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082BDA9C-7D67-45CB-8FF1-E85A314F4BE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" initials="J" lastIdx="1" clrIdx="0">
    <p:extLst>
      <p:ext uri="{19B8F6BF-5375-455C-9EA6-DF929625EA0E}">
        <p15:presenceInfo xmlns:p15="http://schemas.microsoft.com/office/powerpoint/2012/main" userId="JO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66FFFF"/>
    <a:srgbClr val="9933FF"/>
    <a:srgbClr val="3A3A3A"/>
    <a:srgbClr val="3399FF"/>
    <a:srgbClr val="99CCFF"/>
    <a:srgbClr val="CC99FF"/>
    <a:srgbClr val="FFFFFF"/>
    <a:srgbClr val="000000"/>
    <a:srgbClr val="2245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03T18:34:24.772" idx="1">
    <p:pos x="7680" y="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9D471-E677-450E-A709-F07AD3B6E48D}" type="datetimeFigureOut">
              <a:rPr lang="es-BO" smtClean="0"/>
              <a:t>4/4/2022</a:t>
            </a:fld>
            <a:endParaRPr lang="es-B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836BA-4E17-43FD-90E0-8119E01DD47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49660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836BA-4E17-43FD-90E0-8119E01DD473}" type="slidenum">
              <a:rPr lang="es-BO" smtClean="0"/>
              <a:t>1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7439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1F5221A-8D09-47F9-B052-FEF3B885D4C7}" type="datetimeFigureOut">
              <a:rPr lang="es-BO" smtClean="0"/>
              <a:t>4/4/2022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0762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4/4/2022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4155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4/4/2022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91047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4/4/2022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3819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4/4/2022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53057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4/4/2022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29707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4/4/2022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1123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4/4/2022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8823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4/4/2022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6504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4/4/2022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20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4/4/2022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5047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4/4/2022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4454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4/4/2022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0745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4/4/2022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6892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4/4/2022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7728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4/4/2022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7993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4/4/2022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944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5221A-8D09-47F9-B052-FEF3B885D4C7}" type="datetimeFigureOut">
              <a:rPr lang="es-BO" smtClean="0"/>
              <a:t>4/4/2022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00958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BFA1A239-0C62-4753-BE5D-346A6E643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C4E2D5BD-E863-4A52-8A3E-200892F0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13212"/>
            <a:ext cx="12254144" cy="3244787"/>
          </a:xfrm>
        </p:spPr>
        <p:txBody>
          <a:bodyPr>
            <a:normAutofit fontScale="90000"/>
          </a:bodyPr>
          <a:lstStyle/>
          <a:p>
            <a:r>
              <a:rPr lang="es-MX" sz="4800" dirty="0">
                <a:solidFill>
                  <a:srgbClr val="FFFFCC"/>
                </a:solidFill>
                <a:latin typeface="Arial Black" panose="020B0A04020102020204" pitchFamily="34" charset="0"/>
              </a:rPr>
              <a:t>BASE DE DATOS 1</a:t>
            </a:r>
            <a:br>
              <a:rPr lang="es-MX" sz="4800" dirty="0">
                <a:solidFill>
                  <a:srgbClr val="FFFFCC"/>
                </a:solidFill>
                <a:latin typeface="Arial Black" panose="020B0A04020102020204" pitchFamily="34" charset="0"/>
              </a:rPr>
            </a:br>
            <a:r>
              <a:rPr lang="es-MX" sz="4800" dirty="0">
                <a:solidFill>
                  <a:srgbClr val="FFFFCC"/>
                </a:solidFill>
                <a:latin typeface="Arial Black" panose="020B0A04020102020204" pitchFamily="34" charset="0"/>
              </a:rPr>
              <a:t>HITO 2</a:t>
            </a:r>
            <a:r>
              <a:rPr lang="es-MX" sz="4800" dirty="0"/>
              <a:t/>
            </a:r>
            <a:br>
              <a:rPr lang="es-MX" sz="4800" dirty="0"/>
            </a:br>
            <a:r>
              <a:rPr lang="es-MX" sz="4800" dirty="0"/>
              <a:t/>
            </a:r>
            <a:br>
              <a:rPr lang="es-MX" sz="4800" dirty="0"/>
            </a:br>
            <a:r>
              <a:rPr lang="es-MX" sz="4800" dirty="0"/>
              <a:t/>
            </a:r>
            <a:br>
              <a:rPr lang="es-MX" sz="4800" dirty="0"/>
            </a:br>
            <a:r>
              <a:rPr lang="es-MX" sz="4800" dirty="0">
                <a:solidFill>
                  <a:srgbClr val="66FFFF"/>
                </a:solidFill>
                <a:latin typeface="Arial Black" panose="020B0A04020102020204" pitchFamily="34" charset="0"/>
              </a:rPr>
              <a:t>PRESENTACION DE PRACTICAS</a:t>
            </a:r>
            <a:br>
              <a:rPr lang="es-MX" sz="4800" dirty="0">
                <a:solidFill>
                  <a:srgbClr val="66FFFF"/>
                </a:solidFill>
                <a:latin typeface="Arial Black" panose="020B0A04020102020204" pitchFamily="34" charset="0"/>
              </a:rPr>
            </a:br>
            <a: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  <a:t/>
            </a: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  <a:t>NOMBRE: Joel Reynaldo </a:t>
            </a: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  <a:t>APELLIDO: Condori </a:t>
            </a:r>
            <a:r>
              <a:rPr lang="es-MX" sz="3100" dirty="0" err="1">
                <a:solidFill>
                  <a:srgbClr val="66FFFF"/>
                </a:solidFill>
                <a:latin typeface="Arial Rounded MT Bold" panose="020F0704030504030204" pitchFamily="34" charset="0"/>
              </a:rPr>
              <a:t>Tumiri</a:t>
            </a:r>
            <a: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  <a:t/>
            </a: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  <a:t/>
            </a: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  <a:t/>
            </a: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  <a:t/>
            </a: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  <a:t/>
            </a: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  <a:t/>
            </a: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  <a:t/>
            </a: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  <a:t/>
            </a: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  <a:t/>
            </a: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  <a:t/>
            </a: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r>
              <a:rPr lang="es-MX" sz="4800" dirty="0">
                <a:solidFill>
                  <a:srgbClr val="66FFFF"/>
                </a:solidFill>
                <a:latin typeface="Arial Black" panose="020B0A04020102020204" pitchFamily="34" charset="0"/>
              </a:rPr>
              <a:t/>
            </a:r>
            <a:br>
              <a:rPr lang="es-MX" sz="4800" dirty="0">
                <a:solidFill>
                  <a:srgbClr val="66FFFF"/>
                </a:solidFill>
                <a:latin typeface="Arial Black" panose="020B0A04020102020204" pitchFamily="34" charset="0"/>
              </a:rPr>
            </a:br>
            <a:r>
              <a:rPr lang="es-MX" sz="4800" dirty="0">
                <a:solidFill>
                  <a:srgbClr val="66FFFF"/>
                </a:solidFill>
                <a:latin typeface="Arial Black" panose="020B0A04020102020204" pitchFamily="34" charset="0"/>
              </a:rPr>
              <a:t/>
            </a:r>
            <a:br>
              <a:rPr lang="es-MX" sz="4800" dirty="0">
                <a:solidFill>
                  <a:srgbClr val="66FFFF"/>
                </a:solidFill>
                <a:latin typeface="Arial Black" panose="020B0A04020102020204" pitchFamily="34" charset="0"/>
              </a:rPr>
            </a:br>
            <a:r>
              <a:rPr lang="es-MX" sz="4800" dirty="0"/>
              <a:t/>
            </a:r>
            <a:br>
              <a:rPr lang="es-MX" sz="4800" dirty="0"/>
            </a:br>
            <a:r>
              <a:rPr lang="es-MX" sz="4800" dirty="0"/>
              <a:t/>
            </a:r>
            <a:br>
              <a:rPr lang="es-MX" sz="4800" dirty="0"/>
            </a:br>
            <a:endParaRPr lang="es-BO" sz="4800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A737346B-99DF-4AA0-87E1-3A9120EFFC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275" y="0"/>
            <a:ext cx="3133725" cy="1457325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803E47D-20E4-4821-AB0F-700818645B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2830"/>
            <a:ext cx="4192117" cy="72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22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63BD9B-04BB-40DC-B1AC-7B7020378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12192000" cy="6857999"/>
          </a:xfrm>
        </p:spPr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b="0" i="0" u="none" strike="noStrike" baseline="0" dirty="0">
                <a:solidFill>
                  <a:srgbClr val="0070C0"/>
                </a:solidFill>
                <a:latin typeface="PTSans-Narrow"/>
              </a:rPr>
              <a:t>10.¿Cómo se elimina una tabla?</a:t>
            </a:r>
          </a:p>
          <a:p>
            <a:pPr marL="0" indent="0">
              <a:buNone/>
            </a:pPr>
            <a:endParaRPr lang="es-B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9D9378-A2A5-4F87-A7F6-92408ED0E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82" y="159797"/>
            <a:ext cx="5355326" cy="372862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05B0E5C-C6A9-44B4-BC64-B54F9C790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34" y="4503144"/>
            <a:ext cx="3302019" cy="208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5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9CA91-2D6C-4CB9-8BCB-F1EB450D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97654"/>
            <a:ext cx="9905998" cy="818704"/>
          </a:xfrm>
        </p:spPr>
        <p:txBody>
          <a:bodyPr/>
          <a:lstStyle/>
          <a:p>
            <a:r>
              <a:rPr lang="es-MX" dirty="0">
                <a:solidFill>
                  <a:srgbClr val="0066FF"/>
                </a:solidFill>
                <a:latin typeface="Arial Black" panose="020B0A04020102020204" pitchFamily="34" charset="0"/>
              </a:rPr>
              <a:t>practicas</a:t>
            </a:r>
            <a:endParaRPr lang="es-BO" dirty="0">
              <a:solidFill>
                <a:srgbClr val="0066FF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3EBD8E-AA16-46A1-A479-3AC18F901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103" y="1441619"/>
            <a:ext cx="9905999" cy="5416381"/>
          </a:xfrm>
        </p:spPr>
        <p:txBody>
          <a:bodyPr/>
          <a:lstStyle/>
          <a:p>
            <a:pPr algn="l"/>
            <a:r>
              <a:rPr lang="es-MX" b="0" i="0" u="none" strike="noStrike" baseline="0" dirty="0">
                <a:solidFill>
                  <a:srgbClr val="008675"/>
                </a:solidFill>
                <a:latin typeface="PTSans-Narrow"/>
              </a:rPr>
              <a:t>11.Crear el diseño para una UNIVERSIDAD.</a:t>
            </a:r>
          </a:p>
          <a:p>
            <a:pPr algn="l"/>
            <a:r>
              <a:rPr lang="es-MX" sz="1800" b="0" i="0" u="none" strike="noStrike" baseline="0" dirty="0">
                <a:solidFill>
                  <a:srgbClr val="695D46"/>
                </a:solidFill>
                <a:latin typeface="ArialMT"/>
              </a:rPr>
              <a:t>○ 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OpenSans-Regular"/>
              </a:rPr>
              <a:t>Analizar qué cosas debería de tener como atributos una universidad.</a:t>
            </a:r>
          </a:p>
          <a:p>
            <a:pPr algn="l"/>
            <a:r>
              <a:rPr lang="es-MX" sz="1800" b="0" i="0" u="none" strike="noStrike" baseline="0" dirty="0">
                <a:solidFill>
                  <a:srgbClr val="000000"/>
                </a:solidFill>
                <a:latin typeface="ArialMT"/>
              </a:rPr>
              <a:t>○ 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OpenSans-Regular"/>
              </a:rPr>
              <a:t>Adjuntar la imagen que resuelve el problema.</a:t>
            </a:r>
          </a:p>
          <a:p>
            <a:pPr algn="l"/>
            <a:r>
              <a:rPr lang="es-BO" sz="1800" b="0" i="0" u="none" strike="noStrike" baseline="0" dirty="0">
                <a:solidFill>
                  <a:schemeClr val="bg1"/>
                </a:solidFill>
                <a:latin typeface="ArialMT"/>
              </a:rPr>
              <a:t>○ </a:t>
            </a:r>
            <a:r>
              <a:rPr lang="es-BO" sz="1800" b="0" i="0" u="none" strike="noStrike" baseline="0" dirty="0">
                <a:solidFill>
                  <a:schemeClr val="bg1"/>
                </a:solidFill>
                <a:latin typeface="OpenSans-Regular"/>
              </a:rPr>
              <a:t>Ejemplo:</a:t>
            </a:r>
          </a:p>
          <a:p>
            <a:pPr algn="l"/>
            <a:endParaRPr lang="es-BO" sz="1800" b="0" i="0" u="none" strike="noStrike" baseline="0" dirty="0">
              <a:solidFill>
                <a:schemeClr val="bg1"/>
              </a:solidFill>
              <a:latin typeface="OpenSans-Regular"/>
            </a:endParaRPr>
          </a:p>
          <a:p>
            <a:pPr algn="l"/>
            <a:endParaRPr lang="es-BO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0B6C65D-2B1A-44BD-A5C1-5EF8EAC85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03" y="3335308"/>
            <a:ext cx="3429479" cy="162900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B9C5BC8-633E-40A3-B29D-CFD2314C4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351" y="3544886"/>
            <a:ext cx="4122295" cy="300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7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8FEAD1-3676-4208-9C3C-0A61B7B1B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 algn="l">
              <a:buNone/>
            </a:pPr>
            <a:r>
              <a:rPr lang="es-MX" b="0" i="0" u="none" strike="noStrike" baseline="0" dirty="0">
                <a:solidFill>
                  <a:srgbClr val="008675"/>
                </a:solidFill>
                <a:latin typeface="PTSans-Narrow"/>
              </a:rPr>
              <a:t>12.Crear el diagrama Entidad Relación E-R para el ejercicio anterior.</a:t>
            </a:r>
          </a:p>
          <a:p>
            <a:pPr algn="l"/>
            <a:r>
              <a:rPr lang="es-MX" sz="1800" b="0" i="0" u="none" strike="noStrike" baseline="0" dirty="0">
                <a:solidFill>
                  <a:srgbClr val="000000"/>
                </a:solidFill>
                <a:latin typeface="ArialMT"/>
              </a:rPr>
              <a:t>○ 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OpenSans-Regular"/>
              </a:rPr>
              <a:t>Adjuntar la imagen del diagrama generado.</a:t>
            </a:r>
          </a:p>
          <a:p>
            <a:pPr algn="l"/>
            <a:r>
              <a:rPr lang="es-BO" sz="1800" b="0" i="0" u="none" strike="noStrike" baseline="0" dirty="0">
                <a:solidFill>
                  <a:srgbClr val="000000"/>
                </a:solidFill>
                <a:latin typeface="ArialMT"/>
              </a:rPr>
              <a:t>○ </a:t>
            </a:r>
            <a:r>
              <a:rPr lang="es-BO" sz="1800" b="0" i="0" u="none" strike="noStrike" baseline="0" dirty="0">
                <a:solidFill>
                  <a:srgbClr val="000000"/>
                </a:solidFill>
                <a:latin typeface="OpenSans-Regular"/>
              </a:rPr>
              <a:t>Ejemplo:</a:t>
            </a:r>
            <a:endParaRPr lang="es-B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4381FE-EF9D-46E0-8BDF-11B527E67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598" y="1646223"/>
            <a:ext cx="7376827" cy="469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3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50E721-243D-4E38-BB87-BBA7C54AF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es-MX" b="0" i="0" u="none" strike="noStrike" baseline="0" dirty="0">
                <a:solidFill>
                  <a:srgbClr val="008675"/>
                </a:solidFill>
                <a:latin typeface="PTSans-Narrow"/>
              </a:rPr>
              <a:t>13.Crear la tabla universidad en base al diseño anterior.</a:t>
            </a:r>
          </a:p>
          <a:p>
            <a:pPr algn="l"/>
            <a:r>
              <a:rPr lang="es-MX" sz="1800" b="0" i="0" u="none" strike="noStrike" baseline="0" dirty="0">
                <a:solidFill>
                  <a:srgbClr val="000000"/>
                </a:solidFill>
                <a:latin typeface="ArialMT"/>
              </a:rPr>
              <a:t>○ 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OpenSans-Regular"/>
              </a:rPr>
              <a:t>Crear una base de datos de nombre </a:t>
            </a:r>
            <a:r>
              <a:rPr lang="es-MX" sz="1800" b="1" i="0" u="none" strike="noStrike" baseline="0" dirty="0">
                <a:solidFill>
                  <a:srgbClr val="000000"/>
                </a:solidFill>
                <a:latin typeface="OpenSans-Bold"/>
              </a:rPr>
              <a:t>Hito2Tarea</a:t>
            </a:r>
          </a:p>
          <a:p>
            <a:pPr algn="l"/>
            <a:r>
              <a:rPr lang="es-MX" sz="1800" b="0" i="0" u="none" strike="noStrike" baseline="0" dirty="0">
                <a:solidFill>
                  <a:srgbClr val="000000"/>
                </a:solidFill>
                <a:latin typeface="ArialMT"/>
              </a:rPr>
              <a:t>○ 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OpenSans-Regular"/>
              </a:rPr>
              <a:t>Crear la tabla </a:t>
            </a:r>
            <a:r>
              <a:rPr lang="es-MX" sz="1800" b="1" i="0" u="none" strike="noStrike" baseline="0" dirty="0">
                <a:solidFill>
                  <a:srgbClr val="000000"/>
                </a:solidFill>
                <a:latin typeface="OpenSans-Bold"/>
              </a:rPr>
              <a:t>universidad 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OpenSans-Regular"/>
              </a:rPr>
              <a:t>en la base de datos creada.</a:t>
            </a:r>
          </a:p>
          <a:p>
            <a:pPr algn="l"/>
            <a:r>
              <a:rPr lang="es-MX" sz="1800" b="0" i="0" u="none" strike="noStrike" baseline="0" dirty="0">
                <a:solidFill>
                  <a:srgbClr val="000000"/>
                </a:solidFill>
                <a:latin typeface="ArialMT"/>
              </a:rPr>
              <a:t>○ 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OpenSans-Regular"/>
              </a:rPr>
              <a:t>Adjuntar la consulta SQL (imagen).</a:t>
            </a:r>
          </a:p>
          <a:p>
            <a:pPr algn="l"/>
            <a:endParaRPr lang="es-MX" sz="1800" dirty="0">
              <a:solidFill>
                <a:srgbClr val="000000"/>
              </a:solidFill>
              <a:latin typeface="OpenSans-Regular"/>
            </a:endParaRPr>
          </a:p>
          <a:p>
            <a:pPr algn="l"/>
            <a:endParaRPr lang="es-MX" sz="1800" b="0" i="0" u="none" strike="noStrike" baseline="0" dirty="0">
              <a:solidFill>
                <a:srgbClr val="000000"/>
              </a:solidFill>
              <a:latin typeface="OpenSans-Regular"/>
            </a:endParaRPr>
          </a:p>
          <a:p>
            <a:pPr algn="l"/>
            <a:endParaRPr lang="es-B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1545E0-E9A9-4DB5-A9F6-8BE66058A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416" y="2304078"/>
            <a:ext cx="6868484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8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79A380-BD09-4569-895F-DC47037B0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es-MX" b="0" i="0" u="none" strike="noStrike" baseline="0" dirty="0">
                <a:solidFill>
                  <a:srgbClr val="008675"/>
                </a:solidFill>
                <a:latin typeface="PTSans-Narrow"/>
              </a:rPr>
              <a:t>14.Agregar registros a la tabla creada anteriormente.</a:t>
            </a:r>
          </a:p>
          <a:p>
            <a:pPr algn="l"/>
            <a:r>
              <a:rPr lang="es-MX" sz="1800" b="0" i="0" u="none" strike="noStrike" baseline="0" dirty="0">
                <a:solidFill>
                  <a:srgbClr val="000000"/>
                </a:solidFill>
                <a:latin typeface="ArialMT"/>
              </a:rPr>
              <a:t>○ 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OpenSans-Regular"/>
              </a:rPr>
              <a:t>Agregar 4 registros a la tabla creada.</a:t>
            </a:r>
          </a:p>
          <a:p>
            <a:pPr algn="l"/>
            <a:r>
              <a:rPr lang="es-MX" sz="1800" b="0" i="0" u="none" strike="noStrike" baseline="0" dirty="0">
                <a:solidFill>
                  <a:srgbClr val="000000"/>
                </a:solidFill>
                <a:latin typeface="ArialMT"/>
              </a:rPr>
              <a:t>○ 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OpenSans-Regular"/>
              </a:rPr>
              <a:t>Adjuntar la consulta SQL (imagen)</a:t>
            </a:r>
          </a:p>
          <a:p>
            <a:pPr algn="l"/>
            <a:endParaRPr lang="es-MX" sz="1800" dirty="0">
              <a:solidFill>
                <a:srgbClr val="000000"/>
              </a:solidFill>
              <a:latin typeface="OpenSans-Regular"/>
            </a:endParaRPr>
          </a:p>
          <a:p>
            <a:pPr algn="l"/>
            <a:endParaRPr lang="es-B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04067D-F38C-4FD8-A047-8826BFBBF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636" y="1919427"/>
            <a:ext cx="6764826" cy="143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4E549D-BB46-4A8C-94C1-2F9C3B84D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0" i="0" u="none" strike="noStrike" baseline="0" dirty="0">
                <a:solidFill>
                  <a:srgbClr val="008675"/>
                </a:solidFill>
                <a:latin typeface="PTSans-Narrow"/>
              </a:rPr>
              <a:t>15.Crear las tablas y 2 registros para cada tabla para el siguiente modelo ER.</a:t>
            </a:r>
          </a:p>
          <a:p>
            <a:pPr marL="0" indent="0">
              <a:buNone/>
            </a:pPr>
            <a:endParaRPr lang="es-B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901E802-5308-4CCC-801A-1AB51F7B4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69" y="637690"/>
            <a:ext cx="6986726" cy="279131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55901D9-6745-4FF9-B552-068CB5435C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14"/>
          <a:stretch/>
        </p:blipFill>
        <p:spPr>
          <a:xfrm>
            <a:off x="7604410" y="637690"/>
            <a:ext cx="3705742" cy="52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EE8D5A-9FD9-4904-BBF0-F1610313A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0" i="0" u="none" strike="noStrike" baseline="0" dirty="0">
                <a:solidFill>
                  <a:srgbClr val="008675"/>
                </a:solidFill>
                <a:latin typeface="PTSans-Narrow"/>
              </a:rPr>
              <a:t>16.Crear el modelo entidad relación ER y su código SQL.</a:t>
            </a:r>
          </a:p>
          <a:p>
            <a:pPr algn="l"/>
            <a:r>
              <a:rPr lang="es-MX" sz="1800" b="0" i="0" u="none" strike="noStrike" baseline="0" dirty="0">
                <a:latin typeface="ArialMT"/>
              </a:rPr>
              <a:t>○ </a:t>
            </a:r>
            <a:r>
              <a:rPr lang="es-MX" sz="1800" b="0" i="0" u="none" strike="noStrike" baseline="0" dirty="0">
                <a:latin typeface="OpenSans-Regular"/>
              </a:rPr>
              <a:t>El contexto de análisis es:</a:t>
            </a:r>
          </a:p>
          <a:p>
            <a:pPr algn="l"/>
            <a:r>
              <a:rPr lang="es-BO" sz="1800" b="0" i="0" u="none" strike="noStrike" baseline="0" dirty="0">
                <a:latin typeface="ArialMT"/>
              </a:rPr>
              <a:t>■ </a:t>
            </a:r>
            <a:r>
              <a:rPr lang="es-BO" sz="1800" b="0" i="0" u="none" strike="noStrike" baseline="0" dirty="0">
                <a:latin typeface="OpenSans-Regular"/>
              </a:rPr>
              <a:t>Una empresa compra vehículos.</a:t>
            </a:r>
          </a:p>
          <a:p>
            <a:pPr algn="l"/>
            <a:r>
              <a:rPr lang="es-MX" sz="1800" b="0" i="0" u="none" strike="noStrike" baseline="0" dirty="0">
                <a:latin typeface="ArialMT"/>
              </a:rPr>
              <a:t>○ </a:t>
            </a:r>
            <a:r>
              <a:rPr lang="es-MX" sz="1800" b="0" i="0" u="none" strike="noStrike" baseline="0" dirty="0">
                <a:latin typeface="OpenSans-Regular"/>
              </a:rPr>
              <a:t>Adjuntar el diagrama Entidad Relación </a:t>
            </a:r>
            <a:r>
              <a:rPr lang="es-MX" sz="1800" b="1" i="0" u="none" strike="noStrike" baseline="0" dirty="0">
                <a:latin typeface="OpenSans-Bold"/>
              </a:rPr>
              <a:t>ER </a:t>
            </a:r>
            <a:r>
              <a:rPr lang="es-MX" sz="1800" b="0" i="0" u="none" strike="noStrike" baseline="0" dirty="0">
                <a:latin typeface="OpenSans-Regular"/>
              </a:rPr>
              <a:t>(imagen)</a:t>
            </a:r>
          </a:p>
          <a:p>
            <a:pPr algn="l"/>
            <a:r>
              <a:rPr lang="es-BO" sz="1800" b="0" i="0" u="none" strike="noStrike" baseline="0" dirty="0">
                <a:latin typeface="ArialMT"/>
              </a:rPr>
              <a:t>○ </a:t>
            </a:r>
            <a:r>
              <a:rPr lang="es-BO" sz="1800" b="0" i="0" u="none" strike="noStrike" baseline="0" dirty="0">
                <a:latin typeface="OpenSans-Regular"/>
              </a:rPr>
              <a:t>Adjuntar el código SQL generado.</a:t>
            </a:r>
          </a:p>
          <a:p>
            <a:pPr algn="l"/>
            <a:r>
              <a:rPr lang="es-MX" sz="1800" b="0" i="0" u="none" strike="noStrike" baseline="0" dirty="0">
                <a:latin typeface="ArialMT"/>
              </a:rPr>
              <a:t>○ </a:t>
            </a:r>
            <a:r>
              <a:rPr lang="es-MX" sz="1800" b="1" i="0" u="none" strike="noStrike" baseline="0" dirty="0">
                <a:latin typeface="OpenSans-Bold"/>
              </a:rPr>
              <a:t>Sugerencia</a:t>
            </a:r>
            <a:r>
              <a:rPr lang="es-MX" sz="1800" b="0" i="0" u="none" strike="noStrike" baseline="0" dirty="0">
                <a:latin typeface="OpenSans-Regular"/>
              </a:rPr>
              <a:t>: Podría crear las entidades</a:t>
            </a:r>
          </a:p>
          <a:p>
            <a:pPr algn="l"/>
            <a:r>
              <a:rPr lang="es-BO" sz="1800" b="1" i="0" u="none" strike="noStrike" baseline="0" dirty="0">
                <a:latin typeface="Arial-BoldMT"/>
              </a:rPr>
              <a:t>■ </a:t>
            </a:r>
            <a:r>
              <a:rPr lang="es-BO" sz="1800" b="1" i="0" u="none" strike="noStrike" baseline="0" dirty="0">
                <a:latin typeface="OpenSans-Bold"/>
              </a:rPr>
              <a:t>empresa</a:t>
            </a:r>
          </a:p>
          <a:p>
            <a:pPr algn="l"/>
            <a:r>
              <a:rPr lang="es-BO" sz="1800" b="1" i="0" u="none" strike="noStrike" baseline="0" dirty="0">
                <a:latin typeface="Arial-BoldMT"/>
              </a:rPr>
              <a:t>■ </a:t>
            </a:r>
            <a:r>
              <a:rPr lang="es-BO" sz="1800" b="1" i="0" u="none" strike="noStrike" baseline="0" dirty="0">
                <a:latin typeface="OpenSans-Bold"/>
              </a:rPr>
              <a:t>compra</a:t>
            </a:r>
          </a:p>
          <a:p>
            <a:pPr algn="l"/>
            <a:r>
              <a:rPr lang="es-BO" sz="1800" b="1" i="0" u="none" strike="noStrike" baseline="0" dirty="0">
                <a:latin typeface="Arial-BoldMT"/>
              </a:rPr>
              <a:t>■ </a:t>
            </a:r>
            <a:r>
              <a:rPr lang="es-BO" sz="1800" b="1" i="0" u="none" strike="noStrike" baseline="0" dirty="0">
                <a:latin typeface="OpenSans-Bold"/>
              </a:rPr>
              <a:t>vehículos</a:t>
            </a:r>
          </a:p>
          <a:p>
            <a:pPr algn="l"/>
            <a:endParaRPr lang="es-B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EF08CF-E528-4244-ADFF-40FBFD091C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" t="9310" r="4394" b="3933"/>
          <a:stretch/>
        </p:blipFill>
        <p:spPr>
          <a:xfrm>
            <a:off x="0" y="4125621"/>
            <a:ext cx="6036815" cy="273237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4D15926-C2F6-4FFD-B38E-19A4C51923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" r="2909"/>
          <a:stretch/>
        </p:blipFill>
        <p:spPr>
          <a:xfrm>
            <a:off x="6471821" y="1093505"/>
            <a:ext cx="5007005" cy="576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0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D4C3824-0E62-4D82-86CA-711325DB6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223D2ACF-5929-4555-8FCE-65ED82D2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0" y="169816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rgbClr val="99CCFF"/>
                </a:solidFill>
                <a:latin typeface="Arial Black" panose="020B0A04020102020204" pitchFamily="34" charset="0"/>
              </a:rPr>
              <a:t>OBJETIVOS A MOSTRAR</a:t>
            </a:r>
            <a:endParaRPr lang="es-BO" dirty="0">
              <a:solidFill>
                <a:srgbClr val="99CCFF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9A86296-92EF-420B-AB03-1A7BF46C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rgbClr val="3399FF"/>
                </a:solidFill>
                <a:latin typeface="Berlin Sans FB Demi" panose="020E0802020502020306" pitchFamily="34" charset="0"/>
              </a:rPr>
              <a:t>MANEJO DE LOS DIAGRAMAS MODELO ENTIDAD RELACION E-R</a:t>
            </a:r>
          </a:p>
          <a:p>
            <a:endParaRPr lang="es-MX" dirty="0">
              <a:solidFill>
                <a:srgbClr val="3399FF"/>
              </a:solidFill>
              <a:latin typeface="Berlin Sans FB Demi" panose="020E0802020502020306" pitchFamily="34" charset="0"/>
            </a:endParaRPr>
          </a:p>
          <a:p>
            <a:endParaRPr lang="es-MX" dirty="0">
              <a:solidFill>
                <a:srgbClr val="3399FF"/>
              </a:solidFill>
              <a:latin typeface="Berlin Sans FB Demi" panose="020E0802020502020306" pitchFamily="34" charset="0"/>
            </a:endParaRPr>
          </a:p>
          <a:p>
            <a:r>
              <a:rPr lang="es-MX" dirty="0">
                <a:solidFill>
                  <a:srgbClr val="3399FF"/>
                </a:solidFill>
                <a:latin typeface="Berlin Sans FB Demi" panose="020E0802020502020306" pitchFamily="34" charset="0"/>
              </a:rPr>
              <a:t>MANEJO DE LLEVAR UN MODELO ER A UN MODELO LOGICO</a:t>
            </a:r>
          </a:p>
        </p:txBody>
      </p:sp>
    </p:spTree>
    <p:extLst>
      <p:ext uri="{BB962C8B-B14F-4D97-AF65-F5344CB8AC3E}">
        <p14:creationId xmlns:p14="http://schemas.microsoft.com/office/powerpoint/2010/main" val="203681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F469B7D-6B8C-46CE-9D25-9D510EF49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79F7E754-2F39-4F73-B3A2-00EE6BA4E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s-MX" dirty="0">
                <a:solidFill>
                  <a:srgbClr val="66FFFF"/>
                </a:solidFill>
                <a:latin typeface="Arial Rounded MT Bold" panose="020F0704030504030204" pitchFamily="34" charset="0"/>
              </a:rPr>
              <a:t>EMPEZAMOS        </a:t>
            </a:r>
            <a:endParaRPr lang="es-BO" dirty="0">
              <a:solidFill>
                <a:srgbClr val="66FFFF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3F0C4B3-1DBF-4C0A-B5E0-55A8379C89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5" t="1770" r="14609" b="3218"/>
          <a:stretch/>
        </p:blipFill>
        <p:spPr>
          <a:xfrm>
            <a:off x="6152890" y="2272683"/>
            <a:ext cx="4298184" cy="328473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7804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D83F4E-4B2C-4323-86B7-3582DEDDD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s-MX" b="0" i="0" u="none" strike="noStrike" baseline="0" dirty="0">
                <a:solidFill>
                  <a:srgbClr val="0070C0"/>
                </a:solidFill>
                <a:latin typeface="PTSans-Narrow"/>
              </a:rPr>
              <a:t>¿Qué son las bases de datos?</a:t>
            </a:r>
          </a:p>
          <a:p>
            <a:pPr marL="0" indent="0">
              <a:buNone/>
            </a:pPr>
            <a:r>
              <a:rPr lang="es-MX" dirty="0"/>
              <a:t>R.- </a:t>
            </a:r>
            <a:r>
              <a:rPr lang="es-MX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se llama base de datos, también banco de datos este almacena la información de modo sistemático para su posterior recuperación y preservarla contra el tiempo y deterioro</a:t>
            </a:r>
          </a:p>
          <a:p>
            <a:pPr marL="0" indent="0">
              <a:buNone/>
            </a:pPr>
            <a:r>
              <a:rPr lang="es-MX" b="0" i="0" u="none" strike="noStrike" baseline="0" dirty="0">
                <a:solidFill>
                  <a:srgbClr val="0070C0"/>
                </a:solidFill>
                <a:latin typeface="PTSans-Narrow"/>
              </a:rPr>
              <a:t>2. ¿A que se refiere cuando se habla de bases de datos relacionales?</a:t>
            </a:r>
          </a:p>
          <a:p>
            <a:pPr marL="0" indent="0">
              <a:buNone/>
            </a:pPr>
            <a:r>
              <a:rPr lang="es-MX" dirty="0"/>
              <a:t>R.- </a:t>
            </a:r>
            <a:r>
              <a:rPr lang="es-MX" dirty="0">
                <a:solidFill>
                  <a:schemeClr val="bg2">
                    <a:lumMod val="50000"/>
                    <a:lumOff val="50000"/>
                  </a:schemeClr>
                </a:solidFill>
              </a:rPr>
              <a:t>es un tipo de base de datos en la cual los datos están clasificados en tablas, estas tablas están relacionadas entre si</a:t>
            </a:r>
          </a:p>
          <a:p>
            <a:pPr marL="0" indent="0">
              <a:buNone/>
            </a:pPr>
            <a:r>
              <a:rPr lang="es-MX" b="0" i="0" u="none" strike="noStrike" baseline="0" dirty="0">
                <a:solidFill>
                  <a:srgbClr val="0070C0"/>
                </a:solidFill>
                <a:latin typeface="PTSans-Narrow"/>
              </a:rPr>
              <a:t>3. ¿Qué es el modelo entidad relación y/o diagrama entidad relación?</a:t>
            </a:r>
          </a:p>
          <a:p>
            <a:pPr marL="0" indent="0">
              <a:buNone/>
            </a:pPr>
            <a:r>
              <a:rPr lang="es-MX" dirty="0">
                <a:latin typeface="Tw Cen MT (Cuerpo)"/>
              </a:rPr>
              <a:t>R.-  </a:t>
            </a:r>
            <a:r>
              <a:rPr lang="es-MX" dirty="0">
                <a:solidFill>
                  <a:schemeClr val="bg2">
                    <a:lumMod val="50000"/>
                    <a:lumOff val="50000"/>
                  </a:schemeClr>
                </a:solidFill>
                <a:latin typeface="Tw Cen MT (Cuerpo)"/>
              </a:rPr>
              <a:t>es el modelo Entidad-relación es manera grafica de representar la estructura de las bases de datos relacionales. Ayuda a entender la estructura y la relación que tiene las tablas entre si </a:t>
            </a:r>
          </a:p>
          <a:p>
            <a:pPr marL="0" indent="0" algn="l">
              <a:buNone/>
            </a:pPr>
            <a:r>
              <a:rPr lang="es-MX" b="0" i="0" u="none" strike="noStrike" baseline="0" dirty="0">
                <a:solidFill>
                  <a:srgbClr val="0070C0"/>
                </a:solidFill>
                <a:latin typeface="PTSans-Narrow"/>
              </a:rPr>
              <a:t>4. ¿Cuáles son las figuras que representan a un diagrama entidad relación?</a:t>
            </a:r>
          </a:p>
          <a:p>
            <a:pPr marL="0" indent="0" algn="l">
              <a:buNone/>
            </a:pPr>
            <a:r>
              <a:rPr lang="es-MX" b="0" i="0" u="none" strike="noStrike" baseline="0" dirty="0">
                <a:solidFill>
                  <a:srgbClr val="0070C0"/>
                </a:solidFill>
                <a:latin typeface="PTSans-Narrow"/>
              </a:rPr>
              <a:t>Explique cada una de ellas</a:t>
            </a:r>
            <a:r>
              <a:rPr lang="es-MX" sz="1800" b="0" i="0" u="none" strike="noStrike" baseline="0" dirty="0">
                <a:solidFill>
                  <a:srgbClr val="0070C0"/>
                </a:solidFill>
                <a:latin typeface="PTSans-Narrow"/>
              </a:rPr>
              <a:t>.</a:t>
            </a:r>
          </a:p>
          <a:p>
            <a:pPr marL="0" indent="0" algn="l">
              <a:buNone/>
            </a:pPr>
            <a:r>
              <a:rPr lang="es-MX" sz="1800" dirty="0">
                <a:latin typeface="PTSans-Narrow"/>
              </a:rPr>
              <a:t>R.-  </a:t>
            </a:r>
            <a:endParaRPr lang="es-MX" dirty="0">
              <a:latin typeface="Tw Cen MT (Cuerpo)"/>
            </a:endParaRPr>
          </a:p>
          <a:p>
            <a:pPr marL="0" indent="0">
              <a:buNone/>
            </a:pP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7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24E94-FB29-40E4-A753-AB0CF9F1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058" y="1364343"/>
            <a:ext cx="9785700" cy="426497"/>
          </a:xfrm>
        </p:spPr>
        <p:txBody>
          <a:bodyPr>
            <a:normAutofit fontScale="90000"/>
          </a:bodyPr>
          <a:lstStyle/>
          <a:p>
            <a:r>
              <a:rPr lang="es-MX" sz="1600" dirty="0" smtClean="0">
                <a:solidFill>
                  <a:srgbClr val="0070C0"/>
                </a:solidFill>
                <a:latin typeface="PTSans-Narrow"/>
              </a:rPr>
              <a:t>4</a:t>
            </a:r>
            <a:r>
              <a:rPr lang="es-MX" sz="1600" dirty="0">
                <a:solidFill>
                  <a:srgbClr val="0070C0"/>
                </a:solidFill>
                <a:latin typeface="PTSans-Narrow"/>
              </a:rPr>
              <a:t>. ¿Cuáles son las figuras que representan a un diagrama entidad relación?</a:t>
            </a:r>
            <a:br>
              <a:rPr lang="es-MX" sz="1600" dirty="0">
                <a:solidFill>
                  <a:srgbClr val="0070C0"/>
                </a:solidFill>
                <a:latin typeface="PTSans-Narrow"/>
              </a:rPr>
            </a:br>
            <a:r>
              <a:rPr lang="es-MX" sz="1600" dirty="0">
                <a:solidFill>
                  <a:srgbClr val="0070C0"/>
                </a:solidFill>
                <a:latin typeface="PTSans-Narrow"/>
              </a:rPr>
              <a:t>Explique cada una de ellas.</a:t>
            </a:r>
            <a:r>
              <a:rPr lang="es-MX" sz="2800" dirty="0">
                <a:solidFill>
                  <a:srgbClr val="0070C0"/>
                </a:solidFill>
                <a:latin typeface="PTSans-Narrow"/>
              </a:rPr>
              <a:t/>
            </a:r>
            <a:br>
              <a:rPr lang="es-MX" sz="2800" dirty="0">
                <a:solidFill>
                  <a:srgbClr val="0070C0"/>
                </a:solidFill>
                <a:latin typeface="PTSans-Narrow"/>
              </a:rPr>
            </a:br>
            <a:r>
              <a:rPr lang="es-MX" sz="2800" dirty="0">
                <a:latin typeface="PTSans-Narrow"/>
              </a:rPr>
              <a:t>R.-  </a:t>
            </a:r>
            <a:r>
              <a:rPr lang="es-MX" dirty="0">
                <a:latin typeface="Tw Cen MT (Cuerpo)"/>
              </a:rPr>
              <a:t/>
            </a:r>
            <a:br>
              <a:rPr lang="es-MX" dirty="0">
                <a:latin typeface="Tw Cen MT (Cuerpo)"/>
              </a:rPr>
            </a:br>
            <a:endParaRPr lang="es-BO" dirty="0">
              <a:latin typeface="Tw Cen MT (Cuerpo)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B6F351F-DD4D-4916-8381-DC9674F02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019" y="2240864"/>
            <a:ext cx="5527788" cy="4333262"/>
          </a:xfrm>
        </p:spPr>
      </p:pic>
    </p:spTree>
    <p:extLst>
      <p:ext uri="{BB962C8B-B14F-4D97-AF65-F5344CB8AC3E}">
        <p14:creationId xmlns:p14="http://schemas.microsoft.com/office/powerpoint/2010/main" val="18377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441B79CB-85CB-4EFE-B1AB-AA296731C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5992" y="2049361"/>
            <a:ext cx="10118943" cy="14534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2600" b="0" i="0" u="none" strike="noStrike" baseline="0" dirty="0">
                <a:solidFill>
                  <a:srgbClr val="0070C0"/>
                </a:solidFill>
                <a:latin typeface="PTSans-Narrow"/>
              </a:rPr>
              <a:t>5. ¿Qué es SQL Server y qué es SQL Server Management Studio?</a:t>
            </a:r>
          </a:p>
          <a:p>
            <a:pPr marL="0" indent="0">
              <a:buNone/>
            </a:pPr>
            <a:r>
              <a:rPr lang="es-BO" dirty="0">
                <a:solidFill>
                  <a:schemeClr val="bg2">
                    <a:lumMod val="50000"/>
                    <a:lumOff val="50000"/>
                  </a:schemeClr>
                </a:solidFill>
                <a:latin typeface="PTSans-Narrow"/>
              </a:rPr>
              <a:t>R.- sirve para almacenar toda la información deseada en bases de datos relacionales, como también para administrar dichos datos sin complicaciones </a:t>
            </a:r>
            <a:endParaRPr lang="es-MX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</p:txBody>
      </p:sp>
    </p:spTree>
    <p:extLst>
      <p:ext uri="{BB962C8B-B14F-4D97-AF65-F5344CB8AC3E}">
        <p14:creationId xmlns:p14="http://schemas.microsoft.com/office/powerpoint/2010/main" val="316365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B8199BF-DE34-48E7-BBC9-55AD4CD3E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352" y="509666"/>
            <a:ext cx="10058060" cy="5281535"/>
          </a:xfrm>
        </p:spPr>
        <p:txBody>
          <a:bodyPr/>
          <a:lstStyle/>
          <a:p>
            <a:pPr marL="0" indent="0">
              <a:buNone/>
            </a:pPr>
            <a:r>
              <a:rPr lang="es-MX" sz="1800" b="0" i="0" u="none" strike="noStrike" baseline="0" dirty="0">
                <a:solidFill>
                  <a:srgbClr val="0070C0"/>
                </a:solidFill>
                <a:latin typeface="PTSans-Narrow"/>
              </a:rPr>
              <a:t>6. ¿Cómo se crea una base de datos?</a:t>
            </a:r>
          </a:p>
          <a:p>
            <a:pPr marL="0" indent="0">
              <a:buNone/>
            </a:pPr>
            <a:r>
              <a:rPr lang="es-MX" sz="1800" dirty="0">
                <a:solidFill>
                  <a:srgbClr val="008675"/>
                </a:solidFill>
                <a:latin typeface="PTSans-Narrow"/>
              </a:rPr>
              <a:t>R.- </a:t>
            </a:r>
            <a:endParaRPr lang="es-B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D937BDF-58ED-463B-9D3E-DEE42EFE3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76" y="994802"/>
            <a:ext cx="2779165" cy="1837174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B616C814-177B-418C-AA0E-D64521A29057}"/>
              </a:ext>
            </a:extLst>
          </p:cNvPr>
          <p:cNvSpPr/>
          <p:nvPr/>
        </p:nvSpPr>
        <p:spPr>
          <a:xfrm>
            <a:off x="5483417" y="1473693"/>
            <a:ext cx="2654423" cy="497149"/>
          </a:xfrm>
          <a:prstGeom prst="rect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CONECTARNOS A NUESTRO COMPUTADOR </a:t>
            </a:r>
            <a:endParaRPr lang="es-BO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93FEBC6B-E3B1-41CF-960C-4C8BBBB77F42}"/>
              </a:ext>
            </a:extLst>
          </p:cNvPr>
          <p:cNvCxnSpPr/>
          <p:nvPr/>
        </p:nvCxnSpPr>
        <p:spPr>
          <a:xfrm flipH="1">
            <a:off x="4678533" y="1722268"/>
            <a:ext cx="549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C69D35A8-88CE-4804-96AD-FA5EB3E6A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338" y="3150433"/>
            <a:ext cx="3268195" cy="710176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8EB05A1B-9017-47D4-ABEE-558CC7E34D38}"/>
              </a:ext>
            </a:extLst>
          </p:cNvPr>
          <p:cNvSpPr/>
          <p:nvPr/>
        </p:nvSpPr>
        <p:spPr>
          <a:xfrm>
            <a:off x="5298466" y="3256946"/>
            <a:ext cx="2654423" cy="497149"/>
          </a:xfrm>
          <a:prstGeom prst="rect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Le damos un clic a “New </a:t>
            </a:r>
            <a:r>
              <a:rPr lang="es-MX" dirty="0" err="1"/>
              <a:t>Query</a:t>
            </a:r>
            <a:r>
              <a:rPr lang="es-MX" dirty="0"/>
              <a:t>”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E4803A67-2628-46EC-B8E2-F56B06392D98}"/>
              </a:ext>
            </a:extLst>
          </p:cNvPr>
          <p:cNvCxnSpPr/>
          <p:nvPr/>
        </p:nvCxnSpPr>
        <p:spPr>
          <a:xfrm flipH="1">
            <a:off x="2654423" y="3505521"/>
            <a:ext cx="2573847" cy="6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Imagen 22">
            <a:extLst>
              <a:ext uri="{FF2B5EF4-FFF2-40B4-BE49-F238E27FC236}">
                <a16:creationId xmlns:a16="http://schemas.microsoft.com/office/drawing/2014/main" id="{D1FB8EBD-BB97-412E-85D0-DE3D90B36D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11" b="32386"/>
          <a:stretch/>
        </p:blipFill>
        <p:spPr>
          <a:xfrm>
            <a:off x="4014634" y="3936077"/>
            <a:ext cx="3497802" cy="2831996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211B6BB8-4924-4205-8821-B5B620DC07F9}"/>
              </a:ext>
            </a:extLst>
          </p:cNvPr>
          <p:cNvSpPr/>
          <p:nvPr/>
        </p:nvSpPr>
        <p:spPr>
          <a:xfrm>
            <a:off x="8137841" y="4390010"/>
            <a:ext cx="2909572" cy="821182"/>
          </a:xfrm>
          <a:prstGeom prst="rect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Escribimos el código “CREATE DATABASE”</a:t>
            </a:r>
          </a:p>
          <a:p>
            <a:pPr algn="ctr"/>
            <a:r>
              <a:rPr lang="es-MX" dirty="0"/>
              <a:t>Seguido el nombre </a:t>
            </a:r>
            <a:endParaRPr lang="es-BO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95A92532-11BA-4FCB-9E34-67924DE82669}"/>
              </a:ext>
            </a:extLst>
          </p:cNvPr>
          <p:cNvCxnSpPr/>
          <p:nvPr/>
        </p:nvCxnSpPr>
        <p:spPr>
          <a:xfrm flipH="1" flipV="1">
            <a:off x="5921406" y="4252404"/>
            <a:ext cx="2216434" cy="39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C426DD0-88AB-4195-89DC-1FA6A08E5498}"/>
              </a:ext>
            </a:extLst>
          </p:cNvPr>
          <p:cNvSpPr/>
          <p:nvPr/>
        </p:nvSpPr>
        <p:spPr>
          <a:xfrm>
            <a:off x="688634" y="3967122"/>
            <a:ext cx="2008865" cy="497149"/>
          </a:xfrm>
          <a:prstGeom prst="rect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Luego le damos a “</a:t>
            </a:r>
            <a:r>
              <a:rPr lang="es-MX" dirty="0" err="1"/>
              <a:t>Execute</a:t>
            </a:r>
            <a:r>
              <a:rPr lang="es-MX" dirty="0"/>
              <a:t>”</a:t>
            </a:r>
            <a:endParaRPr lang="es-BO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3FFE82C7-A1CC-4FBD-BDFF-1065DC135540}"/>
              </a:ext>
            </a:extLst>
          </p:cNvPr>
          <p:cNvCxnSpPr>
            <a:stCxn id="28" idx="3"/>
          </p:cNvCxnSpPr>
          <p:nvPr/>
        </p:nvCxnSpPr>
        <p:spPr>
          <a:xfrm flipV="1">
            <a:off x="2697499" y="4021584"/>
            <a:ext cx="1317134" cy="19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A3E5AC9-AE2D-4912-AAC9-0BC6CE5AE2B4}"/>
              </a:ext>
            </a:extLst>
          </p:cNvPr>
          <p:cNvSpPr/>
          <p:nvPr/>
        </p:nvSpPr>
        <p:spPr>
          <a:xfrm>
            <a:off x="719886" y="5003448"/>
            <a:ext cx="2654423" cy="948728"/>
          </a:xfrm>
          <a:prstGeom prst="rect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Si seguiste los pasos correctos te saldrá lo siguiente</a:t>
            </a:r>
            <a:r>
              <a:rPr lang="es-BO" dirty="0"/>
              <a:t> </a:t>
            </a:r>
            <a:endParaRPr lang="es-MX" dirty="0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B4FF23F2-5DE1-4BFB-BBA3-7EFBE4464678}"/>
              </a:ext>
            </a:extLst>
          </p:cNvPr>
          <p:cNvCxnSpPr>
            <a:stCxn id="32" idx="3"/>
          </p:cNvCxnSpPr>
          <p:nvPr/>
        </p:nvCxnSpPr>
        <p:spPr>
          <a:xfrm>
            <a:off x="3374309" y="5477812"/>
            <a:ext cx="843379" cy="81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30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D08615-0018-4708-BFDC-419A7922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s-MX" b="0" i="0" u="none" strike="noStrike" baseline="0" dirty="0">
                <a:solidFill>
                  <a:srgbClr val="0070C0"/>
                </a:solidFill>
                <a:latin typeface="PTSans-Narrow"/>
              </a:rPr>
              <a:t>7. ¿Para qué sirve el comando USE?</a:t>
            </a:r>
          </a:p>
          <a:p>
            <a:pPr marL="0" indent="0">
              <a:buNone/>
            </a:pPr>
            <a:r>
              <a:rPr lang="es-MX" sz="1800" dirty="0">
                <a:latin typeface="PTSans-Narrow"/>
              </a:rPr>
              <a:t>R.- </a:t>
            </a:r>
            <a:r>
              <a:rPr lang="es-MX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PTSans-Narrow"/>
              </a:rPr>
              <a:t>hacer que una base de datos determinada sea la actual mediante el uso de la sentencia “USE”</a:t>
            </a: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sz="1800" b="0" i="0" u="none" strike="noStrike" baseline="0" dirty="0">
                <a:solidFill>
                  <a:srgbClr val="0070C0"/>
                </a:solidFill>
                <a:latin typeface="PTSans-Narrow"/>
              </a:rPr>
              <a:t>8</a:t>
            </a:r>
            <a:r>
              <a:rPr lang="es-MX" b="0" i="0" u="none" strike="noStrike" baseline="0" dirty="0">
                <a:solidFill>
                  <a:srgbClr val="0070C0"/>
                </a:solidFill>
                <a:latin typeface="PTSans-Narrow"/>
              </a:rPr>
              <a:t>. Crear una tabla cualquiera con 3 columnas y su PRIMARY KEY.</a:t>
            </a:r>
          </a:p>
          <a:p>
            <a:pPr marL="0" indent="0">
              <a:buNone/>
            </a:pPr>
            <a:r>
              <a:rPr lang="es-MX" sz="1800" dirty="0">
                <a:latin typeface="PTSans-Narrow"/>
              </a:rPr>
              <a:t>R.-  </a:t>
            </a:r>
            <a:endParaRPr lang="es-BO" dirty="0">
              <a:latin typeface="PTSans-Narrow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799132-31D9-433A-B505-4CDCEF2EF8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" r="5716"/>
          <a:stretch/>
        </p:blipFill>
        <p:spPr>
          <a:xfrm>
            <a:off x="2361460" y="1083075"/>
            <a:ext cx="4998128" cy="329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1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8B44C3E-81E7-4FCE-A167-C306BD53C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s-MX" dirty="0"/>
          </a:p>
          <a:p>
            <a:endParaRPr lang="es-BO" dirty="0"/>
          </a:p>
          <a:p>
            <a:endParaRPr lang="es-BO" dirty="0"/>
          </a:p>
          <a:p>
            <a:endParaRPr lang="es-BO" dirty="0"/>
          </a:p>
          <a:p>
            <a:endParaRPr lang="es-BO" dirty="0"/>
          </a:p>
          <a:p>
            <a:endParaRPr lang="es-BO" dirty="0"/>
          </a:p>
          <a:p>
            <a:endParaRPr lang="es-BO" dirty="0"/>
          </a:p>
          <a:p>
            <a:pPr marL="0" indent="0">
              <a:buNone/>
            </a:pPr>
            <a:r>
              <a:rPr lang="es-BO" sz="1800" b="0" i="0" u="none" strike="noStrike" baseline="0" dirty="0">
                <a:solidFill>
                  <a:srgbClr val="0070C0"/>
                </a:solidFill>
                <a:latin typeface="PTSans-Narrow"/>
              </a:rPr>
              <a:t>9. Insertar 3 registros a la tabla creada anteriormente</a:t>
            </a:r>
          </a:p>
          <a:p>
            <a:pPr marL="0" indent="0">
              <a:buNone/>
            </a:pPr>
            <a:r>
              <a:rPr lang="es-BO" sz="1800" b="0" i="0" u="none" strike="noStrike" baseline="0" dirty="0">
                <a:solidFill>
                  <a:srgbClr val="008675"/>
                </a:solidFill>
                <a:latin typeface="PTSans-Narrow"/>
              </a:rPr>
              <a:t>.</a:t>
            </a:r>
            <a:endParaRPr lang="es-B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41BAE0C-25CF-4C2E-8AFF-D099A3B9F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977" y="124287"/>
            <a:ext cx="4240123" cy="343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475</TotalTime>
  <Words>535</Words>
  <Application>Microsoft Office PowerPoint</Application>
  <PresentationFormat>Panorámica</PresentationFormat>
  <Paragraphs>83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30" baseType="lpstr">
      <vt:lpstr>Arial</vt:lpstr>
      <vt:lpstr>Arial Black</vt:lpstr>
      <vt:lpstr>Arial Rounded MT Bold</vt:lpstr>
      <vt:lpstr>Arial-BoldMT</vt:lpstr>
      <vt:lpstr>ArialMT</vt:lpstr>
      <vt:lpstr>Berlin Sans FB Demi</vt:lpstr>
      <vt:lpstr>Calibri</vt:lpstr>
      <vt:lpstr>OpenSans-Bold</vt:lpstr>
      <vt:lpstr>OpenSans-Regular</vt:lpstr>
      <vt:lpstr>PTSans-Narrow</vt:lpstr>
      <vt:lpstr>Trebuchet MS</vt:lpstr>
      <vt:lpstr>Tw Cen MT</vt:lpstr>
      <vt:lpstr>Tw Cen MT (Cuerpo)</vt:lpstr>
      <vt:lpstr>Circuito</vt:lpstr>
      <vt:lpstr>BASE DE DATOS 1 HITO 2   PRESENTACION DE PRACTICAS  NOMBRE: Joel Reynaldo  APELLIDO: Condori Tumiri              </vt:lpstr>
      <vt:lpstr>OBJETIVOS A MOSTRAR</vt:lpstr>
      <vt:lpstr>EMPEZAMOS        </vt:lpstr>
      <vt:lpstr>Presentación de PowerPoint</vt:lpstr>
      <vt:lpstr>4. ¿Cuáles son las figuras que representan a un diagrama entidad relación? Explique cada una de ellas. R.-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practicas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1 HITO 2   PRESENTACION DE PRACTICAS  NOMBRE: Joel Reynaldo  APELLIDO: Condori Tumiri              </dc:title>
  <dc:creator>JOEL</dc:creator>
  <cp:lastModifiedBy>WINDOWS</cp:lastModifiedBy>
  <cp:revision>4</cp:revision>
  <dcterms:created xsi:type="dcterms:W3CDTF">2022-04-03T23:27:47Z</dcterms:created>
  <dcterms:modified xsi:type="dcterms:W3CDTF">2022-04-05T00:39:22Z</dcterms:modified>
</cp:coreProperties>
</file>