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  <p:sldId id="266" r:id="rId9"/>
    <p:sldId id="267" r:id="rId10"/>
    <p:sldId id="269" r:id="rId11"/>
    <p:sldId id="270" r:id="rId12"/>
    <p:sldId id="271" r:id="rId13"/>
    <p:sldId id="268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82BDA9C-7D67-45CB-8FF1-E85A314F4BE3}">
          <p14:sldIdLst>
            <p14:sldId id="256"/>
            <p14:sldId id="257"/>
            <p14:sldId id="259"/>
            <p14:sldId id="261"/>
            <p14:sldId id="262"/>
            <p14:sldId id="264"/>
            <p14:sldId id="263"/>
            <p14:sldId id="266"/>
            <p14:sldId id="267"/>
            <p14:sldId id="269"/>
            <p14:sldId id="270"/>
            <p14:sldId id="271"/>
            <p14:sldId id="268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" initials="J" lastIdx="1" clrIdx="0">
    <p:extLst>
      <p:ext uri="{19B8F6BF-5375-455C-9EA6-DF929625EA0E}">
        <p15:presenceInfo xmlns:p15="http://schemas.microsoft.com/office/powerpoint/2012/main" userId="JO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66FFFF"/>
    <a:srgbClr val="9933FF"/>
    <a:srgbClr val="3A3A3A"/>
    <a:srgbClr val="3399FF"/>
    <a:srgbClr val="99CCFF"/>
    <a:srgbClr val="CC99FF"/>
    <a:srgbClr val="FFFFFF"/>
    <a:srgbClr val="224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8:34:24.772" idx="1">
    <p:pos x="768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D471-E677-450E-A709-F07AD3B6E48D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36BA-4E17-43FD-90E0-8119E01DD47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966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36BA-4E17-43FD-90E0-8119E01DD473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439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36BA-4E17-43FD-90E0-8119E01DD473}" type="slidenum">
              <a:rPr lang="es-BO" smtClean="0"/>
              <a:t>5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3326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762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155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9104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81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305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970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12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8823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50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04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454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74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89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728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99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4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221A-8D09-47F9-B052-FEF3B885D4C7}" type="datetimeFigureOut">
              <a:rPr lang="es-BO" smtClean="0"/>
              <a:t>23/10/2022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095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BFA1A239-0C62-4753-BE5D-346A6E643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48125"/>
            <a:ext cx="12192000" cy="6858000"/>
          </a:xfr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C4E2D5BD-E863-4A52-8A3E-200892F0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3212"/>
            <a:ext cx="12254144" cy="3244787"/>
          </a:xfrm>
        </p:spPr>
        <p:txBody>
          <a:bodyPr>
            <a:normAutofit fontScale="90000"/>
          </a:bodyPr>
          <a:lstStyle/>
          <a:p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BASE DE DATOS 2</a:t>
            </a: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>
                <a:solidFill>
                  <a:srgbClr val="FFFFCC"/>
                </a:solidFill>
                <a:latin typeface="Arial Black" panose="020B0A04020102020204" pitchFamily="34" charset="0"/>
              </a:rPr>
              <a:t>HITO 3</a:t>
            </a:r>
            <a:br>
              <a:rPr lang="es-MX" sz="4800" dirty="0"/>
            </a:br>
            <a:br>
              <a:rPr lang="es-MX" sz="4800" dirty="0"/>
            </a:br>
            <a:br>
              <a:rPr lang="es-MX" sz="4800" dirty="0"/>
            </a:br>
            <a: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  <a:t>PRESENTACION DE preguntas teóricas y PRACTICAS</a:t>
            </a: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NOMBRE: Joel Reynaldo 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APELLIDO: Condori Tumiri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/>
            </a:br>
            <a:br>
              <a:rPr lang="es-MX" sz="4800" dirty="0"/>
            </a:br>
            <a:endParaRPr lang="es-BO" sz="48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737346B-99DF-4AA0-87E1-3A9120EFF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63" y="0"/>
            <a:ext cx="3133725" cy="145732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803E47D-20E4-4821-AB0F-700818645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2830"/>
            <a:ext cx="4192117" cy="7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21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899E-9860-5B1C-F2F4-2F62CA81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056ADE3-C7BC-8998-2555-A0E0E8C61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" y="168024"/>
            <a:ext cx="5163749" cy="5362923"/>
          </a:xfr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3CFC07F-6F75-1C34-2189-2A18F0B63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31" y="168023"/>
            <a:ext cx="6812911" cy="53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7FECB-9100-6BC6-E161-ECDE53BF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E473850-AC88-138F-9821-51E6FA4F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0" y="151508"/>
            <a:ext cx="9906000" cy="1206295"/>
          </a:xfrm>
        </p:spPr>
      </p:pic>
      <p:pic>
        <p:nvPicPr>
          <p:cNvPr id="7" name="Imagen 6" descr="Pantalla de computadora&#10;&#10;Descripción generada automáticamente">
            <a:extLst>
              <a:ext uri="{FF2B5EF4-FFF2-40B4-BE49-F238E27FC236}">
                <a16:creationId xmlns:a16="http://schemas.microsoft.com/office/drawing/2014/main" id="{86D584DB-62C3-8F66-12CD-18B329B54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0" y="1357803"/>
            <a:ext cx="6449325" cy="2362530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5210D01-0B7A-AD58-FE7A-5E3184D2F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7" y="3716564"/>
            <a:ext cx="5811061" cy="1486107"/>
          </a:xfrm>
          <a:prstGeom prst="rect">
            <a:avLst/>
          </a:prstGeom>
        </p:spPr>
      </p:pic>
      <p:pic>
        <p:nvPicPr>
          <p:cNvPr id="11" name="Imagen 10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241802CD-D6C4-CB5F-294B-428CC044F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724" y="1506381"/>
            <a:ext cx="369621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30FB2-EF87-B020-0E3A-6E9BC396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93450-5253-4A09-4CF3-C779B1F6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047411" cy="5791201"/>
          </a:xfrm>
        </p:spPr>
        <p:txBody>
          <a:bodyPr/>
          <a:lstStyle/>
          <a:p>
            <a:r>
              <a:rPr lang="es-MX" sz="1800" kern="1200" dirty="0">
                <a:solidFill>
                  <a:srgbClr val="249AC2"/>
                </a:solidFill>
                <a:effectLst/>
                <a:latin typeface="PTSans-Narrow"/>
                <a:ea typeface="+mn-ea"/>
                <a:cs typeface="+mn-cs"/>
              </a:rPr>
              <a:t>12 Crear una función que genere la serie Fibonacci.</a:t>
            </a:r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7D057F6-AB53-D9BB-8EA5-FAE140E8D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7"/>
          <a:stretch/>
        </p:blipFill>
        <p:spPr>
          <a:xfrm>
            <a:off x="122340" y="353824"/>
            <a:ext cx="4944165" cy="1196098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D7663DC-CBA0-AC53-CFA2-3AB57EE55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3" y="1644079"/>
            <a:ext cx="4698042" cy="4765640"/>
          </a:xfrm>
          <a:prstGeom prst="rect">
            <a:avLst/>
          </a:prstGeom>
        </p:spPr>
      </p:pic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2C84C12-7534-5D60-511A-589DB35E5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95" y="4817070"/>
            <a:ext cx="217200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0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13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.</a:t>
            </a:r>
            <a:r>
              <a:rPr lang="es-MX" sz="1800" dirty="0">
                <a:latin typeface="PTSans-Narrow"/>
              </a:rPr>
              <a:t> </a:t>
            </a: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  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</a:t>
            </a:r>
            <a:endParaRPr lang="es-BO" dirty="0">
              <a:latin typeface="PTSans-Narrow"/>
            </a:endParaRP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6A16B53-45D8-27DB-3A40-9E1EF6942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" y="106578"/>
            <a:ext cx="4402074" cy="2215518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3BE9E9BF-A5D3-0787-7C8C-9184BD56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1" y="2481082"/>
            <a:ext cx="2415207" cy="4109645"/>
          </a:xfrm>
          <a:prstGeom prst="rect">
            <a:avLst/>
          </a:prstGeom>
        </p:spPr>
      </p:pic>
      <p:pic>
        <p:nvPicPr>
          <p:cNvPr id="10" name="Imagen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A0AFB20-6F1D-D1D0-A4A9-0C50D95EF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68" y="5679277"/>
            <a:ext cx="223868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AD8B9-2015-2055-44B1-3BA6E1DB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0452A42-B223-DE4E-CAB8-1351E195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7" y="0"/>
            <a:ext cx="5538522" cy="2330060"/>
          </a:xfr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61A7F60-DC36-E11A-E44D-CC5A1523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7" y="2330060"/>
            <a:ext cx="5538522" cy="1800476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9AB57485-850A-2A8C-8BA1-7622712C8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97" y="0"/>
            <a:ext cx="6167993" cy="6858000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EC375BD-758B-2392-B225-083843F583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82" y="4660120"/>
            <a:ext cx="277216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5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19255-B238-9177-DAC3-CFD1F489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C0553CA-5C44-FBC2-E55A-AF9260E73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66739" cy="3541712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FE6DB7E-73E6-79FA-FCD3-534374938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8" y="3541712"/>
            <a:ext cx="8116433" cy="2857899"/>
          </a:xfrm>
          <a:prstGeom prst="rect">
            <a:avLst/>
          </a:prstGeom>
        </p:spPr>
      </p:pic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DDFFC76-771E-D50E-0AEB-5315AAD02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70" y="5799221"/>
            <a:ext cx="3690255" cy="5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10FDB-FF3E-5C1D-C869-4F927FFE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 descr="Captura de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5AEE8ED4-55C1-7C1B-C91F-3C6F70805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3"/>
            <a:ext cx="4725059" cy="1219370"/>
          </a:xfr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D0B177D7-6E79-C47A-26C1-414178715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765"/>
            <a:ext cx="4725059" cy="5125165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D3C7F492-3974-1C4D-95C5-1307C9D3E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59" y="8833"/>
            <a:ext cx="7294488" cy="3947204"/>
          </a:xfrm>
          <a:prstGeom prst="rect">
            <a:avLst/>
          </a:prstGeom>
        </p:spPr>
      </p:pic>
      <p:pic>
        <p:nvPicPr>
          <p:cNvPr id="15" name="Imagen 1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FA95CBF-16B3-7686-560A-7A865305E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59" y="3978087"/>
            <a:ext cx="291505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7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5395B-E34A-6757-0A79-E061F010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10843F4-EA56-D82F-43C2-1E0C1877A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6798" cy="2610214"/>
          </a:xfrm>
        </p:spPr>
      </p:pic>
      <p:pic>
        <p:nvPicPr>
          <p:cNvPr id="7" name="Imagen 6" descr="Texto&#10;&#10;Descripción generada automáticamente con confianza baja">
            <a:extLst>
              <a:ext uri="{FF2B5EF4-FFF2-40B4-BE49-F238E27FC236}">
                <a16:creationId xmlns:a16="http://schemas.microsoft.com/office/drawing/2014/main" id="{A260F5DB-FFC1-26CC-CC9B-CF1DE964D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8" y="2610214"/>
            <a:ext cx="4629796" cy="476316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C54ED69F-614F-87C0-C5D1-C0362C117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8" y="3086530"/>
            <a:ext cx="6163535" cy="3705742"/>
          </a:xfrm>
          <a:prstGeom prst="rect">
            <a:avLst/>
          </a:prstGeom>
        </p:spPr>
      </p:pic>
      <p:pic>
        <p:nvPicPr>
          <p:cNvPr id="11" name="Imagen 10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27BCC9B6-A1BC-3987-683C-1F4F82644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83" y="5982271"/>
            <a:ext cx="243874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D4C3824-0E62-4D82-86CA-711325DB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23D2ACF-5929-4555-8FCE-65ED82D2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" y="169816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99CCFF"/>
                </a:solidFill>
                <a:latin typeface="Arial Black" panose="020B0A04020102020204" pitchFamily="34" charset="0"/>
              </a:rPr>
              <a:t>OBJETIVOS A MOSTRAR</a:t>
            </a:r>
            <a:endParaRPr lang="es-BO" dirty="0">
              <a:solidFill>
                <a:srgbClr val="99CCFF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9A86296-92EF-420B-AB03-1A7BF46C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3399FF"/>
                </a:solidFill>
                <a:latin typeface="Berlin Sans FB Demi" panose="020E0802020502020306" pitchFamily="34" charset="0"/>
              </a:rPr>
              <a:t>MANEJO DE CONCEJOS</a:t>
            </a:r>
          </a:p>
          <a:p>
            <a:endParaRPr lang="es-MX" dirty="0">
              <a:solidFill>
                <a:srgbClr val="3399FF"/>
              </a:solidFill>
              <a:latin typeface="Berlin Sans FB Demi" panose="020E0802020502020306" pitchFamily="34" charset="0"/>
            </a:endParaRPr>
          </a:p>
          <a:p>
            <a:r>
              <a:rPr lang="es-MX" dirty="0">
                <a:solidFill>
                  <a:srgbClr val="3399FF"/>
                </a:solidFill>
                <a:latin typeface="Berlin Sans FB Demi" panose="020E0802020502020306" pitchFamily="34" charset="0"/>
              </a:rPr>
              <a:t>PARTE PRACTICA</a:t>
            </a:r>
          </a:p>
        </p:txBody>
      </p:sp>
    </p:spTree>
    <p:extLst>
      <p:ext uri="{BB962C8B-B14F-4D97-AF65-F5344CB8AC3E}">
        <p14:creationId xmlns:p14="http://schemas.microsoft.com/office/powerpoint/2010/main" val="203681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83F4E-4B2C-4323-86B7-3582DEDD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MX" sz="1800" dirty="0">
                <a:solidFill>
                  <a:schemeClr val="accent2"/>
                </a:solidFill>
                <a:latin typeface="PTSans-Narrow"/>
              </a:rPr>
              <a:t>Defina que es lenguaje procedural en MySQL</a:t>
            </a:r>
            <a:endParaRPr lang="es-MX" sz="1800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/>
              <a:t>R.- </a:t>
            </a: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Es el manejo de instrucciones o estructuras de control (programación) dentro de una base de datos</a:t>
            </a:r>
          </a:p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2. </a:t>
            </a:r>
            <a:r>
              <a:rPr lang="es-MX" sz="1800" dirty="0">
                <a:solidFill>
                  <a:schemeClr val="accent2"/>
                </a:solidFill>
                <a:latin typeface="PTSans-Narrow"/>
              </a:rPr>
              <a:t>D</a:t>
            </a: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efina que es una función en MySQL </a:t>
            </a:r>
          </a:p>
          <a:p>
            <a:pPr marL="0" indent="0">
              <a:buNone/>
            </a:pPr>
            <a:r>
              <a:rPr lang="es-MX" sz="1800" dirty="0"/>
              <a:t>R.- </a:t>
            </a: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Es son funciones almacenadas que pueden modificar o realizar operaciones con los registros de la base datos, puedan o no pueden recibir o parámetros </a:t>
            </a:r>
          </a:p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3. ¿Qué cosas características debe de tener una función?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accent2"/>
                </a:solidFill>
                <a:latin typeface="PTSans-Narrow"/>
              </a:rPr>
              <a:t>Explique sobre el: NOMBRE, EL RETURN, PARAMETROS,ETC</a:t>
            </a:r>
            <a:endParaRPr lang="es-MX" sz="1800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Tw Cen MT (Cuerpo)"/>
              </a:rPr>
              <a:t>R.-</a:t>
            </a: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>
              <a:buFontTx/>
              <a:buChar char="-"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Tw Cen MT (Cuerpo)"/>
            </a:endParaRPr>
          </a:p>
          <a:p>
            <a:pPr marL="0" indent="0" algn="l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Tw Cen MT (Cuerpo)"/>
            </a:endParaRP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290C61DC-A949-3FF8-E746-0A45D83E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" y="3021164"/>
            <a:ext cx="6319775" cy="36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41B79CB-85CB-4EFE-B1AB-AA296731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-1"/>
            <a:ext cx="12192000" cy="68580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1800" dirty="0">
                <a:solidFill>
                  <a:schemeClr val="accent2"/>
                </a:solidFill>
                <a:latin typeface="PTSans-Narrow"/>
              </a:rPr>
              <a:t>4</a:t>
            </a: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. ¿Cómo crear, modificar y como eliminar una función?</a:t>
            </a:r>
          </a:p>
          <a:p>
            <a:pPr marL="0" indent="0" algn="l">
              <a:buNone/>
            </a:pPr>
            <a:r>
              <a:rPr lang="es-MX" sz="1800" b="0" i="0" u="none" strike="noStrike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Para crear una función “CREATE FUNCTION”</a:t>
            </a:r>
          </a:p>
          <a:p>
            <a:pPr marL="0" indent="0" algn="l">
              <a:buNone/>
            </a:pPr>
            <a:r>
              <a:rPr lang="es-MX" sz="1800" dirty="0">
                <a:latin typeface="PTSans-Narrow"/>
              </a:rPr>
              <a:t>R</a:t>
            </a:r>
            <a:r>
              <a:rPr lang="es-MX" sz="2000" dirty="0">
                <a:latin typeface="PTSans-Narrow"/>
              </a:rPr>
              <a:t>.-  </a:t>
            </a:r>
          </a:p>
          <a:p>
            <a:pPr marL="0" indent="0" algn="l">
              <a:buNone/>
            </a:pPr>
            <a:endParaRPr lang="es-MX" sz="20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20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20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r>
              <a:rPr lang="es-MX" sz="1800" b="0" i="0" u="none" strike="noStrike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Para modificar una función se debe hacer uso de la sentencia “OR REPLACE”</a:t>
            </a: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64B15FE-7A0C-4FB2-6302-A7AA1550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1" y="843535"/>
            <a:ext cx="3442556" cy="2300718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210A54C-78C5-C3AF-7264-A3A27EAAD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1" y="3853430"/>
            <a:ext cx="380100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5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8199BF-DE34-48E7-BBC9-55AD4CD3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dirty="0">
                <a:solidFill>
                  <a:schemeClr val="accent2"/>
                </a:solidFill>
                <a:latin typeface="PTSans-Narrow"/>
              </a:rPr>
              <a:t>5</a:t>
            </a: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. ¿</a:t>
            </a:r>
            <a:r>
              <a:rPr lang="es-MX" sz="1800" dirty="0">
                <a:solidFill>
                  <a:schemeClr val="accent2"/>
                </a:solidFill>
                <a:latin typeface="PTSans-Narrow"/>
              </a:rPr>
              <a:t>Para que sirve la función </a:t>
            </a:r>
            <a:r>
              <a:rPr lang="es-MX" sz="1800" dirty="0" err="1">
                <a:solidFill>
                  <a:schemeClr val="accent2"/>
                </a:solidFill>
                <a:latin typeface="PTSans-Narrow"/>
              </a:rPr>
              <a:t>concat</a:t>
            </a:r>
            <a:r>
              <a:rPr lang="es-MX" sz="1800" dirty="0">
                <a:solidFill>
                  <a:schemeClr val="accent2"/>
                </a:solidFill>
                <a:latin typeface="PTSans-Narrow"/>
              </a:rPr>
              <a:t> y como funciona en MySQL?</a:t>
            </a:r>
            <a:endParaRPr lang="es-MX" sz="1800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 ¿Crear una función que muestre el uso de las funciones CONCAT?</a:t>
            </a: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6. Para  que sirve la función </a:t>
            </a:r>
            <a:r>
              <a:rPr lang="es-MX" sz="1800" b="0" i="0" u="none" strike="noStrike" baseline="0" dirty="0" err="1">
                <a:solidFill>
                  <a:schemeClr val="accent2"/>
                </a:solidFill>
                <a:latin typeface="PTSans-Narrow"/>
              </a:rPr>
              <a:t>substring</a:t>
            </a:r>
            <a:r>
              <a:rPr lang="es-MX" sz="1800" b="0" i="0" u="none" strike="noStrike" baseline="0" dirty="0">
                <a:solidFill>
                  <a:schemeClr val="accent2"/>
                </a:solidFill>
                <a:latin typeface="PTSans-Narrow"/>
              </a:rPr>
              <a:t> y como funciona en MYSQL </a:t>
            </a:r>
          </a:p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R.- </a:t>
            </a:r>
            <a:r>
              <a:rPr lang="es-MX" sz="1800" b="0" i="0" u="none" strike="noStrike" baseline="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substring</a:t>
            </a:r>
            <a:r>
              <a:rPr lang="es-MX" sz="1800" b="0" i="0" u="none" strike="noStrike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 nos permite ver la posición de una cadena y  su longitud= </a:t>
            </a:r>
            <a:r>
              <a:rPr lang="es-MX" sz="1800" b="0" i="0" u="none" strike="noStrike" baseline="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substrin</a:t>
            </a:r>
            <a:r>
              <a:rPr lang="es-MX" sz="1800" b="0" i="0" u="none" strike="noStrike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(</a:t>
            </a:r>
            <a:r>
              <a:rPr lang="es-MX" sz="1800" b="0" i="0" u="none" strike="noStrike" baseline="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cadena,posición,longuitud</a:t>
            </a:r>
            <a:r>
              <a:rPr lang="es-MX" sz="1800" b="0" i="0" u="none" strike="noStrike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)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accent2"/>
                </a:solidFill>
                <a:latin typeface="PTSans-Narrow"/>
              </a:rPr>
              <a:t>¿</a:t>
            </a:r>
            <a:r>
              <a:rPr lang="en-US" sz="1200" dirty="0" err="1">
                <a:solidFill>
                  <a:schemeClr val="accent2"/>
                </a:solidFill>
                <a:latin typeface="PTSans-Narrow"/>
              </a:rPr>
              <a:t>crear</a:t>
            </a:r>
            <a:r>
              <a:rPr lang="en-US" sz="1200" dirty="0">
                <a:solidFill>
                  <a:schemeClr val="accent2"/>
                </a:solidFill>
                <a:latin typeface="PTSans-Narrow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PTSans-Narrow"/>
              </a:rPr>
              <a:t>una</a:t>
            </a:r>
            <a:r>
              <a:rPr lang="en-US" sz="1200" dirty="0">
                <a:solidFill>
                  <a:schemeClr val="accent2"/>
                </a:solidFill>
                <a:latin typeface="PTSans-Narrow"/>
              </a:rPr>
              <a:t> function que </a:t>
            </a:r>
            <a:r>
              <a:rPr lang="en-US" sz="1200" dirty="0" err="1">
                <a:solidFill>
                  <a:schemeClr val="accent2"/>
                </a:solidFill>
                <a:latin typeface="PTSans-Narrow"/>
              </a:rPr>
              <a:t>muestre</a:t>
            </a:r>
            <a:r>
              <a:rPr lang="en-US" sz="1200" dirty="0">
                <a:solidFill>
                  <a:schemeClr val="accent2"/>
                </a:solidFill>
                <a:latin typeface="PTSans-Narrow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PTSans-Narrow"/>
              </a:rPr>
              <a:t>el</a:t>
            </a:r>
            <a:r>
              <a:rPr lang="en-US" sz="1200" dirty="0">
                <a:solidFill>
                  <a:schemeClr val="accent2"/>
                </a:solidFill>
                <a:latin typeface="PTSans-Narrow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PTSans-Narrow"/>
              </a:rPr>
              <a:t>uso</a:t>
            </a:r>
            <a:r>
              <a:rPr lang="en-US" sz="1200" dirty="0">
                <a:solidFill>
                  <a:schemeClr val="accent2"/>
                </a:solidFill>
                <a:latin typeface="PTSans-Narrow"/>
              </a:rPr>
              <a:t> de las </a:t>
            </a:r>
            <a:r>
              <a:rPr lang="en-US" sz="1200" dirty="0" err="1">
                <a:solidFill>
                  <a:schemeClr val="accent2"/>
                </a:solidFill>
                <a:latin typeface="PTSans-Narrow"/>
              </a:rPr>
              <a:t>funciones</a:t>
            </a:r>
            <a:r>
              <a:rPr lang="en-US" sz="1200" dirty="0">
                <a:solidFill>
                  <a:schemeClr val="accent2"/>
                </a:solidFill>
                <a:latin typeface="PTSans-Narrow"/>
              </a:rPr>
              <a:t> SUBSTRING</a:t>
            </a:r>
            <a:r>
              <a:rPr lang="es-ES" sz="1200" dirty="0">
                <a:solidFill>
                  <a:schemeClr val="accent2"/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accent2"/>
                </a:solidFill>
                <a:latin typeface="PTSans-Narrow"/>
              </a:rPr>
              <a:t>La función recibe un nombre completo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Input: Ximena Condori Mar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accent2"/>
                </a:solidFill>
                <a:latin typeface="PTSans-Narrow"/>
              </a:rPr>
              <a:t>La función solo retorna el nombre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Output: Ximena</a:t>
            </a:r>
          </a:p>
          <a:p>
            <a:pPr marL="0" indent="0">
              <a:buNone/>
            </a:pPr>
            <a:endParaRPr lang="es-ES" sz="12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 </a:t>
            </a: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1011207-89D7-4413-1B88-FE09C9511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48" y="4162928"/>
            <a:ext cx="6354062" cy="2476846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420FEAA7-66AF-FBE1-6CF0-14DA92642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" y="780893"/>
            <a:ext cx="6020640" cy="2248214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844F35C-987B-DE16-8A77-76CE5B35D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88" y="1286679"/>
            <a:ext cx="404869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DCB6F-BF07-527C-FD61-36213E81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7. Para que sirve la función STRCMP y como funciona en MySQL</a:t>
            </a:r>
          </a:p>
          <a:p>
            <a:r>
              <a:rPr lang="es-MX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Crear una función que muestre el uso de las función STRCMP</a:t>
            </a:r>
          </a:p>
          <a:p>
            <a:r>
              <a:rPr lang="es-MX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La función debe comparar 3 cadenas. Y deberá determinar si dos de ellas son iguales </a:t>
            </a:r>
            <a:endParaRPr lang="es-E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76582BDE-4F63-CF4A-76DF-5FDC156AF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9" y="1350281"/>
            <a:ext cx="6820852" cy="3772426"/>
          </a:xfrm>
          <a:prstGeom prst="rect">
            <a:avLst/>
          </a:prstGeom>
        </p:spPr>
      </p:pic>
      <p:pic>
        <p:nvPicPr>
          <p:cNvPr id="11" name="Imagen 10" descr="Imagen de la pantalla de un celular de un mensaje e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C339124E-B123-77D7-3A7E-FABCB37B5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0" y="5507719"/>
            <a:ext cx="384863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8. Para que sirve la  función CHAR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_LENGHT Y LOCATE y Como 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funciona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en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MySQL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 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</a:t>
            </a:r>
            <a:r>
              <a:rPr lang="es-MX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CHAR_LENGHT: </a:t>
            </a:r>
            <a:r>
              <a:rPr lang="es-MX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nos permite contar la cantidad de letras y espacios de una cadena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     </a:t>
            </a:r>
            <a:r>
              <a:rPr lang="es-MX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LOCATE: </a:t>
            </a:r>
            <a:r>
              <a:rPr lang="es-MX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este nos permite encontrar una palabra de una cadena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9. </a:t>
            </a:r>
            <a:r>
              <a:rPr lang="es-ES" dirty="0">
                <a:solidFill>
                  <a:srgbClr val="00B0F0"/>
                </a:solidFill>
                <a:latin typeface="PTSans-Narrow"/>
              </a:rPr>
              <a:t>Cual es la diferencia entre las funciones de agregación y funciones creados por el DBA 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Es decir funciones </a:t>
            </a:r>
            <a:r>
              <a:rPr lang="en-US" dirty="0" err="1">
                <a:solidFill>
                  <a:srgbClr val="00B0F0"/>
                </a:solidFill>
              </a:rPr>
              <a:t>creadas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por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usuario</a:t>
            </a:r>
            <a:r>
              <a:rPr lang="en-US" dirty="0">
                <a:solidFill>
                  <a:srgbClr val="00B0F0"/>
                </a:solidFill>
              </a:rPr>
              <a:t>  </a:t>
            </a:r>
            <a:endParaRPr lang="es-E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R.- FUNCIONES DE AGRACION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: </a:t>
            </a:r>
            <a:r>
              <a:rPr lang="en-US" sz="18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esta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funcion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no </a:t>
            </a:r>
            <a:r>
              <a:rPr lang="en-US" sz="18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necesita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ser </a:t>
            </a:r>
            <a:r>
              <a:rPr lang="en-US" sz="18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creada</a:t>
            </a:r>
            <a:endParaRPr lang="en-US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     FUNCIONES CREADAS POR EL USUARIO: estas necesitan ser creadas, 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     Se crean haciendo uso de las funciones de </a:t>
            </a:r>
            <a:r>
              <a:rPr lang="es-MX" sz="18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agragacion</a:t>
            </a: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.</a:t>
            </a:r>
          </a:p>
          <a:p>
            <a:pPr marL="0" indent="0">
              <a:buNone/>
            </a:pPr>
            <a:endParaRPr lang="es-BO" dirty="0">
              <a:latin typeface="PTSans-Narrow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60069973-C625-36F5-FB52-1CDB2E34A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9" y="1683889"/>
            <a:ext cx="3713024" cy="1821150"/>
          </a:xfrm>
          <a:prstGeom prst="rect">
            <a:avLst/>
          </a:prstGeo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CC2F025-0FBC-81A3-6949-BD7319599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9" y="3738277"/>
            <a:ext cx="1980477" cy="466476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318FE8B6-4B99-8ACD-7883-AA6577080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48" y="1683889"/>
            <a:ext cx="4126246" cy="1821150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A16BBC8-1B34-9556-88DD-E33FE9297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26" y="3738277"/>
            <a:ext cx="2161491" cy="4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rgbClr val="00B0F0"/>
                </a:solidFill>
                <a:latin typeface="PTSans-Narrow"/>
              </a:rPr>
              <a:t>10</a:t>
            </a:r>
            <a:r>
              <a:rPr lang="es-MX" b="0" i="0" u="none" strike="noStrike" baseline="0" dirty="0">
                <a:solidFill>
                  <a:srgbClr val="00B0F0"/>
                </a:solidFill>
                <a:latin typeface="PTSans-Narrow"/>
              </a:rPr>
              <a:t>. </a:t>
            </a:r>
            <a:r>
              <a:rPr lang="es-ES" dirty="0">
                <a:solidFill>
                  <a:srgbClr val="00B0F0"/>
                </a:solidFill>
                <a:latin typeface="PTSans-Narrow"/>
              </a:rPr>
              <a:t>¿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Busque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y 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defina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a que se 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referira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cuando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se 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habla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de 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parametros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de entrada y 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salida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PTSans-Narrow"/>
              </a:rPr>
              <a:t>en</a:t>
            </a:r>
            <a:r>
              <a:rPr lang="en-US" dirty="0">
                <a:solidFill>
                  <a:srgbClr val="00B0F0"/>
                </a:solidFill>
                <a:latin typeface="PTSans-Narrow"/>
              </a:rPr>
              <a:t> MySQL</a:t>
            </a:r>
            <a:r>
              <a:rPr lang="es-ES" dirty="0">
                <a:solidFill>
                  <a:srgbClr val="00B0F0"/>
                </a:solidFill>
                <a:latin typeface="PTSans-Narrow"/>
              </a:rPr>
              <a:t>?</a:t>
            </a:r>
            <a:r>
              <a:rPr lang="es-ES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PARAMETROS DE ENTRADA</a:t>
            </a:r>
            <a:r>
              <a:rPr lang="es-MX" sz="180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”IN”: </a:t>
            </a:r>
            <a:r>
              <a:rPr lang="es-MX" sz="1800" dirty="0">
                <a:latin typeface="PTSans-Narrow"/>
              </a:rPr>
              <a:t>es un parámetro que entra dentro del procedimiento almacenado con el cual se harán operaciones.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PARAMETROS DE SALIDA</a:t>
            </a:r>
            <a:r>
              <a:rPr lang="es-MX" sz="180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”OUT”: </a:t>
            </a:r>
            <a:r>
              <a:rPr lang="es-MX" sz="1800" dirty="0">
                <a:latin typeface="PTSans-Narrow"/>
              </a:rPr>
              <a:t>es un parámetro el cual devolverá un dato de salida al usuario.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PARAMETRO DE ENTRADA  Y SALIDA </a:t>
            </a:r>
            <a:r>
              <a:rPr lang="es-MX" sz="180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“INOUT”: </a:t>
            </a:r>
            <a:r>
              <a:rPr lang="es-MX" sz="1800" dirty="0">
                <a:latin typeface="PTSans-Narrow"/>
              </a:rPr>
              <a:t>es un parámetro que entrara dentro del </a:t>
            </a:r>
            <a:r>
              <a:rPr lang="es-MX" sz="1800" dirty="0" err="1">
                <a:latin typeface="PTSans-Narrow"/>
              </a:rPr>
              <a:t>procedimento</a:t>
            </a:r>
            <a:endParaRPr lang="es-MX" sz="1800" dirty="0">
              <a:latin typeface="PTSans-Narrow"/>
            </a:endParaRPr>
          </a:p>
          <a:p>
            <a:pPr marL="0" indent="0">
              <a:buNone/>
            </a:pPr>
            <a:endParaRPr lang="es-BO" dirty="0">
              <a:latin typeface="PTSans-Narrow"/>
            </a:endParaRPr>
          </a:p>
        </p:txBody>
      </p:sp>
    </p:spTree>
    <p:extLst>
      <p:ext uri="{BB962C8B-B14F-4D97-AF65-F5344CB8AC3E}">
        <p14:creationId xmlns:p14="http://schemas.microsoft.com/office/powerpoint/2010/main" val="9481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11 Crear la siguiente base de datos y sus registros.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</a:t>
            </a: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  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</a:t>
            </a:r>
            <a:endParaRPr lang="es-BO" dirty="0">
              <a:latin typeface="PTSans-Narrow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5CFE1ED-AEA2-CC41-ABE1-EF8A04F58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3" t="38942" r="36949" b="11058"/>
          <a:stretch/>
        </p:blipFill>
        <p:spPr bwMode="auto">
          <a:xfrm>
            <a:off x="239331" y="911786"/>
            <a:ext cx="395969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B7262-DB13-A599-C484-E9852FE87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t="14889" r="32639" b="6000"/>
          <a:stretch/>
        </p:blipFill>
        <p:spPr bwMode="auto">
          <a:xfrm>
            <a:off x="5306652" y="911786"/>
            <a:ext cx="3687138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278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1483</TotalTime>
  <Words>540</Words>
  <Application>Microsoft Office PowerPoint</Application>
  <PresentationFormat>Panorámica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Arial Rounded MT Bold</vt:lpstr>
      <vt:lpstr>Berlin Sans FB Demi</vt:lpstr>
      <vt:lpstr>Calibri</vt:lpstr>
      <vt:lpstr>PTSans-Narrow</vt:lpstr>
      <vt:lpstr>Tw Cen MT</vt:lpstr>
      <vt:lpstr>Tw Cen MT (Cuerpo)</vt:lpstr>
      <vt:lpstr>Circuito</vt:lpstr>
      <vt:lpstr> BASE DE DATOS 2 HITO 3   PRESENTACION DE preguntas teóricas y PRACTICAS  NOMBRE: Joel Reynaldo  APELLIDO: Condori Tumiri              </vt:lpstr>
      <vt:lpstr>OBJETIVOS A MOSTRAR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1 HITO 2   PRESENTACION DE PRACTICAS  NOMBRE: Joel Reynaldo  APELLIDO: Condori Tumiri              </dc:title>
  <dc:creator>JOEL</dc:creator>
  <cp:lastModifiedBy>joel reynaldo condori tumiri</cp:lastModifiedBy>
  <cp:revision>7</cp:revision>
  <dcterms:created xsi:type="dcterms:W3CDTF">2022-04-03T23:27:47Z</dcterms:created>
  <dcterms:modified xsi:type="dcterms:W3CDTF">2022-10-23T07:42:56Z</dcterms:modified>
</cp:coreProperties>
</file>