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9" r:id="rId9"/>
    <p:sldId id="270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082BDA9C-7D67-45CB-8FF1-E85A314F4BE3}">
          <p14:sldIdLst>
            <p14:sldId id="256"/>
            <p14:sldId id="257"/>
            <p14:sldId id="258"/>
            <p14:sldId id="259"/>
            <p14:sldId id="261"/>
            <p14:sldId id="262"/>
            <p14:sldId id="264"/>
            <p14:sldId id="269"/>
            <p14:sldId id="270"/>
            <p14:sldId id="263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" initials="J" lastIdx="1" clrIdx="0">
    <p:extLst>
      <p:ext uri="{19B8F6BF-5375-455C-9EA6-DF929625EA0E}">
        <p15:presenceInfo xmlns:p15="http://schemas.microsoft.com/office/powerpoint/2012/main" userId="JO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FF"/>
    <a:srgbClr val="66FFFF"/>
    <a:srgbClr val="9933FF"/>
    <a:srgbClr val="3A3A3A"/>
    <a:srgbClr val="3399FF"/>
    <a:srgbClr val="99CCFF"/>
    <a:srgbClr val="CC99FF"/>
    <a:srgbClr val="FFFFFF"/>
    <a:srgbClr val="224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3T18:34:24.772" idx="1">
    <p:pos x="7680" y="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9D471-E677-450E-A709-F07AD3B6E48D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836BA-4E17-43FD-90E0-8119E01DD47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4966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836BA-4E17-43FD-90E0-8119E01DD473}" type="slidenum">
              <a:rPr lang="es-BO" smtClean="0"/>
              <a:t>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439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836BA-4E17-43FD-90E0-8119E01DD473}" type="slidenum">
              <a:rPr lang="es-BO" smtClean="0"/>
              <a:t>6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3326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0762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4155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9104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81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305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970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1123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8823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6504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2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504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4454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0745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689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728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993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944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221A-8D09-47F9-B052-FEF3B885D4C7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00958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BFA1A239-0C62-4753-BE5D-346A6E643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48125"/>
            <a:ext cx="12192000" cy="6858000"/>
          </a:xfr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C4E2D5BD-E863-4A52-8A3E-200892F0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3212"/>
            <a:ext cx="12254144" cy="3244787"/>
          </a:xfrm>
        </p:spPr>
        <p:txBody>
          <a:bodyPr>
            <a:normAutofit fontScale="90000"/>
          </a:bodyPr>
          <a:lstStyle/>
          <a:p>
            <a:b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  <a:t>BASE DE DATOS 2</a:t>
            </a:r>
            <a:b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  <a:t>HITO 2</a:t>
            </a:r>
            <a:br>
              <a:rPr lang="es-MX" sz="4800" dirty="0"/>
            </a:br>
            <a:br>
              <a:rPr lang="es-MX" sz="4800" dirty="0"/>
            </a:br>
            <a:br>
              <a:rPr lang="es-MX" sz="4800" dirty="0"/>
            </a:br>
            <a: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  <a:t>PRESENTACION DE preguntas teóricas y PRACTICAS</a:t>
            </a: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>NOMBRE: Joel Reynaldo </a:t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>APELLIDO: Condori Tumiri</a:t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br>
              <a:rPr lang="es-MX" sz="4800" dirty="0"/>
            </a:br>
            <a:br>
              <a:rPr lang="es-MX" sz="4800" dirty="0"/>
            </a:br>
            <a:endParaRPr lang="es-BO" sz="48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737346B-99DF-4AA0-87E1-3A9120EFF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563" y="0"/>
            <a:ext cx="3133725" cy="145732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803E47D-20E4-4821-AB0F-700818645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2830"/>
            <a:ext cx="4192117" cy="7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21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08615-0018-4708-BFDC-419A7922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629400"/>
          </a:xfrm>
        </p:spPr>
        <p:txBody>
          <a:bodyPr/>
          <a:lstStyle/>
          <a:p>
            <a:pPr marL="0" indent="0">
              <a:buNone/>
            </a:pPr>
            <a:endParaRPr lang="es-MX" dirty="0">
              <a:solidFill>
                <a:srgbClr val="00B0F0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dirty="0">
                <a:solidFill>
                  <a:srgbClr val="00B0F0"/>
                </a:solidFill>
                <a:latin typeface="PTSans-Narrow"/>
              </a:rPr>
              <a:t>12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. </a:t>
            </a:r>
            <a:r>
              <a:rPr lang="es-ES" dirty="0">
                <a:solidFill>
                  <a:srgbClr val="00B0F0"/>
                </a:solidFill>
              </a:rPr>
              <a:t>Mostrar los nombres y apellidos de los estudiantes inscritos en la materia ARQ-105, adicionalmente mostrar el nombre de la materia</a:t>
            </a:r>
            <a:endParaRPr lang="es-MX" b="0" i="0" u="none" strike="noStrike" baseline="0" dirty="0">
              <a:solidFill>
                <a:srgbClr val="00B0F0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</a:t>
            </a: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dirty="0">
                <a:solidFill>
                  <a:srgbClr val="00B0F0"/>
                </a:solidFill>
                <a:latin typeface="PTSans-Narrow"/>
              </a:rPr>
              <a:t>13. </a:t>
            </a:r>
            <a:r>
              <a:rPr lang="es-ES" dirty="0">
                <a:solidFill>
                  <a:srgbClr val="00B0F0"/>
                </a:solidFill>
              </a:rPr>
              <a:t>Deberá de crear una función que reciba dos parámetros y esta función deberá ser utilizada en la cláusula WHERE. </a:t>
            </a:r>
            <a:endParaRPr lang="es-MX" dirty="0">
              <a:solidFill>
                <a:srgbClr val="00B0F0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R.- </a:t>
            </a: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</a:t>
            </a:r>
            <a:endParaRPr lang="es-BO" dirty="0">
              <a:latin typeface="PTSans-Narrow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9EA5F0D-4206-5FBF-2439-00728A46F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883688"/>
            <a:ext cx="5676900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cod_mat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nombre_mat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join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inscripcion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join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materias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where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cod_mat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'ARQ-105'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E6C234F-E004-2B4E-2C49-67A35F14A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77" y="4451921"/>
            <a:ext cx="4530407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compara_materias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cod_mat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nombre_mat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cod_mat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nombre_mat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6175BC8-B0B3-43A9-1CAE-8E2F7BE5D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"/>
          <a:stretch/>
        </p:blipFill>
        <p:spPr>
          <a:xfrm>
            <a:off x="5350212" y="4451921"/>
            <a:ext cx="63683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1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08615-0018-4708-BFDC-419A7922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629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MX" dirty="0">
              <a:solidFill>
                <a:srgbClr val="00B0F0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dirty="0">
                <a:solidFill>
                  <a:srgbClr val="00B0F0"/>
                </a:solidFill>
                <a:latin typeface="PTSans-Narrow"/>
              </a:rPr>
              <a:t>14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. </a:t>
            </a:r>
            <a:r>
              <a:rPr lang="es-ES" dirty="0">
                <a:solidFill>
                  <a:srgbClr val="00B0F0"/>
                </a:solidFill>
              </a:rPr>
              <a:t>Crear una función que permita obtener el promedio de las edades del género masculino o femenino de los estudiantes inscritos en la asignatura ARQ-104.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</a:t>
            </a: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  </a:t>
            </a: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</a:t>
            </a: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2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15. </a:t>
            </a:r>
            <a:r>
              <a:rPr lang="es-ES" sz="2800" dirty="0">
                <a:solidFill>
                  <a:srgbClr val="00B0F0"/>
                </a:solidFill>
              </a:rPr>
              <a:t>Crear una función que permita concatenar 3 cadenas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B0F0"/>
                </a:solidFill>
              </a:rPr>
              <a:t>○ La función recibe 3 parámetros. ○ Si las cadenas fuesen: ■ Pepito ■ Pep ■ 50 ○ La salida debería ser: (Pepito), (Pep), (50) ○ La función creada utilizarlo en una consulta SQL.</a:t>
            </a:r>
            <a:endParaRPr lang="es-ES" sz="2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R.- </a:t>
            </a: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</a:t>
            </a:r>
            <a:endParaRPr lang="es-BO" dirty="0">
              <a:latin typeface="PTSans-Narrow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734DD3-C74F-FFBA-DA72-A228D078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" y="1278798"/>
            <a:ext cx="5769429" cy="18954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5B3D18-7EDE-8840-50DE-75A22E842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4" y="4757737"/>
            <a:ext cx="6610350" cy="18954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01A9D1D-10B3-9DA8-06A8-AAEC2AC7A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676" y="5705474"/>
            <a:ext cx="4476750" cy="7429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3A7FC57-7483-310E-27EB-4C41FD410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260" y="1481138"/>
            <a:ext cx="3905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0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08615-0018-4708-BFDC-419A7922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629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s-MX" dirty="0">
              <a:solidFill>
                <a:srgbClr val="00B0F0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dirty="0">
                <a:solidFill>
                  <a:srgbClr val="00B0F0"/>
                </a:solidFill>
                <a:latin typeface="PTSans-Narrow"/>
              </a:rPr>
              <a:t>16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. </a:t>
            </a:r>
            <a:r>
              <a:rPr lang="es-ES" sz="2100" dirty="0">
                <a:solidFill>
                  <a:srgbClr val="00B0F0"/>
                </a:solidFill>
              </a:rPr>
              <a:t>Crear una función de acuerdo a lo siguiente: </a:t>
            </a:r>
          </a:p>
          <a:p>
            <a:pPr marL="0" indent="0">
              <a:buNone/>
            </a:pPr>
            <a:r>
              <a:rPr lang="es-ES" sz="2100" dirty="0">
                <a:solidFill>
                  <a:srgbClr val="00B0F0"/>
                </a:solidFill>
              </a:rPr>
              <a:t>○ Mostrar el nombre, apellidos, edad y el semestre de todos los estudiantes que estén inscritos. </a:t>
            </a:r>
          </a:p>
          <a:p>
            <a:pPr marL="0" indent="0">
              <a:buNone/>
            </a:pPr>
            <a:r>
              <a:rPr lang="es-ES" sz="2100" dirty="0">
                <a:solidFill>
                  <a:srgbClr val="00B0F0"/>
                </a:solidFill>
              </a:rPr>
              <a:t>○ Siempre y cuando la suma de las edades del sexo femenino(</a:t>
            </a:r>
            <a:r>
              <a:rPr lang="es-ES" sz="2100" dirty="0" err="1">
                <a:solidFill>
                  <a:srgbClr val="00B0F0"/>
                </a:solidFill>
              </a:rPr>
              <a:t>tambien</a:t>
            </a:r>
            <a:r>
              <a:rPr lang="es-ES" sz="2100" dirty="0">
                <a:solidFill>
                  <a:srgbClr val="00B0F0"/>
                </a:solidFill>
              </a:rPr>
              <a:t> puede ser masculino) sea par y mayores a cierta edad. </a:t>
            </a:r>
          </a:p>
          <a:p>
            <a:pPr marL="0" indent="0">
              <a:buNone/>
            </a:pPr>
            <a:r>
              <a:rPr lang="es-ES" sz="2100" dirty="0">
                <a:solidFill>
                  <a:srgbClr val="00B0F0"/>
                </a:solidFill>
              </a:rPr>
              <a:t>○ Debe de crear una función que sume las edades (recibir como parámetro el sexo, y la edad). ■ Ejemplo: sexo=’Masculino’ y edad=22 ■ Note que la función recibe 2 parámetros. </a:t>
            </a:r>
          </a:p>
          <a:p>
            <a:pPr marL="0" indent="0">
              <a:buNone/>
            </a:pPr>
            <a:r>
              <a:rPr lang="es-ES" sz="2100" dirty="0">
                <a:solidFill>
                  <a:srgbClr val="00B0F0"/>
                </a:solidFill>
              </a:rPr>
              <a:t>○ La función creada anteriormente debe utilizarse en la consulta SQL. (Cláusula WHERE). 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</a:t>
            </a: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  </a:t>
            </a: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</a:t>
            </a: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</a:t>
            </a:r>
            <a:endParaRPr lang="es-BO" dirty="0">
              <a:latin typeface="PTSans-Narrow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04F608-6B21-48FB-21D0-9A8DDFD96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5" y="2496457"/>
            <a:ext cx="7915502" cy="41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7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08615-0018-4708-BFDC-419A7922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629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MX" dirty="0">
              <a:solidFill>
                <a:srgbClr val="00B0F0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dirty="0">
                <a:solidFill>
                  <a:srgbClr val="00B0F0"/>
                </a:solidFill>
                <a:latin typeface="PTSans-Narrow"/>
              </a:rPr>
              <a:t>17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. </a:t>
            </a:r>
            <a:r>
              <a:rPr lang="es-ES" sz="1400" dirty="0">
                <a:solidFill>
                  <a:srgbClr val="00B0F0"/>
                </a:solidFill>
              </a:rPr>
              <a:t>Crear una función de acuerdo a lo siguiente: 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B0F0"/>
                </a:solidFill>
              </a:rPr>
              <a:t>Crear una función sobre la tabla estudiantes que compara un nombre y apellidos. (si existe este nombre y apellido mostrar todos los datos del estudiante). 7 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B0F0"/>
                </a:solidFill>
              </a:rPr>
              <a:t>■ La función devuelve un </a:t>
            </a:r>
            <a:r>
              <a:rPr lang="es-ES" sz="1400" dirty="0" err="1">
                <a:solidFill>
                  <a:srgbClr val="00B0F0"/>
                </a:solidFill>
              </a:rPr>
              <a:t>boolean</a:t>
            </a:r>
            <a:r>
              <a:rPr lang="es-ES" sz="1400" dirty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B0F0"/>
                </a:solidFill>
              </a:rPr>
              <a:t> ■ La función debe recibir 4 parámetros, nombres y apellidos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</a:t>
            </a: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  </a:t>
            </a: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</a:t>
            </a: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</a:t>
            </a:r>
            <a:endParaRPr lang="es-BO" dirty="0">
              <a:latin typeface="PTSans-Narrow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48CAE6-E60C-BDBD-522F-7526300B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2180998"/>
            <a:ext cx="10706100" cy="24635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81248C-4AB9-B436-FC09-A9150FF45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2" y="4876686"/>
            <a:ext cx="10608616" cy="50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D4C3824-0E62-4D82-86CA-711325DB6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23D2ACF-5929-4555-8FCE-65ED82D2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0" y="169816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99CCFF"/>
                </a:solidFill>
                <a:latin typeface="Arial Black" panose="020B0A04020102020204" pitchFamily="34" charset="0"/>
              </a:rPr>
              <a:t>OBJETIVOS A MOSTRAR</a:t>
            </a:r>
            <a:endParaRPr lang="es-BO" dirty="0">
              <a:solidFill>
                <a:srgbClr val="99CCFF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9A86296-92EF-420B-AB03-1A7BF46C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3399FF"/>
                </a:solidFill>
                <a:latin typeface="Berlin Sans FB Demi" panose="020E0802020502020306" pitchFamily="34" charset="0"/>
              </a:rPr>
              <a:t>MANEJO DE CONCEJOS</a:t>
            </a:r>
          </a:p>
          <a:p>
            <a:endParaRPr lang="es-MX" dirty="0">
              <a:solidFill>
                <a:srgbClr val="3399FF"/>
              </a:solidFill>
              <a:latin typeface="Berlin Sans FB Demi" panose="020E0802020502020306" pitchFamily="34" charset="0"/>
            </a:endParaRPr>
          </a:p>
          <a:p>
            <a:r>
              <a:rPr lang="es-MX" dirty="0">
                <a:solidFill>
                  <a:srgbClr val="3399FF"/>
                </a:solidFill>
                <a:latin typeface="Berlin Sans FB Demi" panose="020E0802020502020306" pitchFamily="34" charset="0"/>
              </a:rPr>
              <a:t>PARTE PRACTICA</a:t>
            </a:r>
          </a:p>
        </p:txBody>
      </p:sp>
    </p:spTree>
    <p:extLst>
      <p:ext uri="{BB962C8B-B14F-4D97-AF65-F5344CB8AC3E}">
        <p14:creationId xmlns:p14="http://schemas.microsoft.com/office/powerpoint/2010/main" val="203681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F469B7D-6B8C-46CE-9D25-9D510EF49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79F7E754-2F39-4F73-B3A2-00EE6BA4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s-MX" sz="6000" dirty="0">
                <a:solidFill>
                  <a:srgbClr val="66FFFF"/>
                </a:solidFill>
                <a:latin typeface="Arial Black" panose="020B0A04020102020204" pitchFamily="34" charset="0"/>
              </a:rPr>
              <a:t>EMPEZAMOS       </a:t>
            </a:r>
            <a:r>
              <a:rPr lang="es-MX" dirty="0">
                <a:solidFill>
                  <a:srgbClr val="66FFFF"/>
                </a:solidFill>
                <a:latin typeface="Arial Rounded MT Bold" panose="020F0704030504030204" pitchFamily="34" charset="0"/>
              </a:rPr>
              <a:t> </a:t>
            </a:r>
            <a:endParaRPr lang="es-BO" dirty="0">
              <a:solidFill>
                <a:srgbClr val="66FF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3F0C4B3-1DBF-4C0A-B5E0-55A8379C89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t="1770" r="15528" b="3218"/>
          <a:stretch/>
        </p:blipFill>
        <p:spPr>
          <a:xfrm>
            <a:off x="6313311" y="1786630"/>
            <a:ext cx="4242394" cy="328473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8047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83F4E-4B2C-4323-86B7-3582DEDD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s-MX" b="0" i="0" u="none" strike="noStrike" baseline="0" dirty="0">
                <a:solidFill>
                  <a:schemeClr val="accent2"/>
                </a:solidFill>
                <a:latin typeface="PTSans-Narrow"/>
              </a:rPr>
              <a:t>¿A que se refiere cuando se habla de  base de datos relacionales?</a:t>
            </a:r>
          </a:p>
          <a:p>
            <a:pPr marL="0" indent="0">
              <a:buNone/>
            </a:pPr>
            <a:r>
              <a:rPr lang="es-MX" dirty="0"/>
              <a:t>R.- </a:t>
            </a:r>
            <a:r>
              <a:rPr lang="es-MX" dirty="0">
                <a:solidFill>
                  <a:schemeClr val="bg2">
                    <a:lumMod val="50000"/>
                    <a:lumOff val="50000"/>
                  </a:schemeClr>
                </a:solidFill>
              </a:rPr>
              <a:t>Es un tipo de base de datos en la cual los datos están clasificados en tablas, estas tablas están relacionadas entre si</a:t>
            </a:r>
          </a:p>
          <a:p>
            <a:pPr marL="0" indent="0">
              <a:buNone/>
            </a:pPr>
            <a:r>
              <a:rPr lang="es-MX" b="0" i="0" u="none" strike="noStrike" baseline="0" dirty="0">
                <a:solidFill>
                  <a:schemeClr val="accent2"/>
                </a:solidFill>
                <a:latin typeface="PTSans-Narrow"/>
              </a:rPr>
              <a:t>2. ¿A que se refiere cuando se habla de bases de datos no relacionales?</a:t>
            </a:r>
          </a:p>
          <a:p>
            <a:pPr marL="0" indent="0">
              <a:buNone/>
            </a:pPr>
            <a:r>
              <a:rPr lang="es-MX" dirty="0"/>
              <a:t>R.- </a:t>
            </a:r>
            <a:r>
              <a:rPr lang="es-MX" dirty="0">
                <a:solidFill>
                  <a:schemeClr val="bg2">
                    <a:lumMod val="50000"/>
                    <a:lumOff val="50000"/>
                  </a:schemeClr>
                </a:solidFill>
              </a:rPr>
              <a:t>Es aquella que no usa el esquema tabular de filas y columnas que se encuentra. A diferencia de la relaciones, no tienen un identificador que sirva de relación entre un conjunto de datos y otros</a:t>
            </a:r>
          </a:p>
          <a:p>
            <a:pPr marL="0" indent="0">
              <a:buNone/>
            </a:pPr>
            <a:r>
              <a:rPr lang="es-MX" b="0" i="0" u="none" strike="noStrike" baseline="0" dirty="0">
                <a:solidFill>
                  <a:schemeClr val="accent2"/>
                </a:solidFill>
                <a:latin typeface="PTSans-Narrow"/>
              </a:rPr>
              <a:t>3. ¿Qué es My</a:t>
            </a:r>
            <a:r>
              <a:rPr lang="es-MX" dirty="0">
                <a:solidFill>
                  <a:schemeClr val="accent2"/>
                </a:solidFill>
                <a:latin typeface="PTSans-Narrow"/>
              </a:rPr>
              <a:t>SQL y </a:t>
            </a:r>
            <a:r>
              <a:rPr lang="es-MX" dirty="0" err="1">
                <a:solidFill>
                  <a:schemeClr val="accent2"/>
                </a:solidFill>
                <a:latin typeface="PTSans-Narrow"/>
              </a:rPr>
              <a:t>MariaDB</a:t>
            </a:r>
            <a:r>
              <a:rPr lang="es-MX" b="0" i="0" u="none" strike="noStrike" baseline="0" dirty="0">
                <a:solidFill>
                  <a:schemeClr val="accent2"/>
                </a:solidFill>
                <a:latin typeface="PTSans-Narrow"/>
              </a:rPr>
              <a:t>? Explique si existen diferencias o son iguales, etc.</a:t>
            </a:r>
          </a:p>
          <a:p>
            <a:pPr marL="0" indent="0">
              <a:buNone/>
            </a:pPr>
            <a:r>
              <a:rPr lang="es-MX" dirty="0">
                <a:latin typeface="Tw Cen MT (Cuerpo)"/>
              </a:rPr>
              <a:t>R.-  </a:t>
            </a:r>
            <a:r>
              <a:rPr lang="es-MX" dirty="0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Estos dos sistemas de gestión de bases de datos siguen siendo bastante diferentes  </a:t>
            </a:r>
          </a:p>
          <a:p>
            <a:pPr>
              <a:buFontTx/>
              <a:buChar char="-"/>
            </a:pPr>
            <a:r>
              <a:rPr lang="es-MX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MariaDB</a:t>
            </a:r>
            <a:r>
              <a:rPr lang="es-MX" dirty="0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 tiene licencia GPL mientras que MySQL tiene un  enfoque de doble licencia.</a:t>
            </a:r>
          </a:p>
          <a:p>
            <a:pPr marL="0" indent="0">
              <a:buNone/>
            </a:pPr>
            <a:r>
              <a:rPr lang="es-MX" dirty="0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- En muchos escenarios, </a:t>
            </a:r>
            <a:r>
              <a:rPr lang="es-MX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MariaDB</a:t>
            </a:r>
            <a:r>
              <a:rPr lang="es-MX" dirty="0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 ofrece un mejor rendimiento.</a:t>
            </a:r>
          </a:p>
          <a:p>
            <a:pPr marL="0" indent="0">
              <a:buNone/>
            </a:pPr>
            <a:r>
              <a:rPr lang="es-MX" dirty="0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- </a:t>
            </a:r>
            <a:r>
              <a:rPr lang="es-MX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MariaDB</a:t>
            </a:r>
            <a:r>
              <a:rPr lang="es-MX" dirty="0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 soporta muchos motores de almacenamiento diferentes.</a:t>
            </a:r>
          </a:p>
          <a:p>
            <a:pPr marL="0" indent="0" algn="l">
              <a:buNone/>
            </a:pPr>
            <a:r>
              <a:rPr lang="es-MX" b="0" i="0" u="none" strike="noStrike" baseline="0" dirty="0">
                <a:solidFill>
                  <a:schemeClr val="accent2"/>
                </a:solidFill>
                <a:latin typeface="PTSans-Narrow"/>
              </a:rPr>
              <a:t>4. ¿Que son las funciones de agregación?</a:t>
            </a:r>
          </a:p>
          <a:p>
            <a:pPr marL="0" indent="0" algn="l">
              <a:buNone/>
            </a:pPr>
            <a:r>
              <a:rPr lang="es-MX" sz="1800" dirty="0">
                <a:latin typeface="PTSans-Narrow"/>
              </a:rPr>
              <a:t>R.-  </a:t>
            </a:r>
            <a:r>
              <a:rPr lang="es-MX" dirty="0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nos permiten agrupar filas, según los campos específicos, es común que se utilicen en conjunto con las funciones de agregación para obtener resultados resumidos y agrupado.</a:t>
            </a:r>
          </a:p>
          <a:p>
            <a:pPr marL="0" indent="0" algn="l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Tw Cen MT (Cuerpo)"/>
            </a:endParaRPr>
          </a:p>
          <a:p>
            <a:pPr marL="0" indent="0" algn="l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Tw Cen MT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293937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41B79CB-85CB-4EFE-B1AB-AA296731C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-1"/>
            <a:ext cx="12192000" cy="685800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MX" sz="1800" b="0" i="0" u="none" strike="noStrike" baseline="0" dirty="0">
                <a:solidFill>
                  <a:schemeClr val="accent2"/>
                </a:solidFill>
                <a:latin typeface="PTSans-Narrow"/>
              </a:rPr>
              <a:t>5. ¿Que llegaría a ser XAMPP, WAMP SERVER o LAMP?</a:t>
            </a:r>
          </a:p>
          <a:p>
            <a:pPr marL="0" indent="0" algn="l">
              <a:buNone/>
            </a:pPr>
            <a:r>
              <a:rPr lang="es-MX" sz="1800" dirty="0">
                <a:latin typeface="PTSans-Narrow"/>
              </a:rPr>
              <a:t>R</a:t>
            </a:r>
            <a:r>
              <a:rPr lang="es-MX" sz="2000" dirty="0">
                <a:latin typeface="PTSans-Narrow"/>
              </a:rPr>
              <a:t>.-  </a:t>
            </a: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XAMPP.-  es un paquete de software libre, que consiste principalmente en el sistema de gestión de base de datos MySQL.  También nos permite sin necesidad de tener conexión a internet</a:t>
            </a:r>
          </a:p>
          <a:p>
            <a:pPr marL="0" indent="0" algn="l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WAMPSERVER.- este permite subir paginas HTML a internet, además de poder gestionar datos en ellas. Al mismo tiempo un WAMP proporciona lenguajes de programación para desarrollar aplicaciones web. </a:t>
            </a:r>
          </a:p>
          <a:p>
            <a:pPr marL="0" indent="0" algn="l">
              <a:buNone/>
            </a:pPr>
            <a:r>
              <a:rPr lang="es-MX" sz="1800" dirty="0">
                <a:solidFill>
                  <a:schemeClr val="accent2"/>
                </a:solidFill>
                <a:latin typeface="PTSans-Narrow"/>
              </a:rPr>
              <a:t>6</a:t>
            </a:r>
            <a:r>
              <a:rPr lang="es-MX" sz="1800" b="0" i="0" u="none" strike="noStrike" baseline="0" dirty="0">
                <a:solidFill>
                  <a:schemeClr val="accent2"/>
                </a:solidFill>
                <a:latin typeface="PTSans-Narrow"/>
              </a:rPr>
              <a:t>. ¿Cual es la diferencia entre las funciones de agregación y funciones creados por el DBA? Es decir funciones creadas por el usuario.</a:t>
            </a:r>
          </a:p>
          <a:p>
            <a:pPr marL="0" indent="0" algn="l">
              <a:buNone/>
            </a:pPr>
            <a:r>
              <a:rPr lang="es-MX" sz="1800" dirty="0">
                <a:latin typeface="PTSans-Narrow"/>
              </a:rPr>
              <a:t>R.-  </a:t>
            </a: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Las funciones agregación son aquellas que ya vienen con en el gestor de base de datos solo necesitan ser llamadas. </a:t>
            </a:r>
            <a:endParaRPr lang="es-MX" sz="1800" b="0" i="0" u="none" strike="noStrike" baseline="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b="0" i="0" kern="1200" baseline="0" dirty="0">
                <a:solidFill>
                  <a:srgbClr val="54BCDF"/>
                </a:solidFill>
                <a:effectLst/>
                <a:latin typeface="PTSans-Narrow"/>
                <a:ea typeface="+mn-ea"/>
                <a:cs typeface="+mn-cs"/>
              </a:rPr>
              <a:t>7.¿Para que sirve el comando USE?</a:t>
            </a:r>
            <a:endParaRPr lang="es-ES" dirty="0">
              <a:effectLst/>
            </a:endParaRPr>
          </a:p>
          <a:p>
            <a:pPr marL="0" indent="0" algn="l">
              <a:buNone/>
            </a:pPr>
            <a:r>
              <a:rPr lang="es-MX" sz="1800" dirty="0">
                <a:latin typeface="PTSans-Narrow"/>
              </a:rPr>
              <a:t>R.- </a:t>
            </a: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Se utiliza para designar una base externa como base de datos actual, en otras palabras, par hacer consultas en el proceso</a:t>
            </a:r>
          </a:p>
          <a:p>
            <a:pPr marL="0" indent="0">
              <a:buNone/>
            </a:pPr>
            <a:r>
              <a:rPr lang="es-MX" sz="1800" b="0" i="0" kern="1200" baseline="0" dirty="0">
                <a:solidFill>
                  <a:srgbClr val="54BCDF"/>
                </a:solidFill>
                <a:effectLst/>
                <a:latin typeface="PTSans-Narrow"/>
                <a:ea typeface="+mn-ea"/>
                <a:cs typeface="+mn-cs"/>
              </a:rPr>
              <a:t>8.¿Que es DML y DDL?</a:t>
            </a:r>
            <a:endParaRPr lang="es-ES" sz="1800" dirty="0">
              <a:effectLst/>
            </a:endParaRPr>
          </a:p>
          <a:p>
            <a:pPr marL="0" indent="0" algn="l">
              <a:buNone/>
            </a:pPr>
            <a:r>
              <a:rPr lang="es-MX" sz="1800" dirty="0">
                <a:latin typeface="PTSans-Narrow"/>
              </a:rPr>
              <a:t>R.- </a:t>
            </a: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DML .- Lenguaje de manipulación de datos es un idioma proporcionado por los sistemas gestores de bases de datos que permiten a los usuarios de la misma llevar a cabo las tareas de consulta o modificación de los datos contenidos en las bases de datos del sistema gestor de bases de datos </a:t>
            </a:r>
          </a:p>
          <a:p>
            <a:pPr marL="0" indent="0" algn="l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DDL .- Es un lenguaje para describir los datos y sus relaciones un una base de datos. Puede generar DDL en un script de objetos de base de datos para: mantener una instantánea de la estructurade base de datos</a:t>
            </a: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</p:txBody>
      </p:sp>
    </p:spTree>
    <p:extLst>
      <p:ext uri="{BB962C8B-B14F-4D97-AF65-F5344CB8AC3E}">
        <p14:creationId xmlns:p14="http://schemas.microsoft.com/office/powerpoint/2010/main" val="316365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8199BF-DE34-48E7-BBC9-55AD4CD3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s-MX" sz="1800" b="0" i="0" u="none" strike="noStrike" baseline="0" dirty="0">
                <a:solidFill>
                  <a:schemeClr val="accent2"/>
                </a:solidFill>
                <a:latin typeface="PTSans-Narrow"/>
              </a:rPr>
              <a:t>9. ¿</a:t>
            </a:r>
            <a:r>
              <a:rPr lang="es-MX" sz="1800" dirty="0">
                <a:solidFill>
                  <a:schemeClr val="accent2"/>
                </a:solidFill>
                <a:latin typeface="PTSans-Narrow"/>
              </a:rPr>
              <a:t>Qué características debe de tener una función</a:t>
            </a:r>
            <a:r>
              <a:rPr lang="es-MX" sz="1800" b="0" i="0" u="none" strike="noStrike" baseline="0" dirty="0">
                <a:solidFill>
                  <a:schemeClr val="accent2"/>
                </a:solidFill>
                <a:latin typeface="PTSans-Narrow"/>
              </a:rPr>
              <a:t>? Explique sobre el nombre</a:t>
            </a:r>
            <a:r>
              <a:rPr lang="es-MX" sz="1800" dirty="0">
                <a:solidFill>
                  <a:schemeClr val="accent2"/>
                </a:solidFill>
                <a:latin typeface="PTSans-Narrow"/>
              </a:rPr>
              <a:t>, el </a:t>
            </a:r>
            <a:r>
              <a:rPr lang="es-MX" sz="1800" dirty="0" err="1">
                <a:solidFill>
                  <a:schemeClr val="accent2"/>
                </a:solidFill>
                <a:latin typeface="PTSans-Narrow"/>
              </a:rPr>
              <a:t>return</a:t>
            </a:r>
            <a:r>
              <a:rPr lang="es-MX" sz="1800" dirty="0">
                <a:solidFill>
                  <a:schemeClr val="accent2"/>
                </a:solidFill>
                <a:latin typeface="PTSans-Narrow"/>
              </a:rPr>
              <a:t>, </a:t>
            </a:r>
            <a:r>
              <a:rPr lang="es-MX" sz="1800" dirty="0" err="1">
                <a:solidFill>
                  <a:schemeClr val="accent2"/>
                </a:solidFill>
                <a:latin typeface="PTSans-Narrow"/>
              </a:rPr>
              <a:t>parametros</a:t>
            </a:r>
            <a:endParaRPr lang="es-MX" sz="1800" b="0" i="0" u="none" strike="noStrike" baseline="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 Una función debe tener las siguientes partes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    CREATE FUNCTION OR REPLACE </a:t>
            </a:r>
            <a:r>
              <a:rPr lang="es-MX" sz="1800" dirty="0" err="1">
                <a:solidFill>
                  <a:srgbClr val="FF0000"/>
                </a:solidFill>
                <a:latin typeface="PTSans-Narrow"/>
              </a:rPr>
              <a:t>NombreDeLaFuncion</a:t>
            </a:r>
            <a:r>
              <a:rPr lang="es-MX" sz="1800" dirty="0">
                <a:latin typeface="PTSans-Narrow"/>
              </a:rPr>
              <a:t> (parámetros a recibir)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    RETURNS </a:t>
            </a:r>
            <a:r>
              <a:rPr lang="es-MX" sz="1800" dirty="0">
                <a:solidFill>
                  <a:srgbClr val="FF0000"/>
                </a:solidFill>
                <a:latin typeface="PTSans-Narrow"/>
              </a:rPr>
              <a:t>INTEGER              </a:t>
            </a:r>
            <a:r>
              <a:rPr lang="es-MX" sz="1800" dirty="0" err="1">
                <a:solidFill>
                  <a:srgbClr val="FF0000"/>
                </a:solidFill>
                <a:latin typeface="PTSans-Narrow"/>
              </a:rPr>
              <a:t>Dato_A_devolver</a:t>
            </a:r>
            <a:endParaRPr lang="es-MX" sz="1800" dirty="0">
              <a:solidFill>
                <a:srgbClr val="FF0000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    BEGIN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         DECLARE </a:t>
            </a:r>
            <a:r>
              <a:rPr lang="es-MX" sz="1800" dirty="0">
                <a:solidFill>
                  <a:srgbClr val="FF0000"/>
                </a:solidFill>
                <a:latin typeface="PTSans-Narrow"/>
              </a:rPr>
              <a:t>NUMERO</a:t>
            </a:r>
            <a:r>
              <a:rPr lang="es-MX" sz="1800" dirty="0">
                <a:latin typeface="PTSans-Narrow"/>
              </a:rPr>
              <a:t> INTEGER DEFAULT 0                      </a:t>
            </a:r>
            <a:r>
              <a:rPr lang="es-MX" sz="1800" dirty="0">
                <a:solidFill>
                  <a:srgbClr val="FF0000"/>
                </a:solidFill>
                <a:latin typeface="PTSans-Narrow"/>
              </a:rPr>
              <a:t>declaración de datos para usar, si son necesarios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SET NUMERO = 2;                               </a:t>
            </a:r>
            <a:r>
              <a:rPr lang="es-MX" sz="1800" dirty="0">
                <a:solidFill>
                  <a:srgbClr val="FF0000"/>
                </a:solidFill>
                <a:latin typeface="PTSans-Narrow"/>
              </a:rPr>
              <a:t>Procedimiento de la función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RETURN NUMERO;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END;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SELECT </a:t>
            </a:r>
          </a:p>
          <a:p>
            <a:pPr marL="0" indent="0">
              <a:buNone/>
            </a:pPr>
            <a:r>
              <a:rPr lang="es-MX" sz="1800" dirty="0" err="1">
                <a:solidFill>
                  <a:srgbClr val="FF0000"/>
                </a:solidFill>
                <a:latin typeface="PTSans-Narrow"/>
              </a:rPr>
              <a:t>NombreDeLaFuncion</a:t>
            </a:r>
            <a:r>
              <a:rPr lang="es-MX" sz="1800" dirty="0">
                <a:latin typeface="PTSans-Narrow"/>
              </a:rPr>
              <a:t> (parámetros a enviar);</a:t>
            </a:r>
          </a:p>
          <a:p>
            <a:pPr marL="0" indent="0">
              <a:buNone/>
            </a:pPr>
            <a:r>
              <a:rPr lang="es-MX" sz="1800" dirty="0">
                <a:solidFill>
                  <a:schemeClr val="accent2"/>
                </a:solidFill>
                <a:latin typeface="PTSans-Narrow"/>
              </a:rPr>
              <a:t>10</a:t>
            </a:r>
            <a:r>
              <a:rPr lang="es-MX" sz="1800" b="0" i="0" u="none" strike="noStrike" baseline="0" dirty="0">
                <a:solidFill>
                  <a:schemeClr val="accent2"/>
                </a:solidFill>
                <a:latin typeface="PTSans-Narrow"/>
              </a:rPr>
              <a:t>. ¿</a:t>
            </a:r>
            <a:r>
              <a:rPr lang="es-MX" sz="1800" dirty="0">
                <a:solidFill>
                  <a:schemeClr val="accent2"/>
                </a:solidFill>
                <a:latin typeface="PTSans-Narrow"/>
              </a:rPr>
              <a:t>Como crear, modificar y como eliminar una función?</a:t>
            </a:r>
            <a:endParaRPr lang="es-MX" sz="1800" b="0" i="0" u="none" strike="noStrike" baseline="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Para crear una función el código es </a:t>
            </a:r>
            <a:r>
              <a:rPr lang="es-MX" sz="1800" b="1" dirty="0">
                <a:latin typeface="PTSans-Narrow"/>
              </a:rPr>
              <a:t>CREATE FUNCTION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Para modificar una función </a:t>
            </a:r>
            <a:r>
              <a:rPr lang="es-MX" sz="1800" b="1" dirty="0">
                <a:latin typeface="PTSans-Narrow"/>
              </a:rPr>
              <a:t>REPLACE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Para eliminar la función es </a:t>
            </a:r>
            <a:r>
              <a:rPr lang="es-MX" sz="1800" b="1" dirty="0">
                <a:latin typeface="PTSans-Narrow"/>
              </a:rPr>
              <a:t>DROP FUNCTION (nombre de la función)</a:t>
            </a:r>
          </a:p>
          <a:p>
            <a:pPr marL="0" indent="0">
              <a:buNone/>
            </a:pPr>
            <a:endParaRPr lang="es-MX" sz="1800" dirty="0">
              <a:latin typeface="PTSans-Narrow"/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96DFC5A4-ACF8-063F-21EC-6B5B404348AB}"/>
              </a:ext>
            </a:extLst>
          </p:cNvPr>
          <p:cNvCxnSpPr/>
          <p:nvPr/>
        </p:nvCxnSpPr>
        <p:spPr>
          <a:xfrm flipH="1">
            <a:off x="3068515" y="2092569"/>
            <a:ext cx="360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9D71878-B88D-773D-453F-4753115B1509}"/>
              </a:ext>
            </a:extLst>
          </p:cNvPr>
          <p:cNvCxnSpPr/>
          <p:nvPr/>
        </p:nvCxnSpPr>
        <p:spPr>
          <a:xfrm flipH="1">
            <a:off x="5855368" y="2983832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917B4CF-1FC9-9E5A-0E83-C79C6751316F}"/>
              </a:ext>
            </a:extLst>
          </p:cNvPr>
          <p:cNvCxnSpPr/>
          <p:nvPr/>
        </p:nvCxnSpPr>
        <p:spPr>
          <a:xfrm flipH="1">
            <a:off x="3272589" y="34290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0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DCB6F-BF07-527C-FD61-36213E817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MX" dirty="0">
                <a:solidFill>
                  <a:srgbClr val="00B0F0"/>
                </a:solidFill>
                <a:latin typeface="PTSans-Narrow"/>
              </a:rPr>
              <a:t>11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. </a:t>
            </a:r>
            <a:r>
              <a:rPr lang="es-MX" dirty="0">
                <a:solidFill>
                  <a:srgbClr val="00B0F0"/>
                </a:solidFill>
                <a:latin typeface="PTSans-Narrow"/>
              </a:rPr>
              <a:t>Crear las tablas y 2 registros para cada tabla para el siguiente modelo ER</a:t>
            </a:r>
            <a:endParaRPr lang="es-MX" b="0" i="0" u="none" strike="noStrike" baseline="0" dirty="0">
              <a:solidFill>
                <a:srgbClr val="00B0F0"/>
              </a:solidFill>
              <a:latin typeface="PTSans-Narrow"/>
            </a:endParaRP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E2E083-A36E-A74F-F3F1-89E3EA6D9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4" y="725714"/>
            <a:ext cx="10763009" cy="42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9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4692F-8939-331B-0BBF-5433193B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F6B0A0E-514C-18CF-F3C1-734AD556C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0558" y="133839"/>
            <a:ext cx="4324576" cy="2447925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63AED6-4A20-E4C9-7BC8-9FCA6FB1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6" y="133840"/>
            <a:ext cx="4324577" cy="24479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E393AA-0CD2-7A81-E62C-20F22E70F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6420"/>
            <a:ext cx="5268686" cy="8477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3A2E338-1F3F-3D8B-F26B-35E8B75F2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221" y="2766895"/>
            <a:ext cx="5429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8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471B3-1CFE-C070-9ADE-88394AE1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4CC985F-E83E-3C89-E526-AD2390791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90" y="255587"/>
            <a:ext cx="5705475" cy="43148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F92F61-A411-97EE-043C-DE5FC8E6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22" y="4835372"/>
            <a:ext cx="56483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75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1055</TotalTime>
  <Words>1127</Words>
  <Application>Microsoft Office PowerPoint</Application>
  <PresentationFormat>Panorámica</PresentationFormat>
  <Paragraphs>108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Arial Rounded MT Bold</vt:lpstr>
      <vt:lpstr>Berlin Sans FB Demi</vt:lpstr>
      <vt:lpstr>Calibri</vt:lpstr>
      <vt:lpstr>JetBrains Mono</vt:lpstr>
      <vt:lpstr>PTSans-Narrow</vt:lpstr>
      <vt:lpstr>Tw Cen MT</vt:lpstr>
      <vt:lpstr>Tw Cen MT (Cuerpo)</vt:lpstr>
      <vt:lpstr>Circuito</vt:lpstr>
      <vt:lpstr> BASE DE DATOS 2 HITO 2   PRESENTACION DE preguntas teóricas y PRACTICAS  NOMBRE: Joel Reynaldo  APELLIDO: Condori Tumiri              </vt:lpstr>
      <vt:lpstr>OBJETIVOS A MOSTRAR</vt:lpstr>
      <vt:lpstr>EMPEZAMOS   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1 HITO 2   PRESENTACION DE PRACTICAS  NOMBRE: Joel Reynaldo  APELLIDO: Condori Tumiri              </dc:title>
  <dc:creator>JOEL</dc:creator>
  <cp:lastModifiedBy>joel reynaldo condori tumiri</cp:lastModifiedBy>
  <cp:revision>6</cp:revision>
  <dcterms:created xsi:type="dcterms:W3CDTF">2022-04-03T23:27:47Z</dcterms:created>
  <dcterms:modified xsi:type="dcterms:W3CDTF">2022-09-12T07:06:07Z</dcterms:modified>
</cp:coreProperties>
</file>