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0"/>
  </p:notesMasterIdLst>
  <p:sldIdLst>
    <p:sldId id="256" r:id="rId2"/>
    <p:sldId id="312" r:id="rId3"/>
    <p:sldId id="322" r:id="rId4"/>
    <p:sldId id="323" r:id="rId5"/>
    <p:sldId id="326" r:id="rId6"/>
    <p:sldId id="331" r:id="rId7"/>
    <p:sldId id="347" r:id="rId8"/>
    <p:sldId id="349" r:id="rId9"/>
    <p:sldId id="350" r:id="rId10"/>
    <p:sldId id="352" r:id="rId11"/>
    <p:sldId id="353" r:id="rId12"/>
    <p:sldId id="354" r:id="rId13"/>
    <p:sldId id="333" r:id="rId14"/>
    <p:sldId id="332" r:id="rId15"/>
    <p:sldId id="355" r:id="rId16"/>
    <p:sldId id="356" r:id="rId17"/>
    <p:sldId id="320" r:id="rId18"/>
    <p:sldId id="319" r:id="rId19"/>
    <p:sldId id="314" r:id="rId20"/>
    <p:sldId id="316" r:id="rId21"/>
    <p:sldId id="357" r:id="rId22"/>
    <p:sldId id="318" r:id="rId23"/>
    <p:sldId id="358" r:id="rId24"/>
    <p:sldId id="359" r:id="rId25"/>
    <p:sldId id="360" r:id="rId26"/>
    <p:sldId id="361" r:id="rId27"/>
    <p:sldId id="362" r:id="rId28"/>
    <p:sldId id="363" r:id="rId29"/>
  </p:sldIdLst>
  <p:sldSz cx="9144000" cy="5143500" type="screen16x9"/>
  <p:notesSz cx="6858000" cy="9144000"/>
  <p:embeddedFontLst>
    <p:embeddedFont>
      <p:font typeface="Corbel" panose="020B0503020204020204" pitchFamily="34" charset="0"/>
      <p:regular r:id="rId31"/>
      <p:bold r:id="rId32"/>
      <p:italic r:id="rId33"/>
      <p:boldItalic r:id="rId34"/>
    </p:embeddedFont>
    <p:embeddedFont>
      <p:font typeface="Nunito Light" pitchFamily="2" charset="0"/>
      <p:regular r:id="rId35"/>
      <p:italic r:id="rId36"/>
    </p:embeddedFont>
    <p:embeddedFont>
      <p:font typeface="Poppins" panose="00000500000000000000" pitchFamily="2" charset="0"/>
      <p:regular r:id="rId37"/>
      <p:bold r:id="rId38"/>
      <p:italic r:id="rId39"/>
      <p:boldItalic r:id="rId40"/>
    </p:embeddedFont>
    <p:embeddedFont>
      <p:font typeface="Verdana" panose="020B0604030504040204" pitchFamily="34" charset="0"/>
      <p:regular r:id="rId41"/>
      <p:bold r:id="rId42"/>
      <p:italic r:id="rId43"/>
      <p:boldItalic r:id="rId44"/>
    </p:embeddedFont>
    <p:embeddedFont>
      <p:font typeface="VT323" panose="020B0604020202020204" charset="0"/>
      <p:regular r:id="rId45"/>
    </p:embeddedFont>
    <p:embeddedFont>
      <p:font typeface="Work Sans" pitchFamily="2" charset="0"/>
      <p:regular r:id="rId46"/>
      <p:bold r:id="rId47"/>
      <p:italic r:id="rId48"/>
      <p:boldItalic r:id="rId4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288B94-A960-4714-990F-DFA6F876A1AE}">
  <a:tblStyle styleId="{C5288B94-A960-4714-990F-DFA6F876A1A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7B79D63-99AC-4BA3-AE55-D0E32E9FA02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26" y="10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4"/>
        <p:cNvGrpSpPr/>
        <p:nvPr/>
      </p:nvGrpSpPr>
      <p:grpSpPr>
        <a:xfrm>
          <a:off x="0" y="0"/>
          <a:ext cx="0" cy="0"/>
          <a:chOff x="0" y="0"/>
          <a:chExt cx="0" cy="0"/>
        </a:xfrm>
      </p:grpSpPr>
      <p:sp>
        <p:nvSpPr>
          <p:cNvPr id="2915" name="Google Shape;291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6" name="Google Shape;291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34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951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914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701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679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398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609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7"/>
        <p:cNvGrpSpPr/>
        <p:nvPr/>
      </p:nvGrpSpPr>
      <p:grpSpPr>
        <a:xfrm>
          <a:off x="0" y="0"/>
          <a:ext cx="0" cy="0"/>
          <a:chOff x="0" y="0"/>
          <a:chExt cx="0" cy="0"/>
        </a:xfrm>
      </p:grpSpPr>
      <p:sp>
        <p:nvSpPr>
          <p:cNvPr id="3018" name="Google Shape;3018;ge2c64a9ea7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9" name="Google Shape;3019;ge2c64a9ea7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39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040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53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7"/>
        <p:cNvGrpSpPr/>
        <p:nvPr/>
      </p:nvGrpSpPr>
      <p:grpSpPr>
        <a:xfrm>
          <a:off x="0" y="0"/>
          <a:ext cx="0" cy="0"/>
          <a:chOff x="0" y="0"/>
          <a:chExt cx="0" cy="0"/>
        </a:xfrm>
      </p:grpSpPr>
      <p:sp>
        <p:nvSpPr>
          <p:cNvPr id="3018" name="Google Shape;3018;ge2c64a9ea7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9" name="Google Shape;3019;ge2c64a9ea7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410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155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962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800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146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261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544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30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320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43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699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481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883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440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766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910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40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‹Nº›</a:t>
            </a:fld>
            <a:endParaRPr lang="en-US" dirty="0"/>
          </a:p>
        </p:txBody>
      </p:sp>
    </p:spTree>
    <p:extLst>
      <p:ext uri="{BB962C8B-B14F-4D97-AF65-F5344CB8AC3E}">
        <p14:creationId xmlns:p14="http://schemas.microsoft.com/office/powerpoint/2010/main" val="337519121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B80C674-7DFC-42FE-B9CD-82963CDB1557}"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5161410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076456F-F47D-4F25-8053-2A695DA0CA7D}"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82624393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D6C7379-69CC-4837-9905-BEBA22830C8A}"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08069199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9EB8B7E-8AEE-4F10-BFEE-C999AD004D3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2846898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668F3F9-58BC-440B-B37B-805B9055EF92}"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36691582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D5A53AF-48EA-489D-8260-9DCAB666386A}"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63277396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12764538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21225871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2"/>
        <p:cNvGrpSpPr/>
        <p:nvPr/>
      </p:nvGrpSpPr>
      <p:grpSpPr>
        <a:xfrm>
          <a:off x="0" y="0"/>
          <a:ext cx="0" cy="0"/>
          <a:chOff x="0" y="0"/>
          <a:chExt cx="0" cy="0"/>
        </a:xfrm>
      </p:grpSpPr>
      <p:sp>
        <p:nvSpPr>
          <p:cNvPr id="218" name="Google Shape;218;p3"/>
          <p:cNvSpPr txBox="1">
            <a:spLocks noGrp="1"/>
          </p:cNvSpPr>
          <p:nvPr>
            <p:ph type="title"/>
          </p:nvPr>
        </p:nvSpPr>
        <p:spPr>
          <a:xfrm>
            <a:off x="3751988" y="1798400"/>
            <a:ext cx="3573600" cy="8742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9" name="Google Shape;219;p3"/>
          <p:cNvSpPr txBox="1">
            <a:spLocks noGrp="1"/>
          </p:cNvSpPr>
          <p:nvPr>
            <p:ph type="title" idx="2" hasCustomPrompt="1"/>
          </p:nvPr>
        </p:nvSpPr>
        <p:spPr>
          <a:xfrm>
            <a:off x="1818413" y="1731725"/>
            <a:ext cx="1677000" cy="17673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6000"/>
              <a:buNone/>
              <a:defRPr sz="15000">
                <a:solidFill>
                  <a:schemeClr val="accent5"/>
                </a:solidFill>
                <a:latin typeface="VT323"/>
                <a:ea typeface="VT323"/>
                <a:cs typeface="VT323"/>
                <a:sym typeface="VT323"/>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0" name="Google Shape;220;p3"/>
          <p:cNvSpPr txBox="1">
            <a:spLocks noGrp="1"/>
          </p:cNvSpPr>
          <p:nvPr>
            <p:ph type="subTitle" idx="1"/>
          </p:nvPr>
        </p:nvSpPr>
        <p:spPr>
          <a:xfrm>
            <a:off x="3751988" y="2672575"/>
            <a:ext cx="3573600" cy="858600"/>
          </a:xfrm>
          <a:prstGeom prst="rect">
            <a:avLst/>
          </a:prstGeom>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VT323"/>
                <a:ea typeface="VT323"/>
                <a:cs typeface="VT323"/>
                <a:sym typeface="VT32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368786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8"/>
        <p:cNvGrpSpPr/>
        <p:nvPr/>
      </p:nvGrpSpPr>
      <p:grpSpPr>
        <a:xfrm>
          <a:off x="0" y="0"/>
          <a:ext cx="0" cy="0"/>
          <a:chOff x="0" y="0"/>
          <a:chExt cx="0" cy="0"/>
        </a:xfrm>
      </p:grpSpPr>
      <p:sp>
        <p:nvSpPr>
          <p:cNvPr id="653" name="Google Shape;653;p7"/>
          <p:cNvSpPr txBox="1">
            <a:spLocks noGrp="1"/>
          </p:cNvSpPr>
          <p:nvPr>
            <p:ph type="title"/>
          </p:nvPr>
        </p:nvSpPr>
        <p:spPr>
          <a:xfrm>
            <a:off x="720000" y="1151300"/>
            <a:ext cx="3784800" cy="1111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4" name="Google Shape;654;p7"/>
          <p:cNvSpPr txBox="1">
            <a:spLocks noGrp="1"/>
          </p:cNvSpPr>
          <p:nvPr>
            <p:ph type="subTitle" idx="1"/>
          </p:nvPr>
        </p:nvSpPr>
        <p:spPr>
          <a:xfrm>
            <a:off x="720000" y="2201800"/>
            <a:ext cx="3852000" cy="204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Light"/>
              <a:buChar char="●"/>
              <a:defRPr>
                <a:latin typeface="Work Sans"/>
                <a:ea typeface="Work Sans"/>
                <a:cs typeface="Work Sans"/>
                <a:sym typeface="Work Sans"/>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Tree>
    <p:extLst>
      <p:ext uri="{BB962C8B-B14F-4D97-AF65-F5344CB8AC3E}">
        <p14:creationId xmlns:p14="http://schemas.microsoft.com/office/powerpoint/2010/main" val="174764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05682940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406"/>
        <p:cNvGrpSpPr/>
        <p:nvPr/>
      </p:nvGrpSpPr>
      <p:grpSpPr>
        <a:xfrm>
          <a:off x="0" y="0"/>
          <a:ext cx="0" cy="0"/>
          <a:chOff x="0" y="0"/>
          <a:chExt cx="0" cy="0"/>
        </a:xfrm>
      </p:grpSpPr>
      <p:sp>
        <p:nvSpPr>
          <p:cNvPr id="1501" name="Google Shape;1501;p16"/>
          <p:cNvSpPr txBox="1">
            <a:spLocks noGrp="1"/>
          </p:cNvSpPr>
          <p:nvPr>
            <p:ph type="title"/>
          </p:nvPr>
        </p:nvSpPr>
        <p:spPr>
          <a:xfrm flipH="1">
            <a:off x="1183463" y="1700475"/>
            <a:ext cx="4780800" cy="87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2" name="Google Shape;1502;p16"/>
          <p:cNvSpPr txBox="1">
            <a:spLocks noGrp="1"/>
          </p:cNvSpPr>
          <p:nvPr>
            <p:ph type="title" idx="2" hasCustomPrompt="1"/>
          </p:nvPr>
        </p:nvSpPr>
        <p:spPr>
          <a:xfrm flipH="1">
            <a:off x="6283538" y="1700475"/>
            <a:ext cx="1677000" cy="17673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6000"/>
              <a:buNone/>
              <a:defRPr sz="15000">
                <a:solidFill>
                  <a:schemeClr val="accent5"/>
                </a:solidFill>
                <a:latin typeface="VT323"/>
                <a:ea typeface="VT323"/>
                <a:cs typeface="VT323"/>
                <a:sym typeface="VT323"/>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03" name="Google Shape;1503;p16"/>
          <p:cNvSpPr txBox="1">
            <a:spLocks noGrp="1"/>
          </p:cNvSpPr>
          <p:nvPr>
            <p:ph type="subTitle" idx="1"/>
          </p:nvPr>
        </p:nvSpPr>
        <p:spPr>
          <a:xfrm flipH="1">
            <a:off x="2110538" y="2672575"/>
            <a:ext cx="3853800" cy="858600"/>
          </a:xfrm>
          <a:prstGeom prst="rect">
            <a:avLst/>
          </a:prstGeom>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VT323"/>
                <a:ea typeface="VT323"/>
                <a:cs typeface="VT323"/>
                <a:sym typeface="VT32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199592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69921419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62893147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840000" y="1878806"/>
            <a:ext cx="3768912"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4739880" y="1878806"/>
            <a:ext cx="3776661"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60632927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5101059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97174391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D1BD23-6E54-4D9D-AD88-A2813C73CC25}"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08683199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71A834-4F3C-4AF9-9C74-05EC35A0F292}"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5771518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3/28/2023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‹Nº›</a:t>
            </a:fld>
            <a:endParaRPr lang="en-US" dirty="0"/>
          </a:p>
        </p:txBody>
      </p:sp>
    </p:spTree>
    <p:extLst>
      <p:ext uri="{BB962C8B-B14F-4D97-AF65-F5344CB8AC3E}">
        <p14:creationId xmlns:p14="http://schemas.microsoft.com/office/powerpoint/2010/main" val="386779998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700" r:id="rId20"/>
  </p:sldLayoutIdLst>
  <p:hf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9.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9.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0.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0.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0.xml"/><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0.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0.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0.xml"/><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0.xml"/><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hyperlink" Target="https://unifranz.camp/mod/resource/view.php?id=842878"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17"/>
        <p:cNvGrpSpPr/>
        <p:nvPr/>
      </p:nvGrpSpPr>
      <p:grpSpPr>
        <a:xfrm>
          <a:off x="0" y="0"/>
          <a:ext cx="0" cy="0"/>
          <a:chOff x="0" y="0"/>
          <a:chExt cx="0" cy="0"/>
        </a:xfrm>
      </p:grpSpPr>
      <p:sp>
        <p:nvSpPr>
          <p:cNvPr id="2918" name="Google Shape;2918;p33"/>
          <p:cNvSpPr txBox="1">
            <a:spLocks noGrp="1"/>
          </p:cNvSpPr>
          <p:nvPr>
            <p:ph type="ctrTitle"/>
          </p:nvPr>
        </p:nvSpPr>
        <p:spPr>
          <a:xfrm>
            <a:off x="1304853" y="1460858"/>
            <a:ext cx="7058422"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BASE DE DATOS II</a:t>
            </a:r>
            <a:endParaRPr b="0" dirty="0"/>
          </a:p>
        </p:txBody>
      </p:sp>
      <p:sp>
        <p:nvSpPr>
          <p:cNvPr id="2920" name="Google Shape;2920;p33"/>
          <p:cNvSpPr txBox="1"/>
          <p:nvPr/>
        </p:nvSpPr>
        <p:spPr>
          <a:xfrm>
            <a:off x="2976843" y="3212380"/>
            <a:ext cx="3190313" cy="528771"/>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s-ES" dirty="0">
                <a:solidFill>
                  <a:schemeClr val="accent2"/>
                </a:solidFill>
                <a:latin typeface="Verdana" panose="020B0604030504040204" pitchFamily="34" charset="0"/>
                <a:ea typeface="Verdana" panose="020B0604030504040204" pitchFamily="34" charset="0"/>
                <a:cs typeface="VT323"/>
                <a:sym typeface="VT323"/>
              </a:rPr>
              <a:t>Joel Reynaldo Condori Tumiri</a:t>
            </a:r>
            <a:endParaRPr dirty="0">
              <a:solidFill>
                <a:schemeClr val="accent2"/>
              </a:solidFill>
              <a:latin typeface="Verdana" panose="020B0604030504040204" pitchFamily="34" charset="0"/>
              <a:ea typeface="Verdana" panose="020B0604030504040204" pitchFamily="34" charset="0"/>
              <a:cs typeface="VT323"/>
              <a:sym typeface="VT32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863288" y="416939"/>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LAMP</a:t>
            </a:r>
            <a:endParaRPr dirty="0"/>
          </a:p>
        </p:txBody>
      </p:sp>
      <p:sp>
        <p:nvSpPr>
          <p:cNvPr id="2970" name="Google Shape;2970;p37"/>
          <p:cNvSpPr txBox="1">
            <a:spLocks noGrp="1"/>
          </p:cNvSpPr>
          <p:nvPr>
            <p:ph type="subTitle" idx="1"/>
          </p:nvPr>
        </p:nvSpPr>
        <p:spPr>
          <a:xfrm>
            <a:off x="408394" y="2201540"/>
            <a:ext cx="4694589" cy="2229752"/>
          </a:xfrm>
          <a:prstGeom prst="rect">
            <a:avLst/>
          </a:prstGeom>
        </p:spPr>
        <p:txBody>
          <a:bodyPr spcFirstLastPara="1" wrap="square" lIns="0" tIns="91425" rIns="0" bIns="91425" anchor="ctr" anchorCtr="0">
            <a:noAutofit/>
          </a:bodyPr>
          <a:lstStyle/>
          <a:p>
            <a:pPr marL="139700" indent="0" algn="just">
              <a:buNone/>
            </a:pPr>
            <a:r>
              <a:rPr lang="es-ES" sz="2000" b="0" i="0" dirty="0">
                <a:solidFill>
                  <a:schemeClr val="bg1"/>
                </a:solidFill>
                <a:effectLst/>
                <a:latin typeface="arial" panose="020B0604020202020204" pitchFamily="34" charset="0"/>
              </a:rPr>
              <a:t>LAMP es el acrónimo usado para describir un sistema de infraestructura de internet que usa las siguientes herramientas:​​Linux, el sistema operativo; En algunos casos también se refiere a LDAP. Apache, el servidor web; MySQL/</a:t>
            </a:r>
            <a:r>
              <a:rPr lang="es-ES" sz="2000" b="0" i="0" dirty="0" err="1">
                <a:solidFill>
                  <a:schemeClr val="bg1"/>
                </a:solidFill>
                <a:effectLst/>
                <a:latin typeface="arial" panose="020B0604020202020204" pitchFamily="34" charset="0"/>
              </a:rPr>
              <a:t>MariaDB</a:t>
            </a:r>
            <a:r>
              <a:rPr lang="es-ES" sz="2000" b="0" i="0" dirty="0">
                <a:solidFill>
                  <a:schemeClr val="bg1"/>
                </a:solidFill>
                <a:effectLst/>
                <a:latin typeface="arial" panose="020B0604020202020204" pitchFamily="34" charset="0"/>
              </a:rPr>
              <a:t>, el gestor de bases de datos; PHP, el lenguaje de programación.</a:t>
            </a:r>
            <a:endParaRPr lang="es-MX" sz="1200" dirty="0">
              <a:solidFill>
                <a:schemeClr val="bg1"/>
              </a:solidFill>
              <a:latin typeface="Poppins"/>
            </a:endParaRPr>
          </a:p>
        </p:txBody>
      </p:sp>
      <p:pic>
        <p:nvPicPr>
          <p:cNvPr id="2971" name="Google Shape;2971;p37"/>
          <p:cNvPicPr preferRelativeResize="0"/>
          <p:nvPr/>
        </p:nvPicPr>
        <p:blipFill rotWithShape="1">
          <a:blip r:embed="rId3"/>
          <a:srcRect l="19473" r="19473"/>
          <a:stretch/>
        </p:blipFill>
        <p:spPr>
          <a:xfrm>
            <a:off x="5534372" y="972539"/>
            <a:ext cx="2824200" cy="3347100"/>
          </a:xfrm>
          <a:prstGeom prst="snip2DiagRect">
            <a:avLst>
              <a:gd name="adj1" fmla="val 0"/>
              <a:gd name="adj2" fmla="val 16667"/>
            </a:avLst>
          </a:prstGeom>
          <a:noFill/>
          <a:ln>
            <a:noFill/>
          </a:ln>
        </p:spPr>
      </p:pic>
      <p:sp>
        <p:nvSpPr>
          <p:cNvPr id="2972" name="Google Shape;2972;p37"/>
          <p:cNvSpPr/>
          <p:nvPr/>
        </p:nvSpPr>
        <p:spPr>
          <a:xfrm>
            <a:off x="4621548" y="972539"/>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5763342" y="458693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50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863287" y="416939"/>
            <a:ext cx="6641881"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200" dirty="0">
                <a:solidFill>
                  <a:schemeClr val="accent6">
                    <a:lumMod val="40000"/>
                    <a:lumOff val="60000"/>
                  </a:schemeClr>
                </a:solidFill>
              </a:rPr>
              <a:t>DIFERENCIA ENTRE </a:t>
            </a:r>
            <a:br>
              <a:rPr lang="es-MX" sz="3200" dirty="0">
                <a:solidFill>
                  <a:schemeClr val="accent6">
                    <a:lumMod val="40000"/>
                    <a:lumOff val="60000"/>
                  </a:schemeClr>
                </a:solidFill>
              </a:rPr>
            </a:br>
            <a:r>
              <a:rPr lang="es-MX" sz="3200" dirty="0">
                <a:solidFill>
                  <a:schemeClr val="accent6">
                    <a:lumMod val="40000"/>
                    <a:lumOff val="60000"/>
                  </a:schemeClr>
                </a:solidFill>
              </a:rPr>
              <a:t>FUNCIONES DE AGREGACION Y </a:t>
            </a:r>
            <a:br>
              <a:rPr lang="es-MX" sz="3200" dirty="0">
                <a:solidFill>
                  <a:schemeClr val="accent6">
                    <a:lumMod val="40000"/>
                    <a:lumOff val="60000"/>
                  </a:schemeClr>
                </a:solidFill>
              </a:rPr>
            </a:br>
            <a:r>
              <a:rPr lang="es-MX" sz="3200" dirty="0">
                <a:solidFill>
                  <a:schemeClr val="accent6">
                    <a:lumMod val="40000"/>
                    <a:lumOff val="60000"/>
                  </a:schemeClr>
                </a:solidFill>
              </a:rPr>
              <a:t>FUNCIONES POR EL USUARIOS</a:t>
            </a:r>
            <a:endParaRPr sz="3200" dirty="0">
              <a:solidFill>
                <a:schemeClr val="accent6">
                  <a:lumMod val="40000"/>
                  <a:lumOff val="60000"/>
                </a:schemeClr>
              </a:solidFill>
            </a:endParaRPr>
          </a:p>
        </p:txBody>
      </p:sp>
      <p:sp>
        <p:nvSpPr>
          <p:cNvPr id="2970" name="Google Shape;2970;p37"/>
          <p:cNvSpPr txBox="1">
            <a:spLocks noGrp="1"/>
          </p:cNvSpPr>
          <p:nvPr>
            <p:ph type="subTitle" idx="1"/>
          </p:nvPr>
        </p:nvSpPr>
        <p:spPr>
          <a:xfrm>
            <a:off x="74507" y="1861251"/>
            <a:ext cx="5890792" cy="2717522"/>
          </a:xfrm>
          <a:prstGeom prst="rect">
            <a:avLst/>
          </a:prstGeom>
        </p:spPr>
        <p:txBody>
          <a:bodyPr spcFirstLastPara="1" wrap="square" lIns="0" tIns="91425" rIns="0" bIns="91425" anchor="ctr" anchorCtr="0">
            <a:noAutofit/>
          </a:bodyPr>
          <a:lstStyle/>
          <a:p>
            <a:pPr marL="139700" indent="0" algn="just">
              <a:buNone/>
            </a:pPr>
            <a:r>
              <a:rPr lang="es-ES" sz="1800" b="0" i="0" dirty="0">
                <a:solidFill>
                  <a:schemeClr val="bg1"/>
                </a:solidFill>
                <a:effectLst/>
                <a:latin typeface="arial" panose="020B0604020202020204" pitchFamily="34" charset="0"/>
              </a:rPr>
              <a:t>Las funciones de agregación en SQL nos permiten efectuar operaciones sobre un conjunto de resultados, pero devolviendo un único valor agregado para todos ellos. Es decir, nos permiten obtener medias, máximos, sobre un conjunto de valores. Funciones creados por el BDA se utiliza para definir una función de tabla, fila o escalar de SQL definida por el usuario. Una función escalar devuelve un solo valor cada vez que se invoca y en general es válida cuando una expresión SQL es válida.</a:t>
            </a:r>
            <a:endParaRPr lang="es-MX" sz="1100" dirty="0">
              <a:solidFill>
                <a:schemeClr val="bg1"/>
              </a:solidFill>
              <a:latin typeface="Poppins"/>
            </a:endParaRPr>
          </a:p>
        </p:txBody>
      </p:sp>
      <p:pic>
        <p:nvPicPr>
          <p:cNvPr id="2971" name="Google Shape;2971;p37"/>
          <p:cNvPicPr preferRelativeResize="0"/>
          <p:nvPr/>
        </p:nvPicPr>
        <p:blipFill rotWithShape="1">
          <a:blip r:embed="rId3"/>
          <a:srcRect l="8498" r="8498"/>
          <a:stretch/>
        </p:blipFill>
        <p:spPr>
          <a:xfrm>
            <a:off x="6160978" y="1546462"/>
            <a:ext cx="2824200" cy="3347100"/>
          </a:xfrm>
          <a:prstGeom prst="snip2DiagRect">
            <a:avLst>
              <a:gd name="adj1" fmla="val 0"/>
              <a:gd name="adj2" fmla="val 16667"/>
            </a:avLst>
          </a:prstGeom>
          <a:noFill/>
          <a:ln>
            <a:noFill/>
          </a:ln>
        </p:spPr>
      </p:pic>
      <p:sp>
        <p:nvSpPr>
          <p:cNvPr id="2972" name="Google Shape;2972;p37"/>
          <p:cNvSpPr/>
          <p:nvPr/>
        </p:nvSpPr>
        <p:spPr>
          <a:xfrm>
            <a:off x="7745334" y="858922"/>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6388456" y="4873885"/>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921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863288" y="416939"/>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USE</a:t>
            </a:r>
            <a:endParaRPr dirty="0"/>
          </a:p>
        </p:txBody>
      </p:sp>
      <p:sp>
        <p:nvSpPr>
          <p:cNvPr id="2970" name="Google Shape;2970;p37"/>
          <p:cNvSpPr txBox="1">
            <a:spLocks noGrp="1"/>
          </p:cNvSpPr>
          <p:nvPr>
            <p:ph type="subTitle" idx="1"/>
          </p:nvPr>
        </p:nvSpPr>
        <p:spPr>
          <a:xfrm>
            <a:off x="408394" y="2201540"/>
            <a:ext cx="4694589" cy="2229752"/>
          </a:xfrm>
          <a:prstGeom prst="rect">
            <a:avLst/>
          </a:prstGeom>
        </p:spPr>
        <p:txBody>
          <a:bodyPr spcFirstLastPara="1" wrap="square" lIns="0" tIns="91425" rIns="0" bIns="91425" anchor="ctr" anchorCtr="0">
            <a:noAutofit/>
          </a:bodyPr>
          <a:lstStyle/>
          <a:p>
            <a:pPr marL="139700" indent="0" algn="just">
              <a:buNone/>
            </a:pPr>
            <a:r>
              <a:rPr lang="es-ES" sz="2000" dirty="0">
                <a:solidFill>
                  <a:schemeClr val="bg1"/>
                </a:solidFill>
                <a:latin typeface="+mn-lt"/>
              </a:rPr>
              <a:t>El comando USE DATABASE se utiliza para designar una base externa como base de datos actual, en otras palabras, la base a la cual se dirigirán las próximas consultas SQL en el proceso actual.</a:t>
            </a:r>
            <a:endParaRPr lang="es-MX" sz="2000" dirty="0">
              <a:solidFill>
                <a:schemeClr val="bg1"/>
              </a:solidFill>
              <a:latin typeface="+mn-lt"/>
            </a:endParaRPr>
          </a:p>
        </p:txBody>
      </p:sp>
      <p:pic>
        <p:nvPicPr>
          <p:cNvPr id="2971" name="Google Shape;2971;p37"/>
          <p:cNvPicPr preferRelativeResize="0"/>
          <p:nvPr/>
        </p:nvPicPr>
        <p:blipFill rotWithShape="1">
          <a:blip r:embed="rId3"/>
          <a:srcRect l="13926" r="13926"/>
          <a:stretch/>
        </p:blipFill>
        <p:spPr>
          <a:xfrm>
            <a:off x="5534372" y="972539"/>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6837456" y="747861"/>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78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7405270" y="429714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9;p37">
            <a:extLst>
              <a:ext uri="{FF2B5EF4-FFF2-40B4-BE49-F238E27FC236}">
                <a16:creationId xmlns:a16="http://schemas.microsoft.com/office/drawing/2014/main" id="{3079B0A3-366A-5967-BF5D-99617EBAA4DC}"/>
              </a:ext>
            </a:extLst>
          </p:cNvPr>
          <p:cNvSpPr txBox="1">
            <a:spLocks noGrp="1"/>
          </p:cNvSpPr>
          <p:nvPr>
            <p:ph type="title"/>
          </p:nvPr>
        </p:nvSpPr>
        <p:spPr>
          <a:xfrm>
            <a:off x="-618973" y="755904"/>
            <a:ext cx="2892057" cy="42727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2400" dirty="0"/>
              <a:t>DML</a:t>
            </a:r>
            <a:br>
              <a:rPr lang="es-MX" sz="2400" dirty="0"/>
            </a:br>
            <a:br>
              <a:rPr lang="es-MX" sz="2400" dirty="0"/>
            </a:br>
            <a:br>
              <a:rPr lang="es-MX" sz="2400" dirty="0"/>
            </a:br>
            <a:br>
              <a:rPr lang="es-MX" sz="2400" dirty="0"/>
            </a:br>
            <a:r>
              <a:rPr lang="es-MX" sz="2400" dirty="0"/>
              <a:t>-INSERT</a:t>
            </a:r>
            <a:br>
              <a:rPr lang="es-MX" sz="2400" dirty="0"/>
            </a:br>
            <a:br>
              <a:rPr lang="es-MX" sz="2400" dirty="0"/>
            </a:br>
            <a:r>
              <a:rPr lang="es-MX" sz="2400" dirty="0"/>
              <a:t>-UPDATE</a:t>
            </a:r>
            <a:br>
              <a:rPr lang="es-MX" sz="2400" dirty="0"/>
            </a:br>
            <a:br>
              <a:rPr lang="es-MX" sz="2400" dirty="0"/>
            </a:br>
            <a:r>
              <a:rPr lang="es-MX" sz="2400" dirty="0"/>
              <a:t>-DELETE</a:t>
            </a:r>
            <a:br>
              <a:rPr lang="es-MX" sz="2400" dirty="0"/>
            </a:br>
            <a:br>
              <a:rPr lang="es-MX" sz="2400" dirty="0"/>
            </a:br>
            <a:endParaRPr sz="2400" dirty="0"/>
          </a:p>
        </p:txBody>
      </p:sp>
      <p:sp>
        <p:nvSpPr>
          <p:cNvPr id="11" name="Google Shape;2970;p37">
            <a:extLst>
              <a:ext uri="{FF2B5EF4-FFF2-40B4-BE49-F238E27FC236}">
                <a16:creationId xmlns:a16="http://schemas.microsoft.com/office/drawing/2014/main" id="{B823891B-CAFB-EF0D-14C2-A968DA519105}"/>
              </a:ext>
            </a:extLst>
          </p:cNvPr>
          <p:cNvSpPr txBox="1">
            <a:spLocks noGrp="1"/>
          </p:cNvSpPr>
          <p:nvPr>
            <p:ph type="subTitle" idx="1"/>
          </p:nvPr>
        </p:nvSpPr>
        <p:spPr>
          <a:xfrm>
            <a:off x="2055159" y="439222"/>
            <a:ext cx="5483791" cy="1375574"/>
          </a:xfrm>
          <a:prstGeom prst="rect">
            <a:avLst/>
          </a:prstGeom>
        </p:spPr>
        <p:txBody>
          <a:bodyPr spcFirstLastPara="1" wrap="square" lIns="0" tIns="91425" rIns="0" bIns="91425" anchor="ctr" anchorCtr="0">
            <a:noAutofit/>
          </a:bodyPr>
          <a:lstStyle/>
          <a:p>
            <a:pPr marL="139700" indent="0" algn="just">
              <a:buNone/>
            </a:pPr>
            <a:r>
              <a:rPr lang="es-MX" dirty="0">
                <a:solidFill>
                  <a:schemeClr val="bg1"/>
                </a:solidFill>
              </a:rPr>
              <a:t>Las </a:t>
            </a:r>
            <a:r>
              <a:rPr lang="es-MX" sz="1600" dirty="0">
                <a:solidFill>
                  <a:schemeClr val="bg1"/>
                </a:solidFill>
              </a:rPr>
              <a:t>sentencias</a:t>
            </a:r>
            <a:r>
              <a:rPr lang="es-MX" dirty="0">
                <a:solidFill>
                  <a:schemeClr val="bg1"/>
                </a:solidFill>
              </a:rPr>
              <a:t> DML se utilizan para controlar información contenida en la base de datos</a:t>
            </a:r>
          </a:p>
        </p:txBody>
      </p:sp>
      <p:sp>
        <p:nvSpPr>
          <p:cNvPr id="25" name="Google Shape;2970;p37">
            <a:extLst>
              <a:ext uri="{FF2B5EF4-FFF2-40B4-BE49-F238E27FC236}">
                <a16:creationId xmlns:a16="http://schemas.microsoft.com/office/drawing/2014/main" id="{80D0869A-BD53-3F40-1FCF-A21F53AD09E5}"/>
              </a:ext>
            </a:extLst>
          </p:cNvPr>
          <p:cNvSpPr txBox="1">
            <a:spLocks/>
          </p:cNvSpPr>
          <p:nvPr/>
        </p:nvSpPr>
        <p:spPr>
          <a:xfrm>
            <a:off x="5157132" y="3117318"/>
            <a:ext cx="3553968"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MX" sz="1200" dirty="0">
                <a:solidFill>
                  <a:schemeClr val="bg1"/>
                </a:solidFill>
              </a:rPr>
              <a:t>Modificación de la información de una tabla</a:t>
            </a:r>
          </a:p>
        </p:txBody>
      </p:sp>
      <p:sp>
        <p:nvSpPr>
          <p:cNvPr id="27" name="Google Shape;2970;p37">
            <a:extLst>
              <a:ext uri="{FF2B5EF4-FFF2-40B4-BE49-F238E27FC236}">
                <a16:creationId xmlns:a16="http://schemas.microsoft.com/office/drawing/2014/main" id="{1F35BB42-A9CA-C4A4-3373-2D8D32B88849}"/>
              </a:ext>
            </a:extLst>
          </p:cNvPr>
          <p:cNvSpPr txBox="1">
            <a:spLocks/>
          </p:cNvSpPr>
          <p:nvPr/>
        </p:nvSpPr>
        <p:spPr>
          <a:xfrm>
            <a:off x="4174751" y="3905323"/>
            <a:ext cx="3445795" cy="4985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MX" sz="1200" dirty="0">
                <a:solidFill>
                  <a:schemeClr val="bg1"/>
                </a:solidFill>
              </a:rPr>
              <a:t>Eliminar registros de una tabla</a:t>
            </a:r>
          </a:p>
        </p:txBody>
      </p:sp>
      <p:sp>
        <p:nvSpPr>
          <p:cNvPr id="28" name="Google Shape;2970;p37">
            <a:extLst>
              <a:ext uri="{FF2B5EF4-FFF2-40B4-BE49-F238E27FC236}">
                <a16:creationId xmlns:a16="http://schemas.microsoft.com/office/drawing/2014/main" id="{2964A925-077F-09E1-F4B1-167BC30F1F0D}"/>
              </a:ext>
            </a:extLst>
          </p:cNvPr>
          <p:cNvSpPr txBox="1">
            <a:spLocks/>
          </p:cNvSpPr>
          <p:nvPr/>
        </p:nvSpPr>
        <p:spPr>
          <a:xfrm>
            <a:off x="6492455" y="2393810"/>
            <a:ext cx="2877975"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sz="1200" dirty="0">
                <a:solidFill>
                  <a:schemeClr val="bg1"/>
                </a:solidFill>
              </a:rPr>
              <a:t>Insertar registros a una tabla</a:t>
            </a:r>
          </a:p>
        </p:txBody>
      </p:sp>
      <p:pic>
        <p:nvPicPr>
          <p:cNvPr id="17" name="Imagen 16">
            <a:extLst>
              <a:ext uri="{FF2B5EF4-FFF2-40B4-BE49-F238E27FC236}">
                <a16:creationId xmlns:a16="http://schemas.microsoft.com/office/drawing/2014/main" id="{CC695C85-979D-9599-CFAA-F4A7CCB312A9}"/>
              </a:ext>
            </a:extLst>
          </p:cNvPr>
          <p:cNvPicPr>
            <a:picLocks noChangeAspect="1"/>
          </p:cNvPicPr>
          <p:nvPr/>
        </p:nvPicPr>
        <p:blipFill>
          <a:blip r:embed="rId3"/>
          <a:stretch>
            <a:fillRect/>
          </a:stretch>
        </p:blipFill>
        <p:spPr>
          <a:xfrm>
            <a:off x="1717302" y="3860898"/>
            <a:ext cx="2457450" cy="542925"/>
          </a:xfrm>
          <a:prstGeom prst="rect">
            <a:avLst/>
          </a:prstGeom>
        </p:spPr>
      </p:pic>
      <p:pic>
        <p:nvPicPr>
          <p:cNvPr id="19" name="Imagen 18">
            <a:extLst>
              <a:ext uri="{FF2B5EF4-FFF2-40B4-BE49-F238E27FC236}">
                <a16:creationId xmlns:a16="http://schemas.microsoft.com/office/drawing/2014/main" id="{3E777E31-975C-53A2-64A7-10DB8AD62E98}"/>
              </a:ext>
            </a:extLst>
          </p:cNvPr>
          <p:cNvPicPr>
            <a:picLocks noChangeAspect="1"/>
          </p:cNvPicPr>
          <p:nvPr/>
        </p:nvPicPr>
        <p:blipFill>
          <a:blip r:embed="rId4"/>
          <a:stretch>
            <a:fillRect/>
          </a:stretch>
        </p:blipFill>
        <p:spPr>
          <a:xfrm>
            <a:off x="1789995" y="2979164"/>
            <a:ext cx="3171825" cy="581025"/>
          </a:xfrm>
          <a:prstGeom prst="rect">
            <a:avLst/>
          </a:prstGeom>
        </p:spPr>
      </p:pic>
      <p:pic>
        <p:nvPicPr>
          <p:cNvPr id="21" name="Imagen 20">
            <a:extLst>
              <a:ext uri="{FF2B5EF4-FFF2-40B4-BE49-F238E27FC236}">
                <a16:creationId xmlns:a16="http://schemas.microsoft.com/office/drawing/2014/main" id="{863D8954-62AA-332D-F264-CAF03B4486BF}"/>
              </a:ext>
            </a:extLst>
          </p:cNvPr>
          <p:cNvPicPr>
            <a:picLocks noChangeAspect="1"/>
          </p:cNvPicPr>
          <p:nvPr/>
        </p:nvPicPr>
        <p:blipFill>
          <a:blip r:embed="rId5"/>
          <a:stretch>
            <a:fillRect/>
          </a:stretch>
        </p:blipFill>
        <p:spPr>
          <a:xfrm>
            <a:off x="1513873" y="2360265"/>
            <a:ext cx="5321757" cy="411303"/>
          </a:xfrm>
          <a:prstGeom prst="rect">
            <a:avLst/>
          </a:prstGeom>
        </p:spPr>
      </p:pic>
    </p:spTree>
    <p:extLst>
      <p:ext uri="{BB962C8B-B14F-4D97-AF65-F5344CB8AC3E}">
        <p14:creationId xmlns:p14="http://schemas.microsoft.com/office/powerpoint/2010/main" val="508869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9;p37">
            <a:extLst>
              <a:ext uri="{FF2B5EF4-FFF2-40B4-BE49-F238E27FC236}">
                <a16:creationId xmlns:a16="http://schemas.microsoft.com/office/drawing/2014/main" id="{3079B0A3-366A-5967-BF5D-99617EBAA4DC}"/>
              </a:ext>
            </a:extLst>
          </p:cNvPr>
          <p:cNvSpPr txBox="1">
            <a:spLocks noGrp="1"/>
          </p:cNvSpPr>
          <p:nvPr>
            <p:ph type="title"/>
          </p:nvPr>
        </p:nvSpPr>
        <p:spPr>
          <a:xfrm>
            <a:off x="89417" y="615696"/>
            <a:ext cx="2892057" cy="43597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2400" dirty="0"/>
              <a:t>DDL</a:t>
            </a:r>
            <a:br>
              <a:rPr lang="es-MX" sz="2400" dirty="0"/>
            </a:br>
            <a:br>
              <a:rPr lang="es-MX" sz="2400" dirty="0"/>
            </a:br>
            <a:br>
              <a:rPr lang="es-MX" sz="2400" dirty="0"/>
            </a:br>
            <a:br>
              <a:rPr lang="es-MX" sz="2400" dirty="0"/>
            </a:br>
            <a:r>
              <a:rPr lang="es-MX" sz="2400" dirty="0"/>
              <a:t>-CREATE</a:t>
            </a:r>
            <a:br>
              <a:rPr lang="es-MX" sz="2400" dirty="0"/>
            </a:br>
            <a:br>
              <a:rPr lang="es-MX" sz="2400" dirty="0"/>
            </a:br>
            <a:r>
              <a:rPr lang="es-MX" sz="2400" dirty="0"/>
              <a:t>-DROP</a:t>
            </a:r>
            <a:br>
              <a:rPr lang="es-MX" sz="2400" dirty="0"/>
            </a:br>
            <a:br>
              <a:rPr lang="es-MX" sz="2400" dirty="0"/>
            </a:br>
            <a:r>
              <a:rPr lang="es-MX" sz="2400" dirty="0"/>
              <a:t>-ALTER</a:t>
            </a:r>
            <a:br>
              <a:rPr lang="es-MX" sz="2400" dirty="0"/>
            </a:br>
            <a:br>
              <a:rPr lang="es-MX" sz="2400" dirty="0"/>
            </a:br>
            <a:r>
              <a:rPr lang="es-MX" sz="2400" dirty="0"/>
              <a:t>-TRUNCATE</a:t>
            </a:r>
            <a:endParaRPr sz="2400" dirty="0"/>
          </a:p>
        </p:txBody>
      </p:sp>
      <p:sp>
        <p:nvSpPr>
          <p:cNvPr id="11" name="Google Shape;2970;p37">
            <a:extLst>
              <a:ext uri="{FF2B5EF4-FFF2-40B4-BE49-F238E27FC236}">
                <a16:creationId xmlns:a16="http://schemas.microsoft.com/office/drawing/2014/main" id="{B823891B-CAFB-EF0D-14C2-A968DA519105}"/>
              </a:ext>
            </a:extLst>
          </p:cNvPr>
          <p:cNvSpPr txBox="1">
            <a:spLocks noGrp="1"/>
          </p:cNvSpPr>
          <p:nvPr>
            <p:ph type="subTitle" idx="1"/>
          </p:nvPr>
        </p:nvSpPr>
        <p:spPr>
          <a:xfrm>
            <a:off x="3138352" y="385221"/>
            <a:ext cx="5477882" cy="1375574"/>
          </a:xfrm>
          <a:prstGeom prst="rect">
            <a:avLst/>
          </a:prstGeom>
        </p:spPr>
        <p:txBody>
          <a:bodyPr spcFirstLastPara="1" wrap="square" lIns="0" tIns="91425" rIns="0" bIns="91425" anchor="ctr" anchorCtr="0">
            <a:noAutofit/>
          </a:bodyPr>
          <a:lstStyle/>
          <a:p>
            <a:pPr marL="139700" indent="0" algn="just">
              <a:buNone/>
            </a:pPr>
            <a:r>
              <a:rPr lang="es-ES" sz="2000" b="0" i="0" dirty="0">
                <a:solidFill>
                  <a:schemeClr val="bg1"/>
                </a:solidFill>
                <a:effectLst/>
                <a:latin typeface="Poppins"/>
              </a:rPr>
              <a:t>Esta formado por un conjunto de </a:t>
            </a:r>
            <a:r>
              <a:rPr lang="es-ES" sz="2000" dirty="0">
                <a:solidFill>
                  <a:schemeClr val="bg1"/>
                </a:solidFill>
                <a:latin typeface="Poppins"/>
              </a:rPr>
              <a:t>sentencias llamadas ddl que nos sirve para la creación de una base de datos y todos sus componentes</a:t>
            </a:r>
            <a:br>
              <a:rPr lang="es-ES" sz="1200" dirty="0">
                <a:solidFill>
                  <a:schemeClr val="bg1"/>
                </a:solidFill>
              </a:rPr>
            </a:br>
            <a:endParaRPr lang="es-MX" sz="1200" dirty="0">
              <a:solidFill>
                <a:schemeClr val="bg1"/>
              </a:solidFill>
            </a:endParaRPr>
          </a:p>
        </p:txBody>
      </p:sp>
      <p:pic>
        <p:nvPicPr>
          <p:cNvPr id="3" name="Imagen 2">
            <a:extLst>
              <a:ext uri="{FF2B5EF4-FFF2-40B4-BE49-F238E27FC236}">
                <a16:creationId xmlns:a16="http://schemas.microsoft.com/office/drawing/2014/main" id="{7AEDF532-2129-F813-E7A4-576EE7A8CAB7}"/>
              </a:ext>
            </a:extLst>
          </p:cNvPr>
          <p:cNvPicPr>
            <a:picLocks noChangeAspect="1"/>
          </p:cNvPicPr>
          <p:nvPr/>
        </p:nvPicPr>
        <p:blipFill>
          <a:blip r:embed="rId3"/>
          <a:stretch>
            <a:fillRect/>
          </a:stretch>
        </p:blipFill>
        <p:spPr>
          <a:xfrm>
            <a:off x="2462943" y="2214957"/>
            <a:ext cx="2781300" cy="504825"/>
          </a:xfrm>
          <a:prstGeom prst="rect">
            <a:avLst/>
          </a:prstGeom>
        </p:spPr>
      </p:pic>
      <p:pic>
        <p:nvPicPr>
          <p:cNvPr id="6" name="Imagen 5">
            <a:extLst>
              <a:ext uri="{FF2B5EF4-FFF2-40B4-BE49-F238E27FC236}">
                <a16:creationId xmlns:a16="http://schemas.microsoft.com/office/drawing/2014/main" id="{7271F3C4-238E-198E-5983-FD2F9B33CA86}"/>
              </a:ext>
            </a:extLst>
          </p:cNvPr>
          <p:cNvPicPr>
            <a:picLocks noChangeAspect="1"/>
          </p:cNvPicPr>
          <p:nvPr/>
        </p:nvPicPr>
        <p:blipFill>
          <a:blip r:embed="rId4"/>
          <a:stretch>
            <a:fillRect/>
          </a:stretch>
        </p:blipFill>
        <p:spPr>
          <a:xfrm>
            <a:off x="2255456" y="2950975"/>
            <a:ext cx="1752600" cy="495300"/>
          </a:xfrm>
          <a:prstGeom prst="rect">
            <a:avLst/>
          </a:prstGeom>
        </p:spPr>
      </p:pic>
      <p:pic>
        <p:nvPicPr>
          <p:cNvPr id="8" name="Imagen 7">
            <a:extLst>
              <a:ext uri="{FF2B5EF4-FFF2-40B4-BE49-F238E27FC236}">
                <a16:creationId xmlns:a16="http://schemas.microsoft.com/office/drawing/2014/main" id="{D57C0087-1794-8DE8-8971-0956668E2FE8}"/>
              </a:ext>
            </a:extLst>
          </p:cNvPr>
          <p:cNvPicPr>
            <a:picLocks noChangeAspect="1"/>
          </p:cNvPicPr>
          <p:nvPr/>
        </p:nvPicPr>
        <p:blipFill>
          <a:blip r:embed="rId5"/>
          <a:stretch>
            <a:fillRect/>
          </a:stretch>
        </p:blipFill>
        <p:spPr>
          <a:xfrm>
            <a:off x="4057503" y="2932559"/>
            <a:ext cx="2105025" cy="495299"/>
          </a:xfrm>
          <a:prstGeom prst="rect">
            <a:avLst/>
          </a:prstGeom>
        </p:spPr>
      </p:pic>
      <p:pic>
        <p:nvPicPr>
          <p:cNvPr id="14" name="Imagen 13">
            <a:extLst>
              <a:ext uri="{FF2B5EF4-FFF2-40B4-BE49-F238E27FC236}">
                <a16:creationId xmlns:a16="http://schemas.microsoft.com/office/drawing/2014/main" id="{95C0A20A-F348-7C9C-4473-9920D33D2B59}"/>
              </a:ext>
            </a:extLst>
          </p:cNvPr>
          <p:cNvPicPr>
            <a:picLocks noChangeAspect="1"/>
          </p:cNvPicPr>
          <p:nvPr/>
        </p:nvPicPr>
        <p:blipFill>
          <a:blip r:embed="rId6"/>
          <a:stretch>
            <a:fillRect/>
          </a:stretch>
        </p:blipFill>
        <p:spPr>
          <a:xfrm>
            <a:off x="2505232" y="3583521"/>
            <a:ext cx="1981200" cy="742950"/>
          </a:xfrm>
          <a:prstGeom prst="rect">
            <a:avLst/>
          </a:prstGeom>
        </p:spPr>
      </p:pic>
      <p:pic>
        <p:nvPicPr>
          <p:cNvPr id="16" name="Imagen 15">
            <a:extLst>
              <a:ext uri="{FF2B5EF4-FFF2-40B4-BE49-F238E27FC236}">
                <a16:creationId xmlns:a16="http://schemas.microsoft.com/office/drawing/2014/main" id="{49C44E50-4086-4D11-9DD9-9E759CE85091}"/>
              </a:ext>
            </a:extLst>
          </p:cNvPr>
          <p:cNvPicPr>
            <a:picLocks noChangeAspect="1"/>
          </p:cNvPicPr>
          <p:nvPr/>
        </p:nvPicPr>
        <p:blipFill>
          <a:blip r:embed="rId7"/>
          <a:stretch>
            <a:fillRect/>
          </a:stretch>
        </p:blipFill>
        <p:spPr>
          <a:xfrm>
            <a:off x="2598925" y="4481344"/>
            <a:ext cx="2105025" cy="409575"/>
          </a:xfrm>
          <a:prstGeom prst="rect">
            <a:avLst/>
          </a:prstGeom>
        </p:spPr>
      </p:pic>
      <p:sp>
        <p:nvSpPr>
          <p:cNvPr id="25" name="Google Shape;2970;p37">
            <a:extLst>
              <a:ext uri="{FF2B5EF4-FFF2-40B4-BE49-F238E27FC236}">
                <a16:creationId xmlns:a16="http://schemas.microsoft.com/office/drawing/2014/main" id="{80D0869A-BD53-3F40-1FCF-A21F53AD09E5}"/>
              </a:ext>
            </a:extLst>
          </p:cNvPr>
          <p:cNvSpPr txBox="1">
            <a:spLocks/>
          </p:cNvSpPr>
          <p:nvPr/>
        </p:nvSpPr>
        <p:spPr>
          <a:xfrm>
            <a:off x="6273284" y="2973544"/>
            <a:ext cx="2781299"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MX" sz="1200" dirty="0">
                <a:solidFill>
                  <a:schemeClr val="bg1"/>
                </a:solidFill>
              </a:rPr>
              <a:t>Drop table borra la tabla</a:t>
            </a:r>
          </a:p>
        </p:txBody>
      </p:sp>
      <p:sp>
        <p:nvSpPr>
          <p:cNvPr id="26" name="Google Shape;2970;p37">
            <a:extLst>
              <a:ext uri="{FF2B5EF4-FFF2-40B4-BE49-F238E27FC236}">
                <a16:creationId xmlns:a16="http://schemas.microsoft.com/office/drawing/2014/main" id="{3A4CAD87-70A1-57F7-6C47-70D0EF4B4418}"/>
              </a:ext>
            </a:extLst>
          </p:cNvPr>
          <p:cNvSpPr txBox="1">
            <a:spLocks/>
          </p:cNvSpPr>
          <p:nvPr/>
        </p:nvSpPr>
        <p:spPr>
          <a:xfrm>
            <a:off x="5244243" y="4397473"/>
            <a:ext cx="2781299" cy="4985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MX" sz="1200" dirty="0">
                <a:solidFill>
                  <a:schemeClr val="bg1"/>
                </a:solidFill>
              </a:rPr>
              <a:t>Truncate vacía la tabla</a:t>
            </a:r>
          </a:p>
        </p:txBody>
      </p:sp>
      <p:sp>
        <p:nvSpPr>
          <p:cNvPr id="27" name="Google Shape;2970;p37">
            <a:extLst>
              <a:ext uri="{FF2B5EF4-FFF2-40B4-BE49-F238E27FC236}">
                <a16:creationId xmlns:a16="http://schemas.microsoft.com/office/drawing/2014/main" id="{1F35BB42-A9CA-C4A4-3373-2D8D32B88849}"/>
              </a:ext>
            </a:extLst>
          </p:cNvPr>
          <p:cNvSpPr txBox="1">
            <a:spLocks/>
          </p:cNvSpPr>
          <p:nvPr/>
        </p:nvSpPr>
        <p:spPr>
          <a:xfrm>
            <a:off x="5244242" y="3608098"/>
            <a:ext cx="2781299" cy="4985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MX" sz="1200" dirty="0">
                <a:solidFill>
                  <a:schemeClr val="bg1"/>
                </a:solidFill>
              </a:rPr>
              <a:t>Modifica la estructura de una tabla</a:t>
            </a:r>
          </a:p>
        </p:txBody>
      </p:sp>
      <p:sp>
        <p:nvSpPr>
          <p:cNvPr id="28" name="Google Shape;2970;p37">
            <a:extLst>
              <a:ext uri="{FF2B5EF4-FFF2-40B4-BE49-F238E27FC236}">
                <a16:creationId xmlns:a16="http://schemas.microsoft.com/office/drawing/2014/main" id="{2964A925-077F-09E1-F4B1-167BC30F1F0D}"/>
              </a:ext>
            </a:extLst>
          </p:cNvPr>
          <p:cNvSpPr txBox="1">
            <a:spLocks/>
          </p:cNvSpPr>
          <p:nvPr/>
        </p:nvSpPr>
        <p:spPr>
          <a:xfrm>
            <a:off x="5455920" y="2260673"/>
            <a:ext cx="2877975"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sz="1200" dirty="0">
                <a:solidFill>
                  <a:schemeClr val="bg1"/>
                </a:solidFill>
              </a:rPr>
              <a:t>Crea base de datos y nos permite crear tablas</a:t>
            </a:r>
          </a:p>
        </p:txBody>
      </p:sp>
    </p:spTree>
    <p:extLst>
      <p:ext uri="{BB962C8B-B14F-4D97-AF65-F5344CB8AC3E}">
        <p14:creationId xmlns:p14="http://schemas.microsoft.com/office/powerpoint/2010/main" val="209176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895437" y="584220"/>
            <a:ext cx="6384536" cy="647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solidFill>
                  <a:schemeClr val="accent1">
                    <a:lumMod val="40000"/>
                    <a:lumOff val="60000"/>
                  </a:schemeClr>
                </a:solidFill>
              </a:rPr>
              <a:t>CARACTERISTICAS FUNCIONES</a:t>
            </a:r>
            <a:endParaRPr dirty="0">
              <a:solidFill>
                <a:schemeClr val="accent1">
                  <a:lumMod val="40000"/>
                  <a:lumOff val="60000"/>
                </a:schemeClr>
              </a:solidFill>
            </a:endParaRPr>
          </a:p>
        </p:txBody>
      </p:sp>
      <p:sp>
        <p:nvSpPr>
          <p:cNvPr id="2970" name="Google Shape;2970;p37"/>
          <p:cNvSpPr txBox="1">
            <a:spLocks noGrp="1"/>
          </p:cNvSpPr>
          <p:nvPr>
            <p:ph type="subTitle" idx="1"/>
          </p:nvPr>
        </p:nvSpPr>
        <p:spPr>
          <a:xfrm>
            <a:off x="443888" y="1148431"/>
            <a:ext cx="2937633" cy="548150"/>
          </a:xfrm>
          <a:prstGeom prst="rect">
            <a:avLst/>
          </a:prstGeom>
        </p:spPr>
        <p:txBody>
          <a:bodyPr spcFirstLastPara="1" wrap="square" lIns="0" tIns="91425" rIns="0" bIns="91425" anchor="ctr" anchorCtr="0">
            <a:noAutofit/>
          </a:bodyPr>
          <a:lstStyle/>
          <a:p>
            <a:pPr marL="139700" indent="0" algn="just">
              <a:buNone/>
            </a:pPr>
            <a:r>
              <a:rPr lang="es-ES" sz="2000" dirty="0">
                <a:solidFill>
                  <a:schemeClr val="bg1"/>
                </a:solidFill>
                <a:latin typeface="+mn-lt"/>
              </a:rPr>
              <a:t>Parámetros de entrada</a:t>
            </a:r>
          </a:p>
          <a:p>
            <a:pPr marL="139700" indent="0" algn="just">
              <a:buNone/>
            </a:pPr>
            <a:endParaRPr lang="es-MX" sz="2000" dirty="0">
              <a:solidFill>
                <a:schemeClr val="bg1"/>
              </a:solidFill>
              <a:latin typeface="+mn-lt"/>
            </a:endParaRPr>
          </a:p>
        </p:txBody>
      </p:sp>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EC9DAD09-A298-53D7-B825-F1B278B28C1B}"/>
              </a:ext>
            </a:extLst>
          </p:cNvPr>
          <p:cNvPicPr>
            <a:picLocks noChangeAspect="1"/>
          </p:cNvPicPr>
          <p:nvPr/>
        </p:nvPicPr>
        <p:blipFill>
          <a:blip r:embed="rId3"/>
          <a:stretch>
            <a:fillRect/>
          </a:stretch>
        </p:blipFill>
        <p:spPr>
          <a:xfrm>
            <a:off x="3756060" y="1212569"/>
            <a:ext cx="3676650" cy="295275"/>
          </a:xfrm>
          <a:prstGeom prst="rect">
            <a:avLst/>
          </a:prstGeom>
        </p:spPr>
      </p:pic>
      <p:pic>
        <p:nvPicPr>
          <p:cNvPr id="5" name="Imagen 4">
            <a:extLst>
              <a:ext uri="{FF2B5EF4-FFF2-40B4-BE49-F238E27FC236}">
                <a16:creationId xmlns:a16="http://schemas.microsoft.com/office/drawing/2014/main" id="{7F9CC4CB-60F2-99B9-4E46-699D7FE74159}"/>
              </a:ext>
            </a:extLst>
          </p:cNvPr>
          <p:cNvPicPr>
            <a:picLocks noChangeAspect="1"/>
          </p:cNvPicPr>
          <p:nvPr/>
        </p:nvPicPr>
        <p:blipFill rotWithShape="1">
          <a:blip r:embed="rId4"/>
          <a:srcRect b="9206"/>
          <a:stretch/>
        </p:blipFill>
        <p:spPr>
          <a:xfrm>
            <a:off x="3772358" y="1876723"/>
            <a:ext cx="3667125" cy="1893932"/>
          </a:xfrm>
          <a:prstGeom prst="rect">
            <a:avLst/>
          </a:prstGeom>
        </p:spPr>
      </p:pic>
      <p:sp>
        <p:nvSpPr>
          <p:cNvPr id="6" name="Google Shape;2970;p37">
            <a:extLst>
              <a:ext uri="{FF2B5EF4-FFF2-40B4-BE49-F238E27FC236}">
                <a16:creationId xmlns:a16="http://schemas.microsoft.com/office/drawing/2014/main" id="{6821EFA1-D4C1-F94F-C43D-770034921BF0}"/>
              </a:ext>
            </a:extLst>
          </p:cNvPr>
          <p:cNvSpPr txBox="1">
            <a:spLocks/>
          </p:cNvSpPr>
          <p:nvPr/>
        </p:nvSpPr>
        <p:spPr>
          <a:xfrm>
            <a:off x="530313" y="2381531"/>
            <a:ext cx="2937633" cy="54815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ES" sz="2000" dirty="0">
                <a:solidFill>
                  <a:schemeClr val="bg1"/>
                </a:solidFill>
                <a:latin typeface="+mn-lt"/>
              </a:rPr>
              <a:t>Parámetros de salida</a:t>
            </a:r>
          </a:p>
          <a:p>
            <a:pPr marL="139700" indent="0" algn="just">
              <a:buFont typeface="Nunito Light"/>
              <a:buNone/>
            </a:pPr>
            <a:endParaRPr lang="es-MX" sz="2000" dirty="0">
              <a:solidFill>
                <a:schemeClr val="bg1"/>
              </a:solidFill>
              <a:latin typeface="+mn-lt"/>
            </a:endParaRPr>
          </a:p>
        </p:txBody>
      </p:sp>
      <p:sp>
        <p:nvSpPr>
          <p:cNvPr id="8" name="Google Shape;2970;p37">
            <a:extLst>
              <a:ext uri="{FF2B5EF4-FFF2-40B4-BE49-F238E27FC236}">
                <a16:creationId xmlns:a16="http://schemas.microsoft.com/office/drawing/2014/main" id="{66CF87A6-B076-18D9-4923-A98A5901FB1A}"/>
              </a:ext>
            </a:extLst>
          </p:cNvPr>
          <p:cNvSpPr txBox="1">
            <a:spLocks/>
          </p:cNvSpPr>
          <p:nvPr/>
        </p:nvSpPr>
        <p:spPr>
          <a:xfrm>
            <a:off x="1150072" y="4162782"/>
            <a:ext cx="2937633" cy="54815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ES" sz="2000" dirty="0">
                <a:solidFill>
                  <a:schemeClr val="bg1"/>
                </a:solidFill>
                <a:latin typeface="+mn-lt"/>
              </a:rPr>
              <a:t>Variables</a:t>
            </a:r>
          </a:p>
          <a:p>
            <a:pPr marL="139700" indent="0" algn="just">
              <a:buFont typeface="Nunito Light"/>
              <a:buNone/>
            </a:pPr>
            <a:endParaRPr lang="es-MX" sz="2000" dirty="0">
              <a:solidFill>
                <a:schemeClr val="bg1"/>
              </a:solidFill>
              <a:latin typeface="+mn-lt"/>
            </a:endParaRPr>
          </a:p>
        </p:txBody>
      </p:sp>
      <p:pic>
        <p:nvPicPr>
          <p:cNvPr id="10" name="Imagen 9">
            <a:extLst>
              <a:ext uri="{FF2B5EF4-FFF2-40B4-BE49-F238E27FC236}">
                <a16:creationId xmlns:a16="http://schemas.microsoft.com/office/drawing/2014/main" id="{CFDD3099-C38D-8E7C-05BB-4B32C2716E39}"/>
              </a:ext>
            </a:extLst>
          </p:cNvPr>
          <p:cNvPicPr>
            <a:picLocks noChangeAspect="1"/>
          </p:cNvPicPr>
          <p:nvPr/>
        </p:nvPicPr>
        <p:blipFill>
          <a:blip r:embed="rId5"/>
          <a:stretch>
            <a:fillRect/>
          </a:stretch>
        </p:blipFill>
        <p:spPr>
          <a:xfrm>
            <a:off x="3772358" y="4083731"/>
            <a:ext cx="4000500" cy="361950"/>
          </a:xfrm>
          <a:prstGeom prst="rect">
            <a:avLst/>
          </a:prstGeom>
        </p:spPr>
      </p:pic>
    </p:spTree>
    <p:extLst>
      <p:ext uri="{BB962C8B-B14F-4D97-AF65-F5344CB8AC3E}">
        <p14:creationId xmlns:p14="http://schemas.microsoft.com/office/powerpoint/2010/main" val="212167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788365" y="141484"/>
            <a:ext cx="6384536" cy="647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COMANDOS FUNCIONES</a:t>
            </a:r>
            <a:endParaRPr dirty="0"/>
          </a:p>
        </p:txBody>
      </p:sp>
      <p:sp>
        <p:nvSpPr>
          <p:cNvPr id="2970" name="Google Shape;2970;p37"/>
          <p:cNvSpPr txBox="1">
            <a:spLocks noGrp="1"/>
          </p:cNvSpPr>
          <p:nvPr>
            <p:ph type="subTitle" idx="1"/>
          </p:nvPr>
        </p:nvSpPr>
        <p:spPr>
          <a:xfrm>
            <a:off x="241069" y="1371086"/>
            <a:ext cx="2937633" cy="548150"/>
          </a:xfrm>
          <a:prstGeom prst="rect">
            <a:avLst/>
          </a:prstGeom>
        </p:spPr>
        <p:txBody>
          <a:bodyPr spcFirstLastPara="1" wrap="square" lIns="0" tIns="91425" rIns="0" bIns="91425" anchor="ctr" anchorCtr="0">
            <a:noAutofit/>
          </a:bodyPr>
          <a:lstStyle/>
          <a:p>
            <a:pPr marL="139700" indent="0" algn="just">
              <a:buNone/>
            </a:pPr>
            <a:r>
              <a:rPr lang="es-ES" sz="2800" dirty="0">
                <a:solidFill>
                  <a:schemeClr val="bg1"/>
                </a:solidFill>
                <a:latin typeface="+mn-lt"/>
              </a:rPr>
              <a:t>Crear función</a:t>
            </a:r>
          </a:p>
          <a:p>
            <a:pPr marL="139700" indent="0" algn="just">
              <a:buNone/>
            </a:pPr>
            <a:endParaRPr lang="es-MX" sz="2800" dirty="0">
              <a:solidFill>
                <a:schemeClr val="bg1"/>
              </a:solidFill>
              <a:latin typeface="+mn-lt"/>
            </a:endParaRPr>
          </a:p>
        </p:txBody>
      </p:sp>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70;p37">
            <a:extLst>
              <a:ext uri="{FF2B5EF4-FFF2-40B4-BE49-F238E27FC236}">
                <a16:creationId xmlns:a16="http://schemas.microsoft.com/office/drawing/2014/main" id="{6821EFA1-D4C1-F94F-C43D-770034921BF0}"/>
              </a:ext>
            </a:extLst>
          </p:cNvPr>
          <p:cNvSpPr txBox="1">
            <a:spLocks/>
          </p:cNvSpPr>
          <p:nvPr/>
        </p:nvSpPr>
        <p:spPr>
          <a:xfrm>
            <a:off x="691392" y="2429325"/>
            <a:ext cx="2937633" cy="54815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ES" sz="2800" dirty="0">
                <a:solidFill>
                  <a:schemeClr val="bg1"/>
                </a:solidFill>
                <a:latin typeface="+mn-lt"/>
              </a:rPr>
              <a:t>Modificar</a:t>
            </a:r>
          </a:p>
          <a:p>
            <a:pPr marL="139700" indent="0" algn="just">
              <a:buFont typeface="Nunito Light"/>
              <a:buNone/>
            </a:pPr>
            <a:endParaRPr lang="es-MX" sz="2800" dirty="0">
              <a:solidFill>
                <a:schemeClr val="bg1"/>
              </a:solidFill>
              <a:latin typeface="+mn-lt"/>
            </a:endParaRPr>
          </a:p>
        </p:txBody>
      </p:sp>
      <p:sp>
        <p:nvSpPr>
          <p:cNvPr id="8" name="Google Shape;2970;p37">
            <a:extLst>
              <a:ext uri="{FF2B5EF4-FFF2-40B4-BE49-F238E27FC236}">
                <a16:creationId xmlns:a16="http://schemas.microsoft.com/office/drawing/2014/main" id="{66CF87A6-B076-18D9-4923-A98A5901FB1A}"/>
              </a:ext>
            </a:extLst>
          </p:cNvPr>
          <p:cNvSpPr txBox="1">
            <a:spLocks/>
          </p:cNvSpPr>
          <p:nvPr/>
        </p:nvSpPr>
        <p:spPr>
          <a:xfrm>
            <a:off x="241069" y="3664462"/>
            <a:ext cx="2937633" cy="54815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ES" sz="2800" dirty="0">
                <a:solidFill>
                  <a:schemeClr val="bg1"/>
                </a:solidFill>
                <a:latin typeface="+mn-lt"/>
              </a:rPr>
              <a:t>Eliminar función</a:t>
            </a:r>
          </a:p>
          <a:p>
            <a:pPr marL="139700" indent="0" algn="just">
              <a:buFont typeface="Nunito Light"/>
              <a:buNone/>
            </a:pPr>
            <a:endParaRPr lang="es-MX" sz="2800" dirty="0">
              <a:solidFill>
                <a:schemeClr val="bg1"/>
              </a:solidFill>
              <a:latin typeface="+mn-lt"/>
            </a:endParaRPr>
          </a:p>
        </p:txBody>
      </p:sp>
      <p:pic>
        <p:nvPicPr>
          <p:cNvPr id="4" name="Imagen 3">
            <a:extLst>
              <a:ext uri="{FF2B5EF4-FFF2-40B4-BE49-F238E27FC236}">
                <a16:creationId xmlns:a16="http://schemas.microsoft.com/office/drawing/2014/main" id="{B1372279-73B8-69EC-E7A4-6BBEDA2EF980}"/>
              </a:ext>
            </a:extLst>
          </p:cNvPr>
          <p:cNvPicPr>
            <a:picLocks noChangeAspect="1"/>
          </p:cNvPicPr>
          <p:nvPr/>
        </p:nvPicPr>
        <p:blipFill rotWithShape="1">
          <a:blip r:embed="rId3"/>
          <a:srcRect b="66797"/>
          <a:stretch/>
        </p:blipFill>
        <p:spPr>
          <a:xfrm>
            <a:off x="3093180" y="1285485"/>
            <a:ext cx="5165004" cy="275239"/>
          </a:xfrm>
          <a:prstGeom prst="rect">
            <a:avLst/>
          </a:prstGeom>
        </p:spPr>
      </p:pic>
      <p:pic>
        <p:nvPicPr>
          <p:cNvPr id="9" name="Imagen 8">
            <a:extLst>
              <a:ext uri="{FF2B5EF4-FFF2-40B4-BE49-F238E27FC236}">
                <a16:creationId xmlns:a16="http://schemas.microsoft.com/office/drawing/2014/main" id="{5841D6DA-9026-9993-4254-96BCF2BAA812}"/>
              </a:ext>
            </a:extLst>
          </p:cNvPr>
          <p:cNvPicPr>
            <a:picLocks noChangeAspect="1"/>
          </p:cNvPicPr>
          <p:nvPr/>
        </p:nvPicPr>
        <p:blipFill>
          <a:blip r:embed="rId4"/>
          <a:stretch>
            <a:fillRect/>
          </a:stretch>
        </p:blipFill>
        <p:spPr>
          <a:xfrm>
            <a:off x="3093180" y="2369201"/>
            <a:ext cx="5031285" cy="458276"/>
          </a:xfrm>
          <a:prstGeom prst="rect">
            <a:avLst/>
          </a:prstGeom>
        </p:spPr>
      </p:pic>
      <p:pic>
        <p:nvPicPr>
          <p:cNvPr id="12" name="Imagen 11">
            <a:extLst>
              <a:ext uri="{FF2B5EF4-FFF2-40B4-BE49-F238E27FC236}">
                <a16:creationId xmlns:a16="http://schemas.microsoft.com/office/drawing/2014/main" id="{213BF318-AB0E-D40B-18D1-37299B319C62}"/>
              </a:ext>
            </a:extLst>
          </p:cNvPr>
          <p:cNvPicPr>
            <a:picLocks noChangeAspect="1"/>
          </p:cNvPicPr>
          <p:nvPr/>
        </p:nvPicPr>
        <p:blipFill>
          <a:blip r:embed="rId5"/>
          <a:stretch>
            <a:fillRect/>
          </a:stretch>
        </p:blipFill>
        <p:spPr>
          <a:xfrm>
            <a:off x="4348563" y="3477824"/>
            <a:ext cx="2520518" cy="458276"/>
          </a:xfrm>
          <a:prstGeom prst="rect">
            <a:avLst/>
          </a:prstGeom>
        </p:spPr>
      </p:pic>
    </p:spTree>
    <p:extLst>
      <p:ext uri="{BB962C8B-B14F-4D97-AF65-F5344CB8AC3E}">
        <p14:creationId xmlns:p14="http://schemas.microsoft.com/office/powerpoint/2010/main" val="21797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0"/>
        <p:cNvGrpSpPr/>
        <p:nvPr/>
      </p:nvGrpSpPr>
      <p:grpSpPr>
        <a:xfrm>
          <a:off x="0" y="0"/>
          <a:ext cx="0" cy="0"/>
          <a:chOff x="0" y="0"/>
          <a:chExt cx="0" cy="0"/>
        </a:xfrm>
      </p:grpSpPr>
      <p:sp>
        <p:nvSpPr>
          <p:cNvPr id="3021" name="Google Shape;3021;p40"/>
          <p:cNvSpPr txBox="1">
            <a:spLocks noGrp="1"/>
          </p:cNvSpPr>
          <p:nvPr>
            <p:ph type="title"/>
          </p:nvPr>
        </p:nvSpPr>
        <p:spPr>
          <a:xfrm>
            <a:off x="1579578" y="1942260"/>
            <a:ext cx="5407459" cy="8742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s-MX" sz="7200" dirty="0">
                <a:solidFill>
                  <a:schemeClr val="bg1">
                    <a:lumMod val="95000"/>
                    <a:lumOff val="5000"/>
                  </a:schemeClr>
                </a:solidFill>
              </a:rPr>
              <a:t>PARTE PRACTICA</a:t>
            </a:r>
            <a:endParaRPr sz="7200" dirty="0">
              <a:solidFill>
                <a:schemeClr val="bg1">
                  <a:lumMod val="95000"/>
                  <a:lumOff val="5000"/>
                </a:schemeClr>
              </a:solidFill>
            </a:endParaRPr>
          </a:p>
        </p:txBody>
      </p:sp>
    </p:spTree>
    <p:extLst>
      <p:ext uri="{BB962C8B-B14F-4D97-AF65-F5344CB8AC3E}">
        <p14:creationId xmlns:p14="http://schemas.microsoft.com/office/powerpoint/2010/main" val="3279649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61;p36">
            <a:extLst>
              <a:ext uri="{FF2B5EF4-FFF2-40B4-BE49-F238E27FC236}">
                <a16:creationId xmlns:a16="http://schemas.microsoft.com/office/drawing/2014/main" id="{91FCC413-1D6E-4B8E-AB31-FF454E7C0702}"/>
              </a:ext>
            </a:extLst>
          </p:cNvPr>
          <p:cNvSpPr txBox="1">
            <a:spLocks noGrp="1"/>
          </p:cNvSpPr>
          <p:nvPr>
            <p:ph type="title"/>
          </p:nvPr>
        </p:nvSpPr>
        <p:spPr>
          <a:xfrm flipH="1">
            <a:off x="2608729" y="807823"/>
            <a:ext cx="3926541"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000" dirty="0"/>
              <a:t>MODELO E-R</a:t>
            </a:r>
            <a:endParaRPr sz="4000" dirty="0"/>
          </a:p>
        </p:txBody>
      </p:sp>
      <p:sp>
        <p:nvSpPr>
          <p:cNvPr id="8" name="Google Shape;3022;p40">
            <a:extLst>
              <a:ext uri="{FF2B5EF4-FFF2-40B4-BE49-F238E27FC236}">
                <a16:creationId xmlns:a16="http://schemas.microsoft.com/office/drawing/2014/main" id="{70AF5426-60E6-DDCC-163A-C1B92F309B08}"/>
              </a:ext>
            </a:extLst>
          </p:cNvPr>
          <p:cNvSpPr txBox="1">
            <a:spLocks noGrp="1"/>
          </p:cNvSpPr>
          <p:nvPr>
            <p:ph type="title" idx="2"/>
          </p:nvPr>
        </p:nvSpPr>
        <p:spPr>
          <a:xfrm>
            <a:off x="207070" y="204861"/>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01</a:t>
            </a:r>
            <a:endParaRPr sz="9600" dirty="0"/>
          </a:p>
        </p:txBody>
      </p:sp>
      <p:pic>
        <p:nvPicPr>
          <p:cNvPr id="5" name="Imagen 4">
            <a:extLst>
              <a:ext uri="{FF2B5EF4-FFF2-40B4-BE49-F238E27FC236}">
                <a16:creationId xmlns:a16="http://schemas.microsoft.com/office/drawing/2014/main" id="{03D6FF70-5DA3-D42E-15C3-BFF9A1F3BB2C}"/>
              </a:ext>
            </a:extLst>
          </p:cNvPr>
          <p:cNvPicPr>
            <a:picLocks noChangeAspect="1"/>
          </p:cNvPicPr>
          <p:nvPr/>
        </p:nvPicPr>
        <p:blipFill>
          <a:blip r:embed="rId3"/>
          <a:stretch>
            <a:fillRect/>
          </a:stretch>
        </p:blipFill>
        <p:spPr>
          <a:xfrm>
            <a:off x="1857374" y="398547"/>
            <a:ext cx="5429250" cy="400050"/>
          </a:xfrm>
          <a:prstGeom prst="rect">
            <a:avLst/>
          </a:prstGeom>
        </p:spPr>
      </p:pic>
      <p:pic>
        <p:nvPicPr>
          <p:cNvPr id="3" name="Imagen 2">
            <a:extLst>
              <a:ext uri="{FF2B5EF4-FFF2-40B4-BE49-F238E27FC236}">
                <a16:creationId xmlns:a16="http://schemas.microsoft.com/office/drawing/2014/main" id="{DA783098-4BCD-8556-5B84-23CDE1B01F9A}"/>
              </a:ext>
            </a:extLst>
          </p:cNvPr>
          <p:cNvPicPr>
            <a:picLocks noChangeAspect="1"/>
          </p:cNvPicPr>
          <p:nvPr/>
        </p:nvPicPr>
        <p:blipFill>
          <a:blip r:embed="rId4"/>
          <a:stretch>
            <a:fillRect/>
          </a:stretch>
        </p:blipFill>
        <p:spPr>
          <a:xfrm>
            <a:off x="574430" y="1682023"/>
            <a:ext cx="8163207" cy="3250637"/>
          </a:xfrm>
          <a:prstGeom prst="rect">
            <a:avLst/>
          </a:prstGeom>
        </p:spPr>
      </p:pic>
    </p:spTree>
    <p:extLst>
      <p:ext uri="{BB962C8B-B14F-4D97-AF65-F5344CB8AC3E}">
        <p14:creationId xmlns:p14="http://schemas.microsoft.com/office/powerpoint/2010/main" val="1065174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61;p36">
            <a:extLst>
              <a:ext uri="{FF2B5EF4-FFF2-40B4-BE49-F238E27FC236}">
                <a16:creationId xmlns:a16="http://schemas.microsoft.com/office/drawing/2014/main" id="{25582123-9AB3-4254-AB54-8B3E7C3C312D}"/>
              </a:ext>
            </a:extLst>
          </p:cNvPr>
          <p:cNvSpPr txBox="1">
            <a:spLocks noGrp="1"/>
          </p:cNvSpPr>
          <p:nvPr>
            <p:ph type="title"/>
          </p:nvPr>
        </p:nvSpPr>
        <p:spPr>
          <a:xfrm flipH="1">
            <a:off x="292076" y="1953114"/>
            <a:ext cx="3926541"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300" dirty="0"/>
              <a:t>POLLOS COPA</a:t>
            </a:r>
            <a:endParaRPr sz="4300" dirty="0"/>
          </a:p>
        </p:txBody>
      </p:sp>
      <p:pic>
        <p:nvPicPr>
          <p:cNvPr id="3" name="Imagen 2">
            <a:extLst>
              <a:ext uri="{FF2B5EF4-FFF2-40B4-BE49-F238E27FC236}">
                <a16:creationId xmlns:a16="http://schemas.microsoft.com/office/drawing/2014/main" id="{AE73769D-98B8-AF99-37D4-587AD40DF11F}"/>
              </a:ext>
            </a:extLst>
          </p:cNvPr>
          <p:cNvPicPr>
            <a:picLocks noChangeAspect="1"/>
          </p:cNvPicPr>
          <p:nvPr/>
        </p:nvPicPr>
        <p:blipFill>
          <a:blip r:embed="rId3"/>
          <a:stretch>
            <a:fillRect/>
          </a:stretch>
        </p:blipFill>
        <p:spPr>
          <a:xfrm>
            <a:off x="4842467" y="0"/>
            <a:ext cx="4301533" cy="5143500"/>
          </a:xfrm>
          <a:prstGeom prst="rect">
            <a:avLst/>
          </a:prstGeom>
        </p:spPr>
      </p:pic>
    </p:spTree>
    <p:extLst>
      <p:ext uri="{BB962C8B-B14F-4D97-AF65-F5344CB8AC3E}">
        <p14:creationId xmlns:p14="http://schemas.microsoft.com/office/powerpoint/2010/main" val="130477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0"/>
        <p:cNvGrpSpPr/>
        <p:nvPr/>
      </p:nvGrpSpPr>
      <p:grpSpPr>
        <a:xfrm>
          <a:off x="0" y="0"/>
          <a:ext cx="0" cy="0"/>
          <a:chOff x="0" y="0"/>
          <a:chExt cx="0" cy="0"/>
        </a:xfrm>
      </p:grpSpPr>
      <p:sp>
        <p:nvSpPr>
          <p:cNvPr id="3021" name="Google Shape;3021;p40"/>
          <p:cNvSpPr txBox="1">
            <a:spLocks noGrp="1"/>
          </p:cNvSpPr>
          <p:nvPr>
            <p:ph type="title"/>
          </p:nvPr>
        </p:nvSpPr>
        <p:spPr>
          <a:xfrm>
            <a:off x="1868270" y="1871921"/>
            <a:ext cx="5407459" cy="8742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s-MX" sz="8800" dirty="0">
                <a:solidFill>
                  <a:schemeClr val="bg1">
                    <a:lumMod val="95000"/>
                    <a:lumOff val="5000"/>
                  </a:schemeClr>
                </a:solidFill>
              </a:rPr>
              <a:t>Manejo de conceptos</a:t>
            </a:r>
            <a:endParaRPr sz="8800" dirty="0">
              <a:solidFill>
                <a:schemeClr val="bg1">
                  <a:lumMod val="95000"/>
                  <a:lumOff val="5000"/>
                </a:schemeClr>
              </a:solidFill>
            </a:endParaRPr>
          </a:p>
        </p:txBody>
      </p:sp>
    </p:spTree>
    <p:extLst>
      <p:ext uri="{BB962C8B-B14F-4D97-AF65-F5344CB8AC3E}">
        <p14:creationId xmlns:p14="http://schemas.microsoft.com/office/powerpoint/2010/main" val="270605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1;p36">
            <a:extLst>
              <a:ext uri="{FF2B5EF4-FFF2-40B4-BE49-F238E27FC236}">
                <a16:creationId xmlns:a16="http://schemas.microsoft.com/office/drawing/2014/main" id="{86F5F89E-F482-4A9C-A9B5-552BFA7A7D6B}"/>
              </a:ext>
            </a:extLst>
          </p:cNvPr>
          <p:cNvSpPr txBox="1">
            <a:spLocks/>
          </p:cNvSpPr>
          <p:nvPr/>
        </p:nvSpPr>
        <p:spPr>
          <a:xfrm flipH="1">
            <a:off x="2926979" y="313777"/>
            <a:ext cx="1645021"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CLIENTE</a:t>
            </a:r>
          </a:p>
        </p:txBody>
      </p:sp>
      <p:sp>
        <p:nvSpPr>
          <p:cNvPr id="13" name="Google Shape;2961;p36">
            <a:extLst>
              <a:ext uri="{FF2B5EF4-FFF2-40B4-BE49-F238E27FC236}">
                <a16:creationId xmlns:a16="http://schemas.microsoft.com/office/drawing/2014/main" id="{E381ECCB-FF81-4AF5-8F88-9F626F6E51DA}"/>
              </a:ext>
            </a:extLst>
          </p:cNvPr>
          <p:cNvSpPr txBox="1">
            <a:spLocks/>
          </p:cNvSpPr>
          <p:nvPr/>
        </p:nvSpPr>
        <p:spPr>
          <a:xfrm flipH="1">
            <a:off x="3018509" y="1324971"/>
            <a:ext cx="1645021"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PEDIDO</a:t>
            </a:r>
          </a:p>
        </p:txBody>
      </p:sp>
      <p:sp>
        <p:nvSpPr>
          <p:cNvPr id="14" name="Google Shape;2961;p36">
            <a:extLst>
              <a:ext uri="{FF2B5EF4-FFF2-40B4-BE49-F238E27FC236}">
                <a16:creationId xmlns:a16="http://schemas.microsoft.com/office/drawing/2014/main" id="{71F1CBA4-C247-4309-81D7-5048B1A9C54A}"/>
              </a:ext>
            </a:extLst>
          </p:cNvPr>
          <p:cNvSpPr txBox="1">
            <a:spLocks/>
          </p:cNvSpPr>
          <p:nvPr/>
        </p:nvSpPr>
        <p:spPr>
          <a:xfrm flipH="1">
            <a:off x="2680480" y="2438088"/>
            <a:ext cx="1983050"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DETALLE PEDIDO</a:t>
            </a:r>
          </a:p>
        </p:txBody>
      </p:sp>
      <p:sp>
        <p:nvSpPr>
          <p:cNvPr id="9" name="Google Shape;2961;p36">
            <a:extLst>
              <a:ext uri="{FF2B5EF4-FFF2-40B4-BE49-F238E27FC236}">
                <a16:creationId xmlns:a16="http://schemas.microsoft.com/office/drawing/2014/main" id="{BA374EF3-2E27-4366-3210-71D93D7D4A7B}"/>
              </a:ext>
            </a:extLst>
          </p:cNvPr>
          <p:cNvSpPr txBox="1">
            <a:spLocks/>
          </p:cNvSpPr>
          <p:nvPr/>
        </p:nvSpPr>
        <p:spPr>
          <a:xfrm flipH="1">
            <a:off x="-85522" y="-112667"/>
            <a:ext cx="3926541" cy="874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pPr algn="ctr"/>
            <a:r>
              <a:rPr lang="es-MX" sz="1400" dirty="0">
                <a:solidFill>
                  <a:schemeClr val="accent2">
                    <a:lumMod val="50000"/>
                  </a:schemeClr>
                </a:solidFill>
              </a:rPr>
              <a:t>CREAR CONSULTAS SQL EN BASE AL EJERCICIO ANTERIOR</a:t>
            </a:r>
          </a:p>
        </p:txBody>
      </p:sp>
      <p:pic>
        <p:nvPicPr>
          <p:cNvPr id="4" name="Imagen 3">
            <a:extLst>
              <a:ext uri="{FF2B5EF4-FFF2-40B4-BE49-F238E27FC236}">
                <a16:creationId xmlns:a16="http://schemas.microsoft.com/office/drawing/2014/main" id="{EF173FC3-8872-DBE7-E012-1011EB2EE416}"/>
              </a:ext>
            </a:extLst>
          </p:cNvPr>
          <p:cNvPicPr>
            <a:picLocks noChangeAspect="1"/>
          </p:cNvPicPr>
          <p:nvPr/>
        </p:nvPicPr>
        <p:blipFill>
          <a:blip r:embed="rId3"/>
          <a:stretch>
            <a:fillRect/>
          </a:stretch>
        </p:blipFill>
        <p:spPr>
          <a:xfrm>
            <a:off x="4667250" y="200280"/>
            <a:ext cx="4476750" cy="752475"/>
          </a:xfrm>
          <a:prstGeom prst="rect">
            <a:avLst/>
          </a:prstGeom>
        </p:spPr>
      </p:pic>
      <p:pic>
        <p:nvPicPr>
          <p:cNvPr id="7" name="Imagen 6">
            <a:extLst>
              <a:ext uri="{FF2B5EF4-FFF2-40B4-BE49-F238E27FC236}">
                <a16:creationId xmlns:a16="http://schemas.microsoft.com/office/drawing/2014/main" id="{70C8F8A8-942F-497F-6E1D-E8AA73D09BFC}"/>
              </a:ext>
            </a:extLst>
          </p:cNvPr>
          <p:cNvPicPr>
            <a:picLocks noChangeAspect="1"/>
          </p:cNvPicPr>
          <p:nvPr/>
        </p:nvPicPr>
        <p:blipFill>
          <a:blip r:embed="rId4"/>
          <a:stretch>
            <a:fillRect/>
          </a:stretch>
        </p:blipFill>
        <p:spPr>
          <a:xfrm>
            <a:off x="5019937" y="1323946"/>
            <a:ext cx="3438525" cy="742950"/>
          </a:xfrm>
          <a:prstGeom prst="rect">
            <a:avLst/>
          </a:prstGeom>
        </p:spPr>
      </p:pic>
      <p:pic>
        <p:nvPicPr>
          <p:cNvPr id="11" name="Imagen 10">
            <a:extLst>
              <a:ext uri="{FF2B5EF4-FFF2-40B4-BE49-F238E27FC236}">
                <a16:creationId xmlns:a16="http://schemas.microsoft.com/office/drawing/2014/main" id="{553A5D81-C2AE-5F66-2915-91E916D3E2D0}"/>
              </a:ext>
            </a:extLst>
          </p:cNvPr>
          <p:cNvPicPr>
            <a:picLocks noChangeAspect="1"/>
          </p:cNvPicPr>
          <p:nvPr/>
        </p:nvPicPr>
        <p:blipFill>
          <a:blip r:embed="rId5"/>
          <a:stretch>
            <a:fillRect/>
          </a:stretch>
        </p:blipFill>
        <p:spPr>
          <a:xfrm>
            <a:off x="4819911" y="2454541"/>
            <a:ext cx="3838575" cy="647700"/>
          </a:xfrm>
          <a:prstGeom prst="rect">
            <a:avLst/>
          </a:prstGeom>
        </p:spPr>
      </p:pic>
      <p:pic>
        <p:nvPicPr>
          <p:cNvPr id="18" name="Imagen 17">
            <a:extLst>
              <a:ext uri="{FF2B5EF4-FFF2-40B4-BE49-F238E27FC236}">
                <a16:creationId xmlns:a16="http://schemas.microsoft.com/office/drawing/2014/main" id="{0975A8E5-F718-5E1A-04EA-722A113E4AFE}"/>
              </a:ext>
            </a:extLst>
          </p:cNvPr>
          <p:cNvPicPr>
            <a:picLocks noChangeAspect="1"/>
          </p:cNvPicPr>
          <p:nvPr/>
        </p:nvPicPr>
        <p:blipFill>
          <a:blip r:embed="rId6"/>
          <a:stretch>
            <a:fillRect/>
          </a:stretch>
        </p:blipFill>
        <p:spPr>
          <a:xfrm>
            <a:off x="887442" y="3108602"/>
            <a:ext cx="5076825" cy="1495425"/>
          </a:xfrm>
          <a:prstGeom prst="rect">
            <a:avLst/>
          </a:prstGeom>
        </p:spPr>
      </p:pic>
    </p:spTree>
    <p:extLst>
      <p:ext uri="{BB962C8B-B14F-4D97-AF65-F5344CB8AC3E}">
        <p14:creationId xmlns:p14="http://schemas.microsoft.com/office/powerpoint/2010/main" val="181749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61;p36">
            <a:extLst>
              <a:ext uri="{FF2B5EF4-FFF2-40B4-BE49-F238E27FC236}">
                <a16:creationId xmlns:a16="http://schemas.microsoft.com/office/drawing/2014/main" id="{91FCC413-1D6E-4B8E-AB31-FF454E7C0702}"/>
              </a:ext>
            </a:extLst>
          </p:cNvPr>
          <p:cNvSpPr txBox="1">
            <a:spLocks noGrp="1"/>
          </p:cNvSpPr>
          <p:nvPr>
            <p:ph type="title"/>
          </p:nvPr>
        </p:nvSpPr>
        <p:spPr>
          <a:xfrm flipH="1">
            <a:off x="645459" y="2283928"/>
            <a:ext cx="3926541"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000" dirty="0"/>
              <a:t>MODELO E-R</a:t>
            </a:r>
            <a:endParaRPr sz="4000" dirty="0"/>
          </a:p>
        </p:txBody>
      </p:sp>
      <p:sp>
        <p:nvSpPr>
          <p:cNvPr id="4" name="Google Shape;2961;p36">
            <a:extLst>
              <a:ext uri="{FF2B5EF4-FFF2-40B4-BE49-F238E27FC236}">
                <a16:creationId xmlns:a16="http://schemas.microsoft.com/office/drawing/2014/main" id="{46F168BA-3E19-C8E9-8AE0-05DD74DE299D}"/>
              </a:ext>
            </a:extLst>
          </p:cNvPr>
          <p:cNvSpPr txBox="1">
            <a:spLocks/>
          </p:cNvSpPr>
          <p:nvPr/>
        </p:nvSpPr>
        <p:spPr>
          <a:xfrm flipH="1">
            <a:off x="645459" y="3039792"/>
            <a:ext cx="3926541" cy="874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endParaRPr lang="es-MX" sz="4300" dirty="0"/>
          </a:p>
        </p:txBody>
      </p:sp>
      <p:pic>
        <p:nvPicPr>
          <p:cNvPr id="5" name="Imagen 4">
            <a:extLst>
              <a:ext uri="{FF2B5EF4-FFF2-40B4-BE49-F238E27FC236}">
                <a16:creationId xmlns:a16="http://schemas.microsoft.com/office/drawing/2014/main" id="{24490DDB-14A0-27D2-A99A-F3CF67F370EB}"/>
              </a:ext>
            </a:extLst>
          </p:cNvPr>
          <p:cNvPicPr>
            <a:picLocks noChangeAspect="1"/>
          </p:cNvPicPr>
          <p:nvPr/>
        </p:nvPicPr>
        <p:blipFill>
          <a:blip r:embed="rId3"/>
          <a:stretch>
            <a:fillRect/>
          </a:stretch>
        </p:blipFill>
        <p:spPr>
          <a:xfrm>
            <a:off x="4939931" y="530678"/>
            <a:ext cx="3744350" cy="4082143"/>
          </a:xfrm>
          <a:prstGeom prst="rect">
            <a:avLst/>
          </a:prstGeom>
        </p:spPr>
      </p:pic>
    </p:spTree>
    <p:extLst>
      <p:ext uri="{BB962C8B-B14F-4D97-AF65-F5344CB8AC3E}">
        <p14:creationId xmlns:p14="http://schemas.microsoft.com/office/powerpoint/2010/main" val="3516475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61;p36">
            <a:extLst>
              <a:ext uri="{FF2B5EF4-FFF2-40B4-BE49-F238E27FC236}">
                <a16:creationId xmlns:a16="http://schemas.microsoft.com/office/drawing/2014/main" id="{91FCC413-1D6E-4B8E-AB31-FF454E7C0702}"/>
              </a:ext>
            </a:extLst>
          </p:cNvPr>
          <p:cNvSpPr txBox="1">
            <a:spLocks noGrp="1"/>
          </p:cNvSpPr>
          <p:nvPr>
            <p:ph type="title"/>
          </p:nvPr>
        </p:nvSpPr>
        <p:spPr>
          <a:xfrm flipH="1">
            <a:off x="0" y="2289291"/>
            <a:ext cx="3926541"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300" dirty="0"/>
              <a:t>CODIGO SQL</a:t>
            </a:r>
            <a:endParaRPr sz="4300" dirty="0"/>
          </a:p>
        </p:txBody>
      </p:sp>
      <p:sp>
        <p:nvSpPr>
          <p:cNvPr id="8" name="Google Shape;2961;p36">
            <a:extLst>
              <a:ext uri="{FF2B5EF4-FFF2-40B4-BE49-F238E27FC236}">
                <a16:creationId xmlns:a16="http://schemas.microsoft.com/office/drawing/2014/main" id="{85C6B9F4-C941-2F29-A4E1-962B113F5CA0}"/>
              </a:ext>
            </a:extLst>
          </p:cNvPr>
          <p:cNvSpPr txBox="1">
            <a:spLocks/>
          </p:cNvSpPr>
          <p:nvPr/>
        </p:nvSpPr>
        <p:spPr>
          <a:xfrm flipH="1">
            <a:off x="207070" y="3163491"/>
            <a:ext cx="3926541" cy="874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4300" dirty="0"/>
              <a:t>TAREA HITO 2</a:t>
            </a:r>
          </a:p>
        </p:txBody>
      </p:sp>
      <p:pic>
        <p:nvPicPr>
          <p:cNvPr id="4" name="Imagen 3">
            <a:extLst>
              <a:ext uri="{FF2B5EF4-FFF2-40B4-BE49-F238E27FC236}">
                <a16:creationId xmlns:a16="http://schemas.microsoft.com/office/drawing/2014/main" id="{03202666-965F-4A2C-52FD-EEFAAAC0FA0F}"/>
              </a:ext>
            </a:extLst>
          </p:cNvPr>
          <p:cNvPicPr>
            <a:picLocks noChangeAspect="1"/>
          </p:cNvPicPr>
          <p:nvPr/>
        </p:nvPicPr>
        <p:blipFill rotWithShape="1">
          <a:blip r:embed="rId3"/>
          <a:srcRect r="29500"/>
          <a:stretch/>
        </p:blipFill>
        <p:spPr>
          <a:xfrm>
            <a:off x="5342996" y="0"/>
            <a:ext cx="3593934" cy="5143500"/>
          </a:xfrm>
          <a:prstGeom prst="rect">
            <a:avLst/>
          </a:prstGeom>
        </p:spPr>
      </p:pic>
    </p:spTree>
    <p:extLst>
      <p:ext uri="{BB962C8B-B14F-4D97-AF65-F5344CB8AC3E}">
        <p14:creationId xmlns:p14="http://schemas.microsoft.com/office/powerpoint/2010/main" val="2425979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1" name="Google Shape;2961;p36"/>
          <p:cNvSpPr txBox="1">
            <a:spLocks noGrp="1"/>
          </p:cNvSpPr>
          <p:nvPr>
            <p:ph type="title"/>
          </p:nvPr>
        </p:nvSpPr>
        <p:spPr>
          <a:xfrm flipH="1">
            <a:off x="-1169101" y="1347531"/>
            <a:ext cx="3926541"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300" dirty="0"/>
              <a:t>REGISTROS</a:t>
            </a:r>
            <a:endParaRPr sz="4300" dirty="0"/>
          </a:p>
        </p:txBody>
      </p:sp>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1;p36">
            <a:extLst>
              <a:ext uri="{FF2B5EF4-FFF2-40B4-BE49-F238E27FC236}">
                <a16:creationId xmlns:a16="http://schemas.microsoft.com/office/drawing/2014/main" id="{86F5F89E-F482-4A9C-A9B5-552BFA7A7D6B}"/>
              </a:ext>
            </a:extLst>
          </p:cNvPr>
          <p:cNvSpPr txBox="1">
            <a:spLocks/>
          </p:cNvSpPr>
          <p:nvPr/>
        </p:nvSpPr>
        <p:spPr>
          <a:xfrm flipH="1">
            <a:off x="2225084" y="342633"/>
            <a:ext cx="1645021"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ESTUDIANTES</a:t>
            </a:r>
          </a:p>
        </p:txBody>
      </p:sp>
      <p:sp>
        <p:nvSpPr>
          <p:cNvPr id="13" name="Google Shape;2961;p36">
            <a:extLst>
              <a:ext uri="{FF2B5EF4-FFF2-40B4-BE49-F238E27FC236}">
                <a16:creationId xmlns:a16="http://schemas.microsoft.com/office/drawing/2014/main" id="{E381ECCB-FF81-4AF5-8F88-9F626F6E51DA}"/>
              </a:ext>
            </a:extLst>
          </p:cNvPr>
          <p:cNvSpPr txBox="1">
            <a:spLocks/>
          </p:cNvSpPr>
          <p:nvPr/>
        </p:nvSpPr>
        <p:spPr>
          <a:xfrm flipH="1">
            <a:off x="2387904" y="2004381"/>
            <a:ext cx="1645021"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MATERIA</a:t>
            </a:r>
          </a:p>
        </p:txBody>
      </p:sp>
      <p:sp>
        <p:nvSpPr>
          <p:cNvPr id="14" name="Google Shape;2961;p36">
            <a:extLst>
              <a:ext uri="{FF2B5EF4-FFF2-40B4-BE49-F238E27FC236}">
                <a16:creationId xmlns:a16="http://schemas.microsoft.com/office/drawing/2014/main" id="{71F1CBA4-C247-4309-81D7-5048B1A9C54A}"/>
              </a:ext>
            </a:extLst>
          </p:cNvPr>
          <p:cNvSpPr txBox="1">
            <a:spLocks/>
          </p:cNvSpPr>
          <p:nvPr/>
        </p:nvSpPr>
        <p:spPr>
          <a:xfrm flipH="1">
            <a:off x="2680480" y="3488695"/>
            <a:ext cx="1983050"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INSCRIPCION</a:t>
            </a:r>
          </a:p>
        </p:txBody>
      </p:sp>
      <p:sp>
        <p:nvSpPr>
          <p:cNvPr id="18" name="Google Shape;2961;p36">
            <a:extLst>
              <a:ext uri="{FF2B5EF4-FFF2-40B4-BE49-F238E27FC236}">
                <a16:creationId xmlns:a16="http://schemas.microsoft.com/office/drawing/2014/main" id="{801C9A0F-9C11-394E-E9A4-D644511E13D0}"/>
              </a:ext>
            </a:extLst>
          </p:cNvPr>
          <p:cNvSpPr txBox="1">
            <a:spLocks/>
          </p:cNvSpPr>
          <p:nvPr/>
        </p:nvSpPr>
        <p:spPr>
          <a:xfrm flipH="1">
            <a:off x="-317435" y="2761178"/>
            <a:ext cx="3926541" cy="874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endParaRPr lang="es-MX" sz="4000" dirty="0"/>
          </a:p>
        </p:txBody>
      </p:sp>
      <p:pic>
        <p:nvPicPr>
          <p:cNvPr id="3" name="Imagen 2">
            <a:extLst>
              <a:ext uri="{FF2B5EF4-FFF2-40B4-BE49-F238E27FC236}">
                <a16:creationId xmlns:a16="http://schemas.microsoft.com/office/drawing/2014/main" id="{D3A48D22-1BCF-A367-8CBB-292A66494C9E}"/>
              </a:ext>
            </a:extLst>
          </p:cNvPr>
          <p:cNvPicPr>
            <a:picLocks noChangeAspect="1"/>
          </p:cNvPicPr>
          <p:nvPr/>
        </p:nvPicPr>
        <p:blipFill>
          <a:blip r:embed="rId3"/>
          <a:stretch>
            <a:fillRect/>
          </a:stretch>
        </p:blipFill>
        <p:spPr>
          <a:xfrm>
            <a:off x="3870105" y="204861"/>
            <a:ext cx="5273896" cy="1135203"/>
          </a:xfrm>
          <a:prstGeom prst="rect">
            <a:avLst/>
          </a:prstGeom>
        </p:spPr>
      </p:pic>
      <p:pic>
        <p:nvPicPr>
          <p:cNvPr id="6" name="Imagen 5">
            <a:extLst>
              <a:ext uri="{FF2B5EF4-FFF2-40B4-BE49-F238E27FC236}">
                <a16:creationId xmlns:a16="http://schemas.microsoft.com/office/drawing/2014/main" id="{181A8D65-1205-1915-F038-F8E3DE72A426}"/>
              </a:ext>
            </a:extLst>
          </p:cNvPr>
          <p:cNvPicPr>
            <a:picLocks noChangeAspect="1"/>
          </p:cNvPicPr>
          <p:nvPr/>
        </p:nvPicPr>
        <p:blipFill>
          <a:blip r:embed="rId4"/>
          <a:stretch>
            <a:fillRect/>
          </a:stretch>
        </p:blipFill>
        <p:spPr>
          <a:xfrm>
            <a:off x="4517002" y="1769320"/>
            <a:ext cx="4238625" cy="1371600"/>
          </a:xfrm>
          <a:prstGeom prst="rect">
            <a:avLst/>
          </a:prstGeom>
        </p:spPr>
      </p:pic>
      <p:pic>
        <p:nvPicPr>
          <p:cNvPr id="9" name="Imagen 8">
            <a:extLst>
              <a:ext uri="{FF2B5EF4-FFF2-40B4-BE49-F238E27FC236}">
                <a16:creationId xmlns:a16="http://schemas.microsoft.com/office/drawing/2014/main" id="{5D72BCDB-AC59-1124-A584-F1694198114B}"/>
              </a:ext>
            </a:extLst>
          </p:cNvPr>
          <p:cNvPicPr>
            <a:picLocks noChangeAspect="1"/>
          </p:cNvPicPr>
          <p:nvPr/>
        </p:nvPicPr>
        <p:blipFill>
          <a:blip r:embed="rId5"/>
          <a:stretch>
            <a:fillRect/>
          </a:stretch>
        </p:blipFill>
        <p:spPr>
          <a:xfrm>
            <a:off x="4663530" y="3308187"/>
            <a:ext cx="4233340" cy="1835313"/>
          </a:xfrm>
          <a:prstGeom prst="rect">
            <a:avLst/>
          </a:prstGeom>
        </p:spPr>
      </p:pic>
    </p:spTree>
    <p:extLst>
      <p:ext uri="{BB962C8B-B14F-4D97-AF65-F5344CB8AC3E}">
        <p14:creationId xmlns:p14="http://schemas.microsoft.com/office/powerpoint/2010/main" val="1503244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Imagen 5">
            <a:extLst>
              <a:ext uri="{FF2B5EF4-FFF2-40B4-BE49-F238E27FC236}">
                <a16:creationId xmlns:a16="http://schemas.microsoft.com/office/drawing/2014/main" id="{7894A1B2-9918-9AE1-5EEA-6804A0C4301E}"/>
              </a:ext>
            </a:extLst>
          </p:cNvPr>
          <p:cNvPicPr>
            <a:picLocks noChangeAspect="1"/>
          </p:cNvPicPr>
          <p:nvPr/>
        </p:nvPicPr>
        <p:blipFill rotWithShape="1">
          <a:blip r:embed="rId3"/>
          <a:srcRect t="50000"/>
          <a:stretch/>
        </p:blipFill>
        <p:spPr>
          <a:xfrm>
            <a:off x="4780395" y="931729"/>
            <a:ext cx="4245660" cy="421263"/>
          </a:xfrm>
          <a:prstGeom prst="rect">
            <a:avLst/>
          </a:prstGeom>
        </p:spPr>
      </p:pic>
      <p:pic>
        <p:nvPicPr>
          <p:cNvPr id="15" name="Imagen 14">
            <a:extLst>
              <a:ext uri="{FF2B5EF4-FFF2-40B4-BE49-F238E27FC236}">
                <a16:creationId xmlns:a16="http://schemas.microsoft.com/office/drawing/2014/main" id="{F50432B0-59EF-2F7F-D226-9D66F667F343}"/>
              </a:ext>
            </a:extLst>
          </p:cNvPr>
          <p:cNvPicPr>
            <a:picLocks noChangeAspect="1"/>
          </p:cNvPicPr>
          <p:nvPr/>
        </p:nvPicPr>
        <p:blipFill rotWithShape="1">
          <a:blip r:embed="rId3"/>
          <a:srcRect b="50000"/>
          <a:stretch/>
        </p:blipFill>
        <p:spPr>
          <a:xfrm>
            <a:off x="243183" y="946842"/>
            <a:ext cx="4245660" cy="421262"/>
          </a:xfrm>
          <a:prstGeom prst="rect">
            <a:avLst/>
          </a:prstGeom>
        </p:spPr>
      </p:pic>
      <p:pic>
        <p:nvPicPr>
          <p:cNvPr id="3" name="Imagen 2">
            <a:extLst>
              <a:ext uri="{FF2B5EF4-FFF2-40B4-BE49-F238E27FC236}">
                <a16:creationId xmlns:a16="http://schemas.microsoft.com/office/drawing/2014/main" id="{025A82DF-E9A2-9C93-23C9-C5A23FCE8E97}"/>
              </a:ext>
            </a:extLst>
          </p:cNvPr>
          <p:cNvPicPr>
            <a:picLocks noChangeAspect="1"/>
          </p:cNvPicPr>
          <p:nvPr/>
        </p:nvPicPr>
        <p:blipFill>
          <a:blip r:embed="rId4"/>
          <a:stretch>
            <a:fillRect/>
          </a:stretch>
        </p:blipFill>
        <p:spPr>
          <a:xfrm>
            <a:off x="207070" y="1495383"/>
            <a:ext cx="4281774" cy="1460088"/>
          </a:xfrm>
          <a:prstGeom prst="rect">
            <a:avLst/>
          </a:prstGeom>
        </p:spPr>
      </p:pic>
      <p:pic>
        <p:nvPicPr>
          <p:cNvPr id="5" name="Imagen 4">
            <a:extLst>
              <a:ext uri="{FF2B5EF4-FFF2-40B4-BE49-F238E27FC236}">
                <a16:creationId xmlns:a16="http://schemas.microsoft.com/office/drawing/2014/main" id="{88E48052-7A63-BFBC-E496-333844889818}"/>
              </a:ext>
            </a:extLst>
          </p:cNvPr>
          <p:cNvPicPr>
            <a:picLocks noChangeAspect="1"/>
          </p:cNvPicPr>
          <p:nvPr/>
        </p:nvPicPr>
        <p:blipFill>
          <a:blip r:embed="rId5"/>
          <a:stretch>
            <a:fillRect/>
          </a:stretch>
        </p:blipFill>
        <p:spPr>
          <a:xfrm>
            <a:off x="4915903" y="1560527"/>
            <a:ext cx="4110151" cy="2229982"/>
          </a:xfrm>
          <a:prstGeom prst="rect">
            <a:avLst/>
          </a:prstGeom>
        </p:spPr>
      </p:pic>
    </p:spTree>
    <p:extLst>
      <p:ext uri="{BB962C8B-B14F-4D97-AF65-F5344CB8AC3E}">
        <p14:creationId xmlns:p14="http://schemas.microsoft.com/office/powerpoint/2010/main" val="881540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3F13331F-65F3-D014-7F6C-448A257304E5}"/>
              </a:ext>
            </a:extLst>
          </p:cNvPr>
          <p:cNvPicPr>
            <a:picLocks noChangeAspect="1"/>
          </p:cNvPicPr>
          <p:nvPr/>
        </p:nvPicPr>
        <p:blipFill>
          <a:blip r:embed="rId3"/>
          <a:stretch>
            <a:fillRect/>
          </a:stretch>
        </p:blipFill>
        <p:spPr>
          <a:xfrm>
            <a:off x="1671636" y="103966"/>
            <a:ext cx="5800725" cy="847725"/>
          </a:xfrm>
          <a:prstGeom prst="rect">
            <a:avLst/>
          </a:prstGeom>
        </p:spPr>
      </p:pic>
      <p:pic>
        <p:nvPicPr>
          <p:cNvPr id="7" name="Imagen 6">
            <a:extLst>
              <a:ext uri="{FF2B5EF4-FFF2-40B4-BE49-F238E27FC236}">
                <a16:creationId xmlns:a16="http://schemas.microsoft.com/office/drawing/2014/main" id="{6D1C85BF-AD0B-0535-78B3-D9D3DF0C162D}"/>
              </a:ext>
            </a:extLst>
          </p:cNvPr>
          <p:cNvPicPr>
            <a:picLocks noChangeAspect="1"/>
          </p:cNvPicPr>
          <p:nvPr/>
        </p:nvPicPr>
        <p:blipFill>
          <a:blip r:embed="rId4"/>
          <a:stretch>
            <a:fillRect/>
          </a:stretch>
        </p:blipFill>
        <p:spPr>
          <a:xfrm>
            <a:off x="1485900" y="1142999"/>
            <a:ext cx="6172200" cy="3087477"/>
          </a:xfrm>
          <a:prstGeom prst="rect">
            <a:avLst/>
          </a:prstGeom>
        </p:spPr>
      </p:pic>
    </p:spTree>
    <p:extLst>
      <p:ext uri="{BB962C8B-B14F-4D97-AF65-F5344CB8AC3E}">
        <p14:creationId xmlns:p14="http://schemas.microsoft.com/office/powerpoint/2010/main" val="534821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7BB12CF2-4CA3-FDBF-0459-83F2D359B6E5}"/>
              </a:ext>
            </a:extLst>
          </p:cNvPr>
          <p:cNvPicPr>
            <a:picLocks noChangeAspect="1"/>
          </p:cNvPicPr>
          <p:nvPr/>
        </p:nvPicPr>
        <p:blipFill>
          <a:blip r:embed="rId3"/>
          <a:stretch>
            <a:fillRect/>
          </a:stretch>
        </p:blipFill>
        <p:spPr>
          <a:xfrm>
            <a:off x="2680458" y="84692"/>
            <a:ext cx="3538329" cy="1584167"/>
          </a:xfrm>
          <a:prstGeom prst="rect">
            <a:avLst/>
          </a:prstGeom>
        </p:spPr>
      </p:pic>
      <p:pic>
        <p:nvPicPr>
          <p:cNvPr id="6" name="Imagen 5">
            <a:extLst>
              <a:ext uri="{FF2B5EF4-FFF2-40B4-BE49-F238E27FC236}">
                <a16:creationId xmlns:a16="http://schemas.microsoft.com/office/drawing/2014/main" id="{0893A21B-7FF0-D0AF-536A-278BF1B874EC}"/>
              </a:ext>
            </a:extLst>
          </p:cNvPr>
          <p:cNvPicPr>
            <a:picLocks noChangeAspect="1"/>
          </p:cNvPicPr>
          <p:nvPr/>
        </p:nvPicPr>
        <p:blipFill>
          <a:blip r:embed="rId4"/>
          <a:stretch>
            <a:fillRect/>
          </a:stretch>
        </p:blipFill>
        <p:spPr>
          <a:xfrm>
            <a:off x="898849" y="2039383"/>
            <a:ext cx="6905625" cy="1924050"/>
          </a:xfrm>
          <a:prstGeom prst="rect">
            <a:avLst/>
          </a:prstGeom>
        </p:spPr>
      </p:pic>
    </p:spTree>
    <p:extLst>
      <p:ext uri="{BB962C8B-B14F-4D97-AF65-F5344CB8AC3E}">
        <p14:creationId xmlns:p14="http://schemas.microsoft.com/office/powerpoint/2010/main" val="2564288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D25A8769-4ADC-3C55-761A-DABE9529A764}"/>
              </a:ext>
            </a:extLst>
          </p:cNvPr>
          <p:cNvPicPr>
            <a:picLocks noChangeAspect="1"/>
          </p:cNvPicPr>
          <p:nvPr/>
        </p:nvPicPr>
        <p:blipFill>
          <a:blip r:embed="rId3"/>
          <a:stretch>
            <a:fillRect/>
          </a:stretch>
        </p:blipFill>
        <p:spPr>
          <a:xfrm>
            <a:off x="289870" y="228935"/>
            <a:ext cx="3532516" cy="1665008"/>
          </a:xfrm>
          <a:prstGeom prst="rect">
            <a:avLst/>
          </a:prstGeom>
        </p:spPr>
      </p:pic>
      <p:pic>
        <p:nvPicPr>
          <p:cNvPr id="4" name="Imagen 3">
            <a:extLst>
              <a:ext uri="{FF2B5EF4-FFF2-40B4-BE49-F238E27FC236}">
                <a16:creationId xmlns:a16="http://schemas.microsoft.com/office/drawing/2014/main" id="{60C70ADA-632F-E678-C341-44D1C569FF20}"/>
              </a:ext>
            </a:extLst>
          </p:cNvPr>
          <p:cNvPicPr>
            <a:picLocks noChangeAspect="1"/>
          </p:cNvPicPr>
          <p:nvPr/>
        </p:nvPicPr>
        <p:blipFill>
          <a:blip r:embed="rId4"/>
          <a:stretch>
            <a:fillRect/>
          </a:stretch>
        </p:blipFill>
        <p:spPr>
          <a:xfrm>
            <a:off x="4076341" y="218740"/>
            <a:ext cx="4789821" cy="4695825"/>
          </a:xfrm>
          <a:prstGeom prst="rect">
            <a:avLst/>
          </a:prstGeom>
        </p:spPr>
      </p:pic>
    </p:spTree>
    <p:extLst>
      <p:ext uri="{BB962C8B-B14F-4D97-AF65-F5344CB8AC3E}">
        <p14:creationId xmlns:p14="http://schemas.microsoft.com/office/powerpoint/2010/main" val="928277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86F5E356-7713-AF6F-A9DE-943CBA30BD64}"/>
              </a:ext>
            </a:extLst>
          </p:cNvPr>
          <p:cNvPicPr>
            <a:picLocks noChangeAspect="1"/>
          </p:cNvPicPr>
          <p:nvPr/>
        </p:nvPicPr>
        <p:blipFill>
          <a:blip r:embed="rId3"/>
          <a:stretch>
            <a:fillRect/>
          </a:stretch>
        </p:blipFill>
        <p:spPr>
          <a:xfrm>
            <a:off x="687373" y="327101"/>
            <a:ext cx="2886490" cy="436924"/>
          </a:xfrm>
          <a:prstGeom prst="rect">
            <a:avLst/>
          </a:prstGeom>
        </p:spPr>
      </p:pic>
      <p:pic>
        <p:nvPicPr>
          <p:cNvPr id="6" name="Imagen 5">
            <a:extLst>
              <a:ext uri="{FF2B5EF4-FFF2-40B4-BE49-F238E27FC236}">
                <a16:creationId xmlns:a16="http://schemas.microsoft.com/office/drawing/2014/main" id="{4E820F15-DD84-D541-BADD-917BE334C3F6}"/>
              </a:ext>
            </a:extLst>
          </p:cNvPr>
          <p:cNvPicPr>
            <a:picLocks noChangeAspect="1"/>
          </p:cNvPicPr>
          <p:nvPr/>
        </p:nvPicPr>
        <p:blipFill>
          <a:blip r:embed="rId4"/>
          <a:stretch>
            <a:fillRect/>
          </a:stretch>
        </p:blipFill>
        <p:spPr>
          <a:xfrm>
            <a:off x="4406428" y="38917"/>
            <a:ext cx="2886490" cy="1450217"/>
          </a:xfrm>
          <a:prstGeom prst="rect">
            <a:avLst/>
          </a:prstGeom>
        </p:spPr>
      </p:pic>
      <p:pic>
        <p:nvPicPr>
          <p:cNvPr id="7" name="Imagen 6">
            <a:extLst>
              <a:ext uri="{FF2B5EF4-FFF2-40B4-BE49-F238E27FC236}">
                <a16:creationId xmlns:a16="http://schemas.microsoft.com/office/drawing/2014/main" id="{0DE98A0E-74C1-EAAC-BB88-957A347E52A9}"/>
              </a:ext>
            </a:extLst>
          </p:cNvPr>
          <p:cNvPicPr>
            <a:picLocks noChangeAspect="1"/>
          </p:cNvPicPr>
          <p:nvPr/>
        </p:nvPicPr>
        <p:blipFill>
          <a:blip r:embed="rId5"/>
          <a:stretch>
            <a:fillRect/>
          </a:stretch>
        </p:blipFill>
        <p:spPr>
          <a:xfrm>
            <a:off x="621995" y="2026412"/>
            <a:ext cx="7921913" cy="2525868"/>
          </a:xfrm>
          <a:prstGeom prst="rect">
            <a:avLst/>
          </a:prstGeom>
        </p:spPr>
      </p:pic>
    </p:spTree>
    <p:extLst>
      <p:ext uri="{BB962C8B-B14F-4D97-AF65-F5344CB8AC3E}">
        <p14:creationId xmlns:p14="http://schemas.microsoft.com/office/powerpoint/2010/main" val="339502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596853" y="600547"/>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es-MX" sz="3200" dirty="0">
                <a:solidFill>
                  <a:schemeClr val="accent2">
                    <a:lumMod val="75000"/>
                  </a:schemeClr>
                </a:solidFill>
              </a:rPr>
              <a:t>1¿BASE DE DATOS RELACIONALES?</a:t>
            </a:r>
            <a:endParaRPr sz="3200" dirty="0">
              <a:solidFill>
                <a:schemeClr val="accent2">
                  <a:lumMod val="75000"/>
                </a:schemeClr>
              </a:solidFill>
            </a:endParaRPr>
          </a:p>
        </p:txBody>
      </p:sp>
      <p:sp>
        <p:nvSpPr>
          <p:cNvPr id="2970" name="Google Shape;2970;p37"/>
          <p:cNvSpPr txBox="1">
            <a:spLocks noGrp="1"/>
          </p:cNvSpPr>
          <p:nvPr>
            <p:ph type="subTitle" idx="1"/>
          </p:nvPr>
        </p:nvSpPr>
        <p:spPr>
          <a:xfrm>
            <a:off x="158669" y="2571750"/>
            <a:ext cx="4661168" cy="2229752"/>
          </a:xfrm>
          <a:prstGeom prst="rect">
            <a:avLst/>
          </a:prstGeom>
        </p:spPr>
        <p:txBody>
          <a:bodyPr spcFirstLastPara="1" wrap="square" lIns="0" tIns="91425" rIns="0" bIns="91425" anchor="ctr" anchorCtr="0">
            <a:noAutofit/>
          </a:bodyPr>
          <a:lstStyle/>
          <a:p>
            <a:pPr marL="139700" indent="0" algn="ctr" rtl="0">
              <a:buNone/>
            </a:pPr>
            <a:r>
              <a:rPr lang="es-ES" sz="2800" b="0" i="0" u="none" strike="noStrike" dirty="0">
                <a:solidFill>
                  <a:schemeClr val="bg1"/>
                </a:solidFill>
                <a:effectLst/>
                <a:latin typeface="Poppins"/>
                <a:hlinkClick r:id="rId3" tooltip="Base de datos">
                  <a:extLst>
                    <a:ext uri="{A12FA001-AC4F-418D-AE19-62706E023703}">
                      <ahyp:hlinkClr xmlns:ahyp="http://schemas.microsoft.com/office/drawing/2018/hyperlinkcolor" val="tx"/>
                    </a:ext>
                  </a:extLst>
                </a:hlinkClick>
              </a:rPr>
              <a:t>Base de datos</a:t>
            </a:r>
            <a:r>
              <a:rPr lang="es-ES" sz="2800" b="0" i="0" dirty="0">
                <a:solidFill>
                  <a:schemeClr val="bg1"/>
                </a:solidFill>
                <a:effectLst/>
                <a:latin typeface="Poppins"/>
              </a:rPr>
              <a:t> relacionales: Es un conjunto de tablas formada por filas, registros, columnas y campos</a:t>
            </a:r>
          </a:p>
          <a:p>
            <a:pPr marL="139700" indent="0" algn="just">
              <a:buNone/>
            </a:pPr>
            <a:br>
              <a:rPr lang="es-ES" sz="2800" dirty="0"/>
            </a:br>
            <a:br>
              <a:rPr lang="es-ES" sz="2000" dirty="0"/>
            </a:br>
            <a:endParaRPr lang="es-MX" sz="2000" dirty="0"/>
          </a:p>
        </p:txBody>
      </p:sp>
      <p:pic>
        <p:nvPicPr>
          <p:cNvPr id="2971" name="Google Shape;2971;p37"/>
          <p:cNvPicPr preferRelativeResize="0"/>
          <p:nvPr/>
        </p:nvPicPr>
        <p:blipFill rotWithShape="1">
          <a:blip r:embed="rId4"/>
          <a:srcRect l="12414" r="12414"/>
          <a:stretch/>
        </p:blipFill>
        <p:spPr>
          <a:xfrm>
            <a:off x="5056737"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69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545011" y="951008"/>
            <a:ext cx="3784800" cy="102934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200" dirty="0">
                <a:solidFill>
                  <a:schemeClr val="accent2">
                    <a:lumMod val="75000"/>
                  </a:schemeClr>
                </a:solidFill>
              </a:rPr>
              <a:t>1¿A que se refiere cuando se habla de bases de datos no relacionales?</a:t>
            </a:r>
            <a:endParaRPr sz="3200" dirty="0">
              <a:solidFill>
                <a:schemeClr val="accent2">
                  <a:lumMod val="75000"/>
                </a:schemeClr>
              </a:solidFill>
            </a:endParaRPr>
          </a:p>
        </p:txBody>
      </p:sp>
      <p:sp>
        <p:nvSpPr>
          <p:cNvPr id="2970" name="Google Shape;2970;p37"/>
          <p:cNvSpPr txBox="1">
            <a:spLocks noGrp="1"/>
          </p:cNvSpPr>
          <p:nvPr>
            <p:ph type="subTitle" idx="1"/>
          </p:nvPr>
        </p:nvSpPr>
        <p:spPr>
          <a:xfrm>
            <a:off x="119601" y="2279309"/>
            <a:ext cx="4661168" cy="2229752"/>
          </a:xfrm>
          <a:prstGeom prst="rect">
            <a:avLst/>
          </a:prstGeom>
        </p:spPr>
        <p:txBody>
          <a:bodyPr spcFirstLastPara="1" wrap="square" lIns="0" tIns="91425" rIns="0" bIns="91425" anchor="ctr" anchorCtr="0">
            <a:noAutofit/>
          </a:bodyPr>
          <a:lstStyle/>
          <a:p>
            <a:pPr marL="139700" indent="0" algn="just">
              <a:buNone/>
            </a:pPr>
            <a:r>
              <a:rPr lang="es-ES" sz="1800" b="0" i="0" dirty="0">
                <a:solidFill>
                  <a:schemeClr val="bg1"/>
                </a:solidFill>
                <a:effectLst/>
                <a:latin typeface="Poppins"/>
              </a:rPr>
              <a:t>Las bases de datos NoSQL están diseñadas específicamente para modelos de datos específicos y tienen esquemas flexibles para crear aplicaciones modernas. Las bases de datos NoSQL son ampliamente reconocidas porque son fáciles de desarrollar, por su funcionalidad y el rendimiento a escala.</a:t>
            </a:r>
            <a:endParaRPr lang="es-MX" sz="1100" dirty="0">
              <a:solidFill>
                <a:schemeClr val="bg1"/>
              </a:solidFill>
            </a:endParaRPr>
          </a:p>
        </p:txBody>
      </p:sp>
      <p:pic>
        <p:nvPicPr>
          <p:cNvPr id="2971" name="Google Shape;2971;p37"/>
          <p:cNvPicPr preferRelativeResize="0"/>
          <p:nvPr/>
        </p:nvPicPr>
        <p:blipFill rotWithShape="1">
          <a:blip r:embed="rId3"/>
          <a:srcRect l="10975" r="10975"/>
          <a:stretch/>
        </p:blipFill>
        <p:spPr>
          <a:xfrm>
            <a:off x="5056737"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80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731893" y="911579"/>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800" dirty="0"/>
              <a:t>¿Que es MySQL y </a:t>
            </a:r>
            <a:r>
              <a:rPr lang="es-ES" sz="2800" dirty="0" err="1"/>
              <a:t>MariaDB</a:t>
            </a:r>
            <a:r>
              <a:rPr lang="es-ES" sz="2800" dirty="0"/>
              <a:t>? Explique las diferencias o son iguales </a:t>
            </a:r>
            <a:endParaRPr sz="2800" dirty="0"/>
          </a:p>
        </p:txBody>
      </p:sp>
      <p:sp>
        <p:nvSpPr>
          <p:cNvPr id="2970" name="Google Shape;2970;p37"/>
          <p:cNvSpPr txBox="1">
            <a:spLocks noGrp="1"/>
          </p:cNvSpPr>
          <p:nvPr>
            <p:ph type="subTitle" idx="1"/>
          </p:nvPr>
        </p:nvSpPr>
        <p:spPr>
          <a:xfrm>
            <a:off x="119601" y="2262500"/>
            <a:ext cx="4694589" cy="2229752"/>
          </a:xfrm>
          <a:prstGeom prst="rect">
            <a:avLst/>
          </a:prstGeom>
        </p:spPr>
        <p:txBody>
          <a:bodyPr spcFirstLastPara="1" wrap="square" lIns="0" tIns="91425" rIns="0" bIns="91425" anchor="ctr" anchorCtr="0">
            <a:noAutofit/>
          </a:bodyPr>
          <a:lstStyle/>
          <a:p>
            <a:pPr marL="139700" indent="0" algn="just">
              <a:buNone/>
            </a:pPr>
            <a:r>
              <a:rPr lang="es-ES" sz="1600" b="0" i="0" dirty="0">
                <a:solidFill>
                  <a:schemeClr val="bg1"/>
                </a:solidFill>
                <a:effectLst/>
                <a:latin typeface="Poppins"/>
              </a:rPr>
              <a:t>MySQL es un sistema de gestión de bases de datos relacionales de código abierto respaldado por Oracle y basado en el lenguaje de consulta estructurado (SQL). MySQL funciona prácticamente en todas las plataformas, incluyendo Linux, UNIX y Windows. Aunque puede utilizarse en una amplia gama de aplicaciones, MySQL se asocia más a menudo con las aplicaciones web y la publicación en línea.</a:t>
            </a:r>
            <a:endParaRPr lang="es-MX" sz="1200" dirty="0">
              <a:solidFill>
                <a:schemeClr val="bg1"/>
              </a:solidFill>
              <a:latin typeface="Poppins"/>
            </a:endParaRPr>
          </a:p>
        </p:txBody>
      </p:sp>
      <p:pic>
        <p:nvPicPr>
          <p:cNvPr id="2971" name="Google Shape;2971;p37"/>
          <p:cNvPicPr preferRelativeResize="0"/>
          <p:nvPr/>
        </p:nvPicPr>
        <p:blipFill rotWithShape="1">
          <a:blip r:embed="rId3"/>
          <a:srcRect l="28906" r="28906"/>
          <a:stretch/>
        </p:blipFill>
        <p:spPr>
          <a:xfrm>
            <a:off x="5056737"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04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2646849" y="959316"/>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solidFill>
                  <a:schemeClr val="accent4">
                    <a:lumMod val="60000"/>
                    <a:lumOff val="40000"/>
                  </a:schemeClr>
                </a:solidFill>
              </a:rPr>
              <a:t>¿Que son las funciones de agregación?</a:t>
            </a:r>
            <a:endParaRPr dirty="0">
              <a:solidFill>
                <a:schemeClr val="accent4">
                  <a:lumMod val="60000"/>
                  <a:lumOff val="40000"/>
                </a:schemeClr>
              </a:solidFill>
            </a:endParaRPr>
          </a:p>
        </p:txBody>
      </p:sp>
      <p:sp>
        <p:nvSpPr>
          <p:cNvPr id="2970" name="Google Shape;2970;p37"/>
          <p:cNvSpPr txBox="1">
            <a:spLocks noGrp="1"/>
          </p:cNvSpPr>
          <p:nvPr>
            <p:ph type="subTitle" idx="1"/>
          </p:nvPr>
        </p:nvSpPr>
        <p:spPr>
          <a:xfrm>
            <a:off x="2169398" y="2445380"/>
            <a:ext cx="4694589" cy="2229752"/>
          </a:xfrm>
          <a:prstGeom prst="rect">
            <a:avLst/>
          </a:prstGeom>
        </p:spPr>
        <p:txBody>
          <a:bodyPr spcFirstLastPara="1" wrap="square" lIns="0" tIns="91425" rIns="0" bIns="91425" anchor="ctr" anchorCtr="0">
            <a:noAutofit/>
          </a:bodyPr>
          <a:lstStyle/>
          <a:p>
            <a:pPr marL="139700" indent="0" algn="ctr">
              <a:buNone/>
            </a:pPr>
            <a:r>
              <a:rPr lang="es-ES" sz="2000" b="0" i="0" dirty="0" err="1">
                <a:solidFill>
                  <a:schemeClr val="bg1"/>
                </a:solidFill>
                <a:effectLst/>
                <a:latin typeface="Poppins"/>
              </a:rPr>
              <a:t>MariaDB</a:t>
            </a:r>
            <a:r>
              <a:rPr lang="es-ES" sz="2000" b="0" i="0" dirty="0">
                <a:solidFill>
                  <a:schemeClr val="bg1"/>
                </a:solidFill>
                <a:effectLst/>
                <a:latin typeface="Poppins"/>
              </a:rPr>
              <a:t> es un sistema de gestión de bases de datos que está muy relacionado con MySQL, ya que fue desarrollado por uno de los desarrolladores, Michael “Monty” </a:t>
            </a:r>
            <a:r>
              <a:rPr lang="es-ES" sz="2000" b="0" i="0" dirty="0" err="1">
                <a:solidFill>
                  <a:schemeClr val="bg1"/>
                </a:solidFill>
                <a:effectLst/>
                <a:latin typeface="Poppins"/>
              </a:rPr>
              <a:t>Widenius</a:t>
            </a:r>
            <a:r>
              <a:rPr lang="es-ES" sz="2000" b="0" i="0" dirty="0">
                <a:solidFill>
                  <a:schemeClr val="bg1"/>
                </a:solidFill>
                <a:effectLst/>
                <a:latin typeface="Poppins"/>
              </a:rPr>
              <a:t>. El objetivo de su desarrollo fue el de mantener el software de gestión de base de datos en un modelo de software libre.</a:t>
            </a:r>
            <a:endParaRPr lang="es-MX" sz="2000" dirty="0">
              <a:solidFill>
                <a:schemeClr val="bg1"/>
              </a:solidFill>
              <a:latin typeface="Poppins"/>
            </a:endParaRPr>
          </a:p>
        </p:txBody>
      </p:sp>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50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9;p37">
            <a:extLst>
              <a:ext uri="{FF2B5EF4-FFF2-40B4-BE49-F238E27FC236}">
                <a16:creationId xmlns:a16="http://schemas.microsoft.com/office/drawing/2014/main" id="{3079B0A3-366A-5967-BF5D-99617EBAA4DC}"/>
              </a:ext>
            </a:extLst>
          </p:cNvPr>
          <p:cNvSpPr txBox="1">
            <a:spLocks noGrp="1"/>
          </p:cNvSpPr>
          <p:nvPr>
            <p:ph type="title"/>
          </p:nvPr>
        </p:nvSpPr>
        <p:spPr>
          <a:xfrm>
            <a:off x="-271202" y="682752"/>
            <a:ext cx="2892057" cy="39989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2400" dirty="0"/>
              <a:t>AVG</a:t>
            </a:r>
            <a:br>
              <a:rPr lang="es-MX" sz="2400" dirty="0"/>
            </a:br>
            <a:br>
              <a:rPr lang="es-MX" sz="2400" dirty="0"/>
            </a:br>
            <a:r>
              <a:rPr lang="es-MX" sz="2400" dirty="0"/>
              <a:t>COUNT</a:t>
            </a:r>
            <a:br>
              <a:rPr lang="es-MX" sz="2400" dirty="0"/>
            </a:br>
            <a:br>
              <a:rPr lang="es-MX" sz="2400" dirty="0"/>
            </a:br>
            <a:r>
              <a:rPr lang="es-MX" sz="2400" dirty="0"/>
              <a:t>MAX</a:t>
            </a:r>
            <a:br>
              <a:rPr lang="es-MX" sz="2400" dirty="0"/>
            </a:br>
            <a:br>
              <a:rPr lang="es-MX" sz="2400" dirty="0"/>
            </a:br>
            <a:r>
              <a:rPr lang="es-MX" sz="2400" dirty="0"/>
              <a:t>MIN</a:t>
            </a:r>
            <a:br>
              <a:rPr lang="es-MX" sz="2400" dirty="0"/>
            </a:br>
            <a:br>
              <a:rPr lang="es-MX" sz="2400" dirty="0"/>
            </a:br>
            <a:r>
              <a:rPr lang="es-MX" sz="2400" dirty="0"/>
              <a:t>SUM</a:t>
            </a:r>
            <a:endParaRPr sz="2400" dirty="0"/>
          </a:p>
        </p:txBody>
      </p:sp>
      <p:sp>
        <p:nvSpPr>
          <p:cNvPr id="11" name="Google Shape;2970;p37">
            <a:extLst>
              <a:ext uri="{FF2B5EF4-FFF2-40B4-BE49-F238E27FC236}">
                <a16:creationId xmlns:a16="http://schemas.microsoft.com/office/drawing/2014/main" id="{B823891B-CAFB-EF0D-14C2-A968DA519105}"/>
              </a:ext>
            </a:extLst>
          </p:cNvPr>
          <p:cNvSpPr txBox="1">
            <a:spLocks noGrp="1"/>
          </p:cNvSpPr>
          <p:nvPr>
            <p:ph type="subTitle" idx="1"/>
          </p:nvPr>
        </p:nvSpPr>
        <p:spPr>
          <a:xfrm>
            <a:off x="5006194" y="975703"/>
            <a:ext cx="2405133" cy="381651"/>
          </a:xfrm>
          <a:prstGeom prst="rect">
            <a:avLst/>
          </a:prstGeom>
        </p:spPr>
        <p:txBody>
          <a:bodyPr spcFirstLastPara="1" wrap="square" lIns="0" tIns="91425" rIns="0" bIns="91425" anchor="ctr" anchorCtr="0">
            <a:noAutofit/>
          </a:bodyPr>
          <a:lstStyle/>
          <a:p>
            <a:pPr marL="139700" indent="0" algn="ctr">
              <a:buNone/>
            </a:pPr>
            <a:r>
              <a:rPr lang="es-MX" dirty="0">
                <a:solidFill>
                  <a:schemeClr val="bg1"/>
                </a:solidFill>
              </a:rPr>
              <a:t>La media de valores.</a:t>
            </a:r>
          </a:p>
        </p:txBody>
      </p:sp>
      <p:sp>
        <p:nvSpPr>
          <p:cNvPr id="25" name="Google Shape;2970;p37">
            <a:extLst>
              <a:ext uri="{FF2B5EF4-FFF2-40B4-BE49-F238E27FC236}">
                <a16:creationId xmlns:a16="http://schemas.microsoft.com/office/drawing/2014/main" id="{80D0869A-BD53-3F40-1FCF-A21F53AD09E5}"/>
              </a:ext>
            </a:extLst>
          </p:cNvPr>
          <p:cNvSpPr txBox="1">
            <a:spLocks/>
          </p:cNvSpPr>
          <p:nvPr/>
        </p:nvSpPr>
        <p:spPr>
          <a:xfrm>
            <a:off x="4339343" y="2687033"/>
            <a:ext cx="3864625"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dirty="0">
                <a:solidFill>
                  <a:schemeClr val="bg1"/>
                </a:solidFill>
              </a:rPr>
              <a:t>El valor mas grande.</a:t>
            </a:r>
          </a:p>
        </p:txBody>
      </p:sp>
      <p:sp>
        <p:nvSpPr>
          <p:cNvPr id="27" name="Google Shape;2970;p37">
            <a:extLst>
              <a:ext uri="{FF2B5EF4-FFF2-40B4-BE49-F238E27FC236}">
                <a16:creationId xmlns:a16="http://schemas.microsoft.com/office/drawing/2014/main" id="{1F35BB42-A9CA-C4A4-3373-2D8D32B88849}"/>
              </a:ext>
            </a:extLst>
          </p:cNvPr>
          <p:cNvSpPr txBox="1">
            <a:spLocks/>
          </p:cNvSpPr>
          <p:nvPr/>
        </p:nvSpPr>
        <p:spPr>
          <a:xfrm>
            <a:off x="5224643" y="4083591"/>
            <a:ext cx="2342416"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dirty="0">
                <a:solidFill>
                  <a:schemeClr val="bg1"/>
                </a:solidFill>
              </a:rPr>
              <a:t>La suma de los valores</a:t>
            </a:r>
          </a:p>
        </p:txBody>
      </p:sp>
      <p:sp>
        <p:nvSpPr>
          <p:cNvPr id="28" name="Google Shape;2970;p37">
            <a:extLst>
              <a:ext uri="{FF2B5EF4-FFF2-40B4-BE49-F238E27FC236}">
                <a16:creationId xmlns:a16="http://schemas.microsoft.com/office/drawing/2014/main" id="{2964A925-077F-09E1-F4B1-167BC30F1F0D}"/>
              </a:ext>
            </a:extLst>
          </p:cNvPr>
          <p:cNvSpPr txBox="1">
            <a:spLocks/>
          </p:cNvSpPr>
          <p:nvPr/>
        </p:nvSpPr>
        <p:spPr>
          <a:xfrm>
            <a:off x="4848598" y="1882101"/>
            <a:ext cx="2663952"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dirty="0">
                <a:solidFill>
                  <a:schemeClr val="bg1"/>
                </a:solidFill>
              </a:rPr>
              <a:t>El numero de filas.  </a:t>
            </a:r>
          </a:p>
        </p:txBody>
      </p:sp>
      <p:pic>
        <p:nvPicPr>
          <p:cNvPr id="13" name="Imagen 12">
            <a:extLst>
              <a:ext uri="{FF2B5EF4-FFF2-40B4-BE49-F238E27FC236}">
                <a16:creationId xmlns:a16="http://schemas.microsoft.com/office/drawing/2014/main" id="{034BC86B-77FA-4643-F221-7AFD20B284D8}"/>
              </a:ext>
            </a:extLst>
          </p:cNvPr>
          <p:cNvPicPr>
            <a:picLocks noChangeAspect="1"/>
          </p:cNvPicPr>
          <p:nvPr/>
        </p:nvPicPr>
        <p:blipFill>
          <a:blip r:embed="rId3"/>
          <a:stretch>
            <a:fillRect/>
          </a:stretch>
        </p:blipFill>
        <p:spPr>
          <a:xfrm>
            <a:off x="2369972" y="1085846"/>
            <a:ext cx="1905000" cy="561975"/>
          </a:xfrm>
          <a:prstGeom prst="rect">
            <a:avLst/>
          </a:prstGeom>
        </p:spPr>
      </p:pic>
      <p:pic>
        <p:nvPicPr>
          <p:cNvPr id="16" name="Imagen 15">
            <a:extLst>
              <a:ext uri="{FF2B5EF4-FFF2-40B4-BE49-F238E27FC236}">
                <a16:creationId xmlns:a16="http://schemas.microsoft.com/office/drawing/2014/main" id="{A65DFC52-06E0-CD48-7A2C-E8C5CFD9B2F0}"/>
              </a:ext>
            </a:extLst>
          </p:cNvPr>
          <p:cNvPicPr>
            <a:picLocks noChangeAspect="1"/>
          </p:cNvPicPr>
          <p:nvPr/>
        </p:nvPicPr>
        <p:blipFill>
          <a:blip r:embed="rId4"/>
          <a:stretch>
            <a:fillRect/>
          </a:stretch>
        </p:blipFill>
        <p:spPr>
          <a:xfrm>
            <a:off x="2352768" y="1883963"/>
            <a:ext cx="2495550" cy="609600"/>
          </a:xfrm>
          <a:prstGeom prst="rect">
            <a:avLst/>
          </a:prstGeom>
        </p:spPr>
      </p:pic>
      <p:pic>
        <p:nvPicPr>
          <p:cNvPr id="18" name="Imagen 17">
            <a:extLst>
              <a:ext uri="{FF2B5EF4-FFF2-40B4-BE49-F238E27FC236}">
                <a16:creationId xmlns:a16="http://schemas.microsoft.com/office/drawing/2014/main" id="{5AE7951D-AE93-9376-47DB-4AC440015C28}"/>
              </a:ext>
            </a:extLst>
          </p:cNvPr>
          <p:cNvPicPr>
            <a:picLocks noChangeAspect="1"/>
          </p:cNvPicPr>
          <p:nvPr/>
        </p:nvPicPr>
        <p:blipFill>
          <a:blip r:embed="rId5"/>
          <a:stretch>
            <a:fillRect/>
          </a:stretch>
        </p:blipFill>
        <p:spPr>
          <a:xfrm>
            <a:off x="2350467" y="2706035"/>
            <a:ext cx="1714500" cy="495300"/>
          </a:xfrm>
          <a:prstGeom prst="rect">
            <a:avLst/>
          </a:prstGeom>
        </p:spPr>
      </p:pic>
      <p:pic>
        <p:nvPicPr>
          <p:cNvPr id="20" name="Imagen 19">
            <a:extLst>
              <a:ext uri="{FF2B5EF4-FFF2-40B4-BE49-F238E27FC236}">
                <a16:creationId xmlns:a16="http://schemas.microsoft.com/office/drawing/2014/main" id="{2BADF3D9-7618-6795-0E3D-0AD8278BA540}"/>
              </a:ext>
            </a:extLst>
          </p:cNvPr>
          <p:cNvPicPr>
            <a:picLocks noChangeAspect="1"/>
          </p:cNvPicPr>
          <p:nvPr/>
        </p:nvPicPr>
        <p:blipFill>
          <a:blip r:embed="rId6"/>
          <a:stretch>
            <a:fillRect/>
          </a:stretch>
        </p:blipFill>
        <p:spPr>
          <a:xfrm>
            <a:off x="2350467" y="3393375"/>
            <a:ext cx="1762125" cy="466725"/>
          </a:xfrm>
          <a:prstGeom prst="rect">
            <a:avLst/>
          </a:prstGeom>
        </p:spPr>
      </p:pic>
      <p:pic>
        <p:nvPicPr>
          <p:cNvPr id="22" name="Imagen 21">
            <a:extLst>
              <a:ext uri="{FF2B5EF4-FFF2-40B4-BE49-F238E27FC236}">
                <a16:creationId xmlns:a16="http://schemas.microsoft.com/office/drawing/2014/main" id="{C63B5DC8-2C07-B2D5-A82A-4BC9455C9E3B}"/>
              </a:ext>
            </a:extLst>
          </p:cNvPr>
          <p:cNvPicPr>
            <a:picLocks noChangeAspect="1"/>
          </p:cNvPicPr>
          <p:nvPr/>
        </p:nvPicPr>
        <p:blipFill>
          <a:blip r:embed="rId7"/>
          <a:stretch>
            <a:fillRect/>
          </a:stretch>
        </p:blipFill>
        <p:spPr>
          <a:xfrm>
            <a:off x="2369516" y="4048171"/>
            <a:ext cx="1724025" cy="581025"/>
          </a:xfrm>
          <a:prstGeom prst="rect">
            <a:avLst/>
          </a:prstGeom>
        </p:spPr>
      </p:pic>
      <p:sp>
        <p:nvSpPr>
          <p:cNvPr id="34" name="Google Shape;2970;p37">
            <a:extLst>
              <a:ext uri="{FF2B5EF4-FFF2-40B4-BE49-F238E27FC236}">
                <a16:creationId xmlns:a16="http://schemas.microsoft.com/office/drawing/2014/main" id="{200324F4-DAFC-F2DD-A2A2-82D92F7F31FD}"/>
              </a:ext>
            </a:extLst>
          </p:cNvPr>
          <p:cNvSpPr txBox="1">
            <a:spLocks/>
          </p:cNvSpPr>
          <p:nvPr/>
        </p:nvSpPr>
        <p:spPr>
          <a:xfrm>
            <a:off x="4421332" y="3385312"/>
            <a:ext cx="3864625"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dirty="0">
                <a:solidFill>
                  <a:schemeClr val="bg1"/>
                </a:solidFill>
              </a:rPr>
              <a:t>El valor mas pequeño.</a:t>
            </a:r>
          </a:p>
        </p:txBody>
      </p:sp>
      <p:sp>
        <p:nvSpPr>
          <p:cNvPr id="2" name="Google Shape;2969;p37">
            <a:extLst>
              <a:ext uri="{FF2B5EF4-FFF2-40B4-BE49-F238E27FC236}">
                <a16:creationId xmlns:a16="http://schemas.microsoft.com/office/drawing/2014/main" id="{C8A22A2A-5DF4-F523-89AA-9984D2625CDC}"/>
              </a:ext>
            </a:extLst>
          </p:cNvPr>
          <p:cNvSpPr txBox="1">
            <a:spLocks/>
          </p:cNvSpPr>
          <p:nvPr/>
        </p:nvSpPr>
        <p:spPr>
          <a:xfrm>
            <a:off x="963487" y="-283998"/>
            <a:ext cx="6447840" cy="111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dirty="0">
                <a:solidFill>
                  <a:schemeClr val="accent3"/>
                </a:solidFill>
              </a:rPr>
              <a:t>FUNCIONES DE AGREGACIÓN</a:t>
            </a:r>
          </a:p>
        </p:txBody>
      </p:sp>
    </p:spTree>
    <p:extLst>
      <p:ext uri="{BB962C8B-B14F-4D97-AF65-F5344CB8AC3E}">
        <p14:creationId xmlns:p14="http://schemas.microsoft.com/office/powerpoint/2010/main" val="2672345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731893" y="911579"/>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solidFill>
                  <a:schemeClr val="accent3"/>
                </a:solidFill>
              </a:rPr>
              <a:t>¿Qué llegaría ser XAMPP?</a:t>
            </a:r>
            <a:endParaRPr dirty="0">
              <a:solidFill>
                <a:schemeClr val="accent3"/>
              </a:solidFill>
            </a:endParaRPr>
          </a:p>
        </p:txBody>
      </p:sp>
      <p:sp>
        <p:nvSpPr>
          <p:cNvPr id="2970" name="Google Shape;2970;p37"/>
          <p:cNvSpPr txBox="1">
            <a:spLocks noGrp="1"/>
          </p:cNvSpPr>
          <p:nvPr>
            <p:ph type="subTitle" idx="1"/>
          </p:nvPr>
        </p:nvSpPr>
        <p:spPr>
          <a:xfrm>
            <a:off x="119601" y="2262500"/>
            <a:ext cx="4694589" cy="2229752"/>
          </a:xfrm>
          <a:prstGeom prst="rect">
            <a:avLst/>
          </a:prstGeom>
        </p:spPr>
        <p:txBody>
          <a:bodyPr spcFirstLastPara="1" wrap="square" lIns="0" tIns="91425" rIns="0" bIns="91425" anchor="ctr" anchorCtr="0">
            <a:noAutofit/>
          </a:bodyPr>
          <a:lstStyle/>
          <a:p>
            <a:pPr marL="139700" indent="0" algn="just">
              <a:buNone/>
            </a:pPr>
            <a:r>
              <a:rPr lang="es-ES" sz="1600" b="0" i="0" dirty="0">
                <a:solidFill>
                  <a:schemeClr val="bg1"/>
                </a:solidFill>
                <a:effectLst/>
                <a:latin typeface="Poppins"/>
              </a:rPr>
              <a:t>XAMPP es básicamente un paquete que ayuda a instalar todo lo necesario para poner en marcha un servidor web con todo lo que necesita para funcionar. En concreto, el software de servidor web Apache, el software de </a:t>
            </a:r>
            <a:r>
              <a:rPr lang="es-ES" sz="1600" b="0" i="0" dirty="0" err="1">
                <a:solidFill>
                  <a:schemeClr val="bg1"/>
                </a:solidFill>
                <a:effectLst/>
                <a:latin typeface="Poppins"/>
              </a:rPr>
              <a:t>de</a:t>
            </a:r>
            <a:r>
              <a:rPr lang="es-ES" sz="1600" b="0" i="0" dirty="0">
                <a:solidFill>
                  <a:schemeClr val="bg1"/>
                </a:solidFill>
                <a:effectLst/>
                <a:latin typeface="Poppins"/>
              </a:rPr>
              <a:t> base de datos </a:t>
            </a:r>
            <a:r>
              <a:rPr lang="es-ES" sz="1600" b="0" i="0" dirty="0" err="1">
                <a:solidFill>
                  <a:schemeClr val="bg1"/>
                </a:solidFill>
                <a:effectLst/>
                <a:latin typeface="Poppins"/>
              </a:rPr>
              <a:t>MariaDB</a:t>
            </a:r>
            <a:r>
              <a:rPr lang="es-ES" sz="1600" b="0" i="0" dirty="0">
                <a:solidFill>
                  <a:schemeClr val="bg1"/>
                </a:solidFill>
                <a:effectLst/>
                <a:latin typeface="Poppins"/>
              </a:rPr>
              <a:t>, el lenguaje de desarrollo web PHP y PERL, un lenguaje de programación dinámico.</a:t>
            </a:r>
            <a:endParaRPr lang="es-MX" sz="1200" dirty="0">
              <a:solidFill>
                <a:schemeClr val="bg1"/>
              </a:solidFill>
              <a:latin typeface="Poppins"/>
            </a:endParaRPr>
          </a:p>
        </p:txBody>
      </p:sp>
      <p:pic>
        <p:nvPicPr>
          <p:cNvPr id="2971" name="Google Shape;2971;p37"/>
          <p:cNvPicPr preferRelativeResize="0"/>
          <p:nvPr/>
        </p:nvPicPr>
        <p:blipFill rotWithShape="1">
          <a:blip r:embed="rId3"/>
          <a:srcRect l="7811" r="7811"/>
          <a:stretch/>
        </p:blipFill>
        <p:spPr>
          <a:xfrm>
            <a:off x="5534372" y="972539"/>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415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731893" y="911579"/>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WAMP SERVER</a:t>
            </a:r>
            <a:endParaRPr dirty="0"/>
          </a:p>
        </p:txBody>
      </p:sp>
      <p:sp>
        <p:nvSpPr>
          <p:cNvPr id="2970" name="Google Shape;2970;p37"/>
          <p:cNvSpPr txBox="1">
            <a:spLocks noGrp="1"/>
          </p:cNvSpPr>
          <p:nvPr>
            <p:ph type="subTitle" idx="1"/>
          </p:nvPr>
        </p:nvSpPr>
        <p:spPr>
          <a:xfrm>
            <a:off x="408394" y="2201540"/>
            <a:ext cx="4694589" cy="2229752"/>
          </a:xfrm>
          <a:prstGeom prst="rect">
            <a:avLst/>
          </a:prstGeom>
        </p:spPr>
        <p:txBody>
          <a:bodyPr spcFirstLastPara="1" wrap="square" lIns="0" tIns="91425" rIns="0" bIns="91425" anchor="ctr" anchorCtr="0">
            <a:noAutofit/>
          </a:bodyPr>
          <a:lstStyle/>
          <a:p>
            <a:pPr marL="139700" indent="0" algn="just">
              <a:buNone/>
            </a:pPr>
            <a:r>
              <a:rPr lang="es-ES" sz="1800" b="0" i="0" dirty="0">
                <a:solidFill>
                  <a:schemeClr val="bg1"/>
                </a:solidFill>
                <a:effectLst/>
                <a:latin typeface="Poppins"/>
              </a:rPr>
              <a:t>Se trata de una plataforma de desarrollo web que utiliza Linux como sistema operativo, Apache como servidor web, MySQL como sistema de gestión de bases de datos relacionales y PHP como lenguaje de script orientado a objetos.</a:t>
            </a:r>
            <a:endParaRPr lang="es-MX" dirty="0">
              <a:solidFill>
                <a:schemeClr val="bg1"/>
              </a:solidFill>
              <a:latin typeface="Poppins"/>
            </a:endParaRPr>
          </a:p>
        </p:txBody>
      </p:sp>
      <p:pic>
        <p:nvPicPr>
          <p:cNvPr id="2971" name="Google Shape;2971;p37"/>
          <p:cNvPicPr preferRelativeResize="0"/>
          <p:nvPr/>
        </p:nvPicPr>
        <p:blipFill rotWithShape="1">
          <a:blip r:embed="rId3"/>
          <a:srcRect l="27587" r="27587"/>
          <a:stretch/>
        </p:blipFill>
        <p:spPr>
          <a:xfrm>
            <a:off x="5534372" y="972539"/>
            <a:ext cx="2824200" cy="3347100"/>
          </a:xfrm>
          <a:prstGeom prst="snip2DiagRect">
            <a:avLst>
              <a:gd name="adj1" fmla="val 0"/>
              <a:gd name="adj2" fmla="val 16667"/>
            </a:avLst>
          </a:prstGeom>
          <a:noFill/>
          <a:ln>
            <a:noFill/>
          </a:ln>
        </p:spPr>
      </p:pic>
      <p:sp>
        <p:nvSpPr>
          <p:cNvPr id="2972" name="Google Shape;2972;p37"/>
          <p:cNvSpPr/>
          <p:nvPr/>
        </p:nvSpPr>
        <p:spPr>
          <a:xfrm>
            <a:off x="5534372" y="441581"/>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5585694" y="4625919"/>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5678297" y="3316416"/>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987885"/>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Profundidad</Template>
  <TotalTime>743</TotalTime>
  <Words>759</Words>
  <Application>Microsoft Office PowerPoint</Application>
  <PresentationFormat>Presentación en pantalla (16:9)</PresentationFormat>
  <Paragraphs>64</Paragraphs>
  <Slides>28</Slides>
  <Notes>28</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28</vt:i4>
      </vt:variant>
    </vt:vector>
  </HeadingPairs>
  <TitlesOfParts>
    <vt:vector size="37" baseType="lpstr">
      <vt:lpstr>Work Sans</vt:lpstr>
      <vt:lpstr>Poppins</vt:lpstr>
      <vt:lpstr>Corbel</vt:lpstr>
      <vt:lpstr>Arial</vt:lpstr>
      <vt:lpstr>VT323</vt:lpstr>
      <vt:lpstr>Nunito Light</vt:lpstr>
      <vt:lpstr>Verdana</vt:lpstr>
      <vt:lpstr>Arial</vt:lpstr>
      <vt:lpstr>Profundidad</vt:lpstr>
      <vt:lpstr>BASE DE DATOS II</vt:lpstr>
      <vt:lpstr>Manejo de conceptos</vt:lpstr>
      <vt:lpstr> 1¿BASE DE DATOS RELACIONALES?</vt:lpstr>
      <vt:lpstr>1¿A que se refiere cuando se habla de bases de datos no relacionales?</vt:lpstr>
      <vt:lpstr>¿Que es MySQL y MariaDB? Explique las diferencias o son iguales </vt:lpstr>
      <vt:lpstr>¿Que son las funciones de agregación?</vt:lpstr>
      <vt:lpstr>AVG  COUNT  MAX  MIN  SUM</vt:lpstr>
      <vt:lpstr>¿Qué llegaría ser XAMPP?</vt:lpstr>
      <vt:lpstr>WAMP SERVER</vt:lpstr>
      <vt:lpstr>LAMP</vt:lpstr>
      <vt:lpstr>DIFERENCIA ENTRE  FUNCIONES DE AGREGACION Y  FUNCIONES POR EL USUARIOS</vt:lpstr>
      <vt:lpstr>USE</vt:lpstr>
      <vt:lpstr>DML    -INSERT  -UPDATE  -DELETE  </vt:lpstr>
      <vt:lpstr>DDL    -CREATE  -DROP  -ALTER  -TRUNCATE</vt:lpstr>
      <vt:lpstr>CARACTERISTICAS FUNCIONES</vt:lpstr>
      <vt:lpstr>COMANDOS FUNCIONES</vt:lpstr>
      <vt:lpstr>PARTE PRACTICA</vt:lpstr>
      <vt:lpstr>MODELO E-R</vt:lpstr>
      <vt:lpstr>POLLOS COPA</vt:lpstr>
      <vt:lpstr>Presentación de PowerPoint</vt:lpstr>
      <vt:lpstr>MODELO E-R</vt:lpstr>
      <vt:lpstr>CODIGO SQL</vt:lpstr>
      <vt:lpstr>REGISTROS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dc:title>
  <dc:creator>PC</dc:creator>
  <cp:lastModifiedBy>joel reynaldo condori tumiri</cp:lastModifiedBy>
  <cp:revision>32</cp:revision>
  <dcterms:modified xsi:type="dcterms:W3CDTF">2023-03-29T00:08:11Z</dcterms:modified>
</cp:coreProperties>
</file>