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67" r:id="rId13"/>
    <p:sldId id="265" r:id="rId14"/>
    <p:sldId id="264" r:id="rId15"/>
    <p:sldId id="276" r:id="rId16"/>
    <p:sldId id="275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56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5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20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17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72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613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9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1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4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4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4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9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5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1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06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1696967-7E26-47F0-BF28-AC0CC7EF5B6D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E9DA76-9A8E-476B-9161-D93D3DB97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59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A1D7F-1421-8392-AF12-CE9CB974E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68946"/>
            <a:ext cx="8676222" cy="3200400"/>
          </a:xfrm>
        </p:spPr>
        <p:txBody>
          <a:bodyPr/>
          <a:lstStyle/>
          <a:p>
            <a:r>
              <a:rPr lang="es-ES" b="1" dirty="0"/>
              <a:t>HITO4 </a:t>
            </a:r>
            <a:br>
              <a:rPr lang="es-ES" b="1" dirty="0"/>
            </a:br>
            <a:r>
              <a:rPr lang="es-ES" b="1" dirty="0"/>
              <a:t>BASE DE DATOS 2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E85F9-4507-87E6-E8BF-32A79993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766" y="430646"/>
            <a:ext cx="8676222" cy="1905000"/>
          </a:xfrm>
        </p:spPr>
        <p:txBody>
          <a:bodyPr/>
          <a:lstStyle/>
          <a:p>
            <a:r>
              <a:rPr lang="es-ES" sz="6000" b="1" dirty="0"/>
              <a:t>PRACTICA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899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69FBB-EE53-603C-97D8-5192465A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168401"/>
            <a:ext cx="10463211" cy="4622800"/>
          </a:xfrm>
        </p:spPr>
        <p:txBody>
          <a:bodyPr>
            <a:normAutofit/>
          </a:bodyPr>
          <a:lstStyle/>
          <a:p>
            <a:r>
              <a:rPr lang="es-ES" dirty="0"/>
              <a:t>11. Crear una consulta SQL para lo siguiente.</a:t>
            </a:r>
          </a:p>
          <a:p>
            <a:r>
              <a:rPr lang="es-ES" dirty="0"/>
              <a:t>■ La consulta de la vista debe reflejar como campos:</a:t>
            </a:r>
          </a:p>
          <a:p>
            <a:pPr lvl="2"/>
            <a:r>
              <a:rPr lang="es-ES" dirty="0"/>
              <a:t>1. nombres y apellidos </a:t>
            </a:r>
            <a:r>
              <a:rPr lang="es-ES" b="1" dirty="0"/>
              <a:t>concatenados</a:t>
            </a:r>
          </a:p>
          <a:p>
            <a:pPr lvl="2"/>
            <a:r>
              <a:rPr lang="es-BO" dirty="0"/>
              <a:t>2. la edad</a:t>
            </a:r>
          </a:p>
          <a:p>
            <a:pPr lvl="2"/>
            <a:r>
              <a:rPr lang="es-BO" dirty="0"/>
              <a:t>3. fecha de nacimiento.</a:t>
            </a:r>
          </a:p>
          <a:p>
            <a:pPr lvl="2"/>
            <a:r>
              <a:rPr lang="es-BO" dirty="0"/>
              <a:t>4. Nombre del proyecto</a:t>
            </a:r>
          </a:p>
          <a:p>
            <a:r>
              <a:rPr lang="es-ES" dirty="0"/>
              <a:t>○ Obtener todas las personas del sexo femenino que hayan nacido en el</a:t>
            </a:r>
          </a:p>
          <a:p>
            <a:r>
              <a:rPr lang="es-ES" dirty="0"/>
              <a:t>departamento de El Alto en donde la fecha de nacimiento sea:</a:t>
            </a:r>
          </a:p>
          <a:p>
            <a:r>
              <a:rPr lang="es-BO" dirty="0"/>
              <a:t>1. </a:t>
            </a:r>
            <a:r>
              <a:rPr lang="es-BO" dirty="0" err="1"/>
              <a:t>fecha_nac</a:t>
            </a:r>
            <a:r>
              <a:rPr lang="es-BO" dirty="0"/>
              <a:t> = '2000-10-10'</a:t>
            </a:r>
          </a:p>
          <a:p>
            <a:r>
              <a:rPr lang="es-BO" b="1" dirty="0"/>
              <a:t>LA CONSULTA GENERADA PREVIAMENTE CONVERTIR EN UNA VISTA</a:t>
            </a:r>
            <a:endParaRPr lang="es-B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43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6D52AAF-D8AC-AF04-197E-81024497F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395353"/>
            <a:ext cx="9906000" cy="233349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773BAC-06A6-6977-5A63-AEC8897E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3009900"/>
            <a:ext cx="8486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1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3F1A9-18B2-2B0D-8EBD-B0AFEB7D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46101"/>
            <a:ext cx="9905998" cy="5245100"/>
          </a:xfrm>
        </p:spPr>
        <p:txBody>
          <a:bodyPr>
            <a:normAutofit fontScale="92500" lnSpcReduction="20000"/>
          </a:bodyPr>
          <a:lstStyle/>
          <a:p>
            <a:r>
              <a:rPr lang="es-BO"/>
              <a:t>12.Manejo de TRIGGERS I.</a:t>
            </a:r>
          </a:p>
          <a:p>
            <a:r>
              <a:rPr lang="es-ES"/>
              <a:t>○ Crear TRIGGERS Before or After para INSERT y UPDATE aplicado a la tabla</a:t>
            </a:r>
          </a:p>
          <a:p>
            <a:r>
              <a:rPr lang="es-BO"/>
              <a:t>PROYECTO</a:t>
            </a:r>
          </a:p>
          <a:p>
            <a:r>
              <a:rPr lang="es-ES"/>
              <a:t>■ Debera de crear 2 triggers minimamente.</a:t>
            </a:r>
          </a:p>
          <a:p>
            <a:r>
              <a:rPr lang="es-ES"/>
              <a:t>○ Agregar un nuevo campo a la tabla PROYECTO.</a:t>
            </a:r>
          </a:p>
          <a:p>
            <a:r>
              <a:rPr lang="es-ES"/>
              <a:t>■ El campo debe llamarse </a:t>
            </a:r>
            <a:r>
              <a:rPr lang="es-ES" b="1"/>
              <a:t>ESTADO</a:t>
            </a:r>
          </a:p>
          <a:p>
            <a:r>
              <a:rPr lang="es-ES"/>
              <a:t>○ Actualmente solo se tiene habilitados ciertos tipos de proyectos.</a:t>
            </a:r>
          </a:p>
          <a:p>
            <a:r>
              <a:rPr lang="es-BO"/>
              <a:t>■ EDUCACION, FORESTACION y CULTURA</a:t>
            </a:r>
          </a:p>
          <a:p>
            <a:r>
              <a:rPr lang="es-ES"/>
              <a:t>○ Si al hacer insert o update en el campo </a:t>
            </a:r>
            <a:r>
              <a:rPr lang="es-ES" b="1"/>
              <a:t>tipoProy </a:t>
            </a:r>
            <a:r>
              <a:rPr lang="es-ES"/>
              <a:t>llega los valores</a:t>
            </a:r>
          </a:p>
          <a:p>
            <a:r>
              <a:rPr lang="es-ES"/>
              <a:t>EDUCACION, FORESTACIÓN o CULTURA, en el campo ESTADO colocar el valor</a:t>
            </a:r>
          </a:p>
          <a:p>
            <a:r>
              <a:rPr lang="es-ES" b="1"/>
              <a:t>ACTIVO</a:t>
            </a:r>
            <a:r>
              <a:rPr lang="es-ES"/>
              <a:t>. Sin embargo se llegat un tipo de proyecto distinto colocar</a:t>
            </a:r>
          </a:p>
          <a:p>
            <a:r>
              <a:rPr lang="es-BO" b="1"/>
              <a:t>INACTIVO</a:t>
            </a:r>
          </a:p>
          <a:p>
            <a:r>
              <a:rPr lang="es-ES"/>
              <a:t>○ Adjuntar el </a:t>
            </a:r>
            <a:r>
              <a:rPr lang="es-ES" b="1"/>
              <a:t>código SQL generado y una imagen de su correcto</a:t>
            </a:r>
          </a:p>
          <a:p>
            <a:r>
              <a:rPr lang="es-BO" b="1"/>
              <a:t>funcionamiento.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611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C3813-A105-08DF-8110-CCE36F8F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65ECEF-F18C-4B86-1D64-827010A4D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9700"/>
            <a:ext cx="9865335" cy="3937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2B0DEF-0708-EAFD-9A7E-D31E9365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4265612"/>
            <a:ext cx="7620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648EF-1900-9997-6772-5EE39445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3" y="1460499"/>
            <a:ext cx="9905998" cy="3124201"/>
          </a:xfrm>
        </p:spPr>
        <p:txBody>
          <a:bodyPr/>
          <a:lstStyle/>
          <a:p>
            <a:r>
              <a:rPr lang="es-BO" dirty="0"/>
              <a:t>13.Manejo de </a:t>
            </a:r>
            <a:r>
              <a:rPr lang="es-BO" dirty="0" err="1"/>
              <a:t>Triggers</a:t>
            </a:r>
            <a:r>
              <a:rPr lang="es-BO" dirty="0"/>
              <a:t> II.</a:t>
            </a:r>
          </a:p>
          <a:p>
            <a:r>
              <a:rPr lang="es-ES" dirty="0"/>
              <a:t>○ El </a:t>
            </a:r>
            <a:r>
              <a:rPr lang="es-ES" dirty="0" err="1"/>
              <a:t>trigger</a:t>
            </a:r>
            <a:r>
              <a:rPr lang="es-ES" dirty="0"/>
              <a:t> debe de llamarse </a:t>
            </a:r>
            <a:r>
              <a:rPr lang="es-ES" b="1" dirty="0" err="1"/>
              <a:t>calculaEdad</a:t>
            </a:r>
            <a:r>
              <a:rPr lang="es-ES" dirty="0"/>
              <a:t>.</a:t>
            </a:r>
          </a:p>
          <a:p>
            <a:r>
              <a:rPr lang="es-ES" dirty="0"/>
              <a:t>○ El evento debe de ejecutarse en un </a:t>
            </a:r>
            <a:r>
              <a:rPr lang="es-ES" b="1" dirty="0"/>
              <a:t>BEFORE INSERT</a:t>
            </a:r>
            <a:r>
              <a:rPr lang="es-ES" dirty="0"/>
              <a:t>.</a:t>
            </a:r>
          </a:p>
          <a:p>
            <a:r>
              <a:rPr lang="es-ES" dirty="0"/>
              <a:t>○ Cada vez que se inserta un registro en la tabla </a:t>
            </a:r>
            <a:r>
              <a:rPr lang="es-ES" b="1" dirty="0"/>
              <a:t>PERSONA</a:t>
            </a:r>
            <a:r>
              <a:rPr lang="es-ES" dirty="0"/>
              <a:t>, el </a:t>
            </a:r>
            <a:r>
              <a:rPr lang="es-ES" dirty="0" err="1"/>
              <a:t>trigger</a:t>
            </a:r>
            <a:r>
              <a:rPr lang="es-ES" dirty="0"/>
              <a:t> debe de</a:t>
            </a:r>
          </a:p>
          <a:p>
            <a:r>
              <a:rPr lang="es-ES" dirty="0"/>
              <a:t>calcular la edad en función a la fecha de nacimiento.</a:t>
            </a:r>
          </a:p>
          <a:p>
            <a:r>
              <a:rPr lang="es-ES" dirty="0"/>
              <a:t>○ Adjuntar el </a:t>
            </a:r>
            <a:r>
              <a:rPr lang="es-ES" b="1" dirty="0"/>
              <a:t>código SQL generado y una imagen de su correcto</a:t>
            </a:r>
          </a:p>
          <a:p>
            <a:r>
              <a:rPr lang="es-BO" b="1" dirty="0"/>
              <a:t>funcionamiento.</a:t>
            </a:r>
            <a:endParaRPr lang="es-B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28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B446E-F6D9-6F75-E103-31B0B841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E285E77-E708-B9B5-F719-93C8EDE7A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13" y="3580867"/>
            <a:ext cx="9906000" cy="1039318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3BCA59-7CA7-FD98-9AB6-18EE3665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15214"/>
            <a:ext cx="11150600" cy="29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3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4FDD8-880A-D4C9-41EB-388C6B6D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469901"/>
            <a:ext cx="10387011" cy="5321300"/>
          </a:xfrm>
        </p:spPr>
        <p:txBody>
          <a:bodyPr>
            <a:normAutofit/>
          </a:bodyPr>
          <a:lstStyle/>
          <a:p>
            <a:r>
              <a:rPr lang="es-BO" dirty="0"/>
              <a:t>14.Manejo de TRIGGERS III.</a:t>
            </a:r>
          </a:p>
          <a:p>
            <a:r>
              <a:rPr lang="es-ES" dirty="0"/>
              <a:t>○ Crear otra tabla con los mismos campos de la tabla persona(Excepto el</a:t>
            </a:r>
          </a:p>
          <a:p>
            <a:r>
              <a:rPr lang="es-BO" dirty="0" err="1"/>
              <a:t>primary</a:t>
            </a:r>
            <a:r>
              <a:rPr lang="es-BO" dirty="0"/>
              <a:t> </a:t>
            </a:r>
            <a:r>
              <a:rPr lang="es-BO" dirty="0" err="1"/>
              <a:t>key</a:t>
            </a:r>
            <a:r>
              <a:rPr lang="es-BO" dirty="0"/>
              <a:t> </a:t>
            </a:r>
            <a:r>
              <a:rPr lang="es-BO" b="1" dirty="0" err="1"/>
              <a:t>id_per</a:t>
            </a:r>
            <a:r>
              <a:rPr lang="es-BO" dirty="0"/>
              <a:t>).</a:t>
            </a:r>
          </a:p>
          <a:p>
            <a:r>
              <a:rPr lang="es-ES" dirty="0"/>
              <a:t>■ No es necesario que tenga </a:t>
            </a:r>
            <a:r>
              <a:rPr lang="es-ES" b="1" dirty="0"/>
              <a:t>PRIMARY KEY.</a:t>
            </a:r>
          </a:p>
          <a:p>
            <a:r>
              <a:rPr lang="es-ES" dirty="0"/>
              <a:t>○ Cada vez que se haga un </a:t>
            </a:r>
            <a:r>
              <a:rPr lang="es-ES" b="1" dirty="0"/>
              <a:t>INSERT </a:t>
            </a:r>
            <a:r>
              <a:rPr lang="es-ES" dirty="0"/>
              <a:t>a la tabla persona estos mismos valores</a:t>
            </a:r>
          </a:p>
          <a:p>
            <a:r>
              <a:rPr lang="es-ES" dirty="0"/>
              <a:t>deben insertarse a la tabla copia.</a:t>
            </a:r>
          </a:p>
          <a:p>
            <a:r>
              <a:rPr lang="es-ES" dirty="0"/>
              <a:t>○ Para resolver esto deberá de crear un </a:t>
            </a:r>
            <a:r>
              <a:rPr lang="es-ES" b="1" dirty="0" err="1"/>
              <a:t>trigger</a:t>
            </a:r>
            <a:r>
              <a:rPr lang="es-ES" b="1" dirty="0"/>
              <a:t> </a:t>
            </a:r>
            <a:r>
              <a:rPr lang="es-ES" b="1" dirty="0" err="1"/>
              <a:t>before</a:t>
            </a:r>
            <a:r>
              <a:rPr lang="es-ES" b="1" dirty="0"/>
              <a:t> </a:t>
            </a:r>
            <a:r>
              <a:rPr lang="es-ES" b="1" dirty="0" err="1"/>
              <a:t>insert</a:t>
            </a:r>
            <a:r>
              <a:rPr lang="es-ES" b="1" dirty="0"/>
              <a:t> para la tabla</a:t>
            </a:r>
          </a:p>
          <a:p>
            <a:r>
              <a:rPr lang="es-BO" b="1" dirty="0"/>
              <a:t>PERSONA.</a:t>
            </a:r>
          </a:p>
          <a:p>
            <a:r>
              <a:rPr lang="es-ES" dirty="0"/>
              <a:t>○ Adjuntar el </a:t>
            </a:r>
            <a:r>
              <a:rPr lang="es-ES" b="1" dirty="0"/>
              <a:t>código SQL generado y una imagen de su correcto</a:t>
            </a:r>
          </a:p>
          <a:p>
            <a:r>
              <a:rPr lang="es-BO" b="1" dirty="0"/>
              <a:t>funcionamiento.</a:t>
            </a:r>
            <a:endParaRPr lang="es-B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85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3C2B-F3E0-6B66-549E-506A8D74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0E762B6-436D-D2A8-F285-7AF587C3F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3" y="4444137"/>
            <a:ext cx="9906000" cy="48432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143314-CBD1-DF1C-2DA8-BBB50D64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0081"/>
            <a:ext cx="8555450" cy="36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86457-1AB1-8307-DF5B-3F665FC3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3" y="177799"/>
            <a:ext cx="9905998" cy="1587501"/>
          </a:xfrm>
        </p:spPr>
        <p:txBody>
          <a:bodyPr/>
          <a:lstStyle/>
          <a:p>
            <a:r>
              <a:rPr lang="es-ES" dirty="0"/>
              <a:t>15.Crear una consulta SQL que haga uso de todas las tablas.</a:t>
            </a:r>
          </a:p>
          <a:p>
            <a:r>
              <a:rPr lang="es-BO" dirty="0"/>
              <a:t>○ La consulta generada convertirlo a VISTA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E41E96-9DC7-7888-EECD-FD773FDE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166812"/>
            <a:ext cx="7772400" cy="4143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61999B-4494-E5FD-5303-8273C03A6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34"/>
          <a:stretch/>
        </p:blipFill>
        <p:spPr>
          <a:xfrm>
            <a:off x="0" y="5440362"/>
            <a:ext cx="11315700" cy="12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4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7DDB5-0726-30D0-18E2-D665C62F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6" y="0"/>
            <a:ext cx="9905998" cy="1042737"/>
          </a:xfrm>
        </p:spPr>
        <p:txBody>
          <a:bodyPr>
            <a:normAutofit fontScale="90000"/>
          </a:bodyPr>
          <a:lstStyle/>
          <a:p>
            <a:r>
              <a:rPr lang="es-BO" sz="3200" b="1" dirty="0"/>
              <a:t>PARTE TEORICA</a:t>
            </a:r>
            <a:br>
              <a:rPr lang="es-BO" b="1" dirty="0"/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28405-B9E2-F097-D352-0E1A1477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86" y="840205"/>
            <a:ext cx="11371430" cy="5897479"/>
          </a:xfrm>
        </p:spPr>
        <p:txBody>
          <a:bodyPr>
            <a:normAutofit fontScale="55000" lnSpcReduction="20000"/>
          </a:bodyPr>
          <a:lstStyle/>
          <a:p>
            <a:r>
              <a:rPr lang="es-ES" sz="3000" b="1" dirty="0">
                <a:solidFill>
                  <a:srgbClr val="FFFF00"/>
                </a:solidFill>
              </a:rPr>
              <a:t>1  Defina que es lenguaje procedural en </a:t>
            </a:r>
            <a:r>
              <a:rPr lang="es-ES" sz="3000" b="1" dirty="0" err="1">
                <a:solidFill>
                  <a:srgbClr val="FFFF00"/>
                </a:solidFill>
              </a:rPr>
              <a:t>Mysql</a:t>
            </a:r>
            <a:endParaRPr lang="es-ES" sz="3000" b="1" dirty="0">
              <a:solidFill>
                <a:srgbClr val="FFFF00"/>
              </a:solidFill>
            </a:endParaRPr>
          </a:p>
          <a:p>
            <a:r>
              <a:rPr lang="es-ES" sz="3000" dirty="0"/>
              <a:t>R Es el manejo de estructuras (bucles, sentencias, variables , etc.) dentro del gestor de base de datos</a:t>
            </a:r>
          </a:p>
          <a:p>
            <a:endParaRPr lang="es-ES" sz="3000" dirty="0"/>
          </a:p>
          <a:p>
            <a:r>
              <a:rPr lang="es-ES" sz="3000" b="1" dirty="0">
                <a:solidFill>
                  <a:srgbClr val="FFFF00"/>
                </a:solidFill>
              </a:rPr>
              <a:t>2. Defina que es una FUNCTION en </a:t>
            </a:r>
            <a:r>
              <a:rPr lang="es-ES" sz="3000" b="1" dirty="0" err="1">
                <a:solidFill>
                  <a:srgbClr val="FFFF00"/>
                </a:solidFill>
              </a:rPr>
              <a:t>Mysql</a:t>
            </a:r>
            <a:r>
              <a:rPr lang="es-ES" sz="3000" b="1" dirty="0">
                <a:solidFill>
                  <a:srgbClr val="FFFF00"/>
                </a:solidFill>
              </a:rPr>
              <a:t>. </a:t>
            </a:r>
          </a:p>
          <a:p>
            <a:r>
              <a:rPr lang="es-ES" sz="3000" dirty="0"/>
              <a:t>R. es una rutina creada que puede recibir parámetros, para realizar un proceso y devolver un resultado en concreto.</a:t>
            </a:r>
          </a:p>
          <a:p>
            <a:endParaRPr lang="es-ES" sz="3000" dirty="0"/>
          </a:p>
          <a:p>
            <a:r>
              <a:rPr lang="es-ES" sz="3000" b="1" dirty="0">
                <a:solidFill>
                  <a:srgbClr val="FFFF00"/>
                </a:solidFill>
              </a:rPr>
              <a:t>3. Cuál es la diferencia entre funciones y procedimientos almacenados.</a:t>
            </a:r>
          </a:p>
          <a:p>
            <a:r>
              <a:rPr lang="es-ES" sz="3000" b="1" dirty="0"/>
              <a:t>R. </a:t>
            </a:r>
            <a:r>
              <a:rPr lang="es-ES" sz="3000" dirty="0"/>
              <a:t>aunque ambas realizan operaciones, la diferencia mas notable es que una función no devuelve un valor único; mientras que un procedimiento almacenado no nos devuelve  ningún valor.</a:t>
            </a:r>
          </a:p>
          <a:p>
            <a:pPr marL="45720" indent="0">
              <a:buNone/>
            </a:pPr>
            <a:r>
              <a:rPr lang="es-ES" sz="3000" b="1" dirty="0"/>
              <a:t> </a:t>
            </a:r>
          </a:p>
          <a:p>
            <a:r>
              <a:rPr lang="es-ES" sz="3000" b="1" dirty="0">
                <a:solidFill>
                  <a:srgbClr val="FFFF00"/>
                </a:solidFill>
              </a:rPr>
              <a:t>4. Cómo se ejecuta una función y un procedimiento almacenado. </a:t>
            </a:r>
          </a:p>
          <a:p>
            <a:r>
              <a:rPr lang="es-ES" sz="3000" dirty="0"/>
              <a:t>R. un procedimiento almacenado se ejecuta con el comando CALL mientras que una función se ejecuta con la sentencia SELECT.</a:t>
            </a:r>
          </a:p>
          <a:p>
            <a:pPr marL="45720" indent="0">
              <a:buNone/>
            </a:pPr>
            <a:r>
              <a:rPr lang="es-ES" sz="3000" dirty="0"/>
              <a:t>		</a:t>
            </a:r>
          </a:p>
          <a:p>
            <a:r>
              <a:rPr lang="es-ES" sz="3000" b="1" dirty="0">
                <a:solidFill>
                  <a:srgbClr val="FFFF00"/>
                </a:solidFill>
              </a:rPr>
              <a:t>5. Defina que es un TRIGGER en </a:t>
            </a:r>
            <a:r>
              <a:rPr lang="es-ES" sz="3000" b="1" dirty="0" err="1">
                <a:solidFill>
                  <a:srgbClr val="FFFF00"/>
                </a:solidFill>
              </a:rPr>
              <a:t>Mysql</a:t>
            </a:r>
            <a:r>
              <a:rPr lang="es-ES" sz="3000" b="1" dirty="0">
                <a:solidFill>
                  <a:srgbClr val="FFFF00"/>
                </a:solidFill>
              </a:rPr>
              <a:t>. </a:t>
            </a:r>
          </a:p>
          <a:p>
            <a:r>
              <a:rPr lang="es-ES" sz="3000" dirty="0"/>
              <a:t>R un TRIGGER  es una instrucción almacenada dentro de la base de datos que se ejecuta de manera automática ante un  evento INSERT, UPDATE y DELETE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059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5D9FB-ECAD-F35B-14CE-8EB60FF0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545433"/>
            <a:ext cx="10325516" cy="524576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00"/>
                </a:solidFill>
              </a:rPr>
              <a:t>6. En un </a:t>
            </a:r>
            <a:r>
              <a:rPr lang="es-ES" b="1" dirty="0" err="1">
                <a:solidFill>
                  <a:srgbClr val="FFFF00"/>
                </a:solidFill>
              </a:rPr>
              <a:t>trigger</a:t>
            </a:r>
            <a:r>
              <a:rPr lang="es-ES" b="1" dirty="0">
                <a:solidFill>
                  <a:srgbClr val="FFFF00"/>
                </a:solidFill>
              </a:rPr>
              <a:t> que papel juega las variables OLD y NEW </a:t>
            </a:r>
          </a:p>
          <a:p>
            <a:r>
              <a:rPr lang="es-ES" dirty="0"/>
              <a:t>R. la variable OLD nos permite acceder a la vieja variable y la sentencia NEW nos permite acceder a la nueva variables; antes o después de un evento UPDATE.</a:t>
            </a:r>
          </a:p>
          <a:p>
            <a:endParaRPr lang="es-ES" dirty="0"/>
          </a:p>
          <a:p>
            <a:r>
              <a:rPr lang="es-ES" b="1" dirty="0">
                <a:solidFill>
                  <a:srgbClr val="FFFF00"/>
                </a:solidFill>
              </a:rPr>
              <a:t>7. En un </a:t>
            </a:r>
            <a:r>
              <a:rPr lang="es-ES" b="1" dirty="0" err="1">
                <a:solidFill>
                  <a:srgbClr val="FFFF00"/>
                </a:solidFill>
              </a:rPr>
              <a:t>trigger</a:t>
            </a:r>
            <a:r>
              <a:rPr lang="es-ES" b="1" dirty="0">
                <a:solidFill>
                  <a:srgbClr val="FFFF00"/>
                </a:solidFill>
              </a:rPr>
              <a:t> que papel juega los conceptos(cláusulas) BEFORE o AFTER </a:t>
            </a:r>
          </a:p>
          <a:p>
            <a:r>
              <a:rPr lang="es-ES" dirty="0"/>
              <a:t>R. la clausula BEFOR ‘antes’ hace que el </a:t>
            </a:r>
            <a:r>
              <a:rPr lang="es-ES" dirty="0" err="1"/>
              <a:t>trigger</a:t>
            </a:r>
            <a:r>
              <a:rPr lang="es-ES" dirty="0"/>
              <a:t> se ejecute antes del evento, mientras que AFTER ‘después’ hace que el </a:t>
            </a:r>
            <a:r>
              <a:rPr lang="es-ES" dirty="0" err="1"/>
              <a:t>trigger</a:t>
            </a:r>
            <a:r>
              <a:rPr lang="es-ES" dirty="0"/>
              <a:t> se ejecute después del evento</a:t>
            </a:r>
          </a:p>
          <a:p>
            <a:endParaRPr lang="es-ES" dirty="0"/>
          </a:p>
          <a:p>
            <a:r>
              <a:rPr lang="es-ES" b="1" dirty="0">
                <a:solidFill>
                  <a:srgbClr val="FFFF00"/>
                </a:solidFill>
              </a:rPr>
              <a:t>8. A que se refiere cuando se habla de eventos en TRIGGERS</a:t>
            </a:r>
          </a:p>
          <a:p>
            <a:r>
              <a:rPr lang="es-ES" dirty="0"/>
              <a:t>R. Los eventos son acciones que se realizan , en el caso de los </a:t>
            </a:r>
            <a:r>
              <a:rPr lang="es-ES" dirty="0" err="1"/>
              <a:t>trigger</a:t>
            </a:r>
            <a:r>
              <a:rPr lang="es-ES" dirty="0"/>
              <a:t> se refiere específicamente al ‘UPDATE= MODIFICAR’, ‘DELETE= BORRAR’ Y ‘INSERT= INSERTAR’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115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37FF-23EE-EB0D-9DD3-F6E118E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310593"/>
            <a:ext cx="9905998" cy="828748"/>
          </a:xfrm>
        </p:spPr>
        <p:txBody>
          <a:bodyPr>
            <a:normAutofit fontScale="90000"/>
          </a:bodyPr>
          <a:lstStyle/>
          <a:p>
            <a:r>
              <a:rPr lang="es-ES" dirty="0"/>
              <a:t>Parte practica</a:t>
            </a:r>
            <a:br>
              <a:rPr lang="es-ES" dirty="0"/>
            </a:b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Crear la siguiente Base de datos y sus registros</a:t>
            </a:r>
            <a:b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B19EE-EC13-5B25-6268-DE3BD947F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7" t="16444" r="18195" b="13778"/>
          <a:stretch/>
        </p:blipFill>
        <p:spPr bwMode="auto">
          <a:xfrm>
            <a:off x="1315453" y="1139341"/>
            <a:ext cx="9561094" cy="532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05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F3B19-A14B-5C2B-85F2-7C399505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8EE575-7005-8159-7DFD-0C74AA1E6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97" y="1341120"/>
            <a:ext cx="5307572" cy="40386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D2C521-6A2F-00D1-80BF-4E86F4F2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41120"/>
            <a:ext cx="549055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7F46-BE83-E354-D553-D94B3898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B02A3-88C1-1E23-895F-1A52FBC8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CFAA91-2DE8-E84F-D933-3458E2E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84" y="527987"/>
            <a:ext cx="6767253" cy="49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5F67-6A03-0A93-46F8-DFDEC42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6A9ED-A0B4-CDB7-D2D5-C9C70402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77F7AE-B8F6-D22D-0432-AC541BF8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17" y="301196"/>
            <a:ext cx="6106464" cy="49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2E18E-33D6-E1A2-A7D4-3FC36B35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95" y="609601"/>
            <a:ext cx="10332516" cy="5181600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FFFF00"/>
                </a:solidFill>
              </a:rPr>
              <a:t>10.Crear una función que sume los valores de la serie Fibonacci.</a:t>
            </a:r>
          </a:p>
          <a:p>
            <a:r>
              <a:rPr lang="es-ES" b="1" dirty="0"/>
              <a:t>○ El objetivo es sumar todos los números de la serie </a:t>
            </a:r>
            <a:r>
              <a:rPr lang="es-ES" b="1" dirty="0" err="1"/>
              <a:t>fibonacci</a:t>
            </a:r>
            <a:r>
              <a:rPr lang="es-ES" b="1" dirty="0"/>
              <a:t> desde una</a:t>
            </a:r>
          </a:p>
          <a:p>
            <a:r>
              <a:rPr lang="es-BO" b="1" dirty="0"/>
              <a:t>cadena.</a:t>
            </a:r>
          </a:p>
          <a:p>
            <a:r>
              <a:rPr lang="es-ES" dirty="0"/>
              <a:t>○ Es decir usted tendrá solo la cadena generada con los primeros N números</a:t>
            </a:r>
          </a:p>
          <a:p>
            <a:r>
              <a:rPr lang="es-ES" dirty="0"/>
              <a:t>de la serie </a:t>
            </a:r>
            <a:r>
              <a:rPr lang="es-ES" dirty="0" err="1"/>
              <a:t>fibonacci</a:t>
            </a:r>
            <a:r>
              <a:rPr lang="es-ES" dirty="0"/>
              <a:t> y a partir de ellos deberá sumar los números de esa</a:t>
            </a:r>
          </a:p>
          <a:p>
            <a:r>
              <a:rPr lang="es-BO" dirty="0"/>
              <a:t>serie.</a:t>
            </a:r>
          </a:p>
          <a:p>
            <a:r>
              <a:rPr lang="es-BO" dirty="0"/>
              <a:t>○ Ejemplo: </a:t>
            </a:r>
            <a:r>
              <a:rPr lang="es-BO" b="1" dirty="0" err="1"/>
              <a:t>suma_serie_fibonacci</a:t>
            </a:r>
            <a:r>
              <a:rPr lang="es-BO" b="1" dirty="0"/>
              <a:t>(</a:t>
            </a:r>
            <a:r>
              <a:rPr lang="es-BO" b="1" dirty="0" err="1"/>
              <a:t>mi_metodo_que_retorna_la_serie</a:t>
            </a:r>
            <a:r>
              <a:rPr lang="es-BO" b="1" dirty="0"/>
              <a:t>(10))</a:t>
            </a:r>
          </a:p>
          <a:p>
            <a:r>
              <a:rPr lang="es-ES" dirty="0"/>
              <a:t>■ Note que previamente deberá crear una función que retorne una</a:t>
            </a:r>
          </a:p>
          <a:p>
            <a:r>
              <a:rPr lang="es-BO" dirty="0"/>
              <a:t>cadena con la serie </a:t>
            </a:r>
            <a:r>
              <a:rPr lang="es-BO" dirty="0" err="1"/>
              <a:t>fibonacci</a:t>
            </a:r>
            <a:r>
              <a:rPr lang="es-BO" dirty="0"/>
              <a:t> hasta un cierto valor.</a:t>
            </a:r>
          </a:p>
          <a:p>
            <a:r>
              <a:rPr lang="es-BO" dirty="0"/>
              <a:t>1. Ejemplo: 0,1,1,2,3,5,8,.......</a:t>
            </a:r>
          </a:p>
          <a:p>
            <a:r>
              <a:rPr lang="es-ES" dirty="0"/>
              <a:t>■ Luego esta función se deberá pasar como parámetro a la función que</a:t>
            </a:r>
          </a:p>
          <a:p>
            <a:r>
              <a:rPr lang="es-ES" dirty="0"/>
              <a:t>suma todos los valores de esa serie generada.</a:t>
            </a:r>
            <a:endParaRPr lang="es-B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469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B87-899D-D548-9D21-1A13C559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83F11B9-2B1F-91FE-7C06-3E5C0422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0"/>
            <a:ext cx="5473701" cy="4413827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5341B9-54A6-0DC3-9310-62DC66CC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0"/>
            <a:ext cx="4445000" cy="45027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B35AB5-7DCF-0F2F-0D9B-C0EDDCE28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5" y="4655126"/>
            <a:ext cx="3638550" cy="1323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7364BA-59AE-8198-DC5C-546EBC3B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173" y="4578926"/>
            <a:ext cx="4438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1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176</TotalTime>
  <Words>861</Words>
  <Application>Microsoft Office PowerPoint</Application>
  <PresentationFormat>Panorámica</PresentationFormat>
  <Paragraphs>81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Malla</vt:lpstr>
      <vt:lpstr>HITO4  BASE DE DATOS 2 </vt:lpstr>
      <vt:lpstr>PARTE TEORICA </vt:lpstr>
      <vt:lpstr>Presentación de PowerPoint</vt:lpstr>
      <vt:lpstr>Parte practica 9. Crear la siguiente Base de datos y sus registros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HITO4  BASE DE DATOS 2 </dc:title>
  <dc:creator>joel reynaldo condori tumiri</dc:creator>
  <cp:lastModifiedBy>joel reynaldo condori tumiri</cp:lastModifiedBy>
  <cp:revision>1</cp:revision>
  <dcterms:created xsi:type="dcterms:W3CDTF">2023-06-06T04:01:39Z</dcterms:created>
  <dcterms:modified xsi:type="dcterms:W3CDTF">2023-06-06T06:57:58Z</dcterms:modified>
</cp:coreProperties>
</file>