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99" r:id="rId3"/>
    <p:sldId id="264" r:id="rId4"/>
    <p:sldId id="291" r:id="rId5"/>
    <p:sldId id="273" r:id="rId6"/>
    <p:sldId id="278" r:id="rId7"/>
    <p:sldId id="283" r:id="rId8"/>
    <p:sldId id="279" r:id="rId9"/>
    <p:sldId id="284" r:id="rId10"/>
    <p:sldId id="293" r:id="rId11"/>
    <p:sldId id="300" r:id="rId12"/>
    <p:sldId id="280" r:id="rId13"/>
    <p:sldId id="290" r:id="rId14"/>
    <p:sldId id="281" r:id="rId15"/>
    <p:sldId id="269" r:id="rId16"/>
    <p:sldId id="286" r:id="rId17"/>
    <p:sldId id="287" r:id="rId18"/>
    <p:sldId id="288" r:id="rId19"/>
    <p:sldId id="292" r:id="rId20"/>
    <p:sldId id="295" r:id="rId21"/>
    <p:sldId id="296" r:id="rId22"/>
    <p:sldId id="297" r:id="rId23"/>
    <p:sldId id="260" r:id="rId24"/>
    <p:sldId id="289" r:id="rId25"/>
    <p:sldId id="298" r:id="rId26"/>
    <p:sldId id="304" r:id="rId27"/>
    <p:sldId id="259" r:id="rId28"/>
    <p:sldId id="302" r:id="rId29"/>
    <p:sldId id="265" r:id="rId30"/>
    <p:sldId id="262" r:id="rId31"/>
    <p:sldId id="263" r:id="rId32"/>
    <p:sldId id="303" r:id="rId33"/>
    <p:sldId id="261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40"/>
  </p:normalViewPr>
  <p:slideViewPr>
    <p:cSldViewPr snapToGrid="0" snapToObjects="1">
      <p:cViewPr varScale="1">
        <p:scale>
          <a:sx n="102" d="100"/>
          <a:sy n="102" d="100"/>
        </p:scale>
        <p:origin x="208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1FB72-EFF4-774D-8E2D-696E8D4968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734798-8C12-0342-974B-0472F2EA59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6CBCFA-8193-A64F-9051-169F43972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90C2E-B3EF-F14D-A052-D7D42277D50F}" type="datetimeFigureOut">
              <a:rPr lang="en-US" smtClean="0"/>
              <a:t>1/1/24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482BD5-9039-F347-989F-70C0E89C9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668E64-5A1E-6F48-9232-F1713B2BF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904D-3A3C-7E41-9A57-276C1A33E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283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F90CD-9BD8-A945-8468-A27765193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B9A407-1F2B-9F48-AD39-8C7774C0CE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78BEF5-C220-514B-84E1-27E61F6EE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90C2E-B3EF-F14D-A052-D7D42277D50F}" type="datetimeFigureOut">
              <a:rPr lang="en-US" smtClean="0"/>
              <a:t>1/1/24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67CFBC-43F0-1442-B361-6C5478B91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3FBA6C-E144-5940-804F-A5B229CAD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904D-3A3C-7E41-9A57-276C1A33E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291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8FC666-A620-414E-8D87-9BB906EBE7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87F90B-BD40-3041-88AF-C76A5A8062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1EA59F-0FC0-D74E-8EA0-99C692551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90C2E-B3EF-F14D-A052-D7D42277D50F}" type="datetimeFigureOut">
              <a:rPr lang="en-US" smtClean="0"/>
              <a:t>1/1/24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3C3534-F2DF-DF49-A2C7-AACF97401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A6A038-C3CB-7A4F-BAE4-BA8A2B121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904D-3A3C-7E41-9A57-276C1A33E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601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1D77A-FD65-1945-850B-21FA675BE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79C8E-05B6-D74A-9F26-F5E833C7E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F07E32-21AC-7E4E-B2FA-F8DFBBB24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90C2E-B3EF-F14D-A052-D7D42277D50F}" type="datetimeFigureOut">
              <a:rPr lang="en-US" smtClean="0"/>
              <a:t>1/1/24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F199FD-13DF-8E42-AB82-77A8A5BC4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908AC0-90D9-E74A-87E6-947C58EB7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904D-3A3C-7E41-9A57-276C1A33E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098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35B34-B4C9-2E47-9825-FD342618F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C7D1E5-E874-8941-8065-45265E669F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EE084F-4F8D-2844-A9F6-D6BFBAC26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90C2E-B3EF-F14D-A052-D7D42277D50F}" type="datetimeFigureOut">
              <a:rPr lang="en-US" smtClean="0"/>
              <a:t>1/1/24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216248-FC0D-0D4D-81AC-E8691126E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E02FB2-124D-B444-A0F2-60B749641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904D-3A3C-7E41-9A57-276C1A33E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771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FBD70-512E-8040-B302-4B51D6E33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8C4B8-68C3-BB4D-B614-E5747F59C9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91A0AF-AFA0-B04D-BF9F-8806481E2C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6BCB74-67B1-2E4F-B5E5-E93F5F902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90C2E-B3EF-F14D-A052-D7D42277D50F}" type="datetimeFigureOut">
              <a:rPr lang="en-US" smtClean="0"/>
              <a:t>1/1/24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8E0139-82CF-504D-8263-F53DEE292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BBC2A3-3B3E-434F-9AA0-424AF9319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904D-3A3C-7E41-9A57-276C1A33E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580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8C825-0345-0540-9B0F-9510914B4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0E6D01-14C2-C044-8936-79925D5EE2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A2F16D-1715-894D-846C-41D1FB5D66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F2A8F4-CD98-EF42-BD20-0704BD9AE4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8A75A9-9B80-6641-9BBC-BB6D6AFC96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BA4E2C-7289-4D46-90E1-A64EA1B35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90C2E-B3EF-F14D-A052-D7D42277D50F}" type="datetimeFigureOut">
              <a:rPr lang="en-US" smtClean="0"/>
              <a:t>1/1/24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7BC73B-2320-9B48-88DE-DBE6ECDB5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C25CFE-27AC-9D47-9FD3-B6754C847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904D-3A3C-7E41-9A57-276C1A33E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075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5A69D-4B2C-6442-B0CA-5485191CD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9B9307-7CEA-464E-A026-EAF664968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90C2E-B3EF-F14D-A052-D7D42277D50F}" type="datetimeFigureOut">
              <a:rPr lang="en-US" smtClean="0"/>
              <a:t>1/1/24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2829E8-48D4-1F46-A09F-4A30D2402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D61160-1B9D-3740-BB3D-BE6DDDD47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904D-3A3C-7E41-9A57-276C1A33E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3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64CD32-3CDE-EF43-B824-E90C5AD0D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90C2E-B3EF-F14D-A052-D7D42277D50F}" type="datetimeFigureOut">
              <a:rPr lang="en-US" smtClean="0"/>
              <a:t>1/1/24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F3C78B-D86A-EE47-9693-9719F9B6A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1DB2D8-21F7-D043-B8F4-48D54ABE2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904D-3A3C-7E41-9A57-276C1A33E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032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826AB-8535-4542-9508-1128C388D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59892-E410-FF46-99CF-2D88E1E74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1924AC-E1FC-234E-9B5C-B8292B857B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BF6899-4A41-D54A-B973-47CCC1F4B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90C2E-B3EF-F14D-A052-D7D42277D50F}" type="datetimeFigureOut">
              <a:rPr lang="en-US" smtClean="0"/>
              <a:t>1/1/24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B184FA-194A-2241-A36D-6E460E074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B14BC6-4DFF-4347-ADA5-3EB7CBC52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904D-3A3C-7E41-9A57-276C1A33E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130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AC0E2-849A-5741-94FC-8D93CFEBC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8102F4-A02A-9C45-B5AE-374EBB0284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FAD2E6-4843-E04C-A49A-E1110CA9EA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8DACEC-0278-AB41-B8BB-DC841853D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90C2E-B3EF-F14D-A052-D7D42277D50F}" type="datetimeFigureOut">
              <a:rPr lang="en-US" smtClean="0"/>
              <a:t>1/1/24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148BBC-8420-3342-962B-17E3F781E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BFBA33-47B7-8749-9085-37AA03688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904D-3A3C-7E41-9A57-276C1A33E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404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82BB82-378A-184C-A543-5F3D3F8C4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83A026-A27D-0742-8EF5-2DB8B4A875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F48B9-5409-5048-BDBC-198AF0E2C8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190C2E-B3EF-F14D-A052-D7D42277D50F}" type="datetimeFigureOut">
              <a:rPr lang="en-US" smtClean="0"/>
              <a:t>1/1/24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30815-8B87-954C-A09A-1F9ABAA1B1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CD2BC0-E8F3-534F-86CD-5080950F32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A904D-3A3C-7E41-9A57-276C1A33E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469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isboard.org/servers/tag/ches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unstoppablemarketplace.com/categories?categories=Utilities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radicalchess.com/" TargetMode="External"/><Relationship Id="rId2" Type="http://schemas.openxmlformats.org/officeDocument/2006/relationships/hyperlink" Target="https://www.immutable.com/blog/immortal-game-partner-profile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unstoppabledomains.com/blog/categories/announcements/article/messaging-launch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adicalchess.com/" TargetMode="External"/><Relationship Id="rId2" Type="http://schemas.openxmlformats.org/officeDocument/2006/relationships/hyperlink" Target="https://www.immutable.com/blog/immortal-game-partner-profile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radicalchess.com/" TargetMode="External"/><Relationship Id="rId2" Type="http://schemas.openxmlformats.org/officeDocument/2006/relationships/hyperlink" Target="https://www.immutable.com/blog/immortal-game-partner-profile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WsYXdIDzLa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77F2F-D4CD-B845-841E-2B2F2B28FE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CHESSGM.X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42DD2B-E2DB-BB44-92B8-0E3FF1AF1E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WEB 3.0 | CHESS DAPP</a:t>
            </a:r>
          </a:p>
          <a:p>
            <a:r>
              <a:rPr lang="en-US" sz="1200" b="1" dirty="0"/>
              <a:t>PLAY 2 EARN STAKE YIELD% PROFIT</a:t>
            </a:r>
          </a:p>
        </p:txBody>
      </p:sp>
    </p:spTree>
    <p:extLst>
      <p:ext uri="{BB962C8B-B14F-4D97-AF65-F5344CB8AC3E}">
        <p14:creationId xmlns:p14="http://schemas.microsoft.com/office/powerpoint/2010/main" val="1307443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D7D93-DFC7-F845-8B8C-9BD5A7E9C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CHESSGM.X ADMINISTRATION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005CB-0E88-8F4A-840F-74A9E07DC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endParaRPr lang="en-US" sz="1600" b="1" dirty="0"/>
          </a:p>
          <a:p>
            <a:pPr marL="0" indent="0">
              <a:buNone/>
            </a:pPr>
            <a:r>
              <a:rPr lang="en-US" sz="1600" b="1" dirty="0"/>
              <a:t>Suggestion to employ a remote worker to monitor and administrate online activity. Administration areas:</a:t>
            </a:r>
          </a:p>
          <a:p>
            <a:r>
              <a:rPr lang="en-US" sz="1600" dirty="0"/>
              <a:t>Game</a:t>
            </a:r>
          </a:p>
          <a:p>
            <a:r>
              <a:rPr lang="en-US" sz="1600" dirty="0"/>
              <a:t>Website</a:t>
            </a:r>
          </a:p>
          <a:p>
            <a:r>
              <a:rPr lang="en-US" sz="1600" dirty="0"/>
              <a:t>NFT market </a:t>
            </a:r>
          </a:p>
          <a:p>
            <a:pPr marL="0" indent="0">
              <a:buNone/>
            </a:pPr>
            <a:r>
              <a:rPr lang="en-US" sz="1600" b="1" dirty="0"/>
              <a:t>ROLES</a:t>
            </a:r>
          </a:p>
          <a:p>
            <a:pPr marL="0" indent="0">
              <a:buNone/>
            </a:pPr>
            <a:r>
              <a:rPr lang="en-US" sz="1600" b="1" dirty="0"/>
              <a:t>MONITORING | ADMIN: </a:t>
            </a:r>
            <a:r>
              <a:rPr lang="en-US" sz="1600" dirty="0"/>
              <a:t>TBA</a:t>
            </a:r>
          </a:p>
          <a:p>
            <a:pPr marL="0" indent="0">
              <a:buNone/>
            </a:pPr>
            <a:r>
              <a:rPr lang="en-US" sz="1600" b="1" dirty="0"/>
              <a:t>Marketing: </a:t>
            </a:r>
            <a:r>
              <a:rPr lang="en-US" sz="1600" dirty="0"/>
              <a:t>Angelino3000</a:t>
            </a:r>
          </a:p>
          <a:p>
            <a:pPr marL="0" indent="0">
              <a:buNone/>
            </a:pPr>
            <a:r>
              <a:rPr lang="en-US" sz="1600" b="1" dirty="0"/>
              <a:t>User Experience: </a:t>
            </a:r>
            <a:r>
              <a:rPr lang="en-US" sz="1600" dirty="0"/>
              <a:t>Nick </a:t>
            </a:r>
          </a:p>
          <a:p>
            <a:pPr marL="0" indent="0">
              <a:buNone/>
            </a:pPr>
            <a:r>
              <a:rPr lang="en-US" sz="1600" b="1" dirty="0"/>
              <a:t>Special Events: </a:t>
            </a:r>
            <a:r>
              <a:rPr lang="en-US" sz="1600" dirty="0"/>
              <a:t>Max </a:t>
            </a:r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353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13ECE-C800-E942-AD7C-616BF2DF7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C0430-5A11-A440-837D-5242CD293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MESSAGE </a:t>
            </a:r>
          </a:p>
          <a:p>
            <a:pPr marL="0" indent="0">
              <a:buNone/>
            </a:pPr>
            <a:r>
              <a:rPr lang="en-US" sz="1600" dirty="0"/>
              <a:t>Web3 community chess tournaments </a:t>
            </a:r>
          </a:p>
        </p:txBody>
      </p:sp>
    </p:spTree>
    <p:extLst>
      <p:ext uri="{BB962C8B-B14F-4D97-AF65-F5344CB8AC3E}">
        <p14:creationId xmlns:p14="http://schemas.microsoft.com/office/powerpoint/2010/main" val="1910146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9BB6C-4A28-2E4B-BE24-1E7501EE9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A8A2F-48A8-3A42-AE54-348D2791B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/>
              <a:t>LAUNCH</a:t>
            </a:r>
          </a:p>
          <a:p>
            <a:pPr marL="0" indent="0">
              <a:buNone/>
            </a:pPr>
            <a:r>
              <a:rPr lang="en-US" sz="1600" dirty="0"/>
              <a:t>$50 USD winners prize for a limited time </a:t>
            </a:r>
          </a:p>
          <a:p>
            <a:pPr marL="0" indent="0">
              <a:buNone/>
            </a:pPr>
            <a:r>
              <a:rPr lang="en-US" sz="1600" b="1" dirty="0"/>
              <a:t>REFERAL | AFFLIATE PROGRAMS </a:t>
            </a:r>
          </a:p>
          <a:p>
            <a:pPr marL="0" indent="0">
              <a:buNone/>
            </a:pPr>
            <a:r>
              <a:rPr lang="en-US" sz="1600" dirty="0"/>
              <a:t>Options to develop a player referral and affiliate program</a:t>
            </a:r>
          </a:p>
          <a:p>
            <a:pPr marL="0" indent="0">
              <a:buNone/>
            </a:pPr>
            <a:r>
              <a:rPr lang="en-US" sz="1600" dirty="0"/>
              <a:t>Sponsor chess v-loggers  </a:t>
            </a:r>
          </a:p>
          <a:p>
            <a:pPr marL="0" indent="0">
              <a:buNone/>
            </a:pPr>
            <a:r>
              <a:rPr lang="en-US" sz="1600" b="1" dirty="0"/>
              <a:t>PIONEER PLAYER DRIVE </a:t>
            </a:r>
          </a:p>
          <a:p>
            <a:pPr marL="0" indent="0">
              <a:buNone/>
            </a:pPr>
            <a:r>
              <a:rPr lang="en-US" sz="1600" dirty="0"/>
              <a:t>Discord community connections </a:t>
            </a:r>
            <a:r>
              <a:rPr lang="en-US" sz="1600" dirty="0">
                <a:hlinkClick r:id="rId2"/>
              </a:rPr>
              <a:t>https://disboard.org/servers/tag/chess</a:t>
            </a:r>
            <a:r>
              <a:rPr lang="en-US" sz="1600" dirty="0"/>
              <a:t> </a:t>
            </a:r>
          </a:p>
          <a:p>
            <a:pPr marL="0" indent="0">
              <a:buNone/>
            </a:pPr>
            <a:r>
              <a:rPr lang="en-US" sz="1600" dirty="0"/>
              <a:t>Bonus token upon sign up</a:t>
            </a:r>
          </a:p>
          <a:p>
            <a:pPr marL="0" indent="0">
              <a:buNone/>
            </a:pPr>
            <a:r>
              <a:rPr lang="en-US" sz="1600" b="1" dirty="0"/>
              <a:t>CONSUMER </a:t>
            </a:r>
          </a:p>
          <a:p>
            <a:pPr marL="0" indent="0">
              <a:buNone/>
            </a:pPr>
            <a:r>
              <a:rPr lang="en-US" sz="1600" dirty="0"/>
              <a:t>Free entry sign up - 5,000 bonus </a:t>
            </a:r>
          </a:p>
          <a:p>
            <a:pPr marL="0" indent="0">
              <a:buNone/>
            </a:pPr>
            <a:r>
              <a:rPr lang="en-US" sz="1600" dirty="0"/>
              <a:t>$4.99 sign up – receive card pack + 10,000 bonus + </a:t>
            </a:r>
            <a:r>
              <a:rPr lang="en-US" sz="1600" dirty="0" err="1"/>
              <a:t>chessgm.x</a:t>
            </a:r>
            <a:r>
              <a:rPr lang="en-US" sz="1600" dirty="0"/>
              <a:t> ID bonus 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1008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3EF88-DFA6-4E4F-A930-CE246C0F8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DA2AC-2A9C-7A4A-AE6E-C063169B2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/>
              <a:t>SALE | PRE-SALE</a:t>
            </a:r>
          </a:p>
          <a:p>
            <a:pPr marL="0" indent="0">
              <a:buNone/>
            </a:pPr>
            <a:r>
              <a:rPr lang="en-US" sz="1600" b="1" dirty="0"/>
              <a:t>FREE AIR DROP to SIGN UP to PIONEER PRE-SALE </a:t>
            </a:r>
          </a:p>
          <a:p>
            <a:pPr marL="0" indent="0">
              <a:buNone/>
            </a:pPr>
            <a:r>
              <a:rPr lang="en-US" sz="1600" dirty="0"/>
              <a:t>A STANDARD PAWN NFT pack  - promoted via CGMX website, discord, twitter X, telegram, telegram, </a:t>
            </a:r>
            <a:r>
              <a:rPr lang="en-US" sz="1600" dirty="0" err="1"/>
              <a:t>whatsapp</a:t>
            </a:r>
            <a:r>
              <a:rPr lang="en-US" sz="1600" dirty="0"/>
              <a:t>  </a:t>
            </a:r>
          </a:p>
          <a:p>
            <a:pPr marL="0" indent="0">
              <a:buNone/>
            </a:pPr>
            <a:r>
              <a:rPr lang="en-US" sz="1600" b="1" dirty="0"/>
              <a:t>AIR drop NFT’s – Card pack purchase - PRE-SALE LIQUID </a:t>
            </a:r>
            <a:r>
              <a:rPr lang="en-US" sz="1600" dirty="0"/>
              <a:t>(upon purchase of CHESSGM.X ID)</a:t>
            </a:r>
          </a:p>
          <a:p>
            <a:pPr marL="0" indent="0">
              <a:buNone/>
            </a:pPr>
            <a:r>
              <a:rPr lang="en-US" sz="1600" dirty="0"/>
              <a:t>Pioneer Player Pre-sale </a:t>
            </a:r>
            <a:r>
              <a:rPr lang="en-US" sz="1600" b="1" dirty="0"/>
              <a:t>$200 USD </a:t>
            </a:r>
            <a:r>
              <a:rPr lang="en-US" sz="1600" dirty="0"/>
              <a:t>– NFT collection (premium status with future voting rights) - </a:t>
            </a:r>
            <a:r>
              <a:rPr lang="en-US" sz="1600" dirty="0" err="1"/>
              <a:t>chessgm.x</a:t>
            </a:r>
            <a:r>
              <a:rPr lang="en-US" sz="1600" dirty="0"/>
              <a:t> ID</a:t>
            </a:r>
          </a:p>
          <a:p>
            <a:pPr marL="0" indent="0">
              <a:buNone/>
            </a:pPr>
            <a:r>
              <a:rPr lang="en-US" sz="1600" dirty="0"/>
              <a:t>Pioneer Player Pre-sale </a:t>
            </a:r>
            <a:r>
              <a:rPr lang="en-US" sz="1600" b="1" dirty="0"/>
              <a:t>$100 USD </a:t>
            </a:r>
            <a:r>
              <a:rPr lang="en-US" sz="1600" dirty="0"/>
              <a:t>– NFT collection - </a:t>
            </a:r>
            <a:r>
              <a:rPr lang="en-US" sz="1600" dirty="0" err="1"/>
              <a:t>chessgm.x</a:t>
            </a:r>
            <a:r>
              <a:rPr lang="en-US" sz="1600" dirty="0"/>
              <a:t> ID </a:t>
            </a:r>
          </a:p>
          <a:p>
            <a:pPr marL="0" indent="0">
              <a:buNone/>
            </a:pPr>
            <a:r>
              <a:rPr lang="en-US" sz="1600" dirty="0"/>
              <a:t>Pioneer Player Pre-sale </a:t>
            </a:r>
            <a:r>
              <a:rPr lang="en-US" sz="1600" b="1" dirty="0"/>
              <a:t>$50.00 USD </a:t>
            </a:r>
            <a:r>
              <a:rPr lang="en-US" sz="1600" dirty="0"/>
              <a:t>– NFT collection - </a:t>
            </a:r>
            <a:r>
              <a:rPr lang="en-US" sz="1600" dirty="0" err="1"/>
              <a:t>chessgm.x</a:t>
            </a:r>
            <a:r>
              <a:rPr lang="en-US" sz="1600" dirty="0"/>
              <a:t> ID </a:t>
            </a:r>
          </a:p>
          <a:p>
            <a:pPr marL="0" indent="0">
              <a:buNone/>
            </a:pPr>
            <a:r>
              <a:rPr lang="en-US" sz="1600" dirty="0"/>
              <a:t>Pioneer Player Pre-sale </a:t>
            </a:r>
            <a:r>
              <a:rPr lang="en-US" sz="1600" b="1" dirty="0"/>
              <a:t>$20.00 USD </a:t>
            </a:r>
            <a:r>
              <a:rPr lang="en-US" sz="1600" dirty="0"/>
              <a:t>– NFT collection - </a:t>
            </a:r>
            <a:r>
              <a:rPr lang="en-US" sz="1600" dirty="0" err="1"/>
              <a:t>chessgm.x</a:t>
            </a:r>
            <a:r>
              <a:rPr lang="en-US" sz="1600" dirty="0"/>
              <a:t> ID </a:t>
            </a:r>
          </a:p>
          <a:p>
            <a:pPr marL="0" indent="0">
              <a:buNone/>
            </a:pPr>
            <a:r>
              <a:rPr lang="en-US" sz="1600" dirty="0"/>
              <a:t>Standard </a:t>
            </a:r>
            <a:r>
              <a:rPr lang="en-US" sz="1600" b="1" dirty="0"/>
              <a:t>– free sign up | Free to play </a:t>
            </a:r>
            <a:r>
              <a:rPr lang="en-US" sz="1600" dirty="0"/>
              <a:t>– bonus IGC 4,000 </a:t>
            </a:r>
          </a:p>
          <a:p>
            <a:pPr marL="0" indent="0">
              <a:buNone/>
            </a:pPr>
            <a:r>
              <a:rPr lang="en-US" sz="1600" b="1" dirty="0"/>
              <a:t>$4.99 sign up </a:t>
            </a:r>
            <a:r>
              <a:rPr lang="en-US" sz="1600" dirty="0"/>
              <a:t>– bonus token 9,000 </a:t>
            </a:r>
            <a:r>
              <a:rPr lang="en-US" sz="1600" b="1" dirty="0"/>
              <a:t>- </a:t>
            </a:r>
            <a:r>
              <a:rPr lang="en-US" sz="1600" dirty="0"/>
              <a:t>NFT card pack + </a:t>
            </a:r>
            <a:r>
              <a:rPr lang="en-US" sz="1600" dirty="0" err="1"/>
              <a:t>chessgm.x</a:t>
            </a:r>
            <a:r>
              <a:rPr lang="en-US" sz="1600" dirty="0"/>
              <a:t> ID (once per player)</a:t>
            </a:r>
          </a:p>
          <a:p>
            <a:pPr marL="0" indent="0">
              <a:buNone/>
            </a:pPr>
            <a:r>
              <a:rPr lang="en-US" sz="1600" b="1" dirty="0"/>
              <a:t>Buy in game token </a:t>
            </a:r>
            <a:r>
              <a:rPr lang="en-US" sz="1600" dirty="0"/>
              <a:t>= $9.99 | $19.99 | $29.99 | $49.00 | $99.99 | $199.00 </a:t>
            </a:r>
          </a:p>
        </p:txBody>
      </p:sp>
    </p:spTree>
    <p:extLst>
      <p:ext uri="{BB962C8B-B14F-4D97-AF65-F5344CB8AC3E}">
        <p14:creationId xmlns:p14="http://schemas.microsoft.com/office/powerpoint/2010/main" val="24890355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C198C-C357-4147-A6AF-4BDB64C2F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PLAYER JOURNEY’S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ED87D-94F3-AA43-9A75-1652D930D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/>
              <a:t>CREATE YOUR ID (unstoppable domain API) </a:t>
            </a:r>
          </a:p>
          <a:p>
            <a:pPr marL="0" indent="0">
              <a:buNone/>
            </a:pPr>
            <a:r>
              <a:rPr lang="en-US" sz="1800" dirty="0"/>
              <a:t>(</a:t>
            </a:r>
            <a:r>
              <a:rPr lang="en-US" sz="1800" i="1" dirty="0"/>
              <a:t>your name</a:t>
            </a:r>
            <a:r>
              <a:rPr lang="en-US" sz="1800" dirty="0"/>
              <a:t>).</a:t>
            </a:r>
            <a:r>
              <a:rPr lang="en-US" sz="1800" dirty="0" err="1"/>
              <a:t>chessgm.x</a:t>
            </a:r>
            <a:r>
              <a:rPr lang="en-US" sz="1800" dirty="0"/>
              <a:t> </a:t>
            </a:r>
          </a:p>
          <a:p>
            <a:pPr marL="0" indent="0">
              <a:buNone/>
            </a:pPr>
            <a:r>
              <a:rPr lang="en-US" sz="1200" dirty="0"/>
              <a:t>Sign up fee (refer to pre-sale)</a:t>
            </a:r>
          </a:p>
          <a:p>
            <a:pPr marL="0" indent="0">
              <a:buNone/>
            </a:pPr>
            <a:r>
              <a:rPr lang="en-US" sz="1800" dirty="0"/>
              <a:t>Sign up coin bonus </a:t>
            </a:r>
          </a:p>
          <a:p>
            <a:pPr marL="0" indent="0">
              <a:buNone/>
            </a:pPr>
            <a:r>
              <a:rPr lang="en-US" sz="1800" dirty="0"/>
              <a:t>Browser App download extension | Brave | Link ID wallet (</a:t>
            </a:r>
            <a:r>
              <a:rPr lang="en-US" sz="1800" dirty="0" err="1"/>
              <a:t>metamask</a:t>
            </a:r>
            <a:r>
              <a:rPr lang="en-US" sz="1800" dirty="0"/>
              <a:t>)</a:t>
            </a:r>
          </a:p>
          <a:p>
            <a:pPr marL="0" indent="0">
              <a:buNone/>
            </a:pPr>
            <a:r>
              <a:rPr lang="en-US" sz="1800" dirty="0"/>
              <a:t>REGISTER FOR A DAILY TOURNAMENT </a:t>
            </a:r>
          </a:p>
          <a:p>
            <a:pPr marL="0" indent="0">
              <a:buNone/>
            </a:pPr>
            <a:r>
              <a:rPr lang="en-US" sz="1800" dirty="0"/>
              <a:t>COLLECT YOUR BONUS</a:t>
            </a:r>
          </a:p>
          <a:p>
            <a:pPr marL="0" indent="0">
              <a:buNone/>
            </a:pPr>
            <a:r>
              <a:rPr lang="en-US" sz="1800" dirty="0"/>
              <a:t>COMPETE Automated round structure – similar to online poker tournament or </a:t>
            </a:r>
            <a:r>
              <a:rPr lang="en-US" sz="1800" dirty="0" err="1"/>
              <a:t>chess.com</a:t>
            </a:r>
            <a:r>
              <a:rPr lang="en-US" sz="1800" dirty="0"/>
              <a:t> tournaments </a:t>
            </a:r>
          </a:p>
          <a:p>
            <a:pPr marL="0" indent="0">
              <a:buNone/>
            </a:pPr>
            <a:r>
              <a:rPr lang="en-US" sz="1800" dirty="0"/>
              <a:t>5 min blitz tournaments </a:t>
            </a:r>
          </a:p>
          <a:p>
            <a:pPr marL="0" indent="0">
              <a:buNone/>
            </a:pPr>
            <a:r>
              <a:rPr lang="en-US" sz="1800" dirty="0"/>
              <a:t>WIN COIN and NFT’s – pocket winnings – Claim your NFT and stake for yield in a collection category </a:t>
            </a:r>
            <a:endParaRPr lang="en-US" sz="16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3289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33BE1-90E0-FD40-B885-96AC8A563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SWAT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F720C-CE53-4247-8DC0-71226AB19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/>
              <a:t>TREATS </a:t>
            </a:r>
            <a:r>
              <a:rPr lang="en-US" sz="1600" dirty="0"/>
              <a:t>– </a:t>
            </a:r>
            <a:r>
              <a:rPr lang="en-US" sz="1600" dirty="0">
                <a:solidFill>
                  <a:srgbClr val="FF0000"/>
                </a:solidFill>
              </a:rPr>
              <a:t>ROBOT PLAYERS – CHEATS – SECURITY BREACHES </a:t>
            </a:r>
          </a:p>
          <a:p>
            <a:pPr marL="0" indent="0">
              <a:buNone/>
            </a:pPr>
            <a:r>
              <a:rPr lang="en-US" sz="1600" b="1" dirty="0"/>
              <a:t>STRENGTHS </a:t>
            </a:r>
          </a:p>
          <a:p>
            <a:r>
              <a:rPr lang="en-US" sz="1600" dirty="0"/>
              <a:t>Player incentives | Player adoption due to high engagement online in Chess </a:t>
            </a:r>
          </a:p>
          <a:p>
            <a:r>
              <a:rPr lang="en-US" sz="1600" dirty="0"/>
              <a:t>New WEB3 chess? </a:t>
            </a:r>
          </a:p>
          <a:p>
            <a:r>
              <a:rPr lang="en-US" sz="1600" dirty="0"/>
              <a:t>Long term community ownership and development</a:t>
            </a:r>
          </a:p>
          <a:p>
            <a:r>
              <a:rPr lang="en-US" sz="1600" dirty="0"/>
              <a:t>Community Proposals  Long Term vision – TOKEN / GOV COIN – Diverse range of </a:t>
            </a:r>
            <a:r>
              <a:rPr lang="en-US" sz="1600" b="1" dirty="0"/>
              <a:t>STAKEHOLDERS</a:t>
            </a:r>
            <a:r>
              <a:rPr lang="en-US" sz="1600" dirty="0"/>
              <a:t> from players to WEB3 NFT collectors – WEB3 yield </a:t>
            </a:r>
          </a:p>
          <a:p>
            <a:r>
              <a:rPr lang="en-US" sz="1600" dirty="0"/>
              <a:t>Opportunity for segmented ‘initial offerings’ (early) stages via series collection. Providing opportunity for consumers to develop equity in the game and its assets. </a:t>
            </a:r>
          </a:p>
          <a:p>
            <a:pPr marL="0" indent="0">
              <a:buNone/>
            </a:pPr>
            <a:r>
              <a:rPr lang="en-US" sz="1600" b="1" dirty="0"/>
              <a:t>WEAKNESS </a:t>
            </a:r>
            <a:r>
              <a:rPr lang="en-US" sz="1600" dirty="0"/>
              <a:t>New kid on the chess block - Market share | market penetration </a:t>
            </a:r>
            <a:endParaRPr lang="en-US" sz="16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600" b="1" dirty="0"/>
              <a:t>OPPORTUNITIES </a:t>
            </a:r>
            <a:r>
              <a:rPr lang="en-US" sz="1600" dirty="0"/>
              <a:t>WEB3 chess adoption | Chess players WEB3 adoption | Wider community Introduction into WEB3 | Mass cultural shift from WEB2 to WEB3 gaming – Introducing De-cent. Digital Identity (ownership rights) in WEB 3.0 – supply and demand of WEB3 developers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</a:rPr>
              <a:t>PROVISIONS </a:t>
            </a:r>
          </a:p>
        </p:txBody>
      </p:sp>
    </p:spTree>
    <p:extLst>
      <p:ext uri="{BB962C8B-B14F-4D97-AF65-F5344CB8AC3E}">
        <p14:creationId xmlns:p14="http://schemas.microsoft.com/office/powerpoint/2010/main" val="30828005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93C29-091E-0441-9A8D-1B25F71A1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NFTS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CA8D5-7795-0E46-B780-F401C1280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/>
              <a:t>NFT COLLECTION RELEASES</a:t>
            </a:r>
          </a:p>
          <a:p>
            <a:pPr marL="0" indent="0">
              <a:buNone/>
            </a:pPr>
            <a:r>
              <a:rPr lang="en-US" sz="1600" b="1" dirty="0"/>
              <a:t>COLLECTION SERIES (standard, limited, exclusive, rare, ultra rare)</a:t>
            </a:r>
          </a:p>
          <a:p>
            <a:pPr marL="342900" indent="-342900">
              <a:buAutoNum type="arabicPeriod"/>
            </a:pPr>
            <a:r>
              <a:rPr lang="en-US" sz="1600" dirty="0"/>
              <a:t>Pioneer</a:t>
            </a:r>
          </a:p>
          <a:p>
            <a:pPr marL="342900" indent="-342900">
              <a:buAutoNum type="arabicPeriod"/>
            </a:pPr>
            <a:r>
              <a:rPr lang="en-US" sz="1600" dirty="0"/>
              <a:t>New York City </a:t>
            </a:r>
          </a:p>
          <a:p>
            <a:pPr marL="0" indent="0">
              <a:buNone/>
            </a:pPr>
            <a:r>
              <a:rPr lang="en-US" sz="1600" b="1" dirty="0"/>
              <a:t>CHESS GM GAME PASSES AND PIONEER MEMENTOS</a:t>
            </a:r>
          </a:p>
          <a:p>
            <a:pPr marL="0" indent="0">
              <a:buNone/>
            </a:pPr>
            <a:r>
              <a:rPr lang="en-US" sz="1600" dirty="0"/>
              <a:t>Exclusive special event | tournament rewards </a:t>
            </a:r>
            <a:r>
              <a:rPr lang="en-US" sz="1600" b="1" dirty="0"/>
              <a:t>Pioneer | New York City </a:t>
            </a:r>
          </a:p>
          <a:p>
            <a:pPr marL="0" indent="0">
              <a:buNone/>
            </a:pPr>
            <a:r>
              <a:rPr lang="en-US" sz="1600" b="1" dirty="0"/>
              <a:t>COLLECTION TRAITS (CHESS BOARD | PIECES) </a:t>
            </a:r>
          </a:p>
          <a:p>
            <a:pPr marL="0" indent="0">
              <a:buNone/>
            </a:pPr>
            <a:r>
              <a:rPr lang="en-US" sz="1600" dirty="0"/>
              <a:t>Standard =</a:t>
            </a:r>
          </a:p>
          <a:p>
            <a:pPr marL="0" indent="0">
              <a:buNone/>
            </a:pPr>
            <a:r>
              <a:rPr lang="en-US" sz="1600" dirty="0"/>
              <a:t>Exclusive =</a:t>
            </a:r>
          </a:p>
          <a:p>
            <a:pPr marL="0" indent="0">
              <a:buNone/>
            </a:pPr>
            <a:r>
              <a:rPr lang="en-US" sz="1600" dirty="0"/>
              <a:t>Rare =</a:t>
            </a:r>
          </a:p>
          <a:p>
            <a:pPr marL="0" indent="0">
              <a:buNone/>
            </a:pPr>
            <a:r>
              <a:rPr lang="en-US" sz="1600" dirty="0"/>
              <a:t>Ultra rare =</a:t>
            </a: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89120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7BB7B-7C70-0E44-988A-0ACFED1E8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NFT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FB712-365E-4E43-9324-BE98FEE8FB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b="1" dirty="0"/>
              <a:t>PIONEER COLLECTION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b="1" dirty="0"/>
              <a:t>Standard +3% YIELD - PAWN = 2 KNIGHT = 6 BISHOP = 6 ROOK = 10 QUEEN = 18 - KINGS | BOARDS = #3,000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b="1" dirty="0"/>
              <a:t>Exclusive +5% YIELD - PAWN = 4 KNIGHT = 12 BISHOP = 12 ROOK = 20 QUEEN = 36 - KINGS | BOARDS #2,000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b="1" dirty="0"/>
              <a:t>Rare +7% YIELD -  PAWN  8 KNIGHT = 24 BISHOP = 24 ROOK = 40 QUEEN = 72 KINGS | BOARDS #1,000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b="1" dirty="0"/>
              <a:t>Ultra rare +9% YIELD - PAWN = 16 KNIGHT = 48 BISHOP = 48 ROOK = 80 QUEEN = 144 KINGS | BOARDS #500 </a:t>
            </a:r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1600" b="1" dirty="0"/>
              <a:t>Exclusively NFT CARD packs </a:t>
            </a:r>
          </a:p>
          <a:p>
            <a:pPr marL="0" indent="0">
              <a:buNone/>
            </a:pPr>
            <a:r>
              <a:rPr lang="en-US" sz="1600" dirty="0"/>
              <a:t>BOARDS | KINGS - Exclusively for tournament Winners + NFT CARD packs </a:t>
            </a:r>
          </a:p>
          <a:p>
            <a:pPr marL="0" indent="0">
              <a:buNone/>
            </a:pPr>
            <a:r>
              <a:rPr lang="en-US" sz="1600" dirty="0"/>
              <a:t>CHESS GM GAME PASSES – Pioneer | Havana Game Pass 3000 per series</a:t>
            </a:r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1600" b="1" dirty="0"/>
              <a:t>BLOCKCHAIN - POLYGON</a:t>
            </a:r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endParaRPr lang="en-US" sz="1600" b="1" dirty="0"/>
          </a:p>
          <a:p>
            <a:pPr marL="514350" indent="-514350">
              <a:buFont typeface="+mj-lt"/>
              <a:buAutoNum type="arabicPeriod"/>
            </a:pP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8988073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24639-CB0A-604C-A005-191202BED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GAME ENGAGEMENT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CFB0B-2ACA-CC46-865E-A1A1CB8E3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/>
              <a:t>Lobby chat | Peer – peer chat - (Push functionality – UD partner)</a:t>
            </a:r>
          </a:p>
          <a:p>
            <a:pPr marL="0" indent="0">
              <a:buNone/>
            </a:pPr>
            <a:r>
              <a:rPr lang="en-US" sz="1600" dirty="0"/>
              <a:t>Positive engagement upon game rewards and milestones</a:t>
            </a:r>
          </a:p>
          <a:p>
            <a:pPr marL="0" indent="0">
              <a:buNone/>
            </a:pPr>
            <a:r>
              <a:rPr lang="en-US" sz="1600" b="1" dirty="0"/>
              <a:t>Bonus missions </a:t>
            </a:r>
          </a:p>
          <a:p>
            <a:r>
              <a:rPr lang="en-US" sz="1600" dirty="0"/>
              <a:t>Play 4 tournaments in a day – 3,000</a:t>
            </a:r>
          </a:p>
          <a:p>
            <a:r>
              <a:rPr lang="en-US" sz="1600" dirty="0"/>
              <a:t>Play 10 tournaments in a week – 7,000</a:t>
            </a:r>
          </a:p>
          <a:p>
            <a:r>
              <a:rPr lang="en-US" sz="1600" dirty="0"/>
              <a:t>Play 20 tournament in a series – 14,000</a:t>
            </a:r>
          </a:p>
          <a:p>
            <a:r>
              <a:rPr lang="en-US" sz="1600" dirty="0"/>
              <a:t>Invite 3 friends – 15,000</a:t>
            </a:r>
          </a:p>
          <a:p>
            <a:r>
              <a:rPr lang="en-US" sz="1600" dirty="0"/>
              <a:t>3 finals placing (2</a:t>
            </a:r>
            <a:r>
              <a:rPr lang="en-US" sz="1600" baseline="30000" dirty="0"/>
              <a:t>nd</a:t>
            </a:r>
            <a:r>
              <a:rPr lang="en-US" sz="1600" dirty="0"/>
              <a:t> -16</a:t>
            </a:r>
            <a:r>
              <a:rPr lang="en-US" sz="1600" baseline="30000" dirty="0"/>
              <a:t>nd</a:t>
            </a:r>
            <a:r>
              <a:rPr lang="en-US" sz="1600" dirty="0"/>
              <a:t>) – 3 card packs</a:t>
            </a:r>
          </a:p>
          <a:p>
            <a:r>
              <a:rPr lang="en-US" sz="1600" dirty="0"/>
              <a:t>3 wins in a series = 9 card packs </a:t>
            </a:r>
          </a:p>
          <a:p>
            <a:r>
              <a:rPr lang="en-US" sz="1600" dirty="0"/>
              <a:t>Create Avatar – 1 card pack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3140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CC312-C85D-4E49-A950-CE2CFE89A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CONSUMER SENTIMENT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8B211-81F0-7348-8D58-32B49A1482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Chess players who devote a lot of time to playing chess competitively </a:t>
            </a:r>
          </a:p>
          <a:p>
            <a:pPr marL="0" indent="0">
              <a:buNone/>
            </a:pPr>
            <a:r>
              <a:rPr lang="en-US" sz="1600" dirty="0"/>
              <a:t>Chess players who seek genuine rewards for the time devoted to the game </a:t>
            </a:r>
          </a:p>
          <a:p>
            <a:pPr marL="0" indent="0">
              <a:buNone/>
            </a:pPr>
            <a:r>
              <a:rPr lang="en-US" sz="1600" dirty="0"/>
              <a:t>Chess players with community values (Web3 eco-system)</a:t>
            </a:r>
          </a:p>
          <a:p>
            <a:pPr marL="0" indent="0">
              <a:buNone/>
            </a:pPr>
            <a:r>
              <a:rPr lang="en-US" sz="1600" b="1" dirty="0"/>
              <a:t>Web3 asset traders </a:t>
            </a:r>
            <a:r>
              <a:rPr lang="en-US" sz="1600" dirty="0"/>
              <a:t>| money chasers | Yield passive income playing chess (GMX)</a:t>
            </a:r>
          </a:p>
          <a:p>
            <a:pPr marL="0" indent="0">
              <a:buNone/>
            </a:pPr>
            <a:r>
              <a:rPr lang="en-US" sz="1600" i="1" dirty="0"/>
              <a:t>‘Cash in cash out – buy in – buy out’... </a:t>
            </a:r>
          </a:p>
          <a:p>
            <a:pPr marL="0" indent="0">
              <a:buNone/>
            </a:pPr>
            <a:r>
              <a:rPr lang="en-US" sz="1600" b="1" dirty="0"/>
              <a:t>Web3 yield chasers  </a:t>
            </a:r>
            <a:r>
              <a:rPr lang="en-US" sz="1600" dirty="0"/>
              <a:t>| store of value in community (GMT)</a:t>
            </a:r>
          </a:p>
          <a:p>
            <a:pPr marL="0" indent="0">
              <a:buNone/>
            </a:pPr>
            <a:r>
              <a:rPr lang="en-US" sz="1600" i="1" dirty="0"/>
              <a:t>‘one day the token will launch on a DEX’... </a:t>
            </a:r>
          </a:p>
          <a:p>
            <a:pPr marL="0" indent="0">
              <a:buNone/>
            </a:pPr>
            <a:r>
              <a:rPr lang="en-US" sz="1600" dirty="0"/>
              <a:t>Good at chess bad at trading </a:t>
            </a:r>
          </a:p>
          <a:p>
            <a:pPr marL="0" indent="0">
              <a:buNone/>
            </a:pPr>
            <a:r>
              <a:rPr lang="en-US" sz="1600" dirty="0"/>
              <a:t>Good at trading bad at chess (but enjoys playing competitively to improve)</a:t>
            </a:r>
          </a:p>
          <a:p>
            <a:pPr marL="0" indent="0">
              <a:buNone/>
            </a:pPr>
            <a:r>
              <a:rPr lang="en-US" sz="1600" dirty="0"/>
              <a:t>Bad at chess but loves the game and community </a:t>
            </a:r>
          </a:p>
          <a:p>
            <a:pPr marL="0" indent="0">
              <a:buNone/>
            </a:pPr>
            <a:r>
              <a:rPr lang="en-US" sz="1600" dirty="0"/>
              <a:t>Likes being rewarded for there engagement </a:t>
            </a:r>
          </a:p>
          <a:p>
            <a:pPr marL="0" indent="0">
              <a:buNone/>
            </a:pPr>
            <a:r>
              <a:rPr lang="en-US" sz="1600" dirty="0"/>
              <a:t>Collective motivation – Coin Market Cap News headlines ‘Global chess playing community pumps to the MOON!’. Think GAME STOP :D </a:t>
            </a: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74104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13793-9577-1949-93BA-7F4A569B9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CHESSGM.X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1660F-75D9-E648-9172-929095B45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/>
              <a:t>THINGS CHESS GM is NOT!</a:t>
            </a:r>
            <a:endParaRPr lang="en-US" sz="1600" dirty="0"/>
          </a:p>
          <a:p>
            <a:r>
              <a:rPr lang="en-US" sz="1600" dirty="0"/>
              <a:t>A learning platform </a:t>
            </a:r>
          </a:p>
          <a:p>
            <a:r>
              <a:rPr lang="en-US" sz="1600" dirty="0"/>
              <a:t>A place to play puzzles</a:t>
            </a:r>
          </a:p>
          <a:p>
            <a:r>
              <a:rPr lang="en-US" sz="1600" dirty="0"/>
              <a:t>A place to challenge AI</a:t>
            </a:r>
          </a:p>
          <a:p>
            <a:pPr marL="0" indent="0">
              <a:buNone/>
            </a:pPr>
            <a:r>
              <a:rPr lang="en-US" sz="1600" b="1" dirty="0"/>
              <a:t>CHESS GM IS</a:t>
            </a:r>
          </a:p>
          <a:p>
            <a:r>
              <a:rPr lang="en-US" sz="1600" dirty="0"/>
              <a:t>A place where any level of chess player can compete and be rewarded for their engagement </a:t>
            </a:r>
          </a:p>
          <a:p>
            <a:r>
              <a:rPr lang="en-US" sz="1600" dirty="0"/>
              <a:t>A place where community minded chess players can congregate online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2172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DE2A-1237-4E4C-81A5-B541E64D2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 PLACE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C0CA4-1955-F64A-AACA-B1D1F9726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/>
              <a:t>BTS – Buy, Sell, Trade</a:t>
            </a:r>
          </a:p>
          <a:p>
            <a:pPr marL="0" indent="0">
              <a:buNone/>
            </a:pPr>
            <a:r>
              <a:rPr lang="en-US" sz="1600" b="1" dirty="0"/>
              <a:t>NFT card packs in CGMX or USD | EURO | BITCOIN | ETH </a:t>
            </a:r>
          </a:p>
          <a:p>
            <a:pPr marL="0" indent="0">
              <a:buNone/>
            </a:pPr>
            <a:r>
              <a:rPr lang="en-US" sz="1600" dirty="0"/>
              <a:t>Random NFT card pack allocation for sale in game </a:t>
            </a:r>
          </a:p>
          <a:p>
            <a:pPr marL="0" indent="0">
              <a:buNone/>
            </a:pPr>
            <a:r>
              <a:rPr lang="en-US" sz="1600" b="1" dirty="0"/>
              <a:t>NFTS</a:t>
            </a:r>
            <a:r>
              <a:rPr lang="en-US" sz="1600" dirty="0"/>
              <a:t> = Chess Pieces – Pioneer game pass – Havana game pass – Pioneer memento </a:t>
            </a:r>
          </a:p>
          <a:p>
            <a:pPr marL="0" indent="0">
              <a:buNone/>
            </a:pPr>
            <a:r>
              <a:rPr lang="en-US" sz="1600" b="1" dirty="0"/>
              <a:t>$4.99 USD – </a:t>
            </a:r>
            <a:r>
              <a:rPr lang="en-US" sz="1600" dirty="0"/>
              <a:t>Limited time for the first 1000 – use promotion upon release of series collection </a:t>
            </a:r>
          </a:p>
          <a:p>
            <a:pPr marL="0" indent="0">
              <a:buNone/>
            </a:pPr>
            <a:r>
              <a:rPr lang="en-US" sz="1600" b="1" dirty="0"/>
              <a:t>$9.99 USD </a:t>
            </a:r>
            <a:r>
              <a:rPr lang="en-US" sz="1600" dirty="0"/>
              <a:t>- Regular entry point with in game bonuses </a:t>
            </a:r>
          </a:p>
          <a:p>
            <a:pPr marL="0" indent="0">
              <a:buNone/>
            </a:pPr>
            <a:r>
              <a:rPr lang="en-US" sz="1600" b="1" dirty="0"/>
              <a:t>$19.99 USD - volume version of $9.99</a:t>
            </a:r>
            <a:endParaRPr lang="en-US" sz="1600" dirty="0"/>
          </a:p>
          <a:p>
            <a:pPr marL="0" indent="0">
              <a:buNone/>
            </a:pPr>
            <a:r>
              <a:rPr lang="en-US" sz="1600" b="1" dirty="0"/>
              <a:t>$49.99 USD – </a:t>
            </a:r>
            <a:r>
              <a:rPr lang="en-US" sz="1600" dirty="0"/>
              <a:t>Higher % Exclusive | Rare –in bonuses</a:t>
            </a:r>
          </a:p>
          <a:p>
            <a:pPr marL="0" indent="0">
              <a:buNone/>
            </a:pPr>
            <a:r>
              <a:rPr lang="en-US" sz="1600" b="1" dirty="0"/>
              <a:t>$99.99 USD – </a:t>
            </a:r>
            <a:r>
              <a:rPr lang="en-US" sz="1600" dirty="0"/>
              <a:t>Higher % Rare | Ultra - in bonuses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b="1" dirty="0"/>
              <a:t>In game secondary market </a:t>
            </a:r>
            <a:r>
              <a:rPr lang="en-US" sz="1600" dirty="0"/>
              <a:t>Buy</a:t>
            </a:r>
            <a:r>
              <a:rPr lang="en-US" sz="1600" b="1" dirty="0"/>
              <a:t>, </a:t>
            </a:r>
            <a:r>
              <a:rPr lang="en-US" sz="1600" dirty="0"/>
              <a:t>Sell or trade your NFTS</a:t>
            </a:r>
          </a:p>
        </p:txBody>
      </p:sp>
    </p:spTree>
    <p:extLst>
      <p:ext uri="{BB962C8B-B14F-4D97-AF65-F5344CB8AC3E}">
        <p14:creationId xmlns:p14="http://schemas.microsoft.com/office/powerpoint/2010/main" val="29969891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750FF-D025-E84E-8FC7-F41EE5207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GOVERNANCE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F8AA2-E70E-D940-8A50-5231D0732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/>
              <a:t>GOVERNANCE</a:t>
            </a:r>
            <a:r>
              <a:rPr lang="en-US" sz="1600" dirty="0"/>
              <a:t> for players based on:</a:t>
            </a:r>
          </a:p>
          <a:p>
            <a:pPr marL="0" indent="0">
              <a:buNone/>
            </a:pPr>
            <a:r>
              <a:rPr lang="en-US" sz="1600" dirty="0"/>
              <a:t>TOKEN HOLDINGS = 3,000,000 + CGMT</a:t>
            </a:r>
          </a:p>
          <a:p>
            <a:pPr marL="0" indent="0">
              <a:buNone/>
            </a:pPr>
            <a:r>
              <a:rPr lang="en-US" sz="1600" dirty="0"/>
              <a:t>FULL COLLECTION STATUS</a:t>
            </a:r>
          </a:p>
          <a:p>
            <a:pPr marL="0" indent="0">
              <a:buNone/>
            </a:pPr>
            <a:r>
              <a:rPr lang="en-US" sz="1600" b="1" dirty="0"/>
              <a:t>ENTITLEMENT</a:t>
            </a:r>
            <a:r>
              <a:rPr lang="en-US" sz="1600" dirty="0"/>
              <a:t> to propose the following to the community:</a:t>
            </a:r>
          </a:p>
          <a:p>
            <a:pPr marL="0" indent="0">
              <a:buNone/>
            </a:pPr>
            <a:r>
              <a:rPr lang="en-US" sz="1600" dirty="0"/>
              <a:t>Game theory projects </a:t>
            </a:r>
          </a:p>
          <a:p>
            <a:pPr marL="0" indent="0">
              <a:buNone/>
            </a:pPr>
            <a:r>
              <a:rPr lang="en-US" sz="1600" dirty="0"/>
              <a:t>Game tournaments | events</a:t>
            </a:r>
          </a:p>
          <a:p>
            <a:pPr marL="0" indent="0">
              <a:buNone/>
            </a:pPr>
            <a:r>
              <a:rPr lang="en-US" sz="1600" dirty="0"/>
              <a:t>Game eco-system and treasury (between governors)</a:t>
            </a:r>
          </a:p>
          <a:p>
            <a:pPr marL="0" indent="0">
              <a:buNone/>
            </a:pPr>
            <a:r>
              <a:rPr lang="en-US" sz="1600" b="1" dirty="0"/>
              <a:t>GOVERNANCE</a:t>
            </a:r>
            <a:r>
              <a:rPr lang="en-US" sz="1600" dirty="0"/>
              <a:t> program commences upon:</a:t>
            </a:r>
          </a:p>
          <a:p>
            <a:pPr marL="0" indent="0">
              <a:buNone/>
            </a:pPr>
            <a:r>
              <a:rPr lang="en-US" sz="1600" dirty="0"/>
              <a:t>100,000 + registered users </a:t>
            </a:r>
          </a:p>
          <a:p>
            <a:pPr marL="0" indent="0">
              <a:buNone/>
            </a:pPr>
            <a:r>
              <a:rPr lang="en-US" sz="1600" dirty="0"/>
              <a:t>2,000 + voting status </a:t>
            </a:r>
          </a:p>
          <a:p>
            <a:pPr marL="0" indent="0">
              <a:buNone/>
            </a:pPr>
            <a:r>
              <a:rPr lang="en-US" sz="1600" b="1" dirty="0"/>
              <a:t>VOTING</a:t>
            </a:r>
          </a:p>
          <a:p>
            <a:pPr marL="0" indent="0">
              <a:buNone/>
            </a:pPr>
            <a:r>
              <a:rPr lang="en-US" sz="1600" dirty="0"/>
              <a:t>Players who own 3 + collection and staking token </a:t>
            </a:r>
          </a:p>
        </p:txBody>
      </p:sp>
    </p:spTree>
    <p:extLst>
      <p:ext uri="{BB962C8B-B14F-4D97-AF65-F5344CB8AC3E}">
        <p14:creationId xmlns:p14="http://schemas.microsoft.com/office/powerpoint/2010/main" val="5938376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1FF76-5417-264B-8899-5C3477E60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LEAKY BUCKET ASSUMPTION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22995-BF71-1140-A55F-841117F2A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/>
              <a:t>INVESTORS ACQUISITIONS </a:t>
            </a:r>
          </a:p>
          <a:p>
            <a:pPr marL="0" indent="0">
              <a:buNone/>
            </a:pPr>
            <a:r>
              <a:rPr lang="en-US" sz="1600" dirty="0"/>
              <a:t>New investors via Pre-sale investment in NFT COLLECTION SERIES promoted to the public and player database</a:t>
            </a:r>
          </a:p>
          <a:p>
            <a:pPr marL="0" indent="0">
              <a:buNone/>
            </a:pPr>
            <a:r>
              <a:rPr lang="en-US" sz="1600" b="1" dirty="0"/>
              <a:t>PLAYER RETENTION</a:t>
            </a:r>
          </a:p>
          <a:p>
            <a:r>
              <a:rPr lang="en-US" sz="1600" dirty="0"/>
              <a:t>Affordable pre-sale card packs offered to the public and player database </a:t>
            </a:r>
          </a:p>
          <a:p>
            <a:r>
              <a:rPr lang="en-US" sz="1600" dirty="0"/>
              <a:t>Affordable entries into tournaments and special events</a:t>
            </a:r>
          </a:p>
          <a:p>
            <a:r>
              <a:rPr lang="en-US" sz="1600" dirty="0"/>
              <a:t>Community values</a:t>
            </a:r>
          </a:p>
          <a:p>
            <a:r>
              <a:rPr lang="en-US" sz="1600" dirty="0"/>
              <a:t>Reward for effort | engagement </a:t>
            </a:r>
          </a:p>
          <a:p>
            <a:r>
              <a:rPr lang="en-US" sz="1600" dirty="0"/>
              <a:t>Opportunity to generate passive income through Chess GM </a:t>
            </a:r>
          </a:p>
          <a:p>
            <a:pPr marL="0" indent="0">
              <a:buNone/>
            </a:pPr>
            <a:r>
              <a:rPr lang="en-US" sz="1600" b="1" dirty="0"/>
              <a:t>NEW PLAYER ACQUISITIONS </a:t>
            </a:r>
          </a:p>
          <a:p>
            <a:r>
              <a:rPr lang="en-US" sz="1600" dirty="0"/>
              <a:t>Free to play | reach marketing via social media platforms | social influencers </a:t>
            </a:r>
          </a:p>
          <a:p>
            <a:r>
              <a:rPr lang="en-US" sz="1600" dirty="0"/>
              <a:t>Pre-sale drive 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5445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011AC-98A9-A043-A292-FE83E7F20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180A8-61ED-8649-944B-6456927544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b="1" dirty="0"/>
              <a:t>Landing page</a:t>
            </a:r>
          </a:p>
          <a:p>
            <a:pPr marL="0" indent="0">
              <a:buNone/>
            </a:pPr>
            <a:r>
              <a:rPr lang="en-US" sz="1600" dirty="0"/>
              <a:t>All game details | information sections | Road Map | Whitepaper |login | register </a:t>
            </a:r>
            <a:r>
              <a:rPr lang="en-US" sz="1600" dirty="0" err="1"/>
              <a:t>Chessgm.x</a:t>
            </a:r>
            <a:r>
              <a:rPr lang="en-US" sz="1600" dirty="0"/>
              <a:t> ID</a:t>
            </a:r>
          </a:p>
          <a:p>
            <a:pPr marL="0" indent="0">
              <a:buNone/>
            </a:pPr>
            <a:r>
              <a:rPr lang="en-US" sz="1600" dirty="0"/>
              <a:t>GOVERNORS | TEAM – Avatars and backgrounds </a:t>
            </a:r>
          </a:p>
          <a:p>
            <a:pPr marL="0" indent="0">
              <a:buNone/>
            </a:pPr>
            <a:r>
              <a:rPr lang="en-US" sz="1600" b="1" dirty="0"/>
              <a:t>Marketplace 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Buy | Sell | Trade </a:t>
            </a:r>
          </a:p>
          <a:p>
            <a:pPr marL="0" indent="0">
              <a:buNone/>
            </a:pPr>
            <a:r>
              <a:rPr lang="en-US" sz="1600" b="1" dirty="0"/>
              <a:t>Player dashboard</a:t>
            </a:r>
          </a:p>
          <a:p>
            <a:pPr marL="0" indent="0">
              <a:buNone/>
            </a:pPr>
            <a:r>
              <a:rPr lang="en-US" sz="1600" dirty="0"/>
              <a:t>Profile | Avatar | ID address | tournament stats | NFTS Collected | NFTS collection | filled collections | account | marketplace | Stats – W/L/D % – placings | number of tournaments entered </a:t>
            </a:r>
          </a:p>
          <a:p>
            <a:pPr marL="0" indent="0">
              <a:buNone/>
            </a:pPr>
            <a:r>
              <a:rPr lang="en-US" sz="1600" b="1" dirty="0"/>
              <a:t>Admin ???</a:t>
            </a:r>
          </a:p>
          <a:p>
            <a:pPr marL="0" indent="0">
              <a:buNone/>
            </a:pPr>
            <a:r>
              <a:rPr lang="en-US" sz="1600" dirty="0"/>
              <a:t>Panel | dashboard | accounts 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7417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EFED5-1449-D54E-9DA1-FBE91E6F7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WEBSITE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33DDB-E517-B74B-B3A7-58F047F53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b="1" dirty="0"/>
              <a:t>TOOLS </a:t>
            </a:r>
          </a:p>
          <a:p>
            <a:pPr marL="0" indent="0">
              <a:buNone/>
            </a:pPr>
            <a:r>
              <a:rPr lang="en-US" sz="1600" dirty="0"/>
              <a:t>WP | ELEMENTOR PRO</a:t>
            </a:r>
          </a:p>
          <a:p>
            <a:pPr marL="0" indent="0">
              <a:buNone/>
            </a:pPr>
            <a:r>
              <a:rPr lang="en-US" sz="1600" dirty="0"/>
              <a:t>SITEGROUND HOSTING</a:t>
            </a:r>
          </a:p>
          <a:p>
            <a:pPr marL="0" indent="0">
              <a:buNone/>
            </a:pPr>
            <a:r>
              <a:rPr lang="en-US" sz="1600" dirty="0"/>
              <a:t>CHESSGM.X (Unstoppable Domain Utility) – integrate UD utility partners </a:t>
            </a:r>
          </a:p>
          <a:p>
            <a:pPr marL="0" indent="0">
              <a:buNone/>
            </a:pPr>
            <a:r>
              <a:rPr lang="en-US" sz="1600" dirty="0">
                <a:hlinkClick r:id="rId2"/>
              </a:rPr>
              <a:t>https://unstoppablemarketplace.com/categories?categories=Utilities</a:t>
            </a:r>
            <a:r>
              <a:rPr lang="en-US" sz="1600" dirty="0"/>
              <a:t> </a:t>
            </a:r>
          </a:p>
          <a:p>
            <a:pPr marL="0" indent="0">
              <a:buNone/>
            </a:pPr>
            <a:r>
              <a:rPr lang="en-US" sz="1600" dirty="0"/>
              <a:t>Some ideas for logo | branding </a:t>
            </a:r>
          </a:p>
        </p:txBody>
      </p:sp>
    </p:spTree>
    <p:extLst>
      <p:ext uri="{BB962C8B-B14F-4D97-AF65-F5344CB8AC3E}">
        <p14:creationId xmlns:p14="http://schemas.microsoft.com/office/powerpoint/2010/main" val="8204271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124C2-9498-4644-8DD8-C98BB1E9E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NFTS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0F9D7-69BC-5841-A831-A64FA7FF1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/>
              <a:t>Free mint on </a:t>
            </a:r>
            <a:r>
              <a:rPr lang="en-US" sz="1600" dirty="0" err="1"/>
              <a:t>opensea</a:t>
            </a:r>
            <a:r>
              <a:rPr lang="en-US" sz="1600" dirty="0"/>
              <a:t> public marketplace? Bulk mint? </a:t>
            </a:r>
          </a:p>
          <a:p>
            <a:pPr marL="0" indent="0">
              <a:buNone/>
            </a:pPr>
            <a:r>
              <a:rPr lang="en-US" sz="1600" dirty="0"/>
              <a:t>Purchase and receive cards packs on website | met-mask wallet </a:t>
            </a:r>
          </a:p>
          <a:p>
            <a:pPr marL="0" indent="0">
              <a:buNone/>
            </a:pPr>
            <a:r>
              <a:rPr lang="en-US" sz="1600" dirty="0"/>
              <a:t>Mint expiry date? </a:t>
            </a:r>
          </a:p>
          <a:p>
            <a:pPr marL="0" indent="0">
              <a:buNone/>
            </a:pPr>
            <a:r>
              <a:rPr lang="en-US" sz="1600" dirty="0"/>
              <a:t>Categories and use of sub-domains to administrate | mint  NFTS ?</a:t>
            </a:r>
          </a:p>
          <a:p>
            <a:pPr marL="0" indent="0">
              <a:buNone/>
            </a:pPr>
            <a:r>
              <a:rPr lang="en-US" sz="1600" b="1" dirty="0"/>
              <a:t>Category wallets</a:t>
            </a:r>
          </a:p>
          <a:p>
            <a:pPr marL="0" indent="0">
              <a:buNone/>
            </a:pPr>
            <a:r>
              <a:rPr lang="en-US" sz="1600" dirty="0"/>
              <a:t>Standard collection wallet address  = </a:t>
            </a:r>
            <a:r>
              <a:rPr lang="en-US" sz="1600" dirty="0" err="1"/>
              <a:t>spioneer.chessgm.x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Exclusive collection wallet address = </a:t>
            </a:r>
            <a:r>
              <a:rPr lang="en-US" sz="1600" dirty="0" err="1"/>
              <a:t>expioneer.chessgm.x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Rare collection wallet address = </a:t>
            </a:r>
            <a:r>
              <a:rPr lang="en-US" sz="1600" dirty="0" err="1"/>
              <a:t>rpioneer.chessgm.x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Ultra-Rare collection wallet address = </a:t>
            </a:r>
            <a:r>
              <a:rPr lang="en-US" sz="1600" dirty="0" err="1"/>
              <a:t>urpioneer.chessgm.x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Pioneer Game Passes = </a:t>
            </a:r>
            <a:r>
              <a:rPr lang="en-US" sz="1600" dirty="0" err="1"/>
              <a:t>ppioneer.chessgm.x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New York City Game Pass = </a:t>
            </a:r>
            <a:r>
              <a:rPr lang="en-US" sz="1600" dirty="0" err="1"/>
              <a:t>nycgpass.chessgm.x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682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A0579-7523-D84E-AFAE-B78101524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CREATIVE BRIEF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EA79B-E7D0-3648-A121-F2FFA318B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/>
              <a:t>DESIGN OBJECTIVE</a:t>
            </a:r>
          </a:p>
          <a:p>
            <a:pPr marL="0" indent="0">
              <a:buNone/>
            </a:pPr>
            <a:r>
              <a:rPr lang="en-US" sz="1600" dirty="0"/>
              <a:t>Traditional – modern – futurist WEB3 – attractive chess piece </a:t>
            </a:r>
          </a:p>
          <a:p>
            <a:pPr marL="0" indent="0">
              <a:buNone/>
            </a:pPr>
            <a:r>
              <a:rPr lang="en-US" sz="1600" b="1" dirty="0"/>
              <a:t>CHESS GM Benchmarks | Competition: </a:t>
            </a:r>
          </a:p>
          <a:p>
            <a:pPr marL="0" indent="0">
              <a:buNone/>
            </a:pPr>
            <a:r>
              <a:rPr lang="en-US" sz="1600" dirty="0"/>
              <a:t>RIGID CHESS (STEAM)*too much shit going on </a:t>
            </a:r>
          </a:p>
          <a:p>
            <a:pPr marL="0" indent="0">
              <a:buNone/>
            </a:pPr>
            <a:r>
              <a:rPr lang="en-US" sz="1600" dirty="0"/>
              <a:t>IMMORTAL on IMMUTIBLE X </a:t>
            </a:r>
            <a:r>
              <a:rPr lang="en-US" sz="1000" dirty="0">
                <a:hlinkClick r:id="rId2"/>
              </a:rPr>
              <a:t>https://www.immutable.com/blog/immortal-game-partner-profile</a:t>
            </a:r>
            <a:r>
              <a:rPr lang="en-US" sz="1000" dirty="0"/>
              <a:t> </a:t>
            </a:r>
          </a:p>
          <a:p>
            <a:pPr marL="0" indent="0">
              <a:buNone/>
            </a:pPr>
            <a:r>
              <a:rPr lang="en-US" sz="1600" dirty="0"/>
              <a:t>RADICAL CHESS </a:t>
            </a:r>
            <a:r>
              <a:rPr lang="en-US" sz="1000" dirty="0">
                <a:hlinkClick r:id="rId3"/>
              </a:rPr>
              <a:t>https://radicalchess.com/</a:t>
            </a:r>
            <a:endParaRPr lang="en-US" sz="1000" dirty="0"/>
          </a:p>
          <a:p>
            <a:pPr marL="0" indent="0">
              <a:buNone/>
            </a:pPr>
            <a:r>
              <a:rPr lang="en-US" sz="1600" b="1" dirty="0"/>
              <a:t>CHESS GM Point of difference – </a:t>
            </a:r>
            <a:r>
              <a:rPr lang="en-US" sz="1600" dirty="0"/>
              <a:t>traditional chess game – Future community ownership DAO potential (value for players long term) – Scheduled tournaments </a:t>
            </a:r>
          </a:p>
          <a:p>
            <a:pPr marL="0" indent="0">
              <a:buNone/>
            </a:pPr>
            <a:r>
              <a:rPr lang="en-US" sz="1600" b="1" dirty="0"/>
              <a:t>Chess Gm design Style </a:t>
            </a:r>
          </a:p>
          <a:p>
            <a:pPr marL="0" indent="0">
              <a:buNone/>
            </a:pPr>
            <a:r>
              <a:rPr lang="en-US" sz="1600" b="1" dirty="0"/>
              <a:t>UI | UX – </a:t>
            </a:r>
            <a:r>
              <a:rPr lang="en-US" sz="1600" dirty="0"/>
              <a:t>Short term 2D gaming environment – with 3D NFTS</a:t>
            </a:r>
          </a:p>
          <a:p>
            <a:pPr marL="0" indent="0">
              <a:buNone/>
            </a:pPr>
            <a:r>
              <a:rPr lang="en-US" sz="1600" b="1" dirty="0"/>
              <a:t>BRANDING (refer to website)</a:t>
            </a:r>
          </a:p>
          <a:p>
            <a:pPr marL="0" indent="0">
              <a:buNone/>
            </a:pPr>
            <a:r>
              <a:rPr lang="en-US" sz="1600" b="1" dirty="0"/>
              <a:t>Logo – slogan </a:t>
            </a:r>
          </a:p>
          <a:p>
            <a:pPr marL="342900" indent="-342900">
              <a:buAutoNum type="arabicPeriod"/>
            </a:pPr>
            <a:endParaRPr lang="en-US" sz="1600" b="1" dirty="0"/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4539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4F9FA-E667-6643-A143-8280CE490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DESIGN | BRANDING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AC92D-036B-FF40-856C-0F594C3E0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Modern / futurist  / minimal chess in web3 NFT style </a:t>
            </a:r>
          </a:p>
          <a:p>
            <a:pPr marL="0" indent="0">
              <a:buNone/>
            </a:pPr>
            <a:r>
              <a:rPr lang="en-US" dirty="0"/>
              <a:t>Space Grayscale | call to actions | Light and dark mode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B893EA-8593-FC41-B2B3-A48D9E38B2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32428"/>
            <a:ext cx="3971794" cy="13038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8EFD850-81D8-FA4A-9A18-3383777CE1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4578" y="4136364"/>
            <a:ext cx="1458115" cy="114777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2F8D36E-D2C2-A440-81AD-0882C5BE69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9323" y="4179010"/>
            <a:ext cx="1547179" cy="110512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7D66343-F467-2649-B74D-409C38B3B8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4179009"/>
            <a:ext cx="1516693" cy="11051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6F339B-E343-724C-A89C-0A02E303EB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67732" y="4136364"/>
            <a:ext cx="1475148" cy="1105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6062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3F2A6-2535-C449-8B88-1971F6658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BRANDING STYLE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142C7-4F8D-174D-8898-29190AE388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RANDOM FONT EXAMPLES </a:t>
            </a:r>
          </a:p>
          <a:p>
            <a:pPr marL="0" indent="0">
              <a:buNone/>
            </a:pPr>
            <a:endParaRPr lang="en-US" sz="1600" dirty="0"/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5FA30318-2CDC-AF49-B663-AFA5CBC6D9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68607"/>
            <a:ext cx="3207707" cy="644406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93D0560E-5045-9A4C-8156-2C1576396B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321" y="2781869"/>
            <a:ext cx="2478545" cy="535901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6D13F6FE-2B50-2442-898C-93817A9ADF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322" y="3317770"/>
            <a:ext cx="2891904" cy="473025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A7B1A325-45B9-7F4C-9DA7-C3E425D26F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6321" y="3870870"/>
            <a:ext cx="3380419" cy="567004"/>
          </a:xfrm>
          <a:prstGeom prst="rect">
            <a:avLst/>
          </a:prstGeom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id="{0BC856FB-6CC5-644A-8439-8E9EB98B65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3899" y="4668750"/>
            <a:ext cx="3342841" cy="505071"/>
          </a:xfrm>
          <a:prstGeom prst="rect">
            <a:avLst/>
          </a:prstGeom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id="{05A0F820-E0E1-9746-A7FD-B2073E4A474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6321" y="5298372"/>
            <a:ext cx="2704013" cy="668986"/>
          </a:xfrm>
          <a:prstGeom prst="rect">
            <a:avLst/>
          </a:prstGeom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ACD0003C-1E7B-A644-88FB-B26B2BEBB83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86347" y="1971608"/>
            <a:ext cx="2064141" cy="741405"/>
          </a:xfrm>
          <a:prstGeom prst="rect">
            <a:avLst/>
          </a:prstGeom>
        </p:spPr>
      </p:pic>
      <p:pic>
        <p:nvPicPr>
          <p:cNvPr id="93" name="Picture 92">
            <a:extLst>
              <a:ext uri="{FF2B5EF4-FFF2-40B4-BE49-F238E27FC236}">
                <a16:creationId xmlns:a16="http://schemas.microsoft.com/office/drawing/2014/main" id="{26CD586D-BC3A-5747-9521-3785937E62A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73832" y="2794596"/>
            <a:ext cx="2370891" cy="845398"/>
          </a:xfrm>
          <a:prstGeom prst="rect">
            <a:avLst/>
          </a:prstGeom>
        </p:spPr>
      </p:pic>
      <p:pic>
        <p:nvPicPr>
          <p:cNvPr id="95" name="Picture 94">
            <a:extLst>
              <a:ext uri="{FF2B5EF4-FFF2-40B4-BE49-F238E27FC236}">
                <a16:creationId xmlns:a16="http://schemas.microsoft.com/office/drawing/2014/main" id="{D5C44561-383D-CC4F-8527-3E9A6BCF37D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73634" y="3921825"/>
            <a:ext cx="2253467" cy="657769"/>
          </a:xfrm>
          <a:prstGeom prst="rect">
            <a:avLst/>
          </a:prstGeom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7E0821D1-5CA9-1144-8C25-9BE2F9E8775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446741" y="4675432"/>
            <a:ext cx="2943616" cy="538119"/>
          </a:xfrm>
          <a:prstGeom prst="rect">
            <a:avLst/>
          </a:prstGeom>
        </p:spPr>
      </p:pic>
      <p:pic>
        <p:nvPicPr>
          <p:cNvPr id="101" name="Picture 100">
            <a:extLst>
              <a:ext uri="{FF2B5EF4-FFF2-40B4-BE49-F238E27FC236}">
                <a16:creationId xmlns:a16="http://schemas.microsoft.com/office/drawing/2014/main" id="{17E2D3AD-2440-EB4C-A15A-F2EBF82E32E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446740" y="5403087"/>
            <a:ext cx="3702168" cy="564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6730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3137F-BB34-3545-80E1-1F52E87C0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 | UX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7C835-CE56-2D49-B737-5CB32374A5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Falls in line with branding – Minimal – web3 – modern</a:t>
            </a:r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1600" b="1" dirty="0"/>
              <a:t>TOURNAMENT LOBBY </a:t>
            </a:r>
            <a:r>
              <a:rPr lang="en-US" sz="1600" dirty="0"/>
              <a:t>social – UD ID chat function? </a:t>
            </a:r>
            <a:r>
              <a:rPr lang="en-US" sz="1600" dirty="0">
                <a:hlinkClick r:id="rId2"/>
              </a:rPr>
              <a:t>https://unstoppabledomains.com/blog/categories/announcements/article/messaging-launch</a:t>
            </a:r>
            <a:r>
              <a:rPr lang="en-US" sz="1600" dirty="0"/>
              <a:t> </a:t>
            </a:r>
          </a:p>
          <a:p>
            <a:pPr marL="0" indent="0">
              <a:buNone/>
            </a:pPr>
            <a:r>
              <a:rPr lang="en-US" sz="1600" b="1" dirty="0"/>
              <a:t>24/7 Lobby chat </a:t>
            </a:r>
          </a:p>
          <a:p>
            <a:pPr marL="0" indent="0">
              <a:buNone/>
            </a:pPr>
            <a:r>
              <a:rPr lang="en-US" sz="1600" b="1" dirty="0"/>
              <a:t>POP – UP BROWSER </a:t>
            </a:r>
            <a:r>
              <a:rPr lang="en-US" sz="1600" dirty="0"/>
              <a:t>for commencement of automated tournament scheduled games</a:t>
            </a:r>
          </a:p>
          <a:p>
            <a:pPr marL="0" indent="0">
              <a:buNone/>
            </a:pPr>
            <a:r>
              <a:rPr lang="en-US" sz="1600" b="1" dirty="0"/>
              <a:t>Info: </a:t>
            </a:r>
            <a:r>
              <a:rPr lang="en-US" sz="1600" dirty="0"/>
              <a:t>Players (Avatar) – tournament round (128,64,32,16,Q’s,SF’s and GF - Timer – Head to Head stat</a:t>
            </a:r>
          </a:p>
          <a:p>
            <a:pPr marL="0" indent="0">
              <a:buNone/>
            </a:pPr>
            <a:r>
              <a:rPr lang="en-US" sz="1600" dirty="0"/>
              <a:t>Pre-game countdown clock – game clock – game ends – congratulations animations for winner – commiserations animation for loser – Winner continues to the next phase of the tournament. Browser closes for loser </a:t>
            </a:r>
          </a:p>
          <a:p>
            <a:pPr marL="0" indent="0">
              <a:buNone/>
            </a:pPr>
            <a:r>
              <a:rPr lang="en-US" sz="1600" b="1" dirty="0"/>
              <a:t>STAKING PAGE </a:t>
            </a:r>
            <a:r>
              <a:rPr lang="en-US" sz="1600" dirty="0"/>
              <a:t>(player profile)</a:t>
            </a:r>
          </a:p>
          <a:p>
            <a:pPr marL="0" indent="0">
              <a:buNone/>
            </a:pPr>
            <a:r>
              <a:rPr lang="en-US" sz="1600" dirty="0"/>
              <a:t>Gallery of NFTS owned – call to action stake NFTS – Gallery of NFTS Collections STAKED </a:t>
            </a:r>
          </a:p>
          <a:p>
            <a:pPr marL="0" indent="0">
              <a:buNone/>
            </a:pPr>
            <a:r>
              <a:rPr lang="en-US" sz="1600" b="1"/>
              <a:t>Player </a:t>
            </a:r>
            <a:r>
              <a:rPr lang="en-US" sz="1600" b="1" dirty="0"/>
              <a:t>profiles </a:t>
            </a:r>
            <a:r>
              <a:rPr lang="en-US" sz="1600" dirty="0"/>
              <a:t>- Players can view profiles with stats, owned collections – owned NFTS - 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29185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B0A9C-0ABC-FC45-A1BC-EDC7982B9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8DF1F-B196-304B-A3A0-ECB26464B7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CHESS GM is focused on hosting virtual chess events (tournaments) in a WEB3.0 PLAY TO EARN environment. </a:t>
            </a:r>
          </a:p>
          <a:p>
            <a:pPr marL="0" indent="0">
              <a:buNone/>
            </a:pPr>
            <a:r>
              <a:rPr lang="en-US" sz="1600" dirty="0"/>
              <a:t>Daily and weekly tournaments (with guaranteed prize pools) gives winning players and place getters the chance achievement rewards in the form of COIN and NFT game assets | collectables. </a:t>
            </a:r>
          </a:p>
          <a:p>
            <a:pPr marL="0" indent="0">
              <a:buNone/>
            </a:pPr>
            <a:r>
              <a:rPr lang="en-US" sz="1600" dirty="0"/>
              <a:t>The CHESS GM DAPP can be accessed as a download browser extension on the BRAVE in a de-</a:t>
            </a:r>
            <a:r>
              <a:rPr lang="en-US" sz="1600" dirty="0" err="1"/>
              <a:t>centrslised</a:t>
            </a:r>
            <a:r>
              <a:rPr lang="en-US" sz="1600" dirty="0"/>
              <a:t> environment.</a:t>
            </a:r>
          </a:p>
          <a:p>
            <a:pPr marL="0" indent="0">
              <a:buNone/>
            </a:pPr>
            <a:r>
              <a:rPr lang="en-US" sz="1600" b="1" dirty="0"/>
              <a:t>PLAY TO EARN OPTIONS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Players can earn passive income by winning or placing in daily tournaments and staking their NFT rewards into collections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DAPP investment - Earn governance | voting rights | influence the direction on the community (long term)</a:t>
            </a:r>
          </a:p>
          <a:p>
            <a:pPr marL="0" indent="0">
              <a:buNone/>
            </a:pPr>
            <a:r>
              <a:rPr lang="en-US" sz="1600" b="1" dirty="0"/>
              <a:t>INITIAL AIR DROP </a:t>
            </a:r>
            <a:r>
              <a:rPr lang="en-US" sz="1600" dirty="0"/>
              <a:t>Free Airdrop NFTS to chess player friends | Become a pioneer player for huge future rewards – Get ahead of the game! </a:t>
            </a:r>
          </a:p>
          <a:p>
            <a:pPr marL="0" indent="0">
              <a:buNone/>
            </a:pPr>
            <a:r>
              <a:rPr lang="en-US" sz="1600" b="1" dirty="0"/>
              <a:t>COMPETITION | BENCHMARKS</a:t>
            </a:r>
          </a:p>
          <a:p>
            <a:r>
              <a:rPr lang="en-US" sz="1700" b="1" dirty="0"/>
              <a:t>RIGID CHESS </a:t>
            </a:r>
            <a:r>
              <a:rPr lang="en-US" sz="1700" dirty="0"/>
              <a:t>(STEAM)*too much shit going on </a:t>
            </a:r>
          </a:p>
          <a:p>
            <a:r>
              <a:rPr lang="en-US" sz="1700" b="1" dirty="0"/>
              <a:t>IMMORTAL on IMMUTIBLE X </a:t>
            </a:r>
            <a:r>
              <a:rPr lang="en-US" sz="1700" dirty="0">
                <a:hlinkClick r:id="rId2"/>
              </a:rPr>
              <a:t>https://www.immutable.com/blog/immortal-game-partner-profile</a:t>
            </a:r>
            <a:r>
              <a:rPr lang="en-US" sz="1700" dirty="0"/>
              <a:t> </a:t>
            </a:r>
          </a:p>
          <a:p>
            <a:r>
              <a:rPr lang="en-US" sz="1700" b="1" dirty="0"/>
              <a:t>RADICAL CHESS </a:t>
            </a:r>
            <a:r>
              <a:rPr lang="en-US" sz="1700" dirty="0">
                <a:hlinkClick r:id="rId3"/>
              </a:rPr>
              <a:t>https://radicalchess.com/</a:t>
            </a:r>
            <a:endParaRPr lang="en-US" sz="17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8692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69B01-0470-414E-9FB5-826AFC9A1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 Collateral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42416-09E7-8249-A432-40228C83E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/>
              <a:t>CHESS GM | CHESSGM.X | CGMX </a:t>
            </a:r>
          </a:p>
          <a:p>
            <a:pPr marL="0" indent="0">
              <a:buNone/>
            </a:pPr>
            <a:r>
              <a:rPr lang="en-US" sz="1600" dirty="0"/>
              <a:t>Logo | Emblem </a:t>
            </a:r>
          </a:p>
          <a:p>
            <a:pPr marL="0" indent="0">
              <a:buNone/>
            </a:pPr>
            <a:r>
              <a:rPr lang="en-US" sz="1600" b="1" dirty="0"/>
              <a:t>BRANDING KIT </a:t>
            </a:r>
          </a:p>
          <a:p>
            <a:pPr marL="0" indent="0">
              <a:buNone/>
            </a:pPr>
            <a:r>
              <a:rPr lang="en-US" sz="1600" dirty="0"/>
              <a:t>Online | Merch | Print </a:t>
            </a:r>
          </a:p>
          <a:p>
            <a:pPr marL="0" indent="0">
              <a:buNone/>
            </a:pPr>
            <a:r>
              <a:rPr lang="en-US" sz="1600" b="1" dirty="0"/>
              <a:t>Video </a:t>
            </a:r>
          </a:p>
          <a:p>
            <a:pPr marL="0" indent="0">
              <a:buNone/>
            </a:pPr>
            <a:r>
              <a:rPr lang="en-US" sz="1600" dirty="0"/>
              <a:t>Game promo online (30sec) | Tutorial (2-3min)| Chess V-Loggers (1-2 min)</a:t>
            </a:r>
          </a:p>
          <a:p>
            <a:pPr marL="0" indent="0">
              <a:buNone/>
            </a:pPr>
            <a:r>
              <a:rPr lang="en-US" sz="1600" b="1" dirty="0"/>
              <a:t>ADS</a:t>
            </a:r>
          </a:p>
          <a:p>
            <a:pPr marL="0" indent="0">
              <a:buNone/>
            </a:pPr>
            <a:r>
              <a:rPr lang="en-US" sz="1600" dirty="0"/>
              <a:t>GIF Banner ads</a:t>
            </a:r>
          </a:p>
          <a:p>
            <a:pPr marL="0" indent="0">
              <a:buNone/>
            </a:pPr>
            <a:r>
              <a:rPr lang="en-US" sz="1600" i="1" dirty="0"/>
              <a:t>Win $50 playing chess – FREE TODAY! </a:t>
            </a:r>
            <a:r>
              <a:rPr lang="en-US" sz="1600" dirty="0"/>
              <a:t>| </a:t>
            </a:r>
            <a:r>
              <a:rPr lang="en-US" sz="1600" i="1" dirty="0"/>
              <a:t>Win NFTS playing chess – FREE TODAY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039166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2554C-7F5C-5F44-BF2D-1C757C7AF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B789F-77B5-C346-B055-F4E0F32BC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b="1" dirty="0"/>
              <a:t>Chess benchmarks </a:t>
            </a:r>
          </a:p>
          <a:p>
            <a:r>
              <a:rPr lang="en-US" sz="1600" b="1" dirty="0"/>
              <a:t>RIGID CHESS </a:t>
            </a:r>
            <a:r>
              <a:rPr lang="en-US" sz="1600" dirty="0"/>
              <a:t>(STEAM)*too much shit going on </a:t>
            </a:r>
          </a:p>
          <a:p>
            <a:r>
              <a:rPr lang="en-US" sz="1600" b="1" dirty="0"/>
              <a:t>IMMORTAL on IMMUTIBLE X </a:t>
            </a:r>
            <a:r>
              <a:rPr lang="en-US" sz="1600" dirty="0">
                <a:hlinkClick r:id="rId2"/>
              </a:rPr>
              <a:t>https://www.immutable.com/blog/immortal-game-partner-profile</a:t>
            </a:r>
            <a:r>
              <a:rPr lang="en-US" sz="1600" dirty="0"/>
              <a:t> </a:t>
            </a:r>
          </a:p>
          <a:p>
            <a:r>
              <a:rPr lang="en-US" sz="1600" b="1" dirty="0"/>
              <a:t>RADICAL CHESS </a:t>
            </a:r>
            <a:r>
              <a:rPr lang="en-US" sz="1600" dirty="0">
                <a:hlinkClick r:id="rId3"/>
              </a:rPr>
              <a:t>https://radicalchess.com/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0989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011AC-98A9-A043-A292-FE83E7F20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180A8-61ED-8649-944B-6456927544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/>
              <a:t>Landing page</a:t>
            </a:r>
          </a:p>
          <a:p>
            <a:pPr marL="0" indent="0">
              <a:buNone/>
            </a:pPr>
            <a:r>
              <a:rPr lang="en-US" sz="1600" dirty="0"/>
              <a:t>All game details (leaderboard | players) | information sections | Road Map | Whitepaper |login | register </a:t>
            </a:r>
            <a:r>
              <a:rPr lang="en-US" sz="1600" dirty="0" err="1"/>
              <a:t>Chessgm.x</a:t>
            </a:r>
            <a:r>
              <a:rPr lang="en-US" sz="1600" dirty="0"/>
              <a:t> ID</a:t>
            </a:r>
          </a:p>
          <a:p>
            <a:pPr marL="0" indent="0">
              <a:buNone/>
            </a:pPr>
            <a:r>
              <a:rPr lang="en-US" sz="1600" dirty="0"/>
              <a:t>GOVERNORS | TEAM – Avatars and backgrounds </a:t>
            </a:r>
          </a:p>
          <a:p>
            <a:pPr marL="0" indent="0">
              <a:buNone/>
            </a:pPr>
            <a:r>
              <a:rPr lang="en-US" sz="1600" b="1" dirty="0"/>
              <a:t>Marketplace 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Buy | Sell | Trade </a:t>
            </a:r>
          </a:p>
          <a:p>
            <a:pPr marL="0" indent="0">
              <a:buNone/>
            </a:pPr>
            <a:r>
              <a:rPr lang="en-US" sz="1600" b="1" dirty="0"/>
              <a:t>Player dashboard</a:t>
            </a:r>
          </a:p>
          <a:p>
            <a:pPr marL="0" indent="0">
              <a:buNone/>
            </a:pPr>
            <a:r>
              <a:rPr lang="en-US" sz="1600" dirty="0"/>
              <a:t>Profile | Avatar | ID address | tournament stats | NFTS Collected | NFTS collection | filled collections | account | marketplace | Stats – W/L/D % – placings | number of tournaments entered </a:t>
            </a:r>
          </a:p>
          <a:p>
            <a:pPr marL="0" indent="0">
              <a:buNone/>
            </a:pPr>
            <a:r>
              <a:rPr lang="en-US" sz="1600" b="1" dirty="0"/>
              <a:t>Staking collections information </a:t>
            </a:r>
          </a:p>
          <a:p>
            <a:pPr marL="0" indent="0">
              <a:buNone/>
            </a:pPr>
            <a:r>
              <a:rPr lang="en-US" sz="1600" b="1" dirty="0"/>
              <a:t>Admin </a:t>
            </a:r>
          </a:p>
          <a:p>
            <a:pPr marL="0" indent="0">
              <a:buNone/>
            </a:pPr>
            <a:r>
              <a:rPr lang="en-US" sz="1600" dirty="0"/>
              <a:t>Panel | dashboard | accounts 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9234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07A43-965D-6646-B162-5DF454640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NFTS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367BE-C5FC-6941-BBAC-BA9AC4BE80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/>
              <a:t>PIONEER COLLECTION</a:t>
            </a:r>
          </a:p>
          <a:p>
            <a:pPr marL="0" indent="0">
              <a:buNone/>
            </a:pPr>
            <a:r>
              <a:rPr lang="en-US" sz="1600" dirty="0"/>
              <a:t>3D Marble figurines – rotate POV – 3D printing (option)</a:t>
            </a:r>
          </a:p>
          <a:p>
            <a:pPr marL="0" indent="0">
              <a:buNone/>
            </a:pPr>
            <a:r>
              <a:rPr lang="en-US" sz="1600" b="1" dirty="0"/>
              <a:t>STANDARD  EXCLUSIVE RARE ULTRA RARE </a:t>
            </a:r>
          </a:p>
          <a:p>
            <a:pPr marL="0" indent="0">
              <a:buNone/>
            </a:pPr>
            <a:r>
              <a:rPr lang="en-US" sz="1600" dirty="0"/>
              <a:t>Design variation from tradition pieces to dynamic designs </a:t>
            </a:r>
          </a:p>
          <a:p>
            <a:pPr marL="0" indent="0">
              <a:buNone/>
            </a:pPr>
            <a:r>
              <a:rPr lang="en-US" sz="1600" b="1" dirty="0"/>
              <a:t>FUTURE CITY THEMED COLLECTIONS 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600" dirty="0"/>
              <a:t>New York City</a:t>
            </a:r>
          </a:p>
          <a:p>
            <a:pPr marL="342900" indent="-342900">
              <a:buAutoNum type="arabicPeriod"/>
            </a:pPr>
            <a:r>
              <a:rPr lang="en-US" sz="1600" dirty="0"/>
              <a:t>St Petersburg </a:t>
            </a:r>
          </a:p>
          <a:p>
            <a:pPr marL="342900" indent="-342900">
              <a:buAutoNum type="arabicPeriod"/>
            </a:pPr>
            <a:r>
              <a:rPr lang="en-US" sz="1600" dirty="0"/>
              <a:t>London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600" dirty="0"/>
              <a:t>Havana</a:t>
            </a:r>
          </a:p>
          <a:p>
            <a:pPr marL="342900" indent="-342900">
              <a:buAutoNum type="arabicPeriod"/>
            </a:pPr>
            <a:r>
              <a:rPr lang="en-US" sz="1600" dirty="0"/>
              <a:t>St. Louis </a:t>
            </a:r>
          </a:p>
          <a:p>
            <a:pPr marL="342900" indent="-342900">
              <a:buAutoNum type="arabicPeriod"/>
            </a:pPr>
            <a:r>
              <a:rPr lang="en-US" sz="1600" dirty="0"/>
              <a:t>Moscow </a:t>
            </a:r>
          </a:p>
          <a:p>
            <a:pPr marL="342900" indent="-342900">
              <a:buAutoNum type="arabicPeriod"/>
            </a:pPr>
            <a:r>
              <a:rPr lang="en-US" sz="1600" dirty="0"/>
              <a:t>Chennai 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67174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4A8FB-A8D4-D14A-B4EA-BD915535C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 | COIN | 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9AB45-73AB-5044-B7AA-C4C435DA2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b="1" dirty="0"/>
              <a:t>C-GMX Coin </a:t>
            </a:r>
            <a:r>
              <a:rPr lang="en-US" sz="1600" dirty="0"/>
              <a:t>= In game coin utility – buy in / out – buy / sell market place / Merch </a:t>
            </a:r>
          </a:p>
          <a:p>
            <a:pPr marL="0" indent="0">
              <a:buNone/>
            </a:pPr>
            <a:r>
              <a:rPr lang="en-US" sz="1600" b="1" dirty="0"/>
              <a:t>C-GMT Token </a:t>
            </a:r>
            <a:r>
              <a:rPr lang="en-US" sz="1600" dirty="0"/>
              <a:t>= Governance Utility token | playing community stakeholders | governance incentives | contributors </a:t>
            </a:r>
          </a:p>
          <a:p>
            <a:pPr marL="0" indent="0">
              <a:buNone/>
            </a:pPr>
            <a:r>
              <a:rPr lang="en-US" sz="1600" b="1" dirty="0"/>
              <a:t>NFT </a:t>
            </a:r>
            <a:r>
              <a:rPr lang="en-US" sz="1600" dirty="0"/>
              <a:t>= Representative value in community staking pools and game eco-system </a:t>
            </a:r>
          </a:p>
          <a:p>
            <a:pPr marL="0" indent="0">
              <a:buNone/>
            </a:pPr>
            <a:r>
              <a:rPr lang="en-US" sz="1600" b="1" dirty="0"/>
              <a:t>ID</a:t>
            </a:r>
            <a:r>
              <a:rPr lang="en-US" sz="1600" dirty="0"/>
              <a:t> = </a:t>
            </a:r>
            <a:r>
              <a:rPr lang="en-US" sz="1600" i="1" dirty="0"/>
              <a:t>(your name)</a:t>
            </a:r>
            <a:r>
              <a:rPr lang="en-US" sz="1600" dirty="0"/>
              <a:t>.</a:t>
            </a:r>
            <a:r>
              <a:rPr lang="en-US" sz="1600" dirty="0" err="1"/>
              <a:t>chessgm.x</a:t>
            </a:r>
            <a:r>
              <a:rPr lang="en-US" sz="1600" dirty="0"/>
              <a:t> </a:t>
            </a:r>
            <a:endParaRPr lang="en-US" sz="1600" i="1" dirty="0"/>
          </a:p>
          <a:p>
            <a:pPr marL="0" indent="0">
              <a:buNone/>
            </a:pPr>
            <a:r>
              <a:rPr lang="en-US" sz="1600" dirty="0"/>
              <a:t>Unstoppable Domain Utility - </a:t>
            </a:r>
            <a:r>
              <a:rPr lang="en-US" sz="1600" dirty="0">
                <a:hlinkClick r:id="rId2"/>
              </a:rPr>
              <a:t>https://www.youtube.com/watch?v=WsYXdIDzLas</a:t>
            </a:r>
            <a:r>
              <a:rPr lang="en-US" sz="1600" dirty="0"/>
              <a:t> </a:t>
            </a: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86584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0F392-586B-BA47-96D7-CDB741ECD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TOURNAMENTS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7B26F-FB61-F84D-AF64-433F8A7EE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b="1" dirty="0"/>
              <a:t>DAILY TOURNAMENT Structure </a:t>
            </a:r>
          </a:p>
          <a:p>
            <a:pPr marL="0" indent="0">
              <a:buNone/>
            </a:pPr>
            <a:r>
              <a:rPr lang="en-US" sz="1600" dirty="0"/>
              <a:t>4 x daily tournament per time zone – ASIA, USA and EUROPE – Limited to 128 players per tournament </a:t>
            </a:r>
          </a:p>
          <a:p>
            <a:pPr marL="0" indent="0">
              <a:buNone/>
            </a:pPr>
            <a:r>
              <a:rPr lang="en-US" sz="1600" dirty="0"/>
              <a:t>Guaranteed prize pool – 32 NFT rewards (top 32 finishes) </a:t>
            </a:r>
          </a:p>
          <a:p>
            <a:pPr marL="0" indent="0">
              <a:buNone/>
            </a:pPr>
            <a:r>
              <a:rPr lang="en-US" sz="1600" dirty="0"/>
              <a:t>32 pieces on a chess board – COLLECT a full set + STAKE for passive income </a:t>
            </a:r>
          </a:p>
          <a:p>
            <a:pPr marL="0" indent="0">
              <a:buNone/>
            </a:pPr>
            <a:r>
              <a:rPr lang="en-US" sz="1600" dirty="0"/>
              <a:t>Low Entry Fees – Entry Fee aligned with  NFT collection</a:t>
            </a:r>
          </a:p>
          <a:p>
            <a:pPr marL="0" indent="0">
              <a:buNone/>
            </a:pPr>
            <a:r>
              <a:rPr lang="en-US" sz="1600" dirty="0"/>
              <a:t>Example:</a:t>
            </a:r>
          </a:p>
          <a:p>
            <a:pPr marL="0" indent="0">
              <a:buNone/>
            </a:pPr>
            <a:r>
              <a:rPr lang="en-US" sz="1600" dirty="0"/>
              <a:t>Round of 16 = 1 standard collection</a:t>
            </a:r>
          </a:p>
          <a:p>
            <a:pPr marL="0" indent="0">
              <a:buNone/>
            </a:pPr>
            <a:r>
              <a:rPr lang="en-US" sz="1600" dirty="0"/>
              <a:t>Last 8 = 1 limited collection</a:t>
            </a:r>
          </a:p>
          <a:p>
            <a:pPr marL="0" indent="0">
              <a:buNone/>
            </a:pPr>
            <a:r>
              <a:rPr lang="en-US" sz="1600" dirty="0"/>
              <a:t>Semi  = 1 exclusive collection</a:t>
            </a:r>
          </a:p>
          <a:p>
            <a:pPr marL="0" indent="0">
              <a:buNone/>
            </a:pPr>
            <a:r>
              <a:rPr lang="en-US" sz="1600" dirty="0"/>
              <a:t>Runner up  = 1 rare collection</a:t>
            </a:r>
          </a:p>
          <a:p>
            <a:pPr marL="0" indent="0">
              <a:buNone/>
            </a:pPr>
            <a:r>
              <a:rPr lang="en-US" sz="1600" dirty="0"/>
              <a:t>Winner = 1 Ultra rare collection</a:t>
            </a:r>
          </a:p>
          <a:p>
            <a:pPr marL="0" indent="0">
              <a:buNone/>
            </a:pPr>
            <a:r>
              <a:rPr lang="en-US" sz="1600" b="1" dirty="0"/>
              <a:t>PHASES 2 </a:t>
            </a:r>
          </a:p>
          <a:p>
            <a:pPr marL="0" indent="0">
              <a:buNone/>
            </a:pPr>
            <a:r>
              <a:rPr lang="en-US" sz="1600" dirty="0"/>
              <a:t>Higher valued weekly tournaments 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843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A805E-B303-9147-B592-1D9F6BAC8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STAKING POOLS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65F16-BB60-9141-A3B7-321D04146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/>
              <a:t>NFT STAKING POOLS (based on collection NFT’s) - FULL COLLECTION = stake CHESS PIECES on board – held in game !D </a:t>
            </a:r>
          </a:p>
          <a:p>
            <a:pPr marL="0" indent="0">
              <a:buNone/>
            </a:pPr>
            <a:r>
              <a:rPr lang="en-US" sz="1600" b="1" dirty="0"/>
              <a:t>COLLECTING AND STAKING BASED ON PLAYER MOTIVATIONS – Community minded players stake GMT (IGT) and prize players stake GMX (IGC)</a:t>
            </a:r>
          </a:p>
          <a:p>
            <a:pPr marL="0" indent="0">
              <a:buNone/>
            </a:pPr>
            <a:r>
              <a:rPr lang="en-US" sz="1600" dirty="0"/>
              <a:t>Community members have two staking options that cannot be change until the end of the staking term. Yield options:</a:t>
            </a:r>
          </a:p>
          <a:p>
            <a:pPr marL="0" indent="0">
              <a:buNone/>
            </a:pPr>
            <a:r>
              <a:rPr lang="en-US" sz="1600" b="1" dirty="0"/>
              <a:t>In game coin – GMX</a:t>
            </a:r>
          </a:p>
          <a:p>
            <a:pPr marL="0" indent="0">
              <a:buNone/>
            </a:pPr>
            <a:r>
              <a:rPr lang="en-US" sz="1600" dirty="0"/>
              <a:t>SHORT TERM 1 YEAR (boost 1.2)</a:t>
            </a:r>
          </a:p>
          <a:p>
            <a:pPr marL="0" indent="0">
              <a:buNone/>
            </a:pPr>
            <a:r>
              <a:rPr lang="en-US" sz="1600" dirty="0"/>
              <a:t>MEDIUM  TERM 2 YEARS (boost 1.4)</a:t>
            </a:r>
          </a:p>
          <a:p>
            <a:pPr marL="0" indent="0">
              <a:buNone/>
            </a:pPr>
            <a:r>
              <a:rPr lang="en-US" sz="1600" dirty="0"/>
              <a:t>LONG TERM 3 YEARS (boost 1.8)</a:t>
            </a:r>
          </a:p>
          <a:p>
            <a:pPr marL="0" indent="0">
              <a:buNone/>
            </a:pPr>
            <a:r>
              <a:rPr lang="en-US" sz="1600" b="1" dirty="0"/>
              <a:t>GOV Token – GMT </a:t>
            </a:r>
          </a:p>
          <a:p>
            <a:pPr marL="0" indent="0">
              <a:buNone/>
            </a:pPr>
            <a:r>
              <a:rPr lang="en-US" sz="1600" dirty="0"/>
              <a:t>SHORT TERM 1 YEAR (boost X2.8)</a:t>
            </a:r>
          </a:p>
          <a:p>
            <a:pPr marL="0" indent="0">
              <a:buNone/>
            </a:pPr>
            <a:r>
              <a:rPr lang="en-US" sz="1600" dirty="0"/>
              <a:t>MEDIUM  TERM 2 YEARS (boost X5.6)</a:t>
            </a:r>
          </a:p>
          <a:p>
            <a:pPr marL="0" indent="0">
              <a:buNone/>
            </a:pPr>
            <a:r>
              <a:rPr lang="en-US" sz="1600" dirty="0"/>
              <a:t>LONG TERM 3 YEARS (boost X8.9)</a:t>
            </a:r>
            <a:endParaRPr lang="en-US" sz="1600" b="1" dirty="0"/>
          </a:p>
          <a:p>
            <a:pPr marL="0" indent="0">
              <a:buNone/>
            </a:pPr>
            <a:r>
              <a:rPr lang="en-US" sz="1300" b="1" dirty="0">
                <a:solidFill>
                  <a:srgbClr val="FF0000"/>
                </a:solidFill>
              </a:rPr>
              <a:t>Please note: all yield are variable until confirmed by an economic consultant </a:t>
            </a:r>
          </a:p>
          <a:p>
            <a:pPr marL="0" indent="0">
              <a:buNone/>
            </a:pPr>
            <a:endParaRPr lang="en-US" sz="1300" b="1" dirty="0"/>
          </a:p>
        </p:txBody>
      </p:sp>
    </p:spTree>
    <p:extLst>
      <p:ext uri="{BB962C8B-B14F-4D97-AF65-F5344CB8AC3E}">
        <p14:creationId xmlns:p14="http://schemas.microsoft.com/office/powerpoint/2010/main" val="2496612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2EB8C-F281-2444-9C17-772CF104C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LIQUIDITY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1C56A-E66E-4F46-8C47-CF19CE132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b="1" u="sng" dirty="0"/>
              <a:t>PIONEER IVESTORS - $$AUD </a:t>
            </a:r>
            <a:r>
              <a:rPr lang="en-US" sz="1600" i="1" u="sng" dirty="0"/>
              <a:t>(current budget for development)</a:t>
            </a:r>
          </a:p>
          <a:p>
            <a:pPr marL="0" indent="0">
              <a:buNone/>
            </a:pPr>
            <a:r>
              <a:rPr lang="en-US" sz="1600" b="1" i="1" dirty="0"/>
              <a:t>Receive complete series collection NFTS | Governance status | CGMT Tokens 3,000,000 (locked) | Staking CGMT Yield </a:t>
            </a:r>
          </a:p>
          <a:p>
            <a:pPr marL="0" indent="0">
              <a:buNone/>
            </a:pPr>
            <a:r>
              <a:rPr lang="en-US" sz="1600" dirty="0"/>
              <a:t>Angelino3000 - Julian McCormack - Nick </a:t>
            </a:r>
            <a:r>
              <a:rPr lang="en-US" sz="1600" dirty="0" err="1"/>
              <a:t>Hurle</a:t>
            </a:r>
            <a:r>
              <a:rPr lang="en-US" sz="1600" dirty="0"/>
              <a:t> – Max </a:t>
            </a:r>
          </a:p>
          <a:p>
            <a:pPr marL="0" indent="0">
              <a:buNone/>
            </a:pPr>
            <a:r>
              <a:rPr lang="en-US" sz="1600" dirty="0"/>
              <a:t>Investment pertains to the Collection series. Each collection series allows acquisition of new investors | contributors | community members. A % royalty share on all NFT CARD packs in the marketplace. Royalty %  revenue transferred automatically through the ‘share allocation’ to your chess gm wallet. </a:t>
            </a:r>
          </a:p>
          <a:p>
            <a:pPr marL="0" indent="0">
              <a:buNone/>
            </a:pPr>
            <a:r>
              <a:rPr lang="en-US" sz="1600" dirty="0"/>
              <a:t>GAME IP and Utility Address (</a:t>
            </a:r>
            <a:r>
              <a:rPr lang="en-US" sz="1600" dirty="0" err="1"/>
              <a:t>chessgm.x</a:t>
            </a:r>
            <a:r>
              <a:rPr lang="en-US" sz="1600" dirty="0"/>
              <a:t>) 75% game liquidity – 25% Angelino3000 (short term until the game further develops streams </a:t>
            </a:r>
            <a:r>
              <a:rPr lang="en-US" sz="1600"/>
              <a:t>of revenue)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CHESS GM ’the game’ is owned per say by a community of governors and a community of players with voting status</a:t>
            </a:r>
          </a:p>
          <a:p>
            <a:pPr marL="0" indent="0">
              <a:buNone/>
            </a:pPr>
            <a:r>
              <a:rPr lang="en-US" sz="1600" b="1" u="sng" dirty="0"/>
              <a:t>PLAYER ADOPTION </a:t>
            </a:r>
            <a:r>
              <a:rPr lang="en-US" sz="1600" i="1" u="sng" dirty="0"/>
              <a:t>(liquidity)</a:t>
            </a:r>
          </a:p>
          <a:p>
            <a:pPr marL="0" indent="0">
              <a:buNone/>
            </a:pPr>
            <a:r>
              <a:rPr lang="en-US" sz="1600" b="1" dirty="0"/>
              <a:t>DISCORD MARKETING </a:t>
            </a:r>
          </a:p>
          <a:p>
            <a:pPr marL="0" indent="0">
              <a:buNone/>
            </a:pPr>
            <a:r>
              <a:rPr lang="en-US" sz="1600" dirty="0"/>
              <a:t>Paid and/or Referral program via: PIONEER PLAYERS | INFLUENCERS | SOCIAL MEDIA CONTENT | ADVERTISING REACH | UD COMMUNITY </a:t>
            </a:r>
          </a:p>
          <a:p>
            <a:pPr marL="0" indent="0">
              <a:buNone/>
            </a:pPr>
            <a:r>
              <a:rPr lang="en-US" sz="1600" b="1" u="sng" dirty="0"/>
              <a:t>PRE-SALE = PIONEER COLLECTIONS</a:t>
            </a:r>
            <a:r>
              <a:rPr lang="en-US" sz="1600" i="1" u="sng" dirty="0"/>
              <a:t> (liquidity)</a:t>
            </a:r>
          </a:p>
          <a:p>
            <a:pPr marL="0" indent="0">
              <a:buNone/>
            </a:pPr>
            <a:r>
              <a:rPr lang="en-US" sz="1600" dirty="0"/>
              <a:t>Investment pre-sale in each collection launch to raise ongoing liquidity</a:t>
            </a:r>
          </a:p>
        </p:txBody>
      </p:sp>
    </p:spTree>
    <p:extLst>
      <p:ext uri="{BB962C8B-B14F-4D97-AF65-F5344CB8AC3E}">
        <p14:creationId xmlns:p14="http://schemas.microsoft.com/office/powerpoint/2010/main" val="3553923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2C5AE-6E06-234C-B1DE-D8FBC5E91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TOKENOMICS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28BD7-7FED-354A-8DB0-ACDFF4AD57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b="1" dirty="0"/>
              <a:t>CGMX - In Game Token </a:t>
            </a:r>
          </a:p>
          <a:p>
            <a:pPr marL="0" indent="0">
              <a:buNone/>
            </a:pPr>
            <a:r>
              <a:rPr lang="en-US" sz="1600" dirty="0"/>
              <a:t>$1 USD = 1,000.00</a:t>
            </a:r>
          </a:p>
          <a:p>
            <a:pPr marL="0" indent="0">
              <a:buNone/>
            </a:pPr>
            <a:r>
              <a:rPr lang="en-US" sz="1600" dirty="0"/>
              <a:t>In game TAX on transactions (selling % – Trading %)?</a:t>
            </a:r>
          </a:p>
          <a:p>
            <a:pPr marL="0" indent="0">
              <a:buNone/>
            </a:pPr>
            <a:r>
              <a:rPr lang="en-US" sz="1600" dirty="0"/>
              <a:t>Cash out TAX </a:t>
            </a:r>
          </a:p>
          <a:p>
            <a:pPr marL="0" indent="0">
              <a:buNone/>
            </a:pPr>
            <a:r>
              <a:rPr lang="en-US" sz="1600" b="1" dirty="0"/>
              <a:t>CGMT – Token | Governance </a:t>
            </a:r>
          </a:p>
          <a:p>
            <a:pPr marL="0" indent="0">
              <a:buNone/>
            </a:pPr>
            <a:r>
              <a:rPr lang="en-US" sz="1600" dirty="0"/>
              <a:t>How to attain governance status? Staking collections </a:t>
            </a:r>
          </a:p>
          <a:p>
            <a:pPr marL="0" indent="0">
              <a:buNone/>
            </a:pPr>
            <a:r>
              <a:rPr lang="en-US" sz="1600" dirty="0"/>
              <a:t>Complete series of collections staked + 1,000,000 in account balance</a:t>
            </a:r>
          </a:p>
          <a:p>
            <a:pPr marL="0" indent="0">
              <a:buNone/>
            </a:pPr>
            <a:r>
              <a:rPr lang="en-US" sz="1600" b="1" dirty="0"/>
              <a:t>Voting</a:t>
            </a:r>
          </a:p>
          <a:p>
            <a:pPr marL="0" indent="0">
              <a:buNone/>
            </a:pPr>
            <a:r>
              <a:rPr lang="en-US" sz="1600" dirty="0"/>
              <a:t>Must own have a full series collection | staking governance token</a:t>
            </a:r>
          </a:p>
          <a:p>
            <a:pPr marL="0" indent="0">
              <a:buNone/>
            </a:pPr>
            <a:r>
              <a:rPr lang="en-US" sz="1600" b="1" dirty="0"/>
              <a:t>Liquidity</a:t>
            </a:r>
          </a:p>
          <a:p>
            <a:pPr marL="0" indent="0">
              <a:buNone/>
            </a:pPr>
            <a:r>
              <a:rPr lang="en-US" sz="1600" dirty="0"/>
              <a:t>Pre-Sale – Initial NFT offering – liquidity </a:t>
            </a:r>
          </a:p>
          <a:p>
            <a:pPr marL="0" indent="0">
              <a:buNone/>
            </a:pPr>
            <a:r>
              <a:rPr lang="en-US" sz="1600" dirty="0"/>
              <a:t>Connect Meta Mask Wallet - </a:t>
            </a:r>
            <a:r>
              <a:rPr lang="en-US" sz="1600" dirty="0" err="1"/>
              <a:t>Chessgm.x</a:t>
            </a:r>
            <a:r>
              <a:rPr lang="en-US" sz="1600" dirty="0"/>
              <a:t> ID </a:t>
            </a:r>
          </a:p>
          <a:p>
            <a:pPr marL="0" indent="0">
              <a:buNone/>
            </a:pPr>
            <a:r>
              <a:rPr lang="en-US" sz="1600" b="1" dirty="0"/>
              <a:t>POS Accept </a:t>
            </a:r>
            <a:r>
              <a:rPr lang="en-US" sz="1600" dirty="0"/>
              <a:t>BTC | ETH | MATIC | DAI 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236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A5006-EC6B-6F46-AFB0-50B7F661B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 map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D4319-E52A-3C49-B8D4-E81229CB5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b="1" dirty="0"/>
              <a:t>Primary Objectives 12 – 18 months 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Develop a new-age chess community in a stable P2E economic environment</a:t>
            </a:r>
          </a:p>
          <a:p>
            <a:pPr marL="0" indent="0">
              <a:buNone/>
            </a:pPr>
            <a:r>
              <a:rPr lang="en-US" sz="1600" dirty="0"/>
              <a:t>Launch market place </a:t>
            </a:r>
          </a:p>
          <a:p>
            <a:pPr marL="0" indent="0">
              <a:buNone/>
            </a:pPr>
            <a:r>
              <a:rPr lang="en-US" sz="1600" dirty="0"/>
              <a:t>Implement influencer by region strategy | Develop community reach across social media platforms </a:t>
            </a:r>
          </a:p>
          <a:p>
            <a:pPr marL="0" indent="0">
              <a:buNone/>
            </a:pPr>
            <a:r>
              <a:rPr lang="en-US" sz="1600" dirty="0"/>
              <a:t>Launch series 2 collections and so on… Each series launch invites new pre-sale investors into that collection </a:t>
            </a:r>
          </a:p>
          <a:p>
            <a:pPr marL="0" indent="0">
              <a:buNone/>
            </a:pPr>
            <a:r>
              <a:rPr lang="en-US" sz="1600" dirty="0"/>
              <a:t>Community engagement initiatives example: development and design competitions </a:t>
            </a:r>
          </a:p>
          <a:p>
            <a:pPr marL="0" indent="0">
              <a:buNone/>
            </a:pPr>
            <a:r>
              <a:rPr lang="en-US" sz="1600" dirty="0"/>
              <a:t>Governance proposals and voting rewards </a:t>
            </a:r>
          </a:p>
          <a:p>
            <a:pPr marL="0" indent="0">
              <a:buNone/>
            </a:pPr>
            <a:r>
              <a:rPr lang="en-US" sz="1600" dirty="0"/>
              <a:t>Limited to 128 players </a:t>
            </a:r>
          </a:p>
          <a:p>
            <a:pPr marL="0" indent="0">
              <a:buNone/>
            </a:pPr>
            <a:r>
              <a:rPr lang="en-US" sz="1600" b="1" dirty="0"/>
              <a:t>Long term Objectives</a:t>
            </a:r>
          </a:p>
          <a:p>
            <a:pPr marL="0" indent="0">
              <a:buNone/>
            </a:pPr>
            <a:r>
              <a:rPr lang="en-US" sz="1600" dirty="0"/>
              <a:t>Develop a 3D gaming environment | Launch  CHESS GM chess tour by regions | collections series </a:t>
            </a:r>
          </a:p>
          <a:p>
            <a:pPr marL="0" indent="0">
              <a:buNone/>
            </a:pPr>
            <a:r>
              <a:rPr lang="en-US" sz="1600" dirty="0"/>
              <a:t>Create opportunities for chess players to engage in semi-professional tournament circuit by utilizing game passes </a:t>
            </a:r>
          </a:p>
          <a:p>
            <a:pPr marL="0" indent="0">
              <a:buNone/>
            </a:pPr>
            <a:r>
              <a:rPr lang="en-US" sz="1600" dirty="0"/>
              <a:t>Develop a teams competition </a:t>
            </a:r>
          </a:p>
          <a:p>
            <a:pPr marL="0" indent="0">
              <a:buNone/>
            </a:pPr>
            <a:r>
              <a:rPr lang="en-US" sz="1600" dirty="0"/>
              <a:t>Increase number of tournament (based on demand) | Develop online events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27918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49143</TotalTime>
  <Words>2900</Words>
  <Application>Microsoft Macintosh PowerPoint</Application>
  <PresentationFormat>Widescreen</PresentationFormat>
  <Paragraphs>386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Calibri</vt:lpstr>
      <vt:lpstr>Calibri Light</vt:lpstr>
      <vt:lpstr>Office Theme</vt:lpstr>
      <vt:lpstr>CHESSGM.X</vt:lpstr>
      <vt:lpstr>CHESSGM.X</vt:lpstr>
      <vt:lpstr>CONCEPT</vt:lpstr>
      <vt:lpstr>TOKEN | COIN | ID</vt:lpstr>
      <vt:lpstr>TOURNAMENTS</vt:lpstr>
      <vt:lpstr>STAKING POOLS</vt:lpstr>
      <vt:lpstr>LIQUIDITY</vt:lpstr>
      <vt:lpstr>TOKENOMICS</vt:lpstr>
      <vt:lpstr>Road map </vt:lpstr>
      <vt:lpstr>CHESSGM.X ADMINISTRATION</vt:lpstr>
      <vt:lpstr>MARKETING</vt:lpstr>
      <vt:lpstr>MARKETING</vt:lpstr>
      <vt:lpstr>MARKETING </vt:lpstr>
      <vt:lpstr>PLAYER JOURNEY’S</vt:lpstr>
      <vt:lpstr>SWAT ANALYSIS</vt:lpstr>
      <vt:lpstr>NFTS </vt:lpstr>
      <vt:lpstr>NFT VALUES</vt:lpstr>
      <vt:lpstr>IN GAME ENGAGEMENT </vt:lpstr>
      <vt:lpstr>CONSUMER SENTIMENT </vt:lpstr>
      <vt:lpstr>MARKET PLACE</vt:lpstr>
      <vt:lpstr>GOVERNANCE THEORY</vt:lpstr>
      <vt:lpstr>LEAKY BUCKET ASSUMPTION</vt:lpstr>
      <vt:lpstr>WEBSITE</vt:lpstr>
      <vt:lpstr>WEBSITE </vt:lpstr>
      <vt:lpstr>NFTS</vt:lpstr>
      <vt:lpstr>CREATIVE BRIEF </vt:lpstr>
      <vt:lpstr>GAME DESIGN | BRANDING STYLE</vt:lpstr>
      <vt:lpstr>BRANDING STYLE </vt:lpstr>
      <vt:lpstr>UI | UX</vt:lpstr>
      <vt:lpstr>Media Collateral</vt:lpstr>
      <vt:lpstr>Benchmarks</vt:lpstr>
      <vt:lpstr>WEBSITE</vt:lpstr>
      <vt:lpstr>NFTS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Angelo Butera</dc:creator>
  <cp:lastModifiedBy>Angelo Butera</cp:lastModifiedBy>
  <cp:revision>173</cp:revision>
  <dcterms:created xsi:type="dcterms:W3CDTF">2023-10-18T23:07:06Z</dcterms:created>
  <dcterms:modified xsi:type="dcterms:W3CDTF">2024-01-01T08:19:48Z</dcterms:modified>
</cp:coreProperties>
</file>