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2b32d7484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32d7484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talk about how the app saves state when the save button is pushed displays what it is saved as then puts the data on the chip and into the database in the same call when the chip is scanned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b32d748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32d748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a153922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53922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a10e8bec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10e8bec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b32d748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32d748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2a10e8becc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10e8becc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b32d7484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32d7484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2a10e8becc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10e8becc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a10e8becc_2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10e8becc_2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Admin page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a10e8bec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10e8bec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a0ecac6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0ecac6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2b32d748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32d748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2b32d748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32d748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b32d748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32d74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b32d748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32d748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b32d748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32d748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Todd also talk about people could also forget to wear PPE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b32d748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32d748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also talk about privacy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b32d7484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32d748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2b32d748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32d748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a153922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153922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ehstoday.com/ppe/hand-protection/workers-risking-injury-safety-equipment-63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Personal Protective Equipment Authentication System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Joel Valleroy</a:t>
            </a:r>
            <a:endParaRPr/>
          </a:p>
          <a:p>
            <a:pPr indent="0" lvl="0" marL="0" rtl="0" algn="ctr">
              <a:spcBef>
                <a:spcPts val="0"/>
              </a:spcBef>
              <a:spcAft>
                <a:spcPts val="0"/>
              </a:spcAft>
              <a:buNone/>
            </a:pPr>
            <a:r>
              <a:rPr lang="en"/>
              <a:t>Todd Gardiner</a:t>
            </a:r>
            <a:endParaRPr/>
          </a:p>
          <a:p>
            <a:pPr indent="0" lvl="0" marL="0" rtl="0" algn="ctr">
              <a:spcBef>
                <a:spcPts val="0"/>
              </a:spcBef>
              <a:spcAft>
                <a:spcPts val="0"/>
              </a:spcAft>
              <a:buNone/>
            </a:pPr>
            <a:r>
              <a:rPr lang="en"/>
              <a:t>John Boone</a:t>
            </a:r>
            <a:endParaRPr/>
          </a:p>
          <a:p>
            <a:pPr indent="0" lvl="0" marL="0" rtl="0" algn="ctr">
              <a:spcBef>
                <a:spcPts val="0"/>
              </a:spcBef>
              <a:spcAft>
                <a:spcPts val="0"/>
              </a:spcAft>
              <a:buNone/>
            </a:pPr>
            <a:r>
              <a:rPr lang="en"/>
              <a:t>Ben Heinrichs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the manager can set up an AREA tag.</a:t>
            </a:r>
            <a:endParaRPr/>
          </a:p>
        </p:txBody>
      </p:sp>
      <p:pic>
        <p:nvPicPr>
          <p:cNvPr id="119" name="Google Shape;119;p22"/>
          <p:cNvPicPr preferRelativeResize="0"/>
          <p:nvPr/>
        </p:nvPicPr>
        <p:blipFill>
          <a:blip r:embed="rId3">
            <a:alphaModFix/>
          </a:blip>
          <a:stretch>
            <a:fillRect/>
          </a:stretch>
        </p:blipFill>
        <p:spPr>
          <a:xfrm>
            <a:off x="5288925" y="288300"/>
            <a:ext cx="2407825" cy="4280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 creating item tag and assigning to area</a:t>
            </a:r>
            <a:endParaRPr/>
          </a:p>
          <a:p>
            <a:pPr indent="0" lvl="0" marL="0" rtl="0" algn="l">
              <a:spcBef>
                <a:spcPts val="160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5300775" y="287275"/>
            <a:ext cx="2408376" cy="428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hitting the save button </a:t>
            </a:r>
            <a:endParaRPr/>
          </a:p>
        </p:txBody>
      </p:sp>
      <p:pic>
        <p:nvPicPr>
          <p:cNvPr id="133" name="Google Shape;133;p24"/>
          <p:cNvPicPr preferRelativeResize="0"/>
          <p:nvPr/>
        </p:nvPicPr>
        <p:blipFill>
          <a:blip r:embed="rId3">
            <a:alphaModFix/>
          </a:blip>
          <a:stretch>
            <a:fillRect/>
          </a:stretch>
        </p:blipFill>
        <p:spPr>
          <a:xfrm>
            <a:off x="5266825" y="275850"/>
            <a:ext cx="2497149" cy="443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Success!</a:t>
            </a:r>
            <a:endParaRPr/>
          </a:p>
        </p:txBody>
      </p:sp>
      <p:pic>
        <p:nvPicPr>
          <p:cNvPr id="140" name="Google Shape;140;p25"/>
          <p:cNvPicPr preferRelativeResize="0"/>
          <p:nvPr/>
        </p:nvPicPr>
        <p:blipFill>
          <a:blip r:embed="rId3">
            <a:alphaModFix/>
          </a:blip>
          <a:stretch>
            <a:fillRect/>
          </a:stretch>
        </p:blipFill>
        <p:spPr>
          <a:xfrm>
            <a:off x="5232125" y="347100"/>
            <a:ext cx="2502724" cy="44493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7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46" name="Google Shape;146;p26"/>
          <p:cNvSpPr txBox="1"/>
          <p:nvPr>
            <p:ph idx="1" type="body"/>
          </p:nvPr>
        </p:nvSpPr>
        <p:spPr>
          <a:xfrm>
            <a:off x="220275" y="1135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Screen (user can scan area)</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5297651" y="298550"/>
            <a:ext cx="2392724" cy="425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Items required (not scanned in yet)</a:t>
            </a:r>
            <a:endParaRPr/>
          </a:p>
        </p:txBody>
      </p:sp>
      <p:pic>
        <p:nvPicPr>
          <p:cNvPr id="154" name="Google Shape;154;p27"/>
          <p:cNvPicPr preferRelativeResize="0"/>
          <p:nvPr/>
        </p:nvPicPr>
        <p:blipFill>
          <a:blip r:embed="rId3">
            <a:alphaModFix/>
          </a:blip>
          <a:stretch>
            <a:fillRect/>
          </a:stretch>
        </p:blipFill>
        <p:spPr>
          <a:xfrm>
            <a:off x="5346748" y="307575"/>
            <a:ext cx="2583876" cy="459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 pops up with items required in red</a:t>
            </a:r>
            <a:endParaRPr/>
          </a:p>
          <a:p>
            <a:pPr indent="0" lvl="0" marL="0" rtl="0" algn="l">
              <a:spcBef>
                <a:spcPts val="1600"/>
              </a:spcBef>
              <a:spcAft>
                <a:spcPts val="0"/>
              </a:spcAft>
              <a:buNone/>
            </a:pPr>
            <a:r>
              <a:rPr lang="en"/>
              <a:t>Items turn green as they are scanned in</a:t>
            </a:r>
            <a:endParaRPr/>
          </a:p>
          <a:p>
            <a:pPr indent="0" lvl="0" marL="0" rtl="0" algn="l">
              <a:spcBef>
                <a:spcPts val="1600"/>
              </a:spcBef>
              <a:spcAft>
                <a:spcPts val="1600"/>
              </a:spcAft>
              <a:buNone/>
            </a:pPr>
            <a:r>
              <a:t/>
            </a:r>
            <a:endParaRPr/>
          </a:p>
        </p:txBody>
      </p:sp>
      <p:pic>
        <p:nvPicPr>
          <p:cNvPr id="161" name="Google Shape;161;p28"/>
          <p:cNvPicPr preferRelativeResize="0"/>
          <p:nvPr/>
        </p:nvPicPr>
        <p:blipFill>
          <a:blip r:embed="rId3">
            <a:alphaModFix/>
          </a:blip>
          <a:stretch>
            <a:fillRect/>
          </a:stretch>
        </p:blipFill>
        <p:spPr>
          <a:xfrm>
            <a:off x="5230975" y="306975"/>
            <a:ext cx="2565840" cy="4261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Scenario</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Success!</a:t>
            </a:r>
            <a:endParaRPr/>
          </a:p>
        </p:txBody>
      </p:sp>
      <p:pic>
        <p:nvPicPr>
          <p:cNvPr id="168" name="Google Shape;168;p29"/>
          <p:cNvPicPr preferRelativeResize="0"/>
          <p:nvPr/>
        </p:nvPicPr>
        <p:blipFill>
          <a:blip r:embed="rId3">
            <a:alphaModFix/>
          </a:blip>
          <a:stretch>
            <a:fillRect/>
          </a:stretch>
        </p:blipFill>
        <p:spPr>
          <a:xfrm>
            <a:off x="5004225" y="314687"/>
            <a:ext cx="2539172" cy="4514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Manager log</a:t>
            </a:r>
            <a:endParaRPr/>
          </a:p>
        </p:txBody>
      </p:sp>
      <p:pic>
        <p:nvPicPr>
          <p:cNvPr id="175" name="Google Shape;175;p30"/>
          <p:cNvPicPr preferRelativeResize="0"/>
          <p:nvPr/>
        </p:nvPicPr>
        <p:blipFill>
          <a:blip r:embed="rId3">
            <a:alphaModFix/>
          </a:blip>
          <a:stretch>
            <a:fillRect/>
          </a:stretch>
        </p:blipFill>
        <p:spPr>
          <a:xfrm>
            <a:off x="4764875" y="487025"/>
            <a:ext cx="2273100" cy="40410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1" name="Google Shape;181;p31"/>
          <p:cNvSpPr txBox="1"/>
          <p:nvPr>
            <p:ph idx="1" type="body"/>
          </p:nvPr>
        </p:nvSpPr>
        <p:spPr>
          <a:xfrm>
            <a:off x="268550" y="1226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Tech</a:t>
            </a:r>
            <a:endParaRPr/>
          </a:p>
          <a:p>
            <a:pPr indent="0" lvl="0" marL="0" rtl="0" algn="l">
              <a:spcBef>
                <a:spcPts val="1600"/>
              </a:spcBef>
              <a:spcAft>
                <a:spcPts val="0"/>
              </a:spcAft>
              <a:buNone/>
            </a:pPr>
            <a:r>
              <a:rPr lang="en"/>
              <a:t>Marketing </a:t>
            </a:r>
            <a:endParaRPr/>
          </a:p>
          <a:p>
            <a:pPr indent="0" lvl="0" marL="0" rtl="0" algn="l">
              <a:spcBef>
                <a:spcPts val="1600"/>
              </a:spcBef>
              <a:spcAft>
                <a:spcPts val="0"/>
              </a:spcAft>
              <a:buNone/>
            </a:pPr>
            <a:r>
              <a:rPr lang="en"/>
              <a:t>	Affordability</a:t>
            </a:r>
            <a:endParaRPr/>
          </a:p>
          <a:p>
            <a:pPr indent="0" lvl="0" marL="0" rtl="0" algn="l">
              <a:spcBef>
                <a:spcPts val="1600"/>
              </a:spcBef>
              <a:spcAft>
                <a:spcPts val="0"/>
              </a:spcAft>
              <a:buNone/>
            </a:pPr>
            <a:r>
              <a:rPr lang="en"/>
              <a:t>Development Issues / Review</a:t>
            </a:r>
            <a:endParaRPr/>
          </a:p>
          <a:p>
            <a:pPr indent="0" lvl="0" marL="0" rtl="0" algn="l">
              <a:spcBef>
                <a:spcPts val="1600"/>
              </a:spcBef>
              <a:spcAft>
                <a:spcPts val="0"/>
              </a:spcAft>
              <a:buNone/>
            </a:pPr>
            <a:r>
              <a:rPr lang="en"/>
              <a:t>Future Ideas (electronic lock, ID scan, timecards, warehouse inventory…)</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PPE and Why is it necessary?</a:t>
            </a:r>
            <a:endParaRPr/>
          </a:p>
          <a:p>
            <a:pPr indent="-342900" lvl="0" marL="457200" rtl="0" algn="l">
              <a:spcBef>
                <a:spcPts val="0"/>
              </a:spcBef>
              <a:spcAft>
                <a:spcPts val="0"/>
              </a:spcAft>
              <a:buSzPts val="1800"/>
              <a:buChar char="●"/>
            </a:pPr>
            <a:r>
              <a:rPr lang="en"/>
              <a:t>How our Design Works</a:t>
            </a:r>
            <a:endParaRPr/>
          </a:p>
          <a:p>
            <a:pPr indent="-342900" lvl="0" marL="457200" rtl="0" algn="l">
              <a:spcBef>
                <a:spcPts val="0"/>
              </a:spcBef>
              <a:spcAft>
                <a:spcPts val="0"/>
              </a:spcAft>
              <a:buSzPts val="1800"/>
              <a:buChar char="●"/>
            </a:pPr>
            <a:r>
              <a:rPr lang="en"/>
              <a:t>Goals</a:t>
            </a:r>
            <a:endParaRPr/>
          </a:p>
          <a:p>
            <a:pPr indent="-342900" lvl="0" marL="457200" rtl="0" algn="l">
              <a:spcBef>
                <a:spcPts val="0"/>
              </a:spcBef>
              <a:spcAft>
                <a:spcPts val="0"/>
              </a:spcAft>
              <a:buSzPts val="1800"/>
              <a:buChar char="●"/>
            </a:pPr>
            <a:r>
              <a:rPr lang="en"/>
              <a:t>User Scenarios</a:t>
            </a:r>
            <a:endParaRPr/>
          </a:p>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u="sng">
                <a:solidFill>
                  <a:schemeClr val="hlink"/>
                </a:solidFill>
                <a:hlinkClick r:id="rId3"/>
              </a:rPr>
              <a:t>http://www.ehstoday.com/ppe/hand-protection/workers-risking-injury-safety-equipment-6332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PPE - Personal Protective Equipment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Helmets</a:t>
            </a:r>
            <a:endParaRPr/>
          </a:p>
          <a:p>
            <a:pPr indent="-342900" lvl="0" marL="457200" rtl="0" algn="l">
              <a:spcBef>
                <a:spcPts val="0"/>
              </a:spcBef>
              <a:spcAft>
                <a:spcPts val="0"/>
              </a:spcAft>
              <a:buSzPts val="1800"/>
              <a:buChar char="●"/>
            </a:pPr>
            <a:r>
              <a:rPr lang="en"/>
              <a:t>Boots</a:t>
            </a:r>
            <a:endParaRPr/>
          </a:p>
          <a:p>
            <a:pPr indent="-342900" lvl="0" marL="457200" rtl="0" algn="l">
              <a:spcBef>
                <a:spcPts val="0"/>
              </a:spcBef>
              <a:spcAft>
                <a:spcPts val="0"/>
              </a:spcAft>
              <a:buSzPts val="1800"/>
              <a:buChar char="●"/>
            </a:pPr>
            <a:r>
              <a:rPr lang="en"/>
              <a:t>Gloves</a:t>
            </a:r>
            <a:endParaRPr/>
          </a:p>
          <a:p>
            <a:pPr indent="-342900" lvl="0" marL="457200" rtl="0" algn="l">
              <a:spcBef>
                <a:spcPts val="0"/>
              </a:spcBef>
              <a:spcAft>
                <a:spcPts val="0"/>
              </a:spcAft>
              <a:buSzPts val="1800"/>
              <a:buChar char="●"/>
            </a:pPr>
            <a:r>
              <a:rPr lang="en"/>
              <a:t>Ear Plugs</a:t>
            </a:r>
            <a:endParaRPr/>
          </a:p>
          <a:p>
            <a:pPr indent="-342900" lvl="0" marL="457200" rtl="0" algn="l">
              <a:spcBef>
                <a:spcPts val="0"/>
              </a:spcBef>
              <a:spcAft>
                <a:spcPts val="0"/>
              </a:spcAft>
              <a:buSzPts val="1800"/>
              <a:buChar char="●"/>
            </a:pPr>
            <a:r>
              <a:rPr lang="en"/>
              <a:t>Safety Glasses</a:t>
            </a:r>
            <a:endParaRPr/>
          </a:p>
          <a:p>
            <a:pPr indent="-342900" lvl="0" marL="457200" rtl="0" algn="l">
              <a:spcBef>
                <a:spcPts val="0"/>
              </a:spcBef>
              <a:spcAft>
                <a:spcPts val="0"/>
              </a:spcAft>
              <a:buSzPts val="1800"/>
              <a:buChar char="●"/>
            </a:pPr>
            <a:r>
              <a:rPr lang="en"/>
              <a:t>Hazmat Suits</a:t>
            </a:r>
            <a:endParaRPr/>
          </a:p>
        </p:txBody>
      </p:sp>
      <p:pic>
        <p:nvPicPr>
          <p:cNvPr id="73" name="Google Shape;73;p15"/>
          <p:cNvPicPr preferRelativeResize="0"/>
          <p:nvPr/>
        </p:nvPicPr>
        <p:blipFill>
          <a:blip r:embed="rId3">
            <a:alphaModFix/>
          </a:blip>
          <a:stretch>
            <a:fillRect/>
          </a:stretch>
        </p:blipFill>
        <p:spPr>
          <a:xfrm>
            <a:off x="4046200" y="1234900"/>
            <a:ext cx="3966525" cy="294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PPE Authentication System</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Health/Safety: </a:t>
            </a:r>
            <a:endParaRPr/>
          </a:p>
          <a:p>
            <a:pPr indent="-298450" lvl="0" marL="457200" rtl="0" algn="l">
              <a:spcBef>
                <a:spcPts val="1600"/>
              </a:spcBef>
              <a:spcAft>
                <a:spcPts val="0"/>
              </a:spcAft>
              <a:buClr>
                <a:schemeClr val="dk1"/>
              </a:buClr>
              <a:buSzPts val="1100"/>
              <a:buChar char="●"/>
            </a:pPr>
            <a:r>
              <a:rPr lang="en"/>
              <a:t>Hard hats were worn by only 16% of those workers who sustained head injuries</a:t>
            </a:r>
            <a:endParaRPr/>
          </a:p>
          <a:p>
            <a:pPr indent="-298450" lvl="0" marL="457200" rtl="0" algn="l">
              <a:spcBef>
                <a:spcPts val="0"/>
              </a:spcBef>
              <a:spcAft>
                <a:spcPts val="0"/>
              </a:spcAft>
              <a:buClr>
                <a:schemeClr val="dk1"/>
              </a:buClr>
              <a:buSzPts val="1100"/>
              <a:buChar char="●"/>
            </a:pPr>
            <a:r>
              <a:rPr lang="en"/>
              <a:t>Only 1% of approx 770 workers suffering face injuries were wearing face protection</a:t>
            </a:r>
            <a:endParaRPr/>
          </a:p>
          <a:p>
            <a:pPr indent="-298450" lvl="0" marL="457200" rtl="0" algn="l">
              <a:spcBef>
                <a:spcPts val="0"/>
              </a:spcBef>
              <a:spcAft>
                <a:spcPts val="0"/>
              </a:spcAft>
              <a:buClr>
                <a:schemeClr val="dk1"/>
              </a:buClr>
              <a:buSzPts val="1100"/>
              <a:buChar char="●"/>
            </a:pPr>
            <a:r>
              <a:rPr lang="en"/>
              <a:t>Only 23% of the workers with foot injuries wore safety shoes or boots</a:t>
            </a:r>
            <a:endParaRPr/>
          </a:p>
          <a:p>
            <a:pPr indent="-298450" lvl="0" marL="457200" rtl="0" algn="l">
              <a:spcBef>
                <a:spcPts val="0"/>
              </a:spcBef>
              <a:spcAft>
                <a:spcPts val="0"/>
              </a:spcAft>
              <a:buClr>
                <a:schemeClr val="dk1"/>
              </a:buClr>
              <a:buSzPts val="1100"/>
              <a:buChar char="●"/>
            </a:pPr>
            <a:r>
              <a:rPr lang="en"/>
              <a:t>About 40% of the workers with eye injuries wore eye protection</a:t>
            </a:r>
            <a:endParaRPr/>
          </a:p>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Ehstoday.com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More Needs for PPE Authentication System</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Biggest reason for lack of wearing PPE is noncompliance.</a:t>
            </a:r>
            <a:endParaRPr/>
          </a:p>
          <a:p>
            <a:pPr indent="457200" lvl="0" marL="0" rtl="0" algn="l">
              <a:spcBef>
                <a:spcPts val="1600"/>
              </a:spcBef>
              <a:spcAft>
                <a:spcPts val="0"/>
              </a:spcAft>
              <a:buClr>
                <a:schemeClr val="dk1"/>
              </a:buClr>
              <a:buSzPts val="1100"/>
              <a:buFont typeface="Arial"/>
              <a:buNone/>
            </a:pPr>
            <a:r>
              <a:rPr lang="en"/>
              <a:t>According to an OSHA article, a recent survey said noncompliance to PPE protocols was around 89%. [1]</a:t>
            </a:r>
            <a:endParaRPr/>
          </a:p>
          <a:p>
            <a:pPr indent="457200" lvl="0" marL="0" rtl="0" algn="l">
              <a:spcBef>
                <a:spcPts val="1600"/>
              </a:spcBef>
              <a:spcAft>
                <a:spcPts val="1600"/>
              </a:spcAft>
              <a:buClr>
                <a:schemeClr val="dk1"/>
              </a:buClr>
              <a:buSzPts val="1100"/>
              <a:buFont typeface="Arial"/>
              <a:buNone/>
            </a:pPr>
            <a:r>
              <a:rPr lang="en"/>
              <a:t>Our system would reduce that number.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NFC Tags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a:t>
            </a:r>
            <a:endParaRPr/>
          </a:p>
          <a:p>
            <a:pPr indent="0" lvl="0" marL="0" rtl="0" algn="l">
              <a:spcBef>
                <a:spcPts val="1600"/>
              </a:spcBef>
              <a:spcAft>
                <a:spcPts val="0"/>
              </a:spcAft>
              <a:buNone/>
            </a:pPr>
            <a:r>
              <a:rPr lang="en"/>
              <a:t>Size</a:t>
            </a:r>
            <a:endParaRPr/>
          </a:p>
          <a:p>
            <a:pPr indent="0" lvl="0" marL="0" rtl="0" algn="l">
              <a:spcBef>
                <a:spcPts val="1600"/>
              </a:spcBef>
              <a:spcAft>
                <a:spcPts val="0"/>
              </a:spcAft>
              <a:buNone/>
            </a:pPr>
            <a:r>
              <a:rPr lang="en"/>
              <a:t>Cost</a:t>
            </a:r>
            <a:endParaRPr/>
          </a:p>
          <a:p>
            <a:pPr indent="0" lvl="0" marL="0" rtl="0" algn="l">
              <a:spcBef>
                <a:spcPts val="1600"/>
              </a:spcBef>
              <a:spcAft>
                <a:spcPts val="0"/>
              </a:spcAft>
              <a:buNone/>
            </a:pPr>
            <a:r>
              <a:rPr lang="en"/>
              <a:t>Uses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Verify correct set of PPE for a specific area</a:t>
            </a:r>
            <a:endParaRPr/>
          </a:p>
          <a:p>
            <a:pPr indent="0" lvl="0" marL="0" rtl="0" algn="l">
              <a:spcBef>
                <a:spcPts val="1600"/>
              </a:spcBef>
              <a:spcAft>
                <a:spcPts val="0"/>
              </a:spcAft>
              <a:buNone/>
            </a:pPr>
            <a:r>
              <a:rPr lang="en"/>
              <a:t>Easy Setup - Manager</a:t>
            </a:r>
            <a:endParaRPr/>
          </a:p>
          <a:p>
            <a:pPr indent="0" lvl="0" marL="0" rtl="0" algn="l">
              <a:spcBef>
                <a:spcPts val="1600"/>
              </a:spcBef>
              <a:spcAft>
                <a:spcPts val="1600"/>
              </a:spcAft>
              <a:buNone/>
            </a:pPr>
            <a:r>
              <a:rPr lang="en"/>
              <a:t>Easy Use - Employee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the App Works</a:t>
            </a:r>
            <a:endParaRPr/>
          </a:p>
        </p:txBody>
      </p:sp>
      <p:sp>
        <p:nvSpPr>
          <p:cNvPr id="103" name="Google Shape;103;p20"/>
          <p:cNvSpPr txBox="1"/>
          <p:nvPr>
            <p:ph idx="1" type="body"/>
          </p:nvPr>
        </p:nvSpPr>
        <p:spPr>
          <a:xfrm>
            <a:off x="311700" y="1115125"/>
            <a:ext cx="8520600" cy="359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626775" y="2527350"/>
            <a:ext cx="2701250" cy="9153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756875" y="1174350"/>
            <a:ext cx="5075426" cy="3505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Scenario</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New user</a:t>
            </a:r>
            <a:endParaRPr/>
          </a:p>
        </p:txBody>
      </p:sp>
      <p:pic>
        <p:nvPicPr>
          <p:cNvPr id="112" name="Google Shape;112;p21"/>
          <p:cNvPicPr preferRelativeResize="0"/>
          <p:nvPr/>
        </p:nvPicPr>
        <p:blipFill>
          <a:blip r:embed="rId3">
            <a:alphaModFix/>
          </a:blip>
          <a:stretch>
            <a:fillRect/>
          </a:stretch>
        </p:blipFill>
        <p:spPr>
          <a:xfrm>
            <a:off x="5273288" y="330413"/>
            <a:ext cx="2521487" cy="44826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