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3" r:id="rId3"/>
    <p:sldId id="282" r:id="rId4"/>
    <p:sldId id="263" r:id="rId5"/>
    <p:sldId id="278" r:id="rId6"/>
    <p:sldId id="279" r:id="rId7"/>
    <p:sldId id="264" r:id="rId8"/>
    <p:sldId id="257" r:id="rId9"/>
    <p:sldId id="292" r:id="rId10"/>
    <p:sldId id="304" r:id="rId11"/>
    <p:sldId id="258" r:id="rId12"/>
    <p:sldId id="259" r:id="rId13"/>
    <p:sldId id="260" r:id="rId14"/>
    <p:sldId id="293" r:id="rId15"/>
    <p:sldId id="262" r:id="rId16"/>
    <p:sldId id="289" r:id="rId17"/>
    <p:sldId id="281" r:id="rId18"/>
    <p:sldId id="296" r:id="rId19"/>
    <p:sldId id="265" r:id="rId20"/>
    <p:sldId id="266" r:id="rId21"/>
    <p:sldId id="267" r:id="rId22"/>
    <p:sldId id="268" r:id="rId23"/>
    <p:sldId id="269" r:id="rId24"/>
    <p:sldId id="270" r:id="rId25"/>
    <p:sldId id="303" r:id="rId26"/>
    <p:sldId id="280" r:id="rId27"/>
    <p:sldId id="271" r:id="rId28"/>
    <p:sldId id="284" r:id="rId29"/>
    <p:sldId id="295" r:id="rId30"/>
    <p:sldId id="272" r:id="rId31"/>
    <p:sldId id="291" r:id="rId32"/>
    <p:sldId id="294" r:id="rId33"/>
    <p:sldId id="286" r:id="rId34"/>
    <p:sldId id="288" r:id="rId35"/>
    <p:sldId id="290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72" autoAdjust="0"/>
    <p:restoredTop sz="94590" autoAdjust="0"/>
  </p:normalViewPr>
  <p:slideViewPr>
    <p:cSldViewPr>
      <p:cViewPr varScale="1">
        <p:scale>
          <a:sx n="66" d="100"/>
          <a:sy n="66" d="100"/>
        </p:scale>
        <p:origin x="-4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4" y="693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FD36B-6DE4-4918-9D71-434B14E3FD6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1A85503-5CBD-4D6A-AF35-81FF6CDB1394}">
      <dgm:prSet phldrT="[Text]" custT="1"/>
      <dgm:spPr/>
      <dgm:t>
        <a:bodyPr/>
        <a:lstStyle/>
        <a:p>
          <a:r>
            <a:rPr lang="en-US" sz="2200" b="1" dirty="0" err="1" smtClean="0"/>
            <a:t>FluentScript</a:t>
          </a:r>
          <a:endParaRPr lang="en-US" sz="2200" b="1" dirty="0" smtClean="0"/>
        </a:p>
      </dgm:t>
    </dgm:pt>
    <dgm:pt modelId="{575703DA-97DD-4656-BDDA-B56B87C0E107}" type="parTrans" cxnId="{A17D8645-058A-4D9C-89CC-B4549BBB8D23}">
      <dgm:prSet/>
      <dgm:spPr/>
      <dgm:t>
        <a:bodyPr/>
        <a:lstStyle/>
        <a:p>
          <a:endParaRPr lang="en-US"/>
        </a:p>
      </dgm:t>
    </dgm:pt>
    <dgm:pt modelId="{737100B7-BB52-4439-9290-95E813DF1E51}" type="sibTrans" cxnId="{A17D8645-058A-4D9C-89CC-B4549BBB8D23}">
      <dgm:prSet/>
      <dgm:spPr/>
      <dgm:t>
        <a:bodyPr/>
        <a:lstStyle/>
        <a:p>
          <a:endParaRPr lang="en-US"/>
        </a:p>
      </dgm:t>
    </dgm:pt>
    <dgm:pt modelId="{A425CC00-1BA0-4E07-BAAF-A3167DD9E18F}" type="pres">
      <dgm:prSet presAssocID="{94FFD36B-6DE4-4918-9D71-434B14E3FD68}" presName="compositeShape" presStyleCnt="0">
        <dgm:presLayoutVars>
          <dgm:chMax val="7"/>
          <dgm:dir/>
          <dgm:resizeHandles val="exact"/>
        </dgm:presLayoutVars>
      </dgm:prSet>
      <dgm:spPr/>
    </dgm:pt>
    <dgm:pt modelId="{7A851C3F-AD26-4E15-B7C9-C98141D8969D}" type="pres">
      <dgm:prSet presAssocID="{F1A85503-5CBD-4D6A-AF35-81FF6CDB1394}" presName="circ1TxSh" presStyleLbl="vennNode1" presStyleIdx="0" presStyleCnt="1" custLinFactNeighborX="-3846"/>
      <dgm:spPr/>
      <dgm:t>
        <a:bodyPr/>
        <a:lstStyle/>
        <a:p>
          <a:endParaRPr lang="en-US"/>
        </a:p>
      </dgm:t>
    </dgm:pt>
  </dgm:ptLst>
  <dgm:cxnLst>
    <dgm:cxn modelId="{A17D8645-058A-4D9C-89CC-B4549BBB8D23}" srcId="{94FFD36B-6DE4-4918-9D71-434B14E3FD68}" destId="{F1A85503-5CBD-4D6A-AF35-81FF6CDB1394}" srcOrd="0" destOrd="0" parTransId="{575703DA-97DD-4656-BDDA-B56B87C0E107}" sibTransId="{737100B7-BB52-4439-9290-95E813DF1E51}"/>
    <dgm:cxn modelId="{CA93614F-2123-405A-A2F4-75702275E2D6}" type="presOf" srcId="{F1A85503-5CBD-4D6A-AF35-81FF6CDB1394}" destId="{7A851C3F-AD26-4E15-B7C9-C98141D8969D}" srcOrd="0" destOrd="0" presId="urn:microsoft.com/office/officeart/2005/8/layout/venn1"/>
    <dgm:cxn modelId="{F5E03AD6-701B-4047-AB73-E244D46F1F6E}" type="presOf" srcId="{94FFD36B-6DE4-4918-9D71-434B14E3FD68}" destId="{A425CC00-1BA0-4E07-BAAF-A3167DD9E18F}" srcOrd="0" destOrd="0" presId="urn:microsoft.com/office/officeart/2005/8/layout/venn1"/>
    <dgm:cxn modelId="{01D645D4-899C-4EA1-B75E-999FA5E487A2}" type="presParOf" srcId="{A425CC00-1BA0-4E07-BAAF-A3167DD9E18F}" destId="{7A851C3F-AD26-4E15-B7C9-C98141D8969D}" srcOrd="0" destOrd="0" presId="urn:microsoft.com/office/officeart/2005/8/layout/ven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6471E3-2A55-452A-8921-A79EA25CB7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00593FC-46D7-49A8-B4D8-A3D6327B4486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Lexer</a:t>
          </a:r>
        </a:p>
        <a:p>
          <a:r>
            <a:rPr lang="en-US" dirty="0" smtClean="0"/>
            <a:t>( 2 plugin hooks)</a:t>
          </a:r>
          <a:endParaRPr lang="en-US" dirty="0"/>
        </a:p>
      </dgm:t>
    </dgm:pt>
    <dgm:pt modelId="{49EF1BD0-C603-41DB-BE9C-0DB4B05F2DE2}" type="parTrans" cxnId="{108B33F5-9423-41DA-BF74-552CCE1112FD}">
      <dgm:prSet/>
      <dgm:spPr/>
      <dgm:t>
        <a:bodyPr/>
        <a:lstStyle/>
        <a:p>
          <a:endParaRPr lang="en-US"/>
        </a:p>
      </dgm:t>
    </dgm:pt>
    <dgm:pt modelId="{3B5F50C9-CA31-440D-8642-F10B9D46D4B3}" type="sibTrans" cxnId="{108B33F5-9423-41DA-BF74-552CCE1112FD}">
      <dgm:prSet/>
      <dgm:spPr/>
      <dgm:t>
        <a:bodyPr/>
        <a:lstStyle/>
        <a:p>
          <a:endParaRPr lang="en-US"/>
        </a:p>
      </dgm:t>
    </dgm:pt>
    <dgm:pt modelId="{BE343524-625C-4C20-A9D5-AC0335185206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Parser</a:t>
          </a:r>
        </a:p>
        <a:p>
          <a:r>
            <a:rPr lang="en-US" dirty="0" smtClean="0"/>
            <a:t>( 4 plugin hooks)</a:t>
          </a:r>
          <a:endParaRPr lang="en-US" dirty="0"/>
        </a:p>
      </dgm:t>
    </dgm:pt>
    <dgm:pt modelId="{0685B7A2-DAD3-4564-8EF3-0C81F54B5A04}" type="parTrans" cxnId="{FE39DA80-A6E1-457A-BE58-9D1038D6F6D4}">
      <dgm:prSet/>
      <dgm:spPr/>
      <dgm:t>
        <a:bodyPr/>
        <a:lstStyle/>
        <a:p>
          <a:endParaRPr lang="en-US"/>
        </a:p>
      </dgm:t>
    </dgm:pt>
    <dgm:pt modelId="{3F470A21-05F7-4896-93A0-231782167DB5}" type="sibTrans" cxnId="{FE39DA80-A6E1-457A-BE58-9D1038D6F6D4}">
      <dgm:prSet/>
      <dgm:spPr/>
      <dgm:t>
        <a:bodyPr/>
        <a:lstStyle/>
        <a:p>
          <a:endParaRPr lang="en-US"/>
        </a:p>
      </dgm:t>
    </dgm:pt>
    <dgm:pt modelId="{D38D5838-871D-45E8-8600-839E3024FF2C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Interpreter</a:t>
          </a:r>
        </a:p>
        <a:p>
          <a:r>
            <a:rPr lang="en-US" dirty="0" smtClean="0"/>
            <a:t>( no hooks yet )</a:t>
          </a:r>
          <a:endParaRPr lang="en-US" dirty="0"/>
        </a:p>
      </dgm:t>
    </dgm:pt>
    <dgm:pt modelId="{8FE8D6C6-3968-40EB-9A8E-89FDD8E4A543}" type="parTrans" cxnId="{6D089A0C-F363-43CE-A488-28C457F34549}">
      <dgm:prSet/>
      <dgm:spPr/>
      <dgm:t>
        <a:bodyPr/>
        <a:lstStyle/>
        <a:p>
          <a:endParaRPr lang="en-US"/>
        </a:p>
      </dgm:t>
    </dgm:pt>
    <dgm:pt modelId="{E9A131A0-D0B8-44C2-A3AC-B466CF4D5614}" type="sibTrans" cxnId="{6D089A0C-F363-43CE-A488-28C457F34549}">
      <dgm:prSet/>
      <dgm:spPr/>
      <dgm:t>
        <a:bodyPr/>
        <a:lstStyle/>
        <a:p>
          <a:endParaRPr lang="en-US"/>
        </a:p>
      </dgm:t>
    </dgm:pt>
    <dgm:pt modelId="{79F52945-6DCD-491C-A946-E33650912998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Tokens</a:t>
          </a:r>
        </a:p>
        <a:p>
          <a:r>
            <a:rPr lang="en-US" dirty="0" smtClean="0"/>
            <a:t>( token buffer-7 )</a:t>
          </a:r>
          <a:endParaRPr lang="en-US" dirty="0"/>
        </a:p>
      </dgm:t>
    </dgm:pt>
    <dgm:pt modelId="{61D659DE-BCFC-4F1F-B17E-74F701428792}" type="parTrans" cxnId="{1B0C6EB0-D82A-4F6F-8F77-9A9EEB4C83AA}">
      <dgm:prSet/>
      <dgm:spPr/>
      <dgm:t>
        <a:bodyPr/>
        <a:lstStyle/>
        <a:p>
          <a:endParaRPr lang="en-US"/>
        </a:p>
      </dgm:t>
    </dgm:pt>
    <dgm:pt modelId="{7AD38144-CFD9-4106-90E4-CE2C09F98AB1}" type="sibTrans" cxnId="{1B0C6EB0-D82A-4F6F-8F77-9A9EEB4C83AA}">
      <dgm:prSet/>
      <dgm:spPr/>
      <dgm:t>
        <a:bodyPr/>
        <a:lstStyle/>
        <a:p>
          <a:endParaRPr lang="en-US"/>
        </a:p>
      </dgm:t>
    </dgm:pt>
    <dgm:pt modelId="{8E884AB7-E42C-424A-A887-4FA397948B9C}" type="pres">
      <dgm:prSet presAssocID="{966471E3-2A55-452A-8921-A79EA25CB777}" presName="Name0" presStyleCnt="0">
        <dgm:presLayoutVars>
          <dgm:dir/>
          <dgm:resizeHandles val="exact"/>
        </dgm:presLayoutVars>
      </dgm:prSet>
      <dgm:spPr/>
    </dgm:pt>
    <dgm:pt modelId="{63B46EA3-EE75-4721-9DA8-1FDA635C0D82}" type="pres">
      <dgm:prSet presAssocID="{000593FC-46D7-49A8-B4D8-A3D6327B448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1640F-BFCF-4401-86AE-52630C8CDAAF}" type="pres">
      <dgm:prSet presAssocID="{3B5F50C9-CA31-440D-8642-F10B9D46D4B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EAE4906-EB4E-4250-9D25-D85243177D6C}" type="pres">
      <dgm:prSet presAssocID="{3B5F50C9-CA31-440D-8642-F10B9D46D4B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F30CD84-0ACF-4965-8ACD-56B6A0A9F589}" type="pres">
      <dgm:prSet presAssocID="{79F52945-6DCD-491C-A946-E3365091299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00F83-0E9C-46F4-995D-C1D9E0E486F6}" type="pres">
      <dgm:prSet presAssocID="{7AD38144-CFD9-4106-90E4-CE2C09F98AB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4EDE2A2-958B-4EAA-A942-650FA61089F2}" type="pres">
      <dgm:prSet presAssocID="{7AD38144-CFD9-4106-90E4-CE2C09F98AB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D09A099-4BDF-4FF9-BBE7-39B2DB1500ED}" type="pres">
      <dgm:prSet presAssocID="{BE343524-625C-4C20-A9D5-AC033518520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BC6A7-BA4C-43C2-B47A-5F0C8402E853}" type="pres">
      <dgm:prSet presAssocID="{3F470A21-05F7-4896-93A0-231782167DB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C2BA6BC3-328D-4810-A164-0389FFCAA42D}" type="pres">
      <dgm:prSet presAssocID="{3F470A21-05F7-4896-93A0-231782167DB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9EE7609-661C-4F91-AE9C-3955D8CC52E5}" type="pres">
      <dgm:prSet presAssocID="{D38D5838-871D-45E8-8600-839E3024FF2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DF51C-56BC-41B8-A8EA-7A73780E3ED8}" type="presOf" srcId="{966471E3-2A55-452A-8921-A79EA25CB777}" destId="{8E884AB7-E42C-424A-A887-4FA397948B9C}" srcOrd="0" destOrd="0" presId="urn:microsoft.com/office/officeart/2005/8/layout/process1"/>
    <dgm:cxn modelId="{D8DB3FDF-EA69-4D67-9681-B8E5E11EB494}" type="presOf" srcId="{000593FC-46D7-49A8-B4D8-A3D6327B4486}" destId="{63B46EA3-EE75-4721-9DA8-1FDA635C0D82}" srcOrd="0" destOrd="0" presId="urn:microsoft.com/office/officeart/2005/8/layout/process1"/>
    <dgm:cxn modelId="{1EC22374-A5B6-4B09-B696-2D64CD6C1138}" type="presOf" srcId="{3F470A21-05F7-4896-93A0-231782167DB5}" destId="{D2ABC6A7-BA4C-43C2-B47A-5F0C8402E853}" srcOrd="0" destOrd="0" presId="urn:microsoft.com/office/officeart/2005/8/layout/process1"/>
    <dgm:cxn modelId="{F135C5CC-ACDF-4987-B672-11FB38EC4A4F}" type="presOf" srcId="{79F52945-6DCD-491C-A946-E33650912998}" destId="{FF30CD84-0ACF-4965-8ACD-56B6A0A9F589}" srcOrd="0" destOrd="0" presId="urn:microsoft.com/office/officeart/2005/8/layout/process1"/>
    <dgm:cxn modelId="{12BC76A8-56ED-48E6-8D6B-626D2FCDDBF9}" type="presOf" srcId="{3F470A21-05F7-4896-93A0-231782167DB5}" destId="{C2BA6BC3-328D-4810-A164-0389FFCAA42D}" srcOrd="1" destOrd="0" presId="urn:microsoft.com/office/officeart/2005/8/layout/process1"/>
    <dgm:cxn modelId="{FE39DA80-A6E1-457A-BE58-9D1038D6F6D4}" srcId="{966471E3-2A55-452A-8921-A79EA25CB777}" destId="{BE343524-625C-4C20-A9D5-AC0335185206}" srcOrd="2" destOrd="0" parTransId="{0685B7A2-DAD3-4564-8EF3-0C81F54B5A04}" sibTransId="{3F470A21-05F7-4896-93A0-231782167DB5}"/>
    <dgm:cxn modelId="{B4A5B6DE-D50A-4843-AEAA-3A2090D7F301}" type="presOf" srcId="{3B5F50C9-CA31-440D-8642-F10B9D46D4B3}" destId="{6E61640F-BFCF-4401-86AE-52630C8CDAAF}" srcOrd="0" destOrd="0" presId="urn:microsoft.com/office/officeart/2005/8/layout/process1"/>
    <dgm:cxn modelId="{C81672F6-FD3B-4EE8-A196-251C9C0629D7}" type="presOf" srcId="{D38D5838-871D-45E8-8600-839E3024FF2C}" destId="{79EE7609-661C-4F91-AE9C-3955D8CC52E5}" srcOrd="0" destOrd="0" presId="urn:microsoft.com/office/officeart/2005/8/layout/process1"/>
    <dgm:cxn modelId="{9FFFC4EE-0003-45EE-BA71-DCFAB1C0C017}" type="presOf" srcId="{3B5F50C9-CA31-440D-8642-F10B9D46D4B3}" destId="{4EAE4906-EB4E-4250-9D25-D85243177D6C}" srcOrd="1" destOrd="0" presId="urn:microsoft.com/office/officeart/2005/8/layout/process1"/>
    <dgm:cxn modelId="{108B33F5-9423-41DA-BF74-552CCE1112FD}" srcId="{966471E3-2A55-452A-8921-A79EA25CB777}" destId="{000593FC-46D7-49A8-B4D8-A3D6327B4486}" srcOrd="0" destOrd="0" parTransId="{49EF1BD0-C603-41DB-BE9C-0DB4B05F2DE2}" sibTransId="{3B5F50C9-CA31-440D-8642-F10B9D46D4B3}"/>
    <dgm:cxn modelId="{33E77F8C-0E11-4C04-BF73-09023A1499F0}" type="presOf" srcId="{7AD38144-CFD9-4106-90E4-CE2C09F98AB1}" destId="{AB300F83-0E9C-46F4-995D-C1D9E0E486F6}" srcOrd="0" destOrd="0" presId="urn:microsoft.com/office/officeart/2005/8/layout/process1"/>
    <dgm:cxn modelId="{857305A9-381B-4BEF-ACF4-003B226A6E51}" type="presOf" srcId="{7AD38144-CFD9-4106-90E4-CE2C09F98AB1}" destId="{B4EDE2A2-958B-4EAA-A942-650FA61089F2}" srcOrd="1" destOrd="0" presId="urn:microsoft.com/office/officeart/2005/8/layout/process1"/>
    <dgm:cxn modelId="{3DA8D067-07D3-491C-86CD-2F2E6B00DD75}" type="presOf" srcId="{BE343524-625C-4C20-A9D5-AC0335185206}" destId="{1D09A099-4BDF-4FF9-BBE7-39B2DB1500ED}" srcOrd="0" destOrd="0" presId="urn:microsoft.com/office/officeart/2005/8/layout/process1"/>
    <dgm:cxn modelId="{6D089A0C-F363-43CE-A488-28C457F34549}" srcId="{966471E3-2A55-452A-8921-A79EA25CB777}" destId="{D38D5838-871D-45E8-8600-839E3024FF2C}" srcOrd="3" destOrd="0" parTransId="{8FE8D6C6-3968-40EB-9A8E-89FDD8E4A543}" sibTransId="{E9A131A0-D0B8-44C2-A3AC-B466CF4D5614}"/>
    <dgm:cxn modelId="{1B0C6EB0-D82A-4F6F-8F77-9A9EEB4C83AA}" srcId="{966471E3-2A55-452A-8921-A79EA25CB777}" destId="{79F52945-6DCD-491C-A946-E33650912998}" srcOrd="1" destOrd="0" parTransId="{61D659DE-BCFC-4F1F-B17E-74F701428792}" sibTransId="{7AD38144-CFD9-4106-90E4-CE2C09F98AB1}"/>
    <dgm:cxn modelId="{8012DF4B-3F64-4615-89C8-5A9CF63D10F7}" type="presParOf" srcId="{8E884AB7-E42C-424A-A887-4FA397948B9C}" destId="{63B46EA3-EE75-4721-9DA8-1FDA635C0D82}" srcOrd="0" destOrd="0" presId="urn:microsoft.com/office/officeart/2005/8/layout/process1"/>
    <dgm:cxn modelId="{BD187272-BE5F-4407-8D09-63FFE2077230}" type="presParOf" srcId="{8E884AB7-E42C-424A-A887-4FA397948B9C}" destId="{6E61640F-BFCF-4401-86AE-52630C8CDAAF}" srcOrd="1" destOrd="0" presId="urn:microsoft.com/office/officeart/2005/8/layout/process1"/>
    <dgm:cxn modelId="{5A4F61C9-82B1-4812-AE57-06690C794963}" type="presParOf" srcId="{6E61640F-BFCF-4401-86AE-52630C8CDAAF}" destId="{4EAE4906-EB4E-4250-9D25-D85243177D6C}" srcOrd="0" destOrd="0" presId="urn:microsoft.com/office/officeart/2005/8/layout/process1"/>
    <dgm:cxn modelId="{27D0321D-2B74-49B3-B995-562F64A73B0E}" type="presParOf" srcId="{8E884AB7-E42C-424A-A887-4FA397948B9C}" destId="{FF30CD84-0ACF-4965-8ACD-56B6A0A9F589}" srcOrd="2" destOrd="0" presId="urn:microsoft.com/office/officeart/2005/8/layout/process1"/>
    <dgm:cxn modelId="{905B1489-2E78-40A9-BBCC-C2581547001E}" type="presParOf" srcId="{8E884AB7-E42C-424A-A887-4FA397948B9C}" destId="{AB300F83-0E9C-46F4-995D-C1D9E0E486F6}" srcOrd="3" destOrd="0" presId="urn:microsoft.com/office/officeart/2005/8/layout/process1"/>
    <dgm:cxn modelId="{F3DBC760-1543-40F3-A12B-96FA9AA2E8D3}" type="presParOf" srcId="{AB300F83-0E9C-46F4-995D-C1D9E0E486F6}" destId="{B4EDE2A2-958B-4EAA-A942-650FA61089F2}" srcOrd="0" destOrd="0" presId="urn:microsoft.com/office/officeart/2005/8/layout/process1"/>
    <dgm:cxn modelId="{4A0B3463-90C9-4B0D-B713-EC4832265D82}" type="presParOf" srcId="{8E884AB7-E42C-424A-A887-4FA397948B9C}" destId="{1D09A099-4BDF-4FF9-BBE7-39B2DB1500ED}" srcOrd="4" destOrd="0" presId="urn:microsoft.com/office/officeart/2005/8/layout/process1"/>
    <dgm:cxn modelId="{9D461A29-EA88-4722-AB86-8975BDC6FB92}" type="presParOf" srcId="{8E884AB7-E42C-424A-A887-4FA397948B9C}" destId="{D2ABC6A7-BA4C-43C2-B47A-5F0C8402E853}" srcOrd="5" destOrd="0" presId="urn:microsoft.com/office/officeart/2005/8/layout/process1"/>
    <dgm:cxn modelId="{412147CC-417B-4993-949B-F810360BD5E0}" type="presParOf" srcId="{D2ABC6A7-BA4C-43C2-B47A-5F0C8402E853}" destId="{C2BA6BC3-328D-4810-A164-0389FFCAA42D}" srcOrd="0" destOrd="0" presId="urn:microsoft.com/office/officeart/2005/8/layout/process1"/>
    <dgm:cxn modelId="{E1BF1FF9-84E2-4871-9294-34E869F4C396}" type="presParOf" srcId="{8E884AB7-E42C-424A-A887-4FA397948B9C}" destId="{79EE7609-661C-4F91-AE9C-3955D8CC52E5}" srcOrd="6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FCD6BD-1703-40C1-8E01-8E71513D961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F710F1-0EB7-4C17-BDAC-888306927595}">
      <dgm:prSet phldrT="[Text]"/>
      <dgm:spPr/>
      <dgm:t>
        <a:bodyPr/>
        <a:lstStyle/>
        <a:p>
          <a:r>
            <a:rPr lang="en-US" dirty="0" smtClean="0"/>
            <a:t>Assign: = </a:t>
          </a:r>
          <a:endParaRPr lang="en-US" dirty="0"/>
        </a:p>
      </dgm:t>
    </dgm:pt>
    <dgm:pt modelId="{896AA380-3033-4C73-923A-C5A25B148DDC}" type="parTrans" cxnId="{81206729-FA56-419A-8356-2062B4B48C72}">
      <dgm:prSet/>
      <dgm:spPr/>
      <dgm:t>
        <a:bodyPr/>
        <a:lstStyle/>
        <a:p>
          <a:endParaRPr lang="en-US"/>
        </a:p>
      </dgm:t>
    </dgm:pt>
    <dgm:pt modelId="{48A34870-E1EB-4EA9-9AB1-11C8175A5EC5}" type="sibTrans" cxnId="{81206729-FA56-419A-8356-2062B4B48C72}">
      <dgm:prSet/>
      <dgm:spPr/>
      <dgm:t>
        <a:bodyPr/>
        <a:lstStyle/>
        <a:p>
          <a:endParaRPr lang="en-US"/>
        </a:p>
      </dgm:t>
    </dgm:pt>
    <dgm:pt modelId="{9713AED6-D9AE-4B3C-82A7-C32BBD20894C}">
      <dgm:prSet phldrT="[Text]"/>
      <dgm:spPr/>
      <dgm:t>
        <a:bodyPr/>
        <a:lstStyle/>
        <a:p>
          <a:r>
            <a:rPr lang="en-US" dirty="0" smtClean="0"/>
            <a:t>num</a:t>
          </a:r>
          <a:endParaRPr lang="en-US" dirty="0"/>
        </a:p>
      </dgm:t>
    </dgm:pt>
    <dgm:pt modelId="{F1BC9468-4D98-4CFD-A8AF-FDC375816D8D}" type="parTrans" cxnId="{5AD1441D-1B2C-43B0-9551-1C03770A538E}">
      <dgm:prSet/>
      <dgm:spPr/>
      <dgm:t>
        <a:bodyPr/>
        <a:lstStyle/>
        <a:p>
          <a:endParaRPr lang="en-US"/>
        </a:p>
      </dgm:t>
    </dgm:pt>
    <dgm:pt modelId="{DA78C096-ADA2-42CF-AB41-22D3887AFAAA}" type="sibTrans" cxnId="{5AD1441D-1B2C-43B0-9551-1C03770A538E}">
      <dgm:prSet/>
      <dgm:spPr/>
      <dgm:t>
        <a:bodyPr/>
        <a:lstStyle/>
        <a:p>
          <a:endParaRPr lang="en-US"/>
        </a:p>
      </dgm:t>
    </dgm:pt>
    <dgm:pt modelId="{A6E15CB3-6F15-4672-9B75-452049B71765}">
      <dgm:prSet phldrT="[Text]"/>
      <dgm:spPr/>
      <dgm:t>
        <a:bodyPr/>
        <a:lstStyle/>
        <a:p>
          <a:r>
            <a:rPr lang="en-US" dirty="0" smtClean="0"/>
            <a:t>10</a:t>
          </a:r>
          <a:endParaRPr lang="en-US" dirty="0"/>
        </a:p>
      </dgm:t>
    </dgm:pt>
    <dgm:pt modelId="{B6C0DE11-B2AE-48CD-8279-BFE318A0F1A8}" type="parTrans" cxnId="{DA16D8B9-2D13-480D-B03B-9735CFA58A6F}">
      <dgm:prSet/>
      <dgm:spPr/>
      <dgm:t>
        <a:bodyPr/>
        <a:lstStyle/>
        <a:p>
          <a:endParaRPr lang="en-US"/>
        </a:p>
      </dgm:t>
    </dgm:pt>
    <dgm:pt modelId="{F8868ACF-896C-4F4B-A319-CE2C06B27491}" type="sibTrans" cxnId="{DA16D8B9-2D13-480D-B03B-9735CFA58A6F}">
      <dgm:prSet/>
      <dgm:spPr/>
      <dgm:t>
        <a:bodyPr/>
        <a:lstStyle/>
        <a:p>
          <a:endParaRPr lang="en-US"/>
        </a:p>
      </dgm:t>
    </dgm:pt>
    <dgm:pt modelId="{46838B50-87F5-43DF-BF95-4A0FAC9BE159}" type="pres">
      <dgm:prSet presAssocID="{E1FCD6BD-1703-40C1-8E01-8E71513D96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2BCA2D-D968-4E40-9DCB-4D5BD50A07A5}" type="pres">
      <dgm:prSet presAssocID="{C2F710F1-0EB7-4C17-BDAC-888306927595}" presName="hierRoot1" presStyleCnt="0"/>
      <dgm:spPr/>
    </dgm:pt>
    <dgm:pt modelId="{704EF33B-F19A-4508-8A43-6D0C46A25CD7}" type="pres">
      <dgm:prSet presAssocID="{C2F710F1-0EB7-4C17-BDAC-888306927595}" presName="composite" presStyleCnt="0"/>
      <dgm:spPr/>
    </dgm:pt>
    <dgm:pt modelId="{E6AD4FFF-9D65-477D-BFC8-08AD81F4E9FB}" type="pres">
      <dgm:prSet presAssocID="{C2F710F1-0EB7-4C17-BDAC-888306927595}" presName="background" presStyleLbl="node0" presStyleIdx="0" presStyleCnt="1"/>
      <dgm:spPr/>
    </dgm:pt>
    <dgm:pt modelId="{F6B105EF-6F28-401F-9DF8-1B5508F77354}" type="pres">
      <dgm:prSet presAssocID="{C2F710F1-0EB7-4C17-BDAC-888306927595}" presName="text" presStyleLbl="fgAcc0" presStyleIdx="0" presStyleCnt="1" custScaleX="128489" custLinFactNeighborY="-21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F62D9-30BD-4AD4-A812-8FBF009386DA}" type="pres">
      <dgm:prSet presAssocID="{C2F710F1-0EB7-4C17-BDAC-888306927595}" presName="hierChild2" presStyleCnt="0"/>
      <dgm:spPr/>
    </dgm:pt>
    <dgm:pt modelId="{9E6B8FB8-D844-474D-9018-2E43279BD30D}" type="pres">
      <dgm:prSet presAssocID="{F1BC9468-4D98-4CFD-A8AF-FDC375816D8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58970D9-9012-4C8C-9667-1353C9BB9E3E}" type="pres">
      <dgm:prSet presAssocID="{9713AED6-D9AE-4B3C-82A7-C32BBD20894C}" presName="hierRoot2" presStyleCnt="0"/>
      <dgm:spPr/>
    </dgm:pt>
    <dgm:pt modelId="{6E5FCDDB-ECDE-49CB-924A-9FB2FA2A842C}" type="pres">
      <dgm:prSet presAssocID="{9713AED6-D9AE-4B3C-82A7-C32BBD20894C}" presName="composite2" presStyleCnt="0"/>
      <dgm:spPr/>
    </dgm:pt>
    <dgm:pt modelId="{1DCC94EA-5B22-4825-901E-B2B89C5A79B7}" type="pres">
      <dgm:prSet presAssocID="{9713AED6-D9AE-4B3C-82A7-C32BBD20894C}" presName="background2" presStyleLbl="node2" presStyleIdx="0" presStyleCnt="2"/>
      <dgm:spPr/>
    </dgm:pt>
    <dgm:pt modelId="{6328D50F-4F8B-4CF5-A561-46B7AA943BF7}" type="pres">
      <dgm:prSet presAssocID="{9713AED6-D9AE-4B3C-82A7-C32BBD20894C}" presName="text2" presStyleLbl="fgAcc2" presStyleIdx="0" presStyleCnt="2" custLinFactNeighborY="72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680CFB-C25F-4FB8-A1CA-B502C9833C6E}" type="pres">
      <dgm:prSet presAssocID="{9713AED6-D9AE-4B3C-82A7-C32BBD20894C}" presName="hierChild3" presStyleCnt="0"/>
      <dgm:spPr/>
    </dgm:pt>
    <dgm:pt modelId="{BC296D9F-84DE-4FD8-8634-AFD20780F881}" type="pres">
      <dgm:prSet presAssocID="{B6C0DE11-B2AE-48CD-8279-BFE318A0F1A8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C1C542A-3022-44F5-998B-348A3B224D3E}" type="pres">
      <dgm:prSet presAssocID="{A6E15CB3-6F15-4672-9B75-452049B71765}" presName="hierRoot2" presStyleCnt="0"/>
      <dgm:spPr/>
    </dgm:pt>
    <dgm:pt modelId="{A387C90F-6E78-4BA0-965A-F86BF5113615}" type="pres">
      <dgm:prSet presAssocID="{A6E15CB3-6F15-4672-9B75-452049B71765}" presName="composite2" presStyleCnt="0"/>
      <dgm:spPr/>
    </dgm:pt>
    <dgm:pt modelId="{8CCEA961-0B98-407F-AFF2-36F7558B42E3}" type="pres">
      <dgm:prSet presAssocID="{A6E15CB3-6F15-4672-9B75-452049B71765}" presName="background2" presStyleLbl="node2" presStyleIdx="1" presStyleCnt="2"/>
      <dgm:spPr/>
    </dgm:pt>
    <dgm:pt modelId="{11459B7A-3BAD-43DA-BB3B-C0EF6E7155AC}" type="pres">
      <dgm:prSet presAssocID="{A6E15CB3-6F15-4672-9B75-452049B7176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0BF0B-A37E-4DFE-AA61-A7C8A5DC160C}" type="pres">
      <dgm:prSet presAssocID="{A6E15CB3-6F15-4672-9B75-452049B71765}" presName="hierChild3" presStyleCnt="0"/>
      <dgm:spPr/>
    </dgm:pt>
  </dgm:ptLst>
  <dgm:cxnLst>
    <dgm:cxn modelId="{81206729-FA56-419A-8356-2062B4B48C72}" srcId="{E1FCD6BD-1703-40C1-8E01-8E71513D961D}" destId="{C2F710F1-0EB7-4C17-BDAC-888306927595}" srcOrd="0" destOrd="0" parTransId="{896AA380-3033-4C73-923A-C5A25B148DDC}" sibTransId="{48A34870-E1EB-4EA9-9AB1-11C8175A5EC5}"/>
    <dgm:cxn modelId="{FDC390E8-77EA-4119-BD52-858D43E82B6D}" type="presOf" srcId="{F1BC9468-4D98-4CFD-A8AF-FDC375816D8D}" destId="{9E6B8FB8-D844-474D-9018-2E43279BD30D}" srcOrd="0" destOrd="0" presId="urn:microsoft.com/office/officeart/2005/8/layout/hierarchy1"/>
    <dgm:cxn modelId="{7CA9187C-7DA7-4CEA-B139-C2BD8FDD1D2B}" type="presOf" srcId="{C2F710F1-0EB7-4C17-BDAC-888306927595}" destId="{F6B105EF-6F28-401F-9DF8-1B5508F77354}" srcOrd="0" destOrd="0" presId="urn:microsoft.com/office/officeart/2005/8/layout/hierarchy1"/>
    <dgm:cxn modelId="{29D3CE12-8D87-4FA1-B4DE-8251A04AC4B9}" type="presOf" srcId="{E1FCD6BD-1703-40C1-8E01-8E71513D961D}" destId="{46838B50-87F5-43DF-BF95-4A0FAC9BE159}" srcOrd="0" destOrd="0" presId="urn:microsoft.com/office/officeart/2005/8/layout/hierarchy1"/>
    <dgm:cxn modelId="{5AD1441D-1B2C-43B0-9551-1C03770A538E}" srcId="{C2F710F1-0EB7-4C17-BDAC-888306927595}" destId="{9713AED6-D9AE-4B3C-82A7-C32BBD20894C}" srcOrd="0" destOrd="0" parTransId="{F1BC9468-4D98-4CFD-A8AF-FDC375816D8D}" sibTransId="{DA78C096-ADA2-42CF-AB41-22D3887AFAAA}"/>
    <dgm:cxn modelId="{7A9CAE26-5F0F-4811-BDC7-DEE1E72BFEC5}" type="presOf" srcId="{B6C0DE11-B2AE-48CD-8279-BFE318A0F1A8}" destId="{BC296D9F-84DE-4FD8-8634-AFD20780F881}" srcOrd="0" destOrd="0" presId="urn:microsoft.com/office/officeart/2005/8/layout/hierarchy1"/>
    <dgm:cxn modelId="{DA16D8B9-2D13-480D-B03B-9735CFA58A6F}" srcId="{C2F710F1-0EB7-4C17-BDAC-888306927595}" destId="{A6E15CB3-6F15-4672-9B75-452049B71765}" srcOrd="1" destOrd="0" parTransId="{B6C0DE11-B2AE-48CD-8279-BFE318A0F1A8}" sibTransId="{F8868ACF-896C-4F4B-A319-CE2C06B27491}"/>
    <dgm:cxn modelId="{0B5BED50-4F1E-497B-A03A-968D709F9FB4}" type="presOf" srcId="{A6E15CB3-6F15-4672-9B75-452049B71765}" destId="{11459B7A-3BAD-43DA-BB3B-C0EF6E7155AC}" srcOrd="0" destOrd="0" presId="urn:microsoft.com/office/officeart/2005/8/layout/hierarchy1"/>
    <dgm:cxn modelId="{E88A204F-D08C-47E4-ADE5-76234F60B9A2}" type="presOf" srcId="{9713AED6-D9AE-4B3C-82A7-C32BBD20894C}" destId="{6328D50F-4F8B-4CF5-A561-46B7AA943BF7}" srcOrd="0" destOrd="0" presId="urn:microsoft.com/office/officeart/2005/8/layout/hierarchy1"/>
    <dgm:cxn modelId="{6DB1EBE8-137F-4883-8A02-316663DA8401}" type="presParOf" srcId="{46838B50-87F5-43DF-BF95-4A0FAC9BE159}" destId="{5F2BCA2D-D968-4E40-9DCB-4D5BD50A07A5}" srcOrd="0" destOrd="0" presId="urn:microsoft.com/office/officeart/2005/8/layout/hierarchy1"/>
    <dgm:cxn modelId="{D763AD9D-A39E-4AF9-9924-20BC0E8B8D81}" type="presParOf" srcId="{5F2BCA2D-D968-4E40-9DCB-4D5BD50A07A5}" destId="{704EF33B-F19A-4508-8A43-6D0C46A25CD7}" srcOrd="0" destOrd="0" presId="urn:microsoft.com/office/officeart/2005/8/layout/hierarchy1"/>
    <dgm:cxn modelId="{F6E87005-8D8D-4456-9D48-D2BD2D283D96}" type="presParOf" srcId="{704EF33B-F19A-4508-8A43-6D0C46A25CD7}" destId="{E6AD4FFF-9D65-477D-BFC8-08AD81F4E9FB}" srcOrd="0" destOrd="0" presId="urn:microsoft.com/office/officeart/2005/8/layout/hierarchy1"/>
    <dgm:cxn modelId="{3C0D9D27-E27E-4ADB-B085-EFF581067963}" type="presParOf" srcId="{704EF33B-F19A-4508-8A43-6D0C46A25CD7}" destId="{F6B105EF-6F28-401F-9DF8-1B5508F77354}" srcOrd="1" destOrd="0" presId="urn:microsoft.com/office/officeart/2005/8/layout/hierarchy1"/>
    <dgm:cxn modelId="{BBEAAEE9-0C14-4217-83CE-CECE9E0EC462}" type="presParOf" srcId="{5F2BCA2D-D968-4E40-9DCB-4D5BD50A07A5}" destId="{3EAF62D9-30BD-4AD4-A812-8FBF009386DA}" srcOrd="1" destOrd="0" presId="urn:microsoft.com/office/officeart/2005/8/layout/hierarchy1"/>
    <dgm:cxn modelId="{B1CDB74F-BAC7-42AA-BC74-71747EB4B077}" type="presParOf" srcId="{3EAF62D9-30BD-4AD4-A812-8FBF009386DA}" destId="{9E6B8FB8-D844-474D-9018-2E43279BD30D}" srcOrd="0" destOrd="0" presId="urn:microsoft.com/office/officeart/2005/8/layout/hierarchy1"/>
    <dgm:cxn modelId="{825295D6-5531-45F6-8DCC-050B366721F6}" type="presParOf" srcId="{3EAF62D9-30BD-4AD4-A812-8FBF009386DA}" destId="{358970D9-9012-4C8C-9667-1353C9BB9E3E}" srcOrd="1" destOrd="0" presId="urn:microsoft.com/office/officeart/2005/8/layout/hierarchy1"/>
    <dgm:cxn modelId="{E20C9957-E470-40D9-B8E9-7FC1E9D0E97C}" type="presParOf" srcId="{358970D9-9012-4C8C-9667-1353C9BB9E3E}" destId="{6E5FCDDB-ECDE-49CB-924A-9FB2FA2A842C}" srcOrd="0" destOrd="0" presId="urn:microsoft.com/office/officeart/2005/8/layout/hierarchy1"/>
    <dgm:cxn modelId="{2799276F-5F28-4949-A05E-F437DE939DD2}" type="presParOf" srcId="{6E5FCDDB-ECDE-49CB-924A-9FB2FA2A842C}" destId="{1DCC94EA-5B22-4825-901E-B2B89C5A79B7}" srcOrd="0" destOrd="0" presId="urn:microsoft.com/office/officeart/2005/8/layout/hierarchy1"/>
    <dgm:cxn modelId="{040B481D-9E35-4271-B1E7-CF7E03E401C3}" type="presParOf" srcId="{6E5FCDDB-ECDE-49CB-924A-9FB2FA2A842C}" destId="{6328D50F-4F8B-4CF5-A561-46B7AA943BF7}" srcOrd="1" destOrd="0" presId="urn:microsoft.com/office/officeart/2005/8/layout/hierarchy1"/>
    <dgm:cxn modelId="{04A5C449-FB90-4A20-9172-FAFC57BF3506}" type="presParOf" srcId="{358970D9-9012-4C8C-9667-1353C9BB9E3E}" destId="{DF680CFB-C25F-4FB8-A1CA-B502C9833C6E}" srcOrd="1" destOrd="0" presId="urn:microsoft.com/office/officeart/2005/8/layout/hierarchy1"/>
    <dgm:cxn modelId="{37C59861-5941-473D-9EDD-47A71CF84A63}" type="presParOf" srcId="{3EAF62D9-30BD-4AD4-A812-8FBF009386DA}" destId="{BC296D9F-84DE-4FD8-8634-AFD20780F881}" srcOrd="2" destOrd="0" presId="urn:microsoft.com/office/officeart/2005/8/layout/hierarchy1"/>
    <dgm:cxn modelId="{A018FE40-1964-4D29-9569-B6C6962464FD}" type="presParOf" srcId="{3EAF62D9-30BD-4AD4-A812-8FBF009386DA}" destId="{2C1C542A-3022-44F5-998B-348A3B224D3E}" srcOrd="3" destOrd="0" presId="urn:microsoft.com/office/officeart/2005/8/layout/hierarchy1"/>
    <dgm:cxn modelId="{53B1878C-CFAE-4643-9A9C-43606834187E}" type="presParOf" srcId="{2C1C542A-3022-44F5-998B-348A3B224D3E}" destId="{A387C90F-6E78-4BA0-965A-F86BF5113615}" srcOrd="0" destOrd="0" presId="urn:microsoft.com/office/officeart/2005/8/layout/hierarchy1"/>
    <dgm:cxn modelId="{26432C8F-F528-48AA-9153-02FE79EE91B5}" type="presParOf" srcId="{A387C90F-6E78-4BA0-965A-F86BF5113615}" destId="{8CCEA961-0B98-407F-AFF2-36F7558B42E3}" srcOrd="0" destOrd="0" presId="urn:microsoft.com/office/officeart/2005/8/layout/hierarchy1"/>
    <dgm:cxn modelId="{172D92FB-6645-49F7-9F32-2D56F5363460}" type="presParOf" srcId="{A387C90F-6E78-4BA0-965A-F86BF5113615}" destId="{11459B7A-3BAD-43DA-BB3B-C0EF6E7155AC}" srcOrd="1" destOrd="0" presId="urn:microsoft.com/office/officeart/2005/8/layout/hierarchy1"/>
    <dgm:cxn modelId="{F4B569F3-C7E8-4930-833F-651AE5B70703}" type="presParOf" srcId="{2C1C542A-3022-44F5-998B-348A3B224D3E}" destId="{F180BF0B-A37E-4DFE-AA61-A7C8A5DC160C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B7F0B-847A-4BB7-8AA0-608356B5B8C8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3F95B-BE77-4E4F-8697-88692EB12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not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Combination of fluent functions, </a:t>
            </a:r>
            <a:r>
              <a:rPr lang="en-US" dirty="0" err="1" smtClean="0"/>
              <a:t>datatypes</a:t>
            </a:r>
            <a:r>
              <a:rPr lang="en-US" dirty="0" smtClean="0"/>
              <a:t>, named parameters, fluent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Combination of fluent functions, </a:t>
            </a:r>
            <a:r>
              <a:rPr lang="en-US" dirty="0" err="1" smtClean="0"/>
              <a:t>datatypes</a:t>
            </a:r>
            <a:r>
              <a:rPr lang="en-US" dirty="0" smtClean="0"/>
              <a:t>, named parameters, fluent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typing –</a:t>
            </a:r>
            <a:r>
              <a:rPr lang="en-US" baseline="0" dirty="0" smtClean="0"/>
              <a:t> long term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3F95B-BE77-4E4F-8697-88692EB1203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50AD-95F1-477B-ACCC-761822875B48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A8A1-4794-4F19-A37B-CB44B971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50AD-95F1-477B-ACCC-761822875B48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A8A1-4794-4F19-A37B-CB44B971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50AD-95F1-477B-ACCC-761822875B48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A8A1-4794-4F19-A37B-CB44B971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50AD-95F1-477B-ACCC-761822875B48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A8A1-4794-4F19-A37B-CB44B971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50AD-95F1-477B-ACCC-761822875B48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A8A1-4794-4F19-A37B-CB44B971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50AD-95F1-477B-ACCC-761822875B48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A8A1-4794-4F19-A37B-CB44B971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50AD-95F1-477B-ACCC-761822875B48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A8A1-4794-4F19-A37B-CB44B971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50AD-95F1-477B-ACCC-761822875B48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A8A1-4794-4F19-A37B-CB44B971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50AD-95F1-477B-ACCC-761822875B48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A8A1-4794-4F19-A37B-CB44B971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50AD-95F1-477B-ACCC-761822875B48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A8A1-4794-4F19-A37B-CB44B971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50AD-95F1-477B-ACCC-761822875B48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A8A1-4794-4F19-A37B-CB44B971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350AD-95F1-477B-ACCC-761822875B48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A8A1-4794-4F19-A37B-CB44B971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helixsoluti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fluentscript.com/" TargetMode="External"/><Relationship Id="rId4" Type="http://schemas.openxmlformats.org/officeDocument/2006/relationships/hyperlink" Target="http://fluentscript.codeplex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luentscript.codeplex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dehelixsolutions.com/" TargetMode="External"/><Relationship Id="rId4" Type="http://schemas.openxmlformats.org/officeDocument/2006/relationships/hyperlink" Target="http://www.fluentscript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ms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d@ms.co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yahoo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fluentscript.codeplex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uentscript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dehelixsolutions.com/" TargetMode="External"/><Relationship Id="rId4" Type="http://schemas.openxmlformats.org/officeDocument/2006/relationships/hyperlink" Target="http://fluentscript.codeplex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luentscript.codeplex.com/document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b="1" dirty="0" smtClean="0"/>
              <a:t>Building DSLs for .NET using </a:t>
            </a:r>
            <a:r>
              <a:rPr lang="en-US" b="1" dirty="0" err="1" smtClean="0">
                <a:solidFill>
                  <a:srgbClr val="0070C0"/>
                </a:solidFill>
              </a:rPr>
              <a:t>FluentScript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6934200" cy="251460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7400" b="1" dirty="0" smtClean="0">
                <a:solidFill>
                  <a:schemeClr val="tx1"/>
                </a:solidFill>
              </a:rPr>
              <a:t>Author:          </a:t>
            </a:r>
            <a:r>
              <a:rPr lang="en-US" sz="7400" dirty="0" smtClean="0">
                <a:solidFill>
                  <a:schemeClr val="tx1"/>
                </a:solidFill>
              </a:rPr>
              <a:t>     Kishore Reddy</a:t>
            </a:r>
          </a:p>
          <a:p>
            <a:pPr algn="l"/>
            <a:r>
              <a:rPr lang="en-US" sz="7400" b="1" dirty="0" smtClean="0">
                <a:solidFill>
                  <a:schemeClr val="tx1"/>
                </a:solidFill>
              </a:rPr>
              <a:t>Company:      </a:t>
            </a:r>
            <a:r>
              <a:rPr lang="en-US" sz="7400" dirty="0" smtClean="0">
                <a:solidFill>
                  <a:schemeClr val="tx1"/>
                </a:solidFill>
              </a:rPr>
              <a:t>    CodeHelix Solutions Inc</a:t>
            </a:r>
          </a:p>
          <a:p>
            <a:pPr algn="l"/>
            <a:r>
              <a:rPr lang="en-US" sz="7400" b="1" dirty="0" smtClean="0">
                <a:solidFill>
                  <a:schemeClr val="tx1"/>
                </a:solidFill>
              </a:rPr>
              <a:t>Site:                </a:t>
            </a:r>
            <a:r>
              <a:rPr lang="en-US" sz="7400" dirty="0" smtClean="0">
                <a:solidFill>
                  <a:schemeClr val="tx1"/>
                </a:solidFill>
              </a:rPr>
              <a:t>    </a:t>
            </a:r>
            <a:r>
              <a:rPr lang="en-US" sz="7400" dirty="0" smtClean="0">
                <a:solidFill>
                  <a:schemeClr val="tx1"/>
                </a:solidFill>
                <a:hlinkClick r:id="rId3"/>
              </a:rPr>
              <a:t>www.codehelixsolutions.com</a:t>
            </a:r>
            <a:r>
              <a:rPr lang="en-US" sz="7400" dirty="0" smtClean="0">
                <a:solidFill>
                  <a:schemeClr val="tx1"/>
                </a:solidFill>
              </a:rPr>
              <a:t> </a:t>
            </a:r>
            <a:endParaRPr lang="en-US" sz="7400" dirty="0" smtClean="0">
              <a:solidFill>
                <a:schemeClr val="tx1"/>
              </a:solidFill>
              <a:hlinkClick r:id="rId3"/>
            </a:endParaRPr>
          </a:p>
          <a:p>
            <a:pPr algn="l"/>
            <a:r>
              <a:rPr lang="en-US" sz="7400" b="1" dirty="0" smtClean="0">
                <a:solidFill>
                  <a:schemeClr val="tx1"/>
                </a:solidFill>
              </a:rPr>
              <a:t>Source/docs:</a:t>
            </a:r>
            <a:r>
              <a:rPr lang="en-US" sz="7400" dirty="0" smtClean="0">
                <a:solidFill>
                  <a:schemeClr val="tx1"/>
                </a:solidFill>
              </a:rPr>
              <a:t>    </a:t>
            </a:r>
            <a:r>
              <a:rPr lang="en-US" sz="7400" b="1" dirty="0" smtClean="0">
                <a:solidFill>
                  <a:schemeClr val="tx1"/>
                </a:solidFill>
                <a:hlinkClick r:id="rId4"/>
              </a:rPr>
              <a:t>http://fluentscript.codeplex.com</a:t>
            </a:r>
            <a:endParaRPr lang="en-US" sz="7400" b="1" dirty="0" smtClean="0">
              <a:solidFill>
                <a:schemeClr val="tx1"/>
              </a:solidFill>
            </a:endParaRPr>
          </a:p>
          <a:p>
            <a:pPr algn="l"/>
            <a:r>
              <a:rPr lang="en-US" sz="7400" b="1" dirty="0" smtClean="0">
                <a:solidFill>
                  <a:schemeClr val="tx1"/>
                </a:solidFill>
              </a:rPr>
              <a:t>Fluentscript:</a:t>
            </a:r>
            <a:r>
              <a:rPr lang="en-US" sz="7400" dirty="0" smtClean="0">
                <a:solidFill>
                  <a:schemeClr val="tx1"/>
                </a:solidFill>
              </a:rPr>
              <a:t>    </a:t>
            </a:r>
            <a:r>
              <a:rPr lang="en-US" sz="7400" dirty="0" smtClean="0">
                <a:solidFill>
                  <a:schemeClr val="tx1"/>
                </a:solidFill>
              </a:rPr>
              <a:t> </a:t>
            </a:r>
            <a:r>
              <a:rPr lang="en-US" sz="7400" b="1" dirty="0" smtClean="0">
                <a:solidFill>
                  <a:schemeClr val="tx1"/>
                </a:solidFill>
                <a:hlinkClick r:id="rId5"/>
              </a:rPr>
              <a:t>www.fluentscript.com</a:t>
            </a:r>
            <a:endParaRPr lang="en-US" sz="7400" b="1" dirty="0" smtClean="0">
              <a:solidFill>
                <a:schemeClr val="tx1"/>
              </a:solidFill>
            </a:endParaRPr>
          </a:p>
          <a:p>
            <a:pPr algn="l"/>
            <a:endParaRPr lang="en-US" sz="8000" b="1" dirty="0" smtClean="0">
              <a:solidFill>
                <a:schemeClr val="tx1"/>
              </a:solidFill>
            </a:endParaRPr>
          </a:p>
          <a:p>
            <a:pPr algn="l"/>
            <a:endParaRPr lang="en-US" sz="8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b="1" dirty="0" smtClean="0"/>
              <a:t>Resources for </a:t>
            </a:r>
            <a:r>
              <a:rPr lang="en-US" b="1" dirty="0" err="1" smtClean="0">
                <a:solidFill>
                  <a:srgbClr val="0070C0"/>
                </a:solidFill>
              </a:rPr>
              <a:t>FluentScript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7315200" cy="2514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Project site:</a:t>
            </a:r>
            <a:r>
              <a:rPr lang="en-US" sz="2800" dirty="0" smtClean="0">
                <a:solidFill>
                  <a:schemeClr val="tx1"/>
                </a:solidFill>
              </a:rPr>
              <a:t>      </a:t>
            </a:r>
            <a:r>
              <a:rPr lang="en-US" sz="2800" b="1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800" b="1" dirty="0" smtClean="0">
                <a:solidFill>
                  <a:schemeClr val="tx1"/>
                </a:solidFill>
                <a:hlinkClick r:id="rId3"/>
              </a:rPr>
              <a:t>://fluentscript.codeplex.com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Fluentscript:</a:t>
            </a: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hlinkClick r:id="rId4"/>
              </a:rPr>
              <a:t>www.fluentscript.com</a:t>
            </a:r>
            <a:r>
              <a:rPr lang="en-US" sz="2800" b="1" dirty="0" smtClean="0">
                <a:solidFill>
                  <a:schemeClr val="tx1"/>
                </a:solidFill>
              </a:rPr>
              <a:t>	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Company:          </a:t>
            </a:r>
            <a:r>
              <a:rPr lang="en-US" sz="2800" b="1" dirty="0" smtClean="0">
                <a:solidFill>
                  <a:schemeClr val="tx1"/>
                </a:solidFill>
                <a:hlinkClick r:id="rId5"/>
              </a:rPr>
              <a:t>www.codehelixsolutions.com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endParaRPr lang="en-US" sz="2800" b="1" dirty="0" smtClean="0">
              <a:solidFill>
                <a:schemeClr val="tx1"/>
              </a:solidFill>
              <a:hlinkClick r:id="rId5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endParaRPr lang="en-US" sz="8000" b="1" dirty="0" smtClean="0">
              <a:solidFill>
                <a:schemeClr val="tx1"/>
              </a:solidFill>
            </a:endParaRPr>
          </a:p>
          <a:p>
            <a:pPr algn="l"/>
            <a:endParaRPr lang="en-US" sz="8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Example1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# Example 1:   Sample command in a fictional finance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#			   related stock/asset ordering DSL.</a:t>
            </a:r>
          </a:p>
          <a:p>
            <a:pPr>
              <a:spcBef>
                <a:spcPts val="0"/>
              </a:spcBef>
              <a:buNone/>
            </a:pPr>
            <a:endParaRPr lang="en-US" sz="3600" b="1" dirty="0" smtClean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order to buy </a:t>
            </a:r>
            <a:r>
              <a:rPr lang="en-US" sz="3600" dirty="0" smtClean="0">
                <a:solidFill>
                  <a:srgbClr val="C00000"/>
                </a:solidFill>
              </a:rPr>
              <a:t>300</a:t>
            </a:r>
            <a:r>
              <a:rPr lang="en-US" sz="3600" dirty="0" smtClean="0"/>
              <a:t> shares </a:t>
            </a:r>
          </a:p>
          <a:p>
            <a:pPr>
              <a:spcBef>
                <a:spcPts val="0"/>
              </a:spcBef>
              <a:buNone/>
            </a:pPr>
            <a:r>
              <a:rPr lang="en-US" sz="3600" dirty="0"/>
              <a:t>	</a:t>
            </a:r>
            <a:r>
              <a:rPr lang="en-US" sz="3600" dirty="0" smtClean="0"/>
              <a:t>		      of  IBM</a:t>
            </a:r>
          </a:p>
          <a:p>
            <a:pPr>
              <a:buNone/>
            </a:pPr>
            <a:r>
              <a:rPr lang="en-US" sz="3600" dirty="0"/>
              <a:t>	</a:t>
            </a:r>
            <a:r>
              <a:rPr lang="en-US" sz="3600" dirty="0" smtClean="0"/>
              <a:t>		      at  $</a:t>
            </a:r>
            <a:r>
              <a:rPr lang="en-US" sz="3600" dirty="0" smtClean="0">
                <a:solidFill>
                  <a:srgbClr val="C00000"/>
                </a:solidFill>
              </a:rPr>
              <a:t>150.50</a:t>
            </a:r>
          </a:p>
          <a:p>
            <a:pPr>
              <a:buNone/>
            </a:pPr>
            <a:r>
              <a:rPr lang="en-US" sz="3600" dirty="0"/>
              <a:t>	</a:t>
            </a:r>
            <a:r>
              <a:rPr lang="en-US" sz="3600" dirty="0" smtClean="0"/>
              <a:t>		      on </a:t>
            </a:r>
            <a:r>
              <a:rPr lang="en-US" sz="3600" dirty="0" smtClean="0">
                <a:solidFill>
                  <a:srgbClr val="C00000"/>
                </a:solidFill>
              </a:rPr>
              <a:t>10/24/2012</a:t>
            </a:r>
            <a:r>
              <a:rPr lang="en-US" sz="3600" dirty="0" smtClean="0"/>
              <a:t> </a:t>
            </a:r>
            <a:r>
              <a:rPr lang="en-US" sz="3600" dirty="0" smtClean="0"/>
              <a:t>at </a:t>
            </a:r>
            <a:r>
              <a:rPr lang="en-US" sz="3600" dirty="0" smtClean="0">
                <a:solidFill>
                  <a:srgbClr val="C00000"/>
                </a:solidFill>
              </a:rPr>
              <a:t>9:30</a:t>
            </a:r>
            <a:r>
              <a:rPr lang="en-US" sz="3600" dirty="0" smtClean="0"/>
              <a:t> 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Example2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5900" dirty="0" smtClean="0">
                <a:solidFill>
                  <a:srgbClr val="00B050"/>
                </a:solidFill>
              </a:rPr>
              <a:t># More types: Uri is recognized and converted to string</a:t>
            </a:r>
            <a:endParaRPr lang="en-US" sz="3600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3600" b="1" dirty="0" smtClean="0">
              <a:solidFill>
                <a:schemeClr val="accent1"/>
              </a:solidFill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600" b="1" dirty="0" smtClean="0">
                <a:solidFill>
                  <a:schemeClr val="accent1"/>
                </a:solidFill>
              </a:rPr>
              <a:t>download show  </a:t>
            </a:r>
            <a:r>
              <a:rPr lang="en-US" sz="7600" dirty="0" smtClean="0"/>
              <a:t>’ultimate fighter’</a:t>
            </a:r>
          </a:p>
          <a:p>
            <a:pPr>
              <a:spcBef>
                <a:spcPts val="0"/>
              </a:spcBef>
              <a:buNone/>
            </a:pPr>
            <a:r>
              <a:rPr lang="en-US" sz="7600" dirty="0" smtClean="0"/>
              <a:t> </a:t>
            </a:r>
            <a:r>
              <a:rPr lang="en-US" sz="7600" dirty="0"/>
              <a:t>		</a:t>
            </a:r>
            <a:r>
              <a:rPr lang="en-US" sz="7600" dirty="0" smtClean="0"/>
              <a:t>from    http://www.ufc.com/vid=1322</a:t>
            </a:r>
          </a:p>
          <a:p>
            <a:pPr>
              <a:buNone/>
            </a:pPr>
            <a:r>
              <a:rPr lang="en-US" sz="7600" dirty="0" smtClean="0"/>
              <a:t>		on 	    </a:t>
            </a:r>
            <a:r>
              <a:rPr lang="en-US" sz="7600" dirty="0" smtClean="0">
                <a:solidFill>
                  <a:srgbClr val="C00000"/>
                </a:solidFill>
              </a:rPr>
              <a:t>Oct 24th, </a:t>
            </a:r>
            <a:r>
              <a:rPr lang="en-US" sz="7600" dirty="0" smtClean="0">
                <a:solidFill>
                  <a:srgbClr val="C00000"/>
                </a:solidFill>
              </a:rPr>
              <a:t>2012</a:t>
            </a:r>
            <a:r>
              <a:rPr lang="en-US" sz="7600" dirty="0" smtClean="0"/>
              <a:t> at </a:t>
            </a:r>
            <a:r>
              <a:rPr lang="en-US" sz="7600" dirty="0" smtClean="0">
                <a:solidFill>
                  <a:srgbClr val="C00000"/>
                </a:solidFill>
              </a:rPr>
              <a:t>9:30</a:t>
            </a:r>
            <a:r>
              <a:rPr lang="en-US" sz="7600" dirty="0" smtClean="0"/>
              <a:t> am</a:t>
            </a:r>
          </a:p>
          <a:p>
            <a:pPr>
              <a:buNone/>
            </a:pPr>
            <a:r>
              <a:rPr lang="en-US" sz="7600" dirty="0" smtClean="0"/>
              <a:t>		</a:t>
            </a:r>
            <a:r>
              <a:rPr lang="en-US" sz="7600" dirty="0" err="1" smtClean="0"/>
              <a:t>saveas</a:t>
            </a:r>
            <a:r>
              <a:rPr lang="en-US" sz="7600" dirty="0" smtClean="0"/>
              <a:t> </a:t>
            </a:r>
            <a:r>
              <a:rPr lang="en-US" sz="7600" dirty="0" smtClean="0">
                <a:solidFill>
                  <a:srgbClr val="00B050"/>
                </a:solidFill>
              </a:rPr>
              <a:t>c:\videos\ufc\tuf_s1_1.mp4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techniques in </a:t>
            </a:r>
            <a:r>
              <a:rPr lang="en-US" dirty="0" err="1" smtClean="0"/>
              <a:t>FluentScript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1. Data types are common to most DSLs</a:t>
            </a:r>
          </a:p>
          <a:p>
            <a:pPr>
              <a:buNone/>
            </a:pPr>
            <a:r>
              <a:rPr lang="en-US" dirty="0" smtClean="0"/>
              <a:t>	Such as dates, times, </a:t>
            </a:r>
            <a:r>
              <a:rPr lang="en-US" dirty="0" err="1" smtClean="0"/>
              <a:t>bool</a:t>
            </a:r>
            <a:r>
              <a:rPr lang="en-US" dirty="0" smtClean="0"/>
              <a:t> etc.  </a:t>
            </a:r>
            <a:r>
              <a:rPr lang="en-US" b="1" dirty="0" smtClean="0">
                <a:solidFill>
                  <a:srgbClr val="0070C0"/>
                </a:solidFill>
              </a:rPr>
              <a:t>They need easier representation</a:t>
            </a:r>
          </a:p>
          <a:p>
            <a:pPr lvl="1"/>
            <a:r>
              <a:rPr lang="en-US" sz="2900" dirty="0" smtClean="0"/>
              <a:t>Why does date have to be </a:t>
            </a:r>
            <a:r>
              <a:rPr lang="en-US" sz="2900" b="1" dirty="0" smtClean="0">
                <a:solidFill>
                  <a:srgbClr val="C00000"/>
                </a:solidFill>
              </a:rPr>
              <a:t>new </a:t>
            </a:r>
            <a:r>
              <a:rPr lang="en-US" sz="2900" b="1" dirty="0" err="1" smtClean="0">
                <a:solidFill>
                  <a:srgbClr val="C00000"/>
                </a:solidFill>
              </a:rPr>
              <a:t>DateTime</a:t>
            </a:r>
            <a:r>
              <a:rPr lang="en-US" sz="2900" b="1" dirty="0" smtClean="0">
                <a:solidFill>
                  <a:srgbClr val="C00000"/>
                </a:solidFill>
              </a:rPr>
              <a:t>( 2012, </a:t>
            </a:r>
            <a:r>
              <a:rPr lang="en-US" sz="2900" b="1" dirty="0" smtClean="0">
                <a:solidFill>
                  <a:srgbClr val="C00000"/>
                </a:solidFill>
              </a:rPr>
              <a:t>10, 24)</a:t>
            </a:r>
            <a:r>
              <a:rPr lang="en-US" sz="2900" dirty="0" smtClean="0">
                <a:solidFill>
                  <a:srgbClr val="0070C0"/>
                </a:solidFill>
              </a:rPr>
              <a:t> </a:t>
            </a:r>
            <a:r>
              <a:rPr lang="en-US" sz="2900" dirty="0" smtClean="0"/>
              <a:t>? </a:t>
            </a:r>
          </a:p>
          <a:p>
            <a:pPr lvl="1"/>
            <a:r>
              <a:rPr lang="en-US" sz="2900" dirty="0" smtClean="0"/>
              <a:t>Why does time have to be </a:t>
            </a:r>
            <a:r>
              <a:rPr lang="en-US" sz="2900" b="1" dirty="0" smtClean="0">
                <a:solidFill>
                  <a:srgbClr val="C00000"/>
                </a:solidFill>
              </a:rPr>
              <a:t>new TimeSpan( 9, 30, 45 )</a:t>
            </a:r>
            <a:r>
              <a:rPr lang="en-US" sz="2900" dirty="0" smtClean="0">
                <a:solidFill>
                  <a:srgbClr val="C00000"/>
                </a:solidFill>
              </a:rPr>
              <a:t> ?</a:t>
            </a:r>
          </a:p>
          <a:p>
            <a:pPr lvl="1">
              <a:buNone/>
            </a:pPr>
            <a:endParaRPr lang="en-US" sz="2400" dirty="0" smtClean="0"/>
          </a:p>
          <a:p>
            <a:pPr>
              <a:buNone/>
            </a:pPr>
            <a:r>
              <a:rPr lang="en-US" b="1" dirty="0" smtClean="0"/>
              <a:t>2. Functions are very powerful but under-utilized</a:t>
            </a:r>
          </a:p>
          <a:p>
            <a:pPr>
              <a:buNone/>
            </a:pPr>
            <a:r>
              <a:rPr lang="en-US" dirty="0" smtClean="0"/>
              <a:t>	Function calls can be made much more flexible for internal DSLs</a:t>
            </a:r>
          </a:p>
          <a:p>
            <a:pPr lvl="1">
              <a:buFontTx/>
              <a:buChar char="-"/>
            </a:pPr>
            <a:r>
              <a:rPr lang="en-US" sz="2900" b="1" dirty="0" smtClean="0">
                <a:solidFill>
                  <a:srgbClr val="0070C0"/>
                </a:solidFill>
              </a:rPr>
              <a:t>Enable non-conventional features that facilitate DSLs</a:t>
            </a:r>
          </a:p>
          <a:p>
            <a:pPr lvl="1">
              <a:buFontTx/>
              <a:buChar char="-"/>
            </a:pPr>
            <a:r>
              <a:rPr lang="en-US" sz="2900" dirty="0" smtClean="0"/>
              <a:t>Allow easier functions calls and with minimal syntactic noise</a:t>
            </a:r>
          </a:p>
          <a:p>
            <a:pPr lvl="1">
              <a:buFontTx/>
              <a:buChar char="-"/>
            </a:pPr>
            <a:r>
              <a:rPr lang="en-US" sz="2900" dirty="0" smtClean="0"/>
              <a:t>Allow easier method calls and with minimal syntactic noise</a:t>
            </a:r>
          </a:p>
          <a:p>
            <a:pPr lvl="1">
              <a:buNone/>
            </a:pPr>
            <a:endParaRPr lang="en-US" sz="2400" dirty="0" smtClean="0"/>
          </a:p>
          <a:p>
            <a:pPr>
              <a:buNone/>
            </a:pPr>
            <a:r>
              <a:rPr lang="en-US" b="1" dirty="0" smtClean="0"/>
              <a:t>3. Need to ensure various levels of security</a:t>
            </a:r>
          </a:p>
          <a:p>
            <a:pPr>
              <a:buNone/>
            </a:pPr>
            <a:r>
              <a:rPr lang="en-US" dirty="0" smtClean="0"/>
              <a:t>	Simple mistakes can crash your system ( e.g. </a:t>
            </a:r>
            <a:r>
              <a:rPr lang="en-US" b="1" dirty="0" smtClean="0"/>
              <a:t>infinite loops</a:t>
            </a:r>
            <a:r>
              <a:rPr lang="en-US" dirty="0" smtClean="0"/>
              <a:t>, I/O )</a:t>
            </a:r>
          </a:p>
          <a:p>
            <a:pPr lvl="1">
              <a:buFontTx/>
              <a:buChar char="-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Basic data types are common to most DSLs.</a:t>
            </a:r>
          </a:p>
          <a:p>
            <a:pPr>
              <a:buNone/>
            </a:pPr>
            <a:r>
              <a:rPr lang="en-US" dirty="0" smtClean="0"/>
              <a:t>e.g. dates, times, </a:t>
            </a:r>
            <a:r>
              <a:rPr lang="en-US" dirty="0" err="1" smtClean="0"/>
              <a:t>bool</a:t>
            </a:r>
            <a:r>
              <a:rPr lang="en-US" dirty="0" smtClean="0"/>
              <a:t> etc.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They need easier representation. </a:t>
            </a:r>
            <a:endParaRPr lang="en-US" sz="2400" dirty="0" smtClean="0"/>
          </a:p>
          <a:p>
            <a:pPr lvl="1"/>
            <a:r>
              <a:rPr lang="en-US" sz="2400" dirty="0" smtClean="0"/>
              <a:t>Why does date have to be </a:t>
            </a:r>
            <a:r>
              <a:rPr lang="en-US" sz="2400" b="1" dirty="0" smtClean="0">
                <a:solidFill>
                  <a:srgbClr val="C00000"/>
                </a:solidFill>
              </a:rPr>
              <a:t>new </a:t>
            </a:r>
            <a:r>
              <a:rPr lang="en-US" sz="2400" b="1" dirty="0" err="1" smtClean="0">
                <a:solidFill>
                  <a:srgbClr val="C00000"/>
                </a:solidFill>
              </a:rPr>
              <a:t>DateTime</a:t>
            </a:r>
            <a:r>
              <a:rPr lang="en-US" sz="2400" b="1" dirty="0" smtClean="0">
                <a:solidFill>
                  <a:srgbClr val="C00000"/>
                </a:solidFill>
              </a:rPr>
              <a:t>( 2012, 4, 10 )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? </a:t>
            </a:r>
          </a:p>
          <a:p>
            <a:pPr lvl="1"/>
            <a:r>
              <a:rPr lang="en-US" sz="2400" dirty="0" smtClean="0"/>
              <a:t>Why does time have to be </a:t>
            </a:r>
            <a:r>
              <a:rPr lang="en-US" sz="2400" b="1" dirty="0" smtClean="0">
                <a:solidFill>
                  <a:srgbClr val="C00000"/>
                </a:solidFill>
              </a:rPr>
              <a:t>new TimeSpan( 9, 30, 45 )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 Why does </a:t>
            </a:r>
            <a:r>
              <a:rPr lang="en-US" sz="2400" dirty="0" err="1" smtClean="0"/>
              <a:t>bool</a:t>
            </a:r>
            <a:r>
              <a:rPr lang="en-US" sz="2400" dirty="0" smtClean="0"/>
              <a:t> have to be </a:t>
            </a:r>
            <a:r>
              <a:rPr lang="en-US" sz="2400" b="1" dirty="0" smtClean="0">
                <a:solidFill>
                  <a:srgbClr val="C00000"/>
                </a:solidFill>
              </a:rPr>
              <a:t>true,  false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 Why does day have to be </a:t>
            </a:r>
            <a:r>
              <a:rPr lang="en-US" sz="2400" b="1" dirty="0" smtClean="0">
                <a:solidFill>
                  <a:srgbClr val="C00000"/>
                </a:solidFill>
              </a:rPr>
              <a:t>DayOfWeek.Monday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 Why are files surrounded by quotes? </a:t>
            </a:r>
            <a:r>
              <a:rPr lang="en-US" sz="2400" b="1" dirty="0" smtClean="0">
                <a:solidFill>
                  <a:srgbClr val="C00000"/>
                </a:solidFill>
              </a:rPr>
              <a:t>“c:\\dev\\file.txt”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 Why are </a:t>
            </a:r>
            <a:r>
              <a:rPr lang="en-US" sz="2400" dirty="0" err="1" smtClean="0"/>
              <a:t>urls</a:t>
            </a:r>
            <a:r>
              <a:rPr lang="en-US" sz="2400" dirty="0" smtClean="0"/>
              <a:t> surrounded by quotes? </a:t>
            </a:r>
            <a:r>
              <a:rPr lang="en-US" sz="2400" b="1" dirty="0" smtClean="0">
                <a:solidFill>
                  <a:srgbClr val="C00000"/>
                </a:solidFill>
              </a:rPr>
              <a:t>“www.yahoo.com”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 Do I really need to specify </a:t>
            </a:r>
            <a:r>
              <a:rPr lang="en-US" sz="2400" b="1" dirty="0" smtClean="0"/>
              <a:t>var</a:t>
            </a:r>
            <a:r>
              <a:rPr lang="en-US" sz="2400" dirty="0" smtClean="0"/>
              <a:t>  as in </a:t>
            </a:r>
            <a:r>
              <a:rPr lang="en-US" sz="2400" b="1" dirty="0" smtClean="0">
                <a:solidFill>
                  <a:srgbClr val="C00000"/>
                </a:solidFill>
              </a:rPr>
              <a:t> var result = 20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 Can tables be represented in an CSV like way? </a:t>
            </a:r>
          </a:p>
          <a:p>
            <a:pPr lvl="1">
              <a:buNone/>
            </a:pPr>
            <a:endParaRPr lang="en-US" sz="2400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39624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Data Type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Friendly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Bool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on,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   off,    yes,    no,    true,   false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true,</a:t>
                      </a:r>
                      <a:r>
                        <a:rPr lang="en-US" baseline="0" dirty="0" smtClean="0"/>
                        <a:t> false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Date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Aug  10th</a:t>
                      </a:r>
                      <a:r>
                        <a:rPr lang="en-US" b="1" baseline="30000" dirty="0" smtClean="0"/>
                        <a:t> </a:t>
                      </a:r>
                      <a:r>
                        <a:rPr lang="en-US" b="1" dirty="0" smtClean="0"/>
                        <a:t> 2012</a:t>
                      </a:r>
                    </a:p>
                    <a:p>
                      <a:r>
                        <a:rPr lang="en-US" b="1" dirty="0" smtClean="0"/>
                        <a:t> </a:t>
                      </a:r>
                      <a:r>
                        <a:rPr lang="en-US" b="1" baseline="0" dirty="0" smtClean="0"/>
                        <a:t>       </a:t>
                      </a:r>
                    </a:p>
                    <a:p>
                      <a:r>
                        <a:rPr lang="en-US" b="1" baseline="0" dirty="0" smtClean="0"/>
                        <a:t>8/10/2012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DateTime(2012, 8, 10)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Time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9:30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TimeSpan</a:t>
                      </a:r>
                      <a:r>
                        <a:rPr lang="en-US" baseline="0" dirty="0" smtClean="0"/>
                        <a:t>(9, 30, 00 )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Day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Monday,</a:t>
                      </a:r>
                      <a:r>
                        <a:rPr lang="en-US" b="1" baseline="0" dirty="0" smtClean="0"/>
                        <a:t>       Tuesday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DayOfWeek.Monday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Number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40.52,</a:t>
                      </a:r>
                      <a:r>
                        <a:rPr lang="en-US" b="1" baseline="0" dirty="0" smtClean="0"/>
                        <a:t>            $40.52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40.52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‘name is john</a:t>
                      </a:r>
                      <a:r>
                        <a:rPr lang="en-US" b="1" baseline="0" dirty="0" smtClean="0"/>
                        <a:t>’,  “name is #{user}”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“name is john”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Tables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[  name</a:t>
                      </a:r>
                      <a:r>
                        <a:rPr lang="en-US" b="1" baseline="0" dirty="0" smtClean="0"/>
                        <a:t>      |      pages     |   author </a:t>
                      </a:r>
                    </a:p>
                    <a:p>
                      <a:r>
                        <a:rPr lang="en-US" b="1" baseline="0" dirty="0" smtClean="0"/>
                        <a:t>   ‘C# ’          ,       120        ,   ‘Microsoft’</a:t>
                      </a:r>
                    </a:p>
                    <a:p>
                      <a:r>
                        <a:rPr lang="en-US" b="1" baseline="0" dirty="0" smtClean="0"/>
                        <a:t>   ‘Erlang’    ,        110       ,   ‘Joe’</a:t>
                      </a:r>
                    </a:p>
                    <a:p>
                      <a:r>
                        <a:rPr lang="en-US" b="1" baseline="0" dirty="0" smtClean="0"/>
                        <a:t>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URI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C:\file.txt,    http://www.yahoo.com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”c:\\file.txt”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r>
              <a:rPr lang="en-US" dirty="0" smtClean="0"/>
              <a:t> - Plugins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47799"/>
          <a:ext cx="8001000" cy="4648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113"/>
                <a:gridCol w="5859887"/>
              </a:tblGrid>
              <a:tr h="38957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Data Type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Friendly Formats</a:t>
                      </a:r>
                    </a:p>
                  </a:txBody>
                  <a:tcPr/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  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Bool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   off                                yes    no                      true   false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  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Date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September 10th</a:t>
                      </a:r>
                      <a:r>
                        <a:rPr lang="en-US" b="1" baseline="30000" dirty="0" smtClean="0"/>
                        <a:t> </a:t>
                      </a:r>
                      <a:r>
                        <a:rPr lang="en-US" b="1" dirty="0" smtClean="0"/>
                        <a:t> 2012 </a:t>
                      </a:r>
                      <a:r>
                        <a:rPr lang="en-US" b="1" baseline="0" dirty="0" smtClean="0"/>
                        <a:t>      Sep 10</a:t>
                      </a:r>
                      <a:r>
                        <a:rPr lang="en-US" b="1" baseline="30000" dirty="0" smtClean="0"/>
                        <a:t>th</a:t>
                      </a:r>
                      <a:r>
                        <a:rPr lang="en-US" b="1" baseline="0" dirty="0" smtClean="0"/>
                        <a:t> 2012             8/10/2012</a:t>
                      </a:r>
                    </a:p>
                  </a:txBody>
                  <a:tcPr>
                    <a:noFill/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  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Time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9:30 am                                9am                              midnight</a:t>
                      </a:r>
                    </a:p>
                  </a:txBody>
                  <a:tcPr>
                    <a:noFill/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   Day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Monday </a:t>
                      </a:r>
                      <a:r>
                        <a:rPr lang="en-US" b="1" baseline="0" dirty="0" smtClean="0"/>
                        <a:t>                               Tuesday</a:t>
                      </a:r>
                      <a:endParaRPr lang="en-US" b="1" dirty="0" smtClean="0"/>
                    </a:p>
                  </a:txBody>
                  <a:tcPr>
                    <a:noFill/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   Number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40.52 </a:t>
                      </a:r>
                      <a:r>
                        <a:rPr lang="en-US" b="1" baseline="0" dirty="0" smtClean="0"/>
                        <a:t>                                    $40.52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38423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   String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‘name is john</a:t>
                      </a:r>
                      <a:r>
                        <a:rPr lang="en-US" b="1" baseline="0" dirty="0" smtClean="0"/>
                        <a:t>’,                     “name is 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#{user}</a:t>
                      </a:r>
                      <a:r>
                        <a:rPr lang="en-US" b="1" baseline="0" dirty="0" smtClean="0"/>
                        <a:t>”</a:t>
                      </a:r>
                      <a:endParaRPr lang="en-US" b="1" dirty="0" smtClean="0"/>
                    </a:p>
                  </a:txBody>
                  <a:tcPr>
                    <a:noFill/>
                  </a:tcPr>
                </a:tc>
              </a:tr>
              <a:tr h="153694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   Tables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[  </a:t>
                      </a:r>
                    </a:p>
                    <a:p>
                      <a:r>
                        <a:rPr lang="en-US" b="1" dirty="0" smtClean="0"/>
                        <a:t>        name</a:t>
                      </a:r>
                      <a:r>
                        <a:rPr lang="en-US" b="1" baseline="0" dirty="0" smtClean="0"/>
                        <a:t>      |      pages     |   author </a:t>
                      </a:r>
                    </a:p>
                    <a:p>
                      <a:r>
                        <a:rPr lang="en-US" b="1" baseline="0" dirty="0" smtClean="0"/>
                        <a:t>        ‘C# ’          ,       120        ,   ‘Microsoft’</a:t>
                      </a:r>
                    </a:p>
                    <a:p>
                      <a:r>
                        <a:rPr lang="en-US" b="1" baseline="0" dirty="0" smtClean="0"/>
                        <a:t>        ‘Erlang’    ,        110       ,   ‘Joe’</a:t>
                      </a:r>
                    </a:p>
                    <a:p>
                      <a:r>
                        <a:rPr lang="en-US" b="1" baseline="0" dirty="0" smtClean="0"/>
                        <a:t>]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38957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   URI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hlinkClick r:id="rId3"/>
                        </a:rPr>
                        <a:t>http://www.microsoft.com</a:t>
                      </a:r>
                      <a:r>
                        <a:rPr lang="en-US" b="1" dirty="0" smtClean="0"/>
                        <a:t>   home\app\log.txt  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C:\file.txt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Types</a:t>
            </a:r>
            <a:br>
              <a:rPr lang="en-US" dirty="0" smtClean="0"/>
            </a:br>
            <a:r>
              <a:rPr lang="en-US" sz="2200" b="1" dirty="0" smtClean="0"/>
              <a:t>note</a:t>
            </a:r>
            <a:r>
              <a:rPr lang="en-US" sz="2200" dirty="0" smtClean="0"/>
              <a:t>: </a:t>
            </a:r>
            <a:r>
              <a:rPr lang="en-US" sz="2200" b="1" dirty="0" smtClean="0">
                <a:solidFill>
                  <a:srgbClr val="0070C0"/>
                </a:solidFill>
              </a:rPr>
              <a:t>&lt; &lt;= &gt; &gt;= </a:t>
            </a:r>
            <a:r>
              <a:rPr lang="en-US" sz="2200" dirty="0" smtClean="0">
                <a:solidFill>
                  <a:srgbClr val="0070C0"/>
                </a:solidFill>
              </a:rPr>
              <a:t>can be aliased via </a:t>
            </a:r>
            <a:r>
              <a:rPr lang="en-US" sz="2200" b="1" dirty="0" err="1" smtClean="0">
                <a:solidFill>
                  <a:srgbClr val="0070C0"/>
                </a:solidFill>
              </a:rPr>
              <a:t>ComparePlugin</a:t>
            </a: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00"/>
            <a:ext cx="396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# Dates</a:t>
            </a:r>
          </a:p>
          <a:p>
            <a:r>
              <a:rPr lang="en-US" sz="2400" dirty="0" smtClean="0"/>
              <a:t>birthday </a:t>
            </a:r>
            <a:r>
              <a:rPr lang="en-US" sz="2400" b="1" dirty="0" smtClean="0"/>
              <a:t>=</a:t>
            </a:r>
            <a:r>
              <a:rPr lang="en-US" sz="2400" dirty="0" smtClean="0"/>
              <a:t> </a:t>
            </a:r>
            <a:r>
              <a:rPr lang="en-US" sz="2400" b="1" dirty="0" smtClean="0"/>
              <a:t>January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b="1" dirty="0" smtClean="0"/>
              <a:t>st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1979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if</a:t>
            </a:r>
            <a:r>
              <a:rPr lang="en-US" sz="2400" dirty="0" smtClean="0"/>
              <a:t> birthday </a:t>
            </a:r>
            <a:r>
              <a:rPr lang="en-US" sz="2400" b="1" dirty="0" smtClean="0">
                <a:solidFill>
                  <a:srgbClr val="0070C0"/>
                </a:solidFill>
              </a:rPr>
              <a:t>is before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8/1/1991</a:t>
            </a:r>
            <a:endParaRPr lang="en-US" sz="2400" dirty="0" smtClean="0"/>
          </a:p>
          <a:p>
            <a:r>
              <a:rPr lang="en-US" sz="2400" dirty="0" smtClean="0"/>
              <a:t>      </a:t>
            </a:r>
            <a:r>
              <a:rPr lang="en-US" sz="2400" b="1" dirty="0" smtClean="0"/>
              <a:t>print</a:t>
            </a:r>
            <a:r>
              <a:rPr lang="en-US" sz="2400" dirty="0" smtClean="0"/>
              <a:t> you can vote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# time </a:t>
            </a:r>
          </a:p>
          <a:p>
            <a:r>
              <a:rPr lang="en-US" sz="2400" b="1" dirty="0" smtClean="0"/>
              <a:t>time</a:t>
            </a:r>
            <a:r>
              <a:rPr lang="en-US" sz="2400" dirty="0" smtClean="0"/>
              <a:t> = </a:t>
            </a:r>
            <a:r>
              <a:rPr lang="en-US" sz="2400" b="1" dirty="0" smtClean="0">
                <a:solidFill>
                  <a:srgbClr val="C00000"/>
                </a:solidFill>
              </a:rPr>
              <a:t>3:30</a:t>
            </a:r>
            <a:r>
              <a:rPr lang="en-US" sz="2400" dirty="0" smtClean="0"/>
              <a:t> pm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if</a:t>
            </a:r>
            <a:r>
              <a:rPr lang="en-US" sz="2400" dirty="0" smtClean="0"/>
              <a:t> time  </a:t>
            </a:r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C00000"/>
                </a:solidFill>
              </a:rPr>
              <a:t>5 </a:t>
            </a:r>
            <a:r>
              <a:rPr lang="en-US" sz="2400" dirty="0" smtClean="0"/>
              <a:t>pm  </a:t>
            </a:r>
            <a:r>
              <a:rPr lang="en-US" sz="2400" b="1" dirty="0" smtClean="0">
                <a:solidFill>
                  <a:srgbClr val="0070C0"/>
                </a:solidFill>
              </a:rPr>
              <a:t>then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  </a:t>
            </a:r>
            <a:r>
              <a:rPr lang="en-US" sz="2400" b="1" dirty="0" smtClean="0"/>
              <a:t>print</a:t>
            </a:r>
            <a:r>
              <a:rPr lang="en-US" sz="2400" dirty="0" smtClean="0"/>
              <a:t> still have to work!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# Uri</a:t>
            </a:r>
          </a:p>
          <a:p>
            <a:r>
              <a:rPr lang="en-US" sz="2400" dirty="0" smtClean="0"/>
              <a:t>site = </a:t>
            </a:r>
            <a:r>
              <a:rPr lang="en-US" sz="2400" dirty="0" smtClean="0">
                <a:solidFill>
                  <a:srgbClr val="0070C0"/>
                </a:solidFill>
              </a:rPr>
              <a:t>www.microsoft.com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03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# Day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if</a:t>
            </a:r>
            <a:r>
              <a:rPr lang="en-US" sz="2400" dirty="0" smtClean="0"/>
              <a:t> today </a:t>
            </a:r>
            <a:r>
              <a:rPr lang="en-US" sz="2400" b="1" dirty="0" smtClean="0">
                <a:solidFill>
                  <a:srgbClr val="0070C0"/>
                </a:solidFill>
              </a:rPr>
              <a:t>is not </a:t>
            </a:r>
            <a:r>
              <a:rPr lang="en-US" sz="2400" dirty="0" smtClean="0"/>
              <a:t>Monday </a:t>
            </a:r>
            <a:r>
              <a:rPr lang="en-US" sz="2400" b="1" dirty="0" smtClean="0">
                <a:solidFill>
                  <a:srgbClr val="0070C0"/>
                </a:solidFill>
              </a:rPr>
              <a:t>then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   </a:t>
            </a:r>
            <a:r>
              <a:rPr lang="en-US" sz="2400" b="1" dirty="0" smtClean="0"/>
              <a:t>print</a:t>
            </a:r>
            <a:r>
              <a:rPr lang="en-US" sz="2400" dirty="0" smtClean="0"/>
              <a:t> its not start of week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# Money </a:t>
            </a:r>
          </a:p>
          <a:p>
            <a:r>
              <a:rPr lang="en-US" sz="2400" dirty="0" smtClean="0"/>
              <a:t>salary = $</a:t>
            </a:r>
            <a:r>
              <a:rPr lang="en-US" sz="2400" b="1" dirty="0" smtClean="0">
                <a:solidFill>
                  <a:srgbClr val="C00000"/>
                </a:solidFill>
              </a:rPr>
              <a:t>250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if</a:t>
            </a:r>
            <a:r>
              <a:rPr lang="en-US" sz="2400" dirty="0" smtClean="0"/>
              <a:t> salary </a:t>
            </a:r>
            <a:r>
              <a:rPr lang="en-US" sz="2400" b="1" dirty="0" smtClean="0">
                <a:solidFill>
                  <a:srgbClr val="0070C0"/>
                </a:solidFill>
              </a:rPr>
              <a:t>more than</a:t>
            </a:r>
            <a:r>
              <a:rPr lang="en-US" sz="2400" dirty="0" smtClean="0"/>
              <a:t> $</a:t>
            </a:r>
            <a:r>
              <a:rPr lang="en-US" sz="2400" b="1" dirty="0" smtClean="0">
                <a:solidFill>
                  <a:srgbClr val="C00000"/>
                </a:solidFill>
              </a:rPr>
              <a:t>200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then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   </a:t>
            </a:r>
            <a:r>
              <a:rPr lang="en-US" sz="2400" b="1" dirty="0" smtClean="0"/>
              <a:t>print</a:t>
            </a:r>
            <a:r>
              <a:rPr lang="en-US" sz="2400" dirty="0" smtClean="0"/>
              <a:t> I worked overtime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# Email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email = </a:t>
            </a:r>
            <a:r>
              <a:rPr lang="en-US" sz="2400" dirty="0" smtClean="0">
                <a:solidFill>
                  <a:srgbClr val="0070C0"/>
                </a:solidFill>
              </a:rPr>
              <a:t>bat.man@gotham.com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DataTypes/Expressions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4267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3657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# Paths</a:t>
            </a:r>
          </a:p>
          <a:p>
            <a:r>
              <a:rPr lang="en-US" sz="2200" dirty="0" smtClean="0"/>
              <a:t>home = </a:t>
            </a:r>
            <a:r>
              <a:rPr lang="en-US" sz="2200" dirty="0" smtClean="0">
                <a:solidFill>
                  <a:srgbClr val="0070C0"/>
                </a:solidFill>
              </a:rPr>
              <a:t>c:\apps\stockapp\</a:t>
            </a:r>
          </a:p>
          <a:p>
            <a:r>
              <a:rPr lang="en-US" sz="2200" dirty="0" smtClean="0"/>
              <a:t>file      = </a:t>
            </a:r>
            <a:r>
              <a:rPr lang="en-US" sz="2200" dirty="0" smtClean="0">
                <a:solidFill>
                  <a:srgbClr val="0070C0"/>
                </a:solidFill>
              </a:rPr>
              <a:t>@home\logs\log.txt</a:t>
            </a:r>
          </a:p>
          <a:p>
            <a:endParaRPr lang="en-US" sz="2200" dirty="0" smtClean="0">
              <a:solidFill>
                <a:srgbClr val="0070C0"/>
              </a:solidFill>
            </a:endParaRPr>
          </a:p>
          <a:p>
            <a:r>
              <a:rPr lang="en-US" sz="2200" b="1" dirty="0" smtClean="0">
                <a:solidFill>
                  <a:srgbClr val="00B050"/>
                </a:solidFill>
              </a:rPr>
              <a:t># Environment</a:t>
            </a:r>
          </a:p>
          <a:p>
            <a:r>
              <a:rPr lang="en-US" sz="2200" dirty="0" smtClean="0"/>
              <a:t>env.path</a:t>
            </a:r>
          </a:p>
          <a:p>
            <a:r>
              <a:rPr lang="en-US" sz="2200" dirty="0" smtClean="0"/>
              <a:t>@user</a:t>
            </a:r>
          </a:p>
          <a:p>
            <a:endParaRPr lang="en-US" sz="2200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# Version</a:t>
            </a:r>
          </a:p>
          <a:p>
            <a:r>
              <a:rPr lang="en-US" sz="2400" dirty="0" smtClean="0"/>
              <a:t>version = </a:t>
            </a:r>
            <a:r>
              <a:rPr lang="en-US" sz="2400" b="1" dirty="0" smtClean="0">
                <a:solidFill>
                  <a:srgbClr val="C00000"/>
                </a:solidFill>
              </a:rPr>
              <a:t>0.9.8.8</a:t>
            </a:r>
          </a:p>
          <a:p>
            <a:endParaRPr lang="en-US" sz="2200" b="1" dirty="0" smtClean="0">
              <a:solidFill>
                <a:srgbClr val="00B050"/>
              </a:solidFill>
            </a:endParaRPr>
          </a:p>
          <a:p>
            <a:r>
              <a:rPr lang="en-US" sz="2200" b="1" dirty="0" smtClean="0">
                <a:solidFill>
                  <a:srgbClr val="00B050"/>
                </a:solidFill>
              </a:rPr>
              <a:t># Units</a:t>
            </a:r>
          </a:p>
          <a:p>
            <a:r>
              <a:rPr lang="en-US" sz="2200" dirty="0" smtClean="0"/>
              <a:t>result = </a:t>
            </a:r>
            <a:r>
              <a:rPr lang="en-US" sz="2200" b="1" dirty="0" smtClean="0">
                <a:solidFill>
                  <a:srgbClr val="C00000"/>
                </a:solidFill>
              </a:rPr>
              <a:t>3</a:t>
            </a:r>
            <a:r>
              <a:rPr lang="en-US" sz="2200" dirty="0" smtClean="0"/>
              <a:t> feet + </a:t>
            </a:r>
            <a:r>
              <a:rPr lang="en-US" sz="2200" b="1" dirty="0" smtClean="0">
                <a:solidFill>
                  <a:srgbClr val="C00000"/>
                </a:solidFill>
              </a:rPr>
              <a:t>5</a:t>
            </a:r>
            <a:r>
              <a:rPr lang="en-US" sz="2200" dirty="0" smtClean="0"/>
              <a:t> inches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43400" y="1524001"/>
            <a:ext cx="472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# Tables</a:t>
            </a:r>
          </a:p>
          <a:p>
            <a:r>
              <a:rPr lang="en-US" sz="2200" dirty="0" smtClean="0"/>
              <a:t>books = [   </a:t>
            </a:r>
          </a:p>
          <a:p>
            <a:r>
              <a:rPr lang="en-US" sz="2200" dirty="0" smtClean="0"/>
              <a:t>                   </a:t>
            </a:r>
            <a:r>
              <a:rPr lang="en-US" sz="2200" b="1" dirty="0" smtClean="0"/>
              <a:t>name    |    pages   |   artist </a:t>
            </a:r>
          </a:p>
          <a:p>
            <a:r>
              <a:rPr lang="en-US" sz="2200" dirty="0" smtClean="0"/>
              <a:t>                   ‘C#’    ,        </a:t>
            </a:r>
            <a:r>
              <a:rPr lang="en-US" sz="2200" b="1" dirty="0" smtClean="0">
                <a:solidFill>
                  <a:srgbClr val="C00000"/>
                </a:solidFill>
              </a:rPr>
              <a:t>130</a:t>
            </a:r>
            <a:r>
              <a:rPr lang="en-US" sz="2200" dirty="0" smtClean="0"/>
              <a:t>        ,   ‘John’</a:t>
            </a:r>
          </a:p>
          <a:p>
            <a:r>
              <a:rPr lang="en-US" sz="2200" dirty="0" smtClean="0"/>
              <a:t>                   ‘Ruby’,        </a:t>
            </a:r>
            <a:r>
              <a:rPr lang="en-US" sz="2200" b="1" dirty="0" smtClean="0">
                <a:solidFill>
                  <a:srgbClr val="C00000"/>
                </a:solidFill>
              </a:rPr>
              <a:t>110</a:t>
            </a:r>
            <a:r>
              <a:rPr lang="en-US" sz="2200" dirty="0" smtClean="0"/>
              <a:t>        ,   ‘Dave’</a:t>
            </a:r>
          </a:p>
          <a:p>
            <a:r>
              <a:rPr lang="en-US" sz="2200" dirty="0" smtClean="0"/>
              <a:t>               ]</a:t>
            </a:r>
            <a:endParaRPr lang="en-US" sz="2200" b="1" dirty="0" smtClean="0">
              <a:solidFill>
                <a:srgbClr val="00B050"/>
              </a:solidFill>
            </a:endParaRPr>
          </a:p>
          <a:p>
            <a:r>
              <a:rPr lang="en-US" sz="2200" dirty="0" smtClean="0"/>
              <a:t>favs = books </a:t>
            </a:r>
            <a:r>
              <a:rPr lang="en-US" sz="2200" b="1" dirty="0" smtClean="0">
                <a:solidFill>
                  <a:srgbClr val="0070C0"/>
                </a:solidFill>
              </a:rPr>
              <a:t>where</a:t>
            </a:r>
            <a:r>
              <a:rPr lang="en-US" sz="2200" dirty="0" smtClean="0"/>
              <a:t> book.pages &lt; </a:t>
            </a:r>
            <a:r>
              <a:rPr lang="en-US" sz="2200" b="1" dirty="0" smtClean="0">
                <a:solidFill>
                  <a:srgbClr val="C00000"/>
                </a:solidFill>
              </a:rPr>
              <a:t>130</a:t>
            </a:r>
          </a:p>
          <a:p>
            <a:endParaRPr lang="en-US" sz="2200" b="1" dirty="0" smtClean="0">
              <a:solidFill>
                <a:srgbClr val="00B050"/>
              </a:solidFill>
            </a:endParaRPr>
          </a:p>
          <a:p>
            <a:r>
              <a:rPr lang="en-US" sz="2200" b="1" dirty="0" smtClean="0">
                <a:solidFill>
                  <a:srgbClr val="00B050"/>
                </a:solidFill>
              </a:rPr>
              <a:t># Holiday</a:t>
            </a:r>
          </a:p>
          <a:p>
            <a:r>
              <a:rPr lang="en-US" sz="2200" dirty="0" smtClean="0"/>
              <a:t>holiday =  new years 2012</a:t>
            </a:r>
          </a:p>
          <a:p>
            <a:endParaRPr lang="en-US" sz="2200" dirty="0" smtClean="0"/>
          </a:p>
          <a:p>
            <a:r>
              <a:rPr lang="en-US" sz="2200" b="1" dirty="0" smtClean="0">
                <a:solidFill>
                  <a:srgbClr val="00B050"/>
                </a:solidFill>
              </a:rPr>
              <a:t># multi-word string literals</a:t>
            </a:r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b="1" dirty="0" smtClean="0"/>
              <a:t>@words</a:t>
            </a:r>
            <a:r>
              <a:rPr lang="en-US" sz="2200" dirty="0" smtClean="0"/>
              <a:t>( fluent  script, code camp)</a:t>
            </a:r>
          </a:p>
          <a:p>
            <a:endParaRPr lang="en-US" sz="22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Basics features:  </a:t>
            </a:r>
            <a:r>
              <a:rPr lang="en-US" dirty="0" smtClean="0"/>
              <a:t>( Ruby , </a:t>
            </a:r>
            <a:r>
              <a:rPr lang="en-US" dirty="0" err="1" smtClean="0"/>
              <a:t>Scala</a:t>
            </a:r>
            <a:r>
              <a:rPr lang="en-US" dirty="0" smtClean="0"/>
              <a:t>, Groovy )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dirty="0" smtClean="0"/>
              <a:t>Optional semicolons</a:t>
            </a:r>
          </a:p>
          <a:p>
            <a:pPr>
              <a:buFontTx/>
              <a:buChar char="-"/>
            </a:pPr>
            <a:r>
              <a:rPr lang="en-US" dirty="0" smtClean="0"/>
              <a:t>Optional parenthesis</a:t>
            </a:r>
          </a:p>
          <a:p>
            <a:pPr>
              <a:buFontTx/>
              <a:buChar char="-"/>
            </a:pPr>
            <a:r>
              <a:rPr lang="en-US" dirty="0" smtClean="0"/>
              <a:t>Named parameters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refill_inventory</a:t>
            </a:r>
            <a:r>
              <a:rPr lang="en-US" dirty="0" smtClean="0"/>
              <a:t>  ‘AB-1234’,  </a:t>
            </a:r>
            <a:r>
              <a:rPr lang="en-US" dirty="0" smtClean="0">
                <a:solidFill>
                  <a:srgbClr val="C00000"/>
                </a:solidFill>
              </a:rPr>
              <a:t>200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refill_inventory</a:t>
            </a:r>
            <a:r>
              <a:rPr lang="en-US" dirty="0" smtClean="0"/>
              <a:t>  </a:t>
            </a:r>
            <a:r>
              <a:rPr lang="en-US" b="1" dirty="0" smtClean="0"/>
              <a:t>product</a:t>
            </a:r>
            <a:r>
              <a:rPr lang="en-US" dirty="0" smtClean="0"/>
              <a:t>: ‘AB-1234’,  </a:t>
            </a:r>
            <a:r>
              <a:rPr lang="en-US" b="1" dirty="0" smtClean="0"/>
              <a:t>amount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200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7924800" cy="4678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b="1" dirty="0" smtClean="0"/>
              <a:t>DSLs</a:t>
            </a:r>
          </a:p>
          <a:p>
            <a:r>
              <a:rPr lang="en-US" sz="3400" dirty="0" smtClean="0"/>
              <a:t>What are DSLs </a:t>
            </a:r>
          </a:p>
          <a:p>
            <a:r>
              <a:rPr lang="en-US" sz="3400" dirty="0" smtClean="0"/>
              <a:t>Approaches to developing DSLs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b="1" dirty="0" err="1" smtClean="0"/>
              <a:t>FluentScript</a:t>
            </a:r>
            <a:endParaRPr lang="en-US" sz="3400" b="1" dirty="0" smtClean="0"/>
          </a:p>
          <a:p>
            <a:r>
              <a:rPr lang="en-US" sz="3400" dirty="0" smtClean="0"/>
              <a:t>Summary of </a:t>
            </a:r>
            <a:r>
              <a:rPr lang="en-US" sz="3400" dirty="0" err="1" smtClean="0"/>
              <a:t>FluentScript</a:t>
            </a:r>
            <a:r>
              <a:rPr lang="en-US" sz="3400" dirty="0" smtClean="0"/>
              <a:t> and goals</a:t>
            </a:r>
          </a:p>
          <a:p>
            <a:r>
              <a:rPr lang="en-US" sz="3400" dirty="0" smtClean="0"/>
              <a:t>Features  ( that facilitate DSLs )</a:t>
            </a:r>
          </a:p>
          <a:p>
            <a:r>
              <a:rPr lang="en-US" sz="3400" dirty="0" err="1" smtClean="0"/>
              <a:t>Plugins</a:t>
            </a:r>
            <a:r>
              <a:rPr lang="en-US" sz="3400" dirty="0" smtClean="0"/>
              <a:t> / Security / Using </a:t>
            </a:r>
            <a:r>
              <a:rPr lang="en-US" sz="3400" dirty="0" err="1" smtClean="0"/>
              <a:t>FluentScript</a:t>
            </a:r>
            <a:endParaRPr lang="en-US" sz="3400" dirty="0" smtClean="0"/>
          </a:p>
          <a:p>
            <a:r>
              <a:rPr lang="en-US" sz="3400" dirty="0" smtClean="0"/>
              <a:t>Interpreter Process</a:t>
            </a:r>
          </a:p>
          <a:p>
            <a:r>
              <a:rPr lang="en-US" sz="3400" dirty="0" smtClean="0"/>
              <a:t>Upcoming features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b="1" dirty="0" smtClean="0"/>
              <a:t>Sample DSL </a:t>
            </a: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order to buy </a:t>
            </a:r>
            <a:r>
              <a:rPr lang="en-US" sz="3600" dirty="0" smtClean="0">
                <a:solidFill>
                  <a:srgbClr val="C00000"/>
                </a:solidFill>
              </a:rPr>
              <a:t>300</a:t>
            </a:r>
            <a:r>
              <a:rPr lang="en-US" sz="3600" dirty="0" smtClean="0"/>
              <a:t> shares  </a:t>
            </a:r>
            <a:r>
              <a:rPr lang="en-US" sz="3600" b="1" dirty="0" smtClean="0"/>
              <a:t>of</a:t>
            </a:r>
            <a:r>
              <a:rPr lang="en-US" sz="3600" dirty="0" smtClean="0"/>
              <a:t>  IBM  </a:t>
            </a:r>
            <a:r>
              <a:rPr lang="en-US" sz="3600" b="1" dirty="0" smtClean="0"/>
              <a:t>at</a:t>
            </a:r>
            <a:r>
              <a:rPr lang="en-US" sz="3600" dirty="0" smtClean="0"/>
              <a:t>  $</a:t>
            </a:r>
            <a:r>
              <a:rPr lang="en-US" sz="3600" dirty="0" smtClean="0">
                <a:solidFill>
                  <a:srgbClr val="C00000"/>
                </a:solidFill>
              </a:rPr>
              <a:t>150.50  </a:t>
            </a:r>
            <a:r>
              <a:rPr lang="en-US" sz="3600" b="1" dirty="0" smtClean="0"/>
              <a:t>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9/20/2012</a:t>
            </a: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– Advanced Features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None/>
            </a:pPr>
            <a:r>
              <a:rPr lang="en-US" sz="3300" b="1" dirty="0" smtClean="0"/>
              <a:t>Multi-word function names: using </a:t>
            </a:r>
            <a:r>
              <a:rPr lang="en-US" sz="3300" b="1" dirty="0" err="1" smtClean="0">
                <a:solidFill>
                  <a:srgbClr val="0070C0"/>
                </a:solidFill>
              </a:rPr>
              <a:t>FluentFuncPlugin</a:t>
            </a:r>
            <a:r>
              <a:rPr lang="en-US" sz="3300" b="1" dirty="0" smtClean="0"/>
              <a:t> </a:t>
            </a:r>
          </a:p>
          <a:p>
            <a:pPr marL="514350" indent="-514350">
              <a:buNone/>
            </a:pPr>
            <a:r>
              <a:rPr lang="en-US" sz="2100" b="1" dirty="0" smtClean="0">
                <a:solidFill>
                  <a:srgbClr val="00B050"/>
                </a:solidFill>
              </a:rPr>
              <a:t>( Will discuss ambiguity and performance later on )</a:t>
            </a:r>
          </a:p>
          <a:p>
            <a:pPr marL="514350" indent="-514350">
              <a:buAutoNum type="arabicPeriod"/>
            </a:pPr>
            <a:r>
              <a:rPr lang="en-US" sz="3400" b="1" dirty="0" smtClean="0"/>
              <a:t>Underscore matches</a:t>
            </a:r>
            <a:endParaRPr lang="en-US" sz="340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en-US" sz="3400" b="1" dirty="0" smtClean="0">
                <a:solidFill>
                  <a:srgbClr val="0070C0"/>
                </a:solidFill>
              </a:rPr>
              <a:t>				  </a:t>
            </a:r>
            <a:r>
              <a:rPr lang="en-US" sz="3100" b="1" dirty="0" smtClean="0">
                <a:solidFill>
                  <a:srgbClr val="0070C0"/>
                </a:solidFill>
              </a:rPr>
              <a:t>function</a:t>
            </a:r>
            <a:r>
              <a:rPr lang="en-US" sz="3100" dirty="0" smtClean="0"/>
              <a:t> </a:t>
            </a:r>
            <a:r>
              <a:rPr lang="en-US" sz="3100" b="1" dirty="0" smtClean="0">
                <a:solidFill>
                  <a:srgbClr val="C00000"/>
                </a:solidFill>
              </a:rPr>
              <a:t>refill_inventory</a:t>
            </a:r>
            <a:r>
              <a:rPr lang="en-US" sz="3100" dirty="0" smtClean="0"/>
              <a:t>( id, amount )</a:t>
            </a:r>
          </a:p>
          <a:p>
            <a:pPr marL="514350" indent="-514350">
              <a:buNone/>
            </a:pPr>
            <a:r>
              <a:rPr lang="en-US" sz="3100" b="1" dirty="0" smtClean="0">
                <a:solidFill>
                  <a:srgbClr val="0070C0"/>
                </a:solidFill>
              </a:rPr>
              <a:t>					refill  inventory</a:t>
            </a:r>
            <a:r>
              <a:rPr lang="en-US" sz="3100" dirty="0" smtClean="0"/>
              <a:t>  ‘AB-1234’,  </a:t>
            </a:r>
            <a:r>
              <a:rPr lang="en-US" sz="3100" dirty="0" smtClean="0">
                <a:solidFill>
                  <a:srgbClr val="C00000"/>
                </a:solidFill>
              </a:rPr>
              <a:t>200</a:t>
            </a:r>
            <a:endParaRPr lang="en-US" sz="3100" dirty="0" smtClean="0"/>
          </a:p>
          <a:p>
            <a:pPr marL="514350" indent="-514350">
              <a:buNone/>
            </a:pPr>
            <a:r>
              <a:rPr lang="en-US" sz="3400" b="1" dirty="0" smtClean="0"/>
              <a:t>2.   Camel case matches</a:t>
            </a:r>
            <a:endParaRPr lang="en-US" sz="3400" dirty="0" smtClean="0"/>
          </a:p>
          <a:p>
            <a:pPr marL="514350" indent="-514350">
              <a:buNone/>
            </a:pPr>
            <a:r>
              <a:rPr lang="en-US" sz="3400" b="1" dirty="0" smtClean="0">
                <a:solidFill>
                  <a:srgbClr val="0070C0"/>
                </a:solidFill>
              </a:rPr>
              <a:t>				</a:t>
            </a:r>
            <a:r>
              <a:rPr lang="en-US" sz="3100" b="1" dirty="0" smtClean="0">
                <a:solidFill>
                  <a:srgbClr val="0070C0"/>
                </a:solidFill>
              </a:rPr>
              <a:t>function</a:t>
            </a:r>
            <a:r>
              <a:rPr lang="en-US" sz="3100" dirty="0" smtClean="0"/>
              <a:t> </a:t>
            </a:r>
            <a:r>
              <a:rPr lang="en-US" sz="3100" b="1" dirty="0" smtClean="0">
                <a:solidFill>
                  <a:srgbClr val="C00000"/>
                </a:solidFill>
                <a:latin typeface="Cambria" pitchFamily="18" charset="0"/>
              </a:rPr>
              <a:t>refillInventory</a:t>
            </a:r>
            <a:r>
              <a:rPr lang="en-US" sz="3100" dirty="0" smtClean="0"/>
              <a:t>( id, amount )</a:t>
            </a:r>
          </a:p>
          <a:p>
            <a:pPr marL="514350" indent="-514350">
              <a:buNone/>
            </a:pPr>
            <a:r>
              <a:rPr lang="en-US" sz="3100" b="1" dirty="0" smtClean="0">
                <a:solidFill>
                  <a:srgbClr val="0070C0"/>
                </a:solidFill>
              </a:rPr>
              <a:t>					refill  inventory</a:t>
            </a:r>
            <a:r>
              <a:rPr lang="en-US" sz="3100" dirty="0" smtClean="0"/>
              <a:t>  ‘AB-1234’,  </a:t>
            </a:r>
            <a:r>
              <a:rPr lang="en-US" sz="3100" dirty="0" smtClean="0">
                <a:solidFill>
                  <a:srgbClr val="C00000"/>
                </a:solidFill>
              </a:rPr>
              <a:t>200</a:t>
            </a:r>
          </a:p>
          <a:p>
            <a:pPr marL="514350" indent="-514350">
              <a:buNone/>
            </a:pPr>
            <a:r>
              <a:rPr lang="en-US" sz="3400" b="1" dirty="0" smtClean="0"/>
              <a:t>3.   Multi-word names</a:t>
            </a:r>
            <a:endParaRPr lang="en-US" sz="3400" dirty="0" smtClean="0"/>
          </a:p>
          <a:p>
            <a:pPr marL="514350" indent="-514350">
              <a:buNone/>
            </a:pPr>
            <a:r>
              <a:rPr lang="en-US" sz="3400" b="1" dirty="0" smtClean="0">
                <a:solidFill>
                  <a:srgbClr val="0070C0"/>
                </a:solidFill>
              </a:rPr>
              <a:t>				     </a:t>
            </a:r>
            <a:r>
              <a:rPr lang="en-US" sz="2800" b="1" dirty="0" smtClean="0">
                <a:solidFill>
                  <a:srgbClr val="0070C0"/>
                </a:solidFill>
              </a:rPr>
              <a:t>function </a:t>
            </a:r>
            <a:r>
              <a:rPr lang="en-US" sz="2800" b="1" dirty="0" smtClean="0"/>
              <a:t>‘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refill inventory</a:t>
            </a:r>
            <a:r>
              <a:rPr lang="en-US" sz="2800" b="1" dirty="0" smtClean="0"/>
              <a:t>’</a:t>
            </a:r>
            <a:r>
              <a:rPr lang="en-US" sz="2800" dirty="0" smtClean="0"/>
              <a:t>( id, amount )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				refill  inventory</a:t>
            </a:r>
            <a:r>
              <a:rPr lang="en-US" sz="2800" dirty="0" smtClean="0"/>
              <a:t>  ‘AB-1234’,  </a:t>
            </a:r>
            <a:r>
              <a:rPr lang="en-US" sz="2800" dirty="0" smtClean="0">
                <a:solidFill>
                  <a:srgbClr val="C00000"/>
                </a:solidFill>
              </a:rPr>
              <a:t>200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– Advanced Features </a:t>
            </a:r>
            <a:r>
              <a:rPr lang="en-US" b="1" dirty="0" smtClean="0">
                <a:solidFill>
                  <a:srgbClr val="C00000"/>
                </a:solidFill>
              </a:rPr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3000" b="1" dirty="0" smtClean="0"/>
              <a:t>4. Name aliases   </a:t>
            </a:r>
            <a:r>
              <a:rPr lang="en-US" sz="2600" b="1" dirty="0" smtClean="0">
                <a:solidFill>
                  <a:srgbClr val="0070C0"/>
                </a:solidFill>
              </a:rPr>
              <a:t>	</a:t>
            </a:r>
          </a:p>
          <a:p>
            <a:pPr marL="514350" indent="-514350"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				function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hours, hrs, hour, hr</a:t>
            </a:r>
            <a:r>
              <a:rPr lang="en-US" sz="2600" dirty="0" smtClean="0"/>
              <a:t>( num ) </a:t>
            </a:r>
          </a:p>
          <a:p>
            <a:pPr marL="514350" indent="-514350"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					return new </a:t>
            </a:r>
            <a:r>
              <a:rPr lang="en-US" sz="2600" dirty="0" smtClean="0"/>
              <a:t>Time( num, 0, 0 )</a:t>
            </a:r>
          </a:p>
          <a:p>
            <a:pPr marL="514350" indent="-514350">
              <a:buNone/>
            </a:pPr>
            <a:endParaRPr lang="en-US" sz="2600" dirty="0" smtClean="0"/>
          </a:p>
          <a:p>
            <a:pPr marL="514350" indent="-514350"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				hours</a:t>
            </a:r>
            <a:r>
              <a:rPr lang="en-US" sz="2600" b="1" dirty="0" smtClean="0"/>
              <a:t>( </a:t>
            </a:r>
            <a:r>
              <a:rPr lang="en-US" sz="2600" b="1" dirty="0" smtClean="0">
                <a:solidFill>
                  <a:srgbClr val="C00000"/>
                </a:solidFill>
              </a:rPr>
              <a:t>4</a:t>
            </a:r>
            <a:r>
              <a:rPr lang="en-US" sz="2600" b="1" dirty="0" smtClean="0"/>
              <a:t> )    </a:t>
            </a:r>
            <a:r>
              <a:rPr lang="en-US" sz="2600" b="1" dirty="0" smtClean="0">
                <a:solidFill>
                  <a:srgbClr val="0070C0"/>
                </a:solidFill>
              </a:rPr>
              <a:t>hrs</a:t>
            </a:r>
            <a:r>
              <a:rPr lang="en-US" sz="2600" b="1" dirty="0" smtClean="0"/>
              <a:t>( </a:t>
            </a:r>
            <a:r>
              <a:rPr lang="en-US" sz="2600" b="1" dirty="0" smtClean="0">
                <a:solidFill>
                  <a:srgbClr val="C00000"/>
                </a:solidFill>
              </a:rPr>
              <a:t>3</a:t>
            </a:r>
            <a:r>
              <a:rPr lang="en-US" sz="2600" b="1" dirty="0" smtClean="0"/>
              <a:t> )   </a:t>
            </a:r>
            <a:r>
              <a:rPr lang="en-US" sz="2600" b="1" dirty="0" smtClean="0">
                <a:solidFill>
                  <a:srgbClr val="0070C0"/>
                </a:solidFill>
              </a:rPr>
              <a:t>hour</a:t>
            </a:r>
            <a:r>
              <a:rPr lang="en-US" sz="2600" b="1" dirty="0" smtClean="0"/>
              <a:t>( </a:t>
            </a:r>
            <a:r>
              <a:rPr lang="en-US" sz="2600" b="1" dirty="0" smtClean="0">
                <a:solidFill>
                  <a:srgbClr val="C00000"/>
                </a:solidFill>
              </a:rPr>
              <a:t>2</a:t>
            </a:r>
            <a:r>
              <a:rPr lang="en-US" sz="2600" b="1" dirty="0" smtClean="0"/>
              <a:t> )   </a:t>
            </a:r>
            <a:r>
              <a:rPr lang="en-US" sz="2600" b="1" dirty="0" smtClean="0">
                <a:solidFill>
                  <a:srgbClr val="0070C0"/>
                </a:solidFill>
              </a:rPr>
              <a:t>hr</a:t>
            </a:r>
            <a:r>
              <a:rPr lang="en-US" sz="2600" b="1" dirty="0" smtClean="0"/>
              <a:t>( </a:t>
            </a:r>
            <a:r>
              <a:rPr lang="en-US" sz="2600" b="1" dirty="0" smtClean="0">
                <a:solidFill>
                  <a:srgbClr val="C00000"/>
                </a:solidFill>
              </a:rPr>
              <a:t>1</a:t>
            </a:r>
            <a:r>
              <a:rPr lang="en-US" sz="2600" b="1" dirty="0" smtClean="0"/>
              <a:t> ) </a:t>
            </a:r>
            <a:endParaRPr lang="en-US" dirty="0" smtClean="0"/>
          </a:p>
          <a:p>
            <a:pPr marL="514350" indent="-514350">
              <a:buNone/>
            </a:pPr>
            <a:r>
              <a:rPr lang="en-US" sz="2800" b="1" dirty="0" smtClean="0"/>
              <a:t>5.  </a:t>
            </a:r>
            <a:r>
              <a:rPr lang="en-US" sz="3000" b="1" dirty="0" smtClean="0"/>
              <a:t>Suffixes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				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4</a:t>
            </a:r>
            <a:r>
              <a:rPr lang="en-US" sz="2600" b="1" dirty="0" smtClean="0"/>
              <a:t> </a:t>
            </a:r>
            <a:r>
              <a:rPr lang="en-US" sz="2600" b="1" dirty="0" smtClean="0">
                <a:solidFill>
                  <a:srgbClr val="0070C0"/>
                </a:solidFill>
              </a:rPr>
              <a:t>hours</a:t>
            </a:r>
            <a:r>
              <a:rPr lang="en-US" sz="2600" b="1" dirty="0" smtClean="0"/>
              <a:t>       </a:t>
            </a:r>
            <a:r>
              <a:rPr lang="en-US" sz="2600" b="1" dirty="0" smtClean="0">
                <a:solidFill>
                  <a:srgbClr val="C00000"/>
                </a:solidFill>
              </a:rPr>
              <a:t>3 </a:t>
            </a:r>
            <a:r>
              <a:rPr lang="en-US" sz="2600" b="1" dirty="0" smtClean="0">
                <a:solidFill>
                  <a:srgbClr val="0070C0"/>
                </a:solidFill>
              </a:rPr>
              <a:t>hrs</a:t>
            </a:r>
            <a:r>
              <a:rPr lang="en-US" sz="2600" b="1" dirty="0" smtClean="0"/>
              <a:t>       </a:t>
            </a:r>
            <a:r>
              <a:rPr lang="en-US" sz="2600" b="1" dirty="0" smtClean="0">
                <a:solidFill>
                  <a:srgbClr val="C00000"/>
                </a:solidFill>
              </a:rPr>
              <a:t>2 </a:t>
            </a:r>
            <a:r>
              <a:rPr lang="en-US" sz="2600" b="1" dirty="0" smtClean="0">
                <a:solidFill>
                  <a:srgbClr val="0070C0"/>
                </a:solidFill>
              </a:rPr>
              <a:t>hour       </a:t>
            </a:r>
            <a:r>
              <a:rPr lang="en-US" sz="2600" b="1" dirty="0" smtClean="0">
                <a:solidFill>
                  <a:srgbClr val="C00000"/>
                </a:solidFill>
              </a:rPr>
              <a:t>1 </a:t>
            </a:r>
            <a:r>
              <a:rPr lang="en-US" sz="2600" b="1" dirty="0" smtClean="0">
                <a:solidFill>
                  <a:srgbClr val="0070C0"/>
                </a:solidFill>
              </a:rPr>
              <a:t>hr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3000" b="1" dirty="0" smtClean="0"/>
              <a:t>6.  Keyword aliases</a:t>
            </a:r>
            <a:endParaRPr lang="en-US" sz="3000" dirty="0" smtClean="0"/>
          </a:p>
          <a:p>
            <a:pPr marL="514350" indent="-514350"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				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</a:rPr>
              <a:t>def   </a:t>
            </a:r>
            <a:r>
              <a:rPr lang="en-US" sz="2600" b="1" dirty="0" smtClean="0">
                <a:solidFill>
                  <a:srgbClr val="C00000"/>
                </a:solidFill>
              </a:rPr>
              <a:t>hours, hrs, hour, hr</a:t>
            </a:r>
            <a:r>
              <a:rPr lang="en-US" sz="2600" dirty="0" smtClean="0"/>
              <a:t>( num ) </a:t>
            </a:r>
          </a:p>
          <a:p>
            <a:pPr marL="514350" indent="-514350"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				 step </a:t>
            </a:r>
            <a:r>
              <a:rPr lang="en-US" sz="2600" b="1" dirty="0" smtClean="0">
                <a:solidFill>
                  <a:srgbClr val="C00000"/>
                </a:solidFill>
              </a:rPr>
              <a:t>hours, hrs, hour, hr</a:t>
            </a:r>
            <a:r>
              <a:rPr lang="en-US" sz="2600" dirty="0" smtClean="0"/>
              <a:t>( num )</a:t>
            </a:r>
          </a:p>
          <a:p>
            <a:pPr marL="514350" indent="-514350">
              <a:buNone/>
            </a:pPr>
            <a:endParaRPr lang="en-US" sz="2600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– Advanced Features </a:t>
            </a:r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3000" b="1" dirty="0" smtClean="0"/>
              <a:t>7. Function Wildcards: </a:t>
            </a:r>
            <a:r>
              <a:rPr lang="en-US" sz="2800" b="1" dirty="0" smtClean="0"/>
              <a:t>by using </a:t>
            </a:r>
            <a:r>
              <a:rPr lang="en-US" sz="2800" b="1" dirty="0" err="1" smtClean="0">
                <a:solidFill>
                  <a:srgbClr val="0070C0"/>
                </a:solidFill>
              </a:rPr>
              <a:t>FuncWildCardPlugin</a:t>
            </a:r>
            <a:endParaRPr lang="en-US" sz="2800" b="1" dirty="0" smtClean="0"/>
          </a:p>
          <a:p>
            <a:pPr marL="514350" indent="-514350">
              <a:buNone/>
            </a:pPr>
            <a:r>
              <a:rPr lang="en-US" sz="1700" b="1" dirty="0" smtClean="0">
                <a:solidFill>
                  <a:srgbClr val="0070C0"/>
                </a:solidFill>
              </a:rPr>
              <a:t>( Think of a wildcard in a game of cards, the wildcard can be anything )</a:t>
            </a:r>
          </a:p>
          <a:p>
            <a:pPr marL="514350" indent="-514350">
              <a:buNone/>
            </a:pPr>
            <a:endParaRPr lang="en-US" sz="1700" b="1" dirty="0" smtClean="0">
              <a:solidFill>
                <a:srgbClr val="0070C0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# @wildcard: ‘name email’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# @parts: [ ‘name’, ‘email’ ]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# @args:   [ ‘john’, ‘john@microsoft.com’ ]</a:t>
            </a:r>
          </a:p>
          <a:p>
            <a:pPr marL="514350" indent="-514350"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def  </a:t>
            </a:r>
            <a:r>
              <a:rPr lang="en-US" sz="2600" b="1" dirty="0" smtClean="0">
                <a:solidFill>
                  <a:srgbClr val="C00000"/>
                </a:solidFill>
              </a:rPr>
              <a:t>create_user_by  </a:t>
            </a:r>
            <a:r>
              <a:rPr lang="en-US" sz="2600" b="1" dirty="0" smtClean="0"/>
              <a:t>*  </a:t>
            </a:r>
            <a:r>
              <a:rPr lang="en-US" sz="2600" dirty="0" smtClean="0"/>
              <a:t>( wildcard, parts, args)  </a:t>
            </a:r>
          </a:p>
          <a:p>
            <a:pPr marL="514350" indent="-514350">
              <a:buNone/>
            </a:pPr>
            <a:r>
              <a:rPr lang="en-US" sz="2200" dirty="0" smtClean="0"/>
              <a:t>	{  .. code here ..  }</a:t>
            </a:r>
          </a:p>
          <a:p>
            <a:pPr marL="514350" indent="-514350">
              <a:buNone/>
            </a:pPr>
            <a:endParaRPr lang="en-US" sz="2600" dirty="0" smtClean="0"/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create_user_by  name email:  </a:t>
            </a:r>
            <a:r>
              <a:rPr lang="en-US" sz="2200" dirty="0" smtClean="0"/>
              <a:t>‘john’,  </a:t>
            </a:r>
            <a:r>
              <a:rPr lang="en-US" sz="2200" dirty="0" smtClean="0">
                <a:hlinkClick r:id="rId3"/>
              </a:rPr>
              <a:t>john@ms.com</a:t>
            </a:r>
            <a:endParaRPr lang="en-US" sz="2200" dirty="0" smtClean="0"/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create  user   by  name email:  </a:t>
            </a:r>
            <a:r>
              <a:rPr lang="en-US" sz="2200" dirty="0" smtClean="0"/>
              <a:t>‘john’,  </a:t>
            </a:r>
            <a:r>
              <a:rPr lang="en-US" sz="2200" dirty="0" smtClean="0">
                <a:hlinkClick r:id="rId3"/>
              </a:rPr>
              <a:t>john@ms.com</a:t>
            </a:r>
            <a:endParaRPr lang="en-US" sz="2200" dirty="0" smtClean="0"/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create  user   by  name email </a:t>
            </a:r>
            <a:r>
              <a:rPr lang="en-US" sz="2200" dirty="0" smtClean="0"/>
              <a:t>(</a:t>
            </a:r>
            <a:r>
              <a:rPr lang="en-US" sz="2200" b="1" dirty="0" smtClean="0">
                <a:solidFill>
                  <a:srgbClr val="C00000"/>
                </a:solidFill>
              </a:rPr>
              <a:t>  </a:t>
            </a:r>
            <a:r>
              <a:rPr lang="en-US" sz="2200" dirty="0" smtClean="0"/>
              <a:t>‘john’,  </a:t>
            </a:r>
            <a:r>
              <a:rPr lang="en-US" sz="2200" dirty="0" smtClean="0">
                <a:hlinkClick r:id="rId3"/>
              </a:rPr>
              <a:t>john@ms.com</a:t>
            </a:r>
            <a:r>
              <a:rPr lang="en-US" sz="2200" dirty="0" smtClean="0"/>
              <a:t>  )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create  user   by  name email birthday:  </a:t>
            </a:r>
            <a:r>
              <a:rPr lang="en-US" sz="2200" dirty="0" smtClean="0"/>
              <a:t>‘john’,  </a:t>
            </a:r>
            <a:r>
              <a:rPr lang="en-US" sz="2200" dirty="0" smtClean="0">
                <a:hlinkClick r:id="rId4"/>
              </a:rPr>
              <a:t>jd@ms.com</a:t>
            </a:r>
            <a:r>
              <a:rPr lang="en-US" sz="2200" dirty="0" smtClean="0"/>
              <a:t>,  </a:t>
            </a:r>
            <a:r>
              <a:rPr lang="en-US" sz="2200" dirty="0" smtClean="0"/>
              <a:t>10/24/1980</a:t>
            </a:r>
            <a:endParaRPr lang="en-US" sz="2200" dirty="0" smtClean="0"/>
          </a:p>
          <a:p>
            <a:pPr marL="514350" indent="-514350">
              <a:buNone/>
            </a:pPr>
            <a:endParaRPr lang="en-US" sz="2600" dirty="0" smtClean="0"/>
          </a:p>
          <a:p>
            <a:pPr marL="514350" indent="-514350">
              <a:buNone/>
            </a:pPr>
            <a:endParaRPr lang="en-US" sz="2600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– Advanced Features </a:t>
            </a:r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sz="3300" b="1" dirty="0" smtClean="0"/>
              <a:t>8. Fluent method calls  : </a:t>
            </a:r>
            <a:r>
              <a:rPr lang="en-US" sz="3300" b="1" dirty="0" err="1" smtClean="0">
                <a:solidFill>
                  <a:srgbClr val="0070C0"/>
                </a:solidFill>
              </a:rPr>
              <a:t>FluentMemberPlugin</a:t>
            </a:r>
            <a:r>
              <a:rPr lang="en-US" sz="3300" b="1" dirty="0" smtClean="0"/>
              <a:t> </a:t>
            </a:r>
          </a:p>
          <a:p>
            <a:pPr marL="514350" indent="-514350">
              <a:buNone/>
            </a:pPr>
            <a:r>
              <a:rPr lang="en-US" sz="3000" b="1" dirty="0" smtClean="0"/>
              <a:t>	- </a:t>
            </a:r>
            <a:r>
              <a:rPr lang="en-US" sz="3000" dirty="0" smtClean="0"/>
              <a:t>Optional </a:t>
            </a:r>
            <a:r>
              <a:rPr lang="en-US" sz="3000" dirty="0" smtClean="0"/>
              <a:t>dot notation </a:t>
            </a:r>
          </a:p>
          <a:p>
            <a:pPr marL="514350" indent="-514350">
              <a:buNone/>
            </a:pPr>
            <a:r>
              <a:rPr lang="en-US" sz="3000" dirty="0" smtClean="0"/>
              <a:t>	- Reverse order of class name and instance name	</a:t>
            </a:r>
          </a:p>
          <a:p>
            <a:pPr marL="514350" indent="-514350">
              <a:buNone/>
            </a:pPr>
            <a:r>
              <a:rPr lang="en-US" sz="3000" dirty="0" smtClean="0"/>
              <a:t>	- Not case sensitive</a:t>
            </a:r>
          </a:p>
          <a:p>
            <a:pPr marL="514350" indent="-514350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en-US" sz="3300" b="1" dirty="0" smtClean="0">
                <a:solidFill>
                  <a:srgbClr val="0070C0"/>
                </a:solidFill>
              </a:rPr>
              <a:t>delete  file  </a:t>
            </a:r>
            <a:r>
              <a:rPr lang="en-US" sz="3300" dirty="0" smtClean="0"/>
              <a:t>c:\temp.txt</a:t>
            </a:r>
            <a:r>
              <a:rPr lang="en-US" sz="3300" b="1" dirty="0" smtClean="0">
                <a:solidFill>
                  <a:srgbClr val="0070C0"/>
                </a:solidFill>
              </a:rPr>
              <a:t>  </a:t>
            </a:r>
            <a:r>
              <a:rPr lang="en-US" sz="3300" b="1" dirty="0" smtClean="0">
                <a:solidFill>
                  <a:srgbClr val="00B050"/>
                </a:solidFill>
              </a:rPr>
              <a:t>// </a:t>
            </a:r>
            <a:r>
              <a:rPr lang="en-US" sz="3300" b="1" dirty="0" err="1" smtClean="0">
                <a:solidFill>
                  <a:srgbClr val="00B050"/>
                </a:solidFill>
              </a:rPr>
              <a:t>File.Delete</a:t>
            </a:r>
            <a:r>
              <a:rPr lang="en-US" sz="3300" b="1" dirty="0" smtClean="0">
                <a:solidFill>
                  <a:srgbClr val="00B050"/>
                </a:solidFill>
              </a:rPr>
              <a:t>( “c:\\temp.txt” )</a:t>
            </a:r>
            <a:endParaRPr lang="en-US" sz="3300" dirty="0" smtClean="0"/>
          </a:p>
          <a:p>
            <a:pPr marL="0" indent="-514350">
              <a:spcBef>
                <a:spcPts val="0"/>
              </a:spcBef>
              <a:buNone/>
            </a:pPr>
            <a:r>
              <a:rPr lang="en-US" sz="3300" b="1" dirty="0" smtClean="0">
                <a:solidFill>
                  <a:srgbClr val="0070C0"/>
                </a:solidFill>
              </a:rPr>
              <a:t>user  activate  </a:t>
            </a:r>
            <a:r>
              <a:rPr lang="en-US" sz="3300" dirty="0" smtClean="0"/>
              <a:t>‘kreddy’  </a:t>
            </a:r>
            <a:r>
              <a:rPr lang="en-US" sz="3300" b="1" dirty="0" smtClean="0">
                <a:solidFill>
                  <a:srgbClr val="00B050"/>
                </a:solidFill>
              </a:rPr>
              <a:t>// </a:t>
            </a:r>
            <a:r>
              <a:rPr lang="en-US" sz="3300" b="1" dirty="0" err="1" smtClean="0">
                <a:solidFill>
                  <a:srgbClr val="00B050"/>
                </a:solidFill>
              </a:rPr>
              <a:t>user.activate</a:t>
            </a:r>
            <a:r>
              <a:rPr lang="en-US" sz="3300" b="1" dirty="0" smtClean="0">
                <a:solidFill>
                  <a:srgbClr val="00B050"/>
                </a:solidFill>
              </a:rPr>
              <a:t>( “kreddy” )</a:t>
            </a:r>
            <a:endParaRPr lang="en-US" sz="3300" dirty="0" smtClean="0"/>
          </a:p>
          <a:p>
            <a:pPr marL="0" indent="-514350">
              <a:spcBef>
                <a:spcPts val="0"/>
              </a:spcBef>
              <a:buNone/>
            </a:pPr>
            <a:r>
              <a:rPr lang="en-US" sz="3300" b="1" dirty="0" smtClean="0">
                <a:solidFill>
                  <a:srgbClr val="0070C0"/>
                </a:solidFill>
              </a:rPr>
              <a:t>activate  user  </a:t>
            </a:r>
            <a:r>
              <a:rPr lang="en-US" sz="3300" dirty="0" smtClean="0"/>
              <a:t>‘kreddy’  </a:t>
            </a:r>
            <a:r>
              <a:rPr lang="en-US" sz="3300" b="1" dirty="0" smtClean="0">
                <a:solidFill>
                  <a:srgbClr val="00B050"/>
                </a:solidFill>
              </a:rPr>
              <a:t>// </a:t>
            </a:r>
            <a:r>
              <a:rPr lang="en-US" sz="3300" b="1" dirty="0" err="1" smtClean="0">
                <a:solidFill>
                  <a:srgbClr val="00B050"/>
                </a:solidFill>
              </a:rPr>
              <a:t>user.activate</a:t>
            </a:r>
            <a:r>
              <a:rPr lang="en-US" sz="3300" b="1" dirty="0" smtClean="0">
                <a:solidFill>
                  <a:srgbClr val="00B050"/>
                </a:solidFill>
              </a:rPr>
              <a:t>( “kreddy” )</a:t>
            </a:r>
            <a:endParaRPr lang="en-US" sz="3300" dirty="0" smtClean="0"/>
          </a:p>
          <a:p>
            <a:pPr marL="0" indent="-514350">
              <a:spcBef>
                <a:spcPts val="0"/>
              </a:spcBef>
              <a:buNone/>
            </a:pPr>
            <a:endParaRPr lang="en-US" sz="3300" dirty="0" smtClean="0"/>
          </a:p>
          <a:p>
            <a:pPr marL="0" indent="-514350">
              <a:spcBef>
                <a:spcPts val="0"/>
              </a:spcBef>
              <a:buNone/>
            </a:pPr>
            <a:r>
              <a:rPr lang="en-US" sz="3300" dirty="0" smtClean="0"/>
              <a:t>&lt;instance&gt;  &lt;method&gt;  &lt;params&gt;</a:t>
            </a:r>
          </a:p>
          <a:p>
            <a:pPr marL="0" indent="-514350">
              <a:spcBef>
                <a:spcPts val="0"/>
              </a:spcBef>
              <a:buNone/>
            </a:pPr>
            <a:r>
              <a:rPr lang="en-US" sz="3300" dirty="0" smtClean="0"/>
              <a:t>&lt;method&gt;  &lt;instance&gt;  &lt;params&gt;</a:t>
            </a:r>
          </a:p>
          <a:p>
            <a:pPr marL="0" indent="-514350">
              <a:spcBef>
                <a:spcPts val="0"/>
              </a:spcBef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600" dirty="0" smtClean="0"/>
          </a:p>
          <a:p>
            <a:pPr marL="514350" indent="-514350">
              <a:buNone/>
            </a:pPr>
            <a:endParaRPr lang="en-US" sz="2600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– Advanced Features </a:t>
            </a:r>
            <a:r>
              <a:rPr lang="en-US" b="1" dirty="0" smtClean="0">
                <a:solidFill>
                  <a:srgbClr val="C00000"/>
                </a:solidFill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sz="3300" b="1" dirty="0" smtClean="0"/>
              <a:t>9. Fluent parameters: by using </a:t>
            </a:r>
            <a:r>
              <a:rPr lang="en-US" sz="3300" b="1" dirty="0" err="1" smtClean="0">
                <a:solidFill>
                  <a:srgbClr val="0070C0"/>
                </a:solidFill>
              </a:rPr>
              <a:t>FluentFuncPlugin</a:t>
            </a:r>
            <a:r>
              <a:rPr lang="en-US" sz="3300" b="1" dirty="0" smtClean="0"/>
              <a:t> </a:t>
            </a:r>
            <a:endParaRPr lang="en-US" sz="2600" dirty="0" smtClean="0"/>
          </a:p>
          <a:p>
            <a:pPr marL="514350" indent="-51435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// @</a:t>
            </a:r>
            <a:r>
              <a:rPr lang="en-US" sz="2600" dirty="0" err="1" smtClean="0">
                <a:solidFill>
                  <a:srgbClr val="00B050"/>
                </a:solidFill>
              </a:rPr>
              <a:t>arg</a:t>
            </a:r>
            <a:r>
              <a:rPr lang="en-US" sz="2600" dirty="0" smtClean="0">
                <a:solidFill>
                  <a:srgbClr val="00B050"/>
                </a:solidFill>
              </a:rPr>
              <a:t>: name: shares,  alias: </a:t>
            </a:r>
            <a:r>
              <a:rPr lang="en-US" sz="2600" dirty="0" smtClean="0"/>
              <a:t>    </a:t>
            </a:r>
            <a:r>
              <a:rPr lang="en-US" sz="2600" dirty="0" smtClean="0">
                <a:solidFill>
                  <a:srgbClr val="00B050"/>
                </a:solidFill>
              </a:rPr>
              <a:t>,  type: shares,   </a:t>
            </a:r>
            <a:r>
              <a:rPr lang="en-US" sz="2600" dirty="0" err="1" smtClean="0">
                <a:solidFill>
                  <a:srgbClr val="00B050"/>
                </a:solidFill>
              </a:rPr>
              <a:t>eg</a:t>
            </a:r>
            <a:r>
              <a:rPr lang="en-US" sz="2600" dirty="0" smtClean="0">
                <a:solidFill>
                  <a:srgbClr val="00B050"/>
                </a:solidFill>
              </a:rPr>
              <a:t>:  300 shares</a:t>
            </a:r>
          </a:p>
          <a:p>
            <a:pPr marL="514350" indent="-51435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// @</a:t>
            </a:r>
            <a:r>
              <a:rPr lang="en-US" sz="2600" dirty="0" err="1" smtClean="0">
                <a:solidFill>
                  <a:srgbClr val="00B050"/>
                </a:solidFill>
              </a:rPr>
              <a:t>arg</a:t>
            </a:r>
            <a:r>
              <a:rPr lang="en-US" sz="2600" dirty="0" smtClean="0">
                <a:solidFill>
                  <a:srgbClr val="00B050"/>
                </a:solidFill>
              </a:rPr>
              <a:t>: name: symbol, alias: </a:t>
            </a:r>
            <a:r>
              <a:rPr lang="en-US" sz="2600" dirty="0" smtClean="0"/>
              <a:t>of</a:t>
            </a:r>
            <a:r>
              <a:rPr lang="en-US" sz="2600" dirty="0" smtClean="0">
                <a:solidFill>
                  <a:srgbClr val="00B050"/>
                </a:solidFill>
              </a:rPr>
              <a:t>,  type: text,        </a:t>
            </a:r>
            <a:r>
              <a:rPr lang="en-US" sz="2600" dirty="0" err="1" smtClean="0">
                <a:solidFill>
                  <a:srgbClr val="00B050"/>
                </a:solidFill>
              </a:rPr>
              <a:t>eg</a:t>
            </a:r>
            <a:r>
              <a:rPr lang="en-US" sz="2600" dirty="0" smtClean="0">
                <a:solidFill>
                  <a:srgbClr val="00B050"/>
                </a:solidFill>
              </a:rPr>
              <a:t>: ‘IBM’</a:t>
            </a:r>
          </a:p>
          <a:p>
            <a:pPr marL="514350" indent="-51435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// @</a:t>
            </a:r>
            <a:r>
              <a:rPr lang="en-US" sz="2600" dirty="0" err="1" smtClean="0">
                <a:solidFill>
                  <a:srgbClr val="00B050"/>
                </a:solidFill>
              </a:rPr>
              <a:t>arg</a:t>
            </a:r>
            <a:r>
              <a:rPr lang="en-US" sz="2600" dirty="0" smtClean="0">
                <a:solidFill>
                  <a:srgbClr val="00B050"/>
                </a:solidFill>
              </a:rPr>
              <a:t>: name: price,     alias: </a:t>
            </a:r>
            <a:r>
              <a:rPr lang="en-US" sz="2600" dirty="0" smtClean="0"/>
              <a:t>at</a:t>
            </a:r>
            <a:r>
              <a:rPr lang="en-US" sz="2600" dirty="0" smtClean="0">
                <a:solidFill>
                  <a:srgbClr val="00B050"/>
                </a:solidFill>
              </a:rPr>
              <a:t>,  type: number, </a:t>
            </a:r>
            <a:r>
              <a:rPr lang="en-US" sz="2600" dirty="0" err="1" smtClean="0">
                <a:solidFill>
                  <a:srgbClr val="00B050"/>
                </a:solidFill>
              </a:rPr>
              <a:t>eg</a:t>
            </a:r>
            <a:r>
              <a:rPr lang="en-US" sz="2600" dirty="0" smtClean="0">
                <a:solidFill>
                  <a:srgbClr val="00B050"/>
                </a:solidFill>
              </a:rPr>
              <a:t>. 150.40</a:t>
            </a:r>
          </a:p>
          <a:p>
            <a:pPr marL="514350" indent="-51435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// @</a:t>
            </a:r>
            <a:r>
              <a:rPr lang="en-US" sz="2600" dirty="0" err="1" smtClean="0">
                <a:solidFill>
                  <a:srgbClr val="00B050"/>
                </a:solidFill>
              </a:rPr>
              <a:t>arg</a:t>
            </a:r>
            <a:r>
              <a:rPr lang="en-US" sz="2600" dirty="0" smtClean="0">
                <a:solidFill>
                  <a:srgbClr val="00B050"/>
                </a:solidFill>
              </a:rPr>
              <a:t>: name: date,      alias: </a:t>
            </a:r>
            <a:r>
              <a:rPr lang="en-US" sz="2600" dirty="0" smtClean="0"/>
              <a:t>on</a:t>
            </a:r>
            <a:r>
              <a:rPr lang="en-US" sz="2600" dirty="0" smtClean="0">
                <a:solidFill>
                  <a:srgbClr val="00B050"/>
                </a:solidFill>
              </a:rPr>
              <a:t>, type: date,      e.g. 8/15/2012</a:t>
            </a:r>
          </a:p>
          <a:p>
            <a:pPr marL="514350" indent="-514350">
              <a:buNone/>
            </a:pPr>
            <a:r>
              <a:rPr lang="en-US" sz="2900" b="1" dirty="0" smtClean="0">
                <a:solidFill>
                  <a:srgbClr val="0070C0"/>
                </a:solidFill>
              </a:rPr>
              <a:t>function</a:t>
            </a:r>
            <a:r>
              <a:rPr lang="en-US" sz="2900" dirty="0" smtClean="0"/>
              <a:t> </a:t>
            </a:r>
            <a:r>
              <a:rPr lang="en-US" sz="2900" b="1" dirty="0" err="1" smtClean="0">
                <a:solidFill>
                  <a:srgbClr val="C00000"/>
                </a:solidFill>
              </a:rPr>
              <a:t>orderToBuy</a:t>
            </a:r>
            <a:r>
              <a:rPr lang="en-US" sz="2900" dirty="0" smtClean="0"/>
              <a:t>( shares, symbol, price, date ) {</a:t>
            </a:r>
          </a:p>
          <a:p>
            <a:pPr marL="514350" indent="-514350">
              <a:buNone/>
            </a:pPr>
            <a:r>
              <a:rPr lang="en-US" sz="2900" dirty="0" smtClean="0"/>
              <a:t> 	</a:t>
            </a:r>
            <a:r>
              <a:rPr lang="en-US" sz="2900" dirty="0" smtClean="0">
                <a:solidFill>
                  <a:srgbClr val="00B050"/>
                </a:solidFill>
              </a:rPr>
              <a:t>// create the order.</a:t>
            </a:r>
          </a:p>
          <a:p>
            <a:pPr marL="514350" indent="-514350">
              <a:buNone/>
            </a:pPr>
            <a:r>
              <a:rPr lang="en-US" sz="2900" dirty="0" smtClean="0"/>
              <a:t>}</a:t>
            </a:r>
          </a:p>
          <a:p>
            <a:pPr marL="514350" indent="-514350">
              <a:buNone/>
            </a:pPr>
            <a:r>
              <a:rPr lang="en-US" sz="2900" b="1" dirty="0" smtClean="0">
                <a:solidFill>
                  <a:srgbClr val="0070C0"/>
                </a:solidFill>
              </a:rPr>
              <a:t>function</a:t>
            </a:r>
            <a:r>
              <a:rPr lang="en-US" sz="2900" dirty="0" smtClean="0"/>
              <a:t> </a:t>
            </a:r>
            <a:r>
              <a:rPr lang="en-US" sz="2900" b="1" dirty="0" smtClean="0">
                <a:solidFill>
                  <a:srgbClr val="C00000"/>
                </a:solidFill>
              </a:rPr>
              <a:t>shares</a:t>
            </a:r>
            <a:r>
              <a:rPr lang="en-US" sz="2900" dirty="0" smtClean="0"/>
              <a:t>( num ) {  </a:t>
            </a:r>
            <a:r>
              <a:rPr lang="en-US" sz="2900" b="1" dirty="0" smtClean="0">
                <a:solidFill>
                  <a:srgbClr val="0070C0"/>
                </a:solidFill>
              </a:rPr>
              <a:t>return</a:t>
            </a:r>
            <a:r>
              <a:rPr lang="en-US" sz="2900" dirty="0" smtClean="0"/>
              <a:t> </a:t>
            </a:r>
            <a:r>
              <a:rPr lang="en-US" sz="2900" b="1" dirty="0" smtClean="0"/>
              <a:t>new</a:t>
            </a:r>
            <a:r>
              <a:rPr lang="en-US" sz="2900" dirty="0" smtClean="0"/>
              <a:t> Shares( num ); }</a:t>
            </a:r>
          </a:p>
          <a:p>
            <a:pPr marL="514350" indent="-514350">
              <a:buNone/>
            </a:pPr>
            <a:endParaRPr lang="en-US" sz="2900" dirty="0" smtClean="0"/>
          </a:p>
          <a:p>
            <a:pPr marL="514350" indent="-514350">
              <a:buNone/>
            </a:pPr>
            <a:endParaRPr lang="en-US" sz="29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– Advanced Features </a:t>
            </a:r>
            <a:r>
              <a:rPr lang="en-US" b="1" dirty="0" smtClean="0">
                <a:solidFill>
                  <a:srgbClr val="C00000"/>
                </a:solidFill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sz="3300" b="1" dirty="0" smtClean="0"/>
              <a:t>9. Fluent parameters: by using </a:t>
            </a:r>
            <a:r>
              <a:rPr lang="en-US" sz="3300" b="1" dirty="0" err="1" smtClean="0">
                <a:solidFill>
                  <a:srgbClr val="0070C0"/>
                </a:solidFill>
              </a:rPr>
              <a:t>FluentFuncPlugin</a:t>
            </a:r>
            <a:r>
              <a:rPr lang="en-US" sz="3300" b="1" dirty="0" smtClean="0"/>
              <a:t> </a:t>
            </a:r>
            <a:endParaRPr lang="en-US" sz="2600" dirty="0" smtClean="0"/>
          </a:p>
          <a:p>
            <a:pPr marL="514350" indent="-514350">
              <a:buNone/>
            </a:pPr>
            <a:endParaRPr lang="en-US" sz="2900" dirty="0" smtClean="0"/>
          </a:p>
          <a:p>
            <a:pPr marL="514350" indent="-514350">
              <a:buNone/>
            </a:pPr>
            <a:r>
              <a:rPr lang="en-US" sz="4000" dirty="0" smtClean="0"/>
              <a:t>@words( IBM, CITI BANK )	</a:t>
            </a:r>
            <a:endParaRPr lang="en-US" sz="40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600" dirty="0" smtClean="0"/>
          </a:p>
          <a:p>
            <a:pPr marL="514350" indent="-514350">
              <a:buNone/>
            </a:pPr>
            <a:r>
              <a:rPr lang="en-US" sz="3700" dirty="0" smtClean="0">
                <a:solidFill>
                  <a:srgbClr val="00B050"/>
                </a:solidFill>
              </a:rPr>
              <a:t>// Without parameter names</a:t>
            </a:r>
            <a:endParaRPr lang="en-US" sz="3700" dirty="0" smtClean="0"/>
          </a:p>
          <a:p>
            <a:pPr marL="514350" indent="-514350"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order to buy   </a:t>
            </a:r>
            <a:r>
              <a:rPr lang="en-US" sz="3800" dirty="0" smtClean="0">
                <a:solidFill>
                  <a:srgbClr val="C00000"/>
                </a:solidFill>
              </a:rPr>
              <a:t>300</a:t>
            </a:r>
            <a:r>
              <a:rPr lang="en-US" sz="3800" dirty="0" smtClean="0"/>
              <a:t>,</a:t>
            </a:r>
            <a:r>
              <a:rPr lang="en-US" sz="3800" dirty="0" smtClean="0">
                <a:solidFill>
                  <a:srgbClr val="C00000"/>
                </a:solidFill>
              </a:rPr>
              <a:t> </a:t>
            </a:r>
            <a:r>
              <a:rPr lang="en-US" sz="3800" dirty="0" smtClean="0"/>
              <a:t>IBM, $</a:t>
            </a:r>
            <a:r>
              <a:rPr lang="en-US" sz="3800" dirty="0" smtClean="0">
                <a:solidFill>
                  <a:srgbClr val="C00000"/>
                </a:solidFill>
              </a:rPr>
              <a:t>150.45</a:t>
            </a:r>
            <a:r>
              <a:rPr lang="en-US" sz="3800" dirty="0" smtClean="0"/>
              <a:t>,</a:t>
            </a:r>
            <a:r>
              <a:rPr lang="en-US" sz="3800" dirty="0" smtClean="0">
                <a:solidFill>
                  <a:srgbClr val="C00000"/>
                </a:solidFill>
              </a:rPr>
              <a:t> </a:t>
            </a:r>
            <a:r>
              <a:rPr lang="en-US" sz="3800" dirty="0" smtClean="0">
                <a:solidFill>
                  <a:srgbClr val="C00000"/>
                </a:solidFill>
              </a:rPr>
              <a:t>10/24/2012</a:t>
            </a:r>
            <a:r>
              <a:rPr lang="en-US" sz="3800" dirty="0" smtClean="0"/>
              <a:t> </a:t>
            </a:r>
            <a:r>
              <a:rPr lang="en-US" sz="3800" dirty="0" smtClean="0"/>
              <a:t>at </a:t>
            </a:r>
            <a:r>
              <a:rPr lang="en-US" sz="3800" dirty="0" smtClean="0">
                <a:solidFill>
                  <a:srgbClr val="C00000"/>
                </a:solidFill>
              </a:rPr>
              <a:t>9:30</a:t>
            </a:r>
            <a:r>
              <a:rPr lang="en-US" sz="3800" dirty="0" smtClean="0"/>
              <a:t> am</a:t>
            </a:r>
          </a:p>
          <a:p>
            <a:pPr marL="514350" indent="-514350">
              <a:buNone/>
            </a:pPr>
            <a:endParaRPr lang="en-US" sz="3400" dirty="0" smtClean="0"/>
          </a:p>
          <a:p>
            <a:pPr marL="514350" indent="-514350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// With parameter names</a:t>
            </a:r>
            <a:endParaRPr lang="en-US" sz="3600" dirty="0" smtClean="0"/>
          </a:p>
          <a:p>
            <a:pPr marL="514350" indent="-514350">
              <a:buNone/>
            </a:pPr>
            <a:r>
              <a:rPr lang="en-US" sz="4400" b="1" dirty="0" smtClean="0">
                <a:solidFill>
                  <a:srgbClr val="0070C0"/>
                </a:solidFill>
              </a:rPr>
              <a:t>order to buy   </a:t>
            </a:r>
            <a:r>
              <a:rPr lang="en-US" sz="4400" dirty="0" smtClean="0">
                <a:solidFill>
                  <a:srgbClr val="C00000"/>
                </a:solidFill>
              </a:rPr>
              <a:t>300 </a:t>
            </a:r>
            <a:r>
              <a:rPr lang="en-US" sz="4400" dirty="0" smtClean="0"/>
              <a:t>shares  </a:t>
            </a:r>
            <a:r>
              <a:rPr lang="en-US" sz="4400" b="1" dirty="0" smtClean="0"/>
              <a:t>of</a:t>
            </a:r>
            <a:r>
              <a:rPr lang="en-US" sz="4400" dirty="0" smtClean="0"/>
              <a:t> IBM  </a:t>
            </a:r>
            <a:r>
              <a:rPr lang="en-US" sz="4400" b="1" dirty="0" smtClean="0"/>
              <a:t>at</a:t>
            </a:r>
            <a:r>
              <a:rPr lang="en-US" sz="4400" dirty="0" smtClean="0"/>
              <a:t>  $</a:t>
            </a:r>
            <a:r>
              <a:rPr lang="en-US" sz="4400" dirty="0" smtClean="0">
                <a:solidFill>
                  <a:srgbClr val="C00000"/>
                </a:solidFill>
              </a:rPr>
              <a:t>150.45</a:t>
            </a:r>
            <a:r>
              <a:rPr lang="en-US" sz="4400" dirty="0" smtClean="0"/>
              <a:t>,  </a:t>
            </a:r>
          </a:p>
          <a:p>
            <a:pPr marL="514350" indent="-514350">
              <a:buNone/>
            </a:pPr>
            <a:r>
              <a:rPr lang="en-US" sz="4400" b="1" dirty="0" smtClean="0"/>
              <a:t>			       on</a:t>
            </a:r>
            <a:r>
              <a:rPr lang="en-US" sz="4400" dirty="0" smtClean="0">
                <a:solidFill>
                  <a:srgbClr val="C00000"/>
                </a:solidFill>
              </a:rPr>
              <a:t>  </a:t>
            </a:r>
            <a:r>
              <a:rPr lang="en-US" sz="4400" dirty="0" smtClean="0">
                <a:solidFill>
                  <a:srgbClr val="C00000"/>
                </a:solidFill>
              </a:rPr>
              <a:t>10/24/2012</a:t>
            </a:r>
            <a:r>
              <a:rPr lang="en-US" sz="4400" dirty="0" smtClean="0"/>
              <a:t> </a:t>
            </a:r>
            <a:r>
              <a:rPr lang="en-US" sz="4400" b="1" dirty="0" smtClean="0"/>
              <a:t>at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C00000"/>
                </a:solidFill>
              </a:rPr>
              <a:t>9:30</a:t>
            </a:r>
            <a:r>
              <a:rPr lang="en-US" sz="4400" dirty="0" smtClean="0"/>
              <a:t> am</a:t>
            </a:r>
          </a:p>
          <a:p>
            <a:pPr marL="514350" indent="-514350">
              <a:buNone/>
            </a:pP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– Advanced Features </a:t>
            </a:r>
            <a:r>
              <a:rPr lang="en-US" b="1" dirty="0" smtClean="0">
                <a:solidFill>
                  <a:srgbClr val="C00000"/>
                </a:solidFill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r>
              <a:rPr lang="en-US" sz="2000" dirty="0" smtClean="0"/>
              <a:t>Can still use colon, comma, parenthesis, for explicitly specifying parameters</a:t>
            </a:r>
          </a:p>
          <a:p>
            <a:pPr marL="514350" indent="-514350">
              <a:buNone/>
            </a:pPr>
            <a:r>
              <a:rPr lang="en-US" sz="2000" dirty="0" smtClean="0"/>
              <a:t>Useful at times for making code less ambiguous to both end user / interpreter</a:t>
            </a:r>
          </a:p>
          <a:p>
            <a:pPr marL="514350" indent="-51435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// using colon </a:t>
            </a:r>
            <a:r>
              <a:rPr lang="en-US" sz="2200" b="1" dirty="0" smtClean="0">
                <a:solidFill>
                  <a:srgbClr val="00B050"/>
                </a:solidFill>
              </a:rPr>
              <a:t>:</a:t>
            </a:r>
            <a:endParaRPr lang="en-US" sz="2200" b="1" dirty="0" smtClean="0"/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order to buy  </a:t>
            </a:r>
            <a:r>
              <a:rPr lang="en-US" sz="2200" dirty="0" smtClean="0">
                <a:solidFill>
                  <a:srgbClr val="C00000"/>
                </a:solidFill>
              </a:rPr>
              <a:t>300</a:t>
            </a:r>
            <a:r>
              <a:rPr lang="en-US" sz="2200" dirty="0" smtClean="0"/>
              <a:t> shares of</a:t>
            </a:r>
            <a:r>
              <a:rPr lang="en-US" sz="2200" b="1" dirty="0" smtClean="0">
                <a:solidFill>
                  <a:srgbClr val="FF0000"/>
                </a:solidFill>
              </a:rPr>
              <a:t>:</a:t>
            </a:r>
            <a:r>
              <a:rPr lang="en-US" sz="2200" dirty="0" smtClean="0"/>
              <a:t> IBM at</a:t>
            </a:r>
            <a:r>
              <a:rPr lang="en-US" sz="2200" b="1" dirty="0" smtClean="0">
                <a:solidFill>
                  <a:srgbClr val="FF0000"/>
                </a:solidFill>
              </a:rPr>
              <a:t>:</a:t>
            </a:r>
            <a:r>
              <a:rPr lang="en-US" sz="2200" dirty="0" smtClean="0"/>
              <a:t> $</a:t>
            </a:r>
            <a:r>
              <a:rPr lang="en-US" sz="2200" dirty="0" smtClean="0">
                <a:solidFill>
                  <a:srgbClr val="C00000"/>
                </a:solidFill>
              </a:rPr>
              <a:t>150.45</a:t>
            </a:r>
            <a:r>
              <a:rPr lang="en-US" sz="2200" dirty="0" smtClean="0"/>
              <a:t> on</a:t>
            </a:r>
            <a:r>
              <a:rPr lang="en-US" sz="2200" b="1" dirty="0" smtClean="0">
                <a:solidFill>
                  <a:srgbClr val="FF0000"/>
                </a:solidFill>
              </a:rPr>
              <a:t>: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10/24/2012</a:t>
            </a:r>
            <a:r>
              <a:rPr lang="en-US" sz="2200" dirty="0" smtClean="0"/>
              <a:t> </a:t>
            </a:r>
            <a:r>
              <a:rPr lang="en-US" sz="2200" dirty="0" smtClean="0"/>
              <a:t>at </a:t>
            </a:r>
            <a:r>
              <a:rPr lang="en-US" sz="2200" dirty="0" smtClean="0">
                <a:solidFill>
                  <a:srgbClr val="C00000"/>
                </a:solidFill>
              </a:rPr>
              <a:t>9:30</a:t>
            </a:r>
            <a:r>
              <a:rPr lang="en-US" sz="2200" dirty="0" smtClean="0"/>
              <a:t> am	</a:t>
            </a:r>
          </a:p>
          <a:p>
            <a:pPr marL="514350" indent="-514350">
              <a:buNone/>
            </a:pPr>
            <a:endParaRPr lang="en-US" sz="22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// using </a:t>
            </a:r>
            <a:r>
              <a:rPr lang="en-US" sz="2200" b="1" dirty="0" smtClean="0">
                <a:solidFill>
                  <a:srgbClr val="00B050"/>
                </a:solidFill>
              </a:rPr>
              <a:t>: </a:t>
            </a:r>
            <a:r>
              <a:rPr lang="en-US" sz="2200" dirty="0" smtClean="0">
                <a:solidFill>
                  <a:srgbClr val="00B050"/>
                </a:solidFill>
              </a:rPr>
              <a:t>and </a:t>
            </a:r>
            <a:r>
              <a:rPr lang="en-US" sz="2200" b="1" dirty="0" smtClean="0">
                <a:solidFill>
                  <a:srgbClr val="00B050"/>
                </a:solidFill>
              </a:rPr>
              <a:t>, </a:t>
            </a:r>
            <a:r>
              <a:rPr lang="en-US" sz="2200" dirty="0" smtClean="0"/>
              <a:t> 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order to buy   </a:t>
            </a:r>
            <a:r>
              <a:rPr lang="en-US" sz="2200" dirty="0" smtClean="0">
                <a:solidFill>
                  <a:srgbClr val="C00000"/>
                </a:solidFill>
              </a:rPr>
              <a:t>300</a:t>
            </a:r>
            <a:r>
              <a:rPr lang="en-US" sz="2200" dirty="0" smtClean="0"/>
              <a:t> shares</a:t>
            </a:r>
            <a:r>
              <a:rPr lang="en-US" sz="2200" b="1" dirty="0" smtClean="0">
                <a:solidFill>
                  <a:srgbClr val="FF0000"/>
                </a:solidFill>
              </a:rPr>
              <a:t>,</a:t>
            </a:r>
            <a:r>
              <a:rPr lang="en-US" sz="2200" dirty="0" smtClean="0"/>
              <a:t> of</a:t>
            </a:r>
            <a:r>
              <a:rPr lang="en-US" sz="2200" b="1" dirty="0" smtClean="0">
                <a:solidFill>
                  <a:srgbClr val="FF0000"/>
                </a:solidFill>
              </a:rPr>
              <a:t>: </a:t>
            </a:r>
            <a:r>
              <a:rPr lang="en-US" sz="2200" dirty="0" smtClean="0"/>
              <a:t>IBM</a:t>
            </a:r>
            <a:r>
              <a:rPr lang="en-US" sz="2200" b="1" dirty="0" smtClean="0">
                <a:solidFill>
                  <a:srgbClr val="FF0000"/>
                </a:solidFill>
              </a:rPr>
              <a:t>,</a:t>
            </a:r>
            <a:r>
              <a:rPr lang="en-US" sz="2200" dirty="0" smtClean="0"/>
              <a:t> at</a:t>
            </a:r>
            <a:r>
              <a:rPr lang="en-US" sz="2200" b="1" dirty="0" smtClean="0">
                <a:solidFill>
                  <a:srgbClr val="FF0000"/>
                </a:solidFill>
              </a:rPr>
              <a:t>:</a:t>
            </a:r>
            <a:r>
              <a:rPr lang="en-US" sz="2200" dirty="0" smtClean="0"/>
              <a:t> $</a:t>
            </a:r>
            <a:r>
              <a:rPr lang="en-US" sz="2200" dirty="0" smtClean="0">
                <a:solidFill>
                  <a:srgbClr val="C00000"/>
                </a:solidFill>
              </a:rPr>
              <a:t>150.45</a:t>
            </a:r>
            <a:r>
              <a:rPr lang="en-US" sz="2200" b="1" dirty="0" smtClean="0">
                <a:solidFill>
                  <a:srgbClr val="FF0000"/>
                </a:solidFill>
              </a:rPr>
              <a:t>,</a:t>
            </a:r>
            <a:r>
              <a:rPr lang="en-US" sz="2200" dirty="0" smtClean="0"/>
              <a:t> on</a:t>
            </a:r>
            <a:r>
              <a:rPr lang="en-US" sz="2200" b="1" dirty="0" smtClean="0">
                <a:solidFill>
                  <a:srgbClr val="FF0000"/>
                </a:solidFill>
              </a:rPr>
              <a:t>: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10/24/2012</a:t>
            </a:r>
            <a:r>
              <a:rPr lang="en-US" sz="2200" dirty="0" smtClean="0"/>
              <a:t> </a:t>
            </a:r>
            <a:r>
              <a:rPr lang="en-US" sz="2200" dirty="0" smtClean="0"/>
              <a:t>at </a:t>
            </a:r>
            <a:r>
              <a:rPr lang="en-US" sz="2200" dirty="0" smtClean="0">
                <a:solidFill>
                  <a:srgbClr val="C00000"/>
                </a:solidFill>
              </a:rPr>
              <a:t>9:30</a:t>
            </a:r>
            <a:r>
              <a:rPr lang="en-US" sz="2200" dirty="0" smtClean="0"/>
              <a:t> am	</a:t>
            </a:r>
          </a:p>
          <a:p>
            <a:pPr marL="514350" indent="-51435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// using </a:t>
            </a:r>
            <a:r>
              <a:rPr lang="en-US" sz="2200" b="1" dirty="0" smtClean="0">
                <a:solidFill>
                  <a:srgbClr val="00B050"/>
                </a:solidFill>
              </a:rPr>
              <a:t>: ) ,</a:t>
            </a:r>
            <a:endParaRPr lang="en-US" sz="2200" b="1" dirty="0" smtClean="0"/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order to buy </a:t>
            </a:r>
            <a:r>
              <a:rPr lang="en-US" sz="2200" b="1" dirty="0" smtClean="0">
                <a:solidFill>
                  <a:srgbClr val="FF0000"/>
                </a:solidFill>
              </a:rPr>
              <a:t>(</a:t>
            </a:r>
            <a:r>
              <a:rPr lang="en-US" sz="2200" dirty="0" smtClean="0">
                <a:solidFill>
                  <a:srgbClr val="C00000"/>
                </a:solidFill>
              </a:rPr>
              <a:t>300</a:t>
            </a:r>
            <a:r>
              <a:rPr lang="en-US" sz="2200" dirty="0" smtClean="0"/>
              <a:t> shares</a:t>
            </a:r>
            <a:r>
              <a:rPr lang="en-US" sz="2200" b="1" dirty="0" smtClean="0">
                <a:solidFill>
                  <a:srgbClr val="FF0000"/>
                </a:solidFill>
              </a:rPr>
              <a:t>,</a:t>
            </a:r>
            <a:r>
              <a:rPr lang="en-US" sz="2200" dirty="0" smtClean="0"/>
              <a:t> of</a:t>
            </a:r>
            <a:r>
              <a:rPr lang="en-US" sz="2200" b="1" dirty="0" smtClean="0">
                <a:solidFill>
                  <a:srgbClr val="FF0000"/>
                </a:solidFill>
              </a:rPr>
              <a:t>: </a:t>
            </a:r>
            <a:r>
              <a:rPr lang="en-US" sz="2200" dirty="0" smtClean="0"/>
              <a:t>IBM</a:t>
            </a:r>
            <a:r>
              <a:rPr lang="en-US" sz="2200" b="1" dirty="0" smtClean="0">
                <a:solidFill>
                  <a:srgbClr val="FF0000"/>
                </a:solidFill>
              </a:rPr>
              <a:t>,</a:t>
            </a:r>
            <a:r>
              <a:rPr lang="en-US" sz="2200" dirty="0" smtClean="0"/>
              <a:t> at</a:t>
            </a:r>
            <a:r>
              <a:rPr lang="en-US" sz="2200" b="1" dirty="0" smtClean="0">
                <a:solidFill>
                  <a:srgbClr val="FF0000"/>
                </a:solidFill>
              </a:rPr>
              <a:t>:</a:t>
            </a:r>
            <a:r>
              <a:rPr lang="en-US" sz="2200" dirty="0" smtClean="0"/>
              <a:t> $</a:t>
            </a:r>
            <a:r>
              <a:rPr lang="en-US" sz="2200" dirty="0" smtClean="0">
                <a:solidFill>
                  <a:srgbClr val="C00000"/>
                </a:solidFill>
              </a:rPr>
              <a:t>150.45</a:t>
            </a:r>
            <a:r>
              <a:rPr lang="en-US" sz="2200" b="1" dirty="0" smtClean="0">
                <a:solidFill>
                  <a:srgbClr val="FF0000"/>
                </a:solidFill>
              </a:rPr>
              <a:t>,</a:t>
            </a:r>
            <a:r>
              <a:rPr lang="en-US" sz="2200" dirty="0" smtClean="0"/>
              <a:t> on</a:t>
            </a:r>
            <a:r>
              <a:rPr lang="en-US" sz="2200" b="1" dirty="0" smtClean="0">
                <a:solidFill>
                  <a:srgbClr val="FF0000"/>
                </a:solidFill>
              </a:rPr>
              <a:t>: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10/24/2012</a:t>
            </a:r>
            <a:r>
              <a:rPr lang="en-US" sz="2200" dirty="0" smtClean="0"/>
              <a:t> </a:t>
            </a:r>
            <a:r>
              <a:rPr lang="en-US" sz="2200" dirty="0" smtClean="0"/>
              <a:t>at </a:t>
            </a:r>
            <a:r>
              <a:rPr lang="en-US" sz="2200" dirty="0" smtClean="0">
                <a:solidFill>
                  <a:srgbClr val="C00000"/>
                </a:solidFill>
              </a:rPr>
              <a:t>9:30</a:t>
            </a:r>
            <a:r>
              <a:rPr lang="en-US" sz="2200" dirty="0" smtClean="0"/>
              <a:t> am</a:t>
            </a:r>
            <a:r>
              <a:rPr lang="en-US" sz="2200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Almost every feature in </a:t>
            </a:r>
            <a:r>
              <a:rPr lang="en-US" dirty="0" err="1" smtClean="0"/>
              <a:t>FluentScript</a:t>
            </a:r>
            <a:r>
              <a:rPr lang="en-US" dirty="0" smtClean="0"/>
              <a:t> is a plugin</a:t>
            </a:r>
          </a:p>
          <a:p>
            <a:pPr>
              <a:buNone/>
            </a:pPr>
            <a:r>
              <a:rPr lang="en-US" dirty="0" smtClean="0"/>
              <a:t>e.g. 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if, for, while, function etc.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Plugins are used to:</a:t>
            </a:r>
          </a:p>
          <a:p>
            <a:r>
              <a:rPr lang="en-US" dirty="0" smtClean="0"/>
              <a:t>Hook into various phases of the interpreter</a:t>
            </a:r>
          </a:p>
          <a:p>
            <a:r>
              <a:rPr lang="en-US" dirty="0" smtClean="0"/>
              <a:t>Extend types, create new expressions/features</a:t>
            </a:r>
          </a:p>
          <a:p>
            <a:r>
              <a:rPr lang="en-US" dirty="0" smtClean="0"/>
              <a:t>Extend syntax/semantics of interpreter</a:t>
            </a:r>
          </a:p>
          <a:p>
            <a:r>
              <a:rPr lang="en-US" dirty="0" smtClean="0"/>
              <a:t>e.g. </a:t>
            </a:r>
            <a:r>
              <a:rPr lang="en-US" b="1" dirty="0" smtClean="0">
                <a:solidFill>
                  <a:srgbClr val="C00000"/>
                </a:solidFill>
              </a:rPr>
              <a:t>9:30</a:t>
            </a:r>
            <a:r>
              <a:rPr lang="en-US" dirty="0" smtClean="0"/>
              <a:t>pm, </a:t>
            </a:r>
            <a:r>
              <a:rPr lang="en-US" b="1" dirty="0" smtClean="0">
                <a:solidFill>
                  <a:srgbClr val="C00000"/>
                </a:solidFill>
              </a:rPr>
              <a:t>10/24/2012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www.yahoo.com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Overview</a:t>
            </a:r>
          </a:p>
          <a:p>
            <a:pPr>
              <a:buNone/>
            </a:pPr>
            <a:r>
              <a:rPr lang="en-US" dirty="0" smtClean="0"/>
              <a:t>Optional security features can be enabled depending on context of DSL and/or domain users.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Runtime limits </a:t>
            </a:r>
          </a:p>
          <a:p>
            <a:pPr>
              <a:buNone/>
            </a:pPr>
            <a:r>
              <a:rPr lang="en-US" dirty="0" smtClean="0"/>
              <a:t>	(Loops, recursion, string length, array size etc )		</a:t>
            </a:r>
          </a:p>
          <a:p>
            <a:r>
              <a:rPr lang="en-US" dirty="0" smtClean="0"/>
              <a:t>Plugins enabled/disabled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Examples:</a:t>
            </a:r>
          </a:p>
          <a:p>
            <a:pPr marL="514350" indent="-514350">
              <a:buAutoNum type="arabicPeriod"/>
            </a:pPr>
            <a:r>
              <a:rPr lang="en-US" dirty="0" smtClean="0"/>
              <a:t>Maximum number of loops</a:t>
            </a:r>
          </a:p>
          <a:p>
            <a:pPr marL="514350" indent="-514350">
              <a:buAutoNum type="arabicPeriod"/>
            </a:pPr>
            <a:r>
              <a:rPr lang="en-US" dirty="0" smtClean="0"/>
              <a:t>Prevent recursion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Plugin specific configuration ( disable </a:t>
            </a:r>
            <a:r>
              <a:rPr lang="en-US" b="1" dirty="0" smtClean="0"/>
              <a:t>File</a:t>
            </a:r>
            <a:r>
              <a:rPr lang="en-US" dirty="0" smtClean="0"/>
              <a:t> I/O, </a:t>
            </a:r>
            <a:r>
              <a:rPr lang="en-US" b="1" dirty="0" smtClean="0"/>
              <a:t>Exec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Ambiguity</a:t>
            </a:r>
          </a:p>
          <a:p>
            <a:pPr>
              <a:buNone/>
            </a:pPr>
            <a:r>
              <a:rPr lang="en-US" dirty="0" smtClean="0"/>
              <a:t>1. Improved error checking will catch some ambiguity</a:t>
            </a:r>
          </a:p>
          <a:p>
            <a:pPr>
              <a:buNone/>
            </a:pPr>
            <a:r>
              <a:rPr lang="en-US" dirty="0" smtClean="0"/>
              <a:t>2. Fallbacks: You can fallback to using explicit calls</a:t>
            </a:r>
          </a:p>
          <a:p>
            <a:pPr>
              <a:buNone/>
            </a:pPr>
            <a:r>
              <a:rPr lang="en-US" dirty="0" smtClean="0"/>
              <a:t>	delete file			=	File</a:t>
            </a:r>
            <a:r>
              <a:rPr lang="en-US" b="1" dirty="0" smtClean="0"/>
              <a:t>.</a:t>
            </a:r>
            <a:r>
              <a:rPr lang="en-US" dirty="0" smtClean="0"/>
              <a:t>Delete</a:t>
            </a:r>
          </a:p>
          <a:p>
            <a:pPr>
              <a:buNone/>
            </a:pPr>
            <a:r>
              <a:rPr lang="en-US" dirty="0" smtClean="0"/>
              <a:t>	refill inventory		=	refill_inventory</a:t>
            </a:r>
          </a:p>
          <a:p>
            <a:pPr>
              <a:buNone/>
            </a:pPr>
            <a:r>
              <a:rPr lang="en-US" dirty="0" smtClean="0"/>
              <a:t>     fluent script		= 	‘fluent script’</a:t>
            </a:r>
          </a:p>
          <a:p>
            <a:pPr>
              <a:buNone/>
            </a:pPr>
            <a:r>
              <a:rPr lang="en-US" dirty="0" smtClean="0"/>
              <a:t>	create user by email	=	create_user_by email</a:t>
            </a:r>
          </a:p>
          <a:p>
            <a:pPr>
              <a:buNone/>
            </a:pPr>
            <a:r>
              <a:rPr lang="en-US" b="1" dirty="0" smtClean="0"/>
              <a:t>Performance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level </a:t>
            </a:r>
            <a:r>
              <a:rPr lang="en-US" dirty="0" err="1" smtClean="0"/>
              <a:t>plugins</a:t>
            </a:r>
            <a:r>
              <a:rPr lang="en-US" dirty="0" smtClean="0"/>
              <a:t> ( </a:t>
            </a:r>
            <a:r>
              <a:rPr lang="en-US" b="1" dirty="0" err="1" smtClean="0"/>
              <a:t>var</a:t>
            </a:r>
            <a:r>
              <a:rPr lang="en-US" b="1" dirty="0" smtClean="0"/>
              <a:t>, if, while </a:t>
            </a:r>
            <a:r>
              <a:rPr lang="en-US" dirty="0" smtClean="0"/>
              <a:t>): </a:t>
            </a:r>
            <a:r>
              <a:rPr lang="en-US" b="1" dirty="0" smtClean="0"/>
              <a:t>1</a:t>
            </a:r>
            <a:r>
              <a:rPr lang="en-US" dirty="0" smtClean="0"/>
              <a:t> token of look ahead</a:t>
            </a:r>
          </a:p>
          <a:p>
            <a:pPr marL="514350" indent="-514350">
              <a:buAutoNum type="arabicPeriod"/>
            </a:pPr>
            <a:r>
              <a:rPr lang="en-US" dirty="0" smtClean="0"/>
              <a:t>Fluent </a:t>
            </a:r>
            <a:r>
              <a:rPr lang="en-US" dirty="0" err="1" smtClean="0"/>
              <a:t>plugins</a:t>
            </a:r>
            <a:r>
              <a:rPr lang="en-US" dirty="0" smtClean="0"/>
              <a:t> ( </a:t>
            </a:r>
            <a:r>
              <a:rPr lang="en-US" dirty="0" err="1" smtClean="0"/>
              <a:t>fluentfunc</a:t>
            </a:r>
            <a:r>
              <a:rPr lang="en-US" dirty="0" smtClean="0"/>
              <a:t>, </a:t>
            </a:r>
            <a:r>
              <a:rPr lang="en-US" dirty="0" err="1" smtClean="0"/>
              <a:t>fluentmember</a:t>
            </a:r>
            <a:r>
              <a:rPr lang="en-US" dirty="0" smtClean="0"/>
              <a:t>, words)</a:t>
            </a:r>
          </a:p>
          <a:p>
            <a:pPr marL="514350" indent="-514350">
              <a:buNone/>
            </a:pPr>
            <a:r>
              <a:rPr lang="en-US" dirty="0" smtClean="0"/>
              <a:t>	These are more expensive </a:t>
            </a:r>
            <a:r>
              <a:rPr lang="en-US" dirty="0" err="1" smtClean="0"/>
              <a:t>plugins</a:t>
            </a:r>
            <a:r>
              <a:rPr lang="en-US" dirty="0" smtClean="0"/>
              <a:t> since they require more tokens to look at. E.g. </a:t>
            </a:r>
            <a:r>
              <a:rPr lang="en-US" b="1" dirty="0" smtClean="0"/>
              <a:t>3</a:t>
            </a:r>
            <a:r>
              <a:rPr lang="en-US" dirty="0" smtClean="0"/>
              <a:t> tokens in </a:t>
            </a:r>
            <a:r>
              <a:rPr lang="en-US" b="1" dirty="0" smtClean="0"/>
              <a:t>create user by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DSLs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DSL: Domain Specific Language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u="sng" dirty="0" smtClean="0"/>
              <a:t>A </a:t>
            </a:r>
            <a:r>
              <a:rPr lang="en-US" sz="2400" b="1" u="sng" dirty="0" smtClean="0"/>
              <a:t>mini-language</a:t>
            </a:r>
            <a:r>
              <a:rPr lang="en-US" sz="2400" u="sng" dirty="0" smtClean="0"/>
              <a:t> for a particular </a:t>
            </a:r>
            <a:r>
              <a:rPr lang="en-US" sz="2400" b="1" u="sng" dirty="0" smtClean="0"/>
              <a:t>specialty </a:t>
            </a:r>
            <a:r>
              <a:rPr lang="en-US" sz="2400" u="sng" dirty="0" smtClean="0"/>
              <a:t>( domain )</a:t>
            </a:r>
            <a:endParaRPr lang="en-US" sz="2400" b="1" u="sng" dirty="0" smtClean="0"/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1900" dirty="0" smtClean="0"/>
              <a:t>(e.g. </a:t>
            </a:r>
            <a:r>
              <a:rPr lang="en-US" sz="1900" i="1" dirty="0" smtClean="0"/>
              <a:t>Databases, Finance, Inventory – examples in this presentation </a:t>
            </a:r>
            <a:r>
              <a:rPr lang="en-US" sz="1900" dirty="0" smtClean="0"/>
              <a:t>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100" b="1" dirty="0" smtClean="0"/>
              <a:t>Goals  and key features of DSLs: </a:t>
            </a:r>
          </a:p>
          <a:p>
            <a:r>
              <a:rPr lang="en-US" sz="2100" dirty="0" smtClean="0"/>
              <a:t>Intuitive ( easy to read and easy to write )</a:t>
            </a:r>
          </a:p>
          <a:p>
            <a:r>
              <a:rPr lang="en-US" sz="2100" dirty="0" smtClean="0"/>
              <a:t>Geared toward </a:t>
            </a:r>
            <a:r>
              <a:rPr lang="en-US" sz="2100" b="1" dirty="0" smtClean="0"/>
              <a:t>domain</a:t>
            </a:r>
            <a:r>
              <a:rPr lang="en-US" sz="2100" dirty="0" smtClean="0"/>
              <a:t> users and representation of the domain</a:t>
            </a:r>
          </a:p>
          <a:p>
            <a:r>
              <a:rPr lang="en-US" sz="2100" dirty="0" smtClean="0"/>
              <a:t>Improves productivity</a:t>
            </a:r>
          </a:p>
          <a:p>
            <a:r>
              <a:rPr lang="en-US" sz="2100" dirty="0" smtClean="0"/>
              <a:t>Minimal </a:t>
            </a:r>
            <a:r>
              <a:rPr lang="en-US" sz="2100" b="1" dirty="0" smtClean="0"/>
              <a:t>syntactic noise </a:t>
            </a:r>
            <a:r>
              <a:rPr lang="en-US" sz="2100" dirty="0" smtClean="0"/>
              <a:t>( e.g. no extraneous characters/syntax “;”)</a:t>
            </a:r>
          </a:p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r>
              <a:rPr lang="en-US" sz="2100" b="1" dirty="0" smtClean="0"/>
              <a:t>Examples: </a:t>
            </a:r>
          </a:p>
          <a:p>
            <a:pPr>
              <a:buNone/>
            </a:pPr>
            <a:r>
              <a:rPr lang="en-US" sz="2000" dirty="0" smtClean="0"/>
              <a:t>SQL          :  </a:t>
            </a:r>
            <a:r>
              <a:rPr lang="en-US" sz="2000" b="1" dirty="0" smtClean="0">
                <a:solidFill>
                  <a:srgbClr val="0070C0"/>
                </a:solidFill>
              </a:rPr>
              <a:t>select</a:t>
            </a:r>
            <a:r>
              <a:rPr lang="en-US" sz="2000" dirty="0" smtClean="0"/>
              <a:t> * </a:t>
            </a:r>
            <a:r>
              <a:rPr lang="en-US" sz="2000" b="1" dirty="0" smtClean="0">
                <a:solidFill>
                  <a:srgbClr val="0070C0"/>
                </a:solidFill>
              </a:rPr>
              <a:t>from</a:t>
            </a:r>
            <a:r>
              <a:rPr lang="en-US" sz="2000" dirty="0" smtClean="0"/>
              <a:t> users </a:t>
            </a:r>
            <a:r>
              <a:rPr lang="en-US" sz="2000" b="1" dirty="0" smtClean="0">
                <a:solidFill>
                  <a:srgbClr val="0070C0"/>
                </a:solidFill>
              </a:rPr>
              <a:t>where</a:t>
            </a:r>
            <a:r>
              <a:rPr lang="en-US" sz="2000" dirty="0" smtClean="0"/>
              <a:t> role = ‘moderator’</a:t>
            </a:r>
          </a:p>
          <a:p>
            <a:pPr>
              <a:buNone/>
            </a:pPr>
            <a:r>
              <a:rPr lang="en-US" sz="2000" dirty="0" smtClean="0"/>
              <a:t>Finance   :  </a:t>
            </a:r>
            <a:r>
              <a:rPr lang="en-US" sz="2000" b="1" dirty="0" smtClean="0">
                <a:solidFill>
                  <a:srgbClr val="0070C0"/>
                </a:solidFill>
              </a:rPr>
              <a:t>order to buy  </a:t>
            </a:r>
            <a:r>
              <a:rPr lang="en-US" sz="2000" b="1" dirty="0" smtClean="0">
                <a:solidFill>
                  <a:srgbClr val="C00000"/>
                </a:solidFill>
              </a:rPr>
              <a:t>300</a:t>
            </a:r>
            <a:r>
              <a:rPr lang="en-US" sz="2000" dirty="0" smtClean="0"/>
              <a:t> shares of IBM at </a:t>
            </a:r>
            <a:r>
              <a:rPr lang="en-US" sz="2000" b="1" dirty="0" smtClean="0">
                <a:solidFill>
                  <a:srgbClr val="C00000"/>
                </a:solidFill>
              </a:rPr>
              <a:t>150.50</a:t>
            </a:r>
            <a:r>
              <a:rPr lang="en-US" sz="2000" dirty="0" smtClean="0"/>
              <a:t> on </a:t>
            </a:r>
            <a:r>
              <a:rPr lang="en-US" sz="2000" b="1" dirty="0" smtClean="0">
                <a:solidFill>
                  <a:srgbClr val="C00000"/>
                </a:solidFill>
              </a:rPr>
              <a:t>10/24/2012</a:t>
            </a:r>
            <a:r>
              <a:rPr lang="en-US" sz="2000" dirty="0" smtClean="0"/>
              <a:t> </a:t>
            </a:r>
            <a:r>
              <a:rPr lang="en-US" sz="2000" dirty="0" smtClean="0"/>
              <a:t>at </a:t>
            </a:r>
            <a:r>
              <a:rPr lang="en-US" sz="2000" b="1" dirty="0" smtClean="0">
                <a:solidFill>
                  <a:srgbClr val="C00000"/>
                </a:solidFill>
              </a:rPr>
              <a:t>9:30</a:t>
            </a:r>
            <a:r>
              <a:rPr lang="en-US" sz="2000" dirty="0" smtClean="0"/>
              <a:t>am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Interpreter process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various phases</a:t>
            </a:r>
          </a:p>
          <a:p>
            <a:pPr>
              <a:buNone/>
            </a:pPr>
            <a:r>
              <a:rPr lang="en-US" dirty="0" smtClean="0"/>
              <a:t>	- Lexer:          converts characters to tokens</a:t>
            </a:r>
          </a:p>
          <a:p>
            <a:pPr>
              <a:buNone/>
            </a:pPr>
            <a:r>
              <a:rPr lang="en-US" dirty="0" smtClean="0"/>
              <a:t>    - Tokens:       buffers the tokens</a:t>
            </a:r>
          </a:p>
          <a:p>
            <a:pPr>
              <a:buNone/>
            </a:pPr>
            <a:r>
              <a:rPr lang="en-US" dirty="0" smtClean="0"/>
              <a:t>    - Parser:        converts tokens into AST nodes</a:t>
            </a:r>
          </a:p>
          <a:p>
            <a:pPr>
              <a:buNone/>
            </a:pPr>
            <a:r>
              <a:rPr lang="en-US" dirty="0" smtClean="0"/>
              <a:t>    - Validation: semantics/error checking</a:t>
            </a:r>
          </a:p>
          <a:p>
            <a:pPr>
              <a:buNone/>
            </a:pPr>
            <a:r>
              <a:rPr lang="en-US" dirty="0" smtClean="0"/>
              <a:t>	- Execution:  executes the AST node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Writing plugins to hook into the various phases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process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57200" y="2133601"/>
          <a:ext cx="8229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33400" y="3962399"/>
          <a:ext cx="3581400" cy="1864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010"/>
                <a:gridCol w="1227017"/>
                <a:gridCol w="654409"/>
                <a:gridCol w="881964"/>
              </a:tblGrid>
              <a:tr h="337774">
                <a:tc>
                  <a:txBody>
                    <a:bodyPr/>
                    <a:lstStyle/>
                    <a:p>
                      <a:r>
                        <a:rPr lang="en-US" dirty="0" smtClean="0"/>
                        <a:t>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0150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Identifier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</a:t>
                      </a:r>
                      <a:endParaRPr lang="en-US" b="1" dirty="0"/>
                    </a:p>
                  </a:txBody>
                  <a:tcPr/>
                </a:tc>
              </a:tr>
              <a:tr h="33777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Symbol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=</a:t>
                      </a:r>
                      <a:endParaRPr lang="en-US" b="1" dirty="0"/>
                    </a:p>
                  </a:txBody>
                  <a:tcPr/>
                </a:tc>
              </a:tr>
              <a:tr h="33777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Literal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</a:tr>
              <a:tr h="33777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Symbol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;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Diagram 20"/>
          <p:cNvGraphicFramePr/>
          <p:nvPr/>
        </p:nvGraphicFramePr>
        <p:xfrm>
          <a:off x="4267200" y="4038598"/>
          <a:ext cx="2971800" cy="1828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22" name="Group 21"/>
          <p:cNvGrpSpPr/>
          <p:nvPr/>
        </p:nvGrpSpPr>
        <p:grpSpPr>
          <a:xfrm rot="5400000">
            <a:off x="5454927" y="3384274"/>
            <a:ext cx="563818" cy="348472"/>
            <a:chOff x="6170391" y="451627"/>
            <a:chExt cx="335219" cy="392143"/>
          </a:xfrm>
        </p:grpSpPr>
        <p:sp>
          <p:nvSpPr>
            <p:cNvPr id="23" name="Right Arrow 22"/>
            <p:cNvSpPr/>
            <p:nvPr/>
          </p:nvSpPr>
          <p:spPr>
            <a:xfrm>
              <a:off x="6170391" y="451627"/>
              <a:ext cx="335219" cy="39214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/>
            <p:nvPr/>
          </p:nvSpPr>
          <p:spPr>
            <a:xfrm>
              <a:off x="6170391" y="530056"/>
              <a:ext cx="234653" cy="235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25" name="Group 24"/>
          <p:cNvGrpSpPr/>
          <p:nvPr/>
        </p:nvGrpSpPr>
        <p:grpSpPr>
          <a:xfrm rot="5400000">
            <a:off x="3168926" y="3384274"/>
            <a:ext cx="563820" cy="348472"/>
            <a:chOff x="6170391" y="451627"/>
            <a:chExt cx="335219" cy="392143"/>
          </a:xfrm>
        </p:grpSpPr>
        <p:sp>
          <p:nvSpPr>
            <p:cNvPr id="26" name="Right Arrow 25"/>
            <p:cNvSpPr/>
            <p:nvPr/>
          </p:nvSpPr>
          <p:spPr>
            <a:xfrm>
              <a:off x="6170391" y="451627"/>
              <a:ext cx="335219" cy="39214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ight Arrow 4"/>
            <p:cNvSpPr/>
            <p:nvPr/>
          </p:nvSpPr>
          <p:spPr>
            <a:xfrm>
              <a:off x="6170391" y="530056"/>
              <a:ext cx="234653" cy="235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882927" y="3384274"/>
            <a:ext cx="563818" cy="348472"/>
            <a:chOff x="6170391" y="451627"/>
            <a:chExt cx="335219" cy="392143"/>
          </a:xfrm>
        </p:grpSpPr>
        <p:sp>
          <p:nvSpPr>
            <p:cNvPr id="29" name="Right Arrow 28"/>
            <p:cNvSpPr/>
            <p:nvPr/>
          </p:nvSpPr>
          <p:spPr>
            <a:xfrm>
              <a:off x="6170391" y="451627"/>
              <a:ext cx="335219" cy="39214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ight Arrow 4"/>
            <p:cNvSpPr/>
            <p:nvPr/>
          </p:nvSpPr>
          <p:spPr>
            <a:xfrm>
              <a:off x="6170391" y="530056"/>
              <a:ext cx="234653" cy="235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3400" y="13716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num = 10;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7588527" y="3384274"/>
            <a:ext cx="563818" cy="348472"/>
            <a:chOff x="6170391" y="451627"/>
            <a:chExt cx="335219" cy="392143"/>
          </a:xfrm>
        </p:grpSpPr>
        <p:sp>
          <p:nvSpPr>
            <p:cNvPr id="34" name="Right Arrow 33"/>
            <p:cNvSpPr/>
            <p:nvPr/>
          </p:nvSpPr>
          <p:spPr>
            <a:xfrm>
              <a:off x="6170391" y="451627"/>
              <a:ext cx="335219" cy="39214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ight Arrow 4"/>
            <p:cNvSpPr/>
            <p:nvPr/>
          </p:nvSpPr>
          <p:spPr>
            <a:xfrm>
              <a:off x="6170391" y="530056"/>
              <a:ext cx="234653" cy="235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162800" y="3962401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Executes top level nodes in the AST tree. E.g. Assign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714"/>
                <a:gridCol w="3480486"/>
                <a:gridCol w="1357184"/>
                <a:gridCol w="2224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Hooks?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Plugins</a:t>
                      </a:r>
                      <a:r>
                        <a:rPr lang="en-US" baseline="0" dirty="0" smtClean="0"/>
                        <a:t> 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Lexer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characters to tokens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- 2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8/15/2012</a:t>
                      </a:r>
                    </a:p>
                    <a:p>
                      <a:r>
                        <a:rPr lang="en-US" dirty="0" smtClean="0">
                          <a:hlinkClick r:id="rId3"/>
                        </a:rPr>
                        <a:t>http://yahoo.com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tokens into AST</a:t>
                      </a:r>
                      <a:r>
                        <a:rPr lang="en-US" baseline="0" dirty="0" smtClean="0"/>
                        <a:t>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- 4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Expr</a:t>
                      </a:r>
                      <a:r>
                        <a:rPr lang="en-US" dirty="0" smtClean="0"/>
                        <a:t>:         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9:30</a:t>
                      </a:r>
                      <a:r>
                        <a:rPr lang="en-US" dirty="0" smtClean="0"/>
                        <a:t> am</a:t>
                      </a:r>
                    </a:p>
                    <a:p>
                      <a:r>
                        <a:rPr lang="en-US" b="1" dirty="0" smtClean="0"/>
                        <a:t>Stmt</a:t>
                      </a:r>
                      <a:r>
                        <a:rPr lang="en-US" dirty="0" smtClean="0"/>
                        <a:t>:         delete</a:t>
                      </a:r>
                      <a:r>
                        <a:rPr lang="en-US" baseline="0" dirty="0" smtClean="0"/>
                        <a:t> file </a:t>
                      </a:r>
                    </a:p>
                    <a:p>
                      <a:r>
                        <a:rPr lang="en-US" b="1" baseline="0" dirty="0" smtClean="0"/>
                        <a:t>Suffix</a:t>
                      </a:r>
                      <a:r>
                        <a:rPr lang="en-US" baseline="0" dirty="0" smtClean="0"/>
                        <a:t>:       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r>
                        <a:rPr lang="en-US" baseline="0" dirty="0" smtClean="0"/>
                        <a:t> hours</a:t>
                      </a:r>
                      <a:endParaRPr lang="en-US" dirty="0" smtClean="0"/>
                    </a:p>
                    <a:p>
                      <a:r>
                        <a:rPr lang="en-US" b="1" dirty="0" smtClean="0"/>
                        <a:t>Tokens</a:t>
                      </a:r>
                      <a:r>
                        <a:rPr lang="en-US" dirty="0" smtClean="0"/>
                        <a:t>: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 not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2672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Plugins in </a:t>
            </a:r>
            <a:r>
              <a:rPr lang="en-US" dirty="0" err="1" smtClean="0"/>
              <a:t>FluentScript</a:t>
            </a:r>
            <a:r>
              <a:rPr lang="en-US" dirty="0" smtClean="0"/>
              <a:t> are similar to parser combinators with subtle differences</a:t>
            </a:r>
          </a:p>
          <a:p>
            <a:r>
              <a:rPr lang="en-US" dirty="0" smtClean="0"/>
              <a:t>Plugins in </a:t>
            </a:r>
            <a:r>
              <a:rPr lang="en-US" dirty="0" err="1" smtClean="0"/>
              <a:t>FluentScript</a:t>
            </a:r>
            <a:r>
              <a:rPr lang="en-US" dirty="0" smtClean="0"/>
              <a:t> typically implement 2 methods and 1 property: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StartTokens</a:t>
            </a:r>
            <a:r>
              <a:rPr lang="en-US" b="1" dirty="0" smtClean="0"/>
              <a:t> = string[] { “</a:t>
            </a:r>
            <a:r>
              <a:rPr lang="en-US" b="1" dirty="0" smtClean="0">
                <a:solidFill>
                  <a:srgbClr val="C00000"/>
                </a:solidFill>
              </a:rPr>
              <a:t>while</a:t>
            </a:r>
            <a:r>
              <a:rPr lang="en-US" b="1" dirty="0" smtClean="0"/>
              <a:t>”}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CanHandle( Token </a:t>
            </a:r>
            <a:r>
              <a:rPr lang="en-US" b="1" dirty="0" err="1" smtClean="0"/>
              <a:t>token</a:t>
            </a:r>
            <a:r>
              <a:rPr lang="en-US" b="1" dirty="0" smtClean="0"/>
              <a:t> )   : </a:t>
            </a:r>
            <a:r>
              <a:rPr lang="en-US" b="1" dirty="0" smtClean="0">
                <a:solidFill>
                  <a:srgbClr val="0070C0"/>
                </a:solidFill>
              </a:rPr>
              <a:t>true</a:t>
            </a:r>
            <a:r>
              <a:rPr lang="en-US" b="1" dirty="0" smtClean="0"/>
              <a:t> for system level </a:t>
            </a:r>
            <a:r>
              <a:rPr lang="en-US" b="1" dirty="0" err="1" smtClean="0"/>
              <a:t>plugins</a:t>
            </a:r>
            <a:r>
              <a:rPr lang="en-US" b="1" dirty="0" smtClean="0"/>
              <a:t> ( </a:t>
            </a:r>
            <a:r>
              <a:rPr lang="en-US" b="1" dirty="0" smtClean="0">
                <a:solidFill>
                  <a:srgbClr val="0070C0"/>
                </a:solidFill>
              </a:rPr>
              <a:t>if, while, for 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Parse() 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CanHandle method indicates whether or not the plugin can take over parsing</a:t>
            </a:r>
          </a:p>
          <a:p>
            <a:pPr marL="342900" indent="-342900"/>
            <a:r>
              <a:rPr lang="en-US" dirty="0" smtClean="0"/>
              <a:t>The Parse method actually performs the parsing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FluentScript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sz="4600" b="1" dirty="0" smtClean="0"/>
              <a:t>Intuitive  +  Extensible  +  Safe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Hybrid approach to DSLs	: </a:t>
            </a:r>
            <a:r>
              <a:rPr lang="en-US" b="1" dirty="0" smtClean="0"/>
              <a:t>Internal + External</a:t>
            </a:r>
          </a:p>
          <a:p>
            <a:pPr>
              <a:buNone/>
            </a:pPr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dirty="0" smtClean="0"/>
              <a:t>Minimal noise 	         	: easy to </a:t>
            </a:r>
            <a:r>
              <a:rPr lang="en-US" u="sng" dirty="0" smtClean="0"/>
              <a:t>read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&amp;</a:t>
            </a:r>
            <a:r>
              <a:rPr lang="en-US" dirty="0" smtClean="0"/>
              <a:t> </a:t>
            </a:r>
            <a:r>
              <a:rPr lang="en-US" u="sng" dirty="0" smtClean="0"/>
              <a:t>write</a:t>
            </a:r>
          </a:p>
          <a:p>
            <a:endParaRPr lang="en-US" dirty="0" smtClean="0"/>
          </a:p>
          <a:p>
            <a:r>
              <a:rPr lang="en-US" dirty="0" smtClean="0"/>
              <a:t>Friendly types	         	: </a:t>
            </a:r>
            <a:r>
              <a:rPr lang="en-US" b="1" dirty="0" smtClean="0">
                <a:solidFill>
                  <a:srgbClr val="C00000"/>
                </a:solidFill>
              </a:rPr>
              <a:t>9:30</a:t>
            </a:r>
            <a:r>
              <a:rPr lang="en-US" dirty="0" smtClean="0"/>
              <a:t> pm, </a:t>
            </a:r>
            <a:r>
              <a:rPr lang="en-US" b="1" dirty="0" smtClean="0">
                <a:solidFill>
                  <a:srgbClr val="C00000"/>
                </a:solidFill>
              </a:rPr>
              <a:t>10/24/2012</a:t>
            </a:r>
            <a:r>
              <a:rPr lang="en-US" dirty="0" smtClean="0"/>
              <a:t>,</a:t>
            </a:r>
            <a:r>
              <a:rPr lang="en-US" b="1" dirty="0" smtClean="0"/>
              <a:t>  c:\file.txt</a:t>
            </a:r>
          </a:p>
          <a:p>
            <a:endParaRPr lang="en-US" b="1" dirty="0" smtClean="0"/>
          </a:p>
          <a:p>
            <a:r>
              <a:rPr lang="en-US" dirty="0" smtClean="0"/>
              <a:t>Flexible function features  	: </a:t>
            </a:r>
            <a:r>
              <a:rPr lang="en-US" b="1" dirty="0" smtClean="0">
                <a:solidFill>
                  <a:srgbClr val="0070C0"/>
                </a:solidFill>
              </a:rPr>
              <a:t>order to buy </a:t>
            </a:r>
            <a:r>
              <a:rPr lang="en-US" b="1" dirty="0" smtClean="0">
                <a:solidFill>
                  <a:srgbClr val="C00000"/>
                </a:solidFill>
              </a:rPr>
              <a:t>300</a:t>
            </a:r>
            <a:r>
              <a:rPr lang="en-US" b="1" dirty="0" smtClean="0"/>
              <a:t> </a:t>
            </a:r>
            <a:r>
              <a:rPr lang="en-US" dirty="0" smtClean="0"/>
              <a:t>shares </a:t>
            </a:r>
            <a:r>
              <a:rPr lang="en-US" b="1" dirty="0" smtClean="0"/>
              <a:t>of</a:t>
            </a:r>
            <a:r>
              <a:rPr lang="en-US" dirty="0" smtClean="0"/>
              <a:t> IBM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Extensible 		         	: plugins ( </a:t>
            </a:r>
            <a:r>
              <a:rPr lang="en-US" b="1" dirty="0" smtClean="0"/>
              <a:t>if,  while  for,  dates, times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smtClean="0"/>
              <a:t>Safe 			         	: ( limit loops, no recursion, setup 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DSLs for end-users </a:t>
            </a:r>
            <a:r>
              <a:rPr lang="en-US" dirty="0" smtClean="0"/>
              <a:t>( Finance, Accounting, etc )</a:t>
            </a:r>
          </a:p>
          <a:p>
            <a:r>
              <a:rPr lang="en-US" dirty="0" smtClean="0"/>
              <a:t>Automation scripts for QA / Dev</a:t>
            </a:r>
          </a:p>
          <a:p>
            <a:r>
              <a:rPr lang="en-US" dirty="0" smtClean="0"/>
              <a:t>Admin scripts for Support teams</a:t>
            </a:r>
          </a:p>
          <a:p>
            <a:r>
              <a:rPr lang="en-US" dirty="0" smtClean="0"/>
              <a:t>Unit-testing / BDD testing framework</a:t>
            </a:r>
          </a:p>
          <a:p>
            <a:r>
              <a:rPr lang="en-US" dirty="0" smtClean="0"/>
              <a:t>Introduce programming to younger students</a:t>
            </a:r>
          </a:p>
          <a:p>
            <a:r>
              <a:rPr lang="en-US" smtClean="0"/>
              <a:t>Possible </a:t>
            </a:r>
            <a:r>
              <a:rPr lang="en-US" dirty="0" smtClean="0"/>
              <a:t>general purpose language ???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Multi-file support</a:t>
            </a:r>
          </a:p>
          <a:p>
            <a:r>
              <a:rPr lang="en-US" dirty="0" smtClean="0"/>
              <a:t>Improved error handling and notification</a:t>
            </a:r>
          </a:p>
          <a:p>
            <a:r>
              <a:rPr lang="en-US" dirty="0" smtClean="0"/>
              <a:t>More flexible function syntax</a:t>
            </a:r>
          </a:p>
          <a:p>
            <a:r>
              <a:rPr lang="en-US" dirty="0" smtClean="0"/>
              <a:t>Lambda / Functions as first class types</a:t>
            </a:r>
          </a:p>
          <a:p>
            <a:r>
              <a:rPr lang="en-US" dirty="0" smtClean="0"/>
              <a:t>Optionally use do/end instead of  { } for block scope</a:t>
            </a:r>
          </a:p>
          <a:p>
            <a:r>
              <a:rPr lang="en-US" dirty="0" smtClean="0"/>
              <a:t>More interpreter phases and </a:t>
            </a:r>
            <a:r>
              <a:rPr lang="en-US" dirty="0" smtClean="0"/>
              <a:t>hooks</a:t>
            </a:r>
            <a:endParaRPr lang="en-US" dirty="0" smtClean="0"/>
          </a:p>
          <a:p>
            <a:r>
              <a:rPr lang="en-US" dirty="0" smtClean="0"/>
              <a:t>Translators to convert </a:t>
            </a:r>
            <a:r>
              <a:rPr lang="en-US" dirty="0" err="1" smtClean="0"/>
              <a:t>fluentscript</a:t>
            </a:r>
            <a:r>
              <a:rPr lang="en-US" dirty="0" smtClean="0"/>
              <a:t> to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Hybrid </a:t>
            </a:r>
            <a:r>
              <a:rPr lang="en-US" dirty="0" smtClean="0"/>
              <a:t>static / dynamic </a:t>
            </a:r>
            <a:r>
              <a:rPr lang="en-US" dirty="0" smtClean="0"/>
              <a:t>typing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New release 1</a:t>
            </a:r>
            <a:r>
              <a:rPr lang="en-US" b="1" baseline="30000" dirty="0" smtClean="0">
                <a:solidFill>
                  <a:srgbClr val="0070C0"/>
                </a:solidFill>
              </a:rPr>
              <a:t>st</a:t>
            </a:r>
            <a:r>
              <a:rPr lang="en-US" b="1" dirty="0" smtClean="0">
                <a:solidFill>
                  <a:srgbClr val="0070C0"/>
                </a:solidFill>
              </a:rPr>
              <a:t> of </a:t>
            </a:r>
            <a:r>
              <a:rPr lang="en-US" b="1" dirty="0" smtClean="0">
                <a:solidFill>
                  <a:srgbClr val="0070C0"/>
                </a:solidFill>
              </a:rPr>
              <a:t>month</a:t>
            </a:r>
            <a:r>
              <a:rPr lang="en-US" b="1" dirty="0" smtClean="0">
                <a:solidFill>
                  <a:srgbClr val="0070C0"/>
                </a:solidFill>
              </a:rPr>
              <a:t>! (4 releases in last 4 months)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http://fluentscript.codeplex.com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order to buy  </a:t>
            </a:r>
            <a:r>
              <a:rPr lang="en-US" dirty="0" smtClean="0">
                <a:solidFill>
                  <a:srgbClr val="C00000"/>
                </a:solidFill>
              </a:rPr>
              <a:t>300</a:t>
            </a:r>
            <a:r>
              <a:rPr lang="en-US" dirty="0" smtClean="0"/>
              <a:t>  shares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		      </a:t>
            </a:r>
            <a:r>
              <a:rPr lang="en-US" b="1" dirty="0" smtClean="0"/>
              <a:t>of</a:t>
            </a:r>
            <a:r>
              <a:rPr lang="en-US" dirty="0" smtClean="0"/>
              <a:t>   IBM</a:t>
            </a:r>
          </a:p>
          <a:p>
            <a:pPr>
              <a:buNone/>
            </a:pPr>
            <a:r>
              <a:rPr lang="en-US" dirty="0" smtClean="0"/>
              <a:t>			      </a:t>
            </a:r>
            <a:r>
              <a:rPr lang="en-US" b="1" dirty="0" smtClean="0"/>
              <a:t>at</a:t>
            </a:r>
            <a:r>
              <a:rPr lang="en-US" dirty="0" smtClean="0"/>
              <a:t>   $</a:t>
            </a:r>
            <a:r>
              <a:rPr lang="en-US" dirty="0" smtClean="0">
                <a:solidFill>
                  <a:srgbClr val="C00000"/>
                </a:solidFill>
              </a:rPr>
              <a:t>150.50</a:t>
            </a:r>
          </a:p>
          <a:p>
            <a:pPr>
              <a:buNone/>
            </a:pPr>
            <a:r>
              <a:rPr lang="en-US" dirty="0" smtClean="0"/>
              <a:t>			      </a:t>
            </a:r>
            <a:r>
              <a:rPr lang="en-US" b="1" dirty="0" smtClean="0"/>
              <a:t>on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10/24/2012</a:t>
            </a:r>
            <a:r>
              <a:rPr lang="en-US" dirty="0" smtClean="0"/>
              <a:t>  </a:t>
            </a:r>
            <a:r>
              <a:rPr lang="en-US" dirty="0" smtClean="0"/>
              <a:t>at  </a:t>
            </a:r>
            <a:r>
              <a:rPr lang="en-US" dirty="0" smtClean="0">
                <a:solidFill>
                  <a:srgbClr val="C00000"/>
                </a:solidFill>
              </a:rPr>
              <a:t>9:30</a:t>
            </a:r>
            <a:r>
              <a:rPr lang="en-US" dirty="0" smtClean="0"/>
              <a:t> am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Live demo    : </a:t>
            </a: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www.fluentscript.com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Source/Docs:   </a:t>
            </a:r>
            <a:r>
              <a:rPr lang="en-US" dirty="0" smtClean="0">
                <a:hlinkClick r:id="rId4"/>
              </a:rPr>
              <a:t>http://fluentscript.codeplex.com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Company</a:t>
            </a:r>
            <a:r>
              <a:rPr lang="en-US" dirty="0" smtClean="0"/>
              <a:t>      :   </a:t>
            </a:r>
            <a:r>
              <a:rPr lang="en-US" dirty="0" smtClean="0">
                <a:hlinkClick r:id="rId5"/>
              </a:rPr>
              <a:t>www.codehelixsolutions.com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DSLs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Basically using features of an </a:t>
            </a:r>
            <a:r>
              <a:rPr lang="en-US" b="1" dirty="0" smtClean="0"/>
              <a:t>existing language </a:t>
            </a:r>
            <a:r>
              <a:rPr lang="en-US" dirty="0" smtClean="0"/>
              <a:t>to create “Fluent” APIs</a:t>
            </a:r>
          </a:p>
          <a:p>
            <a:pPr>
              <a:buNone/>
            </a:pPr>
            <a:r>
              <a:rPr lang="en-US" dirty="0" smtClean="0"/>
              <a:t>Leverages all the power of the existing language but has fixed syntax.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Ruby / Groovy :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900" b="1" dirty="0" smtClean="0">
                <a:solidFill>
                  <a:srgbClr val="0070C0"/>
                </a:solidFill>
              </a:rPr>
              <a:t>order_to_buy</a:t>
            </a:r>
            <a:r>
              <a:rPr lang="en-US" sz="2900" dirty="0" smtClean="0"/>
              <a:t>   </a:t>
            </a:r>
            <a:r>
              <a:rPr lang="en-US" sz="2900" b="1" dirty="0" smtClean="0">
                <a:solidFill>
                  <a:srgbClr val="C00000"/>
                </a:solidFill>
              </a:rPr>
              <a:t>300</a:t>
            </a:r>
            <a:r>
              <a:rPr lang="en-US" sz="2900" dirty="0" smtClean="0"/>
              <a:t>.shares,  ‘IBM’,  </a:t>
            </a:r>
            <a:r>
              <a:rPr lang="en-US" sz="2900" b="1" dirty="0" smtClean="0">
                <a:solidFill>
                  <a:srgbClr val="C00000"/>
                </a:solidFill>
              </a:rPr>
              <a:t>150.50</a:t>
            </a:r>
            <a:r>
              <a:rPr lang="en-US" sz="2900" dirty="0" smtClean="0"/>
              <a:t>,  date ( '</a:t>
            </a:r>
            <a:r>
              <a:rPr lang="en-US" sz="2900" b="1" dirty="0" smtClean="0">
                <a:solidFill>
                  <a:srgbClr val="C00000"/>
                </a:solidFill>
              </a:rPr>
              <a:t>8/20/2012</a:t>
            </a:r>
            <a:r>
              <a:rPr lang="en-US" sz="2900" dirty="0" smtClean="0"/>
              <a:t>’ ),  time ( ‘</a:t>
            </a:r>
            <a:r>
              <a:rPr lang="en-US" sz="2900" b="1" dirty="0" smtClean="0">
                <a:solidFill>
                  <a:srgbClr val="C00000"/>
                </a:solidFill>
              </a:rPr>
              <a:t>9:30 am</a:t>
            </a:r>
            <a:r>
              <a:rPr lang="en-US" sz="2900" dirty="0" smtClean="0"/>
              <a:t>’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b="1" dirty="0" smtClean="0"/>
          </a:p>
          <a:p>
            <a:pPr>
              <a:buNone/>
            </a:pPr>
            <a:r>
              <a:rPr lang="en-US" b="1" dirty="0" smtClean="0"/>
              <a:t>C# / Java 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public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class </a:t>
            </a:r>
            <a:r>
              <a:rPr lang="en-US" sz="2400" dirty="0" smtClean="0"/>
              <a:t>Order {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public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void</a:t>
            </a:r>
            <a:r>
              <a:rPr lang="en-US" sz="2400" dirty="0" smtClean="0"/>
              <a:t> ToBuy( </a:t>
            </a:r>
            <a:r>
              <a:rPr lang="en-US" sz="2400" b="1" dirty="0" smtClean="0">
                <a:solidFill>
                  <a:srgbClr val="0070C0"/>
                </a:solidFill>
              </a:rPr>
              <a:t>Shares</a:t>
            </a:r>
            <a:r>
              <a:rPr lang="en-US" sz="2400" dirty="0" smtClean="0"/>
              <a:t> shares,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/>
              <a:t> sym, </a:t>
            </a:r>
            <a:r>
              <a:rPr lang="en-US" sz="2400" b="1" dirty="0" smtClean="0">
                <a:solidFill>
                  <a:srgbClr val="0070C0"/>
                </a:solidFill>
              </a:rPr>
              <a:t>double </a:t>
            </a:r>
            <a:r>
              <a:rPr lang="en-US" sz="2400" dirty="0" smtClean="0"/>
              <a:t>price, </a:t>
            </a:r>
            <a:r>
              <a:rPr lang="en-US" sz="2400" b="1" dirty="0" err="1" smtClean="0">
                <a:solidFill>
                  <a:srgbClr val="0070C0"/>
                </a:solidFill>
              </a:rPr>
              <a:t>DateTime</a:t>
            </a:r>
            <a:r>
              <a:rPr lang="en-US" sz="2400" dirty="0" smtClean="0"/>
              <a:t> </a:t>
            </a:r>
            <a:r>
              <a:rPr lang="en-US" sz="2400" dirty="0" err="1" smtClean="0"/>
              <a:t>dt</a:t>
            </a:r>
            <a:r>
              <a:rPr lang="en-US" sz="2400" dirty="0" smtClean="0"/>
              <a:t> ) {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B050"/>
                </a:solidFill>
              </a:rPr>
              <a:t>// code here …. 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public static void </a:t>
            </a:r>
            <a:r>
              <a:rPr lang="en-US" sz="2400" dirty="0" smtClean="0"/>
              <a:t>CreateOrders()  {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900" b="1" dirty="0" smtClean="0"/>
              <a:t>Order.ToBuy</a:t>
            </a:r>
            <a:r>
              <a:rPr lang="en-US" sz="2900" dirty="0" smtClean="0"/>
              <a:t> ( </a:t>
            </a:r>
            <a:r>
              <a:rPr lang="en-US" sz="2900" b="1" dirty="0" smtClean="0">
                <a:solidFill>
                  <a:srgbClr val="C00000"/>
                </a:solidFill>
              </a:rPr>
              <a:t>300</a:t>
            </a:r>
            <a:r>
              <a:rPr lang="en-US" sz="2900" dirty="0" smtClean="0"/>
              <a:t>.Shares(),  "IBM", </a:t>
            </a:r>
            <a:r>
              <a:rPr lang="en-US" sz="2900" b="1" dirty="0" smtClean="0">
                <a:solidFill>
                  <a:srgbClr val="C00000"/>
                </a:solidFill>
              </a:rPr>
              <a:t>150.50</a:t>
            </a:r>
            <a:r>
              <a:rPr lang="en-US" sz="2900" dirty="0" smtClean="0"/>
              <a:t>,  </a:t>
            </a:r>
          </a:p>
          <a:p>
            <a:pPr>
              <a:buNone/>
            </a:pPr>
            <a:r>
              <a:rPr lang="en-US" sz="2900" dirty="0" smtClean="0"/>
              <a:t>		        	  “</a:t>
            </a:r>
            <a:r>
              <a:rPr lang="en-US" sz="2900" b="1" dirty="0" smtClean="0">
                <a:solidFill>
                  <a:srgbClr val="C00000"/>
                </a:solidFill>
              </a:rPr>
              <a:t>8/20/2012</a:t>
            </a:r>
            <a:r>
              <a:rPr lang="en-US" sz="2900" dirty="0" smtClean="0"/>
              <a:t>”.Date(),  “</a:t>
            </a:r>
            <a:r>
              <a:rPr lang="en-US" sz="2900" b="1" dirty="0" smtClean="0">
                <a:solidFill>
                  <a:srgbClr val="C00000"/>
                </a:solidFill>
              </a:rPr>
              <a:t>9:30 am</a:t>
            </a:r>
            <a:r>
              <a:rPr lang="en-US" sz="2900" dirty="0" smtClean="0"/>
              <a:t>”.Time()  );</a:t>
            </a:r>
          </a:p>
          <a:p>
            <a:pPr>
              <a:buNone/>
            </a:pPr>
            <a:r>
              <a:rPr lang="en-US" sz="2400" dirty="0" smtClean="0"/>
              <a:t>	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DSLs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sz="3000" dirty="0" smtClean="0"/>
              <a:t>Essentially creating </a:t>
            </a:r>
            <a:r>
              <a:rPr lang="en-US" sz="3000" b="1" dirty="0" smtClean="0"/>
              <a:t>new</a:t>
            </a:r>
            <a:r>
              <a:rPr lang="en-US" sz="3000" dirty="0" smtClean="0"/>
              <a:t> </a:t>
            </a:r>
            <a:r>
              <a:rPr lang="en-US" sz="3000" b="1" dirty="0" smtClean="0"/>
              <a:t>mini-language </a:t>
            </a:r>
            <a:r>
              <a:rPr lang="en-US" sz="3000" dirty="0" smtClean="0"/>
              <a:t>for a specialty (domain).</a:t>
            </a:r>
            <a:endParaRPr lang="en-US" sz="3000" b="1" dirty="0" smtClean="0"/>
          </a:p>
          <a:p>
            <a:pPr marL="514350" indent="-514350">
              <a:buNone/>
            </a:pPr>
            <a:r>
              <a:rPr lang="en-US" sz="2900" dirty="0" smtClean="0"/>
              <a:t>Freedom to create your own syntax</a:t>
            </a:r>
          </a:p>
          <a:p>
            <a:pPr marL="514350" indent="-514350">
              <a:buNone/>
            </a:pPr>
            <a:endParaRPr lang="en-US" sz="3000" dirty="0" smtClean="0"/>
          </a:p>
          <a:p>
            <a:pPr>
              <a:buNone/>
            </a:pPr>
            <a:r>
              <a:rPr lang="en-US" sz="2600" dirty="0" smtClean="0"/>
              <a:t>Some tools make this process easier:</a:t>
            </a:r>
          </a:p>
          <a:p>
            <a:pPr marL="514350" indent="-514350">
              <a:buAutoNum type="arabicPeriod"/>
            </a:pPr>
            <a:r>
              <a:rPr lang="en-US" sz="2600" dirty="0" smtClean="0"/>
              <a:t>ANTLR</a:t>
            </a:r>
          </a:p>
          <a:p>
            <a:pPr marL="514350" indent="-514350">
              <a:buAutoNum type="arabicPeriod"/>
            </a:pPr>
            <a:r>
              <a:rPr lang="en-US" sz="2600" dirty="0" smtClean="0"/>
              <a:t>YACC</a:t>
            </a:r>
          </a:p>
          <a:p>
            <a:pPr marL="514350" indent="-514350">
              <a:buAutoNum type="arabicPeriod"/>
            </a:pPr>
            <a:r>
              <a:rPr lang="en-US" sz="2600" dirty="0" smtClean="0"/>
              <a:t>Other tools ( Language Work Benches )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2800" b="1" dirty="0" smtClean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3400" b="1" dirty="0" smtClean="0">
                <a:solidFill>
                  <a:schemeClr val="accent1"/>
                </a:solidFill>
              </a:rPr>
              <a:t>order to buy </a:t>
            </a:r>
            <a:r>
              <a:rPr lang="en-US" sz="3400" b="1" dirty="0" smtClean="0">
                <a:solidFill>
                  <a:srgbClr val="C00000"/>
                </a:solidFill>
              </a:rPr>
              <a:t>300</a:t>
            </a:r>
            <a:r>
              <a:rPr lang="en-US" sz="3400" dirty="0" smtClean="0"/>
              <a:t>,  IBM,  </a:t>
            </a:r>
            <a:r>
              <a:rPr lang="en-US" sz="3400" b="1" dirty="0" smtClean="0">
                <a:solidFill>
                  <a:srgbClr val="C00000"/>
                </a:solidFill>
              </a:rPr>
              <a:t>150.50</a:t>
            </a:r>
            <a:r>
              <a:rPr lang="en-US" sz="3400" dirty="0" smtClean="0"/>
              <a:t>,  </a:t>
            </a:r>
            <a:r>
              <a:rPr lang="en-US" sz="3400" b="1" dirty="0" smtClean="0">
                <a:solidFill>
                  <a:srgbClr val="C00000"/>
                </a:solidFill>
              </a:rPr>
              <a:t>9/20/2012</a:t>
            </a:r>
            <a:r>
              <a:rPr lang="en-US" sz="3400" dirty="0" smtClean="0"/>
              <a:t> at </a:t>
            </a:r>
            <a:r>
              <a:rPr lang="en-US" sz="3400" b="1" dirty="0" smtClean="0">
                <a:solidFill>
                  <a:srgbClr val="C00000"/>
                </a:solidFill>
              </a:rPr>
              <a:t>9:30</a:t>
            </a:r>
            <a:r>
              <a:rPr lang="en-US" sz="3400" dirty="0" smtClean="0"/>
              <a:t> am</a:t>
            </a:r>
            <a:endParaRPr lang="en-US" sz="2800" dirty="0" smtClean="0"/>
          </a:p>
          <a:p>
            <a:pPr>
              <a:spcBef>
                <a:spcPts val="0"/>
              </a:spcBef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/>
              <a:t>Some potential drawbacks: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800" dirty="0" smtClean="0"/>
              <a:t>Learn to write grammar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800" dirty="0" smtClean="0"/>
              <a:t>Can become complex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800" dirty="0" smtClean="0"/>
              <a:t>Reinvent language features ( if, while, for, functions, etc 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		</a:t>
            </a:r>
            <a:endParaRPr lang="en-US" sz="2800" dirty="0" smtClean="0"/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/ External Approaches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r>
                        <a:rPr lang="en-US" baseline="0" dirty="0" smtClean="0"/>
                        <a:t>- Ruby / Groovy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- new “Mini Language” </a:t>
                      </a:r>
                    </a:p>
                    <a:p>
                      <a:r>
                        <a:rPr lang="en-US" dirty="0" smtClean="0"/>
                        <a:t>using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ANTLR / Custom parser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Pros  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Pros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work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r>
                        <a:rPr lang="en-US" baseline="0" dirty="0" smtClean="0"/>
                        <a:t> to create your own syntax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in 1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Much easier to read / write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Languages features ( </a:t>
                      </a:r>
                      <a:r>
                        <a:rPr lang="en-US" b="1" dirty="0" smtClean="0"/>
                        <a:t>if, while, functions 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be designed for end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Cons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Cons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Fixed syntax – based</a:t>
                      </a:r>
                      <a:r>
                        <a:rPr lang="en-US" baseline="0" dirty="0" smtClean="0"/>
                        <a:t> on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Complex if more features are required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readability due to 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to build language features if needed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Still geared for programmers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IDE support,</a:t>
                      </a:r>
                      <a:r>
                        <a:rPr lang="en-US" baseline="0" dirty="0" smtClean="0"/>
                        <a:t> debugging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Now 2 different “languages”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FluentScript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sz="2900" b="1" dirty="0" smtClean="0"/>
              <a:t>  Internal DSLs 	             		          External DSLs</a:t>
            </a:r>
            <a:endParaRPr lang="en-US" sz="2900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b="1" dirty="0" smtClean="0"/>
          </a:p>
          <a:p>
            <a:r>
              <a:rPr lang="en-US" b="1" dirty="0" smtClean="0"/>
              <a:t>Hybrid approach </a:t>
            </a:r>
            <a:r>
              <a:rPr lang="en-US" dirty="0" smtClean="0"/>
              <a:t>– </a:t>
            </a:r>
            <a:r>
              <a:rPr lang="en-US" b="1" dirty="0" smtClean="0">
                <a:solidFill>
                  <a:srgbClr val="0070C0"/>
                </a:solidFill>
              </a:rPr>
              <a:t>less noise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extensible  </a:t>
            </a:r>
          </a:p>
          <a:p>
            <a:r>
              <a:rPr lang="en-US" dirty="0" smtClean="0"/>
              <a:t>Open-Source </a:t>
            </a:r>
            <a:r>
              <a:rPr lang="en-US" b="1" dirty="0" smtClean="0"/>
              <a:t>dynamic</a:t>
            </a:r>
            <a:r>
              <a:rPr lang="en-US" b="1" dirty="0" smtClean="0">
                <a:solidFill>
                  <a:srgbClr val="C00000"/>
                </a:solidFill>
              </a:rPr>
              <a:t>*</a:t>
            </a:r>
            <a:r>
              <a:rPr lang="en-US" dirty="0" smtClean="0"/>
              <a:t> scripting language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Language features ( </a:t>
            </a:r>
            <a:r>
              <a:rPr lang="en-US" dirty="0" err="1" smtClean="0"/>
              <a:t>var</a:t>
            </a:r>
            <a:r>
              <a:rPr lang="en-US" dirty="0" smtClean="0"/>
              <a:t>, if, for, while, functions, etc )</a:t>
            </a:r>
          </a:p>
          <a:p>
            <a:r>
              <a:rPr lang="en-US" dirty="0" smtClean="0"/>
              <a:t>C# / .NET 4.0  - ( available on </a:t>
            </a:r>
            <a:r>
              <a:rPr lang="en-US" dirty="0" err="1" smtClean="0"/>
              <a:t>Codeplex</a:t>
            </a:r>
            <a:r>
              <a:rPr lang="en-US" dirty="0" smtClean="0"/>
              <a:t> )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57200" y="1752600"/>
            <a:ext cx="2895600" cy="1371600"/>
            <a:chOff x="253" y="580925"/>
            <a:chExt cx="2902148" cy="2902148"/>
          </a:xfrm>
        </p:grpSpPr>
        <p:sp>
          <p:nvSpPr>
            <p:cNvPr id="10" name="Up Arrow 9"/>
            <p:cNvSpPr/>
            <p:nvPr/>
          </p:nvSpPr>
          <p:spPr>
            <a:xfrm rot="16200000">
              <a:off x="253" y="580925"/>
              <a:ext cx="2902148" cy="2902148"/>
            </a:xfrm>
            <a:prstGeom prst="upArrow">
              <a:avLst>
                <a:gd name="adj1" fmla="val 50000"/>
                <a:gd name="adj2" fmla="val 3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Up Arrow 4"/>
            <p:cNvSpPr/>
            <p:nvPr/>
          </p:nvSpPr>
          <p:spPr>
            <a:xfrm rot="21600000">
              <a:off x="508129" y="1306462"/>
              <a:ext cx="2394272" cy="14510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2712" tIns="362712" rIns="362712" bIns="362712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43000" y="2209800"/>
            <a:ext cx="2048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Host Language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>
            <a:off x="5638800" y="1752600"/>
            <a:ext cx="2971800" cy="1371600"/>
            <a:chOff x="253" y="580925"/>
            <a:chExt cx="2902148" cy="2902148"/>
          </a:xfrm>
        </p:grpSpPr>
        <p:sp>
          <p:nvSpPr>
            <p:cNvPr id="14" name="Up Arrow 13"/>
            <p:cNvSpPr/>
            <p:nvPr/>
          </p:nvSpPr>
          <p:spPr>
            <a:xfrm rot="16200000">
              <a:off x="253" y="580925"/>
              <a:ext cx="2902148" cy="2902148"/>
            </a:xfrm>
            <a:prstGeom prst="upArrow">
              <a:avLst>
                <a:gd name="adj1" fmla="val 50000"/>
                <a:gd name="adj2" fmla="val 3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Up Arrow 4"/>
            <p:cNvSpPr/>
            <p:nvPr/>
          </p:nvSpPr>
          <p:spPr>
            <a:xfrm rot="21600000">
              <a:off x="508129" y="1306462"/>
              <a:ext cx="2394272" cy="14510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2712" tIns="362712" rIns="362712" bIns="362712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953645" y="2205335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New Language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Diagram 17"/>
          <p:cNvGraphicFramePr/>
          <p:nvPr/>
        </p:nvGraphicFramePr>
        <p:xfrm>
          <a:off x="3124200" y="1600200"/>
          <a:ext cx="28956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FluentScript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b="1" dirty="0" smtClean="0"/>
              <a:t>	</a:t>
            </a:r>
            <a:r>
              <a:rPr lang="en-US" sz="4600" b="1" dirty="0" smtClean="0"/>
              <a:t>Intuitive, </a:t>
            </a:r>
            <a:r>
              <a:rPr lang="en-US" sz="4600" b="1" dirty="0" smtClean="0">
                <a:solidFill>
                  <a:srgbClr val="C00000"/>
                </a:solidFill>
              </a:rPr>
              <a:t>extensible</a:t>
            </a:r>
            <a:r>
              <a:rPr lang="en-US" sz="4600" b="1" dirty="0" smtClean="0"/>
              <a:t>, safe</a:t>
            </a:r>
          </a:p>
          <a:p>
            <a:pPr algn="ctr">
              <a:buNone/>
            </a:pPr>
            <a:endParaRPr lang="en-US" sz="1200" b="1" dirty="0" smtClean="0"/>
          </a:p>
          <a:p>
            <a:r>
              <a:rPr lang="en-US" b="1" dirty="0" smtClean="0"/>
              <a:t>Intuitive</a:t>
            </a:r>
            <a:r>
              <a:rPr lang="en-US" dirty="0" smtClean="0"/>
              <a:t>	         - Minimal syntactic noise</a:t>
            </a:r>
            <a:endParaRPr lang="en-US" b="1" dirty="0" smtClean="0"/>
          </a:p>
          <a:p>
            <a:r>
              <a:rPr lang="en-US" b="1" dirty="0" smtClean="0"/>
              <a:t>Features</a:t>
            </a:r>
            <a:r>
              <a:rPr lang="en-US" dirty="0" smtClean="0"/>
              <a:t>	         - Datatypes, functions, plugins </a:t>
            </a:r>
          </a:p>
          <a:p>
            <a:r>
              <a:rPr lang="en-US" b="1" dirty="0" smtClean="0"/>
              <a:t>Plugins</a:t>
            </a:r>
            <a:r>
              <a:rPr lang="en-US" dirty="0" smtClean="0"/>
              <a:t>	         - Every feature is a plugin (if, while) </a:t>
            </a:r>
          </a:p>
          <a:p>
            <a:r>
              <a:rPr lang="en-US" b="1" dirty="0" smtClean="0"/>
              <a:t>Safety	         </a:t>
            </a:r>
            <a:r>
              <a:rPr lang="en-US" dirty="0" smtClean="0"/>
              <a:t>- Limits ( loops, recursion ), setup</a:t>
            </a:r>
          </a:p>
          <a:p>
            <a:pPr algn="ctr">
              <a:buNone/>
            </a:pPr>
            <a:endParaRPr lang="en-US" sz="15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 </a:t>
            </a:r>
            <a:r>
              <a:rPr lang="en-US" b="1" dirty="0" err="1" smtClean="0">
                <a:solidFill>
                  <a:srgbClr val="0070C0"/>
                </a:solidFill>
              </a:rPr>
              <a:t>FluentScript</a:t>
            </a:r>
            <a:r>
              <a:rPr lang="en-US" b="1" dirty="0" smtClean="0">
                <a:solidFill>
                  <a:srgbClr val="0070C0"/>
                </a:solidFill>
              </a:rPr>
              <a:t>, every feature is a </a:t>
            </a:r>
            <a:r>
              <a:rPr lang="en-US" b="1" dirty="0" err="1" smtClean="0">
                <a:solidFill>
                  <a:srgbClr val="0070C0"/>
                </a:solidFill>
              </a:rPr>
              <a:t>plugin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Every </a:t>
            </a:r>
            <a:r>
              <a:rPr lang="en-US" b="1" dirty="0" err="1" smtClean="0">
                <a:solidFill>
                  <a:srgbClr val="0070C0"/>
                </a:solidFill>
              </a:rPr>
              <a:t>plugin</a:t>
            </a:r>
            <a:r>
              <a:rPr lang="en-US" b="1" dirty="0" smtClean="0">
                <a:solidFill>
                  <a:srgbClr val="0070C0"/>
                </a:solidFill>
              </a:rPr>
              <a:t> can be turned </a:t>
            </a:r>
            <a:r>
              <a:rPr lang="en-US" b="1" dirty="0" smtClean="0"/>
              <a:t>on/off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FluentScript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dirty="0" smtClean="0"/>
              <a:t> </a:t>
            </a:r>
            <a:r>
              <a:rPr lang="en-US" sz="2700" dirty="0" smtClean="0">
                <a:hlinkClick r:id="rId3"/>
              </a:rPr>
              <a:t>http://fluentscript.codeplex.com/documentation</a:t>
            </a: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Embedded</a:t>
            </a:r>
            <a:r>
              <a:rPr lang="en-US" dirty="0" smtClean="0"/>
              <a:t> –  </a:t>
            </a:r>
            <a:r>
              <a:rPr lang="en-US" dirty="0" smtClean="0">
                <a:solidFill>
                  <a:srgbClr val="0070C0"/>
                </a:solidFill>
              </a:rPr>
              <a:t>FluentScript.dll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800" b="1" dirty="0" smtClean="0"/>
              <a:t>Used to integrate </a:t>
            </a:r>
            <a:r>
              <a:rPr lang="en-US" sz="1800" b="1" dirty="0" err="1" smtClean="0"/>
              <a:t>FluentScript</a:t>
            </a:r>
            <a:r>
              <a:rPr lang="en-US" sz="1800" b="1" dirty="0" smtClean="0"/>
              <a:t> into your </a:t>
            </a:r>
          </a:p>
          <a:p>
            <a:pPr marL="514350" indent="-514350">
              <a:buNone/>
            </a:pPr>
            <a:r>
              <a:rPr lang="en-US" sz="1800" b="1" dirty="0" smtClean="0"/>
              <a:t>C# application</a:t>
            </a:r>
          </a:p>
          <a:p>
            <a:pPr marL="514350" indent="-514350">
              <a:buNone/>
            </a:pPr>
            <a:endParaRPr lang="en-US" sz="1800" dirty="0" smtClean="0"/>
          </a:p>
          <a:p>
            <a:pPr marL="514350" indent="-514350"/>
            <a:r>
              <a:rPr lang="en-US" sz="1800" dirty="0" smtClean="0"/>
              <a:t>Execute </a:t>
            </a:r>
            <a:r>
              <a:rPr lang="en-US" sz="1800" dirty="0" err="1" smtClean="0"/>
              <a:t>FluentScript</a:t>
            </a:r>
            <a:r>
              <a:rPr lang="en-US" sz="1800" dirty="0" smtClean="0"/>
              <a:t> code from C#</a:t>
            </a:r>
          </a:p>
          <a:p>
            <a:pPr marL="514350" indent="-514350"/>
            <a:r>
              <a:rPr lang="en-US" sz="1800" dirty="0" smtClean="0"/>
              <a:t>Use C# objects in </a:t>
            </a:r>
            <a:r>
              <a:rPr lang="en-US" sz="1800" dirty="0" err="1" smtClean="0"/>
              <a:t>FluentScript</a:t>
            </a:r>
            <a:endParaRPr lang="en-US" sz="1800" dirty="0" smtClean="0"/>
          </a:p>
          <a:p>
            <a:pPr marL="514350" indent="-514350"/>
            <a:r>
              <a:rPr lang="en-US" sz="1800" dirty="0" smtClean="0"/>
              <a:t>Call </a:t>
            </a:r>
            <a:r>
              <a:rPr lang="en-US" sz="1800" dirty="0" err="1" smtClean="0"/>
              <a:t>FluentScript</a:t>
            </a:r>
            <a:r>
              <a:rPr lang="en-US" sz="1800" dirty="0" smtClean="0"/>
              <a:t> functions from C#</a:t>
            </a:r>
          </a:p>
          <a:p>
            <a:pPr marL="514350" indent="-514350"/>
            <a:r>
              <a:rPr lang="en-US" sz="1800" dirty="0" smtClean="0"/>
              <a:t>Access </a:t>
            </a:r>
            <a:r>
              <a:rPr lang="en-US" sz="1800" dirty="0" err="1" smtClean="0"/>
              <a:t>FluentScript</a:t>
            </a:r>
            <a:r>
              <a:rPr lang="en-US" sz="1800" dirty="0" smtClean="0"/>
              <a:t> variables in C#</a:t>
            </a:r>
          </a:p>
          <a:p>
            <a:pPr marL="514350" indent="-514350">
              <a:buNone/>
            </a:pPr>
            <a:endParaRPr lang="en-US" sz="1800" dirty="0" smtClean="0"/>
          </a:p>
          <a:p>
            <a:pPr marL="514350" indent="-51435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using</a:t>
            </a:r>
            <a:r>
              <a:rPr lang="en-US" sz="1800" dirty="0" smtClean="0"/>
              <a:t> </a:t>
            </a:r>
            <a:r>
              <a:rPr lang="en-US" sz="1800" dirty="0" err="1" smtClean="0"/>
              <a:t>ComLib.Lang</a:t>
            </a:r>
            <a:endParaRPr lang="en-US" sz="1800" dirty="0" smtClean="0"/>
          </a:p>
          <a:p>
            <a:pPr marL="514350" indent="-514350">
              <a:buNone/>
            </a:pPr>
            <a:r>
              <a:rPr lang="en-US" sz="1800" b="1" dirty="0" err="1" smtClean="0">
                <a:solidFill>
                  <a:srgbClr val="0070C0"/>
                </a:solidFill>
              </a:rPr>
              <a:t>var</a:t>
            </a:r>
            <a:r>
              <a:rPr lang="en-US" sz="1800" dirty="0" smtClean="0"/>
              <a:t>  </a:t>
            </a:r>
            <a:r>
              <a:rPr lang="en-US" sz="1800" dirty="0" err="1" smtClean="0"/>
              <a:t>i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0070C0"/>
                </a:solidFill>
              </a:rPr>
              <a:t>new</a:t>
            </a:r>
            <a:r>
              <a:rPr lang="en-US" sz="1800" dirty="0" smtClean="0"/>
              <a:t> Interpreter();</a:t>
            </a:r>
          </a:p>
          <a:p>
            <a:pPr marL="514350" indent="-514350">
              <a:buNone/>
            </a:pPr>
            <a:r>
              <a:rPr lang="en-US" sz="1800" dirty="0" err="1" smtClean="0"/>
              <a:t>i.Execute</a:t>
            </a:r>
            <a:r>
              <a:rPr lang="en-US" sz="1800" dirty="0" smtClean="0"/>
              <a:t>( ‘</a:t>
            </a:r>
            <a:r>
              <a:rPr lang="en-US" sz="1800" dirty="0" smtClean="0">
                <a:solidFill>
                  <a:srgbClr val="C00000"/>
                </a:solidFill>
              </a:rPr>
              <a:t>hello world in fluentscript</a:t>
            </a:r>
            <a:r>
              <a:rPr lang="en-US" sz="1800" dirty="0" smtClean="0"/>
              <a:t>’ 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Standalone</a:t>
            </a:r>
            <a:r>
              <a:rPr lang="en-US" dirty="0" smtClean="0"/>
              <a:t> –  </a:t>
            </a:r>
            <a:r>
              <a:rPr lang="en-US" dirty="0" smtClean="0">
                <a:solidFill>
                  <a:srgbClr val="0070C0"/>
                </a:solidFill>
              </a:rPr>
              <a:t>FS.exe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800" b="1" dirty="0" smtClean="0"/>
              <a:t>Use </a:t>
            </a:r>
            <a:r>
              <a:rPr lang="en-US" sz="1800" b="1" dirty="0" err="1" smtClean="0"/>
              <a:t>FluentScript</a:t>
            </a:r>
            <a:r>
              <a:rPr lang="en-US" sz="1800" b="1" dirty="0" smtClean="0"/>
              <a:t> as a standalone </a:t>
            </a:r>
          </a:p>
          <a:p>
            <a:pPr marL="514350" indent="-514350">
              <a:buNone/>
            </a:pPr>
            <a:r>
              <a:rPr lang="en-US" sz="1800" b="1" dirty="0" smtClean="0"/>
              <a:t>program, useful for general scripting</a:t>
            </a:r>
          </a:p>
          <a:p>
            <a:pPr marL="514350" indent="-514350">
              <a:buNone/>
            </a:pPr>
            <a:endParaRPr lang="en-US" sz="1800" dirty="0" smtClean="0"/>
          </a:p>
          <a:p>
            <a:pPr marL="514350" indent="-514350"/>
            <a:r>
              <a:rPr lang="en-US" sz="1800" dirty="0" smtClean="0"/>
              <a:t>Execute scripts in </a:t>
            </a:r>
            <a:r>
              <a:rPr lang="en-US" sz="1800" dirty="0" err="1" smtClean="0"/>
              <a:t>FluentScript</a:t>
            </a:r>
            <a:endParaRPr lang="en-US" sz="1800" dirty="0" smtClean="0"/>
          </a:p>
          <a:p>
            <a:pPr marL="514350" indent="-514350"/>
            <a:r>
              <a:rPr lang="en-US" sz="1800" dirty="0" smtClean="0"/>
              <a:t>Dev scripts ( setup scripts )</a:t>
            </a:r>
          </a:p>
          <a:p>
            <a:pPr marL="514350" indent="-514350"/>
            <a:r>
              <a:rPr lang="en-US" sz="1800" dirty="0" smtClean="0"/>
              <a:t>QA automation scripts</a:t>
            </a:r>
          </a:p>
          <a:p>
            <a:pPr marL="514350" indent="-514350"/>
            <a:r>
              <a:rPr lang="en-US" sz="1800" dirty="0" smtClean="0"/>
              <a:t>Admin commands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Install: C:\tools\fluentscript\0.9.8.8</a:t>
            </a:r>
          </a:p>
          <a:p>
            <a:pPr>
              <a:buNone/>
            </a:pPr>
            <a:r>
              <a:rPr lang="en-US" sz="1800" dirty="0" err="1" smtClean="0"/>
              <a:t>Cmd</a:t>
            </a:r>
            <a:r>
              <a:rPr lang="en-US" sz="1800" dirty="0" smtClean="0"/>
              <a:t> &gt; </a:t>
            </a:r>
            <a:r>
              <a:rPr lang="en-US" sz="1800" dirty="0" err="1" smtClean="0"/>
              <a:t>cd</a:t>
            </a:r>
            <a:r>
              <a:rPr lang="en-US" sz="1800" dirty="0" smtClean="0"/>
              <a:t>: c:\tools\fluentscript\0.9.8.8</a:t>
            </a:r>
          </a:p>
          <a:p>
            <a:pPr>
              <a:buNone/>
            </a:pPr>
            <a:r>
              <a:rPr lang="en-US" sz="1800" b="1" dirty="0" smtClean="0"/>
              <a:t>     fs.exe</a:t>
            </a: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0070C0"/>
                </a:solidFill>
              </a:rPr>
              <a:t>file</a:t>
            </a:r>
            <a:r>
              <a:rPr lang="en-US" sz="1800" dirty="0" smtClean="0"/>
              <a:t>:</a:t>
            </a:r>
            <a:r>
              <a:rPr lang="en-US" sz="1800" dirty="0" smtClean="0">
                <a:solidFill>
                  <a:srgbClr val="C00000"/>
                </a:solidFill>
              </a:rPr>
              <a:t>scripts\helloworld.js</a:t>
            </a:r>
          </a:p>
          <a:p>
            <a:pPr>
              <a:buNone/>
            </a:pPr>
            <a:endParaRPr lang="en-US" sz="1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1776</Words>
  <Application>Microsoft Office PowerPoint</Application>
  <PresentationFormat>On-screen Show (4:3)</PresentationFormat>
  <Paragraphs>580</Paragraphs>
  <Slides>36</Slides>
  <Notes>31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Building DSLs for .NET using FluentScript</vt:lpstr>
      <vt:lpstr>Goals of Presentation</vt:lpstr>
      <vt:lpstr>What are DSLs ?</vt:lpstr>
      <vt:lpstr>Internal DSLs</vt:lpstr>
      <vt:lpstr>External DSLs</vt:lpstr>
      <vt:lpstr>Internal / External Approaches</vt:lpstr>
      <vt:lpstr>What is FluentScript</vt:lpstr>
      <vt:lpstr>FluentScript Goals</vt:lpstr>
      <vt:lpstr>Using FluentScript  http://fluentscript.codeplex.com/documentation </vt:lpstr>
      <vt:lpstr>Resources for FluentScript</vt:lpstr>
      <vt:lpstr>DSL Example1</vt:lpstr>
      <vt:lpstr>DSL Example2</vt:lpstr>
      <vt:lpstr>DSL techniques in FluentScript</vt:lpstr>
      <vt:lpstr>Data Types</vt:lpstr>
      <vt:lpstr>Data Types</vt:lpstr>
      <vt:lpstr>DataTypes - Plugins</vt:lpstr>
      <vt:lpstr>Data Types note: &lt; &lt;= &gt; &gt;= can be aliased via ComparePlugin</vt:lpstr>
      <vt:lpstr>DataTypes/Expressions</vt:lpstr>
      <vt:lpstr>Functions - Basics</vt:lpstr>
      <vt:lpstr>Functions – Advanced Features 1</vt:lpstr>
      <vt:lpstr>Functions – Advanced Features 2</vt:lpstr>
      <vt:lpstr>Functions – Advanced Features 3</vt:lpstr>
      <vt:lpstr>Functions – Advanced Features 4</vt:lpstr>
      <vt:lpstr>Functions – Advanced Features 5</vt:lpstr>
      <vt:lpstr>Functions – Advanced Features 5</vt:lpstr>
      <vt:lpstr>Functions – Advanced Features 5</vt:lpstr>
      <vt:lpstr>Plugins</vt:lpstr>
      <vt:lpstr>Security</vt:lpstr>
      <vt:lpstr>Miscellaneous</vt:lpstr>
      <vt:lpstr>Interpreter process</vt:lpstr>
      <vt:lpstr>Interpreter process</vt:lpstr>
      <vt:lpstr>Plugins</vt:lpstr>
      <vt:lpstr>FluentScript Summary</vt:lpstr>
      <vt:lpstr>Use cases</vt:lpstr>
      <vt:lpstr>Upcoming features</vt:lpstr>
      <vt:lpstr>Conclusion</vt:lpstr>
    </vt:vector>
  </TitlesOfParts>
  <Company>Publishers Clearing 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DSLs for .NET using FluentScript</dc:title>
  <dc:creator>kreddy</dc:creator>
  <cp:lastModifiedBy>Windows User</cp:lastModifiedBy>
  <cp:revision>521</cp:revision>
  <dcterms:created xsi:type="dcterms:W3CDTF">2012-08-28T20:55:00Z</dcterms:created>
  <dcterms:modified xsi:type="dcterms:W3CDTF">2012-10-24T13:49:11Z</dcterms:modified>
</cp:coreProperties>
</file>