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72" r:id="rId11"/>
    <p:sldId id="268" r:id="rId12"/>
    <p:sldId id="265" r:id="rId13"/>
    <p:sldId id="266" r:id="rId14"/>
    <p:sldId id="267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ginx.org/en/docs/configure.html" TargetMode="External"/><Relationship Id="rId2" Type="http://schemas.openxmlformats.org/officeDocument/2006/relationships/hyperlink" Target="https://nginx.org/en/downloa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en/downloa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ginx.org/en/docs/var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en/docs/http/ngx_http_core_module.html#try_fi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en/docs/http/ngx_http_core_module.html#try_fil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digitalocean.com/login" TargetMode="External"/><Relationship Id="rId2" Type="http://schemas.openxmlformats.org/officeDocument/2006/relationships/hyperlink" Target="https://www.youtube.com/watch?v=XhW17g73fv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e876F9sox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FF1B-8FAE-4847-8220-751D373F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NGINX –the </a:t>
            </a:r>
            <a:r>
              <a:rPr lang="en-US" dirty="0" err="1"/>
              <a:t>nextgen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60FB0-6FEC-4B33-A631-330CAE9F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-Joel Vivek Iniyan Raja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31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FA03-98C5-4415-B5F0-45B9AF8C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installation yum install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451B-7B90-4953-BBF6-F03564D9D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Yum update</a:t>
            </a:r>
          </a:p>
          <a:p>
            <a:r>
              <a:rPr lang="en-US" dirty="0"/>
              <a:t>Yum install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Nginx –V</a:t>
            </a:r>
          </a:p>
        </p:txBody>
      </p:sp>
    </p:spTree>
    <p:extLst>
      <p:ext uri="{BB962C8B-B14F-4D97-AF65-F5344CB8AC3E}">
        <p14:creationId xmlns:p14="http://schemas.microsoft.com/office/powerpoint/2010/main" val="24099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8095-972C-42DD-BC8E-4AA74B7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installation via source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BF40-5728-48CB-BE9E-8331B890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61" y="1427357"/>
            <a:ext cx="8716441" cy="4614006"/>
          </a:xfrm>
        </p:spPr>
        <p:txBody>
          <a:bodyPr/>
          <a:lstStyle/>
          <a:p>
            <a:r>
              <a:rPr lang="en-US" dirty="0"/>
              <a:t>Advantage, we can use the third-party or custom module</a:t>
            </a:r>
          </a:p>
          <a:p>
            <a:r>
              <a:rPr lang="en-IN" dirty="0">
                <a:hlinkClick r:id="rId2"/>
              </a:rPr>
              <a:t>https://nginx.org/en/download.html</a:t>
            </a:r>
            <a:endParaRPr lang="en-US" dirty="0"/>
          </a:p>
          <a:p>
            <a:r>
              <a:rPr lang="en-US" dirty="0"/>
              <a:t> </a:t>
            </a:r>
            <a:r>
              <a:rPr lang="en-IN" dirty="0">
                <a:hlinkClick r:id="rId3"/>
              </a:rPr>
              <a:t>http://nginx.org/en/docs/configure.html</a:t>
            </a:r>
            <a:r>
              <a:rPr lang="en-IN" dirty="0"/>
              <a:t> 	</a:t>
            </a:r>
          </a:p>
          <a:p>
            <a:r>
              <a:rPr lang="en-US" dirty="0"/>
              <a:t>C</a:t>
            </a:r>
            <a:r>
              <a:rPr lang="en-IN" dirty="0" err="1"/>
              <a:t>ommands</a:t>
            </a:r>
            <a:r>
              <a:rPr lang="en-IN" dirty="0"/>
              <a:t>	</a:t>
            </a:r>
          </a:p>
          <a:p>
            <a:pPr lvl="1"/>
            <a:r>
              <a:rPr lang="en-US" dirty="0"/>
              <a:t>yum group install Development Tools</a:t>
            </a:r>
          </a:p>
          <a:p>
            <a:pPr lvl="1"/>
            <a:r>
              <a:rPr lang="en-IN" dirty="0"/>
              <a:t>yum install </a:t>
            </a:r>
            <a:r>
              <a:rPr lang="en-IN" dirty="0" err="1"/>
              <a:t>pcre</a:t>
            </a:r>
            <a:r>
              <a:rPr lang="en-IN" dirty="0"/>
              <a:t> </a:t>
            </a:r>
            <a:r>
              <a:rPr lang="en-IN" dirty="0" err="1"/>
              <a:t>pcre-devel</a:t>
            </a:r>
            <a:r>
              <a:rPr lang="en-IN" dirty="0"/>
              <a:t> </a:t>
            </a:r>
            <a:r>
              <a:rPr lang="en-IN" dirty="0" err="1"/>
              <a:t>zlib</a:t>
            </a:r>
            <a:r>
              <a:rPr lang="en-IN" dirty="0"/>
              <a:t> </a:t>
            </a:r>
            <a:r>
              <a:rPr lang="en-IN" dirty="0" err="1"/>
              <a:t>zlib-devel</a:t>
            </a:r>
            <a:r>
              <a:rPr lang="en-IN" dirty="0"/>
              <a:t> </a:t>
            </a:r>
            <a:r>
              <a:rPr lang="en-IN" dirty="0" err="1"/>
              <a:t>openssl</a:t>
            </a:r>
            <a:r>
              <a:rPr lang="en-IN" dirty="0"/>
              <a:t> </a:t>
            </a:r>
            <a:r>
              <a:rPr lang="en-IN" dirty="0" err="1"/>
              <a:t>openssl-devel</a:t>
            </a:r>
            <a:endParaRPr lang="en-IN" dirty="0"/>
          </a:p>
          <a:p>
            <a:pPr lvl="1"/>
            <a:r>
              <a:rPr lang="en-US" dirty="0"/>
              <a:t>./configure --</a:t>
            </a:r>
            <a:r>
              <a:rPr lang="en-US" dirty="0" err="1"/>
              <a:t>sbin</a:t>
            </a:r>
            <a:r>
              <a:rPr lang="en-US" dirty="0"/>
              <a:t>-path=/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nginx</a:t>
            </a:r>
            <a:r>
              <a:rPr lang="en-US" dirty="0"/>
              <a:t> --conf-path=/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nginx</a:t>
            </a:r>
            <a:r>
              <a:rPr lang="en-US" dirty="0"/>
              <a:t>/</a:t>
            </a:r>
            <a:r>
              <a:rPr lang="en-US" dirty="0" err="1"/>
              <a:t>nginx</a:t>
            </a:r>
            <a:r>
              <a:rPr lang="en-US" dirty="0"/>
              <a:t>/conf --error-log-path=/var/log/</a:t>
            </a:r>
            <a:r>
              <a:rPr lang="en-US" dirty="0" err="1"/>
              <a:t>nginx</a:t>
            </a:r>
            <a:r>
              <a:rPr lang="en-US" dirty="0"/>
              <a:t>/error.log --http-log-path=/var/log/access.log --with-</a:t>
            </a:r>
            <a:r>
              <a:rPr lang="en-US" dirty="0" err="1"/>
              <a:t>pcre</a:t>
            </a:r>
            <a:r>
              <a:rPr lang="en-US" dirty="0"/>
              <a:t> --</a:t>
            </a:r>
            <a:r>
              <a:rPr lang="en-US" dirty="0" err="1"/>
              <a:t>pid</a:t>
            </a:r>
            <a:r>
              <a:rPr lang="en-US" dirty="0"/>
              <a:t>-path=/var/run/</a:t>
            </a:r>
            <a:r>
              <a:rPr lang="en-US" dirty="0" err="1"/>
              <a:t>nginx.pid</a:t>
            </a:r>
            <a:endParaRPr lang="en-US" dirty="0"/>
          </a:p>
          <a:p>
            <a:pPr lvl="1"/>
            <a:r>
              <a:rPr lang="en-US" dirty="0"/>
              <a:t>Make</a:t>
            </a:r>
          </a:p>
          <a:p>
            <a:pPr lvl="1"/>
            <a:r>
              <a:rPr lang="en-US" dirty="0"/>
              <a:t>Make install</a:t>
            </a:r>
          </a:p>
          <a:p>
            <a:pPr lvl="1"/>
            <a:r>
              <a:rPr lang="en-US" dirty="0" err="1"/>
              <a:t>nginx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86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BB36-A7E3-46C1-973C-C6B270BF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</a:t>
            </a:r>
            <a:r>
              <a:rPr lang="en-US" dirty="0" err="1"/>
              <a:t>nginx</a:t>
            </a:r>
            <a:r>
              <a:rPr lang="en-US" dirty="0"/>
              <a:t>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D4AA-08BE-4BA7-B808-C7F6CD7A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283"/>
            <a:ext cx="8596668" cy="46890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Start, stop, status the service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nginx</a:t>
            </a:r>
            <a:r>
              <a:rPr lang="en-US" dirty="0"/>
              <a:t> start (Start the 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nginx</a:t>
            </a:r>
            <a:r>
              <a:rPr lang="en-US" dirty="0"/>
              <a:t> stop (stop the 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nginx</a:t>
            </a:r>
            <a:r>
              <a:rPr lang="en-US" dirty="0"/>
              <a:t> status (status of the 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nginx</a:t>
            </a:r>
            <a:r>
              <a:rPr lang="en-US" dirty="0"/>
              <a:t> restart (to restart the 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nginx</a:t>
            </a:r>
            <a:r>
              <a:rPr lang="en-IN" dirty="0"/>
              <a:t> (start the </a:t>
            </a:r>
            <a:r>
              <a:rPr lang="en-IN" dirty="0" err="1"/>
              <a:t>nginx</a:t>
            </a:r>
            <a:r>
              <a:rPr lang="en-IN" dirty="0"/>
              <a:t> with additional info)</a:t>
            </a:r>
          </a:p>
          <a:p>
            <a:pPr lvl="1"/>
            <a:r>
              <a:rPr lang="en-IN" dirty="0" err="1"/>
              <a:t>systemctl</a:t>
            </a:r>
            <a:r>
              <a:rPr lang="en-IN" dirty="0"/>
              <a:t> stop </a:t>
            </a:r>
            <a:r>
              <a:rPr lang="en-IN" dirty="0" err="1"/>
              <a:t>nginx</a:t>
            </a:r>
            <a:r>
              <a:rPr lang="en-IN" dirty="0"/>
              <a:t> (start the </a:t>
            </a:r>
            <a:r>
              <a:rPr lang="en-IN" dirty="0" err="1"/>
              <a:t>nginx</a:t>
            </a:r>
            <a:r>
              <a:rPr lang="en-IN" dirty="0"/>
              <a:t> with additional info)</a:t>
            </a:r>
          </a:p>
          <a:p>
            <a:pPr lvl="1"/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nginx</a:t>
            </a:r>
            <a:r>
              <a:rPr lang="en-IN" dirty="0"/>
              <a:t> (start the </a:t>
            </a:r>
            <a:r>
              <a:rPr lang="en-IN" dirty="0" err="1"/>
              <a:t>nginx</a:t>
            </a:r>
            <a:r>
              <a:rPr lang="en-IN" dirty="0"/>
              <a:t> with additional info)</a:t>
            </a:r>
          </a:p>
          <a:p>
            <a:pPr lvl="1"/>
            <a:r>
              <a:rPr lang="en-IN" dirty="0" err="1"/>
              <a:t>systemctl</a:t>
            </a:r>
            <a:r>
              <a:rPr lang="en-IN" dirty="0"/>
              <a:t> restart </a:t>
            </a:r>
            <a:r>
              <a:rPr lang="en-IN" dirty="0" err="1"/>
              <a:t>nginx</a:t>
            </a:r>
            <a:r>
              <a:rPr lang="en-IN" dirty="0"/>
              <a:t> (start the </a:t>
            </a:r>
            <a:r>
              <a:rPr lang="en-IN" dirty="0" err="1"/>
              <a:t>nginx</a:t>
            </a:r>
            <a:r>
              <a:rPr lang="en-IN" dirty="0"/>
              <a:t> with additional info)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./</a:t>
            </a:r>
            <a:r>
              <a:rPr lang="en-US" dirty="0" err="1"/>
              <a:t>nginx</a:t>
            </a:r>
            <a:r>
              <a:rPr lang="en-US" dirty="0"/>
              <a:t> (start the 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nginx</a:t>
            </a:r>
            <a:r>
              <a:rPr lang="en-US" dirty="0"/>
              <a:t> -s (stop the 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Nginx –h (for any help)</a:t>
            </a:r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13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218F-52D6-41EE-9264-A5830F5B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browser with the </a:t>
            </a:r>
            <a:r>
              <a:rPr lang="en-US" dirty="0" err="1"/>
              <a:t>ip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2D0543-02C5-4CBC-860C-9EEC02C8F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55673"/>
            <a:ext cx="8596312" cy="32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8B57-CF57-4D3A-9F43-3A580FC9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Nginx.org and Nginx.com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24F36-CF67-43C9-BA77-FE335AEC3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769"/>
            <a:ext cx="8596668" cy="4315593"/>
          </a:xfrm>
        </p:spPr>
        <p:txBody>
          <a:bodyPr/>
          <a:lstStyle/>
          <a:p>
            <a:r>
              <a:rPr lang="en-US" dirty="0"/>
              <a:t>Nginx.org for the documentation, downloads and for reference, modules etc.</a:t>
            </a:r>
          </a:p>
          <a:p>
            <a:pPr lvl="1"/>
            <a:r>
              <a:rPr lang="en-US" dirty="0"/>
              <a:t>If we want to install a different version, we can download the file from here and install it </a:t>
            </a:r>
            <a:r>
              <a:rPr lang="en-IN" dirty="0">
                <a:hlinkClick r:id="rId2"/>
              </a:rPr>
              <a:t>http://nginx.org/en/download.html</a:t>
            </a:r>
            <a:r>
              <a:rPr lang="en-IN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Nginx.com is the product page or landing page, also used for paid version of product like </a:t>
            </a:r>
            <a:r>
              <a:rPr lang="en-US" dirty="0" err="1"/>
              <a:t>nginx</a:t>
            </a:r>
            <a:r>
              <a:rPr lang="en-US" dirty="0"/>
              <a:t> plus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46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CE38-0C2C-4468-922C-D685EC7D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terms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8F8E-6E2F-49C1-8A73-35BF4FE9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2" y="1304693"/>
            <a:ext cx="4698288" cy="4736669"/>
          </a:xfrm>
        </p:spPr>
        <p:txBody>
          <a:bodyPr>
            <a:normAutofit/>
          </a:bodyPr>
          <a:lstStyle/>
          <a:p>
            <a:r>
              <a:rPr lang="en-US" dirty="0"/>
              <a:t>Context can be set for give context also called scope</a:t>
            </a:r>
          </a:p>
          <a:p>
            <a:r>
              <a:rPr lang="en-US" dirty="0"/>
              <a:t>Directive having name and value</a:t>
            </a:r>
          </a:p>
          <a:p>
            <a:r>
              <a:rPr lang="en-US" dirty="0"/>
              <a:t>Main Context is the config file itself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HTTP context for anything HTTP related </a:t>
            </a:r>
          </a:p>
          <a:p>
            <a:pPr lvl="1"/>
            <a:r>
              <a:rPr lang="en-US" dirty="0"/>
              <a:t>Server context which is where we define a virtual host similar to an Apache V host </a:t>
            </a:r>
          </a:p>
          <a:p>
            <a:pPr lvl="1"/>
            <a:r>
              <a:rPr lang="en-US" dirty="0"/>
              <a:t>Location contexts for matching URI locations on incoming requests to the parent server context again when using the engineer's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AB662-526B-4C6A-BE90-F4073700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615" y="2939675"/>
            <a:ext cx="2619375" cy="17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5FE7D-5519-48E1-9A5A-932450BF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64" y="534987"/>
            <a:ext cx="5553075" cy="279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7928B-C7D3-4471-9454-BD12E9DA0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790" y="3848100"/>
            <a:ext cx="6934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1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7BFE-275F-4CFB-A030-7469A0D5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Block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EDC6-25DC-4411-B26A-5F6D0B06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4503507"/>
          </a:xfrm>
        </p:spPr>
        <p:txBody>
          <a:bodyPr/>
          <a:lstStyle/>
          <a:p>
            <a:r>
              <a:rPr lang="en-US" dirty="0"/>
              <a:t>The location directive within NGINX server block allows to route request to correct location within the file system. </a:t>
            </a:r>
          </a:p>
          <a:p>
            <a:r>
              <a:rPr lang="en-US" dirty="0"/>
              <a:t>The directive is used to tell NGINX where to look for a resource by including files and folders while matching a location block against an URL</a:t>
            </a:r>
          </a:p>
          <a:p>
            <a:endParaRPr lang="en-US" dirty="0"/>
          </a:p>
          <a:p>
            <a:r>
              <a:rPr lang="en-US" dirty="0"/>
              <a:t>Exact Matches 							=	 </a:t>
            </a:r>
            <a:r>
              <a:rPr lang="en-US" dirty="0" err="1"/>
              <a:t>uri</a:t>
            </a:r>
            <a:endParaRPr lang="en-US" dirty="0"/>
          </a:p>
          <a:p>
            <a:r>
              <a:rPr lang="en-US" dirty="0"/>
              <a:t>Preferential Prefix Match					^~	 </a:t>
            </a:r>
            <a:r>
              <a:rPr lang="en-US" dirty="0" err="1"/>
              <a:t>uri</a:t>
            </a:r>
            <a:r>
              <a:rPr lang="en-US" dirty="0"/>
              <a:t>	</a:t>
            </a:r>
          </a:p>
          <a:p>
            <a:r>
              <a:rPr lang="en-US" dirty="0"/>
              <a:t>REGEX Matches							~*     </a:t>
            </a:r>
            <a:r>
              <a:rPr lang="en-US" dirty="0" err="1"/>
              <a:t>uri</a:t>
            </a:r>
            <a:endParaRPr lang="en-US" dirty="0"/>
          </a:p>
          <a:p>
            <a:r>
              <a:rPr lang="en-US" dirty="0"/>
              <a:t>Prefix matches 								 </a:t>
            </a:r>
            <a:r>
              <a:rPr lang="en-US" dirty="0" err="1"/>
              <a:t>uri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6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2678-BCD4-438E-ADB8-9FA5B2A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760E-D099-4B04-B272-3AA48ACFE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IN" dirty="0">
                <a:hlinkClick r:id="rId2"/>
              </a:rPr>
              <a:t>https://nginx.org/en/docs/varindex.html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Configuration Variables</a:t>
            </a:r>
          </a:p>
          <a:p>
            <a:pPr lvl="1"/>
            <a:r>
              <a:rPr lang="en-US" dirty="0"/>
              <a:t>Set $var ‘value’;</a:t>
            </a:r>
          </a:p>
          <a:p>
            <a:r>
              <a:rPr lang="en-US" dirty="0"/>
              <a:t>NGINX module variable</a:t>
            </a:r>
          </a:p>
          <a:p>
            <a:pPr lvl="1"/>
            <a:r>
              <a:rPr lang="en-US" dirty="0"/>
              <a:t>$http, $</a:t>
            </a:r>
            <a:r>
              <a:rPr lang="en-US" dirty="0" err="1"/>
              <a:t>uri</a:t>
            </a:r>
            <a:r>
              <a:rPr lang="en-US" dirty="0"/>
              <a:t>, $</a:t>
            </a:r>
            <a:r>
              <a:rPr lang="en-US" dirty="0" err="1"/>
              <a:t>args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4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ACFB-DEA1-45DE-8471-D8531DC2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/ Redirect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20A1-3DA5-42E6-BD3C-4DE5930C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Pattern URI</a:t>
            </a:r>
          </a:p>
          <a:p>
            <a:r>
              <a:rPr lang="en-US" dirty="0"/>
              <a:t>Return Status URI</a:t>
            </a:r>
          </a:p>
          <a:p>
            <a:endParaRPr lang="en-US" dirty="0"/>
          </a:p>
          <a:p>
            <a:r>
              <a:rPr lang="en-US" dirty="0"/>
              <a:t>Re-direct tells you the page has been re-direct to some other </a:t>
            </a:r>
            <a:r>
              <a:rPr lang="en-US" dirty="0" err="1"/>
              <a:t>url</a:t>
            </a:r>
            <a:r>
              <a:rPr lang="en-US" dirty="0"/>
              <a:t>. There will be a </a:t>
            </a:r>
            <a:r>
              <a:rPr lang="en-US" dirty="0" err="1"/>
              <a:t>url</a:t>
            </a:r>
            <a:r>
              <a:rPr lang="en-US" dirty="0"/>
              <a:t> change.</a:t>
            </a:r>
          </a:p>
          <a:p>
            <a:endParaRPr lang="en-US" dirty="0"/>
          </a:p>
          <a:p>
            <a:r>
              <a:rPr lang="en-US" dirty="0"/>
              <a:t>Re-write internally changes the page, but it will still show the same </a:t>
            </a:r>
            <a:r>
              <a:rPr lang="en-US" dirty="0" err="1"/>
              <a:t>url</a:t>
            </a:r>
            <a:r>
              <a:rPr lang="en-US" dirty="0"/>
              <a:t>	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61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EC77-E9B0-4C18-AFDF-C9872553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677C-60A7-4DAE-812E-B50DDC8F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file can come in the Server block or location context</a:t>
            </a:r>
          </a:p>
          <a:p>
            <a:r>
              <a:rPr lang="en-US" dirty="0"/>
              <a:t>Tries the files available in the path given.</a:t>
            </a:r>
          </a:p>
          <a:p>
            <a:pPr lvl="1"/>
            <a:r>
              <a:rPr lang="en-US" dirty="0" err="1"/>
              <a:t>try_files</a:t>
            </a:r>
            <a:r>
              <a:rPr lang="en-US" dirty="0"/>
              <a:t> $</a:t>
            </a:r>
            <a:r>
              <a:rPr lang="en-US" dirty="0" err="1"/>
              <a:t>uri</a:t>
            </a:r>
            <a:r>
              <a:rPr lang="en-US" dirty="0"/>
              <a:t> /file1 /file2;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Reference </a:t>
            </a:r>
          </a:p>
          <a:p>
            <a:pPr lvl="1"/>
            <a:r>
              <a:rPr lang="en-IN" dirty="0">
                <a:hlinkClick r:id="rId2"/>
              </a:rPr>
              <a:t>http://nginx.org/en/docs/http/ngx_http_core_module.html#try_files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94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DFC9-4E33-485C-8DB8-116BA48A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0C3D-DB3D-4DDE-BE78-7E44E4F3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Industry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9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EC77-E9B0-4C18-AFDF-C9872553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&amp; Worker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677C-60A7-4DAE-812E-B50DDC8F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file can come in the Server block or location context</a:t>
            </a:r>
          </a:p>
          <a:p>
            <a:r>
              <a:rPr lang="en-US" dirty="0"/>
              <a:t>Tries the files available in the path given.</a:t>
            </a:r>
          </a:p>
          <a:p>
            <a:pPr lvl="1"/>
            <a:r>
              <a:rPr lang="en-US" dirty="0" err="1"/>
              <a:t>try_files</a:t>
            </a:r>
            <a:r>
              <a:rPr lang="en-US" dirty="0"/>
              <a:t> $</a:t>
            </a:r>
            <a:r>
              <a:rPr lang="en-US" dirty="0" err="1"/>
              <a:t>uri</a:t>
            </a:r>
            <a:r>
              <a:rPr lang="en-US" dirty="0"/>
              <a:t> /file1 /file2;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Reference </a:t>
            </a:r>
          </a:p>
          <a:p>
            <a:pPr lvl="1"/>
            <a:r>
              <a:rPr lang="en-IN" dirty="0">
                <a:hlinkClick r:id="rId2"/>
              </a:rPr>
              <a:t>http://nginx.org/en/docs/http/ngx_http_core_module.html#try_files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4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E0A2-08C2-4712-9260-8201FCA7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and Directives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99CD-7346-4513-AB38-C032CDEF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62189"/>
            <a:ext cx="8596668" cy="3880773"/>
          </a:xfrm>
        </p:spPr>
        <p:txBody>
          <a:bodyPr/>
          <a:lstStyle/>
          <a:p>
            <a:r>
              <a:rPr lang="en-US" dirty="0"/>
              <a:t>3 Types of directives</a:t>
            </a:r>
          </a:p>
          <a:p>
            <a:pPr lvl="1"/>
            <a:r>
              <a:rPr lang="en-US" dirty="0"/>
              <a:t>Standard : Can only be declared once.</a:t>
            </a:r>
          </a:p>
          <a:p>
            <a:pPr lvl="1"/>
            <a:r>
              <a:rPr lang="en-US" dirty="0"/>
              <a:t>Array : Can be specified multiple times without overriding a previous setting</a:t>
            </a:r>
          </a:p>
          <a:p>
            <a:pPr lvl="1"/>
            <a:r>
              <a:rPr lang="en-US" dirty="0"/>
              <a:t>Action : Invokes an action such as a rewrite or redirect</a:t>
            </a:r>
          </a:p>
          <a:p>
            <a:pPr lvl="1"/>
            <a:endParaRPr lang="en-US" dirty="0"/>
          </a:p>
          <a:p>
            <a:r>
              <a:rPr lang="en-US" dirty="0"/>
              <a:t>Logs</a:t>
            </a:r>
          </a:p>
          <a:p>
            <a:pPr lvl="1"/>
            <a:r>
              <a:rPr lang="en-US" dirty="0"/>
              <a:t>Error Log</a:t>
            </a:r>
          </a:p>
          <a:p>
            <a:pPr lvl="1"/>
            <a:r>
              <a:rPr lang="en-US" dirty="0"/>
              <a:t>Access Log</a:t>
            </a:r>
            <a:endParaRPr lang="en-I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4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71A7-4741-4DA0-9E5A-E5D36D0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HTTP2, HTTPS/SSL, TLS HSTS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F976-8627-4F91-80C6-666B1605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/HTTP2</a:t>
            </a:r>
          </a:p>
          <a:p>
            <a:pPr lvl="1"/>
            <a:r>
              <a:rPr lang="en-US" dirty="0"/>
              <a:t>As opposed to </a:t>
            </a:r>
            <a:r>
              <a:rPr lang="en-US" b="1" dirty="0"/>
              <a:t>HTTP</a:t>
            </a:r>
            <a:r>
              <a:rPr lang="en-US" dirty="0"/>
              <a:t>/1.1, which keeps all requests </a:t>
            </a:r>
            <a:r>
              <a:rPr lang="en-US" b="1" dirty="0"/>
              <a:t>and</a:t>
            </a:r>
            <a:r>
              <a:rPr lang="en-US" dirty="0"/>
              <a:t> responses in plain text format, </a:t>
            </a:r>
            <a:r>
              <a:rPr lang="en-US" b="1" dirty="0"/>
              <a:t>HTTP/2</a:t>
            </a:r>
            <a:r>
              <a:rPr lang="en-US" dirty="0"/>
              <a:t> uses the binary framing layer to encapsulate all messages in binary format</a:t>
            </a:r>
          </a:p>
          <a:p>
            <a:r>
              <a:rPr lang="en-US" dirty="0"/>
              <a:t>SSL/TLS</a:t>
            </a:r>
          </a:p>
          <a:p>
            <a:pPr lvl="1"/>
            <a:r>
              <a:rPr lang="en-US" dirty="0"/>
              <a:t>Transport Layer Security (</a:t>
            </a:r>
            <a:r>
              <a:rPr lang="en-US" b="1" dirty="0"/>
              <a:t>TLS</a:t>
            </a:r>
            <a:r>
              <a:rPr lang="en-US" dirty="0"/>
              <a:t>) is the successor protocol to </a:t>
            </a:r>
            <a:r>
              <a:rPr lang="en-US" b="1" dirty="0"/>
              <a:t>SSL</a:t>
            </a:r>
            <a:r>
              <a:rPr lang="en-US" dirty="0"/>
              <a:t>. </a:t>
            </a:r>
            <a:r>
              <a:rPr lang="en-US" b="1" dirty="0"/>
              <a:t>TLS</a:t>
            </a:r>
            <a:r>
              <a:rPr lang="en-US" dirty="0"/>
              <a:t> is an improved version of </a:t>
            </a:r>
            <a:r>
              <a:rPr lang="en-US" b="1" dirty="0"/>
              <a:t>SSL</a:t>
            </a:r>
            <a:r>
              <a:rPr lang="en-US" dirty="0"/>
              <a:t>. It works in much the same way as the </a:t>
            </a:r>
            <a:r>
              <a:rPr lang="en-US" b="1" dirty="0"/>
              <a:t>SSL</a:t>
            </a:r>
            <a:r>
              <a:rPr lang="en-US" dirty="0"/>
              <a:t>, using encryption to protect the transfer of data and information</a:t>
            </a:r>
          </a:p>
          <a:p>
            <a:r>
              <a:rPr lang="en-US" dirty="0"/>
              <a:t>HSTS</a:t>
            </a:r>
          </a:p>
          <a:p>
            <a:pPr lvl="1"/>
            <a:r>
              <a:rPr lang="en-US" b="1" dirty="0"/>
              <a:t>HTTP Strict Transport Security</a:t>
            </a:r>
            <a:r>
              <a:rPr lang="en-US" dirty="0"/>
              <a:t> (</a:t>
            </a:r>
            <a:r>
              <a:rPr lang="en-US" b="1" dirty="0"/>
              <a:t>HSTS</a:t>
            </a:r>
            <a:r>
              <a:rPr lang="en-US" dirty="0"/>
              <a:t>) is a web security policy mechanism that helps to protect websites against man-in-the-middle attacks such as protocol 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03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4A0-364C-4B89-A86A-929BD274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as Load Balancer</a:t>
            </a:r>
            <a:endParaRPr lang="en-IN" dirty="0"/>
          </a:p>
        </p:txBody>
      </p:sp>
      <p:pic>
        <p:nvPicPr>
          <p:cNvPr id="2050" name="Picture 2" descr="Load balancing with NGINX Plus">
            <a:extLst>
              <a:ext uri="{FF2B5EF4-FFF2-40B4-BE49-F238E27FC236}">
                <a16:creationId xmlns:a16="http://schemas.microsoft.com/office/drawing/2014/main" id="{FA1A98A0-CBE5-4C9F-A37B-8C2DF57BB8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72" y="2820610"/>
            <a:ext cx="8379992" cy="384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C0BF70-6473-4166-BB2D-22FA9DC33B9B}"/>
              </a:ext>
            </a:extLst>
          </p:cNvPr>
          <p:cNvSpPr/>
          <p:nvPr/>
        </p:nvSpPr>
        <p:spPr>
          <a:xfrm>
            <a:off x="417689" y="1270000"/>
            <a:ext cx="1046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43434"/>
                </a:solidFill>
                <a:latin typeface="Roboto-Regular"/>
              </a:rPr>
              <a:t>Load balancing is the process of distributing a workload evenly across multiple servers.</a:t>
            </a:r>
          </a:p>
          <a:p>
            <a:endParaRPr lang="en-US" dirty="0">
              <a:solidFill>
                <a:srgbClr val="343434"/>
              </a:solidFill>
              <a:latin typeface="Roboto-Regular"/>
            </a:endParaRPr>
          </a:p>
          <a:p>
            <a:r>
              <a:rPr lang="en-US" dirty="0">
                <a:solidFill>
                  <a:srgbClr val="343434"/>
                </a:solidFill>
                <a:latin typeface="Roboto-Regular"/>
              </a:rPr>
              <a:t>The second is redundancy – </a:t>
            </a:r>
          </a:p>
          <a:p>
            <a:r>
              <a:rPr lang="en-US" dirty="0">
                <a:solidFill>
                  <a:srgbClr val="343434"/>
                </a:solidFill>
                <a:latin typeface="Roboto-Regular"/>
              </a:rPr>
              <a:t>if one server fails, others are available to ensure the application stays online.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2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187-8712-46ED-9507-0428992A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E7F9-E523-42AE-9DD2-414F4086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84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9F1D-704A-492D-8268-ACF33701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intro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CFD5-F1C4-4538-9D5F-0E00866A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NGINX came around 2004 by Russian  Igor </a:t>
            </a:r>
            <a:r>
              <a:rPr lang="en-US" dirty="0" err="1"/>
              <a:t>sysoev</a:t>
            </a:r>
            <a:endParaRPr lang="en-US" dirty="0"/>
          </a:p>
          <a:p>
            <a:r>
              <a:rPr lang="en-US" dirty="0"/>
              <a:t>Due to frustration of Apache, Today more than 10000 websites </a:t>
            </a:r>
          </a:p>
          <a:p>
            <a:r>
              <a:rPr lang="en-US" dirty="0"/>
              <a:t>Large number of third party module to extend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48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04E3-C4CB-423C-BD7D-425147C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Pre-Requisites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DF52-B411-4994-8D30-A4277FAB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  <a:p>
            <a:r>
              <a:rPr lang="en-US" dirty="0"/>
              <a:t>Any Cloud Account</a:t>
            </a:r>
          </a:p>
          <a:p>
            <a:r>
              <a:rPr lang="en-US" dirty="0"/>
              <a:t>Linux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0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4441-1AC6-4759-92B0-861AC9FA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can be used as follow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500E-A880-4315-B1B1-4F23D113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NGINX as Webserver</a:t>
            </a:r>
          </a:p>
          <a:p>
            <a:r>
              <a:rPr lang="en-US" dirty="0"/>
              <a:t>NGINX as Reverse Proxy </a:t>
            </a:r>
          </a:p>
          <a:p>
            <a:r>
              <a:rPr lang="en-US" dirty="0"/>
              <a:t>NGINX as Load balancer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66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9287-8511-4572-A584-B3413CF5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1194-9AB2-4F66-8E25-06463658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NGINX is Asynchronous </a:t>
            </a:r>
          </a:p>
          <a:p>
            <a:r>
              <a:rPr lang="en-US" dirty="0"/>
              <a:t>Webserver : Webserver is a computer that deliver a request of a web page each webserver has IP address and domain name</a:t>
            </a:r>
          </a:p>
          <a:p>
            <a:r>
              <a:rPr lang="en-US" dirty="0"/>
              <a:t>Other Webservers: Apache, XAMPP, tornado, MS ISS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54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D0AF-A1C3-4961-B639-5DAA33EB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3" y="154546"/>
            <a:ext cx="8733089" cy="1775854"/>
          </a:xfrm>
        </p:spPr>
        <p:txBody>
          <a:bodyPr>
            <a:normAutofit/>
          </a:bodyPr>
          <a:lstStyle/>
          <a:p>
            <a:r>
              <a:rPr lang="en-US" dirty="0"/>
              <a:t>NGINX Installation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ADBE9-06DA-4B54-8089-4E4BF514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r>
              <a:rPr lang="en-US" dirty="0"/>
              <a:t>We will use Linux based server, OS either Ubuntu / CentOS </a:t>
            </a:r>
          </a:p>
          <a:p>
            <a:pPr lvl="1"/>
            <a:r>
              <a:rPr lang="en-US" dirty="0"/>
              <a:t>We can use AWS / Digital Ocean</a:t>
            </a:r>
          </a:p>
          <a:p>
            <a:pPr lvl="1"/>
            <a:r>
              <a:rPr lang="en-US" dirty="0"/>
              <a:t>To create an AWS account see this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1"/>
            <a:r>
              <a:rPr lang="en-US" dirty="0"/>
              <a:t>To create a Digital Ocean Account,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Running a host machine</a:t>
            </a:r>
          </a:p>
          <a:p>
            <a:pPr lvl="1"/>
            <a:r>
              <a:rPr lang="en-US" dirty="0"/>
              <a:t>To create AWS EC2 </a:t>
            </a:r>
            <a:r>
              <a:rPr lang="en-US" dirty="0">
                <a:hlinkClick r:id="rId4"/>
              </a:rPr>
              <a:t>link</a:t>
            </a:r>
            <a:endParaRPr lang="en-IN" dirty="0"/>
          </a:p>
          <a:p>
            <a:pPr lvl="1"/>
            <a:r>
              <a:rPr lang="en-US" dirty="0"/>
              <a:t>To create Digital Ocean Droplet link</a:t>
            </a:r>
          </a:p>
        </p:txBody>
      </p:sp>
    </p:spTree>
    <p:extLst>
      <p:ext uri="{BB962C8B-B14F-4D97-AF65-F5344CB8AC3E}">
        <p14:creationId xmlns:p14="http://schemas.microsoft.com/office/powerpoint/2010/main" val="348566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2AE5-237C-4D79-81B0-CEA6A7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3BA3-9F3A-4F05-BF41-9F0342A8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e can install NGINX in the following </a:t>
            </a:r>
          </a:p>
          <a:p>
            <a:pPr lvl="1"/>
            <a:r>
              <a:rPr lang="en-IN" dirty="0"/>
              <a:t>via Source (using </a:t>
            </a:r>
            <a:r>
              <a:rPr lang="en-IN" dirty="0" err="1"/>
              <a:t>wget</a:t>
            </a:r>
            <a:r>
              <a:rPr lang="en-IN" dirty="0"/>
              <a:t> from the NGINX page)</a:t>
            </a:r>
          </a:p>
          <a:p>
            <a:pPr lvl="1"/>
            <a:r>
              <a:rPr lang="en-IN" dirty="0"/>
              <a:t>via yum for  Centos (This will install and need to start the service manually)</a:t>
            </a:r>
          </a:p>
          <a:p>
            <a:pPr lvl="1"/>
            <a:r>
              <a:rPr lang="en-IN" dirty="0"/>
              <a:t>via apt-get for ubuntu (this will install and deploy automatically)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IN" dirty="0"/>
              <a:t>e will install via yum install </a:t>
            </a:r>
            <a:r>
              <a:rPr lang="en-IN" dirty="0" err="1"/>
              <a:t>nginx</a:t>
            </a:r>
            <a:endParaRPr lang="en-IN" dirty="0"/>
          </a:p>
          <a:p>
            <a:pPr lvl="1"/>
            <a:r>
              <a:rPr lang="en-US" dirty="0"/>
              <a:t>Y</a:t>
            </a:r>
            <a:r>
              <a:rPr lang="en-IN" dirty="0"/>
              <a:t>um update (the new server needs the required packages)</a:t>
            </a:r>
          </a:p>
          <a:p>
            <a:pPr lvl="1"/>
            <a:r>
              <a:rPr lang="en-US" dirty="0"/>
              <a:t>Y</a:t>
            </a:r>
            <a:r>
              <a:rPr lang="en-IN" dirty="0"/>
              <a:t>um install </a:t>
            </a:r>
            <a:r>
              <a:rPr lang="en-IN" dirty="0" err="1"/>
              <a:t>nginx</a:t>
            </a:r>
            <a:r>
              <a:rPr lang="en-IN" dirty="0"/>
              <a:t> (that’s it, it is done install)</a:t>
            </a:r>
          </a:p>
          <a:p>
            <a:pPr lvl="1"/>
            <a:r>
              <a:rPr lang="en-US" dirty="0"/>
              <a:t>Nginx –V (to verify the </a:t>
            </a:r>
            <a:r>
              <a:rPr lang="en-US" dirty="0" err="1"/>
              <a:t>nginx</a:t>
            </a:r>
            <a:r>
              <a:rPr lang="en-US" dirty="0"/>
              <a:t> is there on the server or not, it also shows the version that we installed)</a:t>
            </a:r>
          </a:p>
        </p:txBody>
      </p:sp>
    </p:spTree>
    <p:extLst>
      <p:ext uri="{BB962C8B-B14F-4D97-AF65-F5344CB8AC3E}">
        <p14:creationId xmlns:p14="http://schemas.microsoft.com/office/powerpoint/2010/main" val="4113112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15064</TotalTime>
  <Words>892</Words>
  <Application>Microsoft Office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Roboto-Regular</vt:lpstr>
      <vt:lpstr>Trebuchet MS</vt:lpstr>
      <vt:lpstr>Wingdings 3</vt:lpstr>
      <vt:lpstr>Facet</vt:lpstr>
      <vt:lpstr>NGINX –the nextgen</vt:lpstr>
      <vt:lpstr>PowerPoint Presentation</vt:lpstr>
      <vt:lpstr>Agenda</vt:lpstr>
      <vt:lpstr>NGINX intro</vt:lpstr>
      <vt:lpstr>Lab Pre-Requisites</vt:lpstr>
      <vt:lpstr>NGINX can be used as follow</vt:lpstr>
      <vt:lpstr>PowerPoint Presentation</vt:lpstr>
      <vt:lpstr>NGINX Installation </vt:lpstr>
      <vt:lpstr>NGINX Installation</vt:lpstr>
      <vt:lpstr>NGINX installation yum install</vt:lpstr>
      <vt:lpstr>NGINX installation via source </vt:lpstr>
      <vt:lpstr>Running the nginx service</vt:lpstr>
      <vt:lpstr>Check the browser with the ip</vt:lpstr>
      <vt:lpstr>Nginx.org and Nginx.com</vt:lpstr>
      <vt:lpstr>Configuration terms</vt:lpstr>
      <vt:lpstr>Location Block</vt:lpstr>
      <vt:lpstr>Variables  </vt:lpstr>
      <vt:lpstr>Rewrite / Redirect</vt:lpstr>
      <vt:lpstr>Try Files</vt:lpstr>
      <vt:lpstr>Master &amp; Worker Process</vt:lpstr>
      <vt:lpstr>Logs and Directives </vt:lpstr>
      <vt:lpstr>HTTP2, HTTPS/SSL, TLS HSTS</vt:lpstr>
      <vt:lpstr>NGINX as Load Balancer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 –the nextgen</dc:title>
  <dc:creator>Joelvivek Raja</dc:creator>
  <cp:lastModifiedBy>Joelvivek Raja</cp:lastModifiedBy>
  <cp:revision>90</cp:revision>
  <dcterms:created xsi:type="dcterms:W3CDTF">2020-08-29T04:07:46Z</dcterms:created>
  <dcterms:modified xsi:type="dcterms:W3CDTF">2020-09-16T14:12:23Z</dcterms:modified>
</cp:coreProperties>
</file>