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3"/>
  </p:notesMasterIdLst>
  <p:sldIdLst>
    <p:sldId id="256" r:id="rId4"/>
    <p:sldId id="270" r:id="rId5"/>
    <p:sldId id="260" r:id="rId6"/>
    <p:sldId id="258" r:id="rId7"/>
    <p:sldId id="261" r:id="rId8"/>
    <p:sldId id="265" r:id="rId9"/>
    <p:sldId id="262" r:id="rId10"/>
    <p:sldId id="264" r:id="rId11"/>
    <p:sldId id="267" r:id="rId12"/>
    <p:sldId id="266" r:id="rId13"/>
    <p:sldId id="268" r:id="rId14"/>
    <p:sldId id="269" r:id="rId15"/>
    <p:sldId id="271" r:id="rId16"/>
    <p:sldId id="277" r:id="rId17"/>
    <p:sldId id="273" r:id="rId18"/>
    <p:sldId id="278" r:id="rId19"/>
    <p:sldId id="274" r:id="rId20"/>
    <p:sldId id="279" r:id="rId21"/>
    <p:sldId id="280" r:id="rId22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56"/>
          </p14:sldIdLst>
        </p14:section>
        <p14:section name="Overview" id="{182DAED3-CCFD-4C31-AA6F-577B81206013}">
          <p14:sldIdLst>
            <p14:sldId id="270"/>
            <p14:sldId id="260"/>
          </p14:sldIdLst>
        </p14:section>
        <p14:section name="Systematic Characteristics" id="{408ABDE6-3ED7-409F-88BA-59572D30013F}">
          <p14:sldIdLst>
            <p14:sldId id="258"/>
            <p14:sldId id="261"/>
            <p14:sldId id="265"/>
            <p14:sldId id="262"/>
            <p14:sldId id="264"/>
            <p14:sldId id="267"/>
            <p14:sldId id="266"/>
            <p14:sldId id="268"/>
          </p14:sldIdLst>
        </p14:section>
        <p14:section name="Generalized Model" id="{84290FAA-AC05-40A7-9778-C3FB4B8A9012}">
          <p14:sldIdLst>
            <p14:sldId id="269"/>
          </p14:sldIdLst>
        </p14:section>
        <p14:section name="Statistical Characteristics" id="{10092D1D-FE0A-4889-B0F1-FDD189C6587E}">
          <p14:sldIdLst>
            <p14:sldId id="271"/>
            <p14:sldId id="277"/>
            <p14:sldId id="273"/>
            <p14:sldId id="278"/>
          </p14:sldIdLst>
        </p14:section>
        <p14:section name="Identification of static characteristics" id="{26EB4D56-9F23-47FF-A04D-3CD9DAB03322}">
          <p14:sldIdLst>
            <p14:sldId id="274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8" autoAdjust="0"/>
    <p:restoredTop sz="63665" autoAdjust="0"/>
  </p:normalViewPr>
  <p:slideViewPr>
    <p:cSldViewPr snapToGrid="0">
      <p:cViewPr varScale="1">
        <p:scale>
          <a:sx n="87" d="100"/>
          <a:sy n="87" d="100"/>
        </p:scale>
        <p:origin x="870" y="7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14/12/2023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1611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H" sz="1200" dirty="0"/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①</a:t>
                </a:r>
                <a:r>
                  <a:rPr lang="en-CH" sz="12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r>
                      <a:rPr lang="en-CH" sz="1200" b="1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𝟎</m:t>
                    </m:r>
                  </m:oMath>
                </a14:m>
                <a:r>
                  <a:rPr lang="en-CH" sz="1100" dirty="0">
                    <a:highlight>
                      <a:srgbClr val="FFFF00"/>
                    </a:highlight>
                  </a:rPr>
                  <a:t> 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1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</a:p>
              <a:p>
                <a:pPr marL="0" indent="0">
                  <a:buNone/>
                </a:pPr>
                <a:r>
                  <a:rPr lang="en-CH" sz="1100" dirty="0"/>
                  <a:t>Hysteresis significant (a)</a:t>
                </a:r>
                <a:endParaRPr lang="en-CH" sz="1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H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1100" dirty="0"/>
              </a:p>
              <a:p>
                <a:pPr marL="0" indent="0">
                  <a:buNone/>
                </a:pPr>
                <a:endParaRPr lang="en-CH" sz="700" dirty="0"/>
              </a:p>
              <a:p>
                <a:pPr marL="0" indent="0">
                  <a:buNone/>
                </a:pPr>
                <a:r>
                  <a:rPr lang="en-CH" sz="1100" dirty="0"/>
                  <a:t>Hysteresis is insignificant (b)</a:t>
                </a:r>
                <a:endParaRPr lang="en-CH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1100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CH" sz="1100" dirty="0"/>
              </a:p>
              <a:p>
                <a:pPr marL="0" indent="0">
                  <a:buNone/>
                </a:pPr>
                <a:endParaRPr lang="en-CH" sz="1100" dirty="0"/>
              </a:p>
              <a:p>
                <a:pPr marL="0" indent="0">
                  <a:buNone/>
                </a:pPr>
                <a:r>
                  <a:rPr lang="en-CH" sz="1050" b="1" dirty="0">
                    <a:solidFill>
                      <a:schemeClr val="accent1"/>
                    </a:solidFill>
                  </a:rPr>
                  <a:t>②</a:t>
                </a:r>
                <a:r>
                  <a:rPr lang="en-CH" sz="1100" b="1" dirty="0"/>
                  <a:t>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,</m:t>
                    </m:r>
                    <m:sSub>
                      <m:sSubPr>
                        <m:ctrlP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constant </a:t>
                </a:r>
                <a14:m>
                  <m:oMath xmlns:m="http://schemas.openxmlformats.org/officeDocument/2006/math">
                    <m:r>
                      <a:rPr lang="en-CH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200" b="1" u="none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𝐾</m:t>
                        </m:r>
                      </m:e>
                      <m:sub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</m:oMath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H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𝐼</m:t>
                    </m:r>
                    <m:r>
                      <a:rPr lang="en-CH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𝑀𝐼𝑁</m:t>
                        </m:r>
                      </m:sub>
                    </m:sSub>
                  </m:oMath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Δ</m:t>
                    </m:r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  <m:r>
                      <a:rPr lang="en-CH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→</m:t>
                    </m:r>
                    <m:r>
                      <m:rPr>
                        <m:sty m:val="p"/>
                      </m:rPr>
                      <a:rPr lang="en-CH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Δ</m:t>
                    </m:r>
                    <m:r>
                      <a:rPr lang="en-CH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  <a:sym typeface="Wingdings" panose="05000000000000000000" pitchFamily="2" charset="2"/>
                          </a:rPr>
                          <m:t>𝐾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  <a:sym typeface="Wingdings" panose="05000000000000000000" pitchFamily="2" charset="2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can</a:t>
                </a:r>
                <a:r>
                  <a:rPr lang="en-CH" sz="1100" baseline="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be determined</a:t>
                </a:r>
              </a:p>
              <a:p>
                <a:pPr marL="457200" lvl="1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sSubPr>
                        <m:e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𝐾</m:t>
                          </m:r>
                        </m:e>
                        <m: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𝐼</m:t>
                          </m:r>
                        </m:sub>
                      </m:sSub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𝐾</m:t>
                        </m:r>
                      </m:e>
                      <m:sub>
                        <m:r>
                          <a:rPr lang="en-CH" sz="11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</m:t>
                        </m:r>
                      </m:sub>
                    </m:sSub>
                  </m:oMath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lang="en-CH" sz="1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  <a:sym typeface="Wingdings" panose="05000000000000000000" pitchFamily="2" charset="2"/>
                      </a:rPr>
                      <m:t>𝐼</m:t>
                    </m:r>
                    <m:r>
                      <a:rPr lang="en-CH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</m:ctrlPr>
                          </m:sSubPr>
                          <m:e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𝑀𝐴𝑋</m:t>
                            </m:r>
                          </m:sub>
                        </m:sSub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−</m:t>
                        </m:r>
                        <m:sSub>
                          <m:sSubPr>
                            <m:ctrlP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</m:ctrlPr>
                          </m:sSubPr>
                          <m:e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CH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00503000000020004" pitchFamily="50" charset="0"/>
                                <a:cs typeface="Inter" panose="02000503000000020004" pitchFamily="50" charset="0"/>
                              </a:rPr>
                              <m:t>𝑀𝐼𝑁</m:t>
                            </m:r>
                          </m:sub>
                        </m:sSub>
                      </m:num>
                      <m:den>
                        <m:r>
                          <a:rPr lang="en-CH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mid-value of input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H" sz="11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I</m:t>
                        </m:r>
                      </m:e>
                      <m:sub>
                        <m:r>
                          <a:rPr lang="en-CH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3a.   If </a:t>
                </a:r>
                <a14:m>
                  <m:oMath xmlns:m="http://schemas.openxmlformats.org/officeDocument/2006/math">
                    <m:r>
                      <a:rPr lang="en-CH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only modifying (no interference):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sSubPr>
                        <m:e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𝐾</m:t>
                          </m:r>
                        </m:e>
                        <m: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𝑀</m:t>
                          </m:r>
                        </m:sub>
                      </m:sSub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 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1</m:t>
                          </m:r>
                        </m:num>
                        <m:den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𝐼</m:t>
                          </m:r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⋅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𝑀𝐼𝑁</m:t>
                              </m:r>
                            </m:sub>
                          </m:s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𝑀𝐴𝑋</m:t>
                              </m:r>
                            </m:sub>
                          </m:sSub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⋅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1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3b.   If </a:t>
                </a:r>
                <a14:m>
                  <m:oMath xmlns:m="http://schemas.openxmlformats.org/officeDocument/2006/math">
                    <m:r>
                      <a:rPr lang="en-CH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modifying &amp; interference:</a:t>
                </a:r>
              </a:p>
              <a:p>
                <a:pPr marL="457200" lvl="1" indent="0">
                  <a:buFont typeface="+mj-lt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sSubPr>
                        <m:e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𝐾</m:t>
                          </m:r>
                        </m:e>
                        <m: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𝑀</m:t>
                          </m:r>
                        </m:sub>
                      </m:sSub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</m:t>
                      </m:r>
                      <m:f>
                        <m:fPr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fPr>
                        <m:num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𝑀𝐼𝑁</m:t>
                              </m:r>
                            </m:sub>
                          </m:sSub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𝑀𝐴𝑋</m:t>
                              </m:r>
                            </m:sub>
                          </m:sSub>
                        </m:den>
                      </m:f>
                      <m:r>
                        <a:rPr lang="en-CH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CH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Δ</m:t>
                              </m:r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CH" sz="11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𝐼</m:t>
                                  </m:r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,</m:t>
                                  </m:r>
                                  <m:r>
                                    <a:rPr lang="en-CH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Inter" panose="02000503000000020004" pitchFamily="50" charset="0"/>
                                      <a:cs typeface="Inter" panose="02000503000000020004" pitchFamily="50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 </m:t>
                              </m:r>
                            </m:den>
                          </m:f>
                          <m:r>
                            <a:rPr lang="en-CH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H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③</a:t>
                </a:r>
                <a:r>
                  <a:rPr lang="en-CH" sz="1200" b="1" dirty="0"/>
                  <a:t> Repeatability</a:t>
                </a:r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normal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200" dirty="0"/>
                  <a:t>Measure Standard Deviation </a:t>
                </a:r>
                <a14:m>
                  <m:oMath xmlns:m="http://schemas.openxmlformats.org/officeDocument/2006/math">
                    <m:r>
                      <a:rPr lang="en-CH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CH" sz="1200" dirty="0"/>
                  <a:t> and compare with old</a:t>
                </a:r>
                <a:r>
                  <a:rPr lang="en-CH" sz="1200" baseline="0" dirty="0"/>
                  <a:t> deviation</a:t>
                </a:r>
                <a:endParaRPr lang="en-CH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H" sz="1200" dirty="0"/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①</a:t>
                </a:r>
                <a:r>
                  <a:rPr lang="en-CH" sz="1200" b="1" dirty="0">
                    <a:solidFill>
                      <a:schemeClr val="accent1"/>
                    </a:solidFill>
                  </a:rPr>
                  <a:t>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𝑶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𝑰_𝑴=𝑰_𝑰=</a:t>
                </a:r>
                <a:r>
                  <a:rPr lang="en-CH" sz="1200" b="1" i="0">
                    <a:solidFill>
                      <a:schemeClr val="tx1"/>
                    </a:solidFill>
                    <a:highlight>
                      <a:srgbClr val="FFFF00"/>
                    </a:highlight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𝟎</a:t>
                </a:r>
                <a:r>
                  <a:rPr lang="en-CH" sz="1100" dirty="0">
                    <a:highlight>
                      <a:srgbClr val="FFFF00"/>
                    </a:highlight>
                  </a:rPr>
                  <a:t> 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1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1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</a:p>
              <a:p>
                <a:pPr marL="0" indent="0">
                  <a:buNone/>
                </a:pPr>
                <a:r>
                  <a:rPr lang="en-CH" sz="1100" dirty="0"/>
                  <a:t>Hysteresis significant (a)</a:t>
                </a:r>
                <a:endParaRPr lang="en-CH" sz="1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CH" sz="1100" b="0" i="0">
                    <a:latin typeface="Cambria Math" panose="02040503050406030204" pitchFamily="18" charset="0"/>
                  </a:rPr>
                  <a:t>𝑁(𝐼)=𝑂(𝐼)−(𝐾⋅𝐼+𝑎)</a:t>
                </a:r>
                <a:endParaRPr lang="en-CH" sz="1100" dirty="0"/>
              </a:p>
              <a:p>
                <a:pPr marL="0" indent="0">
                  <a:buNone/>
                </a:pPr>
                <a:endParaRPr lang="en-CH" sz="700" dirty="0"/>
              </a:p>
              <a:p>
                <a:pPr marL="0" indent="0">
                  <a:buNone/>
                </a:pPr>
                <a:r>
                  <a:rPr lang="en-CH" sz="1100" dirty="0"/>
                  <a:t>Hysteresis is insignificant (b)</a:t>
                </a:r>
                <a:endParaRPr lang="en-CH" sz="100" dirty="0"/>
              </a:p>
              <a:p>
                <a:pPr marL="0" indent="0">
                  <a:buNone/>
                </a:pPr>
                <a:r>
                  <a:rPr lang="en-CH" sz="1100" b="0" i="0">
                    <a:latin typeface="Cambria Math" panose="02040503050406030204" pitchFamily="18" charset="0"/>
                  </a:rPr>
                  <a:t>𝑁(𝐼)≈0</a:t>
                </a:r>
                <a:endParaRPr lang="en-CH" sz="1100" dirty="0"/>
              </a:p>
              <a:p>
                <a:pPr marL="0" indent="0">
                  <a:buNone/>
                </a:pPr>
                <a:endParaRPr lang="en-CH" sz="1100" dirty="0"/>
              </a:p>
              <a:p>
                <a:pPr marL="0" indent="0">
                  <a:buNone/>
                </a:pPr>
                <a:r>
                  <a:rPr lang="en-CH" sz="1050" b="1" dirty="0">
                    <a:solidFill>
                      <a:schemeClr val="accent1"/>
                    </a:solidFill>
                  </a:rPr>
                  <a:t>②</a:t>
                </a:r>
                <a:r>
                  <a:rPr lang="en-CH" sz="1100" b="1" dirty="0"/>
                  <a:t>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𝑶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𝑰_𝑴,𝑰_𝑰</a:t>
                </a:r>
                <a:r>
                  <a:rPr lang="en-CH" sz="12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constant </a:t>
                </a:r>
                <a:r>
                  <a:rPr lang="en-CH" sz="1200" b="1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𝑰</a:t>
                </a:r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‘standard’</a:t>
                </a:r>
                <a:r>
                  <a:rPr lang="en-CH" sz="1200" b="1" u="none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𝐾_𝐼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𝐼=𝐼_𝑀𝐼𝑁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𝐼_𝐼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Δ𝐼_𝐼</a:t>
                </a:r>
                <a:r>
                  <a:rPr lang="en-CH" sz="11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→Δ𝑂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 </a:t>
                </a: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𝐾_𝐼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can</a:t>
                </a:r>
                <a:r>
                  <a:rPr lang="en-CH" sz="1100" baseline="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be determined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𝐾_𝐼=Δ𝑂/(Δ𝐼_𝐼 )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Determining </a:t>
                </a: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𝐾_𝑀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en-CH" sz="110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𝐼</a:t>
                </a:r>
                <a:r>
                  <a:rPr lang="en-CH" sz="11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  <a:sym typeface="Wingdings" panose="05000000000000000000" pitchFamily="2" charset="2"/>
                  </a:rPr>
                  <a:t>=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(𝐼_𝑀𝐴𝑋−𝐼_𝑀𝐼𝑁)/2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mid-value of input range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Change </a:t>
                </a:r>
                <a:r>
                  <a:rPr lang="en-CH" sz="1100" b="0" i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I_𝑀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by a known range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3a.   If 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𝑂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only modifying (no interference):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𝐾_𝑀=(\ 1)/𝐼⋅Δ𝑂/(Δ𝐼_𝑀 )=2/(𝐼_𝑀𝐼𝑁+𝐼_𝑀𝐴𝑋 )⋅Δ𝑂/(Δ𝐼_𝑀 )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None/>
                  <a:tabLst/>
                  <a:defRPr/>
                </a:pP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3b.   If </a:t>
                </a: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𝑂</a:t>
                </a:r>
                <a:r>
                  <a:rPr lang="en-CH" sz="1100" dirty="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changes modifying &amp; interference:</a:t>
                </a:r>
              </a:p>
              <a:p>
                <a:pPr marL="457200" lvl="1" indent="0">
                  <a:buFont typeface="+mj-lt"/>
                  <a:buNone/>
                </a:pPr>
                <a:r>
                  <a:rPr lang="en-CH" sz="11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Inter" panose="02000503000000020004" pitchFamily="50" charset="0"/>
                    <a:cs typeface="Inter" panose="02000503000000020004" pitchFamily="50" charset="0"/>
                  </a:rPr>
                  <a:t>𝐾_𝑀=2/(𝐼_𝑀𝐼𝑁+𝐼_𝑀𝐴𝑋 )⋅[Δ𝑂/(Δ𝐼_(𝐼,𝑀)  )−𝐾_𝐼 ]</a:t>
                </a: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endParaRPr lang="en-CH" sz="11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100" b="1" dirty="0">
                    <a:solidFill>
                      <a:schemeClr val="accent1"/>
                    </a:solidFill>
                  </a:rPr>
                  <a:t>③</a:t>
                </a:r>
                <a:r>
                  <a:rPr lang="en-CH" sz="1200" b="1" dirty="0"/>
                  <a:t> Repeatability</a:t>
                </a:r>
                <a:r>
                  <a:rPr lang="en-CH" sz="1200" dirty="0">
                    <a:highlight>
                      <a:srgbClr val="FFFF00"/>
                    </a:highlight>
                  </a:rPr>
                  <a:t> 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(under </a:t>
                </a:r>
                <a:r>
                  <a:rPr lang="en-CH" sz="1200" b="1" u="sng" dirty="0">
                    <a:solidFill>
                      <a:schemeClr val="accent2">
                        <a:lumMod val="75000"/>
                      </a:schemeClr>
                    </a:solidFill>
                  </a:rPr>
                  <a:t>normal</a:t>
                </a:r>
                <a:r>
                  <a:rPr lang="en-CH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 environment)</a:t>
                </a:r>
                <a:endParaRPr lang="en-CH" sz="12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1200" dirty="0"/>
                  <a:t>Measure Standard Deviation </a:t>
                </a:r>
                <a:r>
                  <a:rPr lang="en-CH" sz="1200" b="0" i="0">
                    <a:latin typeface="Cambria Math" panose="02040503050406030204" pitchFamily="18" charset="0"/>
                  </a:rPr>
                  <a:t>𝜎</a:t>
                </a:r>
                <a:r>
                  <a:rPr lang="en-CH" sz="1200" dirty="0"/>
                  <a:t> and compare with old</a:t>
                </a:r>
                <a:r>
                  <a:rPr lang="en-CH" sz="1200" baseline="0" dirty="0"/>
                  <a:t> deviation</a:t>
                </a:r>
                <a:endParaRPr lang="en-CH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384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Non-linearity, hysteresis and resolution effects in many modern sensors and transducers are so small that it is difficult and not worthwhile to exactly quantify each individual effect.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7425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Non-linearity, hysteresis and resolution effects in many modern sensors and transducers are so small that it is difficult and not worthwhile to exactly quantify each individual effect.</a:t>
            </a:r>
            <a:endParaRPr lang="en-CH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8524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 err="1"/>
              <a:t>epeatability</a:t>
            </a:r>
            <a:r>
              <a:rPr lang="en-CH" dirty="0"/>
              <a:t> is the process of applying a constant input and observing the output value. Ideally, the output value is constant and the same value all the time.</a:t>
            </a:r>
          </a:p>
          <a:p>
            <a:r>
              <a:rPr lang="en-CH" dirty="0"/>
              <a:t>In reality, this is not the case </a:t>
            </a:r>
            <a:r>
              <a:rPr lang="en-CH" dirty="0">
                <a:sym typeface="Wingdings" panose="05000000000000000000" pitchFamily="2" charset="2"/>
              </a:rPr>
              <a:t> external influences.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7972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CH" dirty="0"/>
              <a:t>sing the standard deviation of an element, the repeatability can viewed. The higher the deviation, the less repeatable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963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dirty="0"/>
                  <a:t>: the desired/quoted</a:t>
                </a:r>
                <a:r>
                  <a:rPr lang="en-CH" baseline="0" dirty="0"/>
                  <a:t> value (in this case resistance)</a:t>
                </a:r>
              </a:p>
              <a:p>
                <a:endParaRPr lang="en-CH" baseline="0" dirty="0"/>
              </a:p>
              <a:p>
                <a:r>
                  <a:rPr lang="en-CH" baseline="0" dirty="0"/>
                  <a:t>Tolerance is used when binning products/components, such as MOSFETs. Goal: </a:t>
                </a:r>
                <a:r>
                  <a:rPr lang="en-CH" i="1" baseline="0" dirty="0"/>
                  <a:t>Bang for the manufacturer’s budget-buck</a:t>
                </a:r>
                <a:r>
                  <a:rPr lang="en-CH" i="0" baseline="0" dirty="0"/>
                  <a:t> (good enough tolerance that fits the desired manufacturing </a:t>
                </a:r>
                <a:r>
                  <a:rPr lang="en-GB" dirty="0"/>
                  <a:t>expenditure</a:t>
                </a:r>
                <a:r>
                  <a:rPr lang="en-CH" dirty="0"/>
                  <a:t>).</a:t>
                </a:r>
                <a:endParaRPr lang="en-CH" i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b="0" i="0">
                    <a:latin typeface="Cambria Math" panose="02040503050406030204" pitchFamily="18" charset="0"/>
                  </a:rPr>
                  <a:t>𝑅_0</a:t>
                </a:r>
                <a:r>
                  <a:rPr lang="en-CH" dirty="0"/>
                  <a:t>: the desired/quoted</a:t>
                </a:r>
                <a:r>
                  <a:rPr lang="en-CH" baseline="0" dirty="0"/>
                  <a:t> value (in this case resistance)</a:t>
                </a:r>
              </a:p>
              <a:p>
                <a:endParaRPr lang="en-CH" baseline="0" dirty="0"/>
              </a:p>
              <a:p>
                <a:r>
                  <a:rPr lang="en-CH" baseline="0" dirty="0"/>
                  <a:t>Tolerance is used when binning products/components, such as MOSFETs. Goal: </a:t>
                </a:r>
                <a:r>
                  <a:rPr lang="en-CH" i="1" baseline="0" dirty="0"/>
                  <a:t>Bang for the manufacturer’s budget-buck</a:t>
                </a:r>
                <a:r>
                  <a:rPr lang="en-CH" i="0" baseline="0" dirty="0"/>
                  <a:t> (good enough tolerance that fits the desired manufacturing </a:t>
                </a:r>
                <a:r>
                  <a:rPr lang="en-GB" dirty="0"/>
                  <a:t>expenditure</a:t>
                </a:r>
                <a:r>
                  <a:rPr lang="en-CH" dirty="0"/>
                  <a:t>).</a:t>
                </a:r>
                <a:endParaRPr lang="en-CH" i="1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358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1" i="0" dirty="0"/>
              <a:t>Accuracy</a:t>
            </a:r>
            <a:r>
              <a:rPr lang="en-CH" i="0" dirty="0"/>
              <a:t> defines </a:t>
            </a:r>
            <a:r>
              <a:rPr lang="en-CH" b="1" i="0" dirty="0"/>
              <a:t>how</a:t>
            </a:r>
            <a:r>
              <a:rPr lang="en-CH" i="0" dirty="0"/>
              <a:t> </a:t>
            </a:r>
            <a:r>
              <a:rPr lang="en-CH" b="1" i="0" dirty="0"/>
              <a:t>close</a:t>
            </a:r>
            <a:r>
              <a:rPr lang="en-CH" i="0" dirty="0"/>
              <a:t> to the </a:t>
            </a:r>
            <a:r>
              <a:rPr lang="en-CH" b="1" i="0" dirty="0"/>
              <a:t>truth</a:t>
            </a:r>
          </a:p>
          <a:p>
            <a:r>
              <a:rPr lang="en-CH" b="1" i="0" dirty="0"/>
              <a:t>Precision</a:t>
            </a:r>
            <a:r>
              <a:rPr lang="en-CH" b="0" i="0" dirty="0"/>
              <a:t> defines the </a:t>
            </a:r>
            <a:r>
              <a:rPr lang="en-CH" b="1" i="0" dirty="0"/>
              <a:t>standard deviation</a:t>
            </a:r>
            <a:r>
              <a:rPr lang="en-CH" b="0" i="0" dirty="0"/>
              <a:t> (how close each measurement is to one another)</a:t>
            </a:r>
            <a:endParaRPr lang="en-CH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044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𝑂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  <a:p>
                <a:endParaRPr lang="en-CH" b="0" dirty="0">
                  <a:latin typeface="Arial Nova" panose="020B0504020202020204" pitchFamily="34" charset="0"/>
                  <a:ea typeface="Inter" panose="02000503000000020004" pitchFamily="50" charset="0"/>
                  <a:cs typeface="Aharoni" panose="02010803020104030203" pitchFamily="2" charset="-79"/>
                </a:endParaRPr>
              </a:p>
              <a:p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True Values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Standard measurement systems are highly calibrated measurement devices, which allows a system to be calibrated upon the “true value”. The daisy chain the whole calibration goes through introduces accuracy issues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𝑂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𝐼_𝑀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  <a:p>
                <a:endParaRPr lang="en-CH" b="0" dirty="0">
                  <a:latin typeface="Arial Nova" panose="020B0504020202020204" pitchFamily="34" charset="0"/>
                  <a:ea typeface="Inter" panose="02000503000000020004" pitchFamily="50" charset="0"/>
                  <a:cs typeface="Aharoni" panose="02010803020104030203" pitchFamily="2" charset="-79"/>
                </a:endParaRPr>
              </a:p>
              <a:p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True Values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Standard measurement systems are highly calibrated measurement devices, which allows a system to be calibrated upon the “true value”. The daisy chain the whole calibration goes through introduces accuracy issues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731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</a:rPr>
                      <m:t>𝑂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e>
                      <m:sub>
                        <m:r>
                          <a:rPr lang="en-CH" b="0" i="1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Aharoni" panose="02010803020104030203" pitchFamily="2" charset="-79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Aharoni" panose="02010803020104030203" pitchFamily="2" charset="-79"/>
                        <a:sym typeface="Wingdings" panose="05000000000000000000" pitchFamily="2" charset="2"/>
                      </a:rPr>
                      <m:t>𝐼</m:t>
                    </m:r>
                  </m:oMath>
                </a14:m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W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hat is </a:t>
                </a:r>
                <a:r>
                  <a:rPr lang="en-CH" b="1" dirty="0" err="1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Calibraiton</a:t>
                </a:r>
                <a:r>
                  <a:rPr lang="en-CH" b="1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?</a:t>
                </a:r>
              </a:p>
              <a:p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Static characteristics of an element can be found experimentally by measuring the values of input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, output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𝑂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the environmental inputs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𝐼_𝑀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and </a:t>
                </a:r>
                <a:r>
                  <a:rPr lang="en-CH" b="0" i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</a:rPr>
                  <a:t>𝐼_𝐼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 </a:t>
                </a:r>
                <a:r>
                  <a:rPr lang="en-CH" b="0" i="0" dirty="0">
                    <a:latin typeface="Cambria Math" panose="02040503050406030204" pitchFamily="18" charset="0"/>
                    <a:ea typeface="Inter" panose="02000503000000020004" pitchFamily="50" charset="0"/>
                    <a:cs typeface="Aharoni" panose="02010803020104030203" pitchFamily="2" charset="-79"/>
                    <a:sym typeface="Wingdings" panose="05000000000000000000" pitchFamily="2" charset="2"/>
                  </a:rPr>
                  <a:t>𝐼</a:t>
                </a:r>
                <a:r>
                  <a:rPr lang="en-CH" b="0" dirty="0">
                    <a:latin typeface="Arial Nova" panose="020B0504020202020204" pitchFamily="34" charset="0"/>
                    <a:ea typeface="Inter" panose="02000503000000020004" pitchFamily="50" charset="0"/>
                    <a:cs typeface="Aharoni" panose="02010803020104030203" pitchFamily="2" charset="-79"/>
                  </a:rPr>
                  <a:t> is either at a constant value or changing slowly.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330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454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14/12/2023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0.png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12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" Target="slide12.xml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30200"/>
            <a:ext cx="8424000" cy="2729800"/>
          </a:xfrm>
        </p:spPr>
        <p:txBody>
          <a:bodyPr>
            <a:normAutofit/>
          </a:bodyPr>
          <a:lstStyle/>
          <a:p>
            <a:r>
              <a:rPr lang="en-GB" sz="4000" dirty="0"/>
              <a:t>Static Characteristics</a:t>
            </a:r>
            <a:r>
              <a:rPr lang="en-CH" sz="4000" dirty="0"/>
              <a:t> </a:t>
            </a:r>
            <a:r>
              <a:rPr lang="en-GB" sz="4000" dirty="0"/>
              <a:t>of Measurement</a:t>
            </a:r>
            <a:r>
              <a:rPr lang="en-CH" sz="4000" dirty="0"/>
              <a:t> </a:t>
            </a:r>
            <a:r>
              <a:rPr lang="en-GB" sz="4000" dirty="0"/>
              <a:t>System Elements</a:t>
            </a:r>
            <a:endParaRPr lang="en-CH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/>
              <a:t>Sensors &amp;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119621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Wear &amp; Aging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4990" y="5454000"/>
            <a:ext cx="445401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09D07-DDC2-E67B-97BD-7E6E66F6FBE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131120"/>
            <a:ext cx="5153305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627587-0C4A-D951-25FB-4DE0517FCF25}"/>
                  </a:ext>
                </a:extLst>
              </p:cNvPr>
              <p:cNvSpPr/>
              <p:nvPr/>
            </p:nvSpPr>
            <p:spPr>
              <a:xfrm>
                <a:off x="4874126" y="2781533"/>
                <a:ext cx="3849760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H" sz="24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H" sz="2400" i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</a:t>
                </a:r>
                <a:r>
                  <a:rPr lang="en-CH" sz="2400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time since day 0 of use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6627587-0C4A-D951-25FB-4DE0517FC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126" y="2781533"/>
                <a:ext cx="3849760" cy="569498"/>
              </a:xfrm>
              <a:prstGeom prst="roundRect">
                <a:avLst/>
              </a:prstGeom>
              <a:blipFill>
                <a:blip r:embed="rId3"/>
                <a:stretch>
                  <a:fillRect r="-1585" b="-1383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01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Error Bands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4-15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2FABB-4EE7-B947-D0F9-A708C3795A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000" y="1413461"/>
            <a:ext cx="7879644" cy="3475036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D708BA-01B8-D256-C5B6-39360EB9F83F}"/>
              </a:ext>
            </a:extLst>
          </p:cNvPr>
          <p:cNvCxnSpPr>
            <a:cxnSpLocks/>
          </p:cNvCxnSpPr>
          <p:nvPr/>
        </p:nvCxnSpPr>
        <p:spPr>
          <a:xfrm>
            <a:off x="3909171" y="3254218"/>
            <a:ext cx="781302" cy="0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E3938ED-71AB-6035-A3C2-0B672CF7DB31}"/>
              </a:ext>
            </a:extLst>
          </p:cNvPr>
          <p:cNvSpPr/>
          <p:nvPr/>
        </p:nvSpPr>
        <p:spPr>
          <a:xfrm>
            <a:off x="6655593" y="2019300"/>
            <a:ext cx="149067" cy="860425"/>
          </a:xfrm>
          <a:custGeom>
            <a:avLst/>
            <a:gdLst>
              <a:gd name="connsiteX0" fmla="*/ 914400 w 914400"/>
              <a:gd name="connsiteY0" fmla="*/ 0 h 1466850"/>
              <a:gd name="connsiteX1" fmla="*/ 180975 w 914400"/>
              <a:gd name="connsiteY1" fmla="*/ 981075 h 1466850"/>
              <a:gd name="connsiteX2" fmla="*/ 0 w 914400"/>
              <a:gd name="connsiteY2" fmla="*/ 1466850 h 1466850"/>
              <a:gd name="connsiteX0" fmla="*/ 914400 w 914400"/>
              <a:gd name="connsiteY0" fmla="*/ 0 h 1466850"/>
              <a:gd name="connsiteX1" fmla="*/ 196400 w 914400"/>
              <a:gd name="connsiteY1" fmla="*/ 675221 h 1466850"/>
              <a:gd name="connsiteX2" fmla="*/ 0 w 914400"/>
              <a:gd name="connsiteY2" fmla="*/ 1466850 h 1466850"/>
              <a:gd name="connsiteX0" fmla="*/ 798734 w 798734"/>
              <a:gd name="connsiteY0" fmla="*/ 0 h 1614316"/>
              <a:gd name="connsiteX1" fmla="*/ 196400 w 798734"/>
              <a:gd name="connsiteY1" fmla="*/ 822687 h 1614316"/>
              <a:gd name="connsiteX2" fmla="*/ 0 w 798734"/>
              <a:gd name="connsiteY2" fmla="*/ 1614316 h 161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734" h="1614316">
                <a:moveTo>
                  <a:pt x="798734" y="0"/>
                </a:moveTo>
                <a:cubicBezTo>
                  <a:pt x="508221" y="368300"/>
                  <a:pt x="348800" y="578212"/>
                  <a:pt x="196400" y="822687"/>
                </a:cubicBezTo>
                <a:cubicBezTo>
                  <a:pt x="44000" y="1067162"/>
                  <a:pt x="14287" y="1493666"/>
                  <a:pt x="0" y="1614316"/>
                </a:cubicBezTo>
              </a:path>
            </a:pathLst>
          </a:custGeom>
          <a:noFill/>
          <a:ln w="38100" cap="rnd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044834-30FF-1AD7-47E1-55BE15A57436}"/>
                  </a:ext>
                </a:extLst>
              </p:cNvPr>
              <p:cNvSpPr txBox="1"/>
              <p:nvPr/>
            </p:nvSpPr>
            <p:spPr>
              <a:xfrm>
                <a:off x="5419960" y="1186159"/>
                <a:ext cx="3421382" cy="753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CH" sz="180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  <m: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𝐷𝐸𝐴𝐿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−</m:t>
                          </m:r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h</m:t>
                          </m:r>
                        </m:sub>
                        <m:sup>
                          <m:sSub>
                            <m:sSubPr>
                              <m:ctrlP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𝐼</m:t>
                              </m:r>
                              <m:r>
                                <a:rPr lang="en-CH" i="1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𝐷𝐸𝐴𝐿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+</m:t>
                          </m:r>
                          <m:r>
                            <a:rPr lang="en-CH" i="1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h</m:t>
                          </m:r>
                        </m:sup>
                        <m:e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</m:ctrlPr>
                            </m:dPr>
                            <m:e>
                              <m:r>
                                <a:rPr lang="en-CH" sz="1800" b="0" i="1" smtClean="0">
                                  <a:latin typeface="Cambria Math" panose="02040503050406030204" pitchFamily="18" charset="0"/>
                                  <a:ea typeface="Inter" panose="02000503000000020004" pitchFamily="50" charset="0"/>
                                  <a:cs typeface="Inter" panose="02000503000000020004" pitchFamily="50" charset="0"/>
                                </a:rPr>
                                <m:t>𝑂</m:t>
                              </m:r>
                            </m:e>
                          </m:d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 </m:t>
                          </m:r>
                          <m:r>
                            <a:rPr lang="en-CH" sz="1800" b="0" i="1" smtClean="0">
                              <a:latin typeface="Cambria Math" panose="02040503050406030204" pitchFamily="18" charset="0"/>
                              <a:ea typeface="Inter" panose="02000503000000020004" pitchFamily="50" charset="0"/>
                              <a:cs typeface="Inter" panose="02000503000000020004" pitchFamily="50" charset="0"/>
                            </a:rPr>
                            <m:t>𝑑𝑂</m:t>
                          </m:r>
                        </m:e>
                      </m:nary>
                      <m:r>
                        <a:rPr lang="en-CH" sz="1800" b="0" i="1" smtClean="0">
                          <a:latin typeface="Cambria Math" panose="02040503050406030204" pitchFamily="18" charset="0"/>
                          <a:ea typeface="Inter" panose="02000503000000020004" pitchFamily="50" charset="0"/>
                          <a:cs typeface="Inter" panose="02000503000000020004" pitchFamily="50" charset="0"/>
                        </a:rPr>
                        <m:t>=1</m:t>
                      </m:r>
                    </m:oMath>
                  </m:oMathPara>
                </a14:m>
                <a:endParaRPr lang="en-CH" sz="1800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044834-30FF-1AD7-47E1-55BE15A57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960" y="1186159"/>
                <a:ext cx="3421382" cy="753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83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FC4AB68B-B2E7-4C4D-2C5D-21608A5BB0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847851" y="1736786"/>
            <a:ext cx="7448294" cy="35706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Generalised Model of a System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221B049-4304-050B-51F1-8399E68F22FA}"/>
                  </a:ext>
                </a:extLst>
              </p:cNvPr>
              <p:cNvSpPr/>
              <p:nvPr/>
            </p:nvSpPr>
            <p:spPr>
              <a:xfrm>
                <a:off x="1628182" y="1006413"/>
                <a:ext cx="5887635" cy="730373"/>
              </a:xfrm>
              <a:prstGeom prst="roundRect">
                <a:avLst/>
              </a:prstGeom>
              <a:ln w="1270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CH" sz="2400" b="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221B049-4304-050B-51F1-8399E68F2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82" y="1006413"/>
                <a:ext cx="5887635" cy="7303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4"/>
                </a:solidFill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67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Repeatability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7-19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D1A13-B71A-68B3-EB23-A25A405EC176}"/>
              </a:ext>
            </a:extLst>
          </p:cNvPr>
          <p:cNvSpPr txBox="1"/>
          <p:nvPr/>
        </p:nvSpPr>
        <p:spPr>
          <a:xfrm>
            <a:off x="359998" y="653779"/>
            <a:ext cx="84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Statistical variations in the output of a single element</a:t>
            </a:r>
            <a:r>
              <a:rPr lang="en-CH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with time</a:t>
            </a:r>
            <a:endParaRPr lang="en-CH" sz="1000" dirty="0">
              <a:solidFill>
                <a:schemeClr val="bg2">
                  <a:lumMod val="25000"/>
                </a:schemeClr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2ABE5EDE-1093-979C-2A61-E0E200096B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59998" y="1101623"/>
            <a:ext cx="6170799" cy="3870325"/>
          </a:xfr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340E077-3774-F190-EA19-A468B7225C80}"/>
              </a:ext>
            </a:extLst>
          </p:cNvPr>
          <p:cNvSpPr/>
          <p:nvPr/>
        </p:nvSpPr>
        <p:spPr>
          <a:xfrm>
            <a:off x="3817957" y="1373779"/>
            <a:ext cx="2796695" cy="1663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6AF68-35EE-EF6A-64E1-C5C6048AE832}"/>
                  </a:ext>
                </a:extLst>
              </p:cNvPr>
              <p:cNvSpPr txBox="1"/>
              <p:nvPr/>
            </p:nvSpPr>
            <p:spPr>
              <a:xfrm>
                <a:off x="5038451" y="1285115"/>
                <a:ext cx="3152401" cy="1257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CH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CH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2⋅</m:t>
                                  </m:r>
                                  <m:sSup>
                                    <m:sSup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96AF68-35EE-EF6A-64E1-C5C6048A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51" y="1285115"/>
                <a:ext cx="3152401" cy="1257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010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50935-402A-F395-A322-DDEFCF01393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60000" y="1699432"/>
                <a:ext cx="8424000" cy="3167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num>
                                    <m:den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num>
                                    <m:den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num>
                                    <m:den>
                                      <m:r>
                                        <a:rPr lang="en-CH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CH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CH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</m:d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50935-402A-F395-A322-DDEFCF013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60000" y="1699432"/>
                <a:ext cx="8424000" cy="3167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Repeatability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7-19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D1A13-B71A-68B3-EB23-A25A405EC176}"/>
              </a:ext>
            </a:extLst>
          </p:cNvPr>
          <p:cNvSpPr txBox="1"/>
          <p:nvPr/>
        </p:nvSpPr>
        <p:spPr>
          <a:xfrm>
            <a:off x="359998" y="653779"/>
            <a:ext cx="84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Statistical variations in the output of a single element</a:t>
            </a:r>
            <a:r>
              <a:rPr lang="en-CH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with time</a:t>
            </a:r>
            <a:endParaRPr lang="en-CH" sz="1000" dirty="0">
              <a:solidFill>
                <a:schemeClr val="bg2">
                  <a:lumMod val="25000"/>
                </a:schemeClr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5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Tolerance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9-20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D1A13-B71A-68B3-EB23-A25A405EC176}"/>
              </a:ext>
            </a:extLst>
          </p:cNvPr>
          <p:cNvSpPr txBox="1"/>
          <p:nvPr/>
        </p:nvSpPr>
        <p:spPr>
          <a:xfrm>
            <a:off x="359998" y="653779"/>
            <a:ext cx="842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Statistical variations in the output of a single element</a:t>
            </a:r>
            <a:r>
              <a:rPr lang="en-CH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with time</a:t>
            </a:r>
            <a:endParaRPr lang="en-CH" sz="1000" dirty="0">
              <a:solidFill>
                <a:schemeClr val="bg2">
                  <a:lumMod val="25000"/>
                </a:schemeClr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A9646F-B498-4AE0-F95C-3714109549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93898" y="1120878"/>
            <a:ext cx="5956204" cy="4087149"/>
          </a:xfrm>
        </p:spPr>
      </p:pic>
    </p:spTree>
    <p:extLst>
      <p:ext uri="{BB962C8B-B14F-4D97-AF65-F5344CB8AC3E}">
        <p14:creationId xmlns:p14="http://schemas.microsoft.com/office/powerpoint/2010/main" val="32540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Accuracy &amp; Precision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CH" dirty="0" err="1"/>
              <a:t>lides</a:t>
            </a:r>
            <a:r>
              <a:rPr lang="en-CH" dirty="0"/>
              <a:t> Lecture 2</a:t>
            </a:r>
          </a:p>
        </p:txBody>
      </p:sp>
      <p:pic>
        <p:nvPicPr>
          <p:cNvPr id="9" name="Content Placeholder 8" descr="A diagram of a target&#10;&#10;Description automatically generated">
            <a:extLst>
              <a:ext uri="{FF2B5EF4-FFF2-40B4-BE49-F238E27FC236}">
                <a16:creationId xmlns:a16="http://schemas.microsoft.com/office/drawing/2014/main" id="{D7000941-8D90-7AB8-660D-7DB9B982C8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596" r="408" b="766"/>
          <a:stretch/>
        </p:blipFill>
        <p:spPr>
          <a:xfrm>
            <a:off x="1576752" y="1173504"/>
            <a:ext cx="5990492" cy="4006991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7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ACF85B-15C3-BE06-FE69-B6FCA88F23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070653" y="1224122"/>
            <a:ext cx="7002693" cy="310934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Calibration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21-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4B9D68-C1D0-1FC4-931B-49A9AEBD5784}"/>
              </a:ext>
            </a:extLst>
          </p:cNvPr>
          <p:cNvCxnSpPr/>
          <p:nvPr/>
        </p:nvCxnSpPr>
        <p:spPr>
          <a:xfrm>
            <a:off x="1645920" y="1733385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87C48A-38FB-D99A-A785-EBC0C30F88C0}"/>
              </a:ext>
            </a:extLst>
          </p:cNvPr>
          <p:cNvCxnSpPr/>
          <p:nvPr/>
        </p:nvCxnSpPr>
        <p:spPr>
          <a:xfrm>
            <a:off x="6147683" y="1734710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BBB28-20D3-FE94-39D4-3DB5175256DE}"/>
              </a:ext>
            </a:extLst>
          </p:cNvPr>
          <p:cNvCxnSpPr/>
          <p:nvPr/>
        </p:nvCxnSpPr>
        <p:spPr>
          <a:xfrm>
            <a:off x="2266004" y="3916113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10F501-F54E-6E6B-CB42-B4D8B0139279}"/>
              </a:ext>
            </a:extLst>
          </p:cNvPr>
          <p:cNvCxnSpPr/>
          <p:nvPr/>
        </p:nvCxnSpPr>
        <p:spPr>
          <a:xfrm>
            <a:off x="7085820" y="3916113"/>
            <a:ext cx="82693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9411A2B-537A-850A-F618-E9646E1568F7}"/>
                  </a:ext>
                </a:extLst>
              </p:cNvPr>
              <p:cNvSpPr/>
              <p:nvPr/>
            </p:nvSpPr>
            <p:spPr>
              <a:xfrm>
                <a:off x="2009489" y="4231541"/>
                <a:ext cx="2273850" cy="628217"/>
              </a:xfrm>
              <a:prstGeom prst="roundRect">
                <a:avLst/>
              </a:prstGeom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𝐼</m:t>
                    </m:r>
                  </m:oMath>
                </a14:m>
                <a:r>
                  <a:rPr lang="en-CH" dirty="0">
                    <a:solidFill>
                      <a:srgbClr val="FF0000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*</a:t>
                </a: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9411A2B-537A-850A-F618-E9646E156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489" y="4231541"/>
                <a:ext cx="2273850" cy="6282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7ECFA91-FC31-E090-4CAE-0F57794C07F3}"/>
                  </a:ext>
                </a:extLst>
              </p:cNvPr>
              <p:cNvSpPr/>
              <p:nvPr/>
            </p:nvSpPr>
            <p:spPr>
              <a:xfrm>
                <a:off x="6741018" y="4228034"/>
                <a:ext cx="2407773" cy="628217"/>
              </a:xfrm>
              <a:prstGeom prst="roundRect">
                <a:avLst/>
              </a:prstGeom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CH" b="0" i="1" dirty="0" smtClean="0"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𝑂</m:t>
                    </m:r>
                  </m:oMath>
                </a14:m>
                <a:r>
                  <a:rPr lang="en-CH" dirty="0">
                    <a:solidFill>
                      <a:srgbClr val="FF0000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*</a:t>
                </a:r>
                <a:endParaRPr lang="en-CH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7ECFA91-FC31-E090-4CAE-0F57794C0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018" y="4228034"/>
                <a:ext cx="2407773" cy="6282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F0CBDC0-894F-2998-8E7B-6DFFAB9FA51A}"/>
                  </a:ext>
                </a:extLst>
              </p:cNvPr>
              <p:cNvSpPr/>
              <p:nvPr/>
            </p:nvSpPr>
            <p:spPr>
              <a:xfrm>
                <a:off x="6013003" y="910013"/>
                <a:ext cx="2388688" cy="628217"/>
              </a:xfrm>
              <a:prstGeom prst="roundRect">
                <a:avLst/>
              </a:prstGeom>
              <a:noFill/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 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rgbClr val="FF0000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*</a:t>
                </a:r>
                <a:endParaRPr lang="en-CH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CF0CBDC0-894F-2998-8E7B-6DFFAB9FA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003" y="910013"/>
                <a:ext cx="2388688" cy="62821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0447E1E-6DE9-5236-BB02-02A291AD0D32}"/>
                  </a:ext>
                </a:extLst>
              </p:cNvPr>
              <p:cNvSpPr/>
              <p:nvPr/>
            </p:nvSpPr>
            <p:spPr>
              <a:xfrm>
                <a:off x="275686" y="888649"/>
                <a:ext cx="2403786" cy="628217"/>
              </a:xfrm>
              <a:prstGeom prst="roundRect">
                <a:avLst/>
              </a:prstGeom>
              <a:noFill/>
              <a:ln w="12700">
                <a:noFill/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144000" tIns="144000" rIns="144000" bIns="144000" rtlCol="0" anchor="ctr">
                <a:spAutoFit/>
              </a:bodyPr>
              <a:lstStyle/>
              <a:p>
                <a:pPr algn="r"/>
                <a:r>
                  <a:rPr lang="en-CH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“True value” </a:t>
                </a:r>
                <a:r>
                  <a:rPr lang="en-CH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𝐼</m:t>
                        </m:r>
                      </m:e>
                      <m:sub>
                        <m:r>
                          <a:rPr lang="en-CH" b="0" i="1" dirty="0" smtClean="0"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𝑀</m:t>
                        </m:r>
                      </m:sub>
                    </m:sSub>
                    <m:r>
                      <m:rPr>
                        <m:nor/>
                      </m:rPr>
                      <a:rPr lang="en-CH" dirty="0">
                        <a:solidFill>
                          <a:srgbClr val="FF0000"/>
                        </a:solidFill>
                        <a:latin typeface="Inter" panose="02000503000000020004" pitchFamily="50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∗</m:t>
                    </m:r>
                  </m:oMath>
                </a14:m>
                <a:endParaRPr lang="en-CH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0447E1E-6DE9-5236-BB02-02A291AD0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86" y="888649"/>
                <a:ext cx="2403786" cy="62821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noFill/>
                <a:prstDash val="sysDash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13A1BF7-B856-368D-046E-00E60FBA236E}"/>
              </a:ext>
            </a:extLst>
          </p:cNvPr>
          <p:cNvSpPr/>
          <p:nvPr/>
        </p:nvSpPr>
        <p:spPr>
          <a:xfrm>
            <a:off x="1876508" y="4182387"/>
            <a:ext cx="286247" cy="346256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3E299-8482-6562-9D0F-8738D5E42810}"/>
              </a:ext>
            </a:extLst>
          </p:cNvPr>
          <p:cNvSpPr/>
          <p:nvPr/>
        </p:nvSpPr>
        <p:spPr>
          <a:xfrm>
            <a:off x="6622549" y="4182387"/>
            <a:ext cx="286247" cy="346256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537181A-7508-F161-911E-9773472BEFAF}"/>
              </a:ext>
            </a:extLst>
          </p:cNvPr>
          <p:cNvSpPr/>
          <p:nvPr/>
        </p:nvSpPr>
        <p:spPr>
          <a:xfrm flipV="1">
            <a:off x="5846448" y="1191008"/>
            <a:ext cx="286247" cy="303234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4E8826D-2A0E-5D2D-132D-F534EEFB90AF}"/>
              </a:ext>
            </a:extLst>
          </p:cNvPr>
          <p:cNvSpPr/>
          <p:nvPr/>
        </p:nvSpPr>
        <p:spPr>
          <a:xfrm flipH="1" flipV="1">
            <a:off x="2540723" y="1191008"/>
            <a:ext cx="277498" cy="303234"/>
          </a:xfrm>
          <a:custGeom>
            <a:avLst/>
            <a:gdLst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6302"/>
              <a:gd name="connsiteX1" fmla="*/ 500933 w 1359673"/>
              <a:gd name="connsiteY1" fmla="*/ 866692 h 1006302"/>
              <a:gd name="connsiteX2" fmla="*/ 1359673 w 1359673"/>
              <a:gd name="connsiteY2" fmla="*/ 993913 h 1006302"/>
              <a:gd name="connsiteX0" fmla="*/ 0 w 1359673"/>
              <a:gd name="connsiteY0" fmla="*/ 0 h 1008094"/>
              <a:gd name="connsiteX1" fmla="*/ 286026 w 1359673"/>
              <a:gd name="connsiteY1" fmla="*/ 873540 h 1008094"/>
              <a:gd name="connsiteX2" fmla="*/ 1359673 w 1359673"/>
              <a:gd name="connsiteY2" fmla="*/ 993913 h 1008094"/>
              <a:gd name="connsiteX0" fmla="*/ 0 w 1359673"/>
              <a:gd name="connsiteY0" fmla="*/ 0 h 995944"/>
              <a:gd name="connsiteX1" fmla="*/ 286026 w 1359673"/>
              <a:gd name="connsiteY1" fmla="*/ 873540 h 995944"/>
              <a:gd name="connsiteX2" fmla="*/ 1359673 w 1359673"/>
              <a:gd name="connsiteY2" fmla="*/ 993913 h 99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9673" h="995944">
                <a:moveTo>
                  <a:pt x="0" y="0"/>
                </a:moveTo>
                <a:cubicBezTo>
                  <a:pt x="57983" y="398466"/>
                  <a:pt x="59414" y="707888"/>
                  <a:pt x="286026" y="873540"/>
                </a:cubicBezTo>
                <a:cubicBezTo>
                  <a:pt x="512638" y="1039192"/>
                  <a:pt x="545927" y="985731"/>
                  <a:pt x="1359673" y="993913"/>
                </a:cubicBezTo>
              </a:path>
            </a:pathLst>
          </a:custGeom>
          <a:noFill/>
          <a:ln w="25400" cap="rnd"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3284F6B-1B7E-9557-82F6-B7AF66ECEAE5}"/>
              </a:ext>
            </a:extLst>
          </p:cNvPr>
          <p:cNvSpPr/>
          <p:nvPr/>
        </p:nvSpPr>
        <p:spPr>
          <a:xfrm>
            <a:off x="360000" y="5055508"/>
            <a:ext cx="7568272" cy="306467"/>
          </a:xfrm>
          <a:prstGeom prst="roundRect">
            <a:avLst/>
          </a:prstGeom>
          <a:ln w="12700">
            <a:noFill/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72000" tIns="0" rIns="72000" bIns="0" rtlCol="0" anchor="ctr">
            <a:spAutoFit/>
          </a:bodyPr>
          <a:lstStyle/>
          <a:p>
            <a:r>
              <a:rPr lang="en-CH" dirty="0">
                <a:solidFill>
                  <a:srgbClr val="FF0000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*</a:t>
            </a:r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true value 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only possible through</a:t>
            </a:r>
            <a:r>
              <a:rPr lang="en-CH" dirty="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en-CH" b="1" dirty="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ultimate standard measurement</a:t>
            </a:r>
          </a:p>
        </p:txBody>
      </p:sp>
    </p:spTree>
    <p:extLst>
      <p:ext uri="{BB962C8B-B14F-4D97-AF65-F5344CB8AC3E}">
        <p14:creationId xmlns:p14="http://schemas.microsoft.com/office/powerpoint/2010/main" val="217780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Measurement standard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41751" y="5454000"/>
            <a:ext cx="466049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5012-F99F-6606-2C14-426477C26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5810214" cy="3870000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Ultimate</a:t>
            </a:r>
            <a:r>
              <a:rPr lang="en-CH" sz="2400" b="1" dirty="0"/>
              <a:t>/</a:t>
            </a:r>
            <a:r>
              <a:rPr lang="en-GB" sz="2400" b="1" dirty="0"/>
              <a:t>primary</a:t>
            </a:r>
            <a:endParaRPr lang="en-CH" sz="2400" b="1" dirty="0"/>
          </a:p>
          <a:p>
            <a:pPr marL="0" indent="0">
              <a:buNone/>
            </a:pPr>
            <a:r>
              <a:rPr lang="en-GB" sz="2000" dirty="0"/>
              <a:t>time, length, mass, current and temperature</a:t>
            </a:r>
            <a:endParaRPr lang="en-CH" sz="2000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sz="2400" b="1" dirty="0"/>
              <a:t>Transfer/intermediate</a:t>
            </a:r>
            <a:endParaRPr lang="en-CH" sz="2400" dirty="0"/>
          </a:p>
          <a:p>
            <a:pPr marL="0" indent="0">
              <a:buNone/>
            </a:pPr>
            <a:r>
              <a:rPr lang="en-CH" sz="2000" dirty="0"/>
              <a:t>Calibration of standard measurement 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sz="2400" b="1" dirty="0"/>
              <a:t>Internet Calibration</a:t>
            </a:r>
          </a:p>
          <a:p>
            <a:pPr marL="0" indent="0">
              <a:buNone/>
            </a:pPr>
            <a:r>
              <a:rPr lang="en-CH" sz="2000" dirty="0"/>
              <a:t>Calibration against primary or secondary standard at remote location.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29140-F21C-6B08-5BAF-37A9DF75A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75" y="1001864"/>
            <a:ext cx="2232125" cy="42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2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B8DB00B2-849C-6258-0910-BDDA81236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262"/>
          <a:stretch/>
        </p:blipFill>
        <p:spPr>
          <a:xfrm>
            <a:off x="1544981" y="2385765"/>
            <a:ext cx="6054033" cy="292368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FAADAC-1EAE-9048-D4BB-72F82685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Experimental </a:t>
            </a:r>
            <a:r>
              <a:rPr lang="en-CH" sz="3600" dirty="0"/>
              <a:t>M</a:t>
            </a:r>
            <a:r>
              <a:rPr lang="en-GB" sz="3600" dirty="0" err="1"/>
              <a:t>easurements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8DBA276-0702-9D42-17C1-B9FA9714686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14932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sz="2000" b="1" dirty="0">
                    <a:solidFill>
                      <a:schemeClr val="accent1"/>
                    </a:solidFill>
                  </a:rPr>
                  <a:t>①</a:t>
                </a:r>
                <a:r>
                  <a:rPr lang="en-CH" sz="24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=</m:t>
                    </m:r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𝟎</m:t>
                    </m:r>
                  </m:oMath>
                </a14:m>
                <a:endParaRPr lang="en-CH" sz="2000" dirty="0"/>
              </a:p>
              <a:p>
                <a:pPr marL="0" indent="0">
                  <a:buNone/>
                </a:pPr>
                <a:r>
                  <a:rPr lang="en-CH" sz="1800" b="1" dirty="0">
                    <a:solidFill>
                      <a:schemeClr val="accent1"/>
                    </a:solidFill>
                  </a:rPr>
                  <a:t>②</a:t>
                </a:r>
                <a:r>
                  <a:rPr lang="en-CH" sz="2000" b="1" dirty="0"/>
                  <a:t>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𝑶</m:t>
                    </m:r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𝑴</m:t>
                        </m:r>
                      </m:sub>
                    </m:sSub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,</m:t>
                    </m:r>
                    <m:sSub>
                      <m:sSubPr>
                        <m:ctrlP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</m:ctrlPr>
                      </m:sSubPr>
                      <m:e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e>
                      <m:sub>
                        <m:r>
                          <a:rPr lang="en-CH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00503000000020004" pitchFamily="50" charset="0"/>
                            <a:cs typeface="Inter" panose="02000503000000020004" pitchFamily="50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CH" sz="2400" b="1" dirty="0">
                    <a:solidFill>
                      <a:schemeClr val="tx1"/>
                    </a:solidFill>
                    <a:ea typeface="Inter" panose="02000503000000020004" pitchFamily="50" charset="0"/>
                    <a:cs typeface="Inter" panose="02000503000000020004" pitchFamily="50" charset="0"/>
                  </a:rPr>
                  <a:t> with constant </a:t>
                </a:r>
                <a14:m>
                  <m:oMath xmlns:m="http://schemas.openxmlformats.org/officeDocument/2006/math">
                    <m:r>
                      <a:rPr lang="en-CH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Inter" panose="02000503000000020004" pitchFamily="50" charset="0"/>
                        <a:cs typeface="Inter" panose="02000503000000020004" pitchFamily="50" charset="0"/>
                      </a:rPr>
                      <m:t>𝑰</m:t>
                    </m:r>
                  </m:oMath>
                </a14:m>
                <a:endParaRPr lang="en-CH" sz="2000" dirty="0">
                  <a:solidFill>
                    <a:schemeClr val="tx1"/>
                  </a:solidFill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  <a:p>
                <a:pPr marL="0" indent="0">
                  <a:buNone/>
                </a:pPr>
                <a:r>
                  <a:rPr lang="en-CH" sz="2000" b="1" dirty="0">
                    <a:solidFill>
                      <a:schemeClr val="accent1"/>
                    </a:solidFill>
                  </a:rPr>
                  <a:t>③</a:t>
                </a:r>
                <a:r>
                  <a:rPr lang="en-CH" sz="2400" b="1" dirty="0"/>
                  <a:t> Repeatability Test</a:t>
                </a:r>
                <a:endParaRPr lang="en-CH" sz="2400" b="1" dirty="0">
                  <a:solidFill>
                    <a:schemeClr val="tx1"/>
                  </a:solidFill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17" name="Content Placeholder 16">
                <a:extLst>
                  <a:ext uri="{FF2B5EF4-FFF2-40B4-BE49-F238E27FC236}">
                    <a16:creationId xmlns:a16="http://schemas.microsoft.com/office/drawing/2014/main" id="{88DBA276-0702-9D42-17C1-B9FA97146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1493215"/>
              </a:xfrm>
              <a:blipFill>
                <a:blip r:embed="rId4"/>
                <a:stretch>
                  <a:fillRect l="-724" t="-571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210BEE9-9B59-779D-4818-8FD71BE16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38321" y="5309450"/>
            <a:ext cx="546735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p.28-29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4983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</a:t>
            </a:r>
            <a:r>
              <a:rPr lang="en-CH" sz="4000" dirty="0" err="1"/>
              <a:t>ontents</a:t>
            </a:r>
            <a:endParaRPr lang="en-CH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effectLst/>
              </a:rPr>
              <a:t>Calibration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non-linearity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General model of elements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error of a measuring system of ideal elements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error reduction technique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Accuracy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Precision</a:t>
            </a:r>
            <a:endParaRPr lang="en-CH" dirty="0">
              <a:effectLst/>
            </a:endParaRPr>
          </a:p>
          <a:p>
            <a:r>
              <a:rPr lang="en-GB" dirty="0">
                <a:effectLst/>
              </a:rPr>
              <a:t>and statistical tool.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140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</a:t>
            </a:r>
            <a:r>
              <a:rPr lang="en-CH" sz="4000" dirty="0" err="1"/>
              <a:t>verview</a:t>
            </a:r>
            <a:endParaRPr lang="en-CH" sz="40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9589870-F89B-52BE-5192-E0696922F3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0902536"/>
                  </p:ext>
                </p:extLst>
              </p:nvPr>
            </p:nvGraphicFramePr>
            <p:xfrm>
              <a:off x="696031" y="1160595"/>
              <a:ext cx="3429327" cy="2160000"/>
            </p:xfrm>
            <a:graphic>
              <a:graphicData uri="http://schemas.microsoft.com/office/powerpoint/2016/slidezoom">
                <pslz:sldZm>
                  <pslz:sldZmObj sldId="258" cId="3192687471">
                    <pslz:zmPr id="{3F3B3383-6595-474B-95CF-80B2276E155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7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589870-F89B-52BE-5192-E0696922F3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31" y="1160595"/>
                <a:ext cx="3429327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3C442ED3-2998-D985-F0C9-9C325CF875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66978374"/>
                  </p:ext>
                </p:extLst>
              </p:nvPr>
            </p:nvGraphicFramePr>
            <p:xfrm>
              <a:off x="5018641" y="1160595"/>
              <a:ext cx="3429327" cy="2160000"/>
            </p:xfrm>
            <a:graphic>
              <a:graphicData uri="http://schemas.microsoft.com/office/powerpoint/2016/slidezoom">
                <pslz:sldZm>
                  <pslz:sldZmObj sldId="269" cId="2882679562">
                    <pslz:zmPr id="{0594A516-BE1C-4B27-9E4B-D64148A657B7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7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C442ED3-2998-D985-F0C9-9C325CF875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8641" y="1160595"/>
                <a:ext cx="3429327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CD71EECB-E4C2-F949-C772-FD42375E45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2224058"/>
                  </p:ext>
                </p:extLst>
              </p:nvPr>
            </p:nvGraphicFramePr>
            <p:xfrm>
              <a:off x="5018640" y="3419450"/>
              <a:ext cx="3429327" cy="2160000"/>
            </p:xfrm>
            <a:graphic>
              <a:graphicData uri="http://schemas.microsoft.com/office/powerpoint/2016/slidezoom">
                <pslz:sldZm>
                  <pslz:sldZmObj sldId="271" cId="2079010368">
                    <pslz:zmPr id="{28517182-8E9A-4D60-9B36-F60AC016240C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7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CD71EECB-E4C2-F949-C772-FD42375E45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8640" y="3419450"/>
                <a:ext cx="3429327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D4B6477E-792C-DEA8-1A4C-253E58F664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2688286"/>
                  </p:ext>
                </p:extLst>
              </p:nvPr>
            </p:nvGraphicFramePr>
            <p:xfrm>
              <a:off x="696031" y="3419450"/>
              <a:ext cx="3429327" cy="2160000"/>
            </p:xfrm>
            <a:graphic>
              <a:graphicData uri="http://schemas.microsoft.com/office/powerpoint/2016/slidezoom">
                <pslz:sldZm>
                  <pslz:sldZmObj sldId="274" cId="2177801348">
                    <pslz:zmPr id="{FA6FB03A-C9FD-45F5-98D9-A92EB413764E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7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4B6477E-792C-DEA8-1A4C-253E58F664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6031" y="3419450"/>
                <a:ext cx="3429327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24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Range &amp; Span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628B5C-D6EB-998C-9FB1-010B0757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66" y="946404"/>
            <a:ext cx="6179267" cy="475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8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Ideal Straight Line &amp; Non-Linearity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E7DEC7-6AB1-5DC9-E6E4-F664C44107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000" y="978616"/>
            <a:ext cx="8423275" cy="3585397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254" y="5444450"/>
            <a:ext cx="446876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p.10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/>
              <p:nvPr/>
            </p:nvSpPr>
            <p:spPr>
              <a:xfrm>
                <a:off x="5109966" y="4229540"/>
                <a:ext cx="2999850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CH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CH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en-CH" sz="2400" b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966" y="4229540"/>
                <a:ext cx="2999850" cy="5694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24ABAC-3FD9-567E-84BA-43000BB7CCE6}"/>
              </a:ext>
            </a:extLst>
          </p:cNvPr>
          <p:cNvCxnSpPr>
            <a:cxnSpLocks/>
          </p:cNvCxnSpPr>
          <p:nvPr/>
        </p:nvCxnSpPr>
        <p:spPr>
          <a:xfrm flipH="1" flipV="1">
            <a:off x="7307465" y="3081871"/>
            <a:ext cx="235975" cy="1108361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781F0F0-D558-C5CD-A76F-25E38C47038A}"/>
                  </a:ext>
                </a:extLst>
              </p:cNvPr>
              <p:cNvSpPr/>
              <p:nvPr/>
            </p:nvSpPr>
            <p:spPr>
              <a:xfrm>
                <a:off x="6035833" y="4929272"/>
                <a:ext cx="777495" cy="306467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𝑰𝑫𝑬𝑨𝑳</m:t>
                          </m:r>
                        </m:sub>
                      </m:sSub>
                    </m:oMath>
                  </m:oMathPara>
                </a14:m>
                <a:endParaRPr lang="en-CH" sz="2400" b="1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E781F0F0-D558-C5CD-A76F-25E38C470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833" y="4929272"/>
                <a:ext cx="777495" cy="306467"/>
              </a:xfrm>
              <a:prstGeom prst="roundRect">
                <a:avLst/>
              </a:prstGeom>
              <a:blipFill>
                <a:blip r:embed="rId4"/>
                <a:stretch>
                  <a:fillRect l="-4688" r="-1563" b="-1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29312C83-C124-94DD-0BE9-0429413A9DEE}"/>
              </a:ext>
            </a:extLst>
          </p:cNvPr>
          <p:cNvSpPr/>
          <p:nvPr/>
        </p:nvSpPr>
        <p:spPr>
          <a:xfrm rot="5400000">
            <a:off x="6326359" y="4198241"/>
            <a:ext cx="196445" cy="12797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4643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Sensitivity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4990" y="5454000"/>
            <a:ext cx="445401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1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AE58270-2FCF-DFAD-89CB-4E5B007803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1008" y="1300727"/>
            <a:ext cx="5981806" cy="33114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3DCBC-2996-456E-EC7B-12043EB27C6F}"/>
                  </a:ext>
                </a:extLst>
              </p:cNvPr>
              <p:cNvSpPr txBox="1"/>
              <p:nvPr/>
            </p:nvSpPr>
            <p:spPr>
              <a:xfrm>
                <a:off x="5435442" y="2640775"/>
                <a:ext cx="3287567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CH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A3DCBC-2996-456E-EC7B-12043EB2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42" y="2640775"/>
                <a:ext cx="3287567" cy="70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DC27333-DA57-71AC-8A1D-F4E2B94411AA}"/>
              </a:ext>
            </a:extLst>
          </p:cNvPr>
          <p:cNvSpPr txBox="1"/>
          <p:nvPr/>
        </p:nvSpPr>
        <p:spPr>
          <a:xfrm>
            <a:off x="7079226" y="3679042"/>
            <a:ext cx="176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For a non-linear element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DA113BB-5B02-55F7-EADA-AE18DF212998}"/>
              </a:ext>
            </a:extLst>
          </p:cNvPr>
          <p:cNvSpPr/>
          <p:nvPr/>
        </p:nvSpPr>
        <p:spPr>
          <a:xfrm rot="5400000">
            <a:off x="8104874" y="2940924"/>
            <a:ext cx="196445" cy="127979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5C46E2-1299-3C93-3086-6F04C4769043}"/>
              </a:ext>
            </a:extLst>
          </p:cNvPr>
          <p:cNvSpPr/>
          <p:nvPr/>
        </p:nvSpPr>
        <p:spPr>
          <a:xfrm rot="18988195">
            <a:off x="4281164" y="1826488"/>
            <a:ext cx="1035603" cy="584866"/>
          </a:xfrm>
          <a:custGeom>
            <a:avLst/>
            <a:gdLst>
              <a:gd name="connsiteX0" fmla="*/ 0 w 1035603"/>
              <a:gd name="connsiteY0" fmla="*/ 292433 h 584866"/>
              <a:gd name="connsiteX1" fmla="*/ 517802 w 1035603"/>
              <a:gd name="connsiteY1" fmla="*/ 0 h 584866"/>
              <a:gd name="connsiteX2" fmla="*/ 1035604 w 1035603"/>
              <a:gd name="connsiteY2" fmla="*/ 292433 h 584866"/>
              <a:gd name="connsiteX3" fmla="*/ 517802 w 1035603"/>
              <a:gd name="connsiteY3" fmla="*/ 584866 h 584866"/>
              <a:gd name="connsiteX4" fmla="*/ 0 w 1035603"/>
              <a:gd name="connsiteY4" fmla="*/ 292433 h 5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5603" h="584866" extrusionOk="0">
                <a:moveTo>
                  <a:pt x="0" y="292433"/>
                </a:moveTo>
                <a:cubicBezTo>
                  <a:pt x="-29155" y="112944"/>
                  <a:pt x="211677" y="7563"/>
                  <a:pt x="517802" y="0"/>
                </a:cubicBezTo>
                <a:cubicBezTo>
                  <a:pt x="835184" y="6612"/>
                  <a:pt x="1007135" y="131832"/>
                  <a:pt x="1035604" y="292433"/>
                </a:cubicBezTo>
                <a:cubicBezTo>
                  <a:pt x="1015890" y="473191"/>
                  <a:pt x="794185" y="637880"/>
                  <a:pt x="517802" y="584866"/>
                </a:cubicBezTo>
                <a:cubicBezTo>
                  <a:pt x="225790" y="581562"/>
                  <a:pt x="5206" y="456427"/>
                  <a:pt x="0" y="292433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C4C37-83D8-4DC8-6560-5D42F11D9E53}"/>
              </a:ext>
            </a:extLst>
          </p:cNvPr>
          <p:cNvSpPr/>
          <p:nvPr/>
        </p:nvSpPr>
        <p:spPr>
          <a:xfrm rot="19800000">
            <a:off x="2010200" y="3099910"/>
            <a:ext cx="1716052" cy="570184"/>
          </a:xfrm>
          <a:custGeom>
            <a:avLst/>
            <a:gdLst>
              <a:gd name="connsiteX0" fmla="*/ 0 w 1716052"/>
              <a:gd name="connsiteY0" fmla="*/ 285092 h 570184"/>
              <a:gd name="connsiteX1" fmla="*/ 858026 w 1716052"/>
              <a:gd name="connsiteY1" fmla="*/ 0 h 570184"/>
              <a:gd name="connsiteX2" fmla="*/ 1716052 w 1716052"/>
              <a:gd name="connsiteY2" fmla="*/ 285092 h 570184"/>
              <a:gd name="connsiteX3" fmla="*/ 858026 w 1716052"/>
              <a:gd name="connsiteY3" fmla="*/ 570184 h 570184"/>
              <a:gd name="connsiteX4" fmla="*/ 0 w 1716052"/>
              <a:gd name="connsiteY4" fmla="*/ 285092 h 57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052" h="570184" extrusionOk="0">
                <a:moveTo>
                  <a:pt x="0" y="285092"/>
                </a:moveTo>
                <a:cubicBezTo>
                  <a:pt x="-30353" y="108918"/>
                  <a:pt x="340903" y="16231"/>
                  <a:pt x="858026" y="0"/>
                </a:cubicBezTo>
                <a:cubicBezTo>
                  <a:pt x="1352992" y="4440"/>
                  <a:pt x="1691700" y="128414"/>
                  <a:pt x="1716052" y="285092"/>
                </a:cubicBezTo>
                <a:cubicBezTo>
                  <a:pt x="1669861" y="487652"/>
                  <a:pt x="1323541" y="616394"/>
                  <a:pt x="858026" y="570184"/>
                </a:cubicBezTo>
                <a:cubicBezTo>
                  <a:pt x="377952" y="566793"/>
                  <a:pt x="4538" y="444712"/>
                  <a:pt x="0" y="28509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637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Environmental Effects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7254" y="5444450"/>
            <a:ext cx="446876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/>
              <p:nvPr/>
            </p:nvSpPr>
            <p:spPr>
              <a:xfrm>
                <a:off x="1677012" y="4252172"/>
                <a:ext cx="5866075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C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CH" sz="24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CH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CH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en-CH" sz="24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4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CH" sz="24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en-CH" sz="2400" b="1" i="1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7A8F926-D303-FA9E-05F4-D58CE2AB7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012" y="4252172"/>
                <a:ext cx="5866075" cy="56949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184474-274C-0A0F-0628-0EBA96A783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28713" y="959147"/>
            <a:ext cx="8423275" cy="2786789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24ABAC-3FD9-567E-84BA-43000BB7CCE6}"/>
              </a:ext>
            </a:extLst>
          </p:cNvPr>
          <p:cNvCxnSpPr>
            <a:cxnSpLocks/>
          </p:cNvCxnSpPr>
          <p:nvPr/>
        </p:nvCxnSpPr>
        <p:spPr>
          <a:xfrm flipV="1">
            <a:off x="6636412" y="3534072"/>
            <a:ext cx="0" cy="632136"/>
          </a:xfrm>
          <a:prstGeom prst="straightConnector1">
            <a:avLst/>
          </a:prstGeom>
          <a:ln w="38100" cap="rnd">
            <a:solidFill>
              <a:schemeClr val="accent6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6DC7B-E03E-DD3E-1B41-BAF654AAE244}"/>
              </a:ext>
            </a:extLst>
          </p:cNvPr>
          <p:cNvSpPr/>
          <p:nvPr/>
        </p:nvSpPr>
        <p:spPr>
          <a:xfrm>
            <a:off x="3642852" y="3377381"/>
            <a:ext cx="1666567" cy="914400"/>
          </a:xfrm>
          <a:custGeom>
            <a:avLst/>
            <a:gdLst>
              <a:gd name="connsiteX0" fmla="*/ 1666567 w 1666567"/>
              <a:gd name="connsiteY0" fmla="*/ 914400 h 914400"/>
              <a:gd name="connsiteX1" fmla="*/ 1025013 w 1666567"/>
              <a:gd name="connsiteY1" fmla="*/ 508819 h 914400"/>
              <a:gd name="connsiteX2" fmla="*/ 604683 w 1666567"/>
              <a:gd name="connsiteY2" fmla="*/ 516193 h 914400"/>
              <a:gd name="connsiteX3" fmla="*/ 0 w 1666567"/>
              <a:gd name="connsiteY3" fmla="*/ 0 h 914400"/>
              <a:gd name="connsiteX4" fmla="*/ 0 w 1666567"/>
              <a:gd name="connsiteY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567" h="914400">
                <a:moveTo>
                  <a:pt x="1666567" y="914400"/>
                </a:moveTo>
                <a:cubicBezTo>
                  <a:pt x="1434280" y="744793"/>
                  <a:pt x="1201994" y="575187"/>
                  <a:pt x="1025013" y="508819"/>
                </a:cubicBezTo>
                <a:cubicBezTo>
                  <a:pt x="848032" y="442451"/>
                  <a:pt x="775518" y="600996"/>
                  <a:pt x="604683" y="516193"/>
                </a:cubicBezTo>
                <a:cubicBezTo>
                  <a:pt x="433848" y="43139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38100" cap="rnd">
            <a:solidFill>
              <a:schemeClr val="accent2">
                <a:lumMod val="75000"/>
              </a:schemeClr>
            </a:solidFill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216EC-1042-6BC7-57A3-6ECC2C2AD38C}"/>
              </a:ext>
            </a:extLst>
          </p:cNvPr>
          <p:cNvSpPr txBox="1"/>
          <p:nvPr/>
        </p:nvSpPr>
        <p:spPr>
          <a:xfrm>
            <a:off x="2072509" y="3796876"/>
            <a:ext cx="229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Modifying 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Effect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A2E3C-7E2F-349D-D691-FA7A9AF620FA}"/>
              </a:ext>
            </a:extLst>
          </p:cNvPr>
          <p:cNvSpPr txBox="1"/>
          <p:nvPr/>
        </p:nvSpPr>
        <p:spPr>
          <a:xfrm>
            <a:off x="6636412" y="3731188"/>
            <a:ext cx="2293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Interfering 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208276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Hysteresis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4990" y="5454000"/>
            <a:ext cx="4454016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3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2DAC4F-2C1D-E326-A25B-D5976234D4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207138"/>
            <a:ext cx="8423275" cy="361504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/>
              <p:nvPr/>
            </p:nvSpPr>
            <p:spPr>
              <a:xfrm>
                <a:off x="4809863" y="1247065"/>
                <a:ext cx="3252336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C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↓</m:t>
                          </m:r>
                        </m:sub>
                      </m:sSub>
                      <m:r>
                        <a:rPr lang="en-CH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400" i="1">
                          <a:latin typeface="Cambria Math" panose="02040503050406030204" pitchFamily="18" charset="0"/>
                        </a:rPr>
                        <m:t>𝑂</m:t>
                      </m:r>
                      <m:sSub>
                        <m:sSubPr>
                          <m:ctrlPr>
                            <a:rPr lang="en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4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r>
                            <a:rPr lang="en-CH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CH" sz="24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sub>
                      </m:sSub>
                    </m:oMath>
                  </m:oMathPara>
                </a14:m>
                <a:endParaRPr lang="en-CH" sz="2400" b="1" i="1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863" y="1247065"/>
                <a:ext cx="3252336" cy="569498"/>
              </a:xfrm>
              <a:prstGeom prst="roundRect">
                <a:avLst/>
              </a:prstGeom>
              <a:blipFill>
                <a:blip r:embed="rId3"/>
                <a:stretch>
                  <a:fillRect b="-537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31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Resolution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5383" y="5454000"/>
            <a:ext cx="4793230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p.1</a:t>
            </a:r>
            <a:r>
              <a:rPr lang="en-CH" dirty="0"/>
              <a:t>3-14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/>
              <p:nvPr/>
            </p:nvSpPr>
            <p:spPr>
              <a:xfrm>
                <a:off x="4676885" y="1940239"/>
                <a:ext cx="3843609" cy="569498"/>
              </a:xfrm>
              <a:prstGeom prst="roundRect">
                <a:avLst/>
              </a:prstGeom>
              <a:ln w="28575">
                <a:noFill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lIns="72000" tIns="72000" rIns="72000" bIns="720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H" sz="2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CH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CH" sz="2400" i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: width of </a:t>
                </a:r>
                <a:r>
                  <a:rPr lang="en-CH" sz="2400" b="1" i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widest step</a:t>
                </a:r>
                <a:endParaRPr lang="en-CH" sz="2400" i="1" dirty="0">
                  <a:latin typeface="Inter" panose="02000503000000020004" pitchFamily="50" charset="0"/>
                  <a:ea typeface="Inter" panose="02000503000000020004" pitchFamily="50" charset="0"/>
                  <a:cs typeface="Inter" panose="02000503000000020004" pitchFamily="50" charset="0"/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0C680F2-A200-7EF3-26CE-398AFC31F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885" y="1940239"/>
                <a:ext cx="3843609" cy="569498"/>
              </a:xfrm>
              <a:prstGeom prst="roundRect">
                <a:avLst/>
              </a:prstGeom>
              <a:blipFill>
                <a:blip r:embed="rId2"/>
                <a:stretch>
                  <a:fillRect l="-158" r="-1743" b="-1383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039FBD-4909-05CA-595F-BA639BD666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93531" y="1160616"/>
            <a:ext cx="4078467" cy="3870325"/>
          </a:xfrm>
        </p:spPr>
      </p:pic>
    </p:spTree>
    <p:extLst>
      <p:ext uri="{BB962C8B-B14F-4D97-AF65-F5344CB8AC3E}">
        <p14:creationId xmlns:p14="http://schemas.microsoft.com/office/powerpoint/2010/main" val="3329375175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754</TotalTime>
  <Words>1024</Words>
  <Application>Microsoft Office PowerPoint</Application>
  <PresentationFormat>Custom</PresentationFormat>
  <Paragraphs>131</Paragraphs>
  <Slides>19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Nova</vt:lpstr>
      <vt:lpstr>Calibri</vt:lpstr>
      <vt:lpstr>Cambria Math</vt:lpstr>
      <vt:lpstr>Inter</vt:lpstr>
      <vt:lpstr>MyStyle</vt:lpstr>
      <vt:lpstr>MyStyle_UpperLine</vt:lpstr>
      <vt:lpstr>MyStyle_Cleared</vt:lpstr>
      <vt:lpstr>Static Characteristics of Measurement System Elements</vt:lpstr>
      <vt:lpstr>Contents</vt:lpstr>
      <vt:lpstr>Overview</vt:lpstr>
      <vt:lpstr>Range &amp; Span</vt:lpstr>
      <vt:lpstr>Ideal Straight Line &amp; Non-Linearity</vt:lpstr>
      <vt:lpstr>Sensitivity</vt:lpstr>
      <vt:lpstr>Environmental Effects</vt:lpstr>
      <vt:lpstr>Hysteresis</vt:lpstr>
      <vt:lpstr>Resolution</vt:lpstr>
      <vt:lpstr>Wear &amp; Aging</vt:lpstr>
      <vt:lpstr>Error Bands</vt:lpstr>
      <vt:lpstr>Generalised Model of a System</vt:lpstr>
      <vt:lpstr>Repeatability</vt:lpstr>
      <vt:lpstr>Repeatability</vt:lpstr>
      <vt:lpstr>Tolerance</vt:lpstr>
      <vt:lpstr>Accuracy &amp; Precision</vt:lpstr>
      <vt:lpstr>Calibration</vt:lpstr>
      <vt:lpstr>Measurement standard</vt:lpstr>
      <vt:lpstr>Experimental Measurements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52</cp:revision>
  <dcterms:created xsi:type="dcterms:W3CDTF">2023-12-06T11:36:22Z</dcterms:created>
  <dcterms:modified xsi:type="dcterms:W3CDTF">2023-12-14T12:57:44Z</dcterms:modified>
</cp:coreProperties>
</file>