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13" r:id="rId2"/>
    <p:sldMasterId id="2147483717" r:id="rId3"/>
  </p:sldMasterIdLst>
  <p:notesMasterIdLst>
    <p:notesMasterId r:id="rId21"/>
  </p:notesMasterIdLst>
  <p:sldIdLst>
    <p:sldId id="282" r:id="rId4"/>
    <p:sldId id="270" r:id="rId5"/>
    <p:sldId id="299" r:id="rId6"/>
    <p:sldId id="260" r:id="rId7"/>
    <p:sldId id="258" r:id="rId8"/>
    <p:sldId id="288" r:id="rId9"/>
    <p:sldId id="289" r:id="rId10"/>
    <p:sldId id="287" r:id="rId11"/>
    <p:sldId id="283" r:id="rId12"/>
    <p:sldId id="291" r:id="rId13"/>
    <p:sldId id="292" r:id="rId14"/>
    <p:sldId id="293" r:id="rId15"/>
    <p:sldId id="284" r:id="rId16"/>
    <p:sldId id="294" r:id="rId17"/>
    <p:sldId id="285" r:id="rId18"/>
    <p:sldId id="295" r:id="rId19"/>
    <p:sldId id="298" r:id="rId20"/>
  </p:sldIdLst>
  <p:sldSz cx="914400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35BD17A-585C-45EB-AC0C-BE2468BF5DCE}">
          <p14:sldIdLst>
            <p14:sldId id="282"/>
          </p14:sldIdLst>
        </p14:section>
        <p14:section name="Overview" id="{182DAED3-CCFD-4C31-AA6F-577B81206013}">
          <p14:sldIdLst>
            <p14:sldId id="270"/>
            <p14:sldId id="299"/>
            <p14:sldId id="260"/>
          </p14:sldIdLst>
        </p14:section>
        <p14:section name="Transfer Function" id="{408ABDE6-3ED7-409F-88BA-59572D30013F}">
          <p14:sldIdLst>
            <p14:sldId id="258"/>
            <p14:sldId id="288"/>
            <p14:sldId id="289"/>
            <p14:sldId id="287"/>
          </p14:sldIdLst>
        </p14:section>
        <p14:section name="Identification of the Dynamics" id="{99D6BCED-82CD-4A4B-82E0-DB121A8B455F}">
          <p14:sldIdLst>
            <p14:sldId id="283"/>
            <p14:sldId id="291"/>
            <p14:sldId id="292"/>
            <p14:sldId id="293"/>
          </p14:sldIdLst>
        </p14:section>
        <p14:section name="Dynamic Errors" id="{E0D4E31E-53A0-4B3B-BF72-605DB8886F7F}">
          <p14:sldIdLst>
            <p14:sldId id="284"/>
            <p14:sldId id="294"/>
          </p14:sldIdLst>
        </p14:section>
        <p14:section name="Techniques for Dynamics Compensation" id="{FB19CDD9-9C03-4A30-AFB2-4AC2EA08BDF2}">
          <p14:sldIdLst>
            <p14:sldId id="285"/>
            <p14:sldId id="295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8" autoAdjust="0"/>
    <p:restoredTop sz="75000" autoAdjust="0"/>
  </p:normalViewPr>
  <p:slideViewPr>
    <p:cSldViewPr snapToGrid="0">
      <p:cViewPr>
        <p:scale>
          <a:sx n="100" d="100"/>
          <a:sy n="100" d="100"/>
        </p:scale>
        <p:origin x="978" y="31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18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A352A-9171-4E5C-A5BE-FEAB382B70AF}" type="doc">
      <dgm:prSet loTypeId="urn:microsoft.com/office/officeart/2005/8/layout/vList2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CH"/>
        </a:p>
      </dgm:t>
    </dgm:pt>
    <dgm:pt modelId="{20665D2D-6FD0-494F-AB10-12FF2A5C604A}">
      <dgm:prSet phldrT="[Text]" custT="1"/>
      <dgm:spPr/>
      <dgm:t>
        <a:bodyPr/>
        <a:lstStyle/>
        <a:p>
          <a:r>
            <a:rPr lang="en-CH" sz="240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Transfer Function G(s)</a:t>
          </a:r>
        </a:p>
      </dgm:t>
    </dgm:pt>
    <dgm:pt modelId="{FCF93FFA-7602-4173-949D-7422A160DEDE}" type="parTrans" cxnId="{2205A89B-71EA-4E4F-9524-C33E36A6818E}">
      <dgm:prSet/>
      <dgm:spPr/>
      <dgm:t>
        <a:bodyPr/>
        <a:lstStyle/>
        <a:p>
          <a:endParaRPr lang="en-CH" sz="1200"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7BA7D31E-960E-4FB2-B154-B00C0CFA091C}" type="sibTrans" cxnId="{2205A89B-71EA-4E4F-9524-C33E36A6818E}">
      <dgm:prSet/>
      <dgm:spPr/>
      <dgm:t>
        <a:bodyPr/>
        <a:lstStyle/>
        <a:p>
          <a:endParaRPr lang="en-CH" sz="1200"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7781DCEF-0782-4CE5-98B4-BF92F6E81549}">
      <dgm:prSet custT="1"/>
      <dgm:spPr/>
      <dgm:t>
        <a:bodyPr/>
        <a:lstStyle/>
        <a:p>
          <a:r>
            <a:rPr lang="en-CH" sz="2400">
              <a:effectLst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Identification of the dynamics of an element</a:t>
          </a:r>
          <a:endParaRPr lang="en-CH" sz="2400" dirty="0">
            <a:effectLst/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6240BD65-59E8-468F-8873-A27E419850F1}" type="parTrans" cxnId="{FB6E3735-AC17-4704-A6F9-B6E59A0E8326}">
      <dgm:prSet/>
      <dgm:spPr/>
      <dgm:t>
        <a:bodyPr/>
        <a:lstStyle/>
        <a:p>
          <a:endParaRPr lang="en-CH" sz="1200"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EEC90544-60A0-46DC-A2DB-A8EC5476FB69}" type="sibTrans" cxnId="{FB6E3735-AC17-4704-A6F9-B6E59A0E8326}">
      <dgm:prSet/>
      <dgm:spPr/>
      <dgm:t>
        <a:bodyPr/>
        <a:lstStyle/>
        <a:p>
          <a:endParaRPr lang="en-CH" sz="1200"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0A821A9D-0305-4C76-98D8-3D3F386082A1}">
      <dgm:prSet custT="1"/>
      <dgm:spPr/>
      <dgm:t>
        <a:bodyPr/>
        <a:lstStyle/>
        <a:p>
          <a:r>
            <a:rPr lang="en-CH" sz="2400">
              <a:effectLst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Dynamic errors in measurement systems</a:t>
          </a:r>
          <a:endParaRPr lang="en-CH" sz="2400" dirty="0">
            <a:effectLst/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F5709D58-7533-4C1B-A159-83902B46A482}" type="parTrans" cxnId="{5AD8954B-1BBF-4A82-BE91-47F1DC93C7F7}">
      <dgm:prSet/>
      <dgm:spPr/>
      <dgm:t>
        <a:bodyPr/>
        <a:lstStyle/>
        <a:p>
          <a:endParaRPr lang="en-CH" sz="1200"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4316B8C3-6B38-46C0-B9A1-DD80BA45140D}" type="sibTrans" cxnId="{5AD8954B-1BBF-4A82-BE91-47F1DC93C7F7}">
      <dgm:prSet/>
      <dgm:spPr/>
      <dgm:t>
        <a:bodyPr/>
        <a:lstStyle/>
        <a:p>
          <a:endParaRPr lang="en-CH" sz="1200"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53DFA95E-69F5-4672-8322-3B1B26C3C147}">
      <dgm:prSet custT="1"/>
      <dgm:spPr/>
      <dgm:t>
        <a:bodyPr/>
        <a:lstStyle/>
        <a:p>
          <a:r>
            <a:rPr lang="en-CH" sz="2400">
              <a:effectLst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Techniques for dynamic compensation</a:t>
          </a:r>
          <a:endParaRPr lang="en-CH" sz="2400" dirty="0">
            <a:effectLst/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334D3DDF-4A94-4EC2-BD7F-F3854352F59D}" type="parTrans" cxnId="{1E1CA184-B671-429A-AADD-EC2693809572}">
      <dgm:prSet/>
      <dgm:spPr/>
      <dgm:t>
        <a:bodyPr/>
        <a:lstStyle/>
        <a:p>
          <a:endParaRPr lang="en-CH" sz="1200"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BE0C9AC4-603F-48DA-BA3F-2802B15FEB74}" type="sibTrans" cxnId="{1E1CA184-B671-429A-AADD-EC2693809572}">
      <dgm:prSet/>
      <dgm:spPr/>
      <dgm:t>
        <a:bodyPr/>
        <a:lstStyle/>
        <a:p>
          <a:endParaRPr lang="en-CH" sz="1200"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2F3E2250-5E06-4BF0-AA29-7116B88F6AB9}" type="pres">
      <dgm:prSet presAssocID="{6CEA352A-9171-4E5C-A5BE-FEAB382B70AF}" presName="linear" presStyleCnt="0">
        <dgm:presLayoutVars>
          <dgm:animLvl val="lvl"/>
          <dgm:resizeHandles val="exact"/>
        </dgm:presLayoutVars>
      </dgm:prSet>
      <dgm:spPr/>
    </dgm:pt>
    <dgm:pt modelId="{68247C05-30E2-45CB-AF58-B0713EF5D530}" type="pres">
      <dgm:prSet presAssocID="{20665D2D-6FD0-494F-AB10-12FF2A5C60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4D341F1-2F74-410D-94E8-CBC84162B0F1}" type="pres">
      <dgm:prSet presAssocID="{7BA7D31E-960E-4FB2-B154-B00C0CFA091C}" presName="spacer" presStyleCnt="0"/>
      <dgm:spPr/>
    </dgm:pt>
    <dgm:pt modelId="{C77FCCBB-AB71-4F2B-8D00-5645E2DC43C7}" type="pres">
      <dgm:prSet presAssocID="{7781DCEF-0782-4CE5-98B4-BF92F6E8154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3156F5E-5D64-4396-AFE6-F2F250B6AA45}" type="pres">
      <dgm:prSet presAssocID="{EEC90544-60A0-46DC-A2DB-A8EC5476FB69}" presName="spacer" presStyleCnt="0"/>
      <dgm:spPr/>
    </dgm:pt>
    <dgm:pt modelId="{E20E4088-960A-4458-8428-69CC18570397}" type="pres">
      <dgm:prSet presAssocID="{0A821A9D-0305-4C76-98D8-3D3F386082A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7F77F27-B313-445F-8FE6-6DFC83B4CEC5}" type="pres">
      <dgm:prSet presAssocID="{4316B8C3-6B38-46C0-B9A1-DD80BA45140D}" presName="spacer" presStyleCnt="0"/>
      <dgm:spPr/>
    </dgm:pt>
    <dgm:pt modelId="{4A713D9A-A284-4AAD-A0EE-E8BF444BABD7}" type="pres">
      <dgm:prSet presAssocID="{53DFA95E-69F5-4672-8322-3B1B26C3C14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B6E3735-AC17-4704-A6F9-B6E59A0E8326}" srcId="{6CEA352A-9171-4E5C-A5BE-FEAB382B70AF}" destId="{7781DCEF-0782-4CE5-98B4-BF92F6E81549}" srcOrd="1" destOrd="0" parTransId="{6240BD65-59E8-468F-8873-A27E419850F1}" sibTransId="{EEC90544-60A0-46DC-A2DB-A8EC5476FB69}"/>
    <dgm:cxn modelId="{5AD8954B-1BBF-4A82-BE91-47F1DC93C7F7}" srcId="{6CEA352A-9171-4E5C-A5BE-FEAB382B70AF}" destId="{0A821A9D-0305-4C76-98D8-3D3F386082A1}" srcOrd="2" destOrd="0" parTransId="{F5709D58-7533-4C1B-A159-83902B46A482}" sibTransId="{4316B8C3-6B38-46C0-B9A1-DD80BA45140D}"/>
    <dgm:cxn modelId="{9EE3974F-59F5-4D40-8A99-6C3CF58425D9}" type="presOf" srcId="{53DFA95E-69F5-4672-8322-3B1B26C3C147}" destId="{4A713D9A-A284-4AAD-A0EE-E8BF444BABD7}" srcOrd="0" destOrd="0" presId="urn:microsoft.com/office/officeart/2005/8/layout/vList2"/>
    <dgm:cxn modelId="{0EF94E7E-9C94-4BE5-A0CA-21C0B1FC0970}" type="presOf" srcId="{20665D2D-6FD0-494F-AB10-12FF2A5C604A}" destId="{68247C05-30E2-45CB-AF58-B0713EF5D530}" srcOrd="0" destOrd="0" presId="urn:microsoft.com/office/officeart/2005/8/layout/vList2"/>
    <dgm:cxn modelId="{1E1CA184-B671-429A-AADD-EC2693809572}" srcId="{6CEA352A-9171-4E5C-A5BE-FEAB382B70AF}" destId="{53DFA95E-69F5-4672-8322-3B1B26C3C147}" srcOrd="3" destOrd="0" parTransId="{334D3DDF-4A94-4EC2-BD7F-F3854352F59D}" sibTransId="{BE0C9AC4-603F-48DA-BA3F-2802B15FEB74}"/>
    <dgm:cxn modelId="{2205A89B-71EA-4E4F-9524-C33E36A6818E}" srcId="{6CEA352A-9171-4E5C-A5BE-FEAB382B70AF}" destId="{20665D2D-6FD0-494F-AB10-12FF2A5C604A}" srcOrd="0" destOrd="0" parTransId="{FCF93FFA-7602-4173-949D-7422A160DEDE}" sibTransId="{7BA7D31E-960E-4FB2-B154-B00C0CFA091C}"/>
    <dgm:cxn modelId="{798BABF4-CD47-4B95-9E9C-B4246FC23DB5}" type="presOf" srcId="{6CEA352A-9171-4E5C-A5BE-FEAB382B70AF}" destId="{2F3E2250-5E06-4BF0-AA29-7116B88F6AB9}" srcOrd="0" destOrd="0" presId="urn:microsoft.com/office/officeart/2005/8/layout/vList2"/>
    <dgm:cxn modelId="{EC9CE7F8-F3E2-42C8-A5DF-081463805CAD}" type="presOf" srcId="{7781DCEF-0782-4CE5-98B4-BF92F6E81549}" destId="{C77FCCBB-AB71-4F2B-8D00-5645E2DC43C7}" srcOrd="0" destOrd="0" presId="urn:microsoft.com/office/officeart/2005/8/layout/vList2"/>
    <dgm:cxn modelId="{19101CFF-88EF-488C-A3BE-494DCE7213EE}" type="presOf" srcId="{0A821A9D-0305-4C76-98D8-3D3F386082A1}" destId="{E20E4088-960A-4458-8428-69CC18570397}" srcOrd="0" destOrd="0" presId="urn:microsoft.com/office/officeart/2005/8/layout/vList2"/>
    <dgm:cxn modelId="{0467FD74-99DD-4BE4-A7F7-9CC0A207942C}" type="presParOf" srcId="{2F3E2250-5E06-4BF0-AA29-7116B88F6AB9}" destId="{68247C05-30E2-45CB-AF58-B0713EF5D530}" srcOrd="0" destOrd="0" presId="urn:microsoft.com/office/officeart/2005/8/layout/vList2"/>
    <dgm:cxn modelId="{6CA7A09A-E024-4BA6-B8A1-D2FE6568F4F6}" type="presParOf" srcId="{2F3E2250-5E06-4BF0-AA29-7116B88F6AB9}" destId="{44D341F1-2F74-410D-94E8-CBC84162B0F1}" srcOrd="1" destOrd="0" presId="urn:microsoft.com/office/officeart/2005/8/layout/vList2"/>
    <dgm:cxn modelId="{58A0C6F3-238A-4F57-AED9-C33142B431D0}" type="presParOf" srcId="{2F3E2250-5E06-4BF0-AA29-7116B88F6AB9}" destId="{C77FCCBB-AB71-4F2B-8D00-5645E2DC43C7}" srcOrd="2" destOrd="0" presId="urn:microsoft.com/office/officeart/2005/8/layout/vList2"/>
    <dgm:cxn modelId="{E988D268-B536-49E3-BBE6-0A201500CD6D}" type="presParOf" srcId="{2F3E2250-5E06-4BF0-AA29-7116B88F6AB9}" destId="{73156F5E-5D64-4396-AFE6-F2F250B6AA45}" srcOrd="3" destOrd="0" presId="urn:microsoft.com/office/officeart/2005/8/layout/vList2"/>
    <dgm:cxn modelId="{FA626D78-74E1-4D53-9088-DF68B0A82AEA}" type="presParOf" srcId="{2F3E2250-5E06-4BF0-AA29-7116B88F6AB9}" destId="{E20E4088-960A-4458-8428-69CC18570397}" srcOrd="4" destOrd="0" presId="urn:microsoft.com/office/officeart/2005/8/layout/vList2"/>
    <dgm:cxn modelId="{D663B8CA-6F3C-4DE1-A47B-F05C32E96ADC}" type="presParOf" srcId="{2F3E2250-5E06-4BF0-AA29-7116B88F6AB9}" destId="{F7F77F27-B313-445F-8FE6-6DFC83B4CEC5}" srcOrd="5" destOrd="0" presId="urn:microsoft.com/office/officeart/2005/8/layout/vList2"/>
    <dgm:cxn modelId="{D264C86E-C2C8-410D-9FC1-96AA6F3091B6}" type="presParOf" srcId="{2F3E2250-5E06-4BF0-AA29-7116B88F6AB9}" destId="{4A713D9A-A284-4AAD-A0EE-E8BF444BABD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47C05-30E2-45CB-AF58-B0713EF5D530}">
      <dsp:nvSpPr>
        <dsp:cNvPr id="0" name=""/>
        <dsp:cNvSpPr/>
      </dsp:nvSpPr>
      <dsp:spPr>
        <a:xfrm>
          <a:off x="0" y="33119"/>
          <a:ext cx="8423275" cy="71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400" kern="120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Transfer Function G(s)</a:t>
          </a:r>
        </a:p>
      </dsp:txBody>
      <dsp:txXfrm>
        <a:off x="34726" y="67845"/>
        <a:ext cx="8353823" cy="641908"/>
      </dsp:txXfrm>
    </dsp:sp>
    <dsp:sp modelId="{C77FCCBB-AB71-4F2B-8D00-5645E2DC43C7}">
      <dsp:nvSpPr>
        <dsp:cNvPr id="0" name=""/>
        <dsp:cNvSpPr/>
      </dsp:nvSpPr>
      <dsp:spPr>
        <a:xfrm>
          <a:off x="0" y="853919"/>
          <a:ext cx="8423275" cy="71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400" kern="1200">
              <a:effectLst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Identification of the dynamics of an element</a:t>
          </a:r>
          <a:endParaRPr lang="en-CH" sz="2400" kern="1200" dirty="0">
            <a:effectLst/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sp:txBody>
      <dsp:txXfrm>
        <a:off x="34726" y="888645"/>
        <a:ext cx="8353823" cy="641908"/>
      </dsp:txXfrm>
    </dsp:sp>
    <dsp:sp modelId="{E20E4088-960A-4458-8428-69CC18570397}">
      <dsp:nvSpPr>
        <dsp:cNvPr id="0" name=""/>
        <dsp:cNvSpPr/>
      </dsp:nvSpPr>
      <dsp:spPr>
        <a:xfrm>
          <a:off x="0" y="1674719"/>
          <a:ext cx="8423275" cy="71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400" kern="1200">
              <a:effectLst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Dynamic errors in measurement systems</a:t>
          </a:r>
          <a:endParaRPr lang="en-CH" sz="2400" kern="1200" dirty="0">
            <a:effectLst/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sp:txBody>
      <dsp:txXfrm>
        <a:off x="34726" y="1709445"/>
        <a:ext cx="8353823" cy="641908"/>
      </dsp:txXfrm>
    </dsp:sp>
    <dsp:sp modelId="{4A713D9A-A284-4AAD-A0EE-E8BF444BABD7}">
      <dsp:nvSpPr>
        <dsp:cNvPr id="0" name=""/>
        <dsp:cNvSpPr/>
      </dsp:nvSpPr>
      <dsp:spPr>
        <a:xfrm>
          <a:off x="0" y="2495519"/>
          <a:ext cx="8423275" cy="7113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400" kern="1200">
              <a:effectLst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Techniques for dynamic compensation</a:t>
          </a:r>
          <a:endParaRPr lang="en-CH" sz="2400" kern="1200" dirty="0">
            <a:effectLst/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sp:txBody>
      <dsp:txXfrm>
        <a:off x="34726" y="2530245"/>
        <a:ext cx="8353823" cy="641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97828-BD99-4EE4-B248-B6544F3D4165}" type="datetimeFigureOut">
              <a:rPr lang="en-CH" smtClean="0"/>
              <a:t>18/12/2023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143000"/>
            <a:ext cx="489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3268D-4392-4FD3-B33B-AD549935553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625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983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Where</a:t>
                </a:r>
                <a:r>
                  <a:rPr lang="en-CH" dirty="0"/>
                  <a:t>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M = detector mass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C = detector specific heat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CH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°</m:t>
                    </m:r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A = detector surface area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U = heat transfer coefficient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°</m:t>
                    </m:r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Where</a:t>
                </a:r>
                <a:r>
                  <a:rPr lang="en-CH" dirty="0"/>
                  <a:t>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M = detector mass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:r>
                  <a:rPr lang="en-GB" i="0" dirty="0">
                    <a:latin typeface="Cambria Math" panose="02040503050406030204" pitchFamily="18" charset="0"/>
                  </a:rPr>
                  <a:t>𝑘𝑔</a:t>
                </a:r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C = detector specific heat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:r>
                  <a:rPr lang="en-GB" i="0" dirty="0">
                    <a:latin typeface="Cambria Math" panose="02040503050406030204" pitchFamily="18" charset="0"/>
                  </a:rPr>
                  <a:t>𝐽 𝑘𝑔</a:t>
                </a:r>
                <a:r>
                  <a:rPr lang="en-CH" b="0" i="0" dirty="0">
                    <a:latin typeface="Cambria Math" panose="02040503050406030204" pitchFamily="18" charset="0"/>
                  </a:rPr>
                  <a:t>^(−1)</a:t>
                </a:r>
                <a:r>
                  <a:rPr lang="en-GB" b="0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 °𝐶</a:t>
                </a:r>
                <a:r>
                  <a:rPr lang="en-CH" b="0" i="0" dirty="0">
                    <a:latin typeface="Cambria Math" panose="02040503050406030204" pitchFamily="18" charset="0"/>
                  </a:rPr>
                  <a:t>^(</a:t>
                </a:r>
                <a:r>
                  <a:rPr lang="en-GB" i="0" dirty="0">
                    <a:latin typeface="Cambria Math" panose="02040503050406030204" pitchFamily="18" charset="0"/>
                  </a:rPr>
                  <a:t>−1</a:t>
                </a:r>
                <a:r>
                  <a:rPr lang="en-CH" b="0" i="0" dirty="0">
                    <a:latin typeface="Cambria Math" panose="02040503050406030204" pitchFamily="18" charset="0"/>
                  </a:rPr>
                  <a:t>)</a:t>
                </a:r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A = detector surface area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:r>
                  <a:rPr lang="en-GB" i="0" dirty="0">
                    <a:latin typeface="Cambria Math" panose="02040503050406030204" pitchFamily="18" charset="0"/>
                  </a:rPr>
                  <a:t>𝑚</a:t>
                </a:r>
                <a:r>
                  <a:rPr lang="en-CH" b="0" i="0" dirty="0">
                    <a:latin typeface="Cambria Math" panose="02040503050406030204" pitchFamily="18" charset="0"/>
                  </a:rPr>
                  <a:t>^</a:t>
                </a:r>
                <a:r>
                  <a:rPr lang="en-GB" i="0" dirty="0">
                    <a:latin typeface="Cambria Math" panose="02040503050406030204" pitchFamily="18" charset="0"/>
                  </a:rPr>
                  <a:t>2</a:t>
                </a:r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U = heat transfer coefficient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:r>
                  <a:rPr lang="en-GB" i="0" dirty="0">
                    <a:latin typeface="Cambria Math" panose="02040503050406030204" pitchFamily="18" charset="0"/>
                  </a:rPr>
                  <a:t>𝑊 𝑚</a:t>
                </a:r>
                <a:r>
                  <a:rPr lang="en-CH" b="0" i="0" dirty="0">
                    <a:latin typeface="Cambria Math" panose="02040503050406030204" pitchFamily="18" charset="0"/>
                  </a:rPr>
                  <a:t>^(</a:t>
                </a:r>
                <a:r>
                  <a:rPr lang="en-GB" i="0" dirty="0">
                    <a:latin typeface="Cambria Math" panose="02040503050406030204" pitchFamily="18" charset="0"/>
                  </a:rPr>
                  <a:t>−2</a:t>
                </a:r>
                <a:r>
                  <a:rPr lang="en-CH" b="0" i="0" dirty="0">
                    <a:latin typeface="Cambria Math" panose="02040503050406030204" pitchFamily="18" charset="0"/>
                  </a:rPr>
                  <a:t>)</a:t>
                </a:r>
                <a:r>
                  <a:rPr lang="en-GB" b="0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 °𝐶</a:t>
                </a:r>
                <a:r>
                  <a:rPr lang="en-CH" b="0" i="0" dirty="0">
                    <a:latin typeface="Cambria Math" panose="02040503050406030204" pitchFamily="18" charset="0"/>
                  </a:rPr>
                  <a:t>^(</a:t>
                </a:r>
                <a:r>
                  <a:rPr lang="en-GB" i="0" dirty="0">
                    <a:latin typeface="Cambria Math" panose="02040503050406030204" pitchFamily="18" charset="0"/>
                  </a:rPr>
                  <a:t>−1</a:t>
                </a:r>
                <a:r>
                  <a:rPr lang="en-CH" b="0" i="0" dirty="0">
                    <a:latin typeface="Cambria Math" panose="02040503050406030204" pitchFamily="18" charset="0"/>
                  </a:rPr>
                  <a:t>)</a:t>
                </a:r>
                <a:r>
                  <a:rPr lang="en-GB" dirty="0"/>
                  <a:t>)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12818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𝑅𝐶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𝑀𝐶</m:t>
                          </m:r>
                        </m:num>
                        <m:den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𝑈𝐴</m:t>
                          </m:r>
                        </m:den>
                      </m:f>
                    </m:oMath>
                  </m:oMathPara>
                </a14:m>
                <a:endParaRPr lang="en-CH" dirty="0"/>
              </a:p>
              <a:p>
                <a:r>
                  <a:rPr lang="en-GB" dirty="0"/>
                  <a:t>Where</a:t>
                </a:r>
                <a:r>
                  <a:rPr lang="en-CH" dirty="0"/>
                  <a:t>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M = detector mass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C = detector specific heat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CH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°</m:t>
                    </m:r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A = detector surface area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U = heat transfer coefficient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°</m:t>
                    </m:r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b="0" i="0">
                    <a:latin typeface="Cambria Math" panose="02040503050406030204" pitchFamily="18" charset="0"/>
                  </a:rPr>
                  <a:t>𝜏=𝑅/𝐿=𝑅𝐶=𝑀𝐶/𝑈𝐴</a:t>
                </a:r>
                <a:endParaRPr lang="en-CH" dirty="0"/>
              </a:p>
              <a:p>
                <a:r>
                  <a:rPr lang="en-GB" dirty="0"/>
                  <a:t>Where</a:t>
                </a:r>
                <a:r>
                  <a:rPr lang="en-CH" dirty="0"/>
                  <a:t>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M = detector mass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:r>
                  <a:rPr lang="en-GB" i="0" dirty="0">
                    <a:latin typeface="Cambria Math" panose="02040503050406030204" pitchFamily="18" charset="0"/>
                  </a:rPr>
                  <a:t>𝑘𝑔</a:t>
                </a:r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C = detector specific heat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:r>
                  <a:rPr lang="en-GB" i="0" dirty="0">
                    <a:latin typeface="Cambria Math" panose="02040503050406030204" pitchFamily="18" charset="0"/>
                  </a:rPr>
                  <a:t>𝐽 𝑘𝑔</a:t>
                </a:r>
                <a:r>
                  <a:rPr lang="en-CH" b="0" i="0" dirty="0">
                    <a:latin typeface="Cambria Math" panose="02040503050406030204" pitchFamily="18" charset="0"/>
                  </a:rPr>
                  <a:t>^(−1)</a:t>
                </a:r>
                <a:r>
                  <a:rPr lang="en-GB" b="0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 °𝐶</a:t>
                </a:r>
                <a:r>
                  <a:rPr lang="en-CH" b="0" i="0" dirty="0">
                    <a:latin typeface="Cambria Math" panose="02040503050406030204" pitchFamily="18" charset="0"/>
                  </a:rPr>
                  <a:t>^(</a:t>
                </a:r>
                <a:r>
                  <a:rPr lang="en-GB" i="0" dirty="0">
                    <a:latin typeface="Cambria Math" panose="02040503050406030204" pitchFamily="18" charset="0"/>
                  </a:rPr>
                  <a:t>−1</a:t>
                </a:r>
                <a:r>
                  <a:rPr lang="en-CH" b="0" i="0" dirty="0">
                    <a:latin typeface="Cambria Math" panose="02040503050406030204" pitchFamily="18" charset="0"/>
                  </a:rPr>
                  <a:t>)</a:t>
                </a:r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A = detector surface area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:r>
                  <a:rPr lang="en-GB" i="0" dirty="0">
                    <a:latin typeface="Cambria Math" panose="02040503050406030204" pitchFamily="18" charset="0"/>
                  </a:rPr>
                  <a:t>𝑚</a:t>
                </a:r>
                <a:r>
                  <a:rPr lang="en-CH" b="0" i="0" dirty="0">
                    <a:latin typeface="Cambria Math" panose="02040503050406030204" pitchFamily="18" charset="0"/>
                  </a:rPr>
                  <a:t>^</a:t>
                </a:r>
                <a:r>
                  <a:rPr lang="en-GB" i="0" dirty="0">
                    <a:latin typeface="Cambria Math" panose="02040503050406030204" pitchFamily="18" charset="0"/>
                  </a:rPr>
                  <a:t>2</a:t>
                </a:r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U = heat transfer coefficient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:r>
                  <a:rPr lang="en-GB" i="0" dirty="0">
                    <a:latin typeface="Cambria Math" panose="02040503050406030204" pitchFamily="18" charset="0"/>
                  </a:rPr>
                  <a:t>𝑊 𝑚</a:t>
                </a:r>
                <a:r>
                  <a:rPr lang="en-CH" b="0" i="0" dirty="0">
                    <a:latin typeface="Cambria Math" panose="02040503050406030204" pitchFamily="18" charset="0"/>
                  </a:rPr>
                  <a:t>^(</a:t>
                </a:r>
                <a:r>
                  <a:rPr lang="en-GB" i="0" dirty="0">
                    <a:latin typeface="Cambria Math" panose="02040503050406030204" pitchFamily="18" charset="0"/>
                  </a:rPr>
                  <a:t>−2</a:t>
                </a:r>
                <a:r>
                  <a:rPr lang="en-CH" b="0" i="0" dirty="0">
                    <a:latin typeface="Cambria Math" panose="02040503050406030204" pitchFamily="18" charset="0"/>
                  </a:rPr>
                  <a:t>)</a:t>
                </a:r>
                <a:r>
                  <a:rPr lang="en-GB" b="0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 °𝐶</a:t>
                </a:r>
                <a:r>
                  <a:rPr lang="en-CH" b="0" i="0" dirty="0">
                    <a:latin typeface="Cambria Math" panose="02040503050406030204" pitchFamily="18" charset="0"/>
                  </a:rPr>
                  <a:t>^(</a:t>
                </a:r>
                <a:r>
                  <a:rPr lang="en-GB" i="0" dirty="0">
                    <a:latin typeface="Cambria Math" panose="02040503050406030204" pitchFamily="18" charset="0"/>
                  </a:rPr>
                  <a:t>−1</a:t>
                </a:r>
                <a:r>
                  <a:rPr lang="en-CH" b="0" i="0" dirty="0">
                    <a:latin typeface="Cambria Math" panose="02040503050406030204" pitchFamily="18" charset="0"/>
                  </a:rPr>
                  <a:t>)</a:t>
                </a:r>
                <a:r>
                  <a:rPr lang="en-GB" dirty="0"/>
                  <a:t>)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5499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b="1" dirty="0"/>
              <a:t>Left</a:t>
            </a:r>
            <a:r>
              <a:rPr lang="en-CH" dirty="0"/>
              <a:t> first order, </a:t>
            </a:r>
            <a:r>
              <a:rPr lang="en-CH" b="1" dirty="0"/>
              <a:t>right</a:t>
            </a:r>
            <a:r>
              <a:rPr lang="en-CH" dirty="0"/>
              <a:t> second order</a:t>
            </a:r>
          </a:p>
          <a:p>
            <a:endParaRPr lang="en-CH" dirty="0"/>
          </a:p>
          <a:p>
            <a:r>
              <a:rPr lang="en-CH" dirty="0"/>
              <a:t>For oscillation to </a:t>
            </a:r>
            <a:r>
              <a:rPr lang="en-CH" dirty="0" err="1"/>
              <a:t>occure</a:t>
            </a:r>
            <a:r>
              <a:rPr lang="en-CH" dirty="0"/>
              <a:t>, </a:t>
            </a:r>
            <a:r>
              <a:rPr lang="en-CH" b="1" dirty="0"/>
              <a:t>TWO</a:t>
            </a:r>
            <a:r>
              <a:rPr lang="en-CH" b="0" dirty="0"/>
              <a:t> energy sources are required!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54020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Where</a:t>
                </a:r>
                <a:r>
                  <a:rPr lang="en-CH" dirty="0"/>
                  <a:t>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M = detector mass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𝑘𝑔</m:t>
                    </m:r>
                  </m:oMath>
                </a14:m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C = detector specific heat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CH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°</m:t>
                    </m:r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A = detector surface area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U = heat transfer coefficient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GB" i="1" dirty="0" smtClean="0">
                        <a:latin typeface="Cambria Math" panose="02040503050406030204" pitchFamily="18" charset="0"/>
                      </a:rPr>
                      <m:t> °</m:t>
                    </m:r>
                    <m:sSup>
                      <m:sSupPr>
                        <m:ctrlPr>
                          <a:rPr lang="en-CH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dirty="0"/>
                  <a:t>)</a:t>
                </a:r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dirty="0"/>
                  <a:t>Where</a:t>
                </a:r>
                <a:r>
                  <a:rPr lang="en-CH" dirty="0"/>
                  <a:t>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M = detector mass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:r>
                  <a:rPr lang="en-GB" i="0" dirty="0">
                    <a:latin typeface="Cambria Math" panose="02040503050406030204" pitchFamily="18" charset="0"/>
                  </a:rPr>
                  <a:t>𝑘𝑔</a:t>
                </a:r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C = detector specific heat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:r>
                  <a:rPr lang="en-GB" i="0" dirty="0">
                    <a:latin typeface="Cambria Math" panose="02040503050406030204" pitchFamily="18" charset="0"/>
                  </a:rPr>
                  <a:t>𝐽 𝑘𝑔</a:t>
                </a:r>
                <a:r>
                  <a:rPr lang="en-CH" b="0" i="0" dirty="0">
                    <a:latin typeface="Cambria Math" panose="02040503050406030204" pitchFamily="18" charset="0"/>
                  </a:rPr>
                  <a:t>^(−1)</a:t>
                </a:r>
                <a:r>
                  <a:rPr lang="en-GB" b="0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 °𝐶</a:t>
                </a:r>
                <a:r>
                  <a:rPr lang="en-CH" b="0" i="0" dirty="0">
                    <a:latin typeface="Cambria Math" panose="02040503050406030204" pitchFamily="18" charset="0"/>
                  </a:rPr>
                  <a:t>^(</a:t>
                </a:r>
                <a:r>
                  <a:rPr lang="en-GB" i="0" dirty="0">
                    <a:latin typeface="Cambria Math" panose="02040503050406030204" pitchFamily="18" charset="0"/>
                  </a:rPr>
                  <a:t>−1</a:t>
                </a:r>
                <a:r>
                  <a:rPr lang="en-CH" b="0" i="0" dirty="0">
                    <a:latin typeface="Cambria Math" panose="02040503050406030204" pitchFamily="18" charset="0"/>
                  </a:rPr>
                  <a:t>)</a:t>
                </a:r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A = detector surface area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:r>
                  <a:rPr lang="en-GB" i="0" dirty="0">
                    <a:latin typeface="Cambria Math" panose="02040503050406030204" pitchFamily="18" charset="0"/>
                  </a:rPr>
                  <a:t>𝑚</a:t>
                </a:r>
                <a:r>
                  <a:rPr lang="en-CH" b="0" i="0" dirty="0">
                    <a:latin typeface="Cambria Math" panose="02040503050406030204" pitchFamily="18" charset="0"/>
                  </a:rPr>
                  <a:t>^</a:t>
                </a:r>
                <a:r>
                  <a:rPr lang="en-GB" i="0" dirty="0">
                    <a:latin typeface="Cambria Math" panose="02040503050406030204" pitchFamily="18" charset="0"/>
                  </a:rPr>
                  <a:t>2</a:t>
                </a:r>
                <a:r>
                  <a:rPr lang="en-GB" dirty="0"/>
                  <a:t>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dirty="0"/>
                  <a:t>U = heat transfer coefficient</a:t>
                </a:r>
                <a:r>
                  <a:rPr lang="en-CH" dirty="0"/>
                  <a:t> </a:t>
                </a:r>
                <a:r>
                  <a:rPr lang="en-GB" dirty="0"/>
                  <a:t>(</a:t>
                </a:r>
                <a:r>
                  <a:rPr lang="en-GB" i="0" dirty="0">
                    <a:latin typeface="Cambria Math" panose="02040503050406030204" pitchFamily="18" charset="0"/>
                  </a:rPr>
                  <a:t>𝑊 𝑚</a:t>
                </a:r>
                <a:r>
                  <a:rPr lang="en-CH" b="0" i="0" dirty="0">
                    <a:latin typeface="Cambria Math" panose="02040503050406030204" pitchFamily="18" charset="0"/>
                  </a:rPr>
                  <a:t>^(</a:t>
                </a:r>
                <a:r>
                  <a:rPr lang="en-GB" i="0" dirty="0">
                    <a:latin typeface="Cambria Math" panose="02040503050406030204" pitchFamily="18" charset="0"/>
                  </a:rPr>
                  <a:t>−2</a:t>
                </a:r>
                <a:r>
                  <a:rPr lang="en-CH" b="0" i="0" dirty="0">
                    <a:latin typeface="Cambria Math" panose="02040503050406030204" pitchFamily="18" charset="0"/>
                  </a:rPr>
                  <a:t>)</a:t>
                </a:r>
                <a:r>
                  <a:rPr lang="en-GB" b="0" i="0" dirty="0">
                    <a:latin typeface="Cambria Math" panose="02040503050406030204" pitchFamily="18" charset="0"/>
                  </a:rPr>
                  <a:t> </a:t>
                </a:r>
                <a:r>
                  <a:rPr lang="en-GB" i="0" dirty="0">
                    <a:latin typeface="Cambria Math" panose="02040503050406030204" pitchFamily="18" charset="0"/>
                  </a:rPr>
                  <a:t> °𝐶</a:t>
                </a:r>
                <a:r>
                  <a:rPr lang="en-CH" b="0" i="0" dirty="0">
                    <a:latin typeface="Cambria Math" panose="02040503050406030204" pitchFamily="18" charset="0"/>
                  </a:rPr>
                  <a:t>^(</a:t>
                </a:r>
                <a:r>
                  <a:rPr lang="en-GB" i="0" dirty="0">
                    <a:latin typeface="Cambria Math" panose="02040503050406030204" pitchFamily="18" charset="0"/>
                  </a:rPr>
                  <a:t>−1</a:t>
                </a:r>
                <a:r>
                  <a:rPr lang="en-CH" b="0" i="0" dirty="0">
                    <a:latin typeface="Cambria Math" panose="02040503050406030204" pitchFamily="18" charset="0"/>
                  </a:rPr>
                  <a:t>)</a:t>
                </a:r>
                <a:r>
                  <a:rPr lang="en-GB" dirty="0"/>
                  <a:t>)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3583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b="1" dirty="0"/>
              <a:t>Left</a:t>
            </a:r>
            <a:r>
              <a:rPr lang="en-CH" dirty="0"/>
              <a:t> first order, </a:t>
            </a:r>
            <a:r>
              <a:rPr lang="en-CH" b="1" dirty="0"/>
              <a:t>right</a:t>
            </a:r>
            <a:r>
              <a:rPr lang="en-CH" dirty="0"/>
              <a:t> second order</a:t>
            </a:r>
          </a:p>
          <a:p>
            <a:endParaRPr lang="en-CH" dirty="0"/>
          </a:p>
          <a:p>
            <a:r>
              <a:rPr lang="en-CH" dirty="0"/>
              <a:t>For oscillation to </a:t>
            </a:r>
            <a:r>
              <a:rPr lang="en-CH" dirty="0" err="1"/>
              <a:t>occure</a:t>
            </a:r>
            <a:r>
              <a:rPr lang="en-CH" dirty="0"/>
              <a:t>, </a:t>
            </a:r>
            <a:r>
              <a:rPr lang="en-CH" b="1" dirty="0"/>
              <a:t>TWO</a:t>
            </a:r>
            <a:r>
              <a:rPr lang="en-CH" b="0" dirty="0"/>
              <a:t> energy sources are required!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78716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3303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045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18/12/2023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340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18/12/2023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35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18/12/2023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1585053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18/12/2023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539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18/12/2023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1883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18/12/2023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2235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18/12/2023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300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18/12/2023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4057025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18/12/2023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6703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18/12/2023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077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18/12/2023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347672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18/12/2023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073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180000"/>
            <a:ext cx="4121998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  <a:r>
              <a:rPr lang="en-CH" dirty="0"/>
              <a:t> title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18/12/2023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5B0679-B47E-FAFC-3BD5-1D2CD7A17BCC}"/>
              </a:ext>
            </a:extLst>
          </p:cNvPr>
          <p:cNvSpPr txBox="1">
            <a:spLocks/>
          </p:cNvSpPr>
          <p:nvPr userDrawn="1"/>
        </p:nvSpPr>
        <p:spPr>
          <a:xfrm>
            <a:off x="4665404" y="180000"/>
            <a:ext cx="4121998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BD3E9C-D611-A36B-E7C7-425C9EB866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1998" y="175645"/>
            <a:ext cx="4122000" cy="720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CH" sz="3300" b="1" dirty="0"/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</a:t>
            </a:r>
            <a:r>
              <a:rPr lang="en-CH" dirty="0"/>
              <a:t> title 2</a:t>
            </a:r>
          </a:p>
        </p:txBody>
      </p:sp>
    </p:spTree>
    <p:extLst>
      <p:ext uri="{BB962C8B-B14F-4D97-AF65-F5344CB8AC3E}">
        <p14:creationId xmlns:p14="http://schemas.microsoft.com/office/powerpoint/2010/main" val="117737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18/12/2023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947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26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24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83CB5A-22F3-FB63-E955-C77918448000}"/>
              </a:ext>
            </a:extLst>
          </p:cNvPr>
          <p:cNvCxnSpPr/>
          <p:nvPr userDrawn="1"/>
        </p:nvCxnSpPr>
        <p:spPr>
          <a:xfrm>
            <a:off x="360000" y="31320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7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26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24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2787E9-20C7-4227-36A0-B66430ED9C08}"/>
              </a:ext>
            </a:extLst>
          </p:cNvPr>
          <p:cNvCxnSpPr/>
          <p:nvPr userDrawn="1"/>
        </p:nvCxnSpPr>
        <p:spPr>
          <a:xfrm>
            <a:off x="360000" y="3132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9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70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468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2787E9-20C7-4227-36A0-B66430ED9C08}"/>
              </a:ext>
            </a:extLst>
          </p:cNvPr>
          <p:cNvCxnSpPr/>
          <p:nvPr userDrawn="1"/>
        </p:nvCxnSpPr>
        <p:spPr>
          <a:xfrm>
            <a:off x="360000" y="4590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17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18/12/2023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498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79999"/>
            <a:ext cx="8423999" cy="431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45400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18/12/2023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1998" y="5454000"/>
            <a:ext cx="36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45400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CB1D8-E9C7-C8A4-3213-8B44E374110F}"/>
              </a:ext>
            </a:extLst>
          </p:cNvPr>
          <p:cNvCxnSpPr/>
          <p:nvPr userDrawn="1"/>
        </p:nvCxnSpPr>
        <p:spPr>
          <a:xfrm>
            <a:off x="359998" y="9005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DF7427-F029-E90C-AE4F-789C38094499}"/>
              </a:ext>
            </a:extLst>
          </p:cNvPr>
          <p:cNvCxnSpPr/>
          <p:nvPr userDrawn="1"/>
        </p:nvCxnSpPr>
        <p:spPr>
          <a:xfrm>
            <a:off x="359998" y="5400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2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26" r:id="rId2"/>
    <p:sldLayoutId id="2147483706" r:id="rId3"/>
    <p:sldLayoutId id="2147483724" r:id="rId4"/>
    <p:sldLayoutId id="2147483708" r:id="rId5"/>
    <p:sldLayoutId id="2147483722" r:id="rId6"/>
    <p:sldLayoutId id="2147483723" r:id="rId7"/>
    <p:sldLayoutId id="2147483725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3999" cy="38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18/12/2023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1998" y="5309450"/>
            <a:ext cx="36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CB1D8-E9C7-C8A4-3213-8B44E374110F}"/>
              </a:ext>
            </a:extLst>
          </p:cNvPr>
          <p:cNvCxnSpPr/>
          <p:nvPr userDrawn="1"/>
        </p:nvCxnSpPr>
        <p:spPr>
          <a:xfrm>
            <a:off x="359998" y="9005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5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7" r:id="rId2"/>
    <p:sldLayoutId id="2147483728" r:id="rId3"/>
    <p:sldLayoutId id="2147483715" r:id="rId4"/>
    <p:sldLayoutId id="214748371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3999" cy="38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18/12/2023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1998" y="5309450"/>
            <a:ext cx="36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363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1" r:id="rId2"/>
    <p:sldLayoutId id="2147483729" r:id="rId3"/>
    <p:sldLayoutId id="2147483719" r:id="rId4"/>
    <p:sldLayoutId id="2147483720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5.xml"/><Relationship Id="rId7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slide" Target="slide9.xml"/><Relationship Id="rId4" Type="http://schemas.openxmlformats.org/officeDocument/2006/relationships/image" Target="../media/image2.png"/><Relationship Id="rId9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Dynamic Characteristics of Measurement Systems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2C02B-89BB-AD68-FE16-6E4D8E2E4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H" dirty="0"/>
              <a:t>Sensors and Actuators – Joel von Rotz</a:t>
            </a:r>
          </a:p>
        </p:txBody>
      </p:sp>
    </p:spTree>
    <p:extLst>
      <p:ext uri="{BB962C8B-B14F-4D97-AF65-F5344CB8AC3E}">
        <p14:creationId xmlns:p14="http://schemas.microsoft.com/office/powerpoint/2010/main" val="88991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Step Response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8614A125-B0D6-903B-CC5F-BDD4BFD58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4398" y="5454000"/>
            <a:ext cx="4775200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59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68E7660-676B-7822-CC0B-026D84431E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184398" y="1073110"/>
            <a:ext cx="4775200" cy="3597426"/>
          </a:xfr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E83980-AD3F-A6C5-997C-5409ECD7C76F}"/>
              </a:ext>
            </a:extLst>
          </p:cNvPr>
          <p:cNvSpPr/>
          <p:nvPr/>
        </p:nvSpPr>
        <p:spPr>
          <a:xfrm>
            <a:off x="2652354" y="1598047"/>
            <a:ext cx="2837220" cy="2586604"/>
          </a:xfrm>
          <a:custGeom>
            <a:avLst/>
            <a:gdLst>
              <a:gd name="connsiteX0" fmla="*/ 410 w 1267235"/>
              <a:gd name="connsiteY0" fmla="*/ 0 h 1228725"/>
              <a:gd name="connsiteX1" fmla="*/ 9935 w 1267235"/>
              <a:gd name="connsiteY1" fmla="*/ 1228725 h 1228725"/>
              <a:gd name="connsiteX2" fmla="*/ 562385 w 1267235"/>
              <a:gd name="connsiteY2" fmla="*/ 438150 h 1228725"/>
              <a:gd name="connsiteX3" fmla="*/ 1267235 w 1267235"/>
              <a:gd name="connsiteY3" fmla="*/ 95250 h 1228725"/>
              <a:gd name="connsiteX4" fmla="*/ 410 w 1267235"/>
              <a:gd name="connsiteY4" fmla="*/ 0 h 1228725"/>
              <a:gd name="connsiteX0" fmla="*/ 0 w 5334000"/>
              <a:gd name="connsiteY0" fmla="*/ 118115 h 1137290"/>
              <a:gd name="connsiteX1" fmla="*/ 4076700 w 5334000"/>
              <a:gd name="connsiteY1" fmla="*/ 1137290 h 1137290"/>
              <a:gd name="connsiteX2" fmla="*/ 4629150 w 5334000"/>
              <a:gd name="connsiteY2" fmla="*/ 346715 h 1137290"/>
              <a:gd name="connsiteX3" fmla="*/ 5334000 w 5334000"/>
              <a:gd name="connsiteY3" fmla="*/ 3815 h 1137290"/>
              <a:gd name="connsiteX4" fmla="*/ 0 w 5334000"/>
              <a:gd name="connsiteY4" fmla="*/ 118115 h 1137290"/>
              <a:gd name="connsiteX0" fmla="*/ 0 w 5334000"/>
              <a:gd name="connsiteY0" fmla="*/ 118507 h 1137682"/>
              <a:gd name="connsiteX1" fmla="*/ 4076700 w 5334000"/>
              <a:gd name="connsiteY1" fmla="*/ 1137682 h 1137682"/>
              <a:gd name="connsiteX2" fmla="*/ 4629150 w 5334000"/>
              <a:gd name="connsiteY2" fmla="*/ 347107 h 1137682"/>
              <a:gd name="connsiteX3" fmla="*/ 5334000 w 5334000"/>
              <a:gd name="connsiteY3" fmla="*/ 4207 h 1137682"/>
              <a:gd name="connsiteX4" fmla="*/ 0 w 5334000"/>
              <a:gd name="connsiteY4" fmla="*/ 118507 h 1137682"/>
              <a:gd name="connsiteX0" fmla="*/ 0 w 4639138"/>
              <a:gd name="connsiteY0" fmla="*/ 0 h 1019175"/>
              <a:gd name="connsiteX1" fmla="*/ 4076700 w 4639138"/>
              <a:gd name="connsiteY1" fmla="*/ 1019175 h 1019175"/>
              <a:gd name="connsiteX2" fmla="*/ 4629150 w 4639138"/>
              <a:gd name="connsiteY2" fmla="*/ 228600 h 1019175"/>
              <a:gd name="connsiteX3" fmla="*/ 1739900 w 4639138"/>
              <a:gd name="connsiteY3" fmla="*/ 69850 h 1019175"/>
              <a:gd name="connsiteX4" fmla="*/ 0 w 4639138"/>
              <a:gd name="connsiteY4" fmla="*/ 0 h 1019175"/>
              <a:gd name="connsiteX0" fmla="*/ 0 w 4644088"/>
              <a:gd name="connsiteY0" fmla="*/ 11679 h 1030854"/>
              <a:gd name="connsiteX1" fmla="*/ 4076700 w 4644088"/>
              <a:gd name="connsiteY1" fmla="*/ 1030854 h 1030854"/>
              <a:gd name="connsiteX2" fmla="*/ 4629150 w 4644088"/>
              <a:gd name="connsiteY2" fmla="*/ 240279 h 1030854"/>
              <a:gd name="connsiteX3" fmla="*/ 2832100 w 4644088"/>
              <a:gd name="connsiteY3" fmla="*/ 11679 h 1030854"/>
              <a:gd name="connsiteX4" fmla="*/ 0 w 4644088"/>
              <a:gd name="connsiteY4" fmla="*/ 11679 h 1030854"/>
              <a:gd name="connsiteX0" fmla="*/ 0 w 4083701"/>
              <a:gd name="connsiteY0" fmla="*/ 11679 h 1030854"/>
              <a:gd name="connsiteX1" fmla="*/ 4076700 w 4083701"/>
              <a:gd name="connsiteY1" fmla="*/ 1030854 h 1030854"/>
              <a:gd name="connsiteX2" fmla="*/ 958850 w 4083701"/>
              <a:gd name="connsiteY2" fmla="*/ 621279 h 1030854"/>
              <a:gd name="connsiteX3" fmla="*/ 2832100 w 4083701"/>
              <a:gd name="connsiteY3" fmla="*/ 11679 h 1030854"/>
              <a:gd name="connsiteX4" fmla="*/ 0 w 4083701"/>
              <a:gd name="connsiteY4" fmla="*/ 11679 h 1030854"/>
              <a:gd name="connsiteX0" fmla="*/ 5120 w 2837220"/>
              <a:gd name="connsiteY0" fmla="*/ 11679 h 2586604"/>
              <a:gd name="connsiteX1" fmla="*/ 5120 w 2837220"/>
              <a:gd name="connsiteY1" fmla="*/ 2586604 h 2586604"/>
              <a:gd name="connsiteX2" fmla="*/ 963970 w 2837220"/>
              <a:gd name="connsiteY2" fmla="*/ 621279 h 2586604"/>
              <a:gd name="connsiteX3" fmla="*/ 2837220 w 2837220"/>
              <a:gd name="connsiteY3" fmla="*/ 11679 h 2586604"/>
              <a:gd name="connsiteX4" fmla="*/ 5120 w 2837220"/>
              <a:gd name="connsiteY4" fmla="*/ 11679 h 2586604"/>
              <a:gd name="connsiteX0" fmla="*/ 5120 w 2837220"/>
              <a:gd name="connsiteY0" fmla="*/ 11679 h 2586604"/>
              <a:gd name="connsiteX1" fmla="*/ 5120 w 2837220"/>
              <a:gd name="connsiteY1" fmla="*/ 2586604 h 2586604"/>
              <a:gd name="connsiteX2" fmla="*/ 963970 w 2837220"/>
              <a:gd name="connsiteY2" fmla="*/ 621279 h 2586604"/>
              <a:gd name="connsiteX3" fmla="*/ 2837220 w 2837220"/>
              <a:gd name="connsiteY3" fmla="*/ 11679 h 2586604"/>
              <a:gd name="connsiteX4" fmla="*/ 5120 w 2837220"/>
              <a:gd name="connsiteY4" fmla="*/ 11679 h 2586604"/>
              <a:gd name="connsiteX0" fmla="*/ 5120 w 2837220"/>
              <a:gd name="connsiteY0" fmla="*/ 11679 h 2586604"/>
              <a:gd name="connsiteX1" fmla="*/ 5120 w 2837220"/>
              <a:gd name="connsiteY1" fmla="*/ 2586604 h 2586604"/>
              <a:gd name="connsiteX2" fmla="*/ 963970 w 2837220"/>
              <a:gd name="connsiteY2" fmla="*/ 621279 h 2586604"/>
              <a:gd name="connsiteX3" fmla="*/ 2837220 w 2837220"/>
              <a:gd name="connsiteY3" fmla="*/ 11679 h 2586604"/>
              <a:gd name="connsiteX4" fmla="*/ 5120 w 2837220"/>
              <a:gd name="connsiteY4" fmla="*/ 11679 h 2586604"/>
              <a:gd name="connsiteX0" fmla="*/ 5120 w 2837220"/>
              <a:gd name="connsiteY0" fmla="*/ 11679 h 2586604"/>
              <a:gd name="connsiteX1" fmla="*/ 5120 w 2837220"/>
              <a:gd name="connsiteY1" fmla="*/ 2586604 h 2586604"/>
              <a:gd name="connsiteX2" fmla="*/ 2837220 w 2837220"/>
              <a:gd name="connsiteY2" fmla="*/ 11679 h 2586604"/>
              <a:gd name="connsiteX3" fmla="*/ 5120 w 2837220"/>
              <a:gd name="connsiteY3" fmla="*/ 11679 h 2586604"/>
              <a:gd name="connsiteX0" fmla="*/ 5120 w 2837220"/>
              <a:gd name="connsiteY0" fmla="*/ 11679 h 2586604"/>
              <a:gd name="connsiteX1" fmla="*/ 5120 w 2837220"/>
              <a:gd name="connsiteY1" fmla="*/ 2586604 h 2586604"/>
              <a:gd name="connsiteX2" fmla="*/ 2837220 w 2837220"/>
              <a:gd name="connsiteY2" fmla="*/ 11679 h 2586604"/>
              <a:gd name="connsiteX3" fmla="*/ 5120 w 2837220"/>
              <a:gd name="connsiteY3" fmla="*/ 11679 h 2586604"/>
              <a:gd name="connsiteX0" fmla="*/ 5120 w 2837220"/>
              <a:gd name="connsiteY0" fmla="*/ 11679 h 2586604"/>
              <a:gd name="connsiteX1" fmla="*/ 5120 w 2837220"/>
              <a:gd name="connsiteY1" fmla="*/ 2586604 h 2586604"/>
              <a:gd name="connsiteX2" fmla="*/ 2837220 w 2837220"/>
              <a:gd name="connsiteY2" fmla="*/ 11679 h 2586604"/>
              <a:gd name="connsiteX3" fmla="*/ 5120 w 2837220"/>
              <a:gd name="connsiteY3" fmla="*/ 11679 h 2586604"/>
              <a:gd name="connsiteX0" fmla="*/ 5120 w 2837220"/>
              <a:gd name="connsiteY0" fmla="*/ 11679 h 2586604"/>
              <a:gd name="connsiteX1" fmla="*/ 5120 w 2837220"/>
              <a:gd name="connsiteY1" fmla="*/ 2586604 h 2586604"/>
              <a:gd name="connsiteX2" fmla="*/ 2837220 w 2837220"/>
              <a:gd name="connsiteY2" fmla="*/ 11679 h 2586604"/>
              <a:gd name="connsiteX3" fmla="*/ 5120 w 2837220"/>
              <a:gd name="connsiteY3" fmla="*/ 11679 h 2586604"/>
              <a:gd name="connsiteX0" fmla="*/ 5120 w 2837220"/>
              <a:gd name="connsiteY0" fmla="*/ 11679 h 2586604"/>
              <a:gd name="connsiteX1" fmla="*/ 5120 w 2837220"/>
              <a:gd name="connsiteY1" fmla="*/ 2586604 h 2586604"/>
              <a:gd name="connsiteX2" fmla="*/ 2837220 w 2837220"/>
              <a:gd name="connsiteY2" fmla="*/ 11679 h 2586604"/>
              <a:gd name="connsiteX3" fmla="*/ 5120 w 2837220"/>
              <a:gd name="connsiteY3" fmla="*/ 11679 h 2586604"/>
              <a:gd name="connsiteX0" fmla="*/ 5120 w 2837220"/>
              <a:gd name="connsiteY0" fmla="*/ 11679 h 2586604"/>
              <a:gd name="connsiteX1" fmla="*/ 5120 w 2837220"/>
              <a:gd name="connsiteY1" fmla="*/ 2586604 h 2586604"/>
              <a:gd name="connsiteX2" fmla="*/ 2837220 w 2837220"/>
              <a:gd name="connsiteY2" fmla="*/ 11679 h 2586604"/>
              <a:gd name="connsiteX3" fmla="*/ 5120 w 2837220"/>
              <a:gd name="connsiteY3" fmla="*/ 11679 h 2586604"/>
              <a:gd name="connsiteX0" fmla="*/ 5120 w 2837220"/>
              <a:gd name="connsiteY0" fmla="*/ 11679 h 2586604"/>
              <a:gd name="connsiteX1" fmla="*/ 5120 w 2837220"/>
              <a:gd name="connsiteY1" fmla="*/ 2586604 h 2586604"/>
              <a:gd name="connsiteX2" fmla="*/ 2837220 w 2837220"/>
              <a:gd name="connsiteY2" fmla="*/ 11679 h 2586604"/>
              <a:gd name="connsiteX3" fmla="*/ 5120 w 2837220"/>
              <a:gd name="connsiteY3" fmla="*/ 11679 h 2586604"/>
              <a:gd name="connsiteX0" fmla="*/ 5120 w 2837220"/>
              <a:gd name="connsiteY0" fmla="*/ 11679 h 2586604"/>
              <a:gd name="connsiteX1" fmla="*/ 5120 w 2837220"/>
              <a:gd name="connsiteY1" fmla="*/ 2586604 h 2586604"/>
              <a:gd name="connsiteX2" fmla="*/ 2837220 w 2837220"/>
              <a:gd name="connsiteY2" fmla="*/ 11679 h 2586604"/>
              <a:gd name="connsiteX3" fmla="*/ 5120 w 2837220"/>
              <a:gd name="connsiteY3" fmla="*/ 11679 h 2586604"/>
              <a:gd name="connsiteX0" fmla="*/ 5120 w 2837220"/>
              <a:gd name="connsiteY0" fmla="*/ 11679 h 2586604"/>
              <a:gd name="connsiteX1" fmla="*/ 5120 w 2837220"/>
              <a:gd name="connsiteY1" fmla="*/ 2586604 h 2586604"/>
              <a:gd name="connsiteX2" fmla="*/ 2837220 w 2837220"/>
              <a:gd name="connsiteY2" fmla="*/ 11679 h 2586604"/>
              <a:gd name="connsiteX3" fmla="*/ 5120 w 2837220"/>
              <a:gd name="connsiteY3" fmla="*/ 11679 h 2586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7220" h="2586604">
                <a:moveTo>
                  <a:pt x="5120" y="11679"/>
                </a:moveTo>
                <a:cubicBezTo>
                  <a:pt x="4326" y="468085"/>
                  <a:pt x="-5993" y="2270692"/>
                  <a:pt x="5120" y="2586604"/>
                </a:cubicBezTo>
                <a:cubicBezTo>
                  <a:pt x="667637" y="237104"/>
                  <a:pt x="1452920" y="136033"/>
                  <a:pt x="2837220" y="11679"/>
                </a:cubicBezTo>
                <a:cubicBezTo>
                  <a:pt x="2414945" y="-20071"/>
                  <a:pt x="433745" y="24379"/>
                  <a:pt x="5120" y="11679"/>
                </a:cubicBezTo>
                <a:close/>
              </a:path>
            </a:pathLst>
          </a:custGeom>
          <a:solidFill>
            <a:schemeClr val="accent1">
              <a:lumMod val="75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21B1F5-0270-F6DD-5C00-BFFF94ECA512}"/>
                  </a:ext>
                </a:extLst>
              </p:cNvPr>
              <p:cNvSpPr txBox="1"/>
              <p:nvPr/>
            </p:nvSpPr>
            <p:spPr>
              <a:xfrm>
                <a:off x="3279711" y="4657836"/>
                <a:ext cx="2584579" cy="5623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H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CH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21B1F5-0270-F6DD-5C00-BFFF94ECA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11" y="4657836"/>
                <a:ext cx="2584579" cy="5623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57BBCC-FFA7-288B-CCED-844181E9E189}"/>
              </a:ext>
            </a:extLst>
          </p:cNvPr>
          <p:cNvCxnSpPr/>
          <p:nvPr/>
        </p:nvCxnSpPr>
        <p:spPr>
          <a:xfrm flipV="1">
            <a:off x="1894114" y="2127380"/>
            <a:ext cx="1203649" cy="821093"/>
          </a:xfrm>
          <a:prstGeom prst="straightConnector1">
            <a:avLst/>
          </a:prstGeom>
          <a:ln w="38100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E1CB2F-3EF0-A318-E966-6F03694B3B57}"/>
              </a:ext>
            </a:extLst>
          </p:cNvPr>
          <p:cNvSpPr txBox="1"/>
          <p:nvPr/>
        </p:nvSpPr>
        <p:spPr>
          <a:xfrm>
            <a:off x="567483" y="2948473"/>
            <a:ext cx="162521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H" sz="2800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52424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9CD8C1F-7985-6C16-535C-BBB74655D2F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59998" y="2380832"/>
                <a:ext cx="8424000" cy="2569168"/>
              </a:xfrm>
            </p:spPr>
            <p:txBody>
              <a:bodyPr>
                <a:normAutofit/>
              </a:bodyPr>
              <a:lstStyle/>
              <a:p>
                <a:r>
                  <a:rPr lang="en-CH" sz="2000" i="1" dirty="0"/>
                  <a:t>Sinus wave as input</a:t>
                </a:r>
                <a:r>
                  <a:rPr lang="en-CH" sz="2000" dirty="0"/>
                  <a:t>: </a:t>
                </a:r>
                <a14:m>
                  <m:oMath xmlns:m="http://schemas.openxmlformats.org/officeDocument/2006/math"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CH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H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H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CH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H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CH" sz="20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CH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CH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CH" sz="2000" b="0" dirty="0"/>
              </a:p>
              <a:p>
                <a:pPr lvl="1"/>
                <a:r>
                  <a:rPr lang="en-CH" sz="2000" dirty="0"/>
                  <a:t>Amplitude </a:t>
                </a:r>
                <a14:m>
                  <m:oMath xmlns:m="http://schemas.openxmlformats.org/officeDocument/2006/math"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CH" sz="2000" b="0" dirty="0"/>
              </a:p>
              <a:p>
                <a:pPr lvl="1"/>
                <a:r>
                  <a:rPr lang="en-CH" sz="2000" dirty="0"/>
                  <a:t>Phase </a:t>
                </a:r>
                <a14:m>
                  <m:oMath xmlns:m="http://schemas.openxmlformats.org/officeDocument/2006/math"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H" sz="2000" b="0" dirty="0"/>
              </a:p>
              <a:p>
                <a:r>
                  <a:rPr lang="en-CH" sz="2000" b="0" i="1" dirty="0"/>
                  <a:t>Product</a:t>
                </a:r>
              </a:p>
              <a:p>
                <a:pPr lvl="1"/>
                <a:r>
                  <a:rPr lang="en-CH" sz="2000" b="0" dirty="0"/>
                  <a:t>Amplitude Ratio: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H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CH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H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H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CH" sz="2000" b="0" dirty="0"/>
              </a:p>
              <a:p>
                <a:pPr lvl="1"/>
                <a:r>
                  <a:rPr lang="en-CH" sz="2000" dirty="0"/>
                  <a:t>Phase Difference </a:t>
                </a:r>
                <a14:m>
                  <m:oMath xmlns:m="http://schemas.openxmlformats.org/officeDocument/2006/math"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sz="2000" b="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9CD8C1F-7985-6C16-535C-BBB74655D2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59998" y="2380832"/>
                <a:ext cx="8424000" cy="2569168"/>
              </a:xfrm>
              <a:blipFill>
                <a:blip r:embed="rId3"/>
                <a:stretch>
                  <a:fillRect l="-651" t="-261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Sinusoidal Response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2FE3E9-15D0-4716-B31E-572B7A4A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25976" y="5309450"/>
            <a:ext cx="489204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62-64</a:t>
            </a:r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FBACB75F-85E8-6D76-56F6-6B3D7B886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56" y="980432"/>
            <a:ext cx="6535200" cy="14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186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0B88B32-FB78-A207-C8CE-1309CBF2C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918" y="1055530"/>
            <a:ext cx="4281857" cy="4388324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1809F15-D9C2-D30B-89AD-879EE09F50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202065" y="1866049"/>
            <a:ext cx="4369935" cy="3115025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Sinusoidal Response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2FE3E9-15D0-4716-B31E-572B7A4A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2065" y="5309450"/>
            <a:ext cx="489204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62-64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6C44C3-0182-C490-F50E-593D8690C3B2}"/>
              </a:ext>
            </a:extLst>
          </p:cNvPr>
          <p:cNvSpPr txBox="1"/>
          <p:nvPr/>
        </p:nvSpPr>
        <p:spPr>
          <a:xfrm>
            <a:off x="568234" y="1055530"/>
            <a:ext cx="4281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Second Order →</a:t>
            </a:r>
          </a:p>
          <a:p>
            <a:r>
              <a:rPr lang="en-CH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First Order ↓</a:t>
            </a:r>
          </a:p>
        </p:txBody>
      </p:sp>
    </p:spTree>
    <p:extLst>
      <p:ext uri="{BB962C8B-B14F-4D97-AF65-F5344CB8AC3E}">
        <p14:creationId xmlns:p14="http://schemas.microsoft.com/office/powerpoint/2010/main" val="20281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F2A3-214E-83FF-F46C-EEABE7E3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Dynamic Error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44B41E51-0767-D40C-12E4-09E9F3BF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4994" y="5454000"/>
            <a:ext cx="485400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65-70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E6449-F7F2-6857-9C83-C024E65BBA6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CH" dirty="0"/>
                  <a:t>...of a system</a:t>
                </a:r>
                <a:endParaRPr lang="en-CH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200" dirty="0"/>
              </a:p>
              <a:p>
                <a:pPr marL="0" indent="0">
                  <a:buNone/>
                </a:pPr>
                <a:endParaRPr lang="en-CH" sz="1000" b="1" dirty="0"/>
              </a:p>
              <a:p>
                <a:r>
                  <a:rPr lang="en-CH" dirty="0"/>
                  <a:t>...with periodic input signal</a:t>
                </a:r>
              </a:p>
              <a:p>
                <a:pPr marL="0" indent="0">
                  <a:buNone/>
                </a:pPr>
                <a:endParaRPr lang="en-CH" sz="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CH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aln/>
                        </m:rPr>
                        <a:rPr lang="en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sz="220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CH" sz="22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H" sz="22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H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sup>
                        <m:e>
                          <m:sSub>
                            <m:sSubPr>
                              <m:ctrlPr>
                                <a:rPr lang="en-CH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CH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H" sz="22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H" sz="22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H" sz="2200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CH" sz="2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CH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H" sz="2200" b="0" i="1" dirty="0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CH" sz="2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H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𝑗𝑛</m:t>
                                      </m:r>
                                      <m:sSub>
                                        <m:sSubPr>
                                          <m:ctrlPr>
                                            <a:rPr lang="en-CH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H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CH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CH" sz="2200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CH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H" sz="2200" b="0" i="0" dirty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H" sz="2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H" sz="22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CH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H" sz="2200" i="1" dirty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CH" sz="22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CH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CH" sz="22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CH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H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CH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CH" sz="2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CH" sz="2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H" sz="2200" b="0" i="0" dirty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H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H" sz="22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b>
                                        <m:sSubPr>
                                          <m:ctrlPr>
                                            <a:rPr lang="en-CH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H" sz="2200" i="1" dirty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CH" sz="22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CH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CH" sz="2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H" sz="2200" b="0" i="0" smtClean="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CH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H" sz="2200" b="0" i="0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CH" sz="2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H" sz="22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CH" sz="2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CH" sz="2200" b="0" i="0" smtClean="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b>
                        <m:sSubPr>
                          <m:ctrlPr>
                            <a:rPr lang="en-C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200" dirty="0"/>
              </a:p>
              <a:p>
                <a:pPr marL="0" indent="0">
                  <a:buNone/>
                </a:pPr>
                <a:endParaRPr lang="en-CH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E6449-F7F2-6857-9C83-C024E65BB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724" t="-173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745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B1C3FC-E650-A032-FBBC-52F19E6DD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83" y="2896718"/>
            <a:ext cx="2479517" cy="1946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84F2A3-214E-83FF-F46C-EEABE7E3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Dynamic Error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44B41E51-0767-D40C-12E4-09E9F3BF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44994" y="5454000"/>
            <a:ext cx="485400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65-70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E6449-F7F2-6857-9C83-C024E65BBA6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H" sz="2200" b="1" dirty="0"/>
                  <a:t>Fourier series for periodic signals</a:t>
                </a:r>
              </a:p>
              <a:p>
                <a:pPr marL="0" indent="0">
                  <a:buNone/>
                </a:pPr>
                <a:endParaRPr lang="en-CH" sz="1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H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H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H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sup>
                        <m:e>
                          <m:sSub>
                            <m:sSubPr>
                              <m:ctrlPr>
                                <a:rPr lang="en-CH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H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H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CH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H" sz="2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H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H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CH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sz="22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CH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CH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CH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CH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H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H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H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CH" sz="2200" i="1">
                              <a:latin typeface="Cambria Math" panose="02040503050406030204" pitchFamily="18" charset="0"/>
                            </a:rPr>
                            <m:t>→∞</m:t>
                          </m:r>
                        </m:sup>
                        <m:e>
                          <m:sSub>
                            <m:sSubPr>
                              <m:ctrlPr>
                                <a:rPr lang="en-CH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CH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H" sz="22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CH" sz="22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H" sz="2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H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H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CH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sz="22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CH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CH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CH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9E6449-F7F2-6857-9C83-C024E65BB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941" t="-189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4BCCCBB-9BCC-CBC9-3345-97BC7B8E04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1" b="3389"/>
          <a:stretch/>
        </p:blipFill>
        <p:spPr>
          <a:xfrm>
            <a:off x="4990743" y="2801096"/>
            <a:ext cx="2803021" cy="222170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22AA51-EBF3-1834-924C-1064F61F07D4}"/>
              </a:ext>
            </a:extLst>
          </p:cNvPr>
          <p:cNvCxnSpPr/>
          <p:nvPr/>
        </p:nvCxnSpPr>
        <p:spPr>
          <a:xfrm>
            <a:off x="3888336" y="3708873"/>
            <a:ext cx="1102407" cy="0"/>
          </a:xfrm>
          <a:prstGeom prst="straightConnector1">
            <a:avLst/>
          </a:prstGeom>
          <a:ln w="38100">
            <a:round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909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F2A3-214E-83FF-F46C-EEABE7E3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Dynamics Compensations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DF78DA64-A017-15CD-7F14-4B5B8A2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7396" y="5454000"/>
            <a:ext cx="5029204" cy="270000"/>
          </a:xfrm>
        </p:spPr>
        <p:txBody>
          <a:bodyPr/>
          <a:lstStyle/>
          <a:p>
            <a:r>
              <a:rPr lang="en-GB" dirty="0"/>
              <a:t>S</a:t>
            </a:r>
            <a:r>
              <a:rPr lang="en-CH" dirty="0" err="1"/>
              <a:t>lides</a:t>
            </a:r>
            <a:r>
              <a:rPr lang="en-CH" dirty="0"/>
              <a:t> Lecture 6 of </a:t>
            </a:r>
            <a:r>
              <a:rPr lang="en-CH" i="1" dirty="0"/>
              <a:t>Sensors and Actuators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8FD8347-F6C9-F426-A366-24437EF31F0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59998" y="1079999"/>
                <a:ext cx="8424000" cy="4168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H" sz="2400" b="1" dirty="0"/>
                  <a:t>Inherent Design</a:t>
                </a:r>
              </a:p>
              <a:p>
                <a:pPr marL="0" indent="0">
                  <a:buNone/>
                </a:pPr>
                <a:r>
                  <a:rPr lang="en-CH" sz="2000" i="1" u="sng" dirty="0"/>
                  <a:t>First Order: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H" sz="2400" kern="1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τ</m:t>
                      </m:r>
                      <m:r>
                        <a:rPr lang="en-CH" sz="2400" i="1" kern="1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2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H" sz="2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CH" sz="2400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CH" sz="2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CH" sz="2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𝑈</m:t>
                          </m:r>
                          <m:r>
                            <a:rPr lang="en-CH" sz="2400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CH" sz="2400" i="1" kern="1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CH" sz="2800" kern="1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CH" sz="500" kern="100" dirty="0"/>
              </a:p>
              <a:p>
                <a:pPr marL="0" indent="0">
                  <a:buNone/>
                </a:pPr>
                <a:r>
                  <a:rPr lang="en-CH" sz="2000" kern="100" dirty="0"/>
                  <a:t>Decrease Mass, increase Area →reduces </a:t>
                </a:r>
                <a14:m>
                  <m:oMath xmlns:m="http://schemas.openxmlformats.org/officeDocument/2006/math">
                    <m:r>
                      <a:rPr lang="en-CH" sz="2000" b="0" i="1" kern="10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CH" sz="2000" kern="100" dirty="0"/>
              </a:p>
              <a:p>
                <a:pPr marL="0" indent="0">
                  <a:buNone/>
                </a:pPr>
                <a:endParaRPr lang="en-CH" sz="2000" kern="100" dirty="0"/>
              </a:p>
              <a:p>
                <a:pPr marL="0" indent="0">
                  <a:buNone/>
                </a:pPr>
                <a:r>
                  <a:rPr lang="en-CH" sz="2000" i="1" u="sng" kern="100" dirty="0"/>
                  <a:t>Second Order: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b="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H" sz="2000" b="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H" sz="2000" b="0" i="1" kern="1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H" sz="2000" i="1" kern="1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CH" sz="2000" i="1" kern="1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CH" sz="20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CH" sz="2000" i="1" kern="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CH" sz="2000" b="0" i="1" kern="1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CH" sz="2000" b="0" i="1" kern="100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CH" sz="2000" i="1" kern="1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Maximising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H" sz="2000" i="1" kern="10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CH" sz="2000" i="1" kern="10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num>
                      <m:den>
                        <m:r>
                          <a:rPr lang="en-CH" sz="2000" i="1" kern="10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CH" sz="2000" i="1" kern="1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(stiffer </a:t>
                </a:r>
                <a14:m>
                  <m:oMath xmlns:m="http://schemas.openxmlformats.org/officeDocument/2006/math">
                    <m:r>
                      <a:rPr lang="en-CH" sz="2000" i="1" kern="1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CH" sz="2000" i="1" kern="1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, low mass </a:t>
                </a:r>
                <a14:m>
                  <m:oMath xmlns:m="http://schemas.openxmlformats.org/officeDocument/2006/math">
                    <m:r>
                      <a:rPr lang="en-CH" sz="2000" i="1" kern="1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CH" sz="2000" i="1" kern="100" dirty="0">
                    <a:solidFill>
                      <a:srgbClr val="000000"/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en-CH" sz="2000" i="1" kern="1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8FD8347-F6C9-F426-A366-24437EF31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59998" y="1079999"/>
                <a:ext cx="8424000" cy="4168275"/>
              </a:xfrm>
              <a:blipFill>
                <a:blip r:embed="rId2"/>
                <a:stretch>
                  <a:fillRect l="-1085" t="-204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308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F2A3-214E-83FF-F46C-EEABE7E3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Dynamics Compensations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DF78DA64-A017-15CD-7F14-4B5B8A2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5322" y="5454000"/>
            <a:ext cx="495335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72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357E3-FB89-91C9-9744-3E2469C8E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97" y="1856308"/>
            <a:ext cx="8425643" cy="175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FEF489-0713-38D9-F823-253DAB011EE5}"/>
                  </a:ext>
                </a:extLst>
              </p:cNvPr>
              <p:cNvSpPr txBox="1"/>
              <p:nvPr/>
            </p:nvSpPr>
            <p:spPr>
              <a:xfrm>
                <a:off x="1323016" y="4210760"/>
                <a:ext cx="6497967" cy="720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H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sz="20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H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H" sz="2000" i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en-CH" sz="20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CH" sz="2000" i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en-CH" sz="2000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CH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sz="20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H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CH" sz="2000" i="0">
                              <a:latin typeface="Cambria Math" panose="02040503050406030204" pitchFamily="18" charset="0"/>
                            </a:rPr>
                            <m:t>τ</m:t>
                          </m:r>
                          <m:r>
                            <a:rPr lang="en-CH" sz="20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CH" sz="2000" i="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a:rPr lang="en-CH" sz="20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H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H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H" sz="2000" i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CH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H" sz="20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CH" sz="2000" i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en-CH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sz="20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H" sz="20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H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CH" sz="2000" i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n-CH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H" sz="20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CH" sz="2000" i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CH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FEF489-0713-38D9-F823-253DAB011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16" y="4210760"/>
                <a:ext cx="6497967" cy="7208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F0206D-8063-A678-3780-E434EF470692}"/>
              </a:ext>
            </a:extLst>
          </p:cNvPr>
          <p:cNvSpPr/>
          <p:nvPr/>
        </p:nvSpPr>
        <p:spPr>
          <a:xfrm>
            <a:off x="1956987" y="3188429"/>
            <a:ext cx="1362476" cy="1022331"/>
          </a:xfrm>
          <a:custGeom>
            <a:avLst/>
            <a:gdLst>
              <a:gd name="connsiteX0" fmla="*/ 0 w 1333143"/>
              <a:gd name="connsiteY0" fmla="*/ 0 h 999858"/>
              <a:gd name="connsiteX1" fmla="*/ 546930 w 1333143"/>
              <a:gd name="connsiteY1" fmla="*/ 598206 h 999858"/>
              <a:gd name="connsiteX2" fmla="*/ 1162228 w 1333143"/>
              <a:gd name="connsiteY2" fmla="*/ 803305 h 999858"/>
              <a:gd name="connsiteX3" fmla="*/ 1333143 w 1333143"/>
              <a:gd name="connsiteY3" fmla="*/ 999858 h 999858"/>
              <a:gd name="connsiteX0" fmla="*/ 0 w 1333143"/>
              <a:gd name="connsiteY0" fmla="*/ 0 h 999858"/>
              <a:gd name="connsiteX1" fmla="*/ 546930 w 1333143"/>
              <a:gd name="connsiteY1" fmla="*/ 59820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28381"/>
              <a:gd name="connsiteY0" fmla="*/ 0 h 1114158"/>
              <a:gd name="connsiteX1" fmla="*/ 665993 w 1328381"/>
              <a:gd name="connsiteY1" fmla="*/ 541056 h 1114158"/>
              <a:gd name="connsiteX2" fmla="*/ 1328381 w 1328381"/>
              <a:gd name="connsiteY2" fmla="*/ 1114158 h 1114158"/>
              <a:gd name="connsiteX0" fmla="*/ 0 w 1328381"/>
              <a:gd name="connsiteY0" fmla="*/ 0 h 1114158"/>
              <a:gd name="connsiteX1" fmla="*/ 665993 w 1328381"/>
              <a:gd name="connsiteY1" fmla="*/ 541056 h 1114158"/>
              <a:gd name="connsiteX2" fmla="*/ 1328381 w 1328381"/>
              <a:gd name="connsiteY2" fmla="*/ 1114158 h 111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8381" h="1114158">
                <a:moveTo>
                  <a:pt x="0" y="0"/>
                </a:moveTo>
                <a:cubicBezTo>
                  <a:pt x="28974" y="284549"/>
                  <a:pt x="120746" y="507763"/>
                  <a:pt x="665993" y="541056"/>
                </a:cubicBezTo>
                <a:cubicBezTo>
                  <a:pt x="1211240" y="574349"/>
                  <a:pt x="1307462" y="754256"/>
                  <a:pt x="1328381" y="1114158"/>
                </a:cubicBezTo>
              </a:path>
            </a:pathLst>
          </a:custGeom>
          <a:noFill/>
          <a:ln w="38100" cap="rnd">
            <a:solidFill>
              <a:schemeClr val="accent1">
                <a:lumMod val="75000"/>
              </a:schemeClr>
            </a:solidFill>
            <a:round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813CEAD-7082-EEE3-E70E-BBA0226B92F3}"/>
              </a:ext>
            </a:extLst>
          </p:cNvPr>
          <p:cNvSpPr/>
          <p:nvPr/>
        </p:nvSpPr>
        <p:spPr>
          <a:xfrm>
            <a:off x="3757212" y="3364907"/>
            <a:ext cx="676676" cy="845853"/>
          </a:xfrm>
          <a:custGeom>
            <a:avLst/>
            <a:gdLst>
              <a:gd name="connsiteX0" fmla="*/ 0 w 1333143"/>
              <a:gd name="connsiteY0" fmla="*/ 0 h 999858"/>
              <a:gd name="connsiteX1" fmla="*/ 546930 w 1333143"/>
              <a:gd name="connsiteY1" fmla="*/ 598206 h 999858"/>
              <a:gd name="connsiteX2" fmla="*/ 1162228 w 1333143"/>
              <a:gd name="connsiteY2" fmla="*/ 803305 h 999858"/>
              <a:gd name="connsiteX3" fmla="*/ 1333143 w 1333143"/>
              <a:gd name="connsiteY3" fmla="*/ 999858 h 999858"/>
              <a:gd name="connsiteX0" fmla="*/ 0 w 1333143"/>
              <a:gd name="connsiteY0" fmla="*/ 0 h 999858"/>
              <a:gd name="connsiteX1" fmla="*/ 546930 w 1333143"/>
              <a:gd name="connsiteY1" fmla="*/ 59820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28381"/>
              <a:gd name="connsiteY0" fmla="*/ 0 h 1114158"/>
              <a:gd name="connsiteX1" fmla="*/ 665993 w 1328381"/>
              <a:gd name="connsiteY1" fmla="*/ 541056 h 1114158"/>
              <a:gd name="connsiteX2" fmla="*/ 1328381 w 1328381"/>
              <a:gd name="connsiteY2" fmla="*/ 1114158 h 1114158"/>
              <a:gd name="connsiteX0" fmla="*/ 0 w 1328381"/>
              <a:gd name="connsiteY0" fmla="*/ 0 h 1114158"/>
              <a:gd name="connsiteX1" fmla="*/ 665993 w 1328381"/>
              <a:gd name="connsiteY1" fmla="*/ 541056 h 1114158"/>
              <a:gd name="connsiteX2" fmla="*/ 1328381 w 1328381"/>
              <a:gd name="connsiteY2" fmla="*/ 1114158 h 111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8381" h="1114158">
                <a:moveTo>
                  <a:pt x="0" y="0"/>
                </a:moveTo>
                <a:cubicBezTo>
                  <a:pt x="28974" y="284549"/>
                  <a:pt x="120746" y="507763"/>
                  <a:pt x="665993" y="541056"/>
                </a:cubicBezTo>
                <a:cubicBezTo>
                  <a:pt x="1211240" y="574349"/>
                  <a:pt x="1307462" y="754256"/>
                  <a:pt x="1328381" y="1114158"/>
                </a:cubicBezTo>
              </a:path>
            </a:pathLst>
          </a:custGeom>
          <a:noFill/>
          <a:ln w="38100" cap="rnd">
            <a:solidFill>
              <a:schemeClr val="accent2">
                <a:lumMod val="75000"/>
              </a:schemeClr>
            </a:solidFill>
            <a:round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A50C677-99D5-C84A-6D2C-0E9869EB0D5A}"/>
              </a:ext>
            </a:extLst>
          </p:cNvPr>
          <p:cNvSpPr/>
          <p:nvPr/>
        </p:nvSpPr>
        <p:spPr>
          <a:xfrm flipH="1">
            <a:off x="5740400" y="3364907"/>
            <a:ext cx="1308274" cy="845853"/>
          </a:xfrm>
          <a:custGeom>
            <a:avLst/>
            <a:gdLst>
              <a:gd name="connsiteX0" fmla="*/ 0 w 1333143"/>
              <a:gd name="connsiteY0" fmla="*/ 0 h 999858"/>
              <a:gd name="connsiteX1" fmla="*/ 546930 w 1333143"/>
              <a:gd name="connsiteY1" fmla="*/ 598206 h 999858"/>
              <a:gd name="connsiteX2" fmla="*/ 1162228 w 1333143"/>
              <a:gd name="connsiteY2" fmla="*/ 803305 h 999858"/>
              <a:gd name="connsiteX3" fmla="*/ 1333143 w 1333143"/>
              <a:gd name="connsiteY3" fmla="*/ 999858 h 999858"/>
              <a:gd name="connsiteX0" fmla="*/ 0 w 1333143"/>
              <a:gd name="connsiteY0" fmla="*/ 0 h 999858"/>
              <a:gd name="connsiteX1" fmla="*/ 546930 w 1333143"/>
              <a:gd name="connsiteY1" fmla="*/ 59820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28381"/>
              <a:gd name="connsiteY0" fmla="*/ 0 h 1114158"/>
              <a:gd name="connsiteX1" fmla="*/ 665993 w 1328381"/>
              <a:gd name="connsiteY1" fmla="*/ 541056 h 1114158"/>
              <a:gd name="connsiteX2" fmla="*/ 1328381 w 1328381"/>
              <a:gd name="connsiteY2" fmla="*/ 1114158 h 1114158"/>
              <a:gd name="connsiteX0" fmla="*/ 0 w 1328381"/>
              <a:gd name="connsiteY0" fmla="*/ 0 h 1114158"/>
              <a:gd name="connsiteX1" fmla="*/ 665993 w 1328381"/>
              <a:gd name="connsiteY1" fmla="*/ 541056 h 1114158"/>
              <a:gd name="connsiteX2" fmla="*/ 1328381 w 1328381"/>
              <a:gd name="connsiteY2" fmla="*/ 1114158 h 111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8381" h="1114158">
                <a:moveTo>
                  <a:pt x="0" y="0"/>
                </a:moveTo>
                <a:cubicBezTo>
                  <a:pt x="28974" y="284549"/>
                  <a:pt x="120746" y="507763"/>
                  <a:pt x="665993" y="541056"/>
                </a:cubicBezTo>
                <a:cubicBezTo>
                  <a:pt x="1211240" y="574349"/>
                  <a:pt x="1307462" y="754256"/>
                  <a:pt x="1328381" y="1114158"/>
                </a:cubicBezTo>
              </a:path>
            </a:pathLst>
          </a:custGeom>
          <a:noFill/>
          <a:ln w="38100" cap="rnd">
            <a:solidFill>
              <a:schemeClr val="accent6">
                <a:lumMod val="75000"/>
              </a:schemeClr>
            </a:solidFill>
            <a:round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098FB85-1C78-4D9E-DA84-85EE8A7681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72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2400" b="1" dirty="0"/>
              <a:t>Open Loop Compensation</a:t>
            </a:r>
          </a:p>
        </p:txBody>
      </p:sp>
    </p:spTree>
    <p:extLst>
      <p:ext uri="{BB962C8B-B14F-4D97-AF65-F5344CB8AC3E}">
        <p14:creationId xmlns:p14="http://schemas.microsoft.com/office/powerpoint/2010/main" val="2900827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35A137-91A5-4399-5184-7D225596E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63" y="1473139"/>
            <a:ext cx="6721270" cy="2313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84F2A3-214E-83FF-F46C-EEABE7E3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Dynamics Compensations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DF78DA64-A017-15CD-7F14-4B5B8A2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5322" y="5454000"/>
            <a:ext cx="495335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72-73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3098FB85-1C78-4D9E-DA84-85EE8A7681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72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2400" b="1" dirty="0"/>
              <a:t>Closed Loop Compensation (High Gain)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661185-AC4C-B13D-AC0B-B3C596EAB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98" y="4194275"/>
            <a:ext cx="4751461" cy="8924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C191D6-7116-1E27-B4BF-9B58BB0C7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521" y="4154189"/>
            <a:ext cx="2558477" cy="98361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60B2B1-454E-FF0B-0EA4-239D4A4E42DC}"/>
              </a:ext>
            </a:extLst>
          </p:cNvPr>
          <p:cNvCxnSpPr>
            <a:cxnSpLocks/>
          </p:cNvCxnSpPr>
          <p:nvPr/>
        </p:nvCxnSpPr>
        <p:spPr>
          <a:xfrm>
            <a:off x="5315484" y="4614729"/>
            <a:ext cx="811851" cy="0"/>
          </a:xfrm>
          <a:prstGeom prst="straightConnector1">
            <a:avLst/>
          </a:prstGeom>
          <a:noFill/>
          <a:ln w="38100" cap="rnd">
            <a:solidFill>
              <a:schemeClr val="accent1">
                <a:lumMod val="75000"/>
              </a:schemeClr>
            </a:solidFill>
            <a:round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1AA7A4F-6157-D675-40C8-E438673E3A6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9450147">
            <a:off x="5370126" y="3792751"/>
            <a:ext cx="1478422" cy="333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3322F6C-923A-3A31-ACA9-5FE77D1129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r="81598"/>
          <a:stretch/>
        </p:blipFill>
        <p:spPr>
          <a:xfrm rot="19450147">
            <a:off x="5484279" y="4145848"/>
            <a:ext cx="272064" cy="333400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2FA881C-D31A-F418-BE86-DB11DB6D3685}"/>
              </a:ext>
            </a:extLst>
          </p:cNvPr>
          <p:cNvSpPr/>
          <p:nvPr/>
        </p:nvSpPr>
        <p:spPr>
          <a:xfrm flipH="1">
            <a:off x="5598630" y="2377440"/>
            <a:ext cx="573569" cy="1776749"/>
          </a:xfrm>
          <a:custGeom>
            <a:avLst/>
            <a:gdLst>
              <a:gd name="connsiteX0" fmla="*/ 0 w 1333143"/>
              <a:gd name="connsiteY0" fmla="*/ 0 h 999858"/>
              <a:gd name="connsiteX1" fmla="*/ 546930 w 1333143"/>
              <a:gd name="connsiteY1" fmla="*/ 598206 h 999858"/>
              <a:gd name="connsiteX2" fmla="*/ 1162228 w 1333143"/>
              <a:gd name="connsiteY2" fmla="*/ 803305 h 999858"/>
              <a:gd name="connsiteX3" fmla="*/ 1333143 w 1333143"/>
              <a:gd name="connsiteY3" fmla="*/ 999858 h 999858"/>
              <a:gd name="connsiteX0" fmla="*/ 0 w 1333143"/>
              <a:gd name="connsiteY0" fmla="*/ 0 h 999858"/>
              <a:gd name="connsiteX1" fmla="*/ 546930 w 1333143"/>
              <a:gd name="connsiteY1" fmla="*/ 59820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33143"/>
              <a:gd name="connsiteY0" fmla="*/ 0 h 999858"/>
              <a:gd name="connsiteX1" fmla="*/ 665993 w 1333143"/>
              <a:gd name="connsiteY1" fmla="*/ 541056 h 999858"/>
              <a:gd name="connsiteX2" fmla="*/ 1333143 w 1333143"/>
              <a:gd name="connsiteY2" fmla="*/ 999858 h 999858"/>
              <a:gd name="connsiteX0" fmla="*/ 0 w 1328381"/>
              <a:gd name="connsiteY0" fmla="*/ 0 h 1114158"/>
              <a:gd name="connsiteX1" fmla="*/ 665993 w 1328381"/>
              <a:gd name="connsiteY1" fmla="*/ 541056 h 1114158"/>
              <a:gd name="connsiteX2" fmla="*/ 1328381 w 1328381"/>
              <a:gd name="connsiteY2" fmla="*/ 1114158 h 1114158"/>
              <a:gd name="connsiteX0" fmla="*/ 0 w 1328381"/>
              <a:gd name="connsiteY0" fmla="*/ 0 h 1114158"/>
              <a:gd name="connsiteX1" fmla="*/ 665993 w 1328381"/>
              <a:gd name="connsiteY1" fmla="*/ 541056 h 1114158"/>
              <a:gd name="connsiteX2" fmla="*/ 1328381 w 1328381"/>
              <a:gd name="connsiteY2" fmla="*/ 1114158 h 1114158"/>
              <a:gd name="connsiteX0" fmla="*/ 0 w 1328381"/>
              <a:gd name="connsiteY0" fmla="*/ 0 h 1114158"/>
              <a:gd name="connsiteX1" fmla="*/ 1328381 w 1328381"/>
              <a:gd name="connsiteY1" fmla="*/ 1114158 h 1114158"/>
              <a:gd name="connsiteX0" fmla="*/ 0 w 1328381"/>
              <a:gd name="connsiteY0" fmla="*/ 0 h 1114158"/>
              <a:gd name="connsiteX1" fmla="*/ 1328381 w 1328381"/>
              <a:gd name="connsiteY1" fmla="*/ 1114158 h 1114158"/>
              <a:gd name="connsiteX0" fmla="*/ 0 w 1328381"/>
              <a:gd name="connsiteY0" fmla="*/ 0 h 1114158"/>
              <a:gd name="connsiteX1" fmla="*/ 1328381 w 1328381"/>
              <a:gd name="connsiteY1" fmla="*/ 1114158 h 1114158"/>
              <a:gd name="connsiteX0" fmla="*/ 0 w 1328381"/>
              <a:gd name="connsiteY0" fmla="*/ 0 h 1114158"/>
              <a:gd name="connsiteX1" fmla="*/ 1328381 w 1328381"/>
              <a:gd name="connsiteY1" fmla="*/ 1114158 h 1114158"/>
              <a:gd name="connsiteX0" fmla="*/ 0 w 1328381"/>
              <a:gd name="connsiteY0" fmla="*/ 0 h 1114158"/>
              <a:gd name="connsiteX1" fmla="*/ 1328381 w 1328381"/>
              <a:gd name="connsiteY1" fmla="*/ 1114158 h 1114158"/>
              <a:gd name="connsiteX0" fmla="*/ 0 w 1328381"/>
              <a:gd name="connsiteY0" fmla="*/ 0 h 1114158"/>
              <a:gd name="connsiteX1" fmla="*/ 1328381 w 1328381"/>
              <a:gd name="connsiteY1" fmla="*/ 1114158 h 1114158"/>
              <a:gd name="connsiteX0" fmla="*/ 0 w 1328381"/>
              <a:gd name="connsiteY0" fmla="*/ 0 h 1114158"/>
              <a:gd name="connsiteX1" fmla="*/ 1328381 w 1328381"/>
              <a:gd name="connsiteY1" fmla="*/ 1114158 h 1114158"/>
              <a:gd name="connsiteX0" fmla="*/ 0 w 1332775"/>
              <a:gd name="connsiteY0" fmla="*/ 0 h 1114158"/>
              <a:gd name="connsiteX1" fmla="*/ 1328381 w 1332775"/>
              <a:gd name="connsiteY1" fmla="*/ 1114158 h 111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2775" h="1114158">
                <a:moveTo>
                  <a:pt x="0" y="0"/>
                </a:moveTo>
                <a:cubicBezTo>
                  <a:pt x="430841" y="584828"/>
                  <a:pt x="1406176" y="419479"/>
                  <a:pt x="1328381" y="1114158"/>
                </a:cubicBezTo>
              </a:path>
            </a:pathLst>
          </a:custGeom>
          <a:noFill/>
          <a:ln w="38100" cap="rnd">
            <a:solidFill>
              <a:schemeClr val="accent6">
                <a:lumMod val="75000"/>
              </a:schemeClr>
            </a:solidFill>
            <a:round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388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Required Content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2C02B-89BB-AD68-FE16-6E4D8E2E4E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H" dirty="0"/>
              <a:t>Transfer Function G(s)</a:t>
            </a:r>
          </a:p>
          <a:p>
            <a:pPr lvl="1"/>
            <a:r>
              <a:rPr lang="en-CH" dirty="0">
                <a:effectLst/>
              </a:rPr>
              <a:t>First order element</a:t>
            </a:r>
          </a:p>
          <a:p>
            <a:pPr lvl="1"/>
            <a:r>
              <a:rPr lang="en-CH" dirty="0"/>
              <a:t>Second order element</a:t>
            </a:r>
          </a:p>
          <a:p>
            <a:r>
              <a:rPr lang="en-CH" dirty="0">
                <a:effectLst/>
              </a:rPr>
              <a:t>Identification of the dynamics of an element</a:t>
            </a:r>
          </a:p>
          <a:p>
            <a:pPr lvl="1"/>
            <a:r>
              <a:rPr lang="en-CH" dirty="0">
                <a:effectLst/>
              </a:rPr>
              <a:t>Step response</a:t>
            </a:r>
          </a:p>
          <a:p>
            <a:pPr lvl="1"/>
            <a:r>
              <a:rPr lang="en-CH" dirty="0"/>
              <a:t>Sinusoidal response</a:t>
            </a:r>
          </a:p>
          <a:p>
            <a:r>
              <a:rPr lang="en-CH" dirty="0">
                <a:effectLst/>
              </a:rPr>
              <a:t>Dynamic errors in measurement systems</a:t>
            </a:r>
          </a:p>
          <a:p>
            <a:r>
              <a:rPr lang="en-CH" dirty="0">
                <a:effectLst/>
              </a:rPr>
              <a:t>Techniques for dynamic compensation</a:t>
            </a:r>
          </a:p>
        </p:txBody>
      </p:sp>
    </p:spTree>
    <p:extLst>
      <p:ext uri="{BB962C8B-B14F-4D97-AF65-F5344CB8AC3E}">
        <p14:creationId xmlns:p14="http://schemas.microsoft.com/office/powerpoint/2010/main" val="291408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Overview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155D9C9-14C8-BA0E-35AC-2BA450C247C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94106280"/>
              </p:ext>
            </p:extLst>
          </p:nvPr>
        </p:nvGraphicFramePr>
        <p:xfrm>
          <a:off x="360725" y="1724025"/>
          <a:ext cx="8423275" cy="32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59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O</a:t>
            </a:r>
            <a:r>
              <a:rPr lang="en-CH" sz="4000" dirty="0" err="1"/>
              <a:t>verview</a:t>
            </a:r>
            <a:endParaRPr lang="en-CH" sz="4000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A9589870-F89B-52BE-5192-E0696922F33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3216720"/>
                  </p:ext>
                </p:extLst>
              </p:nvPr>
            </p:nvGraphicFramePr>
            <p:xfrm>
              <a:off x="802335" y="1152975"/>
              <a:ext cx="3429327" cy="2160000"/>
            </p:xfrm>
            <a:graphic>
              <a:graphicData uri="http://schemas.microsoft.com/office/powerpoint/2016/slidezoom">
                <pslz:sldZm>
                  <pslz:sldZmObj sldId="258" cId="3192687471">
                    <pslz:zmPr id="{3F3B3383-6595-474B-95CF-80B2276E155C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29327" cy="2160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9589870-F89B-52BE-5192-E0696922F3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02335" y="1152975"/>
                <a:ext cx="3429327" cy="2160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FCF3E6CD-2BF9-89C0-E852-6A4F4174464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2173657"/>
                  </p:ext>
                </p:extLst>
              </p:nvPr>
            </p:nvGraphicFramePr>
            <p:xfrm>
              <a:off x="4912338" y="1152975"/>
              <a:ext cx="3429326" cy="2160000"/>
            </p:xfrm>
            <a:graphic>
              <a:graphicData uri="http://schemas.microsoft.com/office/powerpoint/2016/slidezoom">
                <pslz:sldZm>
                  <pslz:sldZmObj sldId="283" cId="4091005000">
                    <pslz:zmPr id="{00A42617-3CEE-4AF5-8DB5-29347A092379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29326" cy="2160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CF3E6CD-2BF9-89C0-E852-6A4F417446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12338" y="1152975"/>
                <a:ext cx="3429326" cy="2160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D66E8DD-616C-C248-BE5D-FCDD75AB4BD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0872288"/>
                  </p:ext>
                </p:extLst>
              </p:nvPr>
            </p:nvGraphicFramePr>
            <p:xfrm>
              <a:off x="802335" y="3419450"/>
              <a:ext cx="3429326" cy="2160000"/>
            </p:xfrm>
            <a:graphic>
              <a:graphicData uri="http://schemas.microsoft.com/office/powerpoint/2016/slidezoom">
                <pslz:sldZm>
                  <pslz:sldZmObj sldId="284" cId="1781745739">
                    <pslz:zmPr id="{72026D1B-30F2-4E61-9EC6-3610CEA576AA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29326" cy="2160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D66E8DD-616C-C248-BE5D-FCDD75AB4B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2335" y="3419450"/>
                <a:ext cx="3429326" cy="2160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E82F2EED-AA42-8496-99E6-5ED1AA879A7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4991067"/>
                  </p:ext>
                </p:extLst>
              </p:nvPr>
            </p:nvGraphicFramePr>
            <p:xfrm>
              <a:off x="4912338" y="3419450"/>
              <a:ext cx="3429326" cy="2160000"/>
            </p:xfrm>
            <a:graphic>
              <a:graphicData uri="http://schemas.microsoft.com/office/powerpoint/2016/slidezoom">
                <pslz:sldZm>
                  <pslz:sldZmObj sldId="285" cId="3181308018">
                    <pslz:zmPr id="{CB27466C-F0F7-40B6-95A6-7383BD7738AE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29326" cy="21600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E82F2EED-AA42-8496-99E6-5ED1AA879A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12338" y="3419450"/>
                <a:ext cx="3429326" cy="21600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524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CFD4528-2BB6-DA51-122A-9937286816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H" dirty="0"/>
                  <a:t>Transfer Function </a:t>
                </a:r>
                <a14:m>
                  <m:oMath xmlns:m="http://schemas.openxmlformats.org/officeDocument/2006/math"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CFD4528-2BB6-DA51-122A-993728681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54" t="-6780" b="-1694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181E1663-47D4-28CB-5B40-E1BCFCB256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76334" y="3442996"/>
                <a:ext cx="2991332" cy="126135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36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CH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H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CH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H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H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H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H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H" sz="3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H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H" sz="3600" dirty="0"/>
              </a:p>
            </p:txBody>
          </p:sp>
        </mc:Choice>
        <mc:Fallback xmlns="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181E1663-47D4-28CB-5B40-E1BCFCB25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334" y="3442996"/>
                <a:ext cx="2991332" cy="12613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Content Placeholder 2">
            <a:extLst>
              <a:ext uri="{FF2B5EF4-FFF2-40B4-BE49-F238E27FC236}">
                <a16:creationId xmlns:a16="http://schemas.microsoft.com/office/drawing/2014/main" id="{92434678-09D5-3AA6-2573-954698448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940" y="1248170"/>
            <a:ext cx="7002120" cy="197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68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CFD4528-2BB6-DA51-122A-9937286816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H" dirty="0"/>
                  <a:t>Transfer Function </a:t>
                </a:r>
                <a14:m>
                  <m:oMath xmlns:m="http://schemas.openxmlformats.org/officeDocument/2006/math"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CFD4528-2BB6-DA51-122A-993728681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54" t="-6780" b="-1694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7BC41B-1FB1-984C-5954-E727437C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0746" y="5454000"/>
            <a:ext cx="476250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p.54-57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11B057-493E-E6CB-28D1-63E2EB34D67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59998" y="2260676"/>
                <a:ext cx="4122000" cy="2700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H" b="1" dirty="0">
                    <a:solidFill>
                      <a:schemeClr val="accent5">
                        <a:lumMod val="50000"/>
                      </a:schemeClr>
                    </a:solidFill>
                  </a:rPr>
                  <a:t>First</a:t>
                </a:r>
                <a:r>
                  <a:rPr lang="en-CH" b="1" dirty="0"/>
                  <a:t> Order Element</a:t>
                </a:r>
              </a:p>
              <a:p>
                <a:pPr marL="0" indent="0">
                  <a:buNone/>
                </a:pPr>
                <a:endParaRPr lang="en-CH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CH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groupChr>
                        </m:e>
                        <m:li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lim>
                      </m:limLow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CH" b="1" i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𝐼𝑁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sz="3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11B057-493E-E6CB-28D1-63E2EB34D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59998" y="2260676"/>
                <a:ext cx="4122000" cy="2700000"/>
              </a:xfrm>
              <a:blipFill>
                <a:blip r:embed="rId4"/>
                <a:stretch>
                  <a:fillRect l="-1775" t="-248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818D8B5-BC8A-A609-F048-68B341907164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661998" y="2260676"/>
                <a:ext cx="4122000" cy="2700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H" b="1" dirty="0">
                    <a:solidFill>
                      <a:schemeClr val="accent6">
                        <a:lumMod val="50000"/>
                      </a:schemeClr>
                    </a:solidFill>
                  </a:rPr>
                  <a:t>Second</a:t>
                </a:r>
                <a:r>
                  <a:rPr lang="en-CH" b="1" dirty="0"/>
                  <a:t> Order Element</a:t>
                </a:r>
              </a:p>
              <a:p>
                <a:pPr marL="0" indent="0">
                  <a:buNone/>
                </a:pPr>
                <a:endParaRPr lang="en-CH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CH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H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H" b="1" i="0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e>
                            <m:sup>
                              <m:r>
                                <a:rPr lang="en-CH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CH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CH" b="1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  <m:sSup>
                            <m:sSupPr>
                              <m:ctrlPr>
                                <a:rPr lang="en-CH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H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CH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m:rPr>
                              <m:sty m:val="p"/>
                            </m:rPr>
                            <a:rPr lang="en-C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</m:num>
                        <m:den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b="0" i="0" smtClean="0">
                              <a:latin typeface="Cambria Math" panose="02040503050406030204" pitchFamily="18" charset="0"/>
                            </a:rPr>
                            <m:t>dΔ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H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CH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CH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CH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H" sz="4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+2⋅</m:t>
                          </m:r>
                          <m:r>
                            <m:rPr>
                              <m:sty m:val="p"/>
                            </m:rPr>
                            <a:rPr lang="en-C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818D8B5-BC8A-A609-F048-68B341907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661998" y="2260676"/>
                <a:ext cx="4122000" cy="2700000"/>
              </a:xfrm>
              <a:blipFill>
                <a:blip r:embed="rId5"/>
                <a:stretch>
                  <a:fillRect l="-1775" t="-248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7F8FCFD7-346D-ED2A-EB27-AD1DEA06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100" y="986338"/>
            <a:ext cx="3824262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7180F58-85E5-AA97-FBF2-C39841EBEC2F}"/>
              </a:ext>
            </a:extLst>
          </p:cNvPr>
          <p:cNvGrpSpPr/>
          <p:nvPr/>
        </p:nvGrpSpPr>
        <p:grpSpPr>
          <a:xfrm rot="5400000">
            <a:off x="2194142" y="3867716"/>
            <a:ext cx="399711" cy="108000"/>
            <a:chOff x="793102" y="1278294"/>
            <a:chExt cx="399711" cy="1080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5345EE5-521A-D878-F992-2D95D3B42F94}"/>
                </a:ext>
              </a:extLst>
            </p:cNvPr>
            <p:cNvSpPr/>
            <p:nvPr/>
          </p:nvSpPr>
          <p:spPr>
            <a:xfrm>
              <a:off x="793102" y="1278294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3FE50D8-D7F6-2710-032C-6E8B4DA8C6DC}"/>
                </a:ext>
              </a:extLst>
            </p:cNvPr>
            <p:cNvSpPr/>
            <p:nvPr/>
          </p:nvSpPr>
          <p:spPr>
            <a:xfrm>
              <a:off x="1084813" y="127829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6C90A4-3B77-1E67-F578-3D0EAB0359DC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>
              <a:off x="901102" y="1332294"/>
              <a:ext cx="183711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181E1663-47D4-28CB-5B40-E1BCFCB2562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7395" y="1156996"/>
                <a:ext cx="1707502" cy="720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27" name="Content Placeholder 6">
                <a:extLst>
                  <a:ext uri="{FF2B5EF4-FFF2-40B4-BE49-F238E27FC236}">
                    <a16:creationId xmlns:a16="http://schemas.microsoft.com/office/drawing/2014/main" id="{181E1663-47D4-28CB-5B40-E1BCFCB25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395" y="1156996"/>
                <a:ext cx="1707502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5F80F7A-A382-F43B-858F-E7E453C2D500}"/>
              </a:ext>
            </a:extLst>
          </p:cNvPr>
          <p:cNvGrpSpPr/>
          <p:nvPr/>
        </p:nvGrpSpPr>
        <p:grpSpPr>
          <a:xfrm rot="5400000">
            <a:off x="6442142" y="3867716"/>
            <a:ext cx="399711" cy="108000"/>
            <a:chOff x="793102" y="1278294"/>
            <a:chExt cx="399711" cy="108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774DCE-1C76-B8A4-08C2-3232976C1749}"/>
                </a:ext>
              </a:extLst>
            </p:cNvPr>
            <p:cNvSpPr/>
            <p:nvPr/>
          </p:nvSpPr>
          <p:spPr>
            <a:xfrm>
              <a:off x="793102" y="1278294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3168544-ABD1-21AF-D81D-5C1434F1BD25}"/>
                </a:ext>
              </a:extLst>
            </p:cNvPr>
            <p:cNvSpPr/>
            <p:nvPr/>
          </p:nvSpPr>
          <p:spPr>
            <a:xfrm>
              <a:off x="1084813" y="127829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97604A-7039-B82B-12CD-3B16FFB5DCA8}"/>
                </a:ext>
              </a:extLst>
            </p:cNvPr>
            <p:cNvCxnSpPr>
              <a:stCxn id="31" idx="6"/>
              <a:endCxn id="32" idx="2"/>
            </p:cNvCxnSpPr>
            <p:nvPr/>
          </p:nvCxnSpPr>
          <p:spPr>
            <a:xfrm>
              <a:off x="901102" y="1332294"/>
              <a:ext cx="183711" cy="0"/>
            </a:xfrm>
            <a:prstGeom prst="line">
              <a:avLst/>
            </a:prstGeom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723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CFD4528-2BB6-DA51-122A-9937286816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H" dirty="0"/>
                  <a:t>Transfer Function </a:t>
                </a:r>
                <a14:m>
                  <m:oMath xmlns:m="http://schemas.openxmlformats.org/officeDocument/2006/math"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CFD4528-2BB6-DA51-122A-993728681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54" t="-6780" b="-1694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512DFBBE-D14D-F0B6-5E03-FDDD28C0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9796" y="5454000"/>
            <a:ext cx="472440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p.5</a:t>
            </a:r>
            <a:r>
              <a:rPr lang="en-CH" dirty="0"/>
              <a:t>9</a:t>
            </a:r>
            <a:r>
              <a:rPr lang="en-GB" dirty="0"/>
              <a:t>-</a:t>
            </a:r>
            <a:r>
              <a:rPr lang="en-CH" dirty="0"/>
              <a:t>61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68E7660-676B-7822-CC0B-026D84431EE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tretch>
            <a:fillRect/>
          </a:stretch>
        </p:blipFill>
        <p:spPr>
          <a:xfrm>
            <a:off x="360363" y="1462316"/>
            <a:ext cx="4121150" cy="3104692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CAD2D95-62F1-12D0-4B6C-923D966D953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5"/>
          <a:stretch>
            <a:fillRect/>
          </a:stretch>
        </p:blipFill>
        <p:spPr>
          <a:xfrm>
            <a:off x="4873625" y="1017448"/>
            <a:ext cx="4121150" cy="3724553"/>
          </a:xfrm>
        </p:spPr>
      </p:pic>
    </p:spTree>
    <p:extLst>
      <p:ext uri="{BB962C8B-B14F-4D97-AF65-F5344CB8AC3E}">
        <p14:creationId xmlns:p14="http://schemas.microsoft.com/office/powerpoint/2010/main" val="248463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CFD4528-2BB6-DA51-122A-9937286816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H" dirty="0"/>
                  <a:t>Transfer Function </a:t>
                </a:r>
                <a14:m>
                  <m:oMath xmlns:m="http://schemas.openxmlformats.org/officeDocument/2006/math"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CH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CFD4528-2BB6-DA51-122A-993728681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954" t="-6780" b="-1694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11B057-493E-E6CB-28D1-63E2EB34D67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59998" y="2066338"/>
                <a:ext cx="4122000" cy="16267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H" b="1" dirty="0"/>
                  <a:t>First Order Element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111B057-493E-E6CB-28D1-63E2EB34D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59998" y="2066338"/>
                <a:ext cx="4122000" cy="1626775"/>
              </a:xfrm>
              <a:blipFill>
                <a:blip r:embed="rId4"/>
                <a:stretch>
                  <a:fillRect l="-1775" t="-412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818D8B5-BC8A-A609-F048-68B341907164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4661998" y="2066338"/>
                <a:ext cx="4122000" cy="16267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H" b="1" dirty="0"/>
                  <a:t>Second Order Element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+2⋅</m:t>
                          </m:r>
                          <m:r>
                            <m:rPr>
                              <m:sty m:val="p"/>
                            </m:rPr>
                            <a:rPr lang="en-C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818D8B5-BC8A-A609-F048-68B341907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4661998" y="2066338"/>
                <a:ext cx="4122000" cy="1626775"/>
              </a:xfrm>
              <a:blipFill>
                <a:blip r:embed="rId5"/>
                <a:stretch>
                  <a:fillRect l="-1775" t="-412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7F8FCFD7-346D-ED2A-EB27-AD1DEA06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869" y="986338"/>
            <a:ext cx="3824262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6">
                <a:extLst>
                  <a:ext uri="{FF2B5EF4-FFF2-40B4-BE49-F238E27FC236}">
                    <a16:creationId xmlns:a16="http://schemas.microsoft.com/office/drawing/2014/main" id="{4A967861-0A3C-2B57-4F35-A8530E2F5E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9998" y="3873600"/>
                <a:ext cx="4122000" cy="16267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en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CH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H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CH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CH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H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den>
                      </m:f>
                      <m:r>
                        <a:rPr lang="en-CH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H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CH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𝑻𝒉</m:t>
                          </m:r>
                        </m:sub>
                      </m:sSub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H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H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𝑻𝒉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9" name="Content Placeholder 6">
                <a:extLst>
                  <a:ext uri="{FF2B5EF4-FFF2-40B4-BE49-F238E27FC236}">
                    <a16:creationId xmlns:a16="http://schemas.microsoft.com/office/drawing/2014/main" id="{4A967861-0A3C-2B57-4F35-A8530E2F5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98" y="3873600"/>
                <a:ext cx="4122000" cy="1626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8E198DAA-D41D-B6F9-8C3F-5F5784A4F2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1998" y="3873599"/>
                <a:ext cx="4122000" cy="16267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en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CH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H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num>
                        <m:den>
                          <m:r>
                            <a:rPr lang="en-CH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CH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H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den>
                      </m:f>
                      <m:r>
                        <a:rPr lang="en-CH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H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CH" b="1" i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𝑻𝒉</m:t>
                          </m:r>
                        </m:sub>
                      </m:sSub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H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1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H" b="1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𝑻𝒉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8E198DAA-D41D-B6F9-8C3F-5F5784A4F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998" y="3873599"/>
                <a:ext cx="4122000" cy="1626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93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F2A3-214E-83FF-F46C-EEABE7E3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Step Response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0B6E5042-F4D1-D535-0A1F-1B2E6364E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1221" y="5454000"/>
            <a:ext cx="478155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p.5</a:t>
            </a:r>
            <a:r>
              <a:rPr lang="en-CH" dirty="0"/>
              <a:t>8-61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EDE8A4-87BB-C2CA-508C-56C7694039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2505074"/>
            <a:ext cx="8424000" cy="2444925"/>
          </a:xfrm>
        </p:spPr>
        <p:txBody>
          <a:bodyPr>
            <a:normAutofit/>
          </a:bodyPr>
          <a:lstStyle/>
          <a:p>
            <a:r>
              <a:rPr lang="en-CH" sz="2000" dirty="0"/>
              <a:t>Used for most identification</a:t>
            </a:r>
          </a:p>
          <a:p>
            <a:pPr lvl="1"/>
            <a:r>
              <a:rPr lang="en-CH" sz="2000" dirty="0"/>
              <a:t>Model known → Parameters can be acquired</a:t>
            </a:r>
          </a:p>
          <a:p>
            <a:r>
              <a:rPr lang="en-CH" sz="2000" dirty="0"/>
              <a:t>Shows most common signal, besides sinus/cosine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23C4374F-29DF-D4C9-2DEE-92AED70C2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807" y="1035857"/>
            <a:ext cx="5716387" cy="14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005000"/>
      </p:ext>
    </p:extLst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.pptx" id="{C5BD3BA6-3C19-4A52-84C8-D216376875D1}" vid="{DA9EEC63-E340-4EE6-BD82-EC41363577B6}"/>
    </a:ext>
  </a:extLst>
</a:theme>
</file>

<file path=ppt/theme/theme2.xml><?xml version="1.0" encoding="utf-8"?>
<a:theme xmlns:a="http://schemas.openxmlformats.org/drawingml/2006/main" name="MyStyle_Upper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.pptx" id="{C5BD3BA6-3C19-4A52-84C8-D216376875D1}" vid="{45D018F9-A8A1-4D9B-958D-85B20A08B335}"/>
    </a:ext>
  </a:extLst>
</a:theme>
</file>

<file path=ppt/theme/theme3.xml><?xml version="1.0" encoding="utf-8"?>
<a:theme xmlns:a="http://schemas.openxmlformats.org/drawingml/2006/main" name="MyStyle_Cleare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.pptx" id="{C5BD3BA6-3C19-4A52-84C8-D216376875D1}" vid="{AAFA9C4F-D3CC-446F-8639-D7EC10E034C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</Template>
  <TotalTime>581</TotalTime>
  <Words>674</Words>
  <Application>Microsoft Office PowerPoint</Application>
  <PresentationFormat>Custom</PresentationFormat>
  <Paragraphs>126</Paragraphs>
  <Slides>17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Inter</vt:lpstr>
      <vt:lpstr>MyStyle</vt:lpstr>
      <vt:lpstr>MyStyle_UpperLine</vt:lpstr>
      <vt:lpstr>MyStyle_Cleared</vt:lpstr>
      <vt:lpstr>Dynamic Characteristics of Measurement Systems</vt:lpstr>
      <vt:lpstr>Required Content</vt:lpstr>
      <vt:lpstr>Overview</vt:lpstr>
      <vt:lpstr>Overview</vt:lpstr>
      <vt:lpstr>Transfer Function G(s)</vt:lpstr>
      <vt:lpstr>Transfer Function G(s)</vt:lpstr>
      <vt:lpstr>Transfer Function G(s)</vt:lpstr>
      <vt:lpstr>Transfer Function G(s)</vt:lpstr>
      <vt:lpstr>Step Response</vt:lpstr>
      <vt:lpstr>Step Response</vt:lpstr>
      <vt:lpstr>Sinusoidal Response</vt:lpstr>
      <vt:lpstr>Sinusoidal Response</vt:lpstr>
      <vt:lpstr>Dynamic Error</vt:lpstr>
      <vt:lpstr>Dynamic Error</vt:lpstr>
      <vt:lpstr>Dynamics Compensations</vt:lpstr>
      <vt:lpstr>Dynamics Compensations</vt:lpstr>
      <vt:lpstr>Dynamics Compensations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von Rotz</dc:creator>
  <cp:lastModifiedBy>Joel von Rotz</cp:lastModifiedBy>
  <cp:revision>44</cp:revision>
  <dcterms:created xsi:type="dcterms:W3CDTF">2023-12-14T12:51:27Z</dcterms:created>
  <dcterms:modified xsi:type="dcterms:W3CDTF">2023-12-18T15:06:13Z</dcterms:modified>
</cp:coreProperties>
</file>