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3" r:id="rId2"/>
    <p:sldMasterId id="2147483717" r:id="rId3"/>
  </p:sldMasterIdLst>
  <p:notesMasterIdLst>
    <p:notesMasterId r:id="rId26"/>
  </p:notesMasterIdLst>
  <p:sldIdLst>
    <p:sldId id="282" r:id="rId4"/>
    <p:sldId id="270" r:id="rId5"/>
    <p:sldId id="300" r:id="rId6"/>
    <p:sldId id="261" r:id="rId7"/>
    <p:sldId id="303" r:id="rId8"/>
    <p:sldId id="304" r:id="rId9"/>
    <p:sldId id="301" r:id="rId10"/>
    <p:sldId id="305" r:id="rId11"/>
    <p:sldId id="306" r:id="rId12"/>
    <p:sldId id="308" r:id="rId13"/>
    <p:sldId id="307" r:id="rId14"/>
    <p:sldId id="302" r:id="rId15"/>
    <p:sldId id="309" r:id="rId16"/>
    <p:sldId id="310" r:id="rId17"/>
    <p:sldId id="311" r:id="rId18"/>
    <p:sldId id="312" r:id="rId19"/>
    <p:sldId id="314" r:id="rId20"/>
    <p:sldId id="317" r:id="rId21"/>
    <p:sldId id="316" r:id="rId22"/>
    <p:sldId id="318" r:id="rId23"/>
    <p:sldId id="319" r:id="rId24"/>
    <p:sldId id="320" r:id="rId25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5BD17A-585C-45EB-AC0C-BE2468BF5DCE}">
          <p14:sldIdLst>
            <p14:sldId id="282"/>
          </p14:sldIdLst>
        </p14:section>
        <p14:section name="Overview" id="{182DAED3-CCFD-4C31-AA6F-577B81206013}">
          <p14:sldIdLst>
            <p14:sldId id="270"/>
            <p14:sldId id="300"/>
          </p14:sldIdLst>
        </p14:section>
        <p14:section name="Electrical Loading" id="{408ABDE6-3ED7-409F-88BA-59572D30013F}">
          <p14:sldIdLst>
            <p14:sldId id="261"/>
            <p14:sldId id="303"/>
            <p14:sldId id="304"/>
            <p14:sldId id="301"/>
            <p14:sldId id="305"/>
            <p14:sldId id="306"/>
          </p14:sldIdLst>
        </p14:section>
        <p14:section name="Two-port networks" id="{0923F572-31BA-4B8B-A65F-71B265A406CF}">
          <p14:sldIdLst>
            <p14:sldId id="308"/>
            <p14:sldId id="307"/>
            <p14:sldId id="302"/>
            <p14:sldId id="309"/>
            <p14:sldId id="310"/>
            <p14:sldId id="311"/>
            <p14:sldId id="312"/>
            <p14:sldId id="314"/>
            <p14:sldId id="317"/>
            <p14:sldId id="316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81184" autoAdjust="0"/>
  </p:normalViewPr>
  <p:slideViewPr>
    <p:cSldViewPr snapToGrid="0">
      <p:cViewPr varScale="1">
        <p:scale>
          <a:sx n="106" d="100"/>
          <a:sy n="106" d="100"/>
        </p:scale>
        <p:origin x="1512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18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A352A-9171-4E5C-A5BE-FEAB382B70AF}" type="doc">
      <dgm:prSet loTypeId="urn:microsoft.com/office/officeart/2005/8/layout/vList2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CH"/>
        </a:p>
      </dgm:t>
    </dgm:pt>
    <dgm:pt modelId="{20665D2D-6FD0-494F-AB10-12FF2A5C604A}">
      <dgm:prSet phldrT="[Text]" custT="1"/>
      <dgm:spPr/>
      <dgm:t>
        <a:bodyPr/>
        <a:lstStyle/>
        <a:p>
          <a:r>
            <a:rPr lang="en-CH" sz="24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Electrical Loading</a:t>
          </a:r>
        </a:p>
      </dgm:t>
    </dgm:pt>
    <dgm:pt modelId="{FCF93FFA-7602-4173-949D-7422A160DEDE}" type="parTrans" cxnId="{2205A89B-71EA-4E4F-9524-C33E36A6818E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7BA7D31E-960E-4FB2-B154-B00C0CFA091C}" type="sibTrans" cxnId="{2205A89B-71EA-4E4F-9524-C33E36A6818E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7781DCEF-0782-4CE5-98B4-BF92F6E81549}">
      <dgm:prSet custT="1"/>
      <dgm:spPr/>
      <dgm:t>
        <a:bodyPr/>
        <a:lstStyle/>
        <a:p>
          <a:r>
            <a:rPr lang="en-CH" sz="2400" dirty="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Two-port networks</a:t>
          </a:r>
        </a:p>
      </dgm:t>
    </dgm:pt>
    <dgm:pt modelId="{6240BD65-59E8-468F-8873-A27E419850F1}" type="parTrans" cxnId="{FB6E3735-AC17-4704-A6F9-B6E59A0E8326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EEC90544-60A0-46DC-A2DB-A8EC5476FB69}" type="sibTrans" cxnId="{FB6E3735-AC17-4704-A6F9-B6E59A0E8326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2F3E2250-5E06-4BF0-AA29-7116B88F6AB9}" type="pres">
      <dgm:prSet presAssocID="{6CEA352A-9171-4E5C-A5BE-FEAB382B70AF}" presName="linear" presStyleCnt="0">
        <dgm:presLayoutVars>
          <dgm:animLvl val="lvl"/>
          <dgm:resizeHandles val="exact"/>
        </dgm:presLayoutVars>
      </dgm:prSet>
      <dgm:spPr/>
    </dgm:pt>
    <dgm:pt modelId="{68247C05-30E2-45CB-AF58-B0713EF5D530}" type="pres">
      <dgm:prSet presAssocID="{20665D2D-6FD0-494F-AB10-12FF2A5C60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D341F1-2F74-410D-94E8-CBC84162B0F1}" type="pres">
      <dgm:prSet presAssocID="{7BA7D31E-960E-4FB2-B154-B00C0CFA091C}" presName="spacer" presStyleCnt="0"/>
      <dgm:spPr/>
    </dgm:pt>
    <dgm:pt modelId="{C77FCCBB-AB71-4F2B-8D00-5645E2DC43C7}" type="pres">
      <dgm:prSet presAssocID="{7781DCEF-0782-4CE5-98B4-BF92F6E8154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6E3735-AC17-4704-A6F9-B6E59A0E8326}" srcId="{6CEA352A-9171-4E5C-A5BE-FEAB382B70AF}" destId="{7781DCEF-0782-4CE5-98B4-BF92F6E81549}" srcOrd="1" destOrd="0" parTransId="{6240BD65-59E8-468F-8873-A27E419850F1}" sibTransId="{EEC90544-60A0-46DC-A2DB-A8EC5476FB69}"/>
    <dgm:cxn modelId="{0EF94E7E-9C94-4BE5-A0CA-21C0B1FC0970}" type="presOf" srcId="{20665D2D-6FD0-494F-AB10-12FF2A5C604A}" destId="{68247C05-30E2-45CB-AF58-B0713EF5D530}" srcOrd="0" destOrd="0" presId="urn:microsoft.com/office/officeart/2005/8/layout/vList2"/>
    <dgm:cxn modelId="{2205A89B-71EA-4E4F-9524-C33E36A6818E}" srcId="{6CEA352A-9171-4E5C-A5BE-FEAB382B70AF}" destId="{20665D2D-6FD0-494F-AB10-12FF2A5C604A}" srcOrd="0" destOrd="0" parTransId="{FCF93FFA-7602-4173-949D-7422A160DEDE}" sibTransId="{7BA7D31E-960E-4FB2-B154-B00C0CFA091C}"/>
    <dgm:cxn modelId="{798BABF4-CD47-4B95-9E9C-B4246FC23DB5}" type="presOf" srcId="{6CEA352A-9171-4E5C-A5BE-FEAB382B70AF}" destId="{2F3E2250-5E06-4BF0-AA29-7116B88F6AB9}" srcOrd="0" destOrd="0" presId="urn:microsoft.com/office/officeart/2005/8/layout/vList2"/>
    <dgm:cxn modelId="{EC9CE7F8-F3E2-42C8-A5DF-081463805CAD}" type="presOf" srcId="{7781DCEF-0782-4CE5-98B4-BF92F6E81549}" destId="{C77FCCBB-AB71-4F2B-8D00-5645E2DC43C7}" srcOrd="0" destOrd="0" presId="urn:microsoft.com/office/officeart/2005/8/layout/vList2"/>
    <dgm:cxn modelId="{0467FD74-99DD-4BE4-A7F7-9CC0A207942C}" type="presParOf" srcId="{2F3E2250-5E06-4BF0-AA29-7116B88F6AB9}" destId="{68247C05-30E2-45CB-AF58-B0713EF5D530}" srcOrd="0" destOrd="0" presId="urn:microsoft.com/office/officeart/2005/8/layout/vList2"/>
    <dgm:cxn modelId="{6CA7A09A-E024-4BA6-B8A1-D2FE6568F4F6}" type="presParOf" srcId="{2F3E2250-5E06-4BF0-AA29-7116B88F6AB9}" destId="{44D341F1-2F74-410D-94E8-CBC84162B0F1}" srcOrd="1" destOrd="0" presId="urn:microsoft.com/office/officeart/2005/8/layout/vList2"/>
    <dgm:cxn modelId="{58A0C6F3-238A-4F57-AED9-C33142B431D0}" type="presParOf" srcId="{2F3E2250-5E06-4BF0-AA29-7116B88F6AB9}" destId="{C77FCCBB-AB71-4F2B-8D00-5645E2DC43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47C05-30E2-45CB-AF58-B0713EF5D530}">
      <dsp:nvSpPr>
        <dsp:cNvPr id="0" name=""/>
        <dsp:cNvSpPr/>
      </dsp:nvSpPr>
      <dsp:spPr>
        <a:xfrm>
          <a:off x="0" y="3600"/>
          <a:ext cx="8423275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Electrical Loading</a:t>
          </a:r>
        </a:p>
      </dsp:txBody>
      <dsp:txXfrm>
        <a:off x="36553" y="40153"/>
        <a:ext cx="8350169" cy="675694"/>
      </dsp:txXfrm>
    </dsp:sp>
    <dsp:sp modelId="{C77FCCBB-AB71-4F2B-8D00-5645E2DC43C7}">
      <dsp:nvSpPr>
        <dsp:cNvPr id="0" name=""/>
        <dsp:cNvSpPr/>
      </dsp:nvSpPr>
      <dsp:spPr>
        <a:xfrm>
          <a:off x="0" y="867600"/>
          <a:ext cx="8423275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 dirty="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Two-port networks</a:t>
          </a:r>
        </a:p>
      </dsp:txBody>
      <dsp:txXfrm>
        <a:off x="36553" y="904153"/>
        <a:ext cx="8350169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7828-BD99-4EE4-B248-B6544F3D4165}" type="datetimeFigureOut">
              <a:rPr lang="en-CH" smtClean="0"/>
              <a:t>24/12/2023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268D-4392-4FD3-B33B-AD54993555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2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83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Flow &amp; Effort Variables and related quantities </a:t>
            </a:r>
            <a:r>
              <a:rPr lang="en-CH" dirty="0">
                <a:sym typeface="Wingdings" panose="05000000000000000000" pitchFamily="2" charset="2"/>
              </a:rPr>
              <a:t> </a:t>
            </a:r>
            <a:r>
              <a:rPr lang="en-CH" b="1" dirty="0">
                <a:sym typeface="Wingdings" panose="05000000000000000000" pitchFamily="2" charset="2"/>
              </a:rPr>
              <a:t>The Concept of impedance is applicable to mechanical, fluidic and thermal systems as well </a:t>
            </a:r>
            <a:r>
              <a:rPr lang="en-CH" b="1">
                <a:sym typeface="Wingdings" panose="05000000000000000000" pitchFamily="2" charset="2"/>
              </a:rPr>
              <a:t>as electrical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221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LOADING ERROR, WHAT IS IT AND WHY DOES IT NEED TO BE CONSIDERED?</a:t>
            </a:r>
            <a:endParaRPr lang="en-CH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561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Process Loading is the concept of converting</a:t>
                </a:r>
                <a:r>
                  <a:rPr lang="en-CH" b="1" dirty="0"/>
                  <a:t> real inputs </a:t>
                </a:r>
                <a:r>
                  <a:rPr lang="en-CH" dirty="0"/>
                  <a:t>into </a:t>
                </a:r>
                <a:r>
                  <a:rPr lang="en-CH" b="1" dirty="0"/>
                  <a:t>measured inputs</a:t>
                </a:r>
                <a:r>
                  <a:rPr lang="en-CH" b="0" dirty="0"/>
                  <a:t>.</a:t>
                </a:r>
              </a:p>
              <a:p>
                <a:r>
                  <a:rPr lang="en-CH" b="0" dirty="0"/>
                  <a:t>Since the </a:t>
                </a:r>
                <a:r>
                  <a:rPr lang="en-CH" b="0" u="sng" dirty="0"/>
                  <a:t>sensor</a:t>
                </a:r>
                <a:r>
                  <a:rPr lang="en-CH" b="0" dirty="0"/>
                  <a:t> is going to have an </a:t>
                </a:r>
                <a:r>
                  <a:rPr lang="en-CH" b="1" dirty="0"/>
                  <a:t>influence</a:t>
                </a:r>
                <a:r>
                  <a:rPr lang="en-CH" b="0" dirty="0"/>
                  <a:t> on the </a:t>
                </a:r>
                <a:r>
                  <a:rPr lang="en-CH" b="0" i="0" u="sng" dirty="0"/>
                  <a:t>process</a:t>
                </a:r>
                <a:r>
                  <a:rPr lang="en-CH" b="0" i="0" u="none" dirty="0"/>
                  <a:t>, the measured value needs to be correct.</a:t>
                </a:r>
              </a:p>
              <a:p>
                <a:endParaRPr lang="en-CH" b="0" i="0" u="non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/>
                  <a:t>The force balance equation leads to...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Deviations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CH" b="0" i="1" u="none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CH" b="0" i="0" u="none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CH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H" b="0" i="1" u="none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H" b="0" i="0" u="non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/>
                  <a:t>...the</a:t>
                </a:r>
                <a:r>
                  <a:rPr lang="en-CH" b="0" i="0" u="none" baseline="0" dirty="0"/>
                  <a:t> f</a:t>
                </a:r>
                <a:r>
                  <a:rPr lang="en-CH" b="0" i="0" u="none" dirty="0"/>
                  <a:t>ollowing steady state loading equation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CH" b="0" i="0" u="none" dirty="0"/>
                  <a:t> needs to be a lot bigger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CH" b="0" i="0" u="none" dirty="0"/>
                  <a:t>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decrease in loading error</a:t>
                </a:r>
                <a:endParaRPr lang="en-CH" b="0" i="0" u="non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Process Loading is the concept of converting</a:t>
                </a:r>
                <a:r>
                  <a:rPr lang="en-CH" b="1" dirty="0"/>
                  <a:t> real inputs </a:t>
                </a:r>
                <a:r>
                  <a:rPr lang="en-CH" dirty="0"/>
                  <a:t>into </a:t>
                </a:r>
                <a:r>
                  <a:rPr lang="en-CH" b="1" dirty="0"/>
                  <a:t>measured inputs</a:t>
                </a:r>
                <a:r>
                  <a:rPr lang="en-CH" b="0" dirty="0"/>
                  <a:t>.</a:t>
                </a:r>
              </a:p>
              <a:p>
                <a:r>
                  <a:rPr lang="en-CH" b="0" dirty="0"/>
                  <a:t>Since the </a:t>
                </a:r>
                <a:r>
                  <a:rPr lang="en-CH" b="0" u="sng" dirty="0"/>
                  <a:t>sensor</a:t>
                </a:r>
                <a:r>
                  <a:rPr lang="en-CH" b="0" dirty="0"/>
                  <a:t> is going to have an </a:t>
                </a:r>
                <a:r>
                  <a:rPr lang="en-CH" b="1" dirty="0"/>
                  <a:t>influence</a:t>
                </a:r>
                <a:r>
                  <a:rPr lang="en-CH" b="0" dirty="0"/>
                  <a:t> on the </a:t>
                </a:r>
                <a:r>
                  <a:rPr lang="en-CH" b="0" i="0" u="sng" dirty="0"/>
                  <a:t>process</a:t>
                </a:r>
                <a:r>
                  <a:rPr lang="en-CH" b="0" i="0" u="none" dirty="0"/>
                  <a:t>, the measured value needs to be correct.</a:t>
                </a:r>
              </a:p>
              <a:p>
                <a:endParaRPr lang="en-CH" b="0" i="0" u="non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/>
                  <a:t>The force balance equation leads to...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Deviations </a:t>
                </a:r>
                <a:r>
                  <a:rPr lang="en-CH" b="0" i="0" u="none">
                    <a:latin typeface="Cambria Math" panose="02040503050406030204" pitchFamily="18" charset="0"/>
                    <a:sym typeface="Wingdings" panose="05000000000000000000" pitchFamily="2" charset="2"/>
                  </a:rPr>
                  <a:t>𝑥 ̇</a:t>
                </a:r>
                <a:r>
                  <a:rPr lang="en-CH" b="0" i="0" u="none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=0</a:t>
                </a:r>
                <a:r>
                  <a:rPr lang="en-CH" b="0" i="0" u="none" dirty="0"/>
                  <a:t>, </a:t>
                </a:r>
                <a:r>
                  <a:rPr lang="en-CH" b="0" i="0" u="none">
                    <a:latin typeface="Cambria Math" panose="02040503050406030204" pitchFamily="18" charset="0"/>
                  </a:rPr>
                  <a:t>𝑥 ̈=0</a:t>
                </a:r>
                <a:endParaRPr lang="en-CH" b="0" i="0" u="non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/>
                  <a:t>...the</a:t>
                </a:r>
                <a:r>
                  <a:rPr lang="en-CH" b="0" i="0" u="none" baseline="0" dirty="0"/>
                  <a:t> f</a:t>
                </a:r>
                <a:r>
                  <a:rPr lang="en-CH" b="0" i="0" u="none" dirty="0"/>
                  <a:t>ollowing steady state loading equation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</a:t>
                </a:r>
                <a:r>
                  <a:rPr lang="en-CH" b="0" i="0" u="none">
                    <a:latin typeface="Cambria Math" panose="02040503050406030204" pitchFamily="18" charset="0"/>
                    <a:sym typeface="Wingdings" panose="05000000000000000000" pitchFamily="2" charset="2"/>
                  </a:rPr>
                  <a:t>𝑘_𝑆</a:t>
                </a:r>
                <a:r>
                  <a:rPr lang="en-CH" b="0" i="0" u="none" dirty="0"/>
                  <a:t> needs to be a lot bigger than </a:t>
                </a:r>
                <a:r>
                  <a:rPr lang="en-CH" b="0" i="0" u="none">
                    <a:latin typeface="Cambria Math" panose="02040503050406030204" pitchFamily="18" charset="0"/>
                  </a:rPr>
                  <a:t>𝑘_𝑃</a:t>
                </a:r>
                <a:r>
                  <a:rPr lang="en-CH" b="0" i="0" u="none" dirty="0"/>
                  <a:t>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decrease in loading error</a:t>
                </a:r>
                <a:endParaRPr lang="en-CH" b="0" i="0" u="non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916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With the case of dynamic loading, the process needs to be adapted to said form.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>
                    <a:sym typeface="Wingdings" panose="05000000000000000000" pitchFamily="2" charset="2"/>
                  </a:rPr>
                  <a:t>Deviations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CH" b="0" i="1" u="none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CH" b="0" i="1" u="none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CH" b="0" i="0" u="none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CH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H" b="0" i="1" u="none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CH" b="0" i="1" u="none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anose="05000000000000000000" pitchFamily="2" charset="2"/>
                  </a:rPr>
                  <a:t> </a:t>
                </a:r>
                <a:r>
                  <a:rPr lang="en-CH" dirty="0"/>
                  <a:t>Newtons Second leads</a:t>
                </a:r>
                <a:r>
                  <a:rPr lang="en-CH" baseline="0" dirty="0"/>
                  <a:t> to differential equations on the left.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CH" dirty="0">
                    <a:sym typeface="Wingdings" panose="05000000000000000000" pitchFamily="2" charset="2"/>
                  </a:rPr>
                  <a:t>By converting them into an electrical-equivalent circuit + Laplace  </a:t>
                </a:r>
                <a:r>
                  <a:rPr lang="en-CH" dirty="0"/>
                  <a:t>Dynamic Loading Equation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CH" dirty="0">
                    <a:sym typeface="Wingdings" panose="05000000000000000000" pitchFamily="2" charset="2"/>
                  </a:rPr>
                  <a:t>Dynamic Loading Error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e>
                      <m:sub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𝑀𝑆</m:t>
                        </m:r>
                      </m:sub>
                    </m:sSub>
                  </m:oMath>
                </a14:m>
                <a:r>
                  <a:rPr lang="en-CH" b="0" i="0" u="none" dirty="0"/>
                  <a:t> needs to be bigger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endParaRPr lang="en-CH" dirty="0">
                  <a:sym typeface="Wingdings" panose="05000000000000000000" pitchFamily="2" charset="2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With the case of dynamic loading, the process needs to be adapted to said form.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>
                    <a:sym typeface="Wingdings" panose="05000000000000000000" pitchFamily="2" charset="2"/>
                  </a:rPr>
                  <a:t>Deviations </a:t>
                </a:r>
                <a:r>
                  <a:rPr lang="en-CH" b="0" i="0" u="none">
                    <a:latin typeface="Cambria Math" panose="02040503050406030204" pitchFamily="18" charset="0"/>
                    <a:sym typeface="Wingdings" panose="05000000000000000000" pitchFamily="2" charset="2"/>
                  </a:rPr>
                  <a:t>𝑥 ̇≠</a:t>
                </a:r>
                <a:r>
                  <a:rPr lang="en-CH" b="0" i="0" u="none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CH" b="0" i="0" u="none" dirty="0"/>
                  <a:t>, </a:t>
                </a:r>
                <a:r>
                  <a:rPr lang="en-CH" b="0" i="0" u="none">
                    <a:latin typeface="Cambria Math" panose="02040503050406030204" pitchFamily="18" charset="0"/>
                  </a:rPr>
                  <a:t>𝑥 ̈</a:t>
                </a:r>
                <a:r>
                  <a:rPr lang="en-CH" b="0" i="0" u="none">
                    <a:latin typeface="Cambria Math" panose="02040503050406030204" pitchFamily="18" charset="0"/>
                    <a:sym typeface="Wingdings" panose="05000000000000000000" pitchFamily="2" charset="2"/>
                  </a:rPr>
                  <a:t>≠</a:t>
                </a:r>
                <a:r>
                  <a:rPr lang="en-CH" b="0" i="0" u="none">
                    <a:latin typeface="Cambria Math" panose="02040503050406030204" pitchFamily="18" charset="0"/>
                  </a:rPr>
                  <a:t>0</a:t>
                </a:r>
                <a:r>
                  <a:rPr lang="en-CH" dirty="0"/>
                  <a:t> </a:t>
                </a:r>
                <a:r>
                  <a:rPr lang="en-CH" dirty="0">
                    <a:sym typeface="Wingdings" panose="05000000000000000000" pitchFamily="2" charset="2"/>
                  </a:rPr>
                  <a:t> </a:t>
                </a:r>
                <a:r>
                  <a:rPr lang="en-CH" dirty="0"/>
                  <a:t>Newtons Second leads</a:t>
                </a:r>
                <a:r>
                  <a:rPr lang="en-CH" baseline="0" dirty="0"/>
                  <a:t> to differential equations on the left.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CH" dirty="0">
                    <a:sym typeface="Wingdings" panose="05000000000000000000" pitchFamily="2" charset="2"/>
                  </a:rPr>
                  <a:t>By converting them into an electrical-equivalent circuit + Laplace  </a:t>
                </a:r>
                <a:r>
                  <a:rPr lang="en-CH" dirty="0"/>
                  <a:t>Dynamic Loading Equation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CH" dirty="0">
                    <a:sym typeface="Wingdings" panose="05000000000000000000" pitchFamily="2" charset="2"/>
                  </a:rPr>
                  <a:t>Dynamic Loading Error  </a:t>
                </a:r>
                <a:r>
                  <a:rPr lang="en-CH" b="0" i="0" u="none">
                    <a:latin typeface="Cambria Math" panose="02040503050406030204" pitchFamily="18" charset="0"/>
                    <a:sym typeface="Wingdings" panose="05000000000000000000" pitchFamily="2" charset="2"/>
                  </a:rPr>
                  <a:t>𝑍_𝑀𝑆</a:t>
                </a:r>
                <a:r>
                  <a:rPr lang="en-CH" b="0" i="0" u="none" dirty="0"/>
                  <a:t> needs to be bigger than </a:t>
                </a:r>
                <a:r>
                  <a:rPr lang="en-CH" b="0" i="0" u="none">
                    <a:latin typeface="Cambria Math" panose="02040503050406030204" pitchFamily="18" charset="0"/>
                  </a:rPr>
                  <a:t>𝑍_𝑀𝑃</a:t>
                </a:r>
                <a:r>
                  <a:rPr lang="en-CH" dirty="0"/>
                  <a:t> </a:t>
                </a:r>
                <a:endParaRPr lang="en-CH" dirty="0">
                  <a:sym typeface="Wingdings" panose="05000000000000000000" pitchFamily="2" charset="2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71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546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H" dirty="0"/>
                  <a:t>bilateral transducers are associated with reversible effects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𝒆𝒙𝒂𝒎𝒑𝒍𝒆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 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𝑀𝑒𝑐h𝑎𝑛𝑖𝑐𝑎𝑙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𝐸𝑙𝑒𝑐𝑡𝑟𝑖𝑐𝑎𝑙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H" dirty="0"/>
                  <a:t>bilateral transducers are associated with reversible effects </a:t>
                </a:r>
                <a:r>
                  <a:rPr lang="en-CH" b="0" i="0">
                    <a:latin typeface="Cambria Math" panose="02040503050406030204" pitchFamily="18" charset="0"/>
                  </a:rPr>
                  <a:t>→</a:t>
                </a:r>
                <a:r>
                  <a:rPr lang="en-CH" b="1" i="0">
                    <a:latin typeface="Cambria Math" panose="02040503050406030204" pitchFamily="18" charset="0"/>
                  </a:rPr>
                  <a:t>𝒇𝒐𝒓 𝒆𝒙𝒂𝒎𝒑𝒍𝒆 </a:t>
                </a:r>
                <a:r>
                  <a:rPr lang="en-CH" b="0" i="0">
                    <a:latin typeface="Cambria Math" panose="02040503050406030204" pitchFamily="18" charset="0"/>
                  </a:rPr>
                  <a:t>𝑀𝑒𝑐ℎ𝑎𝑛𝑖𝑐𝑎𝑙</a:t>
                </a:r>
                <a:r>
                  <a:rPr lang="en-CH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↔𝐸𝑙𝑒𝑐𝑡𝑟𝑖𝑐𝑎𝑙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942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H" dirty="0"/>
                  <a:t>bilateral transducers are associated with reversible effects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𝒆𝒙𝒂𝒎𝒑𝒍𝒆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 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𝑀𝑒𝑐h𝑎𝑛𝑖𝑐𝑎𝑙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𝐸𝑙𝑒𝑐𝑡𝑟𝑖𝑐𝑎𝑙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H" dirty="0"/>
                  <a:t>bilateral transducers are associated with reversible effects </a:t>
                </a:r>
                <a:r>
                  <a:rPr lang="en-CH" b="0" i="0">
                    <a:latin typeface="Cambria Math" panose="02040503050406030204" pitchFamily="18" charset="0"/>
                  </a:rPr>
                  <a:t>→</a:t>
                </a:r>
                <a:r>
                  <a:rPr lang="en-CH" b="1" i="0">
                    <a:latin typeface="Cambria Math" panose="02040503050406030204" pitchFamily="18" charset="0"/>
                  </a:rPr>
                  <a:t>𝒇𝒐𝒓 𝒆𝒙𝒂𝒎𝒑𝒍𝒆 </a:t>
                </a:r>
                <a:r>
                  <a:rPr lang="en-CH" b="0" i="0">
                    <a:latin typeface="Cambria Math" panose="02040503050406030204" pitchFamily="18" charset="0"/>
                  </a:rPr>
                  <a:t>𝑀𝑒𝑐ℎ𝑎𝑛𝑖𝑐𝑎𝑙</a:t>
                </a:r>
                <a:r>
                  <a:rPr lang="en-CH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↔𝐸𝑙𝑒𝑐𝑡𝑟𝑖𝑐𝑎𝑙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8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4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5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15850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88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23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300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40570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70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7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34767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07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4121998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  <a:r>
              <a:rPr lang="en-CH" dirty="0"/>
              <a:t> title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5B0679-B47E-FAFC-3BD5-1D2CD7A17BCC}"/>
              </a:ext>
            </a:extLst>
          </p:cNvPr>
          <p:cNvSpPr txBox="1">
            <a:spLocks/>
          </p:cNvSpPr>
          <p:nvPr userDrawn="1"/>
        </p:nvSpPr>
        <p:spPr>
          <a:xfrm>
            <a:off x="4665404" y="180000"/>
            <a:ext cx="412199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D3E9C-D611-A36B-E7C7-425C9EB86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998" y="175645"/>
            <a:ext cx="4122000" cy="720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H" sz="3300" b="1" dirty="0"/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</a:t>
            </a:r>
            <a:r>
              <a:rPr lang="en-CH" dirty="0"/>
              <a:t> title 2</a:t>
            </a:r>
          </a:p>
        </p:txBody>
      </p:sp>
    </p:spTree>
    <p:extLst>
      <p:ext uri="{BB962C8B-B14F-4D97-AF65-F5344CB8AC3E}">
        <p14:creationId xmlns:p14="http://schemas.microsoft.com/office/powerpoint/2010/main" val="1177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83CB5A-22F3-FB63-E955-C77918448000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0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68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459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9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8423999" cy="431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45400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DF7427-F029-E90C-AE4F-789C38094499}"/>
              </a:ext>
            </a:extLst>
          </p:cNvPr>
          <p:cNvCxnSpPr/>
          <p:nvPr userDrawn="1"/>
        </p:nvCxnSpPr>
        <p:spPr>
          <a:xfrm>
            <a:off x="359998" y="540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6" r:id="rId2"/>
    <p:sldLayoutId id="2147483706" r:id="rId3"/>
    <p:sldLayoutId id="2147483724" r:id="rId4"/>
    <p:sldLayoutId id="2147483708" r:id="rId5"/>
    <p:sldLayoutId id="2147483722" r:id="rId6"/>
    <p:sldLayoutId id="2147483723" r:id="rId7"/>
    <p:sldLayoutId id="2147483725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7" r:id="rId2"/>
    <p:sldLayoutId id="2147483728" r:id="rId3"/>
    <p:sldLayoutId id="2147483715" r:id="rId4"/>
    <p:sldLayoutId id="214748371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24/12/2023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3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9" r:id="rId3"/>
    <p:sldLayoutId id="2147483719" r:id="rId4"/>
    <p:sldLayoutId id="214748372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Loading Effects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H" dirty="0"/>
              <a:t>Sensors and Actuators – Joel von Rotz</a:t>
            </a:r>
          </a:p>
        </p:txBody>
      </p:sp>
    </p:spTree>
    <p:extLst>
      <p:ext uri="{BB962C8B-B14F-4D97-AF65-F5344CB8AC3E}">
        <p14:creationId xmlns:p14="http://schemas.microsoft.com/office/powerpoint/2010/main" val="88991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sz="3600" dirty="0"/>
              <a:t>Generalized </a:t>
            </a:r>
            <a:r>
              <a:rPr lang="en-CH" sz="3600" dirty="0" err="1"/>
              <a:t>Effots</a:t>
            </a:r>
            <a:r>
              <a:rPr lang="en-CH" sz="3600" dirty="0"/>
              <a:t> &amp; Flow Variables</a:t>
            </a:r>
            <a:br>
              <a:rPr lang="en-CH" sz="3600" dirty="0"/>
            </a:br>
            <a:r>
              <a:rPr lang="en-CH" sz="20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 Port Networks</a:t>
            </a:r>
            <a:endParaRPr lang="en-CH" sz="3600" b="0" dirty="0">
              <a:latin typeface="Inter Light" panose="02000403000000020004" pitchFamily="50" charset="0"/>
              <a:ea typeface="Inter Light" panose="02000403000000020004" pitchFamily="50" charset="0"/>
              <a:cs typeface="Inter Light" panose="02000403000000020004" pitchFamily="50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8801" y="5444450"/>
            <a:ext cx="476567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EF9A8-9387-6DFF-55A8-4DEB1951F2C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H" sz="2000" b="1" dirty="0"/>
                  <a:t>across</a:t>
                </a:r>
                <a:r>
                  <a:rPr lang="en-CH" sz="2000" dirty="0"/>
                  <a:t>/</a:t>
                </a:r>
                <a:r>
                  <a:rPr lang="en-CH" sz="2000" b="1" dirty="0"/>
                  <a:t>effort variable</a:t>
                </a:r>
                <a:r>
                  <a:rPr lang="en-CH" sz="2000" dirty="0"/>
                  <a:t> </a:t>
                </a:r>
                <a14:m>
                  <m:oMath xmlns:m="http://schemas.openxmlformats.org/officeDocument/2006/math">
                    <m:r>
                      <a:rPr lang="en-CH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H" sz="2000" dirty="0"/>
                  <a:t> (e</a:t>
                </a:r>
                <a:r>
                  <a:rPr lang="en-GB" sz="2000" dirty="0"/>
                  <a:t>.g.</a:t>
                </a:r>
                <a:r>
                  <a:rPr lang="en-CH" sz="2000" dirty="0"/>
                  <a:t> voltage)</a:t>
                </a:r>
              </a:p>
              <a:p>
                <a:r>
                  <a:rPr lang="en-CH" sz="2000" b="1" dirty="0"/>
                  <a:t>through</a:t>
                </a:r>
                <a:r>
                  <a:rPr lang="en-CH" sz="2000" dirty="0"/>
                  <a:t>/</a:t>
                </a:r>
                <a:r>
                  <a:rPr lang="en-CH" sz="2000" b="1" dirty="0"/>
                  <a:t>flow variable</a:t>
                </a:r>
                <a:r>
                  <a:rPr lang="en-CH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H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H" sz="2000" dirty="0"/>
                  <a:t> (e.g. current)</a:t>
                </a:r>
              </a:p>
              <a:p>
                <a:endParaRPr lang="en-CH" sz="2000" b="1" dirty="0"/>
              </a:p>
              <a:p>
                <a:endParaRPr lang="en-CH" sz="2000" b="1" dirty="0"/>
              </a:p>
              <a:p>
                <a:pPr marL="0" indent="0" algn="ctr">
                  <a:buNone/>
                </a:pPr>
                <a:r>
                  <a:rPr lang="en-CH" sz="2800" b="1" dirty="0"/>
                  <a:t>Effort </a:t>
                </a:r>
                <a:r>
                  <a:rPr lang="en-CH" sz="2800" dirty="0"/>
                  <a:t>drives</a:t>
                </a:r>
                <a:r>
                  <a:rPr lang="en-CH" sz="2800" b="1" dirty="0"/>
                  <a:t> flow </a:t>
                </a:r>
                <a:r>
                  <a:rPr lang="en-CH" sz="2800" dirty="0"/>
                  <a:t>through</a:t>
                </a:r>
                <a:r>
                  <a:rPr lang="en-CH" sz="2800" b="1" dirty="0"/>
                  <a:t> </a:t>
                </a:r>
                <a:r>
                  <a:rPr lang="en-CH" sz="2800" dirty="0"/>
                  <a:t>an</a:t>
                </a:r>
                <a:r>
                  <a:rPr lang="en-CH" sz="2800" b="1" dirty="0"/>
                  <a:t> impedance</a:t>
                </a:r>
              </a:p>
              <a:p>
                <a:pPr marL="0" indent="0" algn="ctr">
                  <a:buNone/>
                </a:pPr>
                <a:endParaRPr lang="en-CH" sz="2000" b="1" dirty="0"/>
              </a:p>
              <a:p>
                <a:pPr marL="0" indent="0" algn="ctr">
                  <a:buNone/>
                </a:pPr>
                <a:endParaRPr lang="en-CH" sz="2000" b="1" dirty="0"/>
              </a:p>
              <a:p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CH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H" sz="2000" dirty="0"/>
                  <a:t> represents power in watts </a:t>
                </a:r>
                <a:r>
                  <a:rPr lang="en-CH" sz="16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:r>
                  <a:rPr lang="en-CH" sz="1600" dirty="0" err="1">
                    <a:solidFill>
                      <a:schemeClr val="bg2">
                        <a:lumMod val="50000"/>
                      </a:schemeClr>
                    </a:solidFill>
                  </a:rPr>
                  <a:t>thermo</a:t>
                </a:r>
                <a:r>
                  <a:rPr lang="en-CH" sz="1600" dirty="0">
                    <a:solidFill>
                      <a:schemeClr val="bg2">
                        <a:lumMod val="50000"/>
                      </a:schemeClr>
                    </a:solidFill>
                  </a:rPr>
                  <a:t> has watts + temperature)</a:t>
                </a:r>
              </a:p>
              <a:p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̇"/>
                        <m:ctrlPr>
                          <a:rPr lang="en-CH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H" sz="2000" dirty="0"/>
                  <a:t> represents impedance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EF9A8-9387-6DFF-55A8-4DEB1951F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1" t="-157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14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8801" y="5444450"/>
            <a:ext cx="476567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67367-62DE-46CB-BCFD-B91AF3491C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1104" b="1225"/>
          <a:stretch/>
        </p:blipFill>
        <p:spPr>
          <a:xfrm>
            <a:off x="360000" y="247015"/>
            <a:ext cx="8424000" cy="4975860"/>
          </a:xfrm>
        </p:spPr>
      </p:pic>
    </p:spTree>
    <p:extLst>
      <p:ext uri="{BB962C8B-B14F-4D97-AF65-F5344CB8AC3E}">
        <p14:creationId xmlns:p14="http://schemas.microsoft.com/office/powerpoint/2010/main" val="118611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sz="3200" dirty="0"/>
              <a:t>Generalized </a:t>
            </a:r>
            <a:r>
              <a:rPr lang="en-CH" sz="3200" dirty="0" err="1"/>
              <a:t>Effots</a:t>
            </a:r>
            <a:r>
              <a:rPr lang="en-CH" sz="3200" dirty="0"/>
              <a:t> &amp; Flow Variables</a:t>
            </a:r>
            <a:br>
              <a:rPr lang="en-CH" sz="32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 Port Networks</a:t>
            </a:r>
            <a:endParaRPr lang="en-CH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4556" y="5454000"/>
            <a:ext cx="47548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538A2-1D81-6F84-CA1F-87B29CC4EA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318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CH" b="1" dirty="0"/>
              <a:t>Parallel Mechanical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2B087-B825-1F2C-E50F-CD6197B8B8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318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CH" b="1" dirty="0"/>
              <a:t>Series Electrical 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3CC78-DF52-BA60-FDA1-05E01805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28" y="1463182"/>
            <a:ext cx="3720530" cy="2232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A02C2-C437-BADE-34FD-DD1142169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64" y="1380235"/>
            <a:ext cx="1746416" cy="2151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9AFE8-99C9-284B-4673-C0D60C092DB7}"/>
                  </a:ext>
                </a:extLst>
              </p:cNvPr>
              <p:cNvSpPr txBox="1"/>
              <p:nvPr/>
            </p:nvSpPr>
            <p:spPr>
              <a:xfrm>
                <a:off x="479528" y="3837923"/>
                <a:ext cx="3498778" cy="628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̅"/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CH" sz="200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̅"/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CH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9AFE8-99C9-284B-4673-C0D60C092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8" y="3837923"/>
                <a:ext cx="3498778" cy="628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5D011-5F22-3729-DD72-619C2DF71828}"/>
                  </a:ext>
                </a:extLst>
              </p:cNvPr>
              <p:cNvSpPr txBox="1"/>
              <p:nvPr/>
            </p:nvSpPr>
            <p:spPr>
              <a:xfrm>
                <a:off x="5338376" y="3837955"/>
                <a:ext cx="3445622" cy="628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̅"/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CH" sz="200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̅"/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H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H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5D011-5F22-3729-DD72-619C2DF7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76" y="3837955"/>
                <a:ext cx="3445622" cy="628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8FC0D-7F74-3C23-B0DE-B2E209BFFE2A}"/>
                  </a:ext>
                </a:extLst>
              </p:cNvPr>
              <p:cNvSpPr txBox="1"/>
              <p:nvPr/>
            </p:nvSpPr>
            <p:spPr>
              <a:xfrm>
                <a:off x="3028538" y="4703080"/>
                <a:ext cx="3301994" cy="560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acc>
                        <m:accPr>
                          <m:chr m:val="̂"/>
                          <m:ctrlPr>
                            <a:rPr lang="en-CH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CH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acc>
                        <m:accPr>
                          <m:chr m:val="̂"/>
                          <m:ctrlPr>
                            <a:rPr lang="en-CH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CH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acc>
                        <m:accPr>
                          <m:chr m:val="̂"/>
                          <m:ctrlPr>
                            <a:rPr lang="en-CH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CH" b="1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8FC0D-7F74-3C23-B0DE-B2E209BF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538" y="4703080"/>
                <a:ext cx="3301994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BCCA2D-080A-50A1-2C19-1EB29B34C4B4}"/>
              </a:ext>
            </a:extLst>
          </p:cNvPr>
          <p:cNvSpPr/>
          <p:nvPr/>
        </p:nvSpPr>
        <p:spPr>
          <a:xfrm>
            <a:off x="1821180" y="4594860"/>
            <a:ext cx="1051560" cy="396240"/>
          </a:xfrm>
          <a:custGeom>
            <a:avLst/>
            <a:gdLst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780" h="556260">
                <a:moveTo>
                  <a:pt x="0" y="0"/>
                </a:moveTo>
                <a:cubicBezTo>
                  <a:pt x="35560" y="322580"/>
                  <a:pt x="314960" y="530860"/>
                  <a:pt x="906780" y="556260"/>
                </a:cubicBezTo>
              </a:path>
            </a:pathLst>
          </a:custGeom>
          <a:noFill/>
          <a:ln w="38100" cap="sq">
            <a:solidFill>
              <a:schemeClr val="accent4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A0A8A2-F9C2-A54F-6DB5-63429ADD08D9}"/>
              </a:ext>
            </a:extLst>
          </p:cNvPr>
          <p:cNvSpPr/>
          <p:nvPr/>
        </p:nvSpPr>
        <p:spPr>
          <a:xfrm flipH="1">
            <a:off x="6271262" y="4628190"/>
            <a:ext cx="1051560" cy="396240"/>
          </a:xfrm>
          <a:custGeom>
            <a:avLst/>
            <a:gdLst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780" h="556260">
                <a:moveTo>
                  <a:pt x="0" y="0"/>
                </a:moveTo>
                <a:cubicBezTo>
                  <a:pt x="35560" y="322580"/>
                  <a:pt x="314960" y="530860"/>
                  <a:pt x="906780" y="556260"/>
                </a:cubicBezTo>
              </a:path>
            </a:pathLst>
          </a:custGeom>
          <a:noFill/>
          <a:ln w="38100" cap="sq">
            <a:solidFill>
              <a:schemeClr val="accent4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787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sz="3200" dirty="0"/>
              <a:t>Generalized </a:t>
            </a:r>
            <a:r>
              <a:rPr lang="en-CH" sz="3200" dirty="0" err="1"/>
              <a:t>Effots</a:t>
            </a:r>
            <a:r>
              <a:rPr lang="en-CH" sz="3200" dirty="0"/>
              <a:t> &amp; Flow Variables</a:t>
            </a:r>
            <a:br>
              <a:rPr lang="en-CH" sz="32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 Port Networks</a:t>
            </a:r>
            <a:endParaRPr lang="en-CH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4556" y="5454000"/>
            <a:ext cx="47548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538A2-1D81-6F84-CA1F-87B29CC4EA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318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CH" b="1" dirty="0"/>
              <a:t>Thermal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2B087-B825-1F2C-E50F-CD6197B8B8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318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CH" b="1" dirty="0"/>
              <a:t>RC-Filter (electrical circuit)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9AFE8-99C9-284B-4673-C0D60C092DB7}"/>
                  </a:ext>
                </a:extLst>
              </p:cNvPr>
              <p:cNvSpPr txBox="1"/>
              <p:nvPr/>
            </p:nvSpPr>
            <p:spPr>
              <a:xfrm>
                <a:off x="479528" y="3837923"/>
                <a:ext cx="3315459" cy="584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CH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CH" sz="20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0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CH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H" sz="2000" b="1" i="1" smtClean="0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9AFE8-99C9-284B-4673-C0D60C092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8" y="3837923"/>
                <a:ext cx="3315459" cy="584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5D011-5F22-3729-DD72-619C2DF71828}"/>
                  </a:ext>
                </a:extLst>
              </p:cNvPr>
              <p:cNvSpPr txBox="1"/>
              <p:nvPr/>
            </p:nvSpPr>
            <p:spPr>
              <a:xfrm>
                <a:off x="5338376" y="3837955"/>
                <a:ext cx="3302443" cy="584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00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CH" sz="2000" b="1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1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H" sz="2000" b="1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</a:rPr>
                                <m:t>𝑶𝑼𝑻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CH" sz="20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H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H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CH" sz="2000" i="1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𝑰𝑵</m:t>
                          </m:r>
                        </m:sub>
                      </m:sSub>
                      <m:r>
                        <a:rPr lang="en-CH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H" sz="20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  <m:t>𝑶𝑼𝑻</m:t>
                          </m:r>
                        </m:sub>
                      </m:sSub>
                      <m:r>
                        <a:rPr lang="en-CH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5D011-5F22-3729-DD72-619C2DF7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76" y="3837955"/>
                <a:ext cx="3302443" cy="584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8FC0D-7F74-3C23-B0DE-B2E209BFFE2A}"/>
                  </a:ext>
                </a:extLst>
              </p:cNvPr>
              <p:cNvSpPr txBox="1"/>
              <p:nvPr/>
            </p:nvSpPr>
            <p:spPr>
              <a:xfrm>
                <a:off x="1847573" y="4659416"/>
                <a:ext cx="5628849" cy="560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H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𝑰𝑵</m:t>
                          </m:r>
                        </m:sub>
                      </m:sSub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acc>
                        <m:accPr>
                          <m:chr m:val="̂"/>
                          <m:ctrlPr>
                            <a:rPr lang="en-CH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CH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H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  <m:t>𝑶𝑼𝑻</m:t>
                          </m:r>
                        </m:sub>
                      </m:sSub>
                      <m:r>
                        <a:rPr lang="en-CH" b="1" i="1">
                          <a:latin typeface="Cambria Math" panose="02040503050406030204" pitchFamily="18" charset="0"/>
                        </a:rPr>
                        <m:t> ; </m:t>
                      </m:r>
                      <m:r>
                        <a:rPr lang="en-CH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CH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H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H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CH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𝑼𝑨</m:t>
                      </m:r>
                      <m:acc>
                        <m:accPr>
                          <m:chr m:val="̂"/>
                          <m:ctrlPr>
                            <a:rPr lang="en-CH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CH" b="1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8FC0D-7F74-3C23-B0DE-B2E209BF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73" y="4659416"/>
                <a:ext cx="5628849" cy="560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BCCA2D-080A-50A1-2C19-1EB29B34C4B4}"/>
              </a:ext>
            </a:extLst>
          </p:cNvPr>
          <p:cNvSpPr/>
          <p:nvPr/>
        </p:nvSpPr>
        <p:spPr>
          <a:xfrm>
            <a:off x="1102013" y="4612950"/>
            <a:ext cx="632460" cy="396240"/>
          </a:xfrm>
          <a:custGeom>
            <a:avLst/>
            <a:gdLst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780" h="556260">
                <a:moveTo>
                  <a:pt x="0" y="0"/>
                </a:moveTo>
                <a:cubicBezTo>
                  <a:pt x="35560" y="322580"/>
                  <a:pt x="314960" y="530860"/>
                  <a:pt x="906780" y="556260"/>
                </a:cubicBezTo>
              </a:path>
            </a:pathLst>
          </a:custGeom>
          <a:noFill/>
          <a:ln w="38100" cap="sq">
            <a:solidFill>
              <a:schemeClr val="accent4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A0A8A2-F9C2-A54F-6DB5-63429ADD08D9}"/>
              </a:ext>
            </a:extLst>
          </p:cNvPr>
          <p:cNvSpPr/>
          <p:nvPr/>
        </p:nvSpPr>
        <p:spPr>
          <a:xfrm flipH="1">
            <a:off x="7409526" y="4612950"/>
            <a:ext cx="632461" cy="396240"/>
          </a:xfrm>
          <a:custGeom>
            <a:avLst/>
            <a:gdLst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780" h="556260">
                <a:moveTo>
                  <a:pt x="0" y="0"/>
                </a:moveTo>
                <a:cubicBezTo>
                  <a:pt x="35560" y="322580"/>
                  <a:pt x="314960" y="530860"/>
                  <a:pt x="906780" y="556260"/>
                </a:cubicBezTo>
              </a:path>
            </a:pathLst>
          </a:custGeom>
          <a:noFill/>
          <a:ln w="38100" cap="sq">
            <a:solidFill>
              <a:schemeClr val="accent4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498A5-A7A3-81E1-D860-CBCAF3E47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04" y="1469687"/>
            <a:ext cx="2498712" cy="1905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E0F05A-26D5-80D5-84B7-B922FED83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541" y="1545943"/>
            <a:ext cx="3382686" cy="20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0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5496" y="5454000"/>
            <a:ext cx="495300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0EFDAD-4ABC-F055-2E70-27765A17737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28" y="1079500"/>
            <a:ext cx="6085945" cy="38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8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Mechanical Sensing Elements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596" y="5454000"/>
            <a:ext cx="487680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EA7AB5-4CB0-289E-6C33-750FBB464DE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662488" y="1906243"/>
            <a:ext cx="4121150" cy="2216839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D0F429-63E6-0E6D-6929-B74E56D2D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363" y="1633672"/>
            <a:ext cx="4121150" cy="2761980"/>
          </a:xfrm>
        </p:spPr>
      </p:pic>
    </p:spTree>
    <p:extLst>
      <p:ext uri="{BB962C8B-B14F-4D97-AF65-F5344CB8AC3E}">
        <p14:creationId xmlns:p14="http://schemas.microsoft.com/office/powerpoint/2010/main" val="328016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Thermal Sensing Elements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8211" y="5454000"/>
            <a:ext cx="526757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9FE049-8B10-4592-798B-FDC16F4EFC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363" y="1795861"/>
            <a:ext cx="4121150" cy="2437603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65BC484-3B5C-5C2E-13D4-82B6F665E3D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662488" y="1854834"/>
            <a:ext cx="4121150" cy="2319657"/>
          </a:xfrm>
        </p:spPr>
      </p:pic>
    </p:spTree>
    <p:extLst>
      <p:ext uri="{BB962C8B-B14F-4D97-AF65-F5344CB8AC3E}">
        <p14:creationId xmlns:p14="http://schemas.microsoft.com/office/powerpoint/2010/main" val="290584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Process Loading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934" y="5454000"/>
            <a:ext cx="473612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142F03-13AB-1D45-59CE-C24A89F7A9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511270" y="1049702"/>
            <a:ext cx="6121455" cy="4254596"/>
          </a:xfrm>
        </p:spPr>
      </p:pic>
    </p:spTree>
    <p:extLst>
      <p:ext uri="{BB962C8B-B14F-4D97-AF65-F5344CB8AC3E}">
        <p14:creationId xmlns:p14="http://schemas.microsoft.com/office/powerpoint/2010/main" val="291292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Process Loading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934" y="5454000"/>
            <a:ext cx="473612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142F03-13AB-1D45-59CE-C24A89F7A9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952207" y="1049701"/>
            <a:ext cx="6121455" cy="4254596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1E063A-A392-2619-A2AB-DFC62CBB629E}"/>
              </a:ext>
            </a:extLst>
          </p:cNvPr>
          <p:cNvSpPr/>
          <p:nvPr/>
        </p:nvSpPr>
        <p:spPr>
          <a:xfrm>
            <a:off x="3553991" y="1049700"/>
            <a:ext cx="4704862" cy="2773485"/>
          </a:xfrm>
          <a:prstGeom prst="roundRect">
            <a:avLst>
              <a:gd name="adj" fmla="val 3438"/>
            </a:avLst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BF9CCA-1F3E-7318-AF77-831667D39366}"/>
              </a:ext>
            </a:extLst>
          </p:cNvPr>
          <p:cNvSpPr/>
          <p:nvPr/>
        </p:nvSpPr>
        <p:spPr>
          <a:xfrm>
            <a:off x="5966503" y="2459890"/>
            <a:ext cx="2254250" cy="1327150"/>
          </a:xfrm>
          <a:prstGeom prst="roundRect">
            <a:avLst>
              <a:gd name="adj" fmla="val 3438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5E1C-0480-E8EA-32CA-C2638E2F5051}"/>
              </a:ext>
            </a:extLst>
          </p:cNvPr>
          <p:cNvSpPr txBox="1"/>
          <p:nvPr/>
        </p:nvSpPr>
        <p:spPr>
          <a:xfrm>
            <a:off x="369222" y="4306277"/>
            <a:ext cx="1834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Steady-state</a:t>
            </a:r>
            <a:endParaRPr lang="en-CH" sz="1600" b="1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r>
              <a:rPr lang="en-GB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loading</a:t>
            </a:r>
            <a:r>
              <a:rPr lang="en-CH" sz="160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D0BFF-4B27-0306-CFC8-2291C210620B}"/>
                  </a:ext>
                </a:extLst>
              </p:cNvPr>
              <p:cNvSpPr txBox="1"/>
              <p:nvPr/>
            </p:nvSpPr>
            <p:spPr>
              <a:xfrm>
                <a:off x="1267991" y="4261709"/>
                <a:ext cx="4572000" cy="896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CH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CH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CH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D0BFF-4B27-0306-CFC8-2291C210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91" y="4261709"/>
                <a:ext cx="4572000" cy="896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9E20BF-B548-945F-1CBE-003D92682272}"/>
                  </a:ext>
                </a:extLst>
              </p:cNvPr>
              <p:cNvSpPr txBox="1"/>
              <p:nvPr/>
            </p:nvSpPr>
            <p:spPr>
              <a:xfrm>
                <a:off x="476738" y="3516322"/>
                <a:ext cx="38896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1600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H" sz="16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CH" sz="1600" i="1" dirty="0"/>
              </a:p>
              <a:p>
                <a:r>
                  <a:rPr lang="en-CH" sz="1600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CH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H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sz="1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H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9E20BF-B548-945F-1CBE-003D92682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8" y="3516322"/>
                <a:ext cx="388960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B989C36-4F52-DA17-F747-6CB07D9DBEED}"/>
              </a:ext>
            </a:extLst>
          </p:cNvPr>
          <p:cNvSpPr txBox="1"/>
          <p:nvPr/>
        </p:nvSpPr>
        <p:spPr>
          <a:xfrm>
            <a:off x="383778" y="3516321"/>
            <a:ext cx="1149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i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Process:</a:t>
            </a:r>
            <a:endParaRPr lang="en-CH" sz="1600" b="1" i="1" dirty="0"/>
          </a:p>
          <a:p>
            <a:r>
              <a:rPr lang="en-CH" sz="1600" b="1" i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Sensor:</a:t>
            </a:r>
            <a:endParaRPr lang="en-CH" sz="1600" b="1" i="1" dirty="0"/>
          </a:p>
        </p:txBody>
      </p:sp>
    </p:spTree>
    <p:extLst>
      <p:ext uri="{BB962C8B-B14F-4D97-AF65-F5344CB8AC3E}">
        <p14:creationId xmlns:p14="http://schemas.microsoft.com/office/powerpoint/2010/main" val="150830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81781F-31C2-4F9E-2DA8-EC6965B659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860392" y="946674"/>
            <a:ext cx="5663431" cy="3790486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1E063A-A392-2619-A2AB-DFC62CBB629E}"/>
              </a:ext>
            </a:extLst>
          </p:cNvPr>
          <p:cNvSpPr/>
          <p:nvPr/>
        </p:nvSpPr>
        <p:spPr>
          <a:xfrm>
            <a:off x="1922584" y="1867875"/>
            <a:ext cx="3103337" cy="2551431"/>
          </a:xfrm>
          <a:prstGeom prst="roundRect">
            <a:avLst>
              <a:gd name="adj" fmla="val 3438"/>
            </a:avLst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BF9CCA-1F3E-7318-AF77-831667D39366}"/>
              </a:ext>
            </a:extLst>
          </p:cNvPr>
          <p:cNvSpPr/>
          <p:nvPr/>
        </p:nvSpPr>
        <p:spPr>
          <a:xfrm>
            <a:off x="3606256" y="1914767"/>
            <a:ext cx="1371346" cy="2460955"/>
          </a:xfrm>
          <a:prstGeom prst="roundRect">
            <a:avLst>
              <a:gd name="adj" fmla="val 3438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Process Loading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934" y="5454000"/>
            <a:ext cx="473612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5E1C-0480-E8EA-32CA-C2638E2F5051}"/>
              </a:ext>
            </a:extLst>
          </p:cNvPr>
          <p:cNvSpPr txBox="1"/>
          <p:nvPr/>
        </p:nvSpPr>
        <p:spPr>
          <a:xfrm>
            <a:off x="4809150" y="4713715"/>
            <a:ext cx="134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Dynamic</a:t>
            </a:r>
          </a:p>
          <a:p>
            <a:r>
              <a:rPr lang="en-GB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loading</a:t>
            </a:r>
            <a:r>
              <a:rPr lang="en-CH" sz="160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D0BFF-4B27-0306-CFC8-2291C210620B}"/>
                  </a:ext>
                </a:extLst>
              </p:cNvPr>
              <p:cNvSpPr txBox="1"/>
              <p:nvPr/>
            </p:nvSpPr>
            <p:spPr>
              <a:xfrm>
                <a:off x="5681597" y="4660857"/>
                <a:ext cx="3219446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H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𝑴𝑺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CH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𝑴𝑺</m:t>
                              </m:r>
                            </m:sub>
                          </m:sSub>
                          <m:r>
                            <a:rPr lang="en-CH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CH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r>
                        <a:rPr lang="en-CH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CH" b="0" i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D0BFF-4B27-0306-CFC8-2291C210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97" y="4660857"/>
                <a:ext cx="3219446" cy="65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B99742-885D-8E2B-D298-DE99C98B4222}"/>
                  </a:ext>
                </a:extLst>
              </p:cNvPr>
              <p:cNvSpPr txBox="1"/>
              <p:nvPr/>
            </p:nvSpPr>
            <p:spPr>
              <a:xfrm>
                <a:off x="375807" y="4713715"/>
                <a:ext cx="39971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H" sz="1600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H" sz="16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H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̈"/>
                        <m:ctrlPr>
                          <a:rPr lang="en-CH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H" sz="1600" i="1" dirty="0"/>
              </a:p>
              <a:p>
                <a:pPr algn="r"/>
                <a:r>
                  <a:rPr lang="en-CH" sz="1600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CH" sz="1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H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sz="1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H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i="1" dirty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CH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H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H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̈"/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H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B99742-885D-8E2B-D298-DE99C98B4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7" y="4713715"/>
                <a:ext cx="3997119" cy="584775"/>
              </a:xfrm>
              <a:prstGeom prst="rect">
                <a:avLst/>
              </a:prstGeom>
              <a:blipFill>
                <a:blip r:embed="rId5"/>
                <a:stretch>
                  <a:fillRect r="-54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8B54332-0D1D-6EFE-7BCC-24EB3C4419FE}"/>
              </a:ext>
            </a:extLst>
          </p:cNvPr>
          <p:cNvSpPr txBox="1"/>
          <p:nvPr/>
        </p:nvSpPr>
        <p:spPr>
          <a:xfrm>
            <a:off x="390363" y="4713714"/>
            <a:ext cx="1149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i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Process:</a:t>
            </a:r>
            <a:endParaRPr lang="en-CH" sz="1600" b="1" i="1" dirty="0"/>
          </a:p>
          <a:p>
            <a:r>
              <a:rPr lang="en-CH" sz="1600" b="1" i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Sensor:</a:t>
            </a:r>
            <a:endParaRPr lang="en-CH" sz="1600" b="1" i="1" dirty="0"/>
          </a:p>
        </p:txBody>
      </p:sp>
    </p:spTree>
    <p:extLst>
      <p:ext uri="{BB962C8B-B14F-4D97-AF65-F5344CB8AC3E}">
        <p14:creationId xmlns:p14="http://schemas.microsoft.com/office/powerpoint/2010/main" val="742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Required 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effectLst/>
              </a:rPr>
              <a:t>B</a:t>
            </a:r>
            <a:r>
              <a:rPr lang="en-CH" dirty="0" err="1">
                <a:effectLst/>
              </a:rPr>
              <a:t>laBla</a:t>
            </a:r>
            <a:r>
              <a:rPr lang="en-CH" dirty="0" err="1"/>
              <a:t>B</a:t>
            </a:r>
            <a:r>
              <a:rPr lang="en-CH" dirty="0" err="1">
                <a:effectLst/>
              </a:rPr>
              <a:t>la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B</a:t>
            </a:r>
            <a:r>
              <a:rPr lang="en-CH" dirty="0" err="1">
                <a:effectLst/>
              </a:rPr>
              <a:t>laBla</a:t>
            </a:r>
            <a:r>
              <a:rPr lang="en-CH" dirty="0" err="1"/>
              <a:t>B</a:t>
            </a:r>
            <a:r>
              <a:rPr lang="en-CH" dirty="0" err="1">
                <a:effectLst/>
              </a:rPr>
              <a:t>la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B</a:t>
            </a:r>
            <a:r>
              <a:rPr lang="en-CH" dirty="0" err="1">
                <a:effectLst/>
              </a:rPr>
              <a:t>laBla</a:t>
            </a:r>
            <a:r>
              <a:rPr lang="en-CH" dirty="0" err="1"/>
              <a:t>B</a:t>
            </a:r>
            <a:r>
              <a:rPr lang="en-CH" dirty="0" err="1">
                <a:effectLst/>
              </a:rPr>
              <a:t>la</a:t>
            </a:r>
            <a:endParaRPr lang="en-CH" dirty="0"/>
          </a:p>
          <a:p>
            <a:r>
              <a:rPr lang="en-GB" dirty="0">
                <a:effectLst/>
              </a:rPr>
              <a:t>B</a:t>
            </a:r>
            <a:r>
              <a:rPr lang="en-CH" dirty="0" err="1">
                <a:effectLst/>
              </a:rPr>
              <a:t>laBla</a:t>
            </a:r>
            <a:r>
              <a:rPr lang="en-CH" dirty="0" err="1"/>
              <a:t>B</a:t>
            </a:r>
            <a:r>
              <a:rPr lang="en-CH" dirty="0" err="1">
                <a:effectLst/>
              </a:rPr>
              <a:t>la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B</a:t>
            </a:r>
            <a:r>
              <a:rPr lang="en-CH" dirty="0" err="1">
                <a:effectLst/>
              </a:rPr>
              <a:t>laBla</a:t>
            </a:r>
            <a:r>
              <a:rPr lang="en-CH" dirty="0" err="1"/>
              <a:t>B</a:t>
            </a:r>
            <a:r>
              <a:rPr lang="en-CH" dirty="0" err="1">
                <a:effectLst/>
              </a:rPr>
              <a:t>la</a:t>
            </a:r>
            <a:endParaRPr lang="en-CH" dirty="0">
              <a:effectLst/>
            </a:endParaRPr>
          </a:p>
          <a:p>
            <a:endParaRPr lang="en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4089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Process Loading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D392B3-445D-2498-5DA5-62B8A057C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H" dirty="0"/>
              <a:t>Stuff left to do</a:t>
            </a:r>
          </a:p>
          <a:p>
            <a:pPr lvl="1"/>
            <a:r>
              <a:rPr lang="en-CH" dirty="0"/>
              <a:t>Bilateral Transducers</a:t>
            </a:r>
          </a:p>
        </p:txBody>
      </p:sp>
    </p:spTree>
    <p:extLst>
      <p:ext uri="{BB962C8B-B14F-4D97-AF65-F5344CB8AC3E}">
        <p14:creationId xmlns:p14="http://schemas.microsoft.com/office/powerpoint/2010/main" val="69669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Bilateral Transducers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934" y="5454000"/>
            <a:ext cx="473612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92-93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44C4C9-8CFC-2527-9810-166CDA23862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5" y="1028835"/>
            <a:ext cx="8423275" cy="272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5A11C4-1068-E064-FC32-CAB1441707D2}"/>
              </a:ext>
            </a:extLst>
          </p:cNvPr>
          <p:cNvSpPr txBox="1"/>
          <p:nvPr/>
        </p:nvSpPr>
        <p:spPr>
          <a:xfrm>
            <a:off x="360000" y="4101220"/>
            <a:ext cx="84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Examples</a:t>
            </a:r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LEDs (Light Sensor/Source), Electromagnetic Effects, Deformation of Crystal</a:t>
            </a:r>
          </a:p>
        </p:txBody>
      </p:sp>
    </p:spTree>
    <p:extLst>
      <p:ext uri="{BB962C8B-B14F-4D97-AF65-F5344CB8AC3E}">
        <p14:creationId xmlns:p14="http://schemas.microsoft.com/office/powerpoint/2010/main" val="386877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Bilateral Transducers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934" y="5454000"/>
            <a:ext cx="473612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92-93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944816-C532-1B7B-2267-C85A7C6F73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363" y="1492088"/>
            <a:ext cx="8423275" cy="3045148"/>
          </a:xfr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86012759-AF57-ACD7-1433-FD0099C104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4854" t="21165" r="76118" b="14319"/>
          <a:stretch/>
        </p:blipFill>
        <p:spPr>
          <a:xfrm>
            <a:off x="1611517" y="2136618"/>
            <a:ext cx="760492" cy="1964602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D6B46B4-C80B-6090-A7BA-034D1EB853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142" t="19085" r="64830" b="30670"/>
          <a:stretch/>
        </p:blipFill>
        <p:spPr>
          <a:xfrm>
            <a:off x="2562129" y="2073244"/>
            <a:ext cx="760492" cy="1530035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5235A848-C043-3E94-FC3F-FF7C7331F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476" t="19085" r="25496" b="14318"/>
          <a:stretch/>
        </p:blipFill>
        <p:spPr>
          <a:xfrm>
            <a:off x="5875697" y="2073243"/>
            <a:ext cx="760492" cy="2027977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E911E1AA-2158-9008-9539-F5F030D47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6761" t="38707" r="14855" b="14318"/>
          <a:stretch/>
        </p:blipFill>
        <p:spPr>
          <a:xfrm>
            <a:off x="6826309" y="2670772"/>
            <a:ext cx="706174" cy="1430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3EB0F1-2C42-7254-43CC-8D52DCDB164F}"/>
              </a:ext>
            </a:extLst>
          </p:cNvPr>
          <p:cNvSpPr txBox="1"/>
          <p:nvPr/>
        </p:nvSpPr>
        <p:spPr>
          <a:xfrm>
            <a:off x="360000" y="4645875"/>
            <a:ext cx="421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Transmitter/Sender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F098B-09BD-5543-34BA-5EBDDC28A162}"/>
              </a:ext>
            </a:extLst>
          </p:cNvPr>
          <p:cNvSpPr txBox="1"/>
          <p:nvPr/>
        </p:nvSpPr>
        <p:spPr>
          <a:xfrm>
            <a:off x="4571819" y="4645875"/>
            <a:ext cx="421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Receiver/Sensor</a:t>
            </a:r>
          </a:p>
        </p:txBody>
      </p:sp>
    </p:spTree>
    <p:extLst>
      <p:ext uri="{BB962C8B-B14F-4D97-AF65-F5344CB8AC3E}">
        <p14:creationId xmlns:p14="http://schemas.microsoft.com/office/powerpoint/2010/main" val="276352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Overview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155D9C9-14C8-BA0E-35AC-2BA450C247C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25700216"/>
              </p:ext>
            </p:extLst>
          </p:nvPr>
        </p:nvGraphicFramePr>
        <p:xfrm>
          <a:off x="360725" y="1724025"/>
          <a:ext cx="8423275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1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Thévenin</a:t>
            </a:r>
            <a:r>
              <a:rPr lang="en-CH" dirty="0"/>
              <a:t> Equivalent</a:t>
            </a:r>
            <a:br>
              <a:rPr lang="en-CH" sz="32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4911" y="5444450"/>
            <a:ext cx="493345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77-82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EA3D04-E191-7ADF-087C-99CA894D3E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8613" y="1396725"/>
            <a:ext cx="8326048" cy="3169199"/>
          </a:xfrm>
        </p:spPr>
      </p:pic>
    </p:spTree>
    <p:extLst>
      <p:ext uri="{BB962C8B-B14F-4D97-AF65-F5344CB8AC3E}">
        <p14:creationId xmlns:p14="http://schemas.microsoft.com/office/powerpoint/2010/main" val="224643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Thévenin</a:t>
            </a:r>
            <a:r>
              <a:rPr lang="en-CH" dirty="0"/>
              <a:t> Equivalent Circuit - Potentiometer</a:t>
            </a:r>
            <a:br>
              <a:rPr lang="en-CH" sz="54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4911" y="5444450"/>
            <a:ext cx="493345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77-82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4B06-D37A-DA59-129E-FA323E354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318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H" b="1" dirty="0"/>
              <a:t>Ex. </a:t>
            </a:r>
            <a:r>
              <a:rPr lang="en-CH" dirty="0"/>
              <a:t>Loaded Potentiometer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C3B478-6DC5-0107-A8F9-3BF83EF0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7" y="1643182"/>
            <a:ext cx="8424000" cy="29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Thévenin</a:t>
            </a:r>
            <a:r>
              <a:rPr lang="en-CH" dirty="0"/>
              <a:t> Equivalent Circuit - Potentiometer</a:t>
            </a:r>
            <a:br>
              <a:rPr lang="en-CH" sz="54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4911" y="5444450"/>
            <a:ext cx="493345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77-82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34B06-D37A-DA59-129E-FA323E35415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2788712"/>
              </a:xfr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H" b="1" dirty="0"/>
                  <a:t>Ex. </a:t>
                </a:r>
                <a:r>
                  <a:rPr lang="en-CH" dirty="0"/>
                  <a:t>Loaded Potentiometer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CH" b="0" dirty="0"/>
              </a:p>
              <a:p>
                <a:pPr marL="0" indent="0">
                  <a:buNone/>
                </a:pPr>
                <a:endParaRPr lang="en-CH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34B06-D37A-DA59-129E-FA323E354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2788712"/>
              </a:xfrm>
              <a:blipFill>
                <a:blip r:embed="rId2"/>
                <a:stretch>
                  <a:fillRect l="-868" t="-240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53A379-7799-CA8A-5E36-73991740C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28" y="1080000"/>
            <a:ext cx="4407439" cy="42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7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Nortion</a:t>
            </a:r>
            <a:r>
              <a:rPr lang="en-CH" dirty="0"/>
              <a:t> Equivalent Circuit</a:t>
            </a:r>
            <a:br>
              <a:rPr lang="en-CH" sz="54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8801" y="5444450"/>
            <a:ext cx="476567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82-84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46979-DE43-BC98-BEAC-8E7F0F0A36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363" y="1407738"/>
            <a:ext cx="8423275" cy="3213849"/>
          </a:xfrm>
        </p:spPr>
      </p:pic>
    </p:spTree>
    <p:extLst>
      <p:ext uri="{BB962C8B-B14F-4D97-AF65-F5344CB8AC3E}">
        <p14:creationId xmlns:p14="http://schemas.microsoft.com/office/powerpoint/2010/main" val="51043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Nortion</a:t>
            </a:r>
            <a:r>
              <a:rPr lang="en-CH" dirty="0"/>
              <a:t> Equivalent Circuit</a:t>
            </a:r>
            <a:br>
              <a:rPr lang="en-CH" sz="54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8801" y="5444450"/>
            <a:ext cx="476567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82-84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46979-DE43-BC98-BEAC-8E7F0F0A36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9999" y="1001600"/>
            <a:ext cx="8423275" cy="321384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0EACB-E052-4228-3876-C3CA1FA25A3A}"/>
                  </a:ext>
                </a:extLst>
              </p:cNvPr>
              <p:cNvSpPr txBox="1"/>
              <p:nvPr/>
            </p:nvSpPr>
            <p:spPr>
              <a:xfrm>
                <a:off x="3606019" y="4317049"/>
                <a:ext cx="1931233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0EACB-E052-4228-3876-C3CA1FA25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19" y="4317049"/>
                <a:ext cx="1931233" cy="626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50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Nortion</a:t>
            </a:r>
            <a:r>
              <a:rPr lang="en-CH" dirty="0"/>
              <a:t> Equivalent Circuit</a:t>
            </a:r>
            <a:br>
              <a:rPr lang="en-CH" sz="54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8801" y="5444450"/>
            <a:ext cx="476567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82-84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0EACB-E052-4228-3876-C3CA1FA25A3A}"/>
                  </a:ext>
                </a:extLst>
              </p:cNvPr>
              <p:cNvSpPr txBox="1"/>
              <p:nvPr/>
            </p:nvSpPr>
            <p:spPr>
              <a:xfrm>
                <a:off x="1473448" y="4362108"/>
                <a:ext cx="6196376" cy="649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CH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en-CH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H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0EACB-E052-4228-3876-C3CA1FA25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8" y="4362108"/>
                <a:ext cx="6196376" cy="649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831ACA6-6E78-4FFD-1F14-8B2F35896B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608948" y="985796"/>
            <a:ext cx="5925377" cy="2943636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142132-5B8C-990D-622B-A61EABEB962C}"/>
              </a:ext>
            </a:extLst>
          </p:cNvPr>
          <p:cNvCxnSpPr/>
          <p:nvPr/>
        </p:nvCxnSpPr>
        <p:spPr>
          <a:xfrm>
            <a:off x="4328160" y="1726094"/>
            <a:ext cx="0" cy="1310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46BCF-0058-3407-0891-92E464AD90B4}"/>
                  </a:ext>
                </a:extLst>
              </p:cNvPr>
              <p:cNvSpPr txBox="1"/>
              <p:nvPr/>
            </p:nvSpPr>
            <p:spPr>
              <a:xfrm>
                <a:off x="4420537" y="2227525"/>
                <a:ext cx="3021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46BCF-0058-3407-0891-92E464AD9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37" y="2227525"/>
                <a:ext cx="302198" cy="307777"/>
              </a:xfrm>
              <a:prstGeom prst="rect">
                <a:avLst/>
              </a:prstGeom>
              <a:blipFill>
                <a:blip r:embed="rId4"/>
                <a:stretch>
                  <a:fillRect l="-18000" r="-6000" b="-156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584780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DA9EEC63-E340-4EE6-BD82-EC41363577B6}"/>
    </a:ext>
  </a:extLst>
</a:theme>
</file>

<file path=ppt/theme/theme2.xml><?xml version="1.0" encoding="utf-8"?>
<a:theme xmlns:a="http://schemas.openxmlformats.org/drawingml/2006/main" name="MyStyle_Upper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45D018F9-A8A1-4D9B-958D-85B20A08B335}"/>
    </a:ext>
  </a:extLst>
</a:theme>
</file>

<file path=ppt/theme/theme3.xml><?xml version="1.0" encoding="utf-8"?>
<a:theme xmlns:a="http://schemas.openxmlformats.org/drawingml/2006/main" name="MyStyle_Cleare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AAFA9C4F-D3CC-446F-8639-D7EC10E034C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660</TotalTime>
  <Words>915</Words>
  <Application>Microsoft Office PowerPoint</Application>
  <PresentationFormat>Custom</PresentationFormat>
  <Paragraphs>117</Paragraphs>
  <Slides>22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Inter</vt:lpstr>
      <vt:lpstr>Inter Light</vt:lpstr>
      <vt:lpstr>MyStyle</vt:lpstr>
      <vt:lpstr>MyStyle_UpperLine</vt:lpstr>
      <vt:lpstr>MyStyle_Cleared</vt:lpstr>
      <vt:lpstr>Loading Effects</vt:lpstr>
      <vt:lpstr>Required Content</vt:lpstr>
      <vt:lpstr>Overview</vt:lpstr>
      <vt:lpstr>Thévenin Equivalent Electrical Loading</vt:lpstr>
      <vt:lpstr>Thévenin Equivalent Circuit - Potentiometer Electrical Loading</vt:lpstr>
      <vt:lpstr>Thévenin Equivalent Circuit - Potentiometer Electrical Loading</vt:lpstr>
      <vt:lpstr>Nortion Equivalent Circuit Electrical Loading</vt:lpstr>
      <vt:lpstr>Nortion Equivalent Circuit Electrical Loading</vt:lpstr>
      <vt:lpstr>Nortion Equivalent Circuit Electrical Loading</vt:lpstr>
      <vt:lpstr>Generalized Effots &amp; Flow Variables Two Port Networks</vt:lpstr>
      <vt:lpstr>Two-port networks</vt:lpstr>
      <vt:lpstr>Generalized Effots &amp; Flow Variables Two Port Networks</vt:lpstr>
      <vt:lpstr>Generalized Effots &amp; Flow Variables Two Port Networks</vt:lpstr>
      <vt:lpstr>Two-port networks</vt:lpstr>
      <vt:lpstr>Mechanical Sensing Elements Two-port networks</vt:lpstr>
      <vt:lpstr>Thermal Sensing Elements Two-port networks</vt:lpstr>
      <vt:lpstr>Process Loading Two-port networks</vt:lpstr>
      <vt:lpstr>Process Loading Two-port networks</vt:lpstr>
      <vt:lpstr>Process Loading Two-port networks</vt:lpstr>
      <vt:lpstr>Process Loading Two-port networks</vt:lpstr>
      <vt:lpstr>Bilateral Transducers Two-port networks</vt:lpstr>
      <vt:lpstr>Bilateral Transducers Two-port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von Rotz</dc:creator>
  <cp:lastModifiedBy>Joel von Rotz</cp:lastModifiedBy>
  <cp:revision>30</cp:revision>
  <dcterms:created xsi:type="dcterms:W3CDTF">2023-12-14T12:51:48Z</dcterms:created>
  <dcterms:modified xsi:type="dcterms:W3CDTF">2023-12-24T09:45:34Z</dcterms:modified>
</cp:coreProperties>
</file>