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10"/>
  </p:notesMasterIdLst>
  <p:sldIdLst>
    <p:sldId id="282" r:id="rId4"/>
    <p:sldId id="301" r:id="rId5"/>
    <p:sldId id="302" r:id="rId6"/>
    <p:sldId id="303" r:id="rId7"/>
    <p:sldId id="305" r:id="rId8"/>
    <p:sldId id="304" r:id="rId9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/>
        </p14:section>
        <p14:section name="Photolithography" id="{408ABDE6-3ED7-409F-88BA-59572D30013F}">
          <p14:sldIdLst>
            <p14:sldId id="301"/>
          </p14:sldIdLst>
        </p14:section>
        <p14:section name="Deposition of thin films" id="{8D017F54-A998-4D4E-AF16-2CE07D3F5802}">
          <p14:sldIdLst>
            <p14:sldId id="302"/>
          </p14:sldIdLst>
        </p14:section>
        <p14:section name="Etching" id="{923AAD1B-5835-4046-9D20-FD689915E108}">
          <p14:sldIdLst>
            <p14:sldId id="303"/>
          </p14:sldIdLst>
        </p14:section>
        <p14:section name="Silicon" id="{DF896961-3E1A-4DDA-AFC1-D51CF10A4717}">
          <p14:sldIdLst>
            <p14:sldId id="305"/>
          </p14:sldIdLst>
        </p14:section>
        <p14:section name="Thermal Oxidation of Silicon" id="{BE8FE258-68A1-4756-BA9B-A08CAD7BAEE4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58686" autoAdjust="0"/>
  </p:normalViewPr>
  <p:slideViewPr>
    <p:cSldViewPr snapToGrid="0">
      <p:cViewPr varScale="1">
        <p:scale>
          <a:sx n="88" d="100"/>
          <a:sy n="88" d="100"/>
        </p:scale>
        <p:origin x="774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icore.com/news/94-what-is-dc-sputter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emicore.com/news/92-what-is-rf-sputtering" TargetMode="External"/><Relationship Id="rId5" Type="http://schemas.openxmlformats.org/officeDocument/2006/relationships/hyperlink" Target="https://www.semicore.com/news/94-what-is-dc-sputtering" TargetMode="External"/><Relationship Id="rId4" Type="http://schemas.openxmlformats.org/officeDocument/2006/relationships/hyperlink" Target="https://www.semicore.com/news/92-what-is-rf-sputter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Lithography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Types of Lithography</a:t>
            </a:r>
            <a:r>
              <a:rPr lang="en-CH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: </a:t>
            </a: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Photo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lithography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; </a:t>
            </a: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Electron beam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lithography (EBL)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; </a:t>
            </a: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Nanoimprint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lithography (NIL)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What is Lithography?</a:t>
            </a:r>
            <a:r>
              <a:rPr lang="en-CH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Used 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 create a pattern on the surface of a substrate (such as a silicon wafer)</a:t>
            </a:r>
            <a:b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Photolithography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Basic Photolithography Process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CAD System -&gt; draw layout, simulation, design rule checking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Mask Making -&gt; Using electron gun to engrave the designed pattern into the mask or onto the quartz glass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Wafer Expose -&gt; the photolithography step of applying the mask to the wafer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Steps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UV Light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 draw the patterns from the mask onto the wafer, a good enough light source is required. Nowadays UV light is used to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it's smaller wavelength, which allows for better pattern resolutions on the wafer.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Mercury high-pressure arc lamp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Diffraction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As light bends around edges, it diffracts from its "ideal" path, also called diffraction.</a:t>
            </a:r>
            <a:b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Using masks, the light diffracts more, the bigger the gap  is. By reducing (for example with contact printing), the diffraction can be mitigated.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1:1 Printing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Under 1:1 printing is a exposure system, which does </a:t>
            </a: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not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 use magnifying glasses to scale the mask somehow.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Exposure Systems</a:t>
            </a:r>
            <a:b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Contact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: mask directly placed on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top wafer (limit: ~0.7-1μm)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Proximity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: between mask and wafer is a gap (bigger gap, more diffraction)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Projection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: Mask scaled down to final size (limit: &lt;0.1μm)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Tools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Mask Aligner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The Hg (mercury) lamp emits an unevenly spread UV light -&gt; Using mirrors to correct the light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 align a mask with a previously etched wafer, it needs to align with </a:t>
            </a:r>
            <a:r>
              <a:rPr lang="en-GB" b="0" i="0" u="sng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alignment mark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Photoresist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(</a:t>
            </a:r>
            <a:r>
              <a:rPr lang="en-CH" b="0" i="0" u="sng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RESIN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)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2057400" lvl="4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Positive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 R: curved edges, masked area is not soluble</a:t>
            </a:r>
          </a:p>
          <a:p>
            <a:pPr marL="2057400" lvl="4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Negative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 R: overhang edges, exposed area is soluble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Image Reversal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(first exposed area is soluble!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</a:t>
            </a:r>
            <a:endParaRPr lang="en-CH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Resist Adhesion</a:t>
            </a:r>
          </a:p>
          <a:p>
            <a:pPr marL="2057400" lvl="4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To make the wafer more suitable for PR, adhesion promoter is applied onto the wafer using a HMDS</a:t>
            </a:r>
          </a:p>
          <a:p>
            <a:pPr marL="2057400" lvl="4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HMDS - Hexamethyldisilane -&gt; Applied in vapour form in vacuum chamber</a:t>
            </a:r>
            <a:endParaRPr lang="en-CH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E</a:t>
            </a:r>
            <a:r>
              <a:rPr lang="en-CH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-</a:t>
            </a: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Beam</a:t>
            </a:r>
            <a:r>
              <a:rPr lang="en-CH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</a:t>
            </a:r>
            <a:r>
              <a:rPr lang="en-CH" b="1" i="0" dirty="0" err="1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Litho</a:t>
            </a:r>
            <a:r>
              <a:rPr lang="en-CH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: 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Direct Writing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; 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electron optics (coils)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; 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high resolution (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&lt;100mm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)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; </a:t>
            </a:r>
            <a:r>
              <a:rPr lang="en-GB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low throughput</a:t>
            </a:r>
            <a:endParaRPr lang="en-CH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Nanoimprint Lithography</a:t>
            </a:r>
            <a:r>
              <a:rPr lang="en-CH" b="1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: </a:t>
            </a: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Thermal NIL</a:t>
            </a:r>
            <a:r>
              <a:rPr lang="en-CH" b="0" i="0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 ; </a:t>
            </a:r>
            <a:r>
              <a:rPr lang="en-GB" b="0" i="1" dirty="0">
                <a:solidFill>
                  <a:schemeClr val="tx1"/>
                </a:solidFill>
                <a:effectLst/>
                <a:latin typeface="Inter" panose="02000503000000020004" pitchFamily="50" charset="0"/>
              </a:rPr>
              <a:t>UV NIL</a:t>
            </a:r>
            <a:endParaRPr lang="en-GB" b="0" i="0" dirty="0">
              <a:solidFill>
                <a:schemeClr val="tx1"/>
              </a:solidFill>
              <a:effectLst/>
              <a:latin typeface="Inter" panose="02000503000000020004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56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CVD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reactants to the deposition region.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reactants from the main gas stream through the boundary layer to the wafer surface.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Adsorption of reactants on the wafer surface.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Surface reactions, including: chemical decomposition or reaction, surface migration to attachment sites (kinks and ledges); site incorporation; and other surface reactions (emission and redeposition for example)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Desorption of byproducts.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byproducts through boundary layer.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byproducts away from the deposition region.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endParaRPr lang="en-CH" b="1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APCV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D: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tmospheric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Pressure CVD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+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high temperatures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above system contains RF induction coils to control the temperature of the chamber.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wafers are placed on top a graphite susceptor, which is slightly angled so all wafers are exposed.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Gas inserted into chamber, reaction happens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gas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goes out through vent.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LPCVD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Low Pressure CVD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+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high temperature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Reduced pressures reduce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unwanted gas-phase reactions and improve film uniformity across the wafer.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Plasma Enhanced CVD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(PECVD)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low temperature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vacuum thin film deposition process with a very strong position in the semiconductor industry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Plasma consists of electrons, ionized molecules, neutral molecules, neutral and ionized fragments of broken-up molecules, excited molecules and free radicals.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Free radicals are electrically neutral species that have incomplete bonding and are extremely reactive. (e.g. 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SiO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SiH3, F)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net result from the fragmentation, the free radicals, and the ion bombardment is that the surface processes and deposition occur at much lower temperatures than in non-plasma systems.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Epitaxial Growth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CVD Modelling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b="0" i="1" dirty="0" smtClean="0">
                            <a:solidFill>
                              <a:srgbClr val="DCDDD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dirty="0" smtClean="0">
                            <a:solidFill>
                              <a:srgbClr val="DCDDD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b="0" i="1" dirty="0" smtClean="0">
                            <a:solidFill>
                              <a:srgbClr val="DCDDDE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Mass Transfer Flux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Step 2</a:t>
                </a: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b="0" i="1" dirty="0" smtClean="0">
                            <a:solidFill>
                              <a:srgbClr val="DCDDD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dirty="0" smtClean="0">
                            <a:solidFill>
                              <a:srgbClr val="DCDDD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b="0" i="1" dirty="0" smtClean="0">
                            <a:solidFill>
                              <a:srgbClr val="DCDDDE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Surface Reaction Flux, Steps 3-5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growth rate can be adjusted via pressure. Lowering the pressure reduces the gas-density and therefore increases the deposition rate.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var(--h1-font)"/>
                  </a:rPr>
                  <a:t>PVD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2 general types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Evaporation and Sputtering</a:t>
                </a:r>
                <a:b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</a:b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Evaporation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Compared to CVD, this does not use any gases and operates in 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vaccuum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.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Thickness Uniformity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600200" lvl="3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As the wafer is not curved, there will be slightly different thicknesses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on the wafer, due different evaporation rates.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If uniformity is important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increase the substrate distance, which unfortunately reduces the rate () and might require a bigger chamber.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Sidewall Coverage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Measuring the Deposition Rate during Deposition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600200" lvl="3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 quartz crystal microbalance (quartz crystal between two electrodes, oscillation frequency depends on the mass) can be used to measure the thickness of the deposited material on the wafer.</a:t>
                </a:r>
                <a:b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</a:b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E-Beam Evaporation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Electron Gun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very precise, but pricey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Thermal Evaporation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Resistive Heater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can cause contamination from crucible</a:t>
                </a:r>
                <a:b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</a:b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Sputtering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Sputtering uses an electric field and a noble gas, such as argon, to take material from the target plate or cathode to the wafers, which are on top the anode.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hlinkClick r:id="rId3"/>
                  </a:rPr>
                  <a:t>DC Sputtering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DC Sputtering allows only conductive material to be deposited!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athode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negative, anode positive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Neutral Argon ionized via forceful collision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Charged Argon moves towards anode, bringing vaporized target with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Magnetron traps electrons over negative cathode/target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not free to bombard the substrate, increasing faster deposition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highlight>
                      <a:srgbClr val="FFFF00"/>
                    </a:highlight>
                    <a:latin typeface="Inter" panose="02000503000000020004" pitchFamily="50" charset="0"/>
                  </a:rPr>
                  <a:t>Voltage Distribution</a:t>
                </a:r>
                <a:endParaRPr lang="en-GB" b="0" i="0" dirty="0">
                  <a:solidFill>
                    <a:srgbClr val="DCDDDE"/>
                  </a:solidFill>
                  <a:effectLst/>
                  <a:highlight>
                    <a:srgbClr val="FFFF00"/>
                  </a:highlight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hlinkClick r:id="rId4"/>
                  </a:rPr>
                  <a:t>RF Sputtering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RF Sputtering can deposit most materials (conductive and non-conductive</a:t>
                </a:r>
                <a:endParaRPr lang="en-CH" b="1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Cathode and Anode are RF charged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Over time, positive ions are accumulated on target surface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Enough positive charge, complete secession happens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discharged for coating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Adv.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RF diffuses entire chamber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charged is “cleaned” off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Dis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dv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.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does not acquire great charge buildup due to being discharged each half cycle and becoming insulated.</a:t>
                </a: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Voltage Distribution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CVD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reactants to the deposition region.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reactants from the main gas stream through the boundary layer to the wafer surface.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Adsorption of reactants on the wafer surface.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Surface reactions, including: chemical decomposition or reaction, surface migration to attachment sites (kinks and ledges); site incorporation; and other surface reactions (emission and redeposition for example)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Desorption of byproducts.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byproducts through boundary layer.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+mj-lt"/>
                  <a:buAutoNum type="arabicPeriod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of byproducts away from the deposition region.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endParaRPr lang="en-CH" b="1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APCV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D: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tmospheric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Pressure CVD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+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high temperatures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above system contains RF induction coils to control the temperature of the chamber.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wafers are placed on top a graphite susceptor, which is slightly angled so all wafers are exposed.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Gas inserted into chamber, reaction happens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gas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goes out through vent.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LPCVD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Low Pressure CVD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+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high temperature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Reduced pressures reduce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unwanted gas-phase reactions and improve film uniformity across the wafer.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Plasma Enhanced CVD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(PECVD)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low temperature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vacuum thin film deposition process with a very strong position in the semiconductor industry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Plasma consists of electrons, ionized molecules, neutral molecules, neutral and ionized fragments of broken-up molecules, excited molecules and free radicals.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Free radicals are electrically neutral species that have incomplete bonding and are extremely reactive. (e.g. 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SiO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SiH3, F)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net result from the fragmentation, the free radicals, and the ion bombardment is that the surface processes and deposition occur at much lower temperatures than in non-plasma systems.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Epitaxial Growth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28650" lvl="1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CVD Modelling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Cambria Math" panose="02040503050406030204" pitchFamily="18" charset="0"/>
                  </a:rPr>
                  <a:t>𝐹_1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Mass Transfer Flux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Step 2</a:t>
                </a: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Cambria Math" panose="02040503050406030204" pitchFamily="18" charset="0"/>
                  </a:rPr>
                  <a:t>𝐹_2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Surface Reaction Flux, Steps 3-5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085850" lvl="2" indent="-1714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growth rate can be adjusted via pressure. Lowering the pressure reduces the gas-density and therefore increases the deposition rate.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var(--h1-font)"/>
                  </a:rPr>
                  <a:t>PVD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685800" lvl="1" indent="-22860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2 general types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Evaporation and Sputtering</a:t>
                </a:r>
                <a:b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</a:b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Evaporation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Compared to CVD, this does not use any gases and operates in 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vaccuum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.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Thickness Uniformity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600200" lvl="3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As the wafer is not curved, there will be slightly different thicknesses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on the wafer, due different evaporation rates.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If uniformity is important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increase the substrate distance, which unfortunately reduces the rate () and might require a bigger chamber.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Sidewall Coverage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Measuring the Deposition Rate during Deposition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600200" lvl="3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 quartz crystal microbalance (quartz crystal between two electrodes, oscillation frequency depends on the mass) can be used to measure the thickness of the deposited material on the wafer.</a:t>
                </a:r>
                <a:b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</a:b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E-Beam Evaporation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Electron Gun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very precise, but pricey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Thermal Evaporation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Resistive Heater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can cause contamination from crucible</a:t>
                </a:r>
                <a:b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</a:b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Sputtering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Sputtering uses an electric field and a noble gas, such as argon, to take material from the target plate or cathode to the wafers, which are on top the anode.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hlinkClick r:id="rId5"/>
                  </a:rPr>
                  <a:t>DC Sputtering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DC Sputtering allows only conductive material to be deposited!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athode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negative, anode positive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Neutral Argon ionized via forceful collision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Charged Argon moves towards anode, bringing vaporized target with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Magnetron traps electrons over negative cathode/target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not free to bombard the substrate, increasing faster deposition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highlight>
                      <a:srgbClr val="FFFF00"/>
                    </a:highlight>
                    <a:latin typeface="Inter" panose="02000503000000020004" pitchFamily="50" charset="0"/>
                  </a:rPr>
                  <a:t>Voltage Distribution</a:t>
                </a:r>
                <a:endParaRPr lang="en-GB" b="0" i="0" dirty="0">
                  <a:solidFill>
                    <a:srgbClr val="DCDDDE"/>
                  </a:solidFill>
                  <a:effectLst/>
                  <a:highlight>
                    <a:srgbClr val="FFFF00"/>
                  </a:highlight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hlinkClick r:id="rId6"/>
                  </a:rPr>
                  <a:t>RF Sputtering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RF Sputtering can deposit most materials (conductive and non-conductive</a:t>
                </a:r>
                <a:endParaRPr lang="en-CH" b="1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Cathode and Anode are RF charged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Over time, positive ions are accumulated on target surface</a:t>
                </a:r>
              </a:p>
              <a:p>
                <a:pPr marL="1143000" lvl="2" indent="-228600" algn="l">
                  <a:buFont typeface="+mj-lt"/>
                  <a:buAutoNum type="arabicPeriod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Enough positive charge, complete secession happens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discharged for coating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Adv.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RF diffuses entire chamber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  <a:sym typeface="Wingdings" panose="05000000000000000000" pitchFamily="2" charset="2"/>
                  </a:rPr>
                  <a:t> charged is “cleaned” off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Dis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dv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.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does not acquire great charge buildup due to being discharged each half cycle and becoming insulated.</a:t>
                </a: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Voltage Distribution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36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Etching</a:t>
            </a:r>
            <a:r>
              <a:rPr lang="en-CH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: 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is process of removing material through various methods such as dry and wet etching.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Wet Etching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Chemical Process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Wafers are immersed in liquid etchant solution and dried afterwards.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Dry Etching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Physical </a:t>
            </a:r>
            <a:r>
              <a:rPr lang="en-CH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&amp; Chemical 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Process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Wafers are exposed to gas-phase etchants in the form of a plasma (plasma etching)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Wet vs. Dry Etching</a:t>
            </a:r>
            <a:endParaRPr lang="en-CH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Selectivity</a:t>
            </a:r>
            <a:r>
              <a:rPr lang="en-CH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: 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to compare the etch rate differences between two materials</a:t>
            </a:r>
            <a:r>
              <a:rPr lang="en-CH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 </a:t>
            </a:r>
            <a:r>
              <a:rPr lang="en-CH" b="0" i="0" dirty="0">
                <a:solidFill>
                  <a:srgbClr val="DCDDDE"/>
                </a:solidFill>
                <a:effectLst/>
                <a:latin typeface="Inter" panose="02000503000000020004" pitchFamily="50" charset="0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relative characteristic.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Wet Etching?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Etch Rate Table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The etch rate table provides an overview on etch rates of different etchants on different materials.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Noteworthy Etchants: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- Silicon Etchant (126 HNO₃ ; 60 H₂O ; 5 NH₄F) -&gt; etches silicon and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not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photoresist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- KOH (1 KOH, 2 H₂O by weight) -&gt; Crystallographic Etching &lt;100&gt; Silicon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- Acetone (C₃H₆O) -&gt; used to remove Photoresist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Crystal Directions and Planes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Equivalent directions . : , , , , …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Specific plane . The specific direction  is normal to 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Equivalent planes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Crystallographic Etching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As silicon is a crystalline material, etching rate on more densely packed surfaces are lower than on that of loosely packed surfaces.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Different Etch Rates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Atoms within the  and  faces possess two dangling bonds, two bonds into the crystal (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less binding energies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Atoms within the  faces possess only a single dangling bonds (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larger binding energies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Etch Anisotropy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Different plane directions provide vastly different etch rates (100 vs 111), therefore a pyramidic shape gets etched with a bit of isotropic etching.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Dry Etching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Physical &amp; Chemical Etching in a Plasma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Chemical etching (radical species): isotropic, selective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Physical etching (ions): anisotropic, less selective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Ion-enhanced etching: anisotropic, selective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Chemical Etching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Physical Etching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Ion Enhanced Etching</a:t>
            </a:r>
            <a:r>
              <a:rPr lang="en-CH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 </a:t>
            </a:r>
            <a:r>
              <a:rPr lang="en-CH" b="0" i="0" dirty="0">
                <a:solidFill>
                  <a:srgbClr val="DCDDDE"/>
                </a:solidFill>
                <a:effectLst/>
                <a:latin typeface="Inter" panose="02000503000000020004" pitchFamily="50" charset="0"/>
                <a:sym typeface="Wingdings" panose="05000000000000000000" pitchFamily="2" charset="2"/>
              </a:rPr>
              <a:t> 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The chemical and physical components can act in a synergistic manner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Etch profiles can be very </a:t>
            </a:r>
            <a:r>
              <a:rPr lang="en-GB" b="0" i="0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anisotopic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, and selectivity can be good.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Plasma Etching Types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42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What is Silicon</a:t>
                </a:r>
                <a:r>
                  <a:rPr lang="en-GB" b="0" i="1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?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Si-Atom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2 + 8 + 4 = 14 Atoms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4 Valence Electrons -&gt; 4 chemical bonds 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possibile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Carbon structure allows for wafers with specific "cut directions"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Why 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GB" b="1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ilicon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?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–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Abundant element (~26%)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;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Simple Purification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;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Good crystal quality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What can it be used for</a:t>
                </a:r>
                <a:r>
                  <a:rPr lang="en-GB" b="0" i="1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?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Integrated Circuits -&gt; Computers, Microcontrollers, logic gates, amplifiers, etc.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icro-</a:t>
                </a:r>
                <a:r>
                  <a:rPr lang="en-GB" b="1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lectro</a:t>
                </a:r>
                <a:r>
                  <a:rPr lang="en-GB" b="1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echanical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ystems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Crystal Structure</a:t>
                </a:r>
                <a:r>
                  <a:rPr lang="en-CH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cubic (1 atom per unit cell), BCC (2), FCC (4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Crystal Directions and Planes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directions are noted in the </a:t>
                </a:r>
                <a:r>
                  <a:rPr lang="en-GB" b="0" i="1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Miller Index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form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Silicon Unit Cell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2 FCC Sub Cells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;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Shift: 1/4 body diagonal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Electrical Properties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Bandgap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(Electron Energy ; Conduction &amp; Valence Band)</a:t>
                </a: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Conductor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(Overlap) ; 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Insulator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(Separation) ; 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Semiconduction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(smaller gap + can be changed)</a:t>
                </a: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GB" b="1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thermal excitations</a:t>
                </a:r>
                <a:r>
                  <a:rPr lang="en-GB" b="0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responsible for electron transport from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v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alence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to conduction. If too cold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solidFill>
                          <a:srgbClr val="DCDDDE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CH" b="0" i="1" dirty="0" smtClean="0">
                        <a:solidFill>
                          <a:srgbClr val="DCDDDE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)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not possible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GB" b="1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Intrinsic carrier concentration</a:t>
                </a:r>
                <a:r>
                  <a:rPr lang="en-GB" b="0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concentration of the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‘free’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carriers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for transport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Doping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intentional introduction of impurity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to alter property)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resistivity of a semiconductor material generally decreases as the doping concentration increases.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-doped uses Boron (introduces holes) 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n-doped uses Phosphorus (introducing excess electrons) </a:t>
                </a: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What is Silicon</a:t>
                </a:r>
                <a:r>
                  <a:rPr lang="en-GB" b="0" i="1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?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Si-Atom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2 + 8 + 4 = 14 Atoms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4 Valence Electrons -&gt; 4 chemical bonds 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possibile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Carbon structure allows for wafers with specific "cut directions"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Why 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GB" b="1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ilicon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?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–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Abundant element (~26%)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;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Simple Purification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;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Good crystal quality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What can it be used for</a:t>
                </a:r>
                <a:r>
                  <a:rPr lang="en-GB" b="0" i="1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?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Integrated Circuits -&gt; Computers, Microcontrollers, logic gates, amplifiers, etc.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icro-</a:t>
                </a:r>
                <a:r>
                  <a:rPr lang="en-GB" b="1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lectro</a:t>
                </a:r>
                <a:r>
                  <a:rPr lang="en-GB" b="1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echanical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ystems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Crystal Structure</a:t>
                </a:r>
                <a:r>
                  <a:rPr lang="en-CH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cubic (1 atom per unit cell), BCC (2), FCC (4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Crystal Directions and Planes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directions are noted in the </a:t>
                </a:r>
                <a:r>
                  <a:rPr lang="en-GB" b="0" i="1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Miller Index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form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Silicon Unit Cell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: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2 FCC Sub Cells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;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Shift: 1/4 body diagonal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1" u="sng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Electrical Properties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Bandgap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(Electron Energy ; Conduction &amp; Valence Band)</a:t>
                </a: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Conductor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(Overlap) ; 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Insulator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(Separation) ; </a:t>
                </a:r>
                <a:r>
                  <a:rPr lang="en-CH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Semiconduction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(smaller gap + can be changed)</a:t>
                </a: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GB" b="1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thermal excitations</a:t>
                </a:r>
                <a:r>
                  <a:rPr lang="en-GB" b="0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responsible for electron transport from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v</a:t>
                </a:r>
                <a:r>
                  <a:rPr lang="en-GB" b="0" i="0" dirty="0" err="1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alence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to conduction. If too cold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Cambria Math" panose="02040503050406030204" pitchFamily="18" charset="0"/>
                  </a:rPr>
                  <a:t>0𝐾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)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, 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transport 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not possible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200150" lvl="2" indent="-285750" algn="l">
                  <a:buFont typeface="Arial" panose="020B0604020202020204" pitchFamily="34" charset="0"/>
                  <a:buChar char="•"/>
                </a:pPr>
                <a:r>
                  <a:rPr lang="en-GB" b="1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Intrinsic carrier concentration</a:t>
                </a:r>
                <a:r>
                  <a:rPr lang="en-GB" b="0" i="0" u="none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 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concentration of the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‘free’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carriers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for transport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Doping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(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intentional introduction of impurity</a:t>
                </a: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 to alter property)</a:t>
                </a:r>
                <a:endParaRPr lang="en-GB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The resistivity of a semiconductor material generally decreases as the doping concentration increases.</a:t>
                </a:r>
                <a:endParaRPr lang="en-CH" b="0" i="0" dirty="0">
                  <a:solidFill>
                    <a:srgbClr val="DCDDDE"/>
                  </a:solidFill>
                  <a:effectLst/>
                  <a:latin typeface="Inter" panose="02000503000000020004" pitchFamily="50" charset="0"/>
                </a:endParaRP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CH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p</a:t>
                </a: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-doped uses Boron (introduces holes) </a:t>
                </a:r>
              </a:p>
              <a:p>
                <a:pPr marL="1143000" lvl="2" indent="-22860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DCDDDE"/>
                    </a:solidFill>
                    <a:effectLst/>
                    <a:latin typeface="Inter" panose="02000503000000020004" pitchFamily="50" charset="0"/>
                  </a:rPr>
                  <a:t>n-doped uses Phosphorus (introducing excess electrons) </a:t>
                </a:r>
              </a:p>
              <a:p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944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What is the Thermal Oxidation used for?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By heating up the wafer (to 800°C-1200°C) and supplying O₂ or H₂O creates a </a:t>
            </a:r>
            <a:r>
              <a:rPr lang="en-GB" b="0" i="0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 layer on the Si layer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Dry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: Si + O₂ -&gt; </a:t>
            </a:r>
            <a:r>
              <a:rPr lang="en-GB" b="0" i="0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Wet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: Si + H₂O -&gt; </a:t>
            </a:r>
            <a:r>
              <a:rPr lang="en-GB" b="0" i="0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 + 2 H₂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Volume Expansion Factor: 2.2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consumes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Silicon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Deal-Grove Model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shows the concentration amount depending on the thickness of the material. 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is zero, due to turning into </a:t>
            </a:r>
            <a:r>
              <a:rPr lang="en-GB" b="0" i="1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. The thicker </a:t>
            </a:r>
            <a:r>
              <a:rPr lang="en-GB" b="0" i="1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gets, less concentration can reach 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.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The flux rates (analogy current in series resistor circuit) are the same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What is the oxidation master curve?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What needs to be considered when using Thermal Oxidation?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Volume Expansion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As with any other physical material, it expands with increasing temperature. It expands by a factor of 2.2 of it's volume. Meaning a  silicon cube expands to .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How does Thermal Oxidation work?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To etch structures reliably into Si-Wafers, they are treated in a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oxidation furnace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.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Wafer are loaded into boat (with dummy wafers outside for better temperature isolation for the other wafers)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Wafers get heated up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Treatment gas is inserted (such as O₂, H₂O) and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diffuses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with the silicon and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reacts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, resulting into </a:t>
            </a:r>
            <a:r>
              <a:rPr lang="en-GB" b="0" i="0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How is the thickness of </a:t>
            </a:r>
            <a:r>
              <a:rPr lang="en-GB" b="1" i="0" dirty="0" err="1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SiO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₂ measured?</a:t>
            </a: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Profilometer / AFM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An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tomic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F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orce </a:t>
            </a: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M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icroscope uses a tiny needle, laser and photodiode to detect topological changes on the sample.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Optical measurements such as 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Interferometry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, 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Ellipsometry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, </a:t>
            </a:r>
            <a:r>
              <a:rPr lang="en-GB" b="0" i="1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Visual inspection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An Ellipsometer measures the phase shift of a laser shun into the wafer. Two reflections will occur and are timely differently measured (phase shift).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Silicon Dioxide</a:t>
            </a:r>
            <a:r>
              <a:rPr lang="en-CH" b="1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: 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 product of thermal oxidation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Acts as a insulator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Is used for example for oxide layer in a MOSFET.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While silicon has a diamond structure, </a:t>
            </a:r>
            <a:r>
              <a:rPr lang="en-GB" b="0" i="0" u="sng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thermally grown</a:t>
            </a: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 silicon dioxide is amorphous (meaning no crystalline structure)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  <a:t>Through the thermal procedure, the structure is as mentioned before amorphous, meaning no rigid crystalline structure. While it is a faster oxidation, it leads to no nice structures</a:t>
            </a:r>
            <a:br>
              <a:rPr lang="en-GB" b="0" i="0" dirty="0">
                <a:solidFill>
                  <a:srgbClr val="DCDDDE"/>
                </a:solidFill>
                <a:effectLst/>
                <a:latin typeface="Inter" panose="02000503000000020004" pitchFamily="50" charset="0"/>
              </a:rPr>
            </a:br>
            <a:endParaRPr lang="en-GB" b="0" i="0" dirty="0">
              <a:solidFill>
                <a:srgbClr val="DCDDDE"/>
              </a:solidFill>
              <a:effectLst/>
              <a:latin typeface="Inter" panose="02000503000000020004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325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09/01/2024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7200" dirty="0"/>
              <a:t>Exam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Cleanroom Fabrication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0000"/>
          </a:xfrm>
        </p:spPr>
        <p:txBody>
          <a:bodyPr wrap="square" tIns="72000">
            <a:noAutofit/>
          </a:bodyPr>
          <a:lstStyle/>
          <a:p>
            <a:r>
              <a:rPr lang="en-CH" sz="2000" dirty="0"/>
              <a:t>Photolithography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06960-386F-9538-6A14-DA99653591DC}"/>
              </a:ext>
            </a:extLst>
          </p:cNvPr>
          <p:cNvSpPr txBox="1"/>
          <p:nvPr/>
        </p:nvSpPr>
        <p:spPr>
          <a:xfrm>
            <a:off x="0" y="359999"/>
            <a:ext cx="32990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Lithography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Photolithography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Photoresist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Process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Mask Aligner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Exposure Systems</a:t>
            </a:r>
          </a:p>
        </p:txBody>
      </p:sp>
      <p:pic>
        <p:nvPicPr>
          <p:cNvPr id="8" name="Picture 7" descr="A close-up of a microscope&#10;&#10;Description automatically generated">
            <a:extLst>
              <a:ext uri="{FF2B5EF4-FFF2-40B4-BE49-F238E27FC236}">
                <a16:creationId xmlns:a16="http://schemas.microsoft.com/office/drawing/2014/main" id="{0767329B-F7FF-8FC2-F420-3352B1E1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42" y="0"/>
            <a:ext cx="3236830" cy="27701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554755-13F6-B981-F502-8B5C0EFBD6EF}"/>
              </a:ext>
            </a:extLst>
          </p:cNvPr>
          <p:cNvCxnSpPr>
            <a:cxnSpLocks/>
          </p:cNvCxnSpPr>
          <p:nvPr/>
        </p:nvCxnSpPr>
        <p:spPr>
          <a:xfrm>
            <a:off x="5620871" y="2070847"/>
            <a:ext cx="497354" cy="172393"/>
          </a:xfrm>
          <a:prstGeom prst="straightConnector1">
            <a:avLst/>
          </a:prstGeom>
          <a:ln w="3810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iagram of a light source&#10;&#10;Description automatically generated with medium confidence">
            <a:extLst>
              <a:ext uri="{FF2B5EF4-FFF2-40B4-BE49-F238E27FC236}">
                <a16:creationId xmlns:a16="http://schemas.microsoft.com/office/drawing/2014/main" id="{BD984355-4D92-AF76-8CD3-15A6CA8F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98" y="3884829"/>
            <a:ext cx="2846210" cy="1805363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B0DBCB4-3638-05A1-35E6-259E8D36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58" y="0"/>
            <a:ext cx="3017837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a light exposure&#10;&#10;Description automatically generated with medium confidence">
            <a:extLst>
              <a:ext uri="{FF2B5EF4-FFF2-40B4-BE49-F238E27FC236}">
                <a16:creationId xmlns:a16="http://schemas.microsoft.com/office/drawing/2014/main" id="{A578CDFC-E01B-B3A2-CA43-256785D8A1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7"/>
          <a:stretch/>
        </p:blipFill>
        <p:spPr>
          <a:xfrm>
            <a:off x="0" y="3048037"/>
            <a:ext cx="3751157" cy="1954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23B7E-E150-3C8E-5BAB-5A9A96B84197}"/>
              </a:ext>
            </a:extLst>
          </p:cNvPr>
          <p:cNvSpPr txBox="1"/>
          <p:nvPr/>
        </p:nvSpPr>
        <p:spPr>
          <a:xfrm>
            <a:off x="524421" y="2493125"/>
            <a:ext cx="2092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H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Practical Limit: ~0.7-1</a:t>
            </a:r>
            <a:r>
              <a:rPr lang="el-GR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μ</a:t>
            </a:r>
            <a:r>
              <a:rPr lang="en-CH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4A426-B6D1-7AF6-8F5A-DAD8CAD00796}"/>
              </a:ext>
            </a:extLst>
          </p:cNvPr>
          <p:cNvSpPr txBox="1"/>
          <p:nvPr/>
        </p:nvSpPr>
        <p:spPr>
          <a:xfrm>
            <a:off x="3709714" y="2821664"/>
            <a:ext cx="2092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H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Practical Limit: &lt;0.1</a:t>
            </a:r>
            <a:r>
              <a:rPr lang="el-GR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μ</a:t>
            </a:r>
            <a:r>
              <a:rPr lang="en-CH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703A3F-210D-B53D-3148-5DBBA1BF873B}"/>
              </a:ext>
            </a:extLst>
          </p:cNvPr>
          <p:cNvSpPr/>
          <p:nvPr/>
        </p:nvSpPr>
        <p:spPr>
          <a:xfrm>
            <a:off x="3751157" y="3098663"/>
            <a:ext cx="937260" cy="434340"/>
          </a:xfrm>
          <a:custGeom>
            <a:avLst/>
            <a:gdLst>
              <a:gd name="connsiteX0" fmla="*/ 937260 w 937260"/>
              <a:gd name="connsiteY0" fmla="*/ 0 h 434340"/>
              <a:gd name="connsiteX1" fmla="*/ 396240 w 937260"/>
              <a:gd name="connsiteY1" fmla="*/ 381000 h 434340"/>
              <a:gd name="connsiteX2" fmla="*/ 0 w 937260"/>
              <a:gd name="connsiteY2" fmla="*/ 434340 h 434340"/>
              <a:gd name="connsiteX0" fmla="*/ 937260 w 937260"/>
              <a:gd name="connsiteY0" fmla="*/ 0 h 434340"/>
              <a:gd name="connsiteX1" fmla="*/ 0 w 937260"/>
              <a:gd name="connsiteY1" fmla="*/ 434340 h 434340"/>
              <a:gd name="connsiteX0" fmla="*/ 937260 w 937260"/>
              <a:gd name="connsiteY0" fmla="*/ 0 h 434340"/>
              <a:gd name="connsiteX1" fmla="*/ 0 w 937260"/>
              <a:gd name="connsiteY1" fmla="*/ 434340 h 434340"/>
              <a:gd name="connsiteX0" fmla="*/ 937260 w 937260"/>
              <a:gd name="connsiteY0" fmla="*/ 0 h 434340"/>
              <a:gd name="connsiteX1" fmla="*/ 0 w 937260"/>
              <a:gd name="connsiteY1" fmla="*/ 43434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7260" h="434340">
                <a:moveTo>
                  <a:pt x="937260" y="0"/>
                </a:moveTo>
                <a:cubicBezTo>
                  <a:pt x="853440" y="251460"/>
                  <a:pt x="396240" y="426720"/>
                  <a:pt x="0" y="434340"/>
                </a:cubicBezTo>
              </a:path>
            </a:pathLst>
          </a:custGeom>
          <a:ln w="3810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ED8986-E033-AA46-7A5E-662E1B8955E8}"/>
              </a:ext>
            </a:extLst>
          </p:cNvPr>
          <p:cNvCxnSpPr>
            <a:cxnSpLocks/>
          </p:cNvCxnSpPr>
          <p:nvPr/>
        </p:nvCxnSpPr>
        <p:spPr>
          <a:xfrm>
            <a:off x="1430759" y="2770124"/>
            <a:ext cx="0" cy="399796"/>
          </a:xfrm>
          <a:prstGeom prst="straightConnector1">
            <a:avLst/>
          </a:prstGeom>
          <a:ln w="38100" cap="rnd"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8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0000"/>
          </a:xfrm>
        </p:spPr>
        <p:txBody>
          <a:bodyPr wrap="square" tIns="72000">
            <a:noAutofit/>
          </a:bodyPr>
          <a:lstStyle/>
          <a:p>
            <a:r>
              <a:rPr lang="en-CH" sz="2000" dirty="0"/>
              <a:t>Deposition of thin films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A72C0-C4AD-7490-80CB-D003DF203DC8}"/>
              </a:ext>
            </a:extLst>
          </p:cNvPr>
          <p:cNvSpPr txBox="1"/>
          <p:nvPr/>
        </p:nvSpPr>
        <p:spPr>
          <a:xfrm>
            <a:off x="0" y="359999"/>
            <a:ext cx="40558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Difference between CVD &amp; PVD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CVD: LPCVD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PVD: E-Beam Evaporation</a:t>
            </a:r>
          </a:p>
        </p:txBody>
      </p:sp>
      <p:pic>
        <p:nvPicPr>
          <p:cNvPr id="5" name="Picture 4" descr="A diagram of a mass transfer&#10;&#10;Description automatically generated">
            <a:extLst>
              <a:ext uri="{FF2B5EF4-FFF2-40B4-BE49-F238E27FC236}">
                <a16:creationId xmlns:a16="http://schemas.microsoft.com/office/drawing/2014/main" id="{3FF06B18-CB12-A2A4-F195-723AEBA3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" y="3404773"/>
            <a:ext cx="2874706" cy="2235199"/>
          </a:xfrm>
          <a:prstGeom prst="rect">
            <a:avLst/>
          </a:prstGeom>
        </p:spPr>
      </p:pic>
      <p:pic>
        <p:nvPicPr>
          <p:cNvPr id="7" name="Picture 6" descr="Diagram of a water cooling system&#10;&#10;Description automatically generated">
            <a:extLst>
              <a:ext uri="{FF2B5EF4-FFF2-40B4-BE49-F238E27FC236}">
                <a16:creationId xmlns:a16="http://schemas.microsoft.com/office/drawing/2014/main" id="{766018C3-60DF-3E1F-77A6-AF6B0D07DF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t="2368" r="1677"/>
          <a:stretch/>
        </p:blipFill>
        <p:spPr>
          <a:xfrm>
            <a:off x="5088196" y="1814129"/>
            <a:ext cx="3965554" cy="39527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654625-9C97-EB25-94AC-A2CDD06DEDF2}"/>
              </a:ext>
            </a:extLst>
          </p:cNvPr>
          <p:cNvSpPr/>
          <p:nvPr/>
        </p:nvSpPr>
        <p:spPr>
          <a:xfrm rot="19609396">
            <a:off x="5546939" y="1086943"/>
            <a:ext cx="36871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720F9-1FA7-71DF-0426-6C0FDCBAB9EC}"/>
              </a:ext>
            </a:extLst>
          </p:cNvPr>
          <p:cNvSpPr/>
          <p:nvPr/>
        </p:nvSpPr>
        <p:spPr>
          <a:xfrm rot="20941852">
            <a:off x="5985089" y="912112"/>
            <a:ext cx="36871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00BA6-B80A-EC31-6850-DA6D8CAB86CE}"/>
              </a:ext>
            </a:extLst>
          </p:cNvPr>
          <p:cNvSpPr/>
          <p:nvPr/>
        </p:nvSpPr>
        <p:spPr>
          <a:xfrm rot="1990604" flipH="1">
            <a:off x="6878932" y="1086942"/>
            <a:ext cx="36871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1F145-96CD-47CF-361B-D063CAC94E89}"/>
              </a:ext>
            </a:extLst>
          </p:cNvPr>
          <p:cNvSpPr/>
          <p:nvPr/>
        </p:nvSpPr>
        <p:spPr>
          <a:xfrm rot="658148" flipH="1">
            <a:off x="6440783" y="914315"/>
            <a:ext cx="36871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1743E1-CCE6-3434-B574-3C45C5508B5F}"/>
              </a:ext>
            </a:extLst>
          </p:cNvPr>
          <p:cNvSpPr/>
          <p:nvPr/>
        </p:nvSpPr>
        <p:spPr>
          <a:xfrm>
            <a:off x="4979578" y="473815"/>
            <a:ext cx="3972162" cy="4029438"/>
          </a:xfrm>
          <a:custGeom>
            <a:avLst/>
            <a:gdLst>
              <a:gd name="connsiteX0" fmla="*/ 0 w 4290719"/>
              <a:gd name="connsiteY0" fmla="*/ 3838563 h 4638663"/>
              <a:gd name="connsiteX1" fmla="*/ 450850 w 4290719"/>
              <a:gd name="connsiteY1" fmla="*/ 517513 h 4638663"/>
              <a:gd name="connsiteX2" fmla="*/ 1936750 w 4290719"/>
              <a:gd name="connsiteY2" fmla="*/ 123813 h 4638663"/>
              <a:gd name="connsiteX3" fmla="*/ 4070350 w 4290719"/>
              <a:gd name="connsiteY3" fmla="*/ 1679563 h 4638663"/>
              <a:gd name="connsiteX4" fmla="*/ 4114800 w 4290719"/>
              <a:gd name="connsiteY4" fmla="*/ 4638663 h 4638663"/>
              <a:gd name="connsiteX0" fmla="*/ 0 w 4049419"/>
              <a:gd name="connsiteY0" fmla="*/ 4250836 h 4657236"/>
              <a:gd name="connsiteX1" fmla="*/ 209550 w 4049419"/>
              <a:gd name="connsiteY1" fmla="*/ 536086 h 4657236"/>
              <a:gd name="connsiteX2" fmla="*/ 1695450 w 4049419"/>
              <a:gd name="connsiteY2" fmla="*/ 142386 h 4657236"/>
              <a:gd name="connsiteX3" fmla="*/ 3829050 w 4049419"/>
              <a:gd name="connsiteY3" fmla="*/ 1698136 h 4657236"/>
              <a:gd name="connsiteX4" fmla="*/ 3873500 w 4049419"/>
              <a:gd name="connsiteY4" fmla="*/ 4657236 h 4657236"/>
              <a:gd name="connsiteX0" fmla="*/ 8243 w 4057662"/>
              <a:gd name="connsiteY0" fmla="*/ 4250836 h 4657236"/>
              <a:gd name="connsiteX1" fmla="*/ 217793 w 4057662"/>
              <a:gd name="connsiteY1" fmla="*/ 536086 h 4657236"/>
              <a:gd name="connsiteX2" fmla="*/ 1703693 w 4057662"/>
              <a:gd name="connsiteY2" fmla="*/ 142386 h 4657236"/>
              <a:gd name="connsiteX3" fmla="*/ 3837293 w 4057662"/>
              <a:gd name="connsiteY3" fmla="*/ 1698136 h 4657236"/>
              <a:gd name="connsiteX4" fmla="*/ 3881743 w 4057662"/>
              <a:gd name="connsiteY4" fmla="*/ 4657236 h 4657236"/>
              <a:gd name="connsiteX0" fmla="*/ 0 w 4049419"/>
              <a:gd name="connsiteY0" fmla="*/ 4179812 h 4586212"/>
              <a:gd name="connsiteX1" fmla="*/ 292100 w 4049419"/>
              <a:gd name="connsiteY1" fmla="*/ 668262 h 4586212"/>
              <a:gd name="connsiteX2" fmla="*/ 1695450 w 4049419"/>
              <a:gd name="connsiteY2" fmla="*/ 71362 h 4586212"/>
              <a:gd name="connsiteX3" fmla="*/ 3829050 w 4049419"/>
              <a:gd name="connsiteY3" fmla="*/ 1627112 h 4586212"/>
              <a:gd name="connsiteX4" fmla="*/ 3873500 w 4049419"/>
              <a:gd name="connsiteY4" fmla="*/ 4586212 h 4586212"/>
              <a:gd name="connsiteX0" fmla="*/ 4667 w 4054086"/>
              <a:gd name="connsiteY0" fmla="*/ 4149280 h 4555680"/>
              <a:gd name="connsiteX1" fmla="*/ 296767 w 4054086"/>
              <a:gd name="connsiteY1" fmla="*/ 637730 h 4555680"/>
              <a:gd name="connsiteX2" fmla="*/ 1700117 w 4054086"/>
              <a:gd name="connsiteY2" fmla="*/ 40830 h 4555680"/>
              <a:gd name="connsiteX3" fmla="*/ 3833717 w 4054086"/>
              <a:gd name="connsiteY3" fmla="*/ 1596580 h 4555680"/>
              <a:gd name="connsiteX4" fmla="*/ 3878167 w 4054086"/>
              <a:gd name="connsiteY4" fmla="*/ 4555680 h 4555680"/>
              <a:gd name="connsiteX0" fmla="*/ 5011 w 4054430"/>
              <a:gd name="connsiteY0" fmla="*/ 3872870 h 4279270"/>
              <a:gd name="connsiteX1" fmla="*/ 297111 w 4054430"/>
              <a:gd name="connsiteY1" fmla="*/ 361320 h 4279270"/>
              <a:gd name="connsiteX2" fmla="*/ 2170361 w 4054430"/>
              <a:gd name="connsiteY2" fmla="*/ 221620 h 4279270"/>
              <a:gd name="connsiteX3" fmla="*/ 3834061 w 4054430"/>
              <a:gd name="connsiteY3" fmla="*/ 1320170 h 4279270"/>
              <a:gd name="connsiteX4" fmla="*/ 3878511 w 4054430"/>
              <a:gd name="connsiteY4" fmla="*/ 4279270 h 4279270"/>
              <a:gd name="connsiteX0" fmla="*/ 5011 w 4054430"/>
              <a:gd name="connsiteY0" fmla="*/ 3901304 h 4307704"/>
              <a:gd name="connsiteX1" fmla="*/ 297111 w 4054430"/>
              <a:gd name="connsiteY1" fmla="*/ 389754 h 4307704"/>
              <a:gd name="connsiteX2" fmla="*/ 2170361 w 4054430"/>
              <a:gd name="connsiteY2" fmla="*/ 250054 h 4307704"/>
              <a:gd name="connsiteX3" fmla="*/ 3834061 w 4054430"/>
              <a:gd name="connsiteY3" fmla="*/ 1348604 h 4307704"/>
              <a:gd name="connsiteX4" fmla="*/ 3878511 w 4054430"/>
              <a:gd name="connsiteY4" fmla="*/ 4307704 h 4307704"/>
              <a:gd name="connsiteX0" fmla="*/ 34460 w 4083879"/>
              <a:gd name="connsiteY0" fmla="*/ 3891373 h 4297773"/>
              <a:gd name="connsiteX1" fmla="*/ 326560 w 4083879"/>
              <a:gd name="connsiteY1" fmla="*/ 379823 h 4297773"/>
              <a:gd name="connsiteX2" fmla="*/ 2885610 w 4083879"/>
              <a:gd name="connsiteY2" fmla="*/ 259173 h 4297773"/>
              <a:gd name="connsiteX3" fmla="*/ 3863510 w 4083879"/>
              <a:gd name="connsiteY3" fmla="*/ 1338673 h 4297773"/>
              <a:gd name="connsiteX4" fmla="*/ 3907960 w 4083879"/>
              <a:gd name="connsiteY4" fmla="*/ 4297773 h 4297773"/>
              <a:gd name="connsiteX0" fmla="*/ 66912 w 4116331"/>
              <a:gd name="connsiteY0" fmla="*/ 3848354 h 4254754"/>
              <a:gd name="connsiteX1" fmla="*/ 359012 w 4116331"/>
              <a:gd name="connsiteY1" fmla="*/ 336804 h 4254754"/>
              <a:gd name="connsiteX2" fmla="*/ 3476862 w 4116331"/>
              <a:gd name="connsiteY2" fmla="*/ 305054 h 4254754"/>
              <a:gd name="connsiteX3" fmla="*/ 3895962 w 4116331"/>
              <a:gd name="connsiteY3" fmla="*/ 1295654 h 4254754"/>
              <a:gd name="connsiteX4" fmla="*/ 3940412 w 4116331"/>
              <a:gd name="connsiteY4" fmla="*/ 4254754 h 4254754"/>
              <a:gd name="connsiteX0" fmla="*/ 66912 w 3940412"/>
              <a:gd name="connsiteY0" fmla="*/ 3994944 h 4401344"/>
              <a:gd name="connsiteX1" fmla="*/ 359012 w 3940412"/>
              <a:gd name="connsiteY1" fmla="*/ 483394 h 4401344"/>
              <a:gd name="connsiteX2" fmla="*/ 3476862 w 3940412"/>
              <a:gd name="connsiteY2" fmla="*/ 451644 h 4401344"/>
              <a:gd name="connsiteX3" fmla="*/ 3940412 w 3940412"/>
              <a:gd name="connsiteY3" fmla="*/ 4401344 h 4401344"/>
              <a:gd name="connsiteX0" fmla="*/ 66912 w 3944120"/>
              <a:gd name="connsiteY0" fmla="*/ 3994944 h 4401344"/>
              <a:gd name="connsiteX1" fmla="*/ 359012 w 3944120"/>
              <a:gd name="connsiteY1" fmla="*/ 483394 h 4401344"/>
              <a:gd name="connsiteX2" fmla="*/ 3476862 w 3944120"/>
              <a:gd name="connsiteY2" fmla="*/ 451644 h 4401344"/>
              <a:gd name="connsiteX3" fmla="*/ 3940412 w 3944120"/>
              <a:gd name="connsiteY3" fmla="*/ 4401344 h 4401344"/>
              <a:gd name="connsiteX0" fmla="*/ 66912 w 3972162"/>
              <a:gd name="connsiteY0" fmla="*/ 3972288 h 4029438"/>
              <a:gd name="connsiteX1" fmla="*/ 359012 w 3972162"/>
              <a:gd name="connsiteY1" fmla="*/ 460738 h 4029438"/>
              <a:gd name="connsiteX2" fmla="*/ 3476862 w 3972162"/>
              <a:gd name="connsiteY2" fmla="*/ 428988 h 4029438"/>
              <a:gd name="connsiteX3" fmla="*/ 3972162 w 3972162"/>
              <a:gd name="connsiteY3" fmla="*/ 4029438 h 402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162" h="4029438">
                <a:moveTo>
                  <a:pt x="66912" y="3972288"/>
                </a:moveTo>
                <a:cubicBezTo>
                  <a:pt x="67441" y="2697525"/>
                  <a:pt x="-209313" y="1051288"/>
                  <a:pt x="359012" y="460738"/>
                </a:cubicBezTo>
                <a:cubicBezTo>
                  <a:pt x="927337" y="-129812"/>
                  <a:pt x="2874670" y="-165795"/>
                  <a:pt x="3476862" y="428988"/>
                </a:cubicBezTo>
                <a:cubicBezTo>
                  <a:pt x="4079054" y="1023771"/>
                  <a:pt x="3951789" y="3193884"/>
                  <a:pt x="3972162" y="402943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6DC2A9-3C73-6D25-AE2C-B2E79D4B50E3}"/>
              </a:ext>
            </a:extLst>
          </p:cNvPr>
          <p:cNvCxnSpPr>
            <a:cxnSpLocks/>
          </p:cNvCxnSpPr>
          <p:nvPr/>
        </p:nvCxnSpPr>
        <p:spPr>
          <a:xfrm flipH="1">
            <a:off x="7157237" y="1009120"/>
            <a:ext cx="423518" cy="1006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3F2748-C9C5-6526-C826-CA7A9DB0E2F4}"/>
              </a:ext>
            </a:extLst>
          </p:cNvPr>
          <p:cNvCxnSpPr>
            <a:cxnSpLocks/>
          </p:cNvCxnSpPr>
          <p:nvPr/>
        </p:nvCxnSpPr>
        <p:spPr>
          <a:xfrm flipH="1">
            <a:off x="6922268" y="213588"/>
            <a:ext cx="297409" cy="2070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2EFD3B-7CC6-4315-765F-5A8D3C5F8375}"/>
              </a:ext>
            </a:extLst>
          </p:cNvPr>
          <p:cNvSpPr txBox="1"/>
          <p:nvPr/>
        </p:nvSpPr>
        <p:spPr>
          <a:xfrm>
            <a:off x="116307" y="1352464"/>
            <a:ext cx="4605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b="1" u="sng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CVD</a:t>
            </a:r>
            <a:endParaRPr lang="en-CH" sz="24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3B87A3-4D6C-A872-D289-2DE479874A1C}"/>
              </a:ext>
            </a:extLst>
          </p:cNvPr>
          <p:cNvSpPr txBox="1"/>
          <p:nvPr/>
        </p:nvSpPr>
        <p:spPr>
          <a:xfrm>
            <a:off x="7580755" y="849343"/>
            <a:ext cx="1665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Wafer</a:t>
            </a:r>
            <a:endParaRPr lang="en-C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C01E54-D045-C95E-B878-C955200D2E53}"/>
              </a:ext>
            </a:extLst>
          </p:cNvPr>
          <p:cNvSpPr txBox="1"/>
          <p:nvPr/>
        </p:nvSpPr>
        <p:spPr>
          <a:xfrm>
            <a:off x="7196639" y="88907"/>
            <a:ext cx="2174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Vacuum Chamber</a:t>
            </a:r>
            <a:endParaRPr lang="en-CH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FD790-BA3C-CE77-0368-A079494EEC27}"/>
              </a:ext>
            </a:extLst>
          </p:cNvPr>
          <p:cNvSpPr txBox="1"/>
          <p:nvPr/>
        </p:nvSpPr>
        <p:spPr>
          <a:xfrm>
            <a:off x="4917085" y="92687"/>
            <a:ext cx="159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b="1" u="sng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PVD</a:t>
            </a:r>
            <a:endParaRPr lang="en-CH" sz="2400" b="1" u="sng" dirty="0"/>
          </a:p>
        </p:txBody>
      </p:sp>
      <p:pic>
        <p:nvPicPr>
          <p:cNvPr id="27" name="Picture 26" descr="A diagram of a gas stream&#10;&#10;Description automatically generated">
            <a:extLst>
              <a:ext uri="{FF2B5EF4-FFF2-40B4-BE49-F238E27FC236}">
                <a16:creationId xmlns:a16="http://schemas.microsoft.com/office/drawing/2014/main" id="{EEEE158A-E5B1-8A4C-D309-F35FC84C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1" y="1610163"/>
            <a:ext cx="3432432" cy="1536911"/>
          </a:xfrm>
          <a:prstGeom prst="rect">
            <a:avLst/>
          </a:prstGeom>
        </p:spPr>
      </p:pic>
      <p:pic>
        <p:nvPicPr>
          <p:cNvPr id="31" name="Picture 30" descr="A diagram of a layer of gas&#10;&#10;Description automatically generated">
            <a:extLst>
              <a:ext uri="{FF2B5EF4-FFF2-40B4-BE49-F238E27FC236}">
                <a16:creationId xmlns:a16="http://schemas.microsoft.com/office/drawing/2014/main" id="{A1584F41-DFD8-57D2-491C-462F83A4A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10" y="3573226"/>
            <a:ext cx="1618827" cy="186031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14B8612-89FD-8AA5-B52A-3458DC91565D}"/>
              </a:ext>
            </a:extLst>
          </p:cNvPr>
          <p:cNvSpPr/>
          <p:nvPr/>
        </p:nvSpPr>
        <p:spPr>
          <a:xfrm rot="3393774" flipH="1">
            <a:off x="7385425" y="1477421"/>
            <a:ext cx="368710" cy="1271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DAC9E-6D38-E541-9C02-6A6A76372789}"/>
              </a:ext>
            </a:extLst>
          </p:cNvPr>
          <p:cNvSpPr txBox="1"/>
          <p:nvPr/>
        </p:nvSpPr>
        <p:spPr>
          <a:xfrm>
            <a:off x="7580755" y="1359535"/>
            <a:ext cx="16650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Microbalance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41429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0000"/>
          </a:xfrm>
        </p:spPr>
        <p:txBody>
          <a:bodyPr wrap="square" tIns="72000">
            <a:noAutofit/>
          </a:bodyPr>
          <a:lstStyle/>
          <a:p>
            <a:r>
              <a:rPr lang="en-CH" sz="2000" dirty="0"/>
              <a:t>Etching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10101-24B8-D3D4-87F4-04D333341D2B}"/>
              </a:ext>
            </a:extLst>
          </p:cNvPr>
          <p:cNvSpPr txBox="1"/>
          <p:nvPr/>
        </p:nvSpPr>
        <p:spPr>
          <a:xfrm>
            <a:off x="0" y="359999"/>
            <a:ext cx="32990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What is Etching?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Wet &amp; Dry Etching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Dry &amp; Wet Etching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Selectivity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Etch Anisotropy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Dry Etching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Plasma Etch - Physical</a:t>
            </a:r>
          </a:p>
        </p:txBody>
      </p:sp>
      <p:pic>
        <p:nvPicPr>
          <p:cNvPr id="6" name="Picture 5" descr="A diagram of a different way of processing&#10;&#10;Description automatically generated with medium confidence">
            <a:extLst>
              <a:ext uri="{FF2B5EF4-FFF2-40B4-BE49-F238E27FC236}">
                <a16:creationId xmlns:a16="http://schemas.microsoft.com/office/drawing/2014/main" id="{0F4DBEB4-9135-8648-710B-B2A8E75FF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4" y="1573066"/>
            <a:ext cx="3922849" cy="2040443"/>
          </a:xfrm>
          <a:prstGeom prst="rect">
            <a:avLst/>
          </a:prstGeom>
        </p:spPr>
      </p:pic>
      <p:pic>
        <p:nvPicPr>
          <p:cNvPr id="8" name="Picture 7" descr="A diagram of anisotropic&#10;&#10;Description automatically generated">
            <a:extLst>
              <a:ext uri="{FF2B5EF4-FFF2-40B4-BE49-F238E27FC236}">
                <a16:creationId xmlns:a16="http://schemas.microsoft.com/office/drawing/2014/main" id="{4FDBCCB1-3146-524F-5692-B44882220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14" y="101609"/>
            <a:ext cx="4583299" cy="1437842"/>
          </a:xfrm>
          <a:prstGeom prst="rect">
            <a:avLst/>
          </a:prstGeom>
        </p:spPr>
      </p:pic>
      <p:pic>
        <p:nvPicPr>
          <p:cNvPr id="10" name="Picture 9" descr="A graph of a gas beam&#10;&#10;Description automatically generated with medium confidence">
            <a:extLst>
              <a:ext uri="{FF2B5EF4-FFF2-40B4-BE49-F238E27FC236}">
                <a16:creationId xmlns:a16="http://schemas.microsoft.com/office/drawing/2014/main" id="{87601785-C401-AF50-3312-972A297F1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" y="3270532"/>
            <a:ext cx="3299012" cy="23712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827591-8167-1453-FFB8-576AFAB9E3ED}"/>
                  </a:ext>
                </a:extLst>
              </p:cNvPr>
              <p:cNvSpPr txBox="1"/>
              <p:nvPr/>
            </p:nvSpPr>
            <p:spPr>
              <a:xfrm>
                <a:off x="4514850" y="5118582"/>
                <a:ext cx="4490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1400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Surface Atom Density:	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{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111</m:t>
                    </m:r>
                    <m:r>
                      <m:rPr>
                        <m:lit/>
                      </m:rP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}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&gt;</m:t>
                    </m:r>
                    <m:r>
                      <m:rPr>
                        <m:lit/>
                      </m:rP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{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100</m:t>
                    </m:r>
                    <m:r>
                      <m:rPr>
                        <m:lit/>
                      </m:rP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}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&gt;</m:t>
                    </m:r>
                    <m:r>
                      <m:rPr>
                        <m:lit/>
                      </m:rP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{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110</m:t>
                    </m:r>
                    <m:r>
                      <m:rPr>
                        <m:lit/>
                      </m:rP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}</m:t>
                    </m:r>
                  </m:oMath>
                </a14:m>
                <a:endParaRPr lang="en-CH" sz="1400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r>
                  <a:rPr lang="en-CH" sz="1400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Etching Rate: 			</a:t>
                </a:r>
                <a14:m>
                  <m:oMath xmlns:m="http://schemas.openxmlformats.org/officeDocument/2006/math"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𝑅</m:t>
                    </m:r>
                    <m:d>
                      <m:dPr>
                        <m:ctrlPr>
                          <a:rPr lang="en-CH" sz="140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dPr>
                      <m:e>
                        <m:r>
                          <a:rPr lang="en-CH" sz="140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100</m:t>
                        </m:r>
                      </m:e>
                    </m:d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&gt;100×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𝑅</m:t>
                    </m:r>
                    <m:r>
                      <a:rPr lang="en-CH" sz="140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(111)</m:t>
                    </m:r>
                  </m:oMath>
                </a14:m>
                <a:endParaRPr lang="en-CH" sz="1400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827591-8167-1453-FFB8-576AFAB9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0" y="5118582"/>
                <a:ext cx="4490356" cy="523220"/>
              </a:xfrm>
              <a:prstGeom prst="rect">
                <a:avLst/>
              </a:prstGeom>
              <a:blipFill>
                <a:blip r:embed="rId6"/>
                <a:stretch>
                  <a:fillRect l="-408" t="-2353" b="-117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diagram of a hexagonal structure&#10;&#10;Description automatically generated">
            <a:extLst>
              <a:ext uri="{FF2B5EF4-FFF2-40B4-BE49-F238E27FC236}">
                <a16:creationId xmlns:a16="http://schemas.microsoft.com/office/drawing/2014/main" id="{921343B5-5AEF-19C5-C6A5-A2C3B04AC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3616919"/>
            <a:ext cx="4093028" cy="15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0000"/>
          </a:xfrm>
        </p:spPr>
        <p:txBody>
          <a:bodyPr wrap="square" tIns="72000">
            <a:noAutofit/>
          </a:bodyPr>
          <a:lstStyle/>
          <a:p>
            <a:r>
              <a:rPr lang="en-CH" sz="2000" dirty="0"/>
              <a:t>Silicon - Si</a:t>
            </a:r>
          </a:p>
        </p:txBody>
      </p:sp>
      <p:pic>
        <p:nvPicPr>
          <p:cNvPr id="6" name="Picture 5" descr="A diagram of a structure&#10;&#10;Description automatically generated">
            <a:extLst>
              <a:ext uri="{FF2B5EF4-FFF2-40B4-BE49-F238E27FC236}">
                <a16:creationId xmlns:a16="http://schemas.microsoft.com/office/drawing/2014/main" id="{EBD6753A-03AB-81F5-074C-BD8AFA8A4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r="33764"/>
          <a:stretch/>
        </p:blipFill>
        <p:spPr>
          <a:xfrm>
            <a:off x="6204397" y="150524"/>
            <a:ext cx="2531086" cy="2729201"/>
          </a:xfrm>
          <a:prstGeom prst="rect">
            <a:avLst/>
          </a:prstGeom>
        </p:spPr>
      </p:pic>
      <p:pic>
        <p:nvPicPr>
          <p:cNvPr id="8" name="Picture 7" descr="A diagram of a structure&#10;&#10;Description automatically generated">
            <a:extLst>
              <a:ext uri="{FF2B5EF4-FFF2-40B4-BE49-F238E27FC236}">
                <a16:creationId xmlns:a16="http://schemas.microsoft.com/office/drawing/2014/main" id="{03DC03AA-AE87-EB2F-C2ED-72A22BD9A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r="38312"/>
          <a:stretch/>
        </p:blipFill>
        <p:spPr>
          <a:xfrm>
            <a:off x="6204397" y="2799200"/>
            <a:ext cx="2644140" cy="2954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3147A-43A2-C29D-1696-CECF53500C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00"/>
          <a:stretch/>
        </p:blipFill>
        <p:spPr>
          <a:xfrm>
            <a:off x="1963431" y="2055791"/>
            <a:ext cx="4127912" cy="1518950"/>
          </a:xfrm>
          <a:prstGeom prst="rect">
            <a:avLst/>
          </a:prstGeom>
        </p:spPr>
      </p:pic>
      <p:pic>
        <p:nvPicPr>
          <p:cNvPr id="12" name="Picture 11" descr="A diagram of a bond model&#10;&#10;Description automatically generated">
            <a:extLst>
              <a:ext uri="{FF2B5EF4-FFF2-40B4-BE49-F238E27FC236}">
                <a16:creationId xmlns:a16="http://schemas.microsoft.com/office/drawing/2014/main" id="{88FE1364-94CB-96FF-CBE0-E3BEDBCFD7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0"/>
          <a:stretch/>
        </p:blipFill>
        <p:spPr>
          <a:xfrm>
            <a:off x="295463" y="3751582"/>
            <a:ext cx="3576533" cy="1886692"/>
          </a:xfrm>
          <a:prstGeom prst="rect">
            <a:avLst/>
          </a:prstGeom>
        </p:spPr>
      </p:pic>
      <p:pic>
        <p:nvPicPr>
          <p:cNvPr id="14" name="Picture 13" descr="A graph of a temperature&#10;&#10;Description automatically generated">
            <a:extLst>
              <a:ext uri="{FF2B5EF4-FFF2-40B4-BE49-F238E27FC236}">
                <a16:creationId xmlns:a16="http://schemas.microsoft.com/office/drawing/2014/main" id="{D31C56B9-E27B-577E-12CD-2DC2574FF7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4"/>
          <a:stretch/>
        </p:blipFill>
        <p:spPr>
          <a:xfrm>
            <a:off x="3863877" y="3663475"/>
            <a:ext cx="2081746" cy="2089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1A0766-D01F-690B-8F02-53FD6987C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7259" y="99577"/>
            <a:ext cx="2108364" cy="1956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9191D-5630-BAB0-20B2-88B802E1C24D}"/>
              </a:ext>
            </a:extLst>
          </p:cNvPr>
          <p:cNvSpPr txBox="1"/>
          <p:nvPr/>
        </p:nvSpPr>
        <p:spPr>
          <a:xfrm>
            <a:off x="0" y="359999"/>
            <a:ext cx="32990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What is Silicon?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Crystal Structure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Electrical Properties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Bandgap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Doping</a:t>
            </a:r>
          </a:p>
        </p:txBody>
      </p:sp>
    </p:spTree>
    <p:extLst>
      <p:ext uri="{BB962C8B-B14F-4D97-AF65-F5344CB8AC3E}">
        <p14:creationId xmlns:p14="http://schemas.microsoft.com/office/powerpoint/2010/main" val="144808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reaction&#10;&#10;Description automatically generated">
            <a:extLst>
              <a:ext uri="{FF2B5EF4-FFF2-40B4-BE49-F238E27FC236}">
                <a16:creationId xmlns:a16="http://schemas.microsoft.com/office/drawing/2014/main" id="{FB3A4F9C-56CA-16CC-0141-82658F89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87" y="84176"/>
            <a:ext cx="5949713" cy="4007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0D895-F314-4221-3612-E3FC54A49C5D}"/>
              </a:ext>
            </a:extLst>
          </p:cNvPr>
          <p:cNvSpPr txBox="1"/>
          <p:nvPr/>
        </p:nvSpPr>
        <p:spPr>
          <a:xfrm>
            <a:off x="7354359" y="2073681"/>
            <a:ext cx="115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SiO</a:t>
            </a:r>
            <a:r>
              <a:rPr lang="en-CH" sz="2800" b="1" baseline="-250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3B24E-DDE2-F036-B4E1-9C948FACC5FD}"/>
              </a:ext>
            </a:extLst>
          </p:cNvPr>
          <p:cNvSpPr txBox="1"/>
          <p:nvPr/>
        </p:nvSpPr>
        <p:spPr>
          <a:xfrm>
            <a:off x="6937173" y="2782828"/>
            <a:ext cx="115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Si</a:t>
            </a:r>
            <a:endParaRPr lang="en-CH" sz="2800" b="1" baseline="-250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0000"/>
          </a:xfrm>
        </p:spPr>
        <p:txBody>
          <a:bodyPr wrap="square" tIns="72000">
            <a:noAutofit/>
          </a:bodyPr>
          <a:lstStyle/>
          <a:p>
            <a:r>
              <a:rPr lang="en-CH" sz="2000" dirty="0"/>
              <a:t>Thermal Oxidation of Silicon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ADA01-BFB0-8652-4D10-569F7AADBB61}"/>
              </a:ext>
            </a:extLst>
          </p:cNvPr>
          <p:cNvSpPr txBox="1"/>
          <p:nvPr/>
        </p:nvSpPr>
        <p:spPr>
          <a:xfrm>
            <a:off x="0" y="359999"/>
            <a:ext cx="329901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What is Thermal Oxidation?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Wet &amp; Dry Oxidation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Silicon Dioxide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Deal-Grove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8D0DE-BEB9-FA95-EF4C-E1BD80B59F8E}"/>
              </a:ext>
            </a:extLst>
          </p:cNvPr>
          <p:cNvSpPr/>
          <p:nvPr/>
        </p:nvSpPr>
        <p:spPr>
          <a:xfrm>
            <a:off x="3089787" y="1983658"/>
            <a:ext cx="3539613" cy="210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" name="Picture 15" descr="A group of orange dots&#10;&#10;Description automatically generated">
            <a:extLst>
              <a:ext uri="{FF2B5EF4-FFF2-40B4-BE49-F238E27FC236}">
                <a16:creationId xmlns:a16="http://schemas.microsoft.com/office/drawing/2014/main" id="{7919D54C-7758-D537-8329-9EB79C943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9" y="4078042"/>
            <a:ext cx="4340304" cy="1597232"/>
          </a:xfrm>
          <a:prstGeom prst="rect">
            <a:avLst/>
          </a:prstGeom>
        </p:spPr>
      </p:pic>
      <p:pic>
        <p:nvPicPr>
          <p:cNvPr id="18" name="Picture 17" descr="A diagram of a graphing of a graphing of a graphing of a graphing of a graphing of a graphing of a graphing of a graphing of a graphing of&#10;&#10;Description automatically generated">
            <a:extLst>
              <a:ext uri="{FF2B5EF4-FFF2-40B4-BE49-F238E27FC236}">
                <a16:creationId xmlns:a16="http://schemas.microsoft.com/office/drawing/2014/main" id="{38D08B71-0A93-519B-85E4-7413C6346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613" r="66008" b="36198"/>
          <a:stretch/>
        </p:blipFill>
        <p:spPr>
          <a:xfrm>
            <a:off x="4440974" y="2442673"/>
            <a:ext cx="1700604" cy="1593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15141-8B89-6E63-6C54-2A5DC727E4C7}"/>
              </a:ext>
            </a:extLst>
          </p:cNvPr>
          <p:cNvSpPr txBox="1"/>
          <p:nvPr/>
        </p:nvSpPr>
        <p:spPr>
          <a:xfrm>
            <a:off x="4440974" y="2088598"/>
            <a:ext cx="20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H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Thermal Oxide</a:t>
            </a:r>
          </a:p>
        </p:txBody>
      </p:sp>
      <p:pic>
        <p:nvPicPr>
          <p:cNvPr id="5" name="Picture 4" descr="A close-up of a hand holding a knife&#10;&#10;Description automatically generated">
            <a:extLst>
              <a:ext uri="{FF2B5EF4-FFF2-40B4-BE49-F238E27FC236}">
                <a16:creationId xmlns:a16="http://schemas.microsoft.com/office/drawing/2014/main" id="{63D60184-27F5-30E4-0B57-468F2FA9B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3" y="3559603"/>
            <a:ext cx="3299012" cy="2115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D0079-14F5-730C-F9E9-4AD9EC7CE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09" y="2066894"/>
            <a:ext cx="3395776" cy="1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01821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2121</TotalTime>
  <Words>2125</Words>
  <Application>Microsoft Office PowerPoint</Application>
  <PresentationFormat>Custom</PresentationFormat>
  <Paragraphs>218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Inter</vt:lpstr>
      <vt:lpstr>var(--h1-font)</vt:lpstr>
      <vt:lpstr>MyStyle</vt:lpstr>
      <vt:lpstr>MyStyle_UpperLine</vt:lpstr>
      <vt:lpstr>MyStyle_Cleared</vt:lpstr>
      <vt:lpstr>Exam Slides</vt:lpstr>
      <vt:lpstr>Photolithography</vt:lpstr>
      <vt:lpstr>Deposition of thin films</vt:lpstr>
      <vt:lpstr>Etching</vt:lpstr>
      <vt:lpstr>Silicon - Si</vt:lpstr>
      <vt:lpstr>Thermal Oxidation of Silicon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64</cp:revision>
  <dcterms:created xsi:type="dcterms:W3CDTF">2023-12-14T12:51:48Z</dcterms:created>
  <dcterms:modified xsi:type="dcterms:W3CDTF">2024-01-09T11:26:31Z</dcterms:modified>
</cp:coreProperties>
</file>