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713" r:id="rId2"/>
    <p:sldMasterId id="2147483717" r:id="rId3"/>
  </p:sldMasterIdLst>
  <p:notesMasterIdLst>
    <p:notesMasterId r:id="rId23"/>
  </p:notesMasterIdLst>
  <p:sldIdLst>
    <p:sldId id="256" r:id="rId4"/>
    <p:sldId id="270" r:id="rId5"/>
    <p:sldId id="300" r:id="rId6"/>
    <p:sldId id="258" r:id="rId7"/>
    <p:sldId id="261" r:id="rId8"/>
    <p:sldId id="265" r:id="rId9"/>
    <p:sldId id="262" r:id="rId10"/>
    <p:sldId id="264" r:id="rId11"/>
    <p:sldId id="267" r:id="rId12"/>
    <p:sldId id="266" r:id="rId13"/>
    <p:sldId id="268" r:id="rId14"/>
    <p:sldId id="269" r:id="rId15"/>
    <p:sldId id="271" r:id="rId16"/>
    <p:sldId id="277" r:id="rId17"/>
    <p:sldId id="273" r:id="rId18"/>
    <p:sldId id="278" r:id="rId19"/>
    <p:sldId id="274" r:id="rId20"/>
    <p:sldId id="279" r:id="rId21"/>
    <p:sldId id="280" r:id="rId22"/>
  </p:sldIdLst>
  <p:sldSz cx="914400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35BD17A-585C-45EB-AC0C-BE2468BF5DCE}">
          <p14:sldIdLst>
            <p14:sldId id="256"/>
          </p14:sldIdLst>
        </p14:section>
        <p14:section name="Overview" id="{182DAED3-CCFD-4C31-AA6F-577B81206013}">
          <p14:sldIdLst>
            <p14:sldId id="270"/>
            <p14:sldId id="300"/>
          </p14:sldIdLst>
        </p14:section>
        <p14:section name="Systematic Characteristics" id="{408ABDE6-3ED7-409F-88BA-59572D30013F}">
          <p14:sldIdLst>
            <p14:sldId id="258"/>
            <p14:sldId id="261"/>
            <p14:sldId id="265"/>
            <p14:sldId id="262"/>
            <p14:sldId id="264"/>
            <p14:sldId id="267"/>
            <p14:sldId id="266"/>
            <p14:sldId id="268"/>
          </p14:sldIdLst>
        </p14:section>
        <p14:section name="Generalized Model" id="{84290FAA-AC05-40A7-9778-C3FB4B8A9012}">
          <p14:sldIdLst>
            <p14:sldId id="269"/>
          </p14:sldIdLst>
        </p14:section>
        <p14:section name="Statistical Characteristics" id="{10092D1D-FE0A-4889-B0F1-FDD189C6587E}">
          <p14:sldIdLst>
            <p14:sldId id="271"/>
            <p14:sldId id="277"/>
            <p14:sldId id="273"/>
            <p14:sldId id="278"/>
          </p14:sldIdLst>
        </p14:section>
        <p14:section name="Identification of static characteristics" id="{26EB4D56-9F23-47FF-A04D-3CD9DAB03322}">
          <p14:sldIdLst>
            <p14:sldId id="274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8" autoAdjust="0"/>
    <p:restoredTop sz="63665" autoAdjust="0"/>
  </p:normalViewPr>
  <p:slideViewPr>
    <p:cSldViewPr snapToGrid="0">
      <p:cViewPr varScale="1">
        <p:scale>
          <a:sx n="95" d="100"/>
          <a:sy n="95" d="100"/>
        </p:scale>
        <p:origin x="1824" y="9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187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16718E-9A61-4697-BA86-0D85F2D5BEA0}" type="doc">
      <dgm:prSet loTypeId="urn:microsoft.com/office/officeart/2005/8/layout/vList2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CH"/>
        </a:p>
      </dgm:t>
    </dgm:pt>
    <dgm:pt modelId="{18FC1352-A257-4498-86B6-ADE36FE7DB51}">
      <dgm:prSet phldrT="[Text]"/>
      <dgm:spPr/>
      <dgm:t>
        <a:bodyPr/>
        <a:lstStyle/>
        <a:p>
          <a:r>
            <a:rPr lang="en-CH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Systematic Characteristics</a:t>
          </a:r>
          <a:endParaRPr lang="en-CH" dirty="0"/>
        </a:p>
      </dgm:t>
    </dgm:pt>
    <dgm:pt modelId="{71BA195C-9FB0-447C-AAF0-F90BDE5C2FAE}" type="parTrans" cxnId="{AEF3F690-55D0-42C3-91CF-F6E042ABBE4C}">
      <dgm:prSet/>
      <dgm:spPr/>
      <dgm:t>
        <a:bodyPr/>
        <a:lstStyle/>
        <a:p>
          <a:endParaRPr lang="en-CH"/>
        </a:p>
      </dgm:t>
    </dgm:pt>
    <dgm:pt modelId="{D249E70E-378C-4D78-9638-FB8C20830E85}" type="sibTrans" cxnId="{AEF3F690-55D0-42C3-91CF-F6E042ABBE4C}">
      <dgm:prSet/>
      <dgm:spPr/>
      <dgm:t>
        <a:bodyPr/>
        <a:lstStyle/>
        <a:p>
          <a:endParaRPr lang="en-CH"/>
        </a:p>
      </dgm:t>
    </dgm:pt>
    <dgm:pt modelId="{76950C0D-6882-4332-9FD7-64B77779776E}">
      <dgm:prSet phldrT="[Text]"/>
      <dgm:spPr/>
      <dgm:t>
        <a:bodyPr/>
        <a:lstStyle/>
        <a:p>
          <a:r>
            <a:rPr lang="en-CH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Generalized Model</a:t>
          </a:r>
        </a:p>
      </dgm:t>
    </dgm:pt>
    <dgm:pt modelId="{8CAB11A5-633F-4734-9E20-F2349FC44533}" type="parTrans" cxnId="{18AA5809-1AC5-437F-8C59-58FA2E6A2F9E}">
      <dgm:prSet/>
      <dgm:spPr/>
      <dgm:t>
        <a:bodyPr/>
        <a:lstStyle/>
        <a:p>
          <a:endParaRPr lang="en-CH"/>
        </a:p>
      </dgm:t>
    </dgm:pt>
    <dgm:pt modelId="{750EAA83-6D21-402F-8526-4A6746337EFB}" type="sibTrans" cxnId="{18AA5809-1AC5-437F-8C59-58FA2E6A2F9E}">
      <dgm:prSet/>
      <dgm:spPr/>
      <dgm:t>
        <a:bodyPr/>
        <a:lstStyle/>
        <a:p>
          <a:endParaRPr lang="en-CH"/>
        </a:p>
      </dgm:t>
    </dgm:pt>
    <dgm:pt modelId="{70B163FE-C643-4166-B706-BC8117226CF0}">
      <dgm:prSet phldrT="[Text]"/>
      <dgm:spPr/>
      <dgm:t>
        <a:bodyPr/>
        <a:lstStyle/>
        <a:p>
          <a:r>
            <a:rPr lang="en-CH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Statistical Characteristics</a:t>
          </a:r>
        </a:p>
      </dgm:t>
    </dgm:pt>
    <dgm:pt modelId="{BA457E96-8002-4E5C-8641-A2011DD83189}" type="parTrans" cxnId="{F2E565A9-2183-45FD-94C8-58942A11ED15}">
      <dgm:prSet/>
      <dgm:spPr/>
      <dgm:t>
        <a:bodyPr/>
        <a:lstStyle/>
        <a:p>
          <a:endParaRPr lang="en-CH"/>
        </a:p>
      </dgm:t>
    </dgm:pt>
    <dgm:pt modelId="{DA102375-637D-46D9-888B-1966B7FB1035}" type="sibTrans" cxnId="{F2E565A9-2183-45FD-94C8-58942A11ED15}">
      <dgm:prSet/>
      <dgm:spPr/>
      <dgm:t>
        <a:bodyPr/>
        <a:lstStyle/>
        <a:p>
          <a:endParaRPr lang="en-CH"/>
        </a:p>
      </dgm:t>
    </dgm:pt>
    <dgm:pt modelId="{279246E2-99B2-4F14-8855-AE91B79B3B1A}">
      <dgm:prSet phldrT="[Text]"/>
      <dgm:spPr/>
      <dgm:t>
        <a:bodyPr/>
        <a:lstStyle/>
        <a:p>
          <a:r>
            <a:rPr lang="en-CH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Identification of Static Characteristics</a:t>
          </a:r>
        </a:p>
      </dgm:t>
    </dgm:pt>
    <dgm:pt modelId="{D916BD49-9876-4A8C-9F95-BEDD8F98C07D}" type="parTrans" cxnId="{3C385124-3A5F-4135-8D22-426B08B2BD0D}">
      <dgm:prSet/>
      <dgm:spPr/>
      <dgm:t>
        <a:bodyPr/>
        <a:lstStyle/>
        <a:p>
          <a:endParaRPr lang="en-CH"/>
        </a:p>
      </dgm:t>
    </dgm:pt>
    <dgm:pt modelId="{9EAC4B58-24BC-42C9-A432-EA5AC5CE7A0A}" type="sibTrans" cxnId="{3C385124-3A5F-4135-8D22-426B08B2BD0D}">
      <dgm:prSet/>
      <dgm:spPr/>
      <dgm:t>
        <a:bodyPr/>
        <a:lstStyle/>
        <a:p>
          <a:endParaRPr lang="en-CH"/>
        </a:p>
      </dgm:t>
    </dgm:pt>
    <dgm:pt modelId="{505EA529-68F5-4F0E-89ED-292E853EA805}" type="pres">
      <dgm:prSet presAssocID="{5416718E-9A61-4697-BA86-0D85F2D5BEA0}" presName="linear" presStyleCnt="0">
        <dgm:presLayoutVars>
          <dgm:animLvl val="lvl"/>
          <dgm:resizeHandles val="exact"/>
        </dgm:presLayoutVars>
      </dgm:prSet>
      <dgm:spPr/>
    </dgm:pt>
    <dgm:pt modelId="{2937A3F7-8EA2-4585-9CA9-CD672D3B334D}" type="pres">
      <dgm:prSet presAssocID="{18FC1352-A257-4498-86B6-ADE36FE7DB5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86D96F3-BEA2-4FF8-8800-BDC5C5C013FA}" type="pres">
      <dgm:prSet presAssocID="{D249E70E-378C-4D78-9638-FB8C20830E85}" presName="spacer" presStyleCnt="0"/>
      <dgm:spPr/>
    </dgm:pt>
    <dgm:pt modelId="{A8BF1EEF-2BD5-4715-BDA2-84F2C766B6CF}" type="pres">
      <dgm:prSet presAssocID="{76950C0D-6882-4332-9FD7-64B77779776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9430AD3-305A-44E4-AACE-B548836D0748}" type="pres">
      <dgm:prSet presAssocID="{750EAA83-6D21-402F-8526-4A6746337EFB}" presName="spacer" presStyleCnt="0"/>
      <dgm:spPr/>
    </dgm:pt>
    <dgm:pt modelId="{FE080762-F35C-412D-845B-319C4A14A12D}" type="pres">
      <dgm:prSet presAssocID="{70B163FE-C643-4166-B706-BC8117226CF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798F9EB-D2B6-452E-AF69-2B0B33D3918A}" type="pres">
      <dgm:prSet presAssocID="{DA102375-637D-46D9-888B-1966B7FB1035}" presName="spacer" presStyleCnt="0"/>
      <dgm:spPr/>
    </dgm:pt>
    <dgm:pt modelId="{9728DBE3-27A7-423C-A0FC-CB3192CF788F}" type="pres">
      <dgm:prSet presAssocID="{279246E2-99B2-4F14-8855-AE91B79B3B1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8AA5809-1AC5-437F-8C59-58FA2E6A2F9E}" srcId="{5416718E-9A61-4697-BA86-0D85F2D5BEA0}" destId="{76950C0D-6882-4332-9FD7-64B77779776E}" srcOrd="1" destOrd="0" parTransId="{8CAB11A5-633F-4734-9E20-F2349FC44533}" sibTransId="{750EAA83-6D21-402F-8526-4A6746337EFB}"/>
    <dgm:cxn modelId="{3C385124-3A5F-4135-8D22-426B08B2BD0D}" srcId="{5416718E-9A61-4697-BA86-0D85F2D5BEA0}" destId="{279246E2-99B2-4F14-8855-AE91B79B3B1A}" srcOrd="3" destOrd="0" parTransId="{D916BD49-9876-4A8C-9F95-BEDD8F98C07D}" sibTransId="{9EAC4B58-24BC-42C9-A432-EA5AC5CE7A0A}"/>
    <dgm:cxn modelId="{09C63C6B-C5F6-44AF-972A-0247BEB4B580}" type="presOf" srcId="{76950C0D-6882-4332-9FD7-64B77779776E}" destId="{A8BF1EEF-2BD5-4715-BDA2-84F2C766B6CF}" srcOrd="0" destOrd="0" presId="urn:microsoft.com/office/officeart/2005/8/layout/vList2"/>
    <dgm:cxn modelId="{30EC788F-6F00-4A9C-9709-97A98C362BFC}" type="presOf" srcId="{18FC1352-A257-4498-86B6-ADE36FE7DB51}" destId="{2937A3F7-8EA2-4585-9CA9-CD672D3B334D}" srcOrd="0" destOrd="0" presId="urn:microsoft.com/office/officeart/2005/8/layout/vList2"/>
    <dgm:cxn modelId="{AEF3F690-55D0-42C3-91CF-F6E042ABBE4C}" srcId="{5416718E-9A61-4697-BA86-0D85F2D5BEA0}" destId="{18FC1352-A257-4498-86B6-ADE36FE7DB51}" srcOrd="0" destOrd="0" parTransId="{71BA195C-9FB0-447C-AAF0-F90BDE5C2FAE}" sibTransId="{D249E70E-378C-4D78-9638-FB8C20830E85}"/>
    <dgm:cxn modelId="{F2E565A9-2183-45FD-94C8-58942A11ED15}" srcId="{5416718E-9A61-4697-BA86-0D85F2D5BEA0}" destId="{70B163FE-C643-4166-B706-BC8117226CF0}" srcOrd="2" destOrd="0" parTransId="{BA457E96-8002-4E5C-8641-A2011DD83189}" sibTransId="{DA102375-637D-46D9-888B-1966B7FB1035}"/>
    <dgm:cxn modelId="{CE0990AB-5C26-4809-8377-0E377599FA51}" type="presOf" srcId="{279246E2-99B2-4F14-8855-AE91B79B3B1A}" destId="{9728DBE3-27A7-423C-A0FC-CB3192CF788F}" srcOrd="0" destOrd="0" presId="urn:microsoft.com/office/officeart/2005/8/layout/vList2"/>
    <dgm:cxn modelId="{E4C691F2-AF7C-4110-849D-75ACCFA4C560}" type="presOf" srcId="{70B163FE-C643-4166-B706-BC8117226CF0}" destId="{FE080762-F35C-412D-845B-319C4A14A12D}" srcOrd="0" destOrd="0" presId="urn:microsoft.com/office/officeart/2005/8/layout/vList2"/>
    <dgm:cxn modelId="{7EE544F4-4B1F-4BCC-8722-19E255A8D104}" type="presOf" srcId="{5416718E-9A61-4697-BA86-0D85F2D5BEA0}" destId="{505EA529-68F5-4F0E-89ED-292E853EA805}" srcOrd="0" destOrd="0" presId="urn:microsoft.com/office/officeart/2005/8/layout/vList2"/>
    <dgm:cxn modelId="{EC5E4D0E-A1F9-42CD-B060-1A1B7600128A}" type="presParOf" srcId="{505EA529-68F5-4F0E-89ED-292E853EA805}" destId="{2937A3F7-8EA2-4585-9CA9-CD672D3B334D}" srcOrd="0" destOrd="0" presId="urn:microsoft.com/office/officeart/2005/8/layout/vList2"/>
    <dgm:cxn modelId="{695CFFE7-35A1-4DA6-8B3A-FE8B33CC3000}" type="presParOf" srcId="{505EA529-68F5-4F0E-89ED-292E853EA805}" destId="{E86D96F3-BEA2-4FF8-8800-BDC5C5C013FA}" srcOrd="1" destOrd="0" presId="urn:microsoft.com/office/officeart/2005/8/layout/vList2"/>
    <dgm:cxn modelId="{CD4BA802-96F9-4CD9-9A38-09BD81AA1F6D}" type="presParOf" srcId="{505EA529-68F5-4F0E-89ED-292E853EA805}" destId="{A8BF1EEF-2BD5-4715-BDA2-84F2C766B6CF}" srcOrd="2" destOrd="0" presId="urn:microsoft.com/office/officeart/2005/8/layout/vList2"/>
    <dgm:cxn modelId="{E99C90F8-F29F-48A9-B248-B7DF2CE64063}" type="presParOf" srcId="{505EA529-68F5-4F0E-89ED-292E853EA805}" destId="{99430AD3-305A-44E4-AACE-B548836D0748}" srcOrd="3" destOrd="0" presId="urn:microsoft.com/office/officeart/2005/8/layout/vList2"/>
    <dgm:cxn modelId="{D5A6E590-2A81-43FF-A550-6033729CE3F3}" type="presParOf" srcId="{505EA529-68F5-4F0E-89ED-292E853EA805}" destId="{FE080762-F35C-412D-845B-319C4A14A12D}" srcOrd="4" destOrd="0" presId="urn:microsoft.com/office/officeart/2005/8/layout/vList2"/>
    <dgm:cxn modelId="{20D4E3EF-67DC-4B80-A8EA-27CDA3BEAED1}" type="presParOf" srcId="{505EA529-68F5-4F0E-89ED-292E853EA805}" destId="{5798F9EB-D2B6-452E-AF69-2B0B33D3918A}" srcOrd="5" destOrd="0" presId="urn:microsoft.com/office/officeart/2005/8/layout/vList2"/>
    <dgm:cxn modelId="{887FB32B-5D70-487D-8972-C900DA1EF26C}" type="presParOf" srcId="{505EA529-68F5-4F0E-89ED-292E853EA805}" destId="{9728DBE3-27A7-423C-A0FC-CB3192CF788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7A3F7-8EA2-4585-9CA9-CD672D3B334D}">
      <dsp:nvSpPr>
        <dsp:cNvPr id="0" name=""/>
        <dsp:cNvSpPr/>
      </dsp:nvSpPr>
      <dsp:spPr>
        <a:xfrm>
          <a:off x="0" y="64062"/>
          <a:ext cx="8423275" cy="8599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500" kern="1200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Systematic Characteristics</a:t>
          </a:r>
          <a:endParaRPr lang="en-CH" sz="3500" kern="1200" dirty="0"/>
        </a:p>
      </dsp:txBody>
      <dsp:txXfrm>
        <a:off x="41979" y="106041"/>
        <a:ext cx="8339317" cy="775991"/>
      </dsp:txXfrm>
    </dsp:sp>
    <dsp:sp modelId="{A8BF1EEF-2BD5-4715-BDA2-84F2C766B6CF}">
      <dsp:nvSpPr>
        <dsp:cNvPr id="0" name=""/>
        <dsp:cNvSpPr/>
      </dsp:nvSpPr>
      <dsp:spPr>
        <a:xfrm>
          <a:off x="0" y="1024812"/>
          <a:ext cx="8423275" cy="8599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500" kern="1200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Generalized Model</a:t>
          </a:r>
        </a:p>
      </dsp:txBody>
      <dsp:txXfrm>
        <a:off x="41979" y="1066791"/>
        <a:ext cx="8339317" cy="775991"/>
      </dsp:txXfrm>
    </dsp:sp>
    <dsp:sp modelId="{FE080762-F35C-412D-845B-319C4A14A12D}">
      <dsp:nvSpPr>
        <dsp:cNvPr id="0" name=""/>
        <dsp:cNvSpPr/>
      </dsp:nvSpPr>
      <dsp:spPr>
        <a:xfrm>
          <a:off x="0" y="1985562"/>
          <a:ext cx="8423275" cy="8599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500" kern="1200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Statistical Characteristics</a:t>
          </a:r>
        </a:p>
      </dsp:txBody>
      <dsp:txXfrm>
        <a:off x="41979" y="2027541"/>
        <a:ext cx="8339317" cy="775991"/>
      </dsp:txXfrm>
    </dsp:sp>
    <dsp:sp modelId="{9728DBE3-27A7-423C-A0FC-CB3192CF788F}">
      <dsp:nvSpPr>
        <dsp:cNvPr id="0" name=""/>
        <dsp:cNvSpPr/>
      </dsp:nvSpPr>
      <dsp:spPr>
        <a:xfrm>
          <a:off x="0" y="2946312"/>
          <a:ext cx="8423275" cy="8599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500" kern="1200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Identification of Static Characteristics</a:t>
          </a:r>
        </a:p>
      </dsp:txBody>
      <dsp:txXfrm>
        <a:off x="41979" y="2988291"/>
        <a:ext cx="8339317" cy="775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97828-BD99-4EE4-B248-B6544F3D4165}" type="datetimeFigureOut">
              <a:rPr lang="en-CH" smtClean="0"/>
              <a:t>04/01/2024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143000"/>
            <a:ext cx="489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3268D-4392-4FD3-B33B-AD549935553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6253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31611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CH" sz="1200" dirty="0"/>
              </a:p>
              <a:p>
                <a:pPr marL="0" indent="0">
                  <a:buNone/>
                </a:pPr>
                <a:r>
                  <a:rPr lang="en-CH" sz="1100" b="1" dirty="0">
                    <a:solidFill>
                      <a:schemeClr val="accent1"/>
                    </a:solidFill>
                  </a:rPr>
                  <a:t>①</a:t>
                </a:r>
                <a:r>
                  <a:rPr lang="en-CH" sz="1200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H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𝑶</m:t>
                    </m:r>
                  </m:oMath>
                </a14:m>
                <a:r>
                  <a:rPr lang="en-CH" sz="1200" b="1" dirty="0">
                    <a:solidFill>
                      <a:schemeClr val="tx1"/>
                    </a:solidFill>
                    <a:ea typeface="Inter" panose="02000503000000020004" pitchFamily="50" charset="0"/>
                    <a:cs typeface="Inter" panose="02000503000000020004" pitchFamily="50" charset="0"/>
                  </a:rPr>
                  <a:t> versus </a:t>
                </a:r>
                <a14:m>
                  <m:oMath xmlns:m="http://schemas.openxmlformats.org/officeDocument/2006/math">
                    <m:r>
                      <a:rPr lang="en-CH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𝑰</m:t>
                    </m:r>
                  </m:oMath>
                </a14:m>
                <a:r>
                  <a:rPr lang="en-CH" sz="1200" b="1" dirty="0">
                    <a:solidFill>
                      <a:schemeClr val="tx1"/>
                    </a:solidFill>
                    <a:ea typeface="Inter" panose="02000503000000020004" pitchFamily="50" charset="0"/>
                    <a:cs typeface="Inter" panose="02000503000000020004" pitchFamily="50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</m:ctrlPr>
                      </m:sSubPr>
                      <m:e>
                        <m:r>
                          <a:rPr lang="en-CH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𝑰</m:t>
                        </m:r>
                      </m:e>
                      <m:sub>
                        <m:r>
                          <a:rPr lang="en-CH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𝑴</m:t>
                        </m:r>
                      </m:sub>
                    </m:sSub>
                    <m:r>
                      <a:rPr lang="en-CH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=</m:t>
                    </m:r>
                    <m:sSub>
                      <m:sSubPr>
                        <m:ctrlPr>
                          <a:rPr lang="en-CH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</m:ctrlPr>
                      </m:sSubPr>
                      <m:e>
                        <m:r>
                          <a:rPr lang="en-CH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𝑰</m:t>
                        </m:r>
                      </m:e>
                      <m:sub>
                        <m:r>
                          <a:rPr lang="en-CH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𝑰</m:t>
                        </m:r>
                      </m:sub>
                    </m:sSub>
                    <m:r>
                      <a:rPr lang="en-CH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=</m:t>
                    </m:r>
                    <m:r>
                      <a:rPr lang="en-CH" sz="1200" b="1" i="1" smtClean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𝟎</m:t>
                    </m:r>
                  </m:oMath>
                </a14:m>
                <a:r>
                  <a:rPr lang="en-CH" sz="1100" dirty="0">
                    <a:highlight>
                      <a:srgbClr val="FFFF00"/>
                    </a:highlight>
                  </a:rPr>
                  <a:t> </a:t>
                </a:r>
                <a:r>
                  <a:rPr lang="en-CH" sz="1100" b="1" dirty="0">
                    <a:solidFill>
                      <a:schemeClr val="accent2">
                        <a:lumMod val="75000"/>
                      </a:schemeClr>
                    </a:solidFill>
                  </a:rPr>
                  <a:t>(under </a:t>
                </a:r>
                <a:r>
                  <a:rPr lang="en-CH" sz="11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‘standard’</a:t>
                </a:r>
                <a:r>
                  <a:rPr lang="en-CH" sz="1100" b="1" dirty="0">
                    <a:solidFill>
                      <a:schemeClr val="accent2">
                        <a:lumMod val="75000"/>
                      </a:schemeClr>
                    </a:solidFill>
                  </a:rPr>
                  <a:t> environment)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sz="1100" dirty="0"/>
                  <a:t>If not possible, measure all environmental inputs</a:t>
                </a:r>
              </a:p>
              <a:p>
                <a:pPr marL="0" indent="0">
                  <a:buNone/>
                </a:pPr>
                <a:endParaRPr lang="en-CH" sz="1100" dirty="0"/>
              </a:p>
              <a:p>
                <a:pPr marL="0" indent="0">
                  <a:buNone/>
                </a:pPr>
                <a:r>
                  <a:rPr lang="en-CH" sz="1100" dirty="0"/>
                  <a:t>Hysteresis significant (a)</a:t>
                </a:r>
                <a:endParaRPr lang="en-CH" sz="1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H" sz="11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CH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CH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H" sz="11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H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CH" sz="1100" b="0" i="1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CH" sz="11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CH" sz="11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CH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CH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H" sz="11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H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H" sz="1100" dirty="0"/>
              </a:p>
              <a:p>
                <a:pPr marL="0" indent="0">
                  <a:buNone/>
                </a:pPr>
                <a:endParaRPr lang="en-CH" sz="700" dirty="0"/>
              </a:p>
              <a:p>
                <a:pPr marL="0" indent="0">
                  <a:buNone/>
                </a:pPr>
                <a:r>
                  <a:rPr lang="en-CH" sz="1100" dirty="0"/>
                  <a:t>Hysteresis is insignificant (b)</a:t>
                </a:r>
                <a:endParaRPr lang="en-CH" sz="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H" sz="11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CH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CH" sz="1100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CH" sz="1100" dirty="0"/>
              </a:p>
              <a:p>
                <a:pPr marL="0" indent="0">
                  <a:buNone/>
                </a:pPr>
                <a:endParaRPr lang="en-CH" sz="1100" dirty="0"/>
              </a:p>
              <a:p>
                <a:pPr marL="0" indent="0">
                  <a:buNone/>
                </a:pPr>
                <a:r>
                  <a:rPr lang="en-CH" sz="1050" b="1" dirty="0">
                    <a:solidFill>
                      <a:schemeClr val="accent1"/>
                    </a:solidFill>
                  </a:rPr>
                  <a:t>②</a:t>
                </a:r>
                <a:r>
                  <a:rPr lang="en-CH" sz="1100" b="1" dirty="0"/>
                  <a:t> </a:t>
                </a:r>
                <a14:m>
                  <m:oMath xmlns:m="http://schemas.openxmlformats.org/officeDocument/2006/math">
                    <m:r>
                      <a:rPr lang="en-CH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𝑶</m:t>
                    </m:r>
                  </m:oMath>
                </a14:m>
                <a:r>
                  <a:rPr lang="en-CH" sz="1200" b="1" dirty="0">
                    <a:solidFill>
                      <a:schemeClr val="tx1"/>
                    </a:solidFill>
                    <a:ea typeface="Inter" panose="02000503000000020004" pitchFamily="50" charset="0"/>
                    <a:cs typeface="Inter" panose="02000503000000020004" pitchFamily="50" charset="0"/>
                  </a:rPr>
                  <a:t> versus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</m:ctrlPr>
                      </m:sSubPr>
                      <m:e>
                        <m:r>
                          <a:rPr lang="en-CH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𝑰</m:t>
                        </m:r>
                      </m:e>
                      <m:sub>
                        <m:r>
                          <a:rPr lang="en-CH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𝑴</m:t>
                        </m:r>
                      </m:sub>
                    </m:sSub>
                    <m:r>
                      <a:rPr lang="en-CH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,</m:t>
                    </m:r>
                    <m:sSub>
                      <m:sSubPr>
                        <m:ctrlPr>
                          <a:rPr lang="en-CH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</m:ctrlPr>
                      </m:sSubPr>
                      <m:e>
                        <m:r>
                          <a:rPr lang="en-CH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𝑰</m:t>
                        </m:r>
                      </m:e>
                      <m:sub>
                        <m:r>
                          <a:rPr lang="en-CH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𝑰</m:t>
                        </m:r>
                      </m:sub>
                    </m:sSub>
                  </m:oMath>
                </a14:m>
                <a:r>
                  <a:rPr lang="en-CH" sz="1200" b="1" dirty="0">
                    <a:solidFill>
                      <a:schemeClr val="tx1"/>
                    </a:solidFill>
                    <a:ea typeface="Inter" panose="02000503000000020004" pitchFamily="50" charset="0"/>
                    <a:cs typeface="Inter" panose="02000503000000020004" pitchFamily="50" charset="0"/>
                  </a:rPr>
                  <a:t> with constant </a:t>
                </a:r>
                <a14:m>
                  <m:oMath xmlns:m="http://schemas.openxmlformats.org/officeDocument/2006/math">
                    <m:r>
                      <a:rPr lang="en-CH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𝑰</m:t>
                    </m:r>
                  </m:oMath>
                </a14:m>
                <a:r>
                  <a:rPr lang="en-CH" sz="1200" dirty="0">
                    <a:highlight>
                      <a:srgbClr val="FFFF00"/>
                    </a:highlight>
                  </a:rPr>
                  <a:t> </a:t>
                </a:r>
                <a:r>
                  <a:rPr lang="en-CH" sz="1200" b="1" dirty="0">
                    <a:solidFill>
                      <a:schemeClr val="accent2">
                        <a:lumMod val="75000"/>
                      </a:schemeClr>
                    </a:solidFill>
                  </a:rPr>
                  <a:t>(under </a:t>
                </a:r>
                <a:r>
                  <a:rPr lang="en-CH" sz="12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‘standard’</a:t>
                </a:r>
                <a:r>
                  <a:rPr lang="en-CH" sz="1200" b="1" u="none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CH" sz="1200" b="1" dirty="0">
                    <a:solidFill>
                      <a:schemeClr val="accent2">
                        <a:lumMod val="75000"/>
                      </a:schemeClr>
                    </a:solidFill>
                  </a:rPr>
                  <a:t>environment)</a:t>
                </a:r>
                <a:endParaRPr lang="en-CH" sz="1200" b="1" dirty="0">
                  <a:solidFill>
                    <a:schemeClr val="tx1"/>
                  </a:solidFill>
                  <a:ea typeface="Inter" panose="02000503000000020004" pitchFamily="50" charset="0"/>
                  <a:cs typeface="Inter" panose="02000503000000020004" pitchFamily="50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Determining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</m:ctrlPr>
                      </m:sSubPr>
                      <m:e>
                        <m:r>
                          <a:rPr lang="en-CH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𝐾</m:t>
                        </m:r>
                      </m:e>
                      <m:sub>
                        <m:r>
                          <a:rPr lang="en-CH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𝐼</m:t>
                        </m:r>
                      </m:sub>
                    </m:sSub>
                  </m:oMath>
                </a14:m>
                <a:endParaRPr lang="en-CH" sz="1100" dirty="0">
                  <a:solidFill>
                    <a:schemeClr val="tx1"/>
                  </a:solidFill>
                  <a:latin typeface="Inter" panose="02000503000000020004" pitchFamily="50" charset="0"/>
                  <a:ea typeface="Inter" panose="02000503000000020004" pitchFamily="50" charset="0"/>
                  <a:cs typeface="Inter" panose="02000503000000020004" pitchFamily="50" charset="0"/>
                </a:endParaRPr>
              </a:p>
              <a:p>
                <a:pPr marL="685800" lvl="1" indent="-2286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CH" sz="1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𝐼</m:t>
                    </m:r>
                    <m:r>
                      <a:rPr lang="en-CH" sz="1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=</m:t>
                    </m:r>
                    <m:sSub>
                      <m:sSubPr>
                        <m:ctrlPr>
                          <a:rPr lang="en-CH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</m:ctrlPr>
                      </m:sSubPr>
                      <m:e>
                        <m:r>
                          <a:rPr lang="en-CH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𝐼</m:t>
                        </m:r>
                      </m:e>
                      <m:sub>
                        <m:r>
                          <a:rPr lang="en-CH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𝑀𝐼𝑁</m:t>
                        </m:r>
                      </m:sub>
                    </m:sSub>
                  </m:oMath>
                </a14:m>
                <a:endParaRPr lang="en-CH" sz="1100" dirty="0">
                  <a:solidFill>
                    <a:schemeClr val="tx1"/>
                  </a:solidFill>
                  <a:latin typeface="Inter" panose="02000503000000020004" pitchFamily="50" charset="0"/>
                  <a:ea typeface="Inter" panose="02000503000000020004" pitchFamily="50" charset="0"/>
                  <a:cs typeface="Inter" panose="02000503000000020004" pitchFamily="50" charset="0"/>
                </a:endParaRP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</m:ctrlPr>
                      </m:sSubPr>
                      <m:e>
                        <m:r>
                          <a:rPr lang="en-CH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𝐼</m:t>
                        </m:r>
                      </m:e>
                      <m:sub>
                        <m:r>
                          <a:rPr lang="en-CH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 by a known range</a:t>
                </a:r>
              </a:p>
              <a:p>
                <a:pPr marL="685800" lvl="1" indent="-2286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H" sz="11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Δ</m:t>
                    </m:r>
                    <m:sSub>
                      <m:sSubPr>
                        <m:ctrlPr>
                          <a:rPr lang="en-CH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</m:ctrlPr>
                      </m:sSubPr>
                      <m:e>
                        <m:r>
                          <a:rPr lang="en-CH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𝐼</m:t>
                        </m:r>
                      </m:e>
                      <m:sub>
                        <m:r>
                          <a:rPr lang="en-CH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𝐼</m:t>
                        </m:r>
                      </m:sub>
                    </m:sSub>
                    <m:r>
                      <a:rPr lang="en-CH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→</m:t>
                    </m:r>
                    <m:r>
                      <m:rPr>
                        <m:sty m:val="p"/>
                      </m:rPr>
                      <a:rPr lang="en-CH" sz="11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Δ</m:t>
                    </m:r>
                    <m:r>
                      <a:rPr lang="en-CH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𝑂</m:t>
                    </m:r>
                  </m:oMath>
                </a14:m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 </a:t>
                </a:r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CH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  <a:sym typeface="Wingdings" panose="05000000000000000000" pitchFamily="2" charset="2"/>
                          </a:rPr>
                          <m:t>𝐾</m:t>
                        </m:r>
                      </m:e>
                      <m:sub>
                        <m:r>
                          <a:rPr lang="en-CH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  <a:sym typeface="Wingdings" panose="05000000000000000000" pitchFamily="2" charset="2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 can</a:t>
                </a:r>
                <a:r>
                  <a:rPr lang="en-CH" sz="1100" baseline="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 be determined</a:t>
                </a:r>
              </a:p>
              <a:p>
                <a:pPr marL="457200" lvl="1" indent="0">
                  <a:buFont typeface="+mj-lt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</m:ctrlPr>
                        </m:sSubPr>
                        <m:e>
                          <m: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𝐾</m:t>
                          </m:r>
                        </m:e>
                        <m:sub>
                          <m: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𝐼</m:t>
                          </m:r>
                        </m:sub>
                      </m:sSub>
                      <m:r>
                        <a:rPr lang="en-CH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nter" panose="02000503000000020004" pitchFamily="50" charset="0"/>
                          <a:cs typeface="Inter" panose="02000503000000020004" pitchFamily="50" charset="0"/>
                        </a:rPr>
                        <m:t>=</m:t>
                      </m:r>
                      <m:f>
                        <m:fPr>
                          <m:ctrlP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H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Δ</m:t>
                          </m:r>
                          <m: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𝑂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H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</m:ctrlPr>
                            </m:sSubPr>
                            <m:e>
                              <m: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𝐼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H" sz="1100" dirty="0">
                  <a:solidFill>
                    <a:schemeClr val="tx1"/>
                  </a:solidFill>
                  <a:latin typeface="Inter" panose="02000503000000020004" pitchFamily="50" charset="0"/>
                  <a:ea typeface="Inter" panose="02000503000000020004" pitchFamily="50" charset="0"/>
                  <a:cs typeface="Inter" panose="02000503000000020004" pitchFamily="50" charset="0"/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Determining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</m:ctrlPr>
                      </m:sSubPr>
                      <m:e>
                        <m:r>
                          <a:rPr lang="en-CH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𝐾</m:t>
                        </m:r>
                      </m:e>
                      <m:sub>
                        <m:r>
                          <a:rPr lang="en-CH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𝑀</m:t>
                        </m:r>
                      </m:sub>
                    </m:sSub>
                  </m:oMath>
                </a14:m>
                <a:endParaRPr lang="en-CH" sz="1100" dirty="0">
                  <a:solidFill>
                    <a:schemeClr val="tx1"/>
                  </a:solidFill>
                  <a:latin typeface="Inter" panose="02000503000000020004" pitchFamily="50" charset="0"/>
                  <a:ea typeface="Inter" panose="02000503000000020004" pitchFamily="50" charset="0"/>
                  <a:cs typeface="Inter" panose="02000503000000020004" pitchFamily="50" charset="0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lang="en-CH" sz="1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  <a:sym typeface="Wingdings" panose="05000000000000000000" pitchFamily="2" charset="2"/>
                      </a:rPr>
                      <m:t>𝐼</m:t>
                    </m:r>
                    <m:r>
                      <a:rPr lang="en-CH" sz="11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CH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H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Inter" panose="02000503000000020004" pitchFamily="50" charset="0"/>
                                <a:cs typeface="Inter" panose="02000503000000020004" pitchFamily="50" charset="0"/>
                              </a:rPr>
                            </m:ctrlPr>
                          </m:sSubPr>
                          <m:e>
                            <m:r>
                              <a:rPr lang="en-CH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Inter" panose="02000503000000020004" pitchFamily="50" charset="0"/>
                                <a:cs typeface="Inter" panose="02000503000000020004" pitchFamily="50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CH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Inter" panose="02000503000000020004" pitchFamily="50" charset="0"/>
                                <a:cs typeface="Inter" panose="02000503000000020004" pitchFamily="50" charset="0"/>
                              </a:rPr>
                              <m:t>𝑀𝐴𝑋</m:t>
                            </m:r>
                          </m:sub>
                        </m:sSub>
                        <m:r>
                          <a:rPr lang="en-CH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−</m:t>
                        </m:r>
                        <m:sSub>
                          <m:sSubPr>
                            <m:ctrlPr>
                              <a:rPr lang="en-CH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Inter" panose="02000503000000020004" pitchFamily="50" charset="0"/>
                                <a:cs typeface="Inter" panose="02000503000000020004" pitchFamily="50" charset="0"/>
                              </a:rPr>
                            </m:ctrlPr>
                          </m:sSubPr>
                          <m:e>
                            <m:r>
                              <a:rPr lang="en-CH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Inter" panose="02000503000000020004" pitchFamily="50" charset="0"/>
                                <a:cs typeface="Inter" panose="02000503000000020004" pitchFamily="50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CH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Inter" panose="02000503000000020004" pitchFamily="50" charset="0"/>
                                <a:cs typeface="Inter" panose="02000503000000020004" pitchFamily="50" charset="0"/>
                              </a:rPr>
                              <m:t>𝑀𝐼𝑁</m:t>
                            </m:r>
                          </m:sub>
                        </m:sSub>
                      </m:num>
                      <m:den>
                        <m:r>
                          <a:rPr lang="en-CH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: mid-value of input range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H" sz="11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I</m:t>
                        </m:r>
                      </m:e>
                      <m:sub>
                        <m:r>
                          <a:rPr lang="en-CH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 by a known range</a:t>
                </a:r>
              </a:p>
              <a:p>
                <a:pPr marL="457200" lvl="1" indent="0">
                  <a:buFont typeface="+mj-lt"/>
                  <a:buNone/>
                </a:pPr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3a.   If </a:t>
                </a:r>
                <a14:m>
                  <m:oMath xmlns:m="http://schemas.openxmlformats.org/officeDocument/2006/math">
                    <m:r>
                      <a:rPr lang="en-CH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𝑂</m:t>
                    </m:r>
                  </m:oMath>
                </a14:m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 changes only modifying (no interference):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</m:ctrlPr>
                        </m:sSubPr>
                        <m:e>
                          <m: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𝐾</m:t>
                          </m:r>
                        </m:e>
                        <m:sub>
                          <m: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𝑀</m:t>
                          </m:r>
                        </m:sub>
                      </m:sSub>
                      <m:r>
                        <a:rPr lang="en-CH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nter" panose="02000503000000020004" pitchFamily="50" charset="0"/>
                          <a:cs typeface="Inter" panose="02000503000000020004" pitchFamily="50" charset="0"/>
                        </a:rPr>
                        <m:t>=</m:t>
                      </m:r>
                      <m:f>
                        <m:fPr>
                          <m:ctrlP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 </m:t>
                          </m:r>
                          <m: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1</m:t>
                          </m:r>
                        </m:num>
                        <m:den>
                          <m: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𝐼</m:t>
                          </m:r>
                        </m:den>
                      </m:f>
                      <m:r>
                        <a:rPr lang="en-CH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nter" panose="02000503000000020004" pitchFamily="50" charset="0"/>
                          <a:cs typeface="Inter" panose="02000503000000020004" pitchFamily="50" charset="0"/>
                        </a:rPr>
                        <m:t>⋅</m:t>
                      </m:r>
                      <m:f>
                        <m:fPr>
                          <m:ctrlP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H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Δ</m:t>
                          </m:r>
                          <m: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𝑂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H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</m:ctrlPr>
                            </m:sSubPr>
                            <m:e>
                              <m: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r>
                        <a:rPr lang="en-CH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nter" panose="02000503000000020004" pitchFamily="50" charset="0"/>
                          <a:cs typeface="Inter" panose="02000503000000020004" pitchFamily="50" charset="0"/>
                        </a:rPr>
                        <m:t>=</m:t>
                      </m:r>
                      <m:f>
                        <m:fPr>
                          <m:ctrlP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</m:ctrlPr>
                        </m:fPr>
                        <m:num>
                          <m: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</m:ctrlPr>
                            </m:sSubPr>
                            <m:e>
                              <m: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𝑀𝐼𝑁</m:t>
                              </m:r>
                            </m:sub>
                          </m:sSub>
                          <m: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</m:ctrlPr>
                            </m:sSubPr>
                            <m:e>
                              <m: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𝑀𝐴𝑋</m:t>
                              </m:r>
                            </m:sub>
                          </m:sSub>
                        </m:den>
                      </m:f>
                      <m:r>
                        <a:rPr lang="en-CH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nter" panose="02000503000000020004" pitchFamily="50" charset="0"/>
                          <a:cs typeface="Inter" panose="02000503000000020004" pitchFamily="50" charset="0"/>
                        </a:rPr>
                        <m:t>⋅</m:t>
                      </m:r>
                      <m:f>
                        <m:fPr>
                          <m:ctrlP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H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Δ</m:t>
                          </m:r>
                          <m: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𝑂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H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</m:ctrlPr>
                            </m:sSubPr>
                            <m:e>
                              <m: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H" sz="1100" dirty="0">
                  <a:solidFill>
                    <a:schemeClr val="tx1"/>
                  </a:solidFill>
                  <a:latin typeface="Inter" panose="02000503000000020004" pitchFamily="50" charset="0"/>
                  <a:ea typeface="Inter" panose="02000503000000020004" pitchFamily="50" charset="0"/>
                  <a:cs typeface="Inter" panose="02000503000000020004" pitchFamily="50" charset="0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3b.   If </a:t>
                </a:r>
                <a14:m>
                  <m:oMath xmlns:m="http://schemas.openxmlformats.org/officeDocument/2006/math">
                    <m:r>
                      <a:rPr lang="en-CH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𝑂</m:t>
                    </m:r>
                  </m:oMath>
                </a14:m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 changes modifying &amp; interference:</a:t>
                </a:r>
              </a:p>
              <a:p>
                <a:pPr marL="457200" lvl="1" indent="0">
                  <a:buFont typeface="+mj-lt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</m:ctrlPr>
                        </m:sSubPr>
                        <m:e>
                          <m: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𝐾</m:t>
                          </m:r>
                        </m:e>
                        <m:sub>
                          <m: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𝑀</m:t>
                          </m:r>
                        </m:sub>
                      </m:sSub>
                      <m:r>
                        <a:rPr lang="en-CH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nter" panose="02000503000000020004" pitchFamily="50" charset="0"/>
                          <a:cs typeface="Inter" panose="02000503000000020004" pitchFamily="50" charset="0"/>
                        </a:rPr>
                        <m:t>=</m:t>
                      </m:r>
                      <m:f>
                        <m:fPr>
                          <m:ctrlP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</m:ctrlPr>
                        </m:fPr>
                        <m:num>
                          <m: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</m:ctrlPr>
                            </m:sSubPr>
                            <m:e>
                              <m: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𝑀𝐼𝑁</m:t>
                              </m:r>
                            </m:sub>
                          </m:sSub>
                          <m: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</m:ctrlPr>
                            </m:sSubPr>
                            <m:e>
                              <m: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𝑀𝐴𝑋</m:t>
                              </m:r>
                            </m:sub>
                          </m:sSub>
                        </m:den>
                      </m:f>
                      <m:r>
                        <a:rPr lang="en-CH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nter" panose="02000503000000020004" pitchFamily="50" charset="0"/>
                          <a:cs typeface="Inter" panose="02000503000000020004" pitchFamily="50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CH" sz="11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Δ</m:t>
                              </m:r>
                              <m: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𝑂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H" sz="11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CH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50" charset="0"/>
                                      <a:cs typeface="Inter" panose="02000503000000020004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H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50" charset="0"/>
                                      <a:cs typeface="Inter" panose="02000503000000020004" pitchFamily="50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CH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50" charset="0"/>
                                      <a:cs typeface="Inter" panose="02000503000000020004" pitchFamily="50" charset="0"/>
                                    </a:rPr>
                                    <m:t>𝐼</m:t>
                                  </m:r>
                                  <m:r>
                                    <a:rPr lang="en-CH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50" charset="0"/>
                                      <a:cs typeface="Inter" panose="02000503000000020004" pitchFamily="50" charset="0"/>
                                    </a:rPr>
                                    <m:t>,</m:t>
                                  </m:r>
                                  <m:r>
                                    <a:rPr lang="en-CH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50" charset="0"/>
                                      <a:cs typeface="Inter" panose="02000503000000020004" pitchFamily="50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 </m:t>
                              </m:r>
                            </m:den>
                          </m:f>
                          <m: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</m:ctrlPr>
                            </m:sSubPr>
                            <m:e>
                              <m: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H" sz="1100" dirty="0">
                  <a:solidFill>
                    <a:schemeClr val="tx1"/>
                  </a:solidFill>
                  <a:latin typeface="Inter" panose="02000503000000020004" pitchFamily="50" charset="0"/>
                  <a:ea typeface="Inter" panose="02000503000000020004" pitchFamily="50" charset="0"/>
                  <a:cs typeface="Inter" panose="02000503000000020004" pitchFamily="50" charset="0"/>
                </a:endParaRPr>
              </a:p>
              <a:p>
                <a:pPr marL="0" indent="0">
                  <a:buNone/>
                </a:pPr>
                <a:endParaRPr lang="en-CH" sz="1100" dirty="0">
                  <a:solidFill>
                    <a:schemeClr val="tx1"/>
                  </a:solidFill>
                  <a:latin typeface="Inter" panose="02000503000000020004" pitchFamily="50" charset="0"/>
                  <a:ea typeface="Inter" panose="02000503000000020004" pitchFamily="50" charset="0"/>
                  <a:cs typeface="Inter" panose="02000503000000020004" pitchFamily="50" charset="0"/>
                </a:endParaRPr>
              </a:p>
              <a:p>
                <a:pPr marL="0" indent="0">
                  <a:buNone/>
                </a:pPr>
                <a:r>
                  <a:rPr lang="en-CH" sz="1100" b="1" dirty="0">
                    <a:solidFill>
                      <a:schemeClr val="accent1"/>
                    </a:solidFill>
                  </a:rPr>
                  <a:t>③</a:t>
                </a:r>
                <a:r>
                  <a:rPr lang="en-CH" sz="1200" b="1" dirty="0"/>
                  <a:t> Repeatability</a:t>
                </a:r>
                <a:r>
                  <a:rPr lang="en-CH" sz="1200" dirty="0">
                    <a:highlight>
                      <a:srgbClr val="FFFF00"/>
                    </a:highlight>
                  </a:rPr>
                  <a:t> </a:t>
                </a:r>
                <a:r>
                  <a:rPr lang="en-CH" sz="1200" b="1" dirty="0">
                    <a:solidFill>
                      <a:schemeClr val="accent2">
                        <a:lumMod val="75000"/>
                      </a:schemeClr>
                    </a:solidFill>
                  </a:rPr>
                  <a:t>(under </a:t>
                </a:r>
                <a:r>
                  <a:rPr lang="en-CH" sz="12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normal</a:t>
                </a:r>
                <a:r>
                  <a:rPr lang="en-CH" sz="1200" b="1" dirty="0">
                    <a:solidFill>
                      <a:schemeClr val="accent2">
                        <a:lumMod val="75000"/>
                      </a:schemeClr>
                    </a:solidFill>
                  </a:rPr>
                  <a:t> environment)</a:t>
                </a:r>
                <a:endParaRPr lang="en-CH" sz="1200" b="1" dirty="0">
                  <a:solidFill>
                    <a:schemeClr val="tx1"/>
                  </a:solidFill>
                  <a:ea typeface="Inter" panose="02000503000000020004" pitchFamily="50" charset="0"/>
                  <a:cs typeface="Inter" panose="02000503000000020004" pitchFamily="50" charset="0"/>
                </a:endParaRPr>
              </a:p>
              <a:p>
                <a:pPr marL="0" indent="0">
                  <a:buNone/>
                </a:pPr>
                <a:r>
                  <a:rPr lang="en-CH" sz="1200" dirty="0"/>
                  <a:t>Measure Standard Deviation </a:t>
                </a:r>
                <a14:m>
                  <m:oMath xmlns:m="http://schemas.openxmlformats.org/officeDocument/2006/math">
                    <m:r>
                      <a:rPr lang="en-CH" sz="12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H" sz="1200" dirty="0"/>
                  <a:t> and compare with old</a:t>
                </a:r>
                <a:r>
                  <a:rPr lang="en-CH" sz="1200" baseline="0" dirty="0"/>
                  <a:t> deviation. Improvements mean </a:t>
                </a:r>
                <a:r>
                  <a:rPr lang="en-CH" sz="1200" baseline="0"/>
                  <a:t>better repeatability</a:t>
                </a:r>
                <a:endParaRPr lang="en-CH" sz="12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CH" sz="1200" dirty="0"/>
              </a:p>
              <a:p>
                <a:pPr marL="0" indent="0">
                  <a:buNone/>
                </a:pPr>
                <a:r>
                  <a:rPr lang="en-CH" sz="1100" b="1" dirty="0">
                    <a:solidFill>
                      <a:schemeClr val="accent1"/>
                    </a:solidFill>
                  </a:rPr>
                  <a:t>①</a:t>
                </a:r>
                <a:r>
                  <a:rPr lang="en-CH" sz="1200" b="1" dirty="0">
                    <a:solidFill>
                      <a:schemeClr val="accent1"/>
                    </a:solidFill>
                  </a:rPr>
                  <a:t> </a:t>
                </a:r>
                <a:r>
                  <a:rPr lang="en-CH" sz="1200" b="1" i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</a:rPr>
                  <a:t>𝑶</a:t>
                </a:r>
                <a:r>
                  <a:rPr lang="en-CH" sz="1200" b="1" dirty="0">
                    <a:solidFill>
                      <a:schemeClr val="tx1"/>
                    </a:solidFill>
                    <a:ea typeface="Inter" panose="02000503000000020004" pitchFamily="50" charset="0"/>
                    <a:cs typeface="Inter" panose="02000503000000020004" pitchFamily="50" charset="0"/>
                  </a:rPr>
                  <a:t> versus </a:t>
                </a:r>
                <a:r>
                  <a:rPr lang="en-CH" sz="1200" b="1" i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</a:rPr>
                  <a:t>𝑰</a:t>
                </a:r>
                <a:r>
                  <a:rPr lang="en-CH" sz="1200" b="1" dirty="0">
                    <a:solidFill>
                      <a:schemeClr val="tx1"/>
                    </a:solidFill>
                    <a:ea typeface="Inter" panose="02000503000000020004" pitchFamily="50" charset="0"/>
                    <a:cs typeface="Inter" panose="02000503000000020004" pitchFamily="50" charset="0"/>
                  </a:rPr>
                  <a:t> with </a:t>
                </a:r>
                <a:r>
                  <a:rPr lang="en-CH" sz="1200" b="1" i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</a:rPr>
                  <a:t>𝑰_𝑴=𝑰_𝑰=</a:t>
                </a:r>
                <a:r>
                  <a:rPr lang="en-CH" sz="1200" b="1" i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</a:rPr>
                  <a:t>𝟎</a:t>
                </a:r>
                <a:r>
                  <a:rPr lang="en-CH" sz="1100" dirty="0">
                    <a:highlight>
                      <a:srgbClr val="FFFF00"/>
                    </a:highlight>
                  </a:rPr>
                  <a:t> </a:t>
                </a:r>
                <a:r>
                  <a:rPr lang="en-CH" sz="1100" b="1" dirty="0">
                    <a:solidFill>
                      <a:schemeClr val="accent2">
                        <a:lumMod val="75000"/>
                      </a:schemeClr>
                    </a:solidFill>
                  </a:rPr>
                  <a:t>(under </a:t>
                </a:r>
                <a:r>
                  <a:rPr lang="en-CH" sz="11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‘standard’</a:t>
                </a:r>
                <a:r>
                  <a:rPr lang="en-CH" sz="1100" b="1" dirty="0">
                    <a:solidFill>
                      <a:schemeClr val="accent2">
                        <a:lumMod val="75000"/>
                      </a:schemeClr>
                    </a:solidFill>
                  </a:rPr>
                  <a:t> environment)</a:t>
                </a:r>
              </a:p>
              <a:p>
                <a:pPr marL="0" indent="0">
                  <a:buNone/>
                </a:pPr>
                <a:r>
                  <a:rPr lang="en-CH" sz="1100" dirty="0"/>
                  <a:t>Hysteresis significant (a)</a:t>
                </a:r>
                <a:endParaRPr lang="en-CH" sz="1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CH" sz="1100" b="0" i="0">
                    <a:latin typeface="Cambria Math" panose="02040503050406030204" pitchFamily="18" charset="0"/>
                  </a:rPr>
                  <a:t>𝑁(𝐼)=𝑂(𝐼)−(𝐾⋅𝐼+𝑎)</a:t>
                </a:r>
                <a:endParaRPr lang="en-CH" sz="1100" dirty="0"/>
              </a:p>
              <a:p>
                <a:pPr marL="0" indent="0">
                  <a:buNone/>
                </a:pPr>
                <a:endParaRPr lang="en-CH" sz="700" dirty="0"/>
              </a:p>
              <a:p>
                <a:pPr marL="0" indent="0">
                  <a:buNone/>
                </a:pPr>
                <a:r>
                  <a:rPr lang="en-CH" sz="1100" dirty="0"/>
                  <a:t>Hysteresis is insignificant (b)</a:t>
                </a:r>
                <a:endParaRPr lang="en-CH" sz="100" dirty="0"/>
              </a:p>
              <a:p>
                <a:pPr marL="0" indent="0">
                  <a:buNone/>
                </a:pPr>
                <a:r>
                  <a:rPr lang="en-CH" sz="1100" b="0" i="0">
                    <a:latin typeface="Cambria Math" panose="02040503050406030204" pitchFamily="18" charset="0"/>
                  </a:rPr>
                  <a:t>𝑁(𝐼)≈0</a:t>
                </a:r>
                <a:endParaRPr lang="en-CH" sz="1100" dirty="0"/>
              </a:p>
              <a:p>
                <a:pPr marL="0" indent="0">
                  <a:buNone/>
                </a:pPr>
                <a:endParaRPr lang="en-CH" sz="1100" dirty="0"/>
              </a:p>
              <a:p>
                <a:pPr marL="0" indent="0">
                  <a:buNone/>
                </a:pPr>
                <a:r>
                  <a:rPr lang="en-CH" sz="1050" b="1" dirty="0">
                    <a:solidFill>
                      <a:schemeClr val="accent1"/>
                    </a:solidFill>
                  </a:rPr>
                  <a:t>②</a:t>
                </a:r>
                <a:r>
                  <a:rPr lang="en-CH" sz="1100" b="1" dirty="0"/>
                  <a:t> </a:t>
                </a:r>
                <a:r>
                  <a:rPr lang="en-CH" sz="1200" b="1" i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</a:rPr>
                  <a:t>𝑶</a:t>
                </a:r>
                <a:r>
                  <a:rPr lang="en-CH" sz="1200" b="1" dirty="0">
                    <a:solidFill>
                      <a:schemeClr val="tx1"/>
                    </a:solidFill>
                    <a:ea typeface="Inter" panose="02000503000000020004" pitchFamily="50" charset="0"/>
                    <a:cs typeface="Inter" panose="02000503000000020004" pitchFamily="50" charset="0"/>
                  </a:rPr>
                  <a:t> versus </a:t>
                </a:r>
                <a:r>
                  <a:rPr lang="en-CH" sz="1200" b="1" i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</a:rPr>
                  <a:t>𝑰_𝑴,𝑰_𝑰</a:t>
                </a:r>
                <a:r>
                  <a:rPr lang="en-CH" sz="1200" b="1" dirty="0">
                    <a:solidFill>
                      <a:schemeClr val="tx1"/>
                    </a:solidFill>
                    <a:ea typeface="Inter" panose="02000503000000020004" pitchFamily="50" charset="0"/>
                    <a:cs typeface="Inter" panose="02000503000000020004" pitchFamily="50" charset="0"/>
                  </a:rPr>
                  <a:t> with constant </a:t>
                </a:r>
                <a:r>
                  <a:rPr lang="en-CH" sz="1200" b="1" i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</a:rPr>
                  <a:t>𝑰</a:t>
                </a:r>
                <a:r>
                  <a:rPr lang="en-CH" sz="1200" dirty="0">
                    <a:highlight>
                      <a:srgbClr val="FFFF00"/>
                    </a:highlight>
                  </a:rPr>
                  <a:t> </a:t>
                </a:r>
                <a:r>
                  <a:rPr lang="en-CH" sz="1200" b="1" dirty="0">
                    <a:solidFill>
                      <a:schemeClr val="accent2">
                        <a:lumMod val="75000"/>
                      </a:schemeClr>
                    </a:solidFill>
                  </a:rPr>
                  <a:t>(under </a:t>
                </a:r>
                <a:r>
                  <a:rPr lang="en-CH" sz="12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‘standard’</a:t>
                </a:r>
                <a:r>
                  <a:rPr lang="en-CH" sz="1200" b="1" u="none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CH" sz="1200" b="1" dirty="0">
                    <a:solidFill>
                      <a:schemeClr val="accent2">
                        <a:lumMod val="75000"/>
                      </a:schemeClr>
                    </a:solidFill>
                  </a:rPr>
                  <a:t>environment)</a:t>
                </a:r>
                <a:endParaRPr lang="en-CH" sz="1200" b="1" dirty="0">
                  <a:solidFill>
                    <a:schemeClr val="tx1"/>
                  </a:solidFill>
                  <a:ea typeface="Inter" panose="02000503000000020004" pitchFamily="50" charset="0"/>
                  <a:cs typeface="Inter" panose="02000503000000020004" pitchFamily="50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Determining </a:t>
                </a:r>
                <a:r>
                  <a:rPr lang="en-CH" sz="11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</a:rPr>
                  <a:t>𝐾_𝐼</a:t>
                </a:r>
                <a:endParaRPr lang="en-CH" sz="1100" dirty="0">
                  <a:solidFill>
                    <a:schemeClr val="tx1"/>
                  </a:solidFill>
                  <a:latin typeface="Inter" panose="02000503000000020004" pitchFamily="50" charset="0"/>
                  <a:ea typeface="Inter" panose="02000503000000020004" pitchFamily="50" charset="0"/>
                  <a:cs typeface="Inter" panose="02000503000000020004" pitchFamily="50" charset="0"/>
                </a:endParaRP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en-CH" sz="1100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</a:rPr>
                  <a:t>𝐼=𝐼_𝑀𝐼𝑁</a:t>
                </a:r>
                <a:endParaRPr lang="en-CH" sz="1100" dirty="0">
                  <a:solidFill>
                    <a:schemeClr val="tx1"/>
                  </a:solidFill>
                  <a:latin typeface="Inter" panose="02000503000000020004" pitchFamily="50" charset="0"/>
                  <a:ea typeface="Inter" panose="02000503000000020004" pitchFamily="50" charset="0"/>
                  <a:cs typeface="Inter" panose="02000503000000020004" pitchFamily="50" charset="0"/>
                </a:endParaRP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Change </a:t>
                </a:r>
                <a:r>
                  <a:rPr lang="en-CH" sz="1100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</a:rPr>
                  <a:t>𝐼_𝐼</a:t>
                </a:r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 by a known range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en-CH" sz="1100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</a:rPr>
                  <a:t>Δ𝐼_𝐼</a:t>
                </a:r>
                <a:r>
                  <a:rPr lang="en-CH" sz="1100" b="0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</a:rPr>
                  <a:t>→Δ𝑂</a:t>
                </a:r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 </a:t>
                </a:r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  <a:sym typeface="Wingdings" panose="05000000000000000000" pitchFamily="2" charset="2"/>
                  </a:rPr>
                  <a:t> </a:t>
                </a:r>
                <a:r>
                  <a:rPr lang="en-CH" sz="1100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  <a:sym typeface="Wingdings" panose="05000000000000000000" pitchFamily="2" charset="2"/>
                  </a:rPr>
                  <a:t>𝐾_𝐼</a:t>
                </a:r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 can</a:t>
                </a:r>
                <a:r>
                  <a:rPr lang="en-CH" sz="1100" baseline="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 be determined</a:t>
                </a:r>
              </a:p>
              <a:p>
                <a:pPr marL="457200" lvl="1" indent="0">
                  <a:buFont typeface="+mj-lt"/>
                  <a:buNone/>
                </a:pPr>
                <a:r>
                  <a:rPr lang="en-CH" sz="11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</a:rPr>
                  <a:t>𝐾_𝐼=Δ𝑂/(Δ𝐼_𝐼 )</a:t>
                </a:r>
                <a:endParaRPr lang="en-CH" sz="1100" dirty="0">
                  <a:solidFill>
                    <a:schemeClr val="tx1"/>
                  </a:solidFill>
                  <a:latin typeface="Inter" panose="02000503000000020004" pitchFamily="50" charset="0"/>
                  <a:ea typeface="Inter" panose="02000503000000020004" pitchFamily="50" charset="0"/>
                  <a:cs typeface="Inter" panose="02000503000000020004" pitchFamily="50" charset="0"/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Determining </a:t>
                </a:r>
                <a:r>
                  <a:rPr lang="en-CH" sz="1100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</a:rPr>
                  <a:t>𝐾_𝑀</a:t>
                </a:r>
                <a:endParaRPr lang="en-CH" sz="1100" dirty="0">
                  <a:solidFill>
                    <a:schemeClr val="tx1"/>
                  </a:solidFill>
                  <a:latin typeface="Inter" panose="02000503000000020004" pitchFamily="50" charset="0"/>
                  <a:ea typeface="Inter" panose="02000503000000020004" pitchFamily="50" charset="0"/>
                  <a:cs typeface="Inter" panose="02000503000000020004" pitchFamily="50" charset="0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en-CH" sz="1100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  <a:sym typeface="Wingdings" panose="05000000000000000000" pitchFamily="2" charset="2"/>
                  </a:rPr>
                  <a:t>𝐼</a:t>
                </a:r>
                <a:r>
                  <a:rPr lang="en-CH" sz="1100" b="0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  <a:sym typeface="Wingdings" panose="05000000000000000000" pitchFamily="2" charset="2"/>
                  </a:rPr>
                  <a:t>=</a:t>
                </a:r>
                <a:r>
                  <a:rPr lang="en-CH" sz="11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</a:rPr>
                  <a:t>(𝐼_𝑀𝐴𝑋−𝐼_𝑀𝐼𝑁)/2</a:t>
                </a:r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: mid-value of input range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Change </a:t>
                </a:r>
                <a:r>
                  <a:rPr lang="en-CH" sz="1100" b="0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</a:rPr>
                  <a:t>I_𝑀</a:t>
                </a:r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 by a known range</a:t>
                </a:r>
              </a:p>
              <a:p>
                <a:pPr marL="457200" lvl="1" indent="0">
                  <a:buFont typeface="+mj-lt"/>
                  <a:buNone/>
                </a:pPr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3a.   If </a:t>
                </a:r>
                <a:r>
                  <a:rPr lang="en-CH" sz="11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</a:rPr>
                  <a:t>𝑂</a:t>
                </a:r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 changes only modifying (no interference):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CH" sz="11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</a:rPr>
                  <a:t>𝐾_𝑀=(\ 1)/𝐼⋅Δ𝑂/(Δ𝐼_𝑀 )=2/(𝐼_𝑀𝐼𝑁+𝐼_𝑀𝐴𝑋 )⋅Δ𝑂/(Δ𝐼_𝑀 )</a:t>
                </a:r>
                <a:endParaRPr lang="en-CH" sz="1100" dirty="0">
                  <a:solidFill>
                    <a:schemeClr val="tx1"/>
                  </a:solidFill>
                  <a:latin typeface="Inter" panose="02000503000000020004" pitchFamily="50" charset="0"/>
                  <a:ea typeface="Inter" panose="02000503000000020004" pitchFamily="50" charset="0"/>
                  <a:cs typeface="Inter" panose="02000503000000020004" pitchFamily="50" charset="0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3b.   If </a:t>
                </a:r>
                <a:r>
                  <a:rPr lang="en-CH" sz="11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</a:rPr>
                  <a:t>𝑂</a:t>
                </a:r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 changes modifying &amp; interference:</a:t>
                </a:r>
              </a:p>
              <a:p>
                <a:pPr marL="457200" lvl="1" indent="0">
                  <a:buFont typeface="+mj-lt"/>
                  <a:buNone/>
                </a:pPr>
                <a:r>
                  <a:rPr lang="en-CH" sz="11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</a:rPr>
                  <a:t>𝐾_𝑀=2/(𝐼_𝑀𝐼𝑁+𝐼_𝑀𝐴𝑋 )⋅[Δ𝑂/(Δ𝐼_(𝐼,𝑀)  )−𝐾_𝐼 ]</a:t>
                </a:r>
                <a:endParaRPr lang="en-CH" sz="1100" dirty="0">
                  <a:solidFill>
                    <a:schemeClr val="tx1"/>
                  </a:solidFill>
                  <a:latin typeface="Inter" panose="02000503000000020004" pitchFamily="50" charset="0"/>
                  <a:ea typeface="Inter" panose="02000503000000020004" pitchFamily="50" charset="0"/>
                  <a:cs typeface="Inter" panose="02000503000000020004" pitchFamily="50" charset="0"/>
                </a:endParaRPr>
              </a:p>
              <a:p>
                <a:pPr marL="0" indent="0">
                  <a:buNone/>
                </a:pPr>
                <a:endParaRPr lang="en-CH" sz="1100" dirty="0">
                  <a:solidFill>
                    <a:schemeClr val="tx1"/>
                  </a:solidFill>
                  <a:latin typeface="Inter" panose="02000503000000020004" pitchFamily="50" charset="0"/>
                  <a:ea typeface="Inter" panose="02000503000000020004" pitchFamily="50" charset="0"/>
                  <a:cs typeface="Inter" panose="02000503000000020004" pitchFamily="50" charset="0"/>
                </a:endParaRPr>
              </a:p>
              <a:p>
                <a:pPr marL="0" indent="0">
                  <a:buNone/>
                </a:pPr>
                <a:r>
                  <a:rPr lang="en-CH" sz="1100" b="1" dirty="0">
                    <a:solidFill>
                      <a:schemeClr val="accent1"/>
                    </a:solidFill>
                  </a:rPr>
                  <a:t>③</a:t>
                </a:r>
                <a:r>
                  <a:rPr lang="en-CH" sz="1200" b="1" dirty="0"/>
                  <a:t> Repeatability</a:t>
                </a:r>
                <a:r>
                  <a:rPr lang="en-CH" sz="1200" dirty="0">
                    <a:highlight>
                      <a:srgbClr val="FFFF00"/>
                    </a:highlight>
                  </a:rPr>
                  <a:t> </a:t>
                </a:r>
                <a:r>
                  <a:rPr lang="en-CH" sz="1200" b="1" dirty="0">
                    <a:solidFill>
                      <a:schemeClr val="accent2">
                        <a:lumMod val="75000"/>
                      </a:schemeClr>
                    </a:solidFill>
                  </a:rPr>
                  <a:t>(under </a:t>
                </a:r>
                <a:r>
                  <a:rPr lang="en-CH" sz="12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normal</a:t>
                </a:r>
                <a:r>
                  <a:rPr lang="en-CH" sz="1200" b="1" dirty="0">
                    <a:solidFill>
                      <a:schemeClr val="accent2">
                        <a:lumMod val="75000"/>
                      </a:schemeClr>
                    </a:solidFill>
                  </a:rPr>
                  <a:t> environment)</a:t>
                </a:r>
                <a:endParaRPr lang="en-CH" sz="1200" b="1" dirty="0">
                  <a:solidFill>
                    <a:schemeClr val="tx1"/>
                  </a:solidFill>
                  <a:ea typeface="Inter" panose="02000503000000020004" pitchFamily="50" charset="0"/>
                  <a:cs typeface="Inter" panose="02000503000000020004" pitchFamily="50" charset="0"/>
                </a:endParaRPr>
              </a:p>
              <a:p>
                <a:pPr marL="0" indent="0">
                  <a:buNone/>
                </a:pPr>
                <a:r>
                  <a:rPr lang="en-CH" sz="1200" dirty="0"/>
                  <a:t>Measure Standard Deviation </a:t>
                </a:r>
                <a:r>
                  <a:rPr lang="en-CH" sz="1200" b="0" i="0">
                    <a:latin typeface="Cambria Math" panose="02040503050406030204" pitchFamily="18" charset="0"/>
                  </a:rPr>
                  <a:t>𝜎</a:t>
                </a:r>
                <a:r>
                  <a:rPr lang="en-CH" sz="1200" dirty="0"/>
                  <a:t> and compare with old</a:t>
                </a:r>
                <a:r>
                  <a:rPr lang="en-CH" sz="1200" baseline="0" dirty="0"/>
                  <a:t> deviation</a:t>
                </a:r>
                <a:endParaRPr lang="en-CH" sz="12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03841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Non-linearity, hysteresis and resolution effects in many modern sensors and transducers are so small that it is difficult and not worthwhile to exactly quantify each individual effect.</a:t>
            </a:r>
            <a:endParaRPr lang="en-CH" dirty="0"/>
          </a:p>
          <a:p>
            <a:endParaRPr lang="en-CH" dirty="0"/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67425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Non-linearity, hysteresis and resolution effects in many modern sensors and transducers are so small that it is difficult and not worthwhile to exactly quantify each individual effect.</a:t>
            </a:r>
            <a:endParaRPr lang="en-CH" dirty="0"/>
          </a:p>
          <a:p>
            <a:endParaRPr lang="en-CH" dirty="0"/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38524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CH" dirty="0" err="1"/>
              <a:t>epeatability</a:t>
            </a:r>
            <a:r>
              <a:rPr lang="en-CH" dirty="0"/>
              <a:t> is the process of applying a constant input and observing the output value. Ideally, the output value is constant and the same value all the time.</a:t>
            </a:r>
          </a:p>
          <a:p>
            <a:r>
              <a:rPr lang="en-CH" dirty="0"/>
              <a:t>In reality, this is not the case </a:t>
            </a:r>
            <a:r>
              <a:rPr lang="en-CH" dirty="0">
                <a:sym typeface="Wingdings" panose="05000000000000000000" pitchFamily="2" charset="2"/>
              </a:rPr>
              <a:t> external influences.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87972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en-CH" dirty="0"/>
              <a:t>sing the standard deviation of an element, the repeatability can viewed. The higher the deviation, the less repeatable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39630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H" dirty="0"/>
                  <a:t>: the desired/quoted</a:t>
                </a:r>
                <a:r>
                  <a:rPr lang="en-CH" baseline="0" dirty="0"/>
                  <a:t> value (in this case resistance)</a:t>
                </a:r>
              </a:p>
              <a:p>
                <a:endParaRPr lang="en-CH" baseline="0" dirty="0"/>
              </a:p>
              <a:p>
                <a:r>
                  <a:rPr lang="en-CH" baseline="0" dirty="0"/>
                  <a:t>Tolerance is used when binning products/components, such as MOSFETs. Goal: </a:t>
                </a:r>
                <a:r>
                  <a:rPr lang="en-CH" i="1" baseline="0" dirty="0"/>
                  <a:t>Bang for the manufacturer’s budget-buck</a:t>
                </a:r>
                <a:r>
                  <a:rPr lang="en-CH" i="0" baseline="0" dirty="0"/>
                  <a:t> (good enough tolerance that fits the desired manufacturing </a:t>
                </a:r>
                <a:r>
                  <a:rPr lang="en-GB" dirty="0"/>
                  <a:t>expenditure</a:t>
                </a:r>
                <a:r>
                  <a:rPr lang="en-CH" dirty="0"/>
                  <a:t>).</a:t>
                </a:r>
                <a:endParaRPr lang="en-CH" i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H" b="0" i="0">
                    <a:latin typeface="Cambria Math" panose="02040503050406030204" pitchFamily="18" charset="0"/>
                  </a:rPr>
                  <a:t>𝑅_0</a:t>
                </a:r>
                <a:r>
                  <a:rPr lang="en-CH" dirty="0"/>
                  <a:t>: the desired/quoted</a:t>
                </a:r>
                <a:r>
                  <a:rPr lang="en-CH" baseline="0" dirty="0"/>
                  <a:t> value (in this case resistance)</a:t>
                </a:r>
              </a:p>
              <a:p>
                <a:endParaRPr lang="en-CH" baseline="0" dirty="0"/>
              </a:p>
              <a:p>
                <a:r>
                  <a:rPr lang="en-CH" baseline="0" dirty="0"/>
                  <a:t>Tolerance is used when binning products/components, such as MOSFETs. Goal: </a:t>
                </a:r>
                <a:r>
                  <a:rPr lang="en-CH" i="1" baseline="0" dirty="0"/>
                  <a:t>Bang for the manufacturer’s budget-buck</a:t>
                </a:r>
                <a:r>
                  <a:rPr lang="en-CH" i="0" baseline="0" dirty="0"/>
                  <a:t> (good enough tolerance that fits the desired manufacturing </a:t>
                </a:r>
                <a:r>
                  <a:rPr lang="en-GB" dirty="0"/>
                  <a:t>expenditure</a:t>
                </a:r>
                <a:r>
                  <a:rPr lang="en-CH" dirty="0"/>
                  <a:t>).</a:t>
                </a:r>
                <a:endParaRPr lang="en-CH" i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23586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b="1" i="0" dirty="0"/>
              <a:t>Accuracy</a:t>
            </a:r>
            <a:r>
              <a:rPr lang="en-CH" i="0" dirty="0"/>
              <a:t> defines </a:t>
            </a:r>
            <a:r>
              <a:rPr lang="en-CH" b="1" i="0" dirty="0"/>
              <a:t>how</a:t>
            </a:r>
            <a:r>
              <a:rPr lang="en-CH" i="0" dirty="0"/>
              <a:t> </a:t>
            </a:r>
            <a:r>
              <a:rPr lang="en-CH" b="1" i="0" dirty="0"/>
              <a:t>close</a:t>
            </a:r>
            <a:r>
              <a:rPr lang="en-CH" i="0" dirty="0"/>
              <a:t> to the </a:t>
            </a:r>
            <a:r>
              <a:rPr lang="en-CH" b="1" i="0" dirty="0"/>
              <a:t>truth</a:t>
            </a:r>
          </a:p>
          <a:p>
            <a:r>
              <a:rPr lang="en-CH" b="1" i="0" dirty="0"/>
              <a:t>Precision</a:t>
            </a:r>
            <a:r>
              <a:rPr lang="en-CH" b="0" i="0" dirty="0"/>
              <a:t> defines the </a:t>
            </a:r>
            <a:r>
              <a:rPr lang="en-CH" b="1" i="0" dirty="0"/>
              <a:t>standard deviation</a:t>
            </a:r>
            <a:r>
              <a:rPr lang="en-CH" b="0" i="0" dirty="0"/>
              <a:t> (how close each measurement is to one another)</a:t>
            </a:r>
            <a:endParaRPr lang="en-CH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20448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b="1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W</a:t>
                </a:r>
                <a:r>
                  <a:rPr lang="en-CH" b="1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hat is </a:t>
                </a:r>
                <a:r>
                  <a:rPr lang="en-CH" b="1" dirty="0" err="1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Calibraiton</a:t>
                </a:r>
                <a:r>
                  <a:rPr lang="en-CH" b="1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?</a:t>
                </a:r>
              </a:p>
              <a:p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Static characteristics of an element can be found experimentally by measuring the values of input </a:t>
                </a: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  <a:ea typeface="Inter" panose="02000503000000020004" pitchFamily="50" charset="0"/>
                        <a:cs typeface="Aharoni" panose="02010803020104030203" pitchFamily="2" charset="-79"/>
                      </a:rPr>
                      <m:t>𝐼</m:t>
                    </m:r>
                  </m:oMath>
                </a14:m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, output </a:t>
                </a:r>
                <a14:m>
                  <m:oMath xmlns:m="http://schemas.openxmlformats.org/officeDocument/2006/math">
                    <m:r>
                      <a:rPr lang="en-CH" b="0" i="1" dirty="0" smtClean="0">
                        <a:latin typeface="Cambria Math" panose="02040503050406030204" pitchFamily="18" charset="0"/>
                        <a:ea typeface="Inter" panose="02000503000000020004" pitchFamily="50" charset="0"/>
                        <a:cs typeface="Aharoni" panose="02010803020104030203" pitchFamily="2" charset="-79"/>
                      </a:rPr>
                      <m:t>𝑂</m:t>
                    </m:r>
                  </m:oMath>
                </a14:m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 and the environmental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Aharoni" panose="02010803020104030203" pitchFamily="2" charset="-79"/>
                          </a:rPr>
                          <m:t>𝐼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Aharoni" panose="02010803020104030203" pitchFamily="2" charset="-79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Aharoni" panose="02010803020104030203" pitchFamily="2" charset="-79"/>
                          </a:rPr>
                          <m:t>𝐼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Aharoni" panose="02010803020104030203" pitchFamily="2" charset="-79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 </a:t>
                </a:r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CH" b="0" i="1" dirty="0" smtClean="0">
                        <a:latin typeface="Cambria Math" panose="02040503050406030204" pitchFamily="18" charset="0"/>
                        <a:ea typeface="Inter" panose="02000503000000020004" pitchFamily="50" charset="0"/>
                        <a:cs typeface="Aharoni" panose="02010803020104030203" pitchFamily="2" charset="-79"/>
                        <a:sym typeface="Wingdings" panose="05000000000000000000" pitchFamily="2" charset="2"/>
                      </a:rPr>
                      <m:t>𝐼</m:t>
                    </m:r>
                  </m:oMath>
                </a14:m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 is either at a constant value or changing slowly.</a:t>
                </a:r>
              </a:p>
              <a:p>
                <a:endParaRPr lang="en-CH" b="0" dirty="0">
                  <a:latin typeface="Arial Nova" panose="020B0504020202020204" pitchFamily="34" charset="0"/>
                  <a:ea typeface="Inter" panose="02000503000000020004" pitchFamily="50" charset="0"/>
                  <a:cs typeface="Aharoni" panose="02010803020104030203" pitchFamily="2" charset="-79"/>
                </a:endParaRPr>
              </a:p>
              <a:p>
                <a:r>
                  <a:rPr lang="en-CH" b="1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True Values</a:t>
                </a:r>
              </a:p>
              <a:p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Standard measurement systems are highly calibrated measurement devices, which allows a system to be calibrated upon the “true value”. The daisy chain the whole calibration goes through introduces accuracy issues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b="1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W</a:t>
                </a:r>
                <a:r>
                  <a:rPr lang="en-CH" b="1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hat is </a:t>
                </a:r>
                <a:r>
                  <a:rPr lang="en-CH" b="1" dirty="0" err="1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Calibraiton</a:t>
                </a:r>
                <a:r>
                  <a:rPr lang="en-CH" b="1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?</a:t>
                </a:r>
              </a:p>
              <a:p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Static characteristics of an element can be found experimentally by measuring the values of input </a:t>
                </a:r>
                <a:r>
                  <a:rPr lang="en-CH" b="0" i="0">
                    <a:latin typeface="Cambria Math" panose="02040503050406030204" pitchFamily="18" charset="0"/>
                    <a:ea typeface="Inter" panose="02000503000000020004" pitchFamily="50" charset="0"/>
                    <a:cs typeface="Aharoni" panose="02010803020104030203" pitchFamily="2" charset="-79"/>
                  </a:rPr>
                  <a:t>𝐼</a:t>
                </a:r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, output </a:t>
                </a:r>
                <a:r>
                  <a:rPr lang="en-CH" b="0" i="0" dirty="0">
                    <a:latin typeface="Cambria Math" panose="02040503050406030204" pitchFamily="18" charset="0"/>
                    <a:ea typeface="Inter" panose="02000503000000020004" pitchFamily="50" charset="0"/>
                    <a:cs typeface="Aharoni" panose="02010803020104030203" pitchFamily="2" charset="-79"/>
                  </a:rPr>
                  <a:t>𝑂</a:t>
                </a:r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 and the environmental inputs </a:t>
                </a:r>
                <a:r>
                  <a:rPr lang="en-CH" b="0" i="0">
                    <a:latin typeface="Cambria Math" panose="02040503050406030204" pitchFamily="18" charset="0"/>
                    <a:ea typeface="Inter" panose="02000503000000020004" pitchFamily="50" charset="0"/>
                    <a:cs typeface="Aharoni" panose="02010803020104030203" pitchFamily="2" charset="-79"/>
                  </a:rPr>
                  <a:t>𝐼_𝑀</a:t>
                </a:r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 and </a:t>
                </a:r>
                <a:r>
                  <a:rPr lang="en-CH" b="0" i="0">
                    <a:latin typeface="Cambria Math" panose="02040503050406030204" pitchFamily="18" charset="0"/>
                    <a:ea typeface="Inter" panose="02000503000000020004" pitchFamily="50" charset="0"/>
                    <a:cs typeface="Aharoni" panose="02010803020104030203" pitchFamily="2" charset="-79"/>
                  </a:rPr>
                  <a:t>𝐼_𝐼</a:t>
                </a:r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 </a:t>
                </a:r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  <a:sym typeface="Wingdings" panose="05000000000000000000" pitchFamily="2" charset="2"/>
                  </a:rPr>
                  <a:t> </a:t>
                </a:r>
                <a:r>
                  <a:rPr lang="en-CH" b="0" i="0" dirty="0">
                    <a:latin typeface="Cambria Math" panose="02040503050406030204" pitchFamily="18" charset="0"/>
                    <a:ea typeface="Inter" panose="02000503000000020004" pitchFamily="50" charset="0"/>
                    <a:cs typeface="Aharoni" panose="02010803020104030203" pitchFamily="2" charset="-79"/>
                    <a:sym typeface="Wingdings" panose="05000000000000000000" pitchFamily="2" charset="2"/>
                  </a:rPr>
                  <a:t>𝐼</a:t>
                </a:r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 is either at a constant value or changing slowly.</a:t>
                </a:r>
              </a:p>
              <a:p>
                <a:endParaRPr lang="en-CH" b="0" dirty="0">
                  <a:latin typeface="Arial Nova" panose="020B0504020202020204" pitchFamily="34" charset="0"/>
                  <a:ea typeface="Inter" panose="02000503000000020004" pitchFamily="50" charset="0"/>
                  <a:cs typeface="Aharoni" panose="02010803020104030203" pitchFamily="2" charset="-79"/>
                </a:endParaRPr>
              </a:p>
              <a:p>
                <a:r>
                  <a:rPr lang="en-CH" b="1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True Values</a:t>
                </a:r>
              </a:p>
              <a:p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Standard measurement systems are highly calibrated measurement devices, which allows a system to be calibrated upon the “true value”. The daisy chain the whole calibration goes through introduces accuracy issues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07313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b="1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W</a:t>
                </a:r>
                <a:r>
                  <a:rPr lang="en-CH" b="1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hat is </a:t>
                </a:r>
                <a:r>
                  <a:rPr lang="en-CH" b="1" dirty="0" err="1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Calibraiton</a:t>
                </a:r>
                <a:r>
                  <a:rPr lang="en-CH" b="1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?</a:t>
                </a:r>
              </a:p>
              <a:p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Static characteristics of an element can be found experimentally by measuring the values of input </a:t>
                </a: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  <a:ea typeface="Inter" panose="02000503000000020004" pitchFamily="50" charset="0"/>
                        <a:cs typeface="Aharoni" panose="02010803020104030203" pitchFamily="2" charset="-79"/>
                      </a:rPr>
                      <m:t>𝐼</m:t>
                    </m:r>
                  </m:oMath>
                </a14:m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, output </a:t>
                </a:r>
                <a14:m>
                  <m:oMath xmlns:m="http://schemas.openxmlformats.org/officeDocument/2006/math">
                    <m:r>
                      <a:rPr lang="en-CH" b="0" i="1" dirty="0" smtClean="0">
                        <a:latin typeface="Cambria Math" panose="02040503050406030204" pitchFamily="18" charset="0"/>
                        <a:ea typeface="Inter" panose="02000503000000020004" pitchFamily="50" charset="0"/>
                        <a:cs typeface="Aharoni" panose="02010803020104030203" pitchFamily="2" charset="-79"/>
                      </a:rPr>
                      <m:t>𝑂</m:t>
                    </m:r>
                  </m:oMath>
                </a14:m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 and the environmental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Aharoni" panose="02010803020104030203" pitchFamily="2" charset="-79"/>
                          </a:rPr>
                          <m:t>𝐼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Aharoni" panose="02010803020104030203" pitchFamily="2" charset="-79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Aharoni" panose="02010803020104030203" pitchFamily="2" charset="-79"/>
                          </a:rPr>
                          <m:t>𝐼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Aharoni" panose="02010803020104030203" pitchFamily="2" charset="-79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 </a:t>
                </a:r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CH" b="0" i="1" dirty="0" smtClean="0">
                        <a:latin typeface="Cambria Math" panose="02040503050406030204" pitchFamily="18" charset="0"/>
                        <a:ea typeface="Inter" panose="02000503000000020004" pitchFamily="50" charset="0"/>
                        <a:cs typeface="Aharoni" panose="02010803020104030203" pitchFamily="2" charset="-79"/>
                        <a:sym typeface="Wingdings" panose="05000000000000000000" pitchFamily="2" charset="2"/>
                      </a:rPr>
                      <m:t>𝐼</m:t>
                    </m:r>
                  </m:oMath>
                </a14:m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 is either at a constant value or changing slowly.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b="1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W</a:t>
                </a:r>
                <a:r>
                  <a:rPr lang="en-CH" b="1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hat is </a:t>
                </a:r>
                <a:r>
                  <a:rPr lang="en-CH" b="1" dirty="0" err="1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Calibraiton</a:t>
                </a:r>
                <a:r>
                  <a:rPr lang="en-CH" b="1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?</a:t>
                </a:r>
              </a:p>
              <a:p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Static characteristics of an element can be found experimentally by measuring the values of input </a:t>
                </a:r>
                <a:r>
                  <a:rPr lang="en-CH" b="0" i="0">
                    <a:latin typeface="Cambria Math" panose="02040503050406030204" pitchFamily="18" charset="0"/>
                    <a:ea typeface="Inter" panose="02000503000000020004" pitchFamily="50" charset="0"/>
                    <a:cs typeface="Aharoni" panose="02010803020104030203" pitchFamily="2" charset="-79"/>
                  </a:rPr>
                  <a:t>𝐼</a:t>
                </a:r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, output </a:t>
                </a:r>
                <a:r>
                  <a:rPr lang="en-CH" b="0" i="0" dirty="0">
                    <a:latin typeface="Cambria Math" panose="02040503050406030204" pitchFamily="18" charset="0"/>
                    <a:ea typeface="Inter" panose="02000503000000020004" pitchFamily="50" charset="0"/>
                    <a:cs typeface="Aharoni" panose="02010803020104030203" pitchFamily="2" charset="-79"/>
                  </a:rPr>
                  <a:t>𝑂</a:t>
                </a:r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 and the environmental inputs </a:t>
                </a:r>
                <a:r>
                  <a:rPr lang="en-CH" b="0" i="0">
                    <a:latin typeface="Cambria Math" panose="02040503050406030204" pitchFamily="18" charset="0"/>
                    <a:ea typeface="Inter" panose="02000503000000020004" pitchFamily="50" charset="0"/>
                    <a:cs typeface="Aharoni" panose="02010803020104030203" pitchFamily="2" charset="-79"/>
                  </a:rPr>
                  <a:t>𝐼_𝑀</a:t>
                </a:r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 and </a:t>
                </a:r>
                <a:r>
                  <a:rPr lang="en-CH" b="0" i="0">
                    <a:latin typeface="Cambria Math" panose="02040503050406030204" pitchFamily="18" charset="0"/>
                    <a:ea typeface="Inter" panose="02000503000000020004" pitchFamily="50" charset="0"/>
                    <a:cs typeface="Aharoni" panose="02010803020104030203" pitchFamily="2" charset="-79"/>
                  </a:rPr>
                  <a:t>𝐼_𝐼</a:t>
                </a:r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 </a:t>
                </a:r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  <a:sym typeface="Wingdings" panose="05000000000000000000" pitchFamily="2" charset="2"/>
                  </a:rPr>
                  <a:t> </a:t>
                </a:r>
                <a:r>
                  <a:rPr lang="en-CH" b="0" i="0" dirty="0">
                    <a:latin typeface="Cambria Math" panose="02040503050406030204" pitchFamily="18" charset="0"/>
                    <a:ea typeface="Inter" panose="02000503000000020004" pitchFamily="50" charset="0"/>
                    <a:cs typeface="Aharoni" panose="02010803020104030203" pitchFamily="2" charset="-79"/>
                    <a:sym typeface="Wingdings" panose="05000000000000000000" pitchFamily="2" charset="2"/>
                  </a:rPr>
                  <a:t>𝐼</a:t>
                </a:r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 is either at a constant value or changing slowly.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83306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2340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0353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6D582-B138-CD3C-9BAF-3B8F6D74895E}"/>
              </a:ext>
            </a:extLst>
          </p:cNvPr>
          <p:cNvSpPr txBox="1"/>
          <p:nvPr userDrawn="1"/>
        </p:nvSpPr>
        <p:spPr>
          <a:xfrm rot="16200000">
            <a:off x="-1849063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7330A7-79E6-F08F-09DD-C679A8927D83}"/>
              </a:ext>
            </a:extLst>
          </p:cNvPr>
          <p:cNvSpPr txBox="1"/>
          <p:nvPr userDrawn="1"/>
        </p:nvSpPr>
        <p:spPr>
          <a:xfrm rot="16200000">
            <a:off x="6956381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</p:spTree>
    <p:extLst>
      <p:ext uri="{BB962C8B-B14F-4D97-AF65-F5344CB8AC3E}">
        <p14:creationId xmlns:p14="http://schemas.microsoft.com/office/powerpoint/2010/main" val="1585053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1F0137A-0E02-959E-A6DB-34E7DBE39BA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61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0539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1883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72235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3002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6D582-B138-CD3C-9BAF-3B8F6D74895E}"/>
              </a:ext>
            </a:extLst>
          </p:cNvPr>
          <p:cNvSpPr txBox="1"/>
          <p:nvPr userDrawn="1"/>
        </p:nvSpPr>
        <p:spPr>
          <a:xfrm rot="16200000">
            <a:off x="-1849063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7330A7-79E6-F08F-09DD-C679A8927D83}"/>
              </a:ext>
            </a:extLst>
          </p:cNvPr>
          <p:cNvSpPr txBox="1"/>
          <p:nvPr userDrawn="1"/>
        </p:nvSpPr>
        <p:spPr>
          <a:xfrm rot="16200000">
            <a:off x="6956381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</p:spTree>
    <p:extLst>
      <p:ext uri="{BB962C8B-B14F-4D97-AF65-F5344CB8AC3E}">
        <p14:creationId xmlns:p14="http://schemas.microsoft.com/office/powerpoint/2010/main" val="4057025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1F0137A-0E02-959E-A6DB-34E7DBE39BA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61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66703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2077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6D582-B138-CD3C-9BAF-3B8F6D74895E}"/>
              </a:ext>
            </a:extLst>
          </p:cNvPr>
          <p:cNvSpPr txBox="1"/>
          <p:nvPr userDrawn="1"/>
        </p:nvSpPr>
        <p:spPr>
          <a:xfrm rot="16200000">
            <a:off x="-1849063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7330A7-79E6-F08F-09DD-C679A8927D83}"/>
              </a:ext>
            </a:extLst>
          </p:cNvPr>
          <p:cNvSpPr txBox="1"/>
          <p:nvPr userDrawn="1"/>
        </p:nvSpPr>
        <p:spPr>
          <a:xfrm rot="16200000">
            <a:off x="6956381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</p:spTree>
    <p:extLst>
      <p:ext uri="{BB962C8B-B14F-4D97-AF65-F5344CB8AC3E}">
        <p14:creationId xmlns:p14="http://schemas.microsoft.com/office/powerpoint/2010/main" val="347672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1F0137A-0E02-959E-A6DB-34E7DBE39BA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61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073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180000"/>
            <a:ext cx="4121998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</a:t>
            </a:r>
            <a:r>
              <a:rPr lang="en-CH" dirty="0"/>
              <a:t> title 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1F0137A-0E02-959E-A6DB-34E7DBE39BA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61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25B0679-B47E-FAFC-3BD5-1D2CD7A17BCC}"/>
              </a:ext>
            </a:extLst>
          </p:cNvPr>
          <p:cNvSpPr txBox="1">
            <a:spLocks/>
          </p:cNvSpPr>
          <p:nvPr userDrawn="1"/>
        </p:nvSpPr>
        <p:spPr>
          <a:xfrm>
            <a:off x="4665404" y="180000"/>
            <a:ext cx="4121998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endParaRPr lang="en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BD3E9C-D611-A36B-E7C7-425C9EB866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61998" y="175645"/>
            <a:ext cx="4122000" cy="720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CH" sz="3300" b="1" dirty="0"/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</a:t>
            </a:r>
            <a:r>
              <a:rPr lang="en-CH" dirty="0"/>
              <a:t> title 2</a:t>
            </a:r>
          </a:p>
        </p:txBody>
      </p:sp>
    </p:spTree>
    <p:extLst>
      <p:ext uri="{BB962C8B-B14F-4D97-AF65-F5344CB8AC3E}">
        <p14:creationId xmlns:p14="http://schemas.microsoft.com/office/powerpoint/2010/main" val="117737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947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D333FF-00DA-B5DB-0FF5-4CB621A7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260000"/>
            <a:ext cx="8424000" cy="18000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9328BA6-A6F2-E107-7DF1-442145F30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240000"/>
            <a:ext cx="8424000" cy="720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H" dirty="0"/>
              <a:t>Click to edit subtitle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83CB5A-22F3-FB63-E955-C77918448000}"/>
              </a:ext>
            </a:extLst>
          </p:cNvPr>
          <p:cNvCxnSpPr/>
          <p:nvPr userDrawn="1"/>
        </p:nvCxnSpPr>
        <p:spPr>
          <a:xfrm>
            <a:off x="360000" y="3132000"/>
            <a:ext cx="84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07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D333FF-00DA-B5DB-0FF5-4CB621A7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260000"/>
            <a:ext cx="8424000" cy="18000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9328BA6-A6F2-E107-7DF1-442145F30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240000"/>
            <a:ext cx="8424000" cy="720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H" dirty="0"/>
              <a:t>Click to edit subtitle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52787E9-20C7-4227-36A0-B66430ED9C08}"/>
              </a:ext>
            </a:extLst>
          </p:cNvPr>
          <p:cNvCxnSpPr/>
          <p:nvPr userDrawn="1"/>
        </p:nvCxnSpPr>
        <p:spPr>
          <a:xfrm>
            <a:off x="360000" y="3132000"/>
            <a:ext cx="842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79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D333FF-00DA-B5DB-0FF5-4CB621A7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700000"/>
            <a:ext cx="8424000" cy="18000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9328BA6-A6F2-E107-7DF1-442145F30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4680000"/>
            <a:ext cx="8424000" cy="720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H" dirty="0"/>
              <a:t>Click to edit subtitle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52787E9-20C7-4227-36A0-B66430ED9C08}"/>
              </a:ext>
            </a:extLst>
          </p:cNvPr>
          <p:cNvCxnSpPr/>
          <p:nvPr userDrawn="1"/>
        </p:nvCxnSpPr>
        <p:spPr>
          <a:xfrm>
            <a:off x="360000" y="4590000"/>
            <a:ext cx="842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17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7498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79999"/>
            <a:ext cx="8423999" cy="431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9998" y="545400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1998" y="5454000"/>
            <a:ext cx="36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3998" y="545400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FCB1D8-E9C7-C8A4-3213-8B44E374110F}"/>
              </a:ext>
            </a:extLst>
          </p:cNvPr>
          <p:cNvCxnSpPr/>
          <p:nvPr userDrawn="1"/>
        </p:nvCxnSpPr>
        <p:spPr>
          <a:xfrm>
            <a:off x="359998" y="900500"/>
            <a:ext cx="84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DF7427-F029-E90C-AE4F-789C38094499}"/>
              </a:ext>
            </a:extLst>
          </p:cNvPr>
          <p:cNvCxnSpPr/>
          <p:nvPr userDrawn="1"/>
        </p:nvCxnSpPr>
        <p:spPr>
          <a:xfrm>
            <a:off x="359998" y="5400000"/>
            <a:ext cx="842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22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26" r:id="rId2"/>
    <p:sldLayoutId id="2147483706" r:id="rId3"/>
    <p:sldLayoutId id="2147483724" r:id="rId4"/>
    <p:sldLayoutId id="2147483708" r:id="rId5"/>
    <p:sldLayoutId id="2147483722" r:id="rId6"/>
    <p:sldLayoutId id="2147483723" r:id="rId7"/>
    <p:sldLayoutId id="2147483725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80000"/>
            <a:ext cx="8423999" cy="387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9998" y="530945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1998" y="5309450"/>
            <a:ext cx="36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3998" y="530945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FCB1D8-E9C7-C8A4-3213-8B44E374110F}"/>
              </a:ext>
            </a:extLst>
          </p:cNvPr>
          <p:cNvCxnSpPr/>
          <p:nvPr userDrawn="1"/>
        </p:nvCxnSpPr>
        <p:spPr>
          <a:xfrm>
            <a:off x="359998" y="900500"/>
            <a:ext cx="84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25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7" r:id="rId2"/>
    <p:sldLayoutId id="2147483728" r:id="rId3"/>
    <p:sldLayoutId id="2147483715" r:id="rId4"/>
    <p:sldLayoutId id="2147483716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80000"/>
            <a:ext cx="8423999" cy="387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9998" y="530945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1998" y="5309450"/>
            <a:ext cx="36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3998" y="530945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363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1" r:id="rId2"/>
    <p:sldLayoutId id="2147483729" r:id="rId3"/>
    <p:sldLayoutId id="2147483719" r:id="rId4"/>
    <p:sldLayoutId id="2147483720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30200"/>
            <a:ext cx="8424000" cy="2729800"/>
          </a:xfrm>
        </p:spPr>
        <p:txBody>
          <a:bodyPr>
            <a:normAutofit/>
          </a:bodyPr>
          <a:lstStyle/>
          <a:p>
            <a:r>
              <a:rPr lang="en-GB" sz="4000" dirty="0"/>
              <a:t>Static Characteristics</a:t>
            </a:r>
            <a:r>
              <a:rPr lang="en-CH" sz="4000" dirty="0"/>
              <a:t> </a:t>
            </a:r>
            <a:r>
              <a:rPr lang="en-GB" sz="4000" dirty="0"/>
              <a:t>of Measurement</a:t>
            </a:r>
            <a:r>
              <a:rPr lang="en-CH" sz="4000" dirty="0"/>
              <a:t> </a:t>
            </a:r>
            <a:r>
              <a:rPr lang="en-GB" sz="4000" dirty="0"/>
              <a:t>System Elements</a:t>
            </a:r>
            <a:endParaRPr lang="en-CH" sz="4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72C02B-89BB-AD68-FE16-6E4D8E2E4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H" dirty="0"/>
              <a:t>Sensors &amp; Actuators – Joel von Rotz</a:t>
            </a:r>
          </a:p>
        </p:txBody>
      </p:sp>
    </p:spTree>
    <p:extLst>
      <p:ext uri="{BB962C8B-B14F-4D97-AF65-F5344CB8AC3E}">
        <p14:creationId xmlns:p14="http://schemas.microsoft.com/office/powerpoint/2010/main" val="1196211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Wear &amp; Aging</a:t>
            </a:r>
            <a:br>
              <a:rPr lang="en-CH" dirty="0"/>
            </a:br>
            <a:r>
              <a:rPr lang="en-CH" sz="1800" b="0" dirty="0"/>
              <a:t>Systematic Characteristics</a:t>
            </a:r>
            <a:endParaRPr lang="en-CH" sz="18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44990" y="5454000"/>
            <a:ext cx="4454016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p.1</a:t>
            </a:r>
            <a:r>
              <a:rPr lang="en-CH" dirty="0"/>
              <a:t>4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709D07-DDC2-E67B-97BD-7E6E66F6FBEF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1131120"/>
            <a:ext cx="5153305" cy="387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6627587-0C4A-D951-25FB-4DE0517FCF25}"/>
                  </a:ext>
                </a:extLst>
              </p:cNvPr>
              <p:cNvSpPr/>
              <p:nvPr/>
            </p:nvSpPr>
            <p:spPr>
              <a:xfrm>
                <a:off x="4874126" y="2781533"/>
                <a:ext cx="3849760" cy="569498"/>
              </a:xfrm>
              <a:prstGeom prst="roundRect">
                <a:avLst/>
              </a:prstGeom>
              <a:ln w="28575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72000" tIns="72000" rIns="72000" bIns="72000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H" sz="240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CH" sz="2400" i="1" dirty="0"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: </a:t>
                </a:r>
                <a:r>
                  <a:rPr lang="en-CH" sz="2400" dirty="0"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time since day 0 of use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6627587-0C4A-D951-25FB-4DE0517FC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126" y="2781533"/>
                <a:ext cx="3849760" cy="569498"/>
              </a:xfrm>
              <a:prstGeom prst="roundRect">
                <a:avLst/>
              </a:prstGeom>
              <a:blipFill>
                <a:blip r:embed="rId3"/>
                <a:stretch>
                  <a:fillRect r="-1585" b="-1383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01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Error Bands</a:t>
            </a:r>
            <a:br>
              <a:rPr lang="en-CH" dirty="0"/>
            </a:br>
            <a:r>
              <a:rPr lang="en-CH" sz="1800" b="0" dirty="0"/>
              <a:t>Systematic Characteristics</a:t>
            </a:r>
            <a:endParaRPr lang="en-CH" sz="18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1751" y="5454000"/>
            <a:ext cx="466049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p.1</a:t>
            </a:r>
            <a:r>
              <a:rPr lang="en-CH" dirty="0"/>
              <a:t>4-15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02FABB-4EE7-B947-D0F9-A708C3795A0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60000" y="1413461"/>
            <a:ext cx="7879644" cy="3475036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D708BA-01B8-D256-C5B6-39360EB9F83F}"/>
              </a:ext>
            </a:extLst>
          </p:cNvPr>
          <p:cNvCxnSpPr>
            <a:cxnSpLocks/>
          </p:cNvCxnSpPr>
          <p:nvPr/>
        </p:nvCxnSpPr>
        <p:spPr>
          <a:xfrm>
            <a:off x="3909171" y="3254218"/>
            <a:ext cx="781302" cy="0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8E3938ED-71AB-6035-A3C2-0B672CF7DB31}"/>
              </a:ext>
            </a:extLst>
          </p:cNvPr>
          <p:cNvSpPr/>
          <p:nvPr/>
        </p:nvSpPr>
        <p:spPr>
          <a:xfrm>
            <a:off x="6655593" y="2019300"/>
            <a:ext cx="149067" cy="860425"/>
          </a:xfrm>
          <a:custGeom>
            <a:avLst/>
            <a:gdLst>
              <a:gd name="connsiteX0" fmla="*/ 914400 w 914400"/>
              <a:gd name="connsiteY0" fmla="*/ 0 h 1466850"/>
              <a:gd name="connsiteX1" fmla="*/ 180975 w 914400"/>
              <a:gd name="connsiteY1" fmla="*/ 981075 h 1466850"/>
              <a:gd name="connsiteX2" fmla="*/ 0 w 914400"/>
              <a:gd name="connsiteY2" fmla="*/ 1466850 h 1466850"/>
              <a:gd name="connsiteX0" fmla="*/ 914400 w 914400"/>
              <a:gd name="connsiteY0" fmla="*/ 0 h 1466850"/>
              <a:gd name="connsiteX1" fmla="*/ 196400 w 914400"/>
              <a:gd name="connsiteY1" fmla="*/ 675221 h 1466850"/>
              <a:gd name="connsiteX2" fmla="*/ 0 w 914400"/>
              <a:gd name="connsiteY2" fmla="*/ 1466850 h 1466850"/>
              <a:gd name="connsiteX0" fmla="*/ 798734 w 798734"/>
              <a:gd name="connsiteY0" fmla="*/ 0 h 1614316"/>
              <a:gd name="connsiteX1" fmla="*/ 196400 w 798734"/>
              <a:gd name="connsiteY1" fmla="*/ 822687 h 1614316"/>
              <a:gd name="connsiteX2" fmla="*/ 0 w 798734"/>
              <a:gd name="connsiteY2" fmla="*/ 1614316 h 161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8734" h="1614316">
                <a:moveTo>
                  <a:pt x="798734" y="0"/>
                </a:moveTo>
                <a:cubicBezTo>
                  <a:pt x="508221" y="368300"/>
                  <a:pt x="348800" y="578212"/>
                  <a:pt x="196400" y="822687"/>
                </a:cubicBezTo>
                <a:cubicBezTo>
                  <a:pt x="44000" y="1067162"/>
                  <a:pt x="14287" y="1493666"/>
                  <a:pt x="0" y="1614316"/>
                </a:cubicBezTo>
              </a:path>
            </a:pathLst>
          </a:custGeom>
          <a:noFill/>
          <a:ln w="38100" cap="rnd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E044834-30FF-1AD7-47E1-55BE15A57436}"/>
                  </a:ext>
                </a:extLst>
              </p:cNvPr>
              <p:cNvSpPr txBox="1"/>
              <p:nvPr/>
            </p:nvSpPr>
            <p:spPr>
              <a:xfrm>
                <a:off x="5419960" y="1186159"/>
                <a:ext cx="3421382" cy="753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CH" sz="1800" i="1" smtClean="0"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CH" sz="1800" b="0" i="1" smtClean="0"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CH" sz="1800" b="0" i="1" smtClean="0"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CH" sz="1800" b="0" i="1" smtClean="0"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𝐼</m:t>
                              </m:r>
                              <m:r>
                                <a:rPr lang="en-CH" sz="1800" b="0" i="1" smtClean="0"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𝐷𝐸𝐴𝐿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CH" sz="1800" b="0" i="1" smtClean="0"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−</m:t>
                          </m:r>
                          <m:r>
                            <a:rPr lang="en-CH" sz="1800" b="0" i="1" smtClean="0"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h</m:t>
                          </m:r>
                        </m:sub>
                        <m:sup>
                          <m:sSub>
                            <m:sSubPr>
                              <m:ctrlPr>
                                <a:rPr lang="en-CH" i="1"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CH" i="1"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CH" i="1"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𝐼</m:t>
                              </m:r>
                              <m:r>
                                <a:rPr lang="en-CH" i="1"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𝐷𝐸𝐴𝐿</m:t>
                              </m:r>
                            </m:sub>
                          </m:sSub>
                          <m:r>
                            <a:rPr lang="en-CH" b="0" i="1" smtClean="0"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+</m:t>
                          </m:r>
                          <m:r>
                            <a:rPr lang="en-CH" i="1"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h</m:t>
                          </m:r>
                        </m:sup>
                        <m:e>
                          <m:r>
                            <a:rPr lang="en-CH" sz="1800" b="0" i="1" smtClean="0"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H" sz="1800" b="0" i="1" smtClean="0"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</m:ctrlPr>
                            </m:dPr>
                            <m:e>
                              <m:r>
                                <a:rPr lang="en-CH" sz="1800" b="0" i="1" smtClean="0"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𝑂</m:t>
                              </m:r>
                            </m:e>
                          </m:d>
                          <m:r>
                            <a:rPr lang="en-CH" sz="1800" b="0" i="1" smtClean="0"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 </m:t>
                          </m:r>
                          <m:r>
                            <a:rPr lang="en-CH" sz="1800" b="0" i="1" smtClean="0"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𝑑𝑂</m:t>
                          </m:r>
                        </m:e>
                      </m:nary>
                      <m:r>
                        <a:rPr lang="en-CH" sz="1800" b="0" i="1" smtClean="0">
                          <a:latin typeface="Cambria Math" panose="02040503050406030204" pitchFamily="18" charset="0"/>
                          <a:ea typeface="Inter" panose="02000503000000020004" pitchFamily="50" charset="0"/>
                          <a:cs typeface="Inter" panose="02000503000000020004" pitchFamily="50" charset="0"/>
                        </a:rPr>
                        <m:t>=1</m:t>
                      </m:r>
                    </m:oMath>
                  </m:oMathPara>
                </a14:m>
                <a:endParaRPr lang="en-CH" sz="1800" dirty="0">
                  <a:latin typeface="Inter" panose="02000503000000020004" pitchFamily="50" charset="0"/>
                  <a:ea typeface="Inter" panose="02000503000000020004" pitchFamily="50" charset="0"/>
                  <a:cs typeface="Inter" panose="02000503000000020004" pitchFamily="50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E044834-30FF-1AD7-47E1-55BE15A57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960" y="1186159"/>
                <a:ext cx="3421382" cy="7534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834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FC4AB68B-B2E7-4C4D-2C5D-21608A5BB0E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847851" y="1736786"/>
            <a:ext cx="7448294" cy="357060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Generalised Model of a System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1751" y="5454000"/>
            <a:ext cx="466049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p.1</a:t>
            </a:r>
            <a:r>
              <a:rPr lang="en-CH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2221B049-4304-050B-51F1-8399E68F22FA}"/>
                  </a:ext>
                </a:extLst>
              </p:cNvPr>
              <p:cNvSpPr/>
              <p:nvPr/>
            </p:nvSpPr>
            <p:spPr>
              <a:xfrm>
                <a:off x="1628182" y="1006413"/>
                <a:ext cx="5887635" cy="730373"/>
              </a:xfrm>
              <a:prstGeom prst="roundRect">
                <a:avLst/>
              </a:prstGeom>
              <a:ln w="12700">
                <a:solidFill>
                  <a:schemeClr val="accent4"/>
                </a:solidFill>
                <a:prstDash val="sysDash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144000" tIns="144000" rIns="144000" bIns="144000" rtlCol="0" anchor="ctr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CH" sz="2400" b="0" dirty="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2221B049-4304-050B-51F1-8399E68F2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182" y="1006413"/>
                <a:ext cx="5887635" cy="73037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accent4"/>
                </a:solidFill>
                <a:prstDash val="sysDash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679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Repeatability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1751" y="5454000"/>
            <a:ext cx="466049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p.1</a:t>
            </a:r>
            <a:r>
              <a:rPr lang="en-CH" dirty="0"/>
              <a:t>7-19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D1A13-B71A-68B3-EB23-A25A405EC176}"/>
              </a:ext>
            </a:extLst>
          </p:cNvPr>
          <p:cNvSpPr txBox="1"/>
          <p:nvPr/>
        </p:nvSpPr>
        <p:spPr>
          <a:xfrm>
            <a:off x="359998" y="653779"/>
            <a:ext cx="84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solidFill>
                  <a:schemeClr val="bg2">
                    <a:lumMod val="2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Statistical variations in the output of a single element</a:t>
            </a:r>
            <a:r>
              <a:rPr lang="en-CH" sz="1000" dirty="0">
                <a:solidFill>
                  <a:schemeClr val="bg2">
                    <a:lumMod val="2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 </a:t>
            </a:r>
            <a:r>
              <a:rPr lang="en-GB" sz="1000" dirty="0">
                <a:solidFill>
                  <a:schemeClr val="bg2">
                    <a:lumMod val="2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with time</a:t>
            </a:r>
            <a:endParaRPr lang="en-CH" sz="1000" dirty="0">
              <a:solidFill>
                <a:schemeClr val="bg2">
                  <a:lumMod val="25000"/>
                </a:schemeClr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2ABE5EDE-1093-979C-2A61-E0E200096B9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59998" y="1101623"/>
            <a:ext cx="6170799" cy="3870325"/>
          </a:xfr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340E077-3774-F190-EA19-A468B7225C80}"/>
              </a:ext>
            </a:extLst>
          </p:cNvPr>
          <p:cNvSpPr/>
          <p:nvPr/>
        </p:nvSpPr>
        <p:spPr>
          <a:xfrm>
            <a:off x="3817957" y="1373779"/>
            <a:ext cx="2796695" cy="1663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96AF68-35EE-EF6A-64E1-C5C6048AE832}"/>
                  </a:ext>
                </a:extLst>
              </p:cNvPr>
              <p:cNvSpPr txBox="1"/>
              <p:nvPr/>
            </p:nvSpPr>
            <p:spPr>
              <a:xfrm>
                <a:off x="5038451" y="1285115"/>
                <a:ext cx="3152401" cy="12577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en-CH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CH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H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H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CH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CH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  <m:t>2⋅</m:t>
                                  </m:r>
                                  <m:sSup>
                                    <m:sSupPr>
                                      <m:ctrlP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96AF68-35EE-EF6A-64E1-C5C6048AE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51" y="1285115"/>
                <a:ext cx="3152401" cy="12577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010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750935-402A-F395-A322-DDEFCF013936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60000" y="1699432"/>
                <a:ext cx="8424000" cy="3167536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H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CH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H" sz="24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CH" sz="2400" b="0" i="1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num>
                                    <m:den>
                                      <m:r>
                                        <a:rPr lang="en-CH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CH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CH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H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CH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H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CH" sz="240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num>
                                    <m:den>
                                      <m:r>
                                        <a:rPr lang="en-CH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CH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H" sz="24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CH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CH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H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CH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H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CH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H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CH" sz="2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CH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CH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H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CH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H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CH" sz="240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num>
                                    <m:den>
                                      <m:r>
                                        <a:rPr lang="en-CH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CH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H" sz="24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CH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CH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H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CH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H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CH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H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CH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CH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CH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H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H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n-CH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H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</m:d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H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n-CH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CH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750935-402A-F395-A322-DDEFCF0139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60000" y="1699432"/>
                <a:ext cx="8424000" cy="316753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Repeatability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1751" y="5454000"/>
            <a:ext cx="466049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p.1</a:t>
            </a:r>
            <a:r>
              <a:rPr lang="en-CH" dirty="0"/>
              <a:t>7-19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D1A13-B71A-68B3-EB23-A25A405EC176}"/>
              </a:ext>
            </a:extLst>
          </p:cNvPr>
          <p:cNvSpPr txBox="1"/>
          <p:nvPr/>
        </p:nvSpPr>
        <p:spPr>
          <a:xfrm>
            <a:off x="359998" y="653779"/>
            <a:ext cx="84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solidFill>
                  <a:schemeClr val="bg2">
                    <a:lumMod val="2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Statistical variations in the output of a single element</a:t>
            </a:r>
            <a:r>
              <a:rPr lang="en-CH" sz="1000" dirty="0">
                <a:solidFill>
                  <a:schemeClr val="bg2">
                    <a:lumMod val="2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 </a:t>
            </a:r>
            <a:r>
              <a:rPr lang="en-GB" sz="1000" dirty="0">
                <a:solidFill>
                  <a:schemeClr val="bg2">
                    <a:lumMod val="2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with time</a:t>
            </a:r>
            <a:endParaRPr lang="en-CH" sz="1000" dirty="0">
              <a:solidFill>
                <a:schemeClr val="bg2">
                  <a:lumMod val="25000"/>
                </a:schemeClr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551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Tolerance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1751" y="5454000"/>
            <a:ext cx="466049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p.1</a:t>
            </a:r>
            <a:r>
              <a:rPr lang="en-CH" dirty="0"/>
              <a:t>9-20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D1A13-B71A-68B3-EB23-A25A405EC176}"/>
              </a:ext>
            </a:extLst>
          </p:cNvPr>
          <p:cNvSpPr txBox="1"/>
          <p:nvPr/>
        </p:nvSpPr>
        <p:spPr>
          <a:xfrm>
            <a:off x="359998" y="653779"/>
            <a:ext cx="84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solidFill>
                  <a:schemeClr val="bg2">
                    <a:lumMod val="2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Statistical variations in the output of a single element</a:t>
            </a:r>
            <a:r>
              <a:rPr lang="en-CH" sz="1000" dirty="0">
                <a:solidFill>
                  <a:schemeClr val="bg2">
                    <a:lumMod val="2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 </a:t>
            </a:r>
            <a:r>
              <a:rPr lang="en-GB" sz="1000" dirty="0">
                <a:solidFill>
                  <a:schemeClr val="bg2">
                    <a:lumMod val="2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with time</a:t>
            </a:r>
            <a:endParaRPr lang="en-CH" sz="1000" dirty="0">
              <a:solidFill>
                <a:schemeClr val="bg2">
                  <a:lumMod val="25000"/>
                </a:schemeClr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0A9646F-B498-4AE0-F95C-3714109549C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593898" y="1120878"/>
            <a:ext cx="5956204" cy="4087149"/>
          </a:xfrm>
        </p:spPr>
      </p:pic>
    </p:spTree>
    <p:extLst>
      <p:ext uri="{BB962C8B-B14F-4D97-AF65-F5344CB8AC3E}">
        <p14:creationId xmlns:p14="http://schemas.microsoft.com/office/powerpoint/2010/main" val="3254019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Accuracy &amp; Precision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1751" y="5454000"/>
            <a:ext cx="4660494" cy="270000"/>
          </a:xfrm>
        </p:spPr>
        <p:txBody>
          <a:bodyPr/>
          <a:lstStyle/>
          <a:p>
            <a:r>
              <a:rPr lang="en-GB" dirty="0"/>
              <a:t>S</a:t>
            </a:r>
            <a:r>
              <a:rPr lang="en-CH" dirty="0" err="1"/>
              <a:t>lides</a:t>
            </a:r>
            <a:r>
              <a:rPr lang="en-CH" dirty="0"/>
              <a:t> Lecture 2</a:t>
            </a:r>
          </a:p>
        </p:txBody>
      </p:sp>
      <p:pic>
        <p:nvPicPr>
          <p:cNvPr id="9" name="Content Placeholder 8" descr="A diagram of a target&#10;&#10;Description automatically generated">
            <a:extLst>
              <a:ext uri="{FF2B5EF4-FFF2-40B4-BE49-F238E27FC236}">
                <a16:creationId xmlns:a16="http://schemas.microsoft.com/office/drawing/2014/main" id="{D7000941-8D90-7AB8-660D-7DB9B982C88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" t="596" r="408" b="766"/>
          <a:stretch/>
        </p:blipFill>
        <p:spPr>
          <a:xfrm>
            <a:off x="1576752" y="1173504"/>
            <a:ext cx="5990492" cy="4006991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177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ACF85B-15C3-BE06-FE69-B6FCA88F23B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070653" y="1224122"/>
            <a:ext cx="7002693" cy="3109344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Calibration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1751" y="5454000"/>
            <a:ext cx="466049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21-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14B9D68-C1D0-1FC4-931B-49A9AEBD5784}"/>
              </a:ext>
            </a:extLst>
          </p:cNvPr>
          <p:cNvCxnSpPr/>
          <p:nvPr/>
        </p:nvCxnSpPr>
        <p:spPr>
          <a:xfrm>
            <a:off x="1645920" y="1733385"/>
            <a:ext cx="826936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87C48A-38FB-D99A-A785-EBC0C30F88C0}"/>
              </a:ext>
            </a:extLst>
          </p:cNvPr>
          <p:cNvCxnSpPr/>
          <p:nvPr/>
        </p:nvCxnSpPr>
        <p:spPr>
          <a:xfrm>
            <a:off x="6147683" y="1734710"/>
            <a:ext cx="826936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ABBB28-20D3-FE94-39D4-3DB5175256DE}"/>
              </a:ext>
            </a:extLst>
          </p:cNvPr>
          <p:cNvCxnSpPr/>
          <p:nvPr/>
        </p:nvCxnSpPr>
        <p:spPr>
          <a:xfrm>
            <a:off x="2266004" y="3916113"/>
            <a:ext cx="826936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10F501-F54E-6E6B-CB42-B4D8B0139279}"/>
              </a:ext>
            </a:extLst>
          </p:cNvPr>
          <p:cNvCxnSpPr/>
          <p:nvPr/>
        </p:nvCxnSpPr>
        <p:spPr>
          <a:xfrm>
            <a:off x="7085820" y="3916113"/>
            <a:ext cx="826936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59411A2B-537A-850A-F618-E9646E1568F7}"/>
                  </a:ext>
                </a:extLst>
              </p:cNvPr>
              <p:cNvSpPr/>
              <p:nvPr/>
            </p:nvSpPr>
            <p:spPr>
              <a:xfrm>
                <a:off x="2009489" y="4231541"/>
                <a:ext cx="2273850" cy="628217"/>
              </a:xfrm>
              <a:prstGeom prst="roundRect">
                <a:avLst/>
              </a:prstGeom>
              <a:ln w="12700">
                <a:noFill/>
                <a:prstDash val="sysDash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144000" tIns="144000" rIns="144000" bIns="144000" rtlCol="0" anchor="ctr">
                <a:spAutoFit/>
              </a:bodyPr>
              <a:lstStyle/>
              <a:p>
                <a:pPr marL="0" indent="0">
                  <a:buNone/>
                </a:pPr>
                <a:r>
                  <a:rPr lang="en-CH" b="1" dirty="0"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“True value”</a:t>
                </a:r>
                <a:r>
                  <a:rPr lang="en-CH" dirty="0"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CH" b="0" i="1" dirty="0" smtClean="0"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𝐼</m:t>
                    </m:r>
                  </m:oMath>
                </a14:m>
                <a:r>
                  <a:rPr lang="en-CH" dirty="0">
                    <a:solidFill>
                      <a:srgbClr val="FF0000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*</a:t>
                </a:r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59411A2B-537A-850A-F618-E9646E156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489" y="4231541"/>
                <a:ext cx="2273850" cy="62821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noFill/>
                <a:prstDash val="sysDash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7ECFA91-FC31-E090-4CAE-0F57794C07F3}"/>
                  </a:ext>
                </a:extLst>
              </p:cNvPr>
              <p:cNvSpPr/>
              <p:nvPr/>
            </p:nvSpPr>
            <p:spPr>
              <a:xfrm>
                <a:off x="6741018" y="4228034"/>
                <a:ext cx="2407773" cy="628217"/>
              </a:xfrm>
              <a:prstGeom prst="roundRect">
                <a:avLst/>
              </a:prstGeom>
              <a:ln w="12700">
                <a:noFill/>
                <a:prstDash val="sysDash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144000" tIns="144000" rIns="144000" bIns="144000" rtlCol="0" anchor="ctr">
                <a:spAutoFit/>
              </a:bodyPr>
              <a:lstStyle/>
              <a:p>
                <a:r>
                  <a:rPr lang="en-CH" b="1" dirty="0"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“True value”</a:t>
                </a:r>
                <a:r>
                  <a:rPr lang="en-CH" dirty="0"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CH" b="0" i="1" dirty="0" smtClean="0"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𝑂</m:t>
                    </m:r>
                  </m:oMath>
                </a14:m>
                <a:r>
                  <a:rPr lang="en-CH" dirty="0">
                    <a:solidFill>
                      <a:srgbClr val="FF0000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*</a:t>
                </a:r>
                <a:endParaRPr lang="en-CH" dirty="0">
                  <a:latin typeface="Inter" panose="02000503000000020004" pitchFamily="50" charset="0"/>
                  <a:ea typeface="Inter" panose="02000503000000020004" pitchFamily="50" charset="0"/>
                  <a:cs typeface="Inter" panose="02000503000000020004" pitchFamily="50" charset="0"/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7ECFA91-FC31-E090-4CAE-0F57794C07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018" y="4228034"/>
                <a:ext cx="2407773" cy="62821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noFill/>
                <a:prstDash val="sysDash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CF0CBDC0-894F-2998-8E7B-6DFFAB9FA51A}"/>
                  </a:ext>
                </a:extLst>
              </p:cNvPr>
              <p:cNvSpPr/>
              <p:nvPr/>
            </p:nvSpPr>
            <p:spPr>
              <a:xfrm>
                <a:off x="6013003" y="910013"/>
                <a:ext cx="2388688" cy="628217"/>
              </a:xfrm>
              <a:prstGeom prst="roundRect">
                <a:avLst/>
              </a:prstGeom>
              <a:noFill/>
              <a:ln w="12700">
                <a:noFill/>
                <a:prstDash val="sysDash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144000" tIns="144000" rIns="144000" bIns="144000" rtlCol="0" anchor="ctr">
                <a:spAutoFit/>
              </a:bodyPr>
              <a:lstStyle/>
              <a:p>
                <a:r>
                  <a:rPr lang="en-CH" b="1" dirty="0"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“True value” </a:t>
                </a:r>
                <a:r>
                  <a:rPr lang="en-CH" dirty="0"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b="0" i="1" dirty="0" smtClean="0"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</m:ctrlPr>
                      </m:sSubPr>
                      <m:e>
                        <m:r>
                          <a:rPr lang="en-CH" b="0" i="1" dirty="0" smtClean="0"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𝐼</m:t>
                        </m:r>
                      </m:e>
                      <m:sub>
                        <m:r>
                          <a:rPr lang="en-CH" b="0" i="1" dirty="0" smtClean="0"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CH" dirty="0">
                    <a:solidFill>
                      <a:srgbClr val="FF0000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*</a:t>
                </a:r>
                <a:endParaRPr lang="en-CH" dirty="0">
                  <a:latin typeface="Inter" panose="02000503000000020004" pitchFamily="50" charset="0"/>
                  <a:ea typeface="Inter" panose="02000503000000020004" pitchFamily="50" charset="0"/>
                  <a:cs typeface="Inter" panose="02000503000000020004" pitchFamily="50" charset="0"/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CF0CBDC0-894F-2998-8E7B-6DFFAB9FA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003" y="910013"/>
                <a:ext cx="2388688" cy="62821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noFill/>
                <a:prstDash val="sysDash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00447E1E-6DE9-5236-BB02-02A291AD0D32}"/>
                  </a:ext>
                </a:extLst>
              </p:cNvPr>
              <p:cNvSpPr/>
              <p:nvPr/>
            </p:nvSpPr>
            <p:spPr>
              <a:xfrm>
                <a:off x="275686" y="888649"/>
                <a:ext cx="2403786" cy="628217"/>
              </a:xfrm>
              <a:prstGeom prst="roundRect">
                <a:avLst/>
              </a:prstGeom>
              <a:noFill/>
              <a:ln w="12700">
                <a:noFill/>
                <a:prstDash val="sysDash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144000" tIns="144000" rIns="144000" bIns="144000" rtlCol="0" anchor="ctr">
                <a:spAutoFit/>
              </a:bodyPr>
              <a:lstStyle/>
              <a:p>
                <a:pPr algn="r"/>
                <a:r>
                  <a:rPr lang="en-CH" b="1" dirty="0"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“True value” </a:t>
                </a:r>
                <a:r>
                  <a:rPr lang="en-CH" dirty="0"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b="0" i="1" dirty="0" smtClean="0"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</m:ctrlPr>
                      </m:sSubPr>
                      <m:e>
                        <m:r>
                          <a:rPr lang="en-CH" b="0" i="1" dirty="0" smtClean="0"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𝐼</m:t>
                        </m:r>
                      </m:e>
                      <m:sub>
                        <m:r>
                          <a:rPr lang="en-CH" b="0" i="1" dirty="0" smtClean="0"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𝑀</m:t>
                        </m:r>
                      </m:sub>
                    </m:sSub>
                    <m:r>
                      <m:rPr>
                        <m:nor/>
                      </m:rPr>
                      <a:rPr lang="en-CH" dirty="0">
                        <a:solidFill>
                          <a:srgbClr val="FF0000"/>
                        </a:solidFill>
                        <a:latin typeface="Inter" panose="02000503000000020004" pitchFamily="50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∗</m:t>
                    </m:r>
                  </m:oMath>
                </a14:m>
                <a:endParaRPr lang="en-CH" dirty="0">
                  <a:latin typeface="Inter" panose="02000503000000020004" pitchFamily="50" charset="0"/>
                  <a:ea typeface="Inter" panose="02000503000000020004" pitchFamily="50" charset="0"/>
                  <a:cs typeface="Inter" panose="02000503000000020004" pitchFamily="50" charset="0"/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00447E1E-6DE9-5236-BB02-02A291AD0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86" y="888649"/>
                <a:ext cx="2403786" cy="628217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noFill/>
                <a:prstDash val="sysDash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13A1BF7-B856-368D-046E-00E60FBA236E}"/>
              </a:ext>
            </a:extLst>
          </p:cNvPr>
          <p:cNvSpPr/>
          <p:nvPr/>
        </p:nvSpPr>
        <p:spPr>
          <a:xfrm>
            <a:off x="1876508" y="4182387"/>
            <a:ext cx="286247" cy="346256"/>
          </a:xfrm>
          <a:custGeom>
            <a:avLst/>
            <a:gdLst>
              <a:gd name="connsiteX0" fmla="*/ 0 w 1359673"/>
              <a:gd name="connsiteY0" fmla="*/ 0 h 1006302"/>
              <a:gd name="connsiteX1" fmla="*/ 500933 w 1359673"/>
              <a:gd name="connsiteY1" fmla="*/ 866692 h 1006302"/>
              <a:gd name="connsiteX2" fmla="*/ 1359673 w 1359673"/>
              <a:gd name="connsiteY2" fmla="*/ 993913 h 1006302"/>
              <a:gd name="connsiteX0" fmla="*/ 0 w 1359673"/>
              <a:gd name="connsiteY0" fmla="*/ 0 h 1006302"/>
              <a:gd name="connsiteX1" fmla="*/ 500933 w 1359673"/>
              <a:gd name="connsiteY1" fmla="*/ 866692 h 1006302"/>
              <a:gd name="connsiteX2" fmla="*/ 1359673 w 1359673"/>
              <a:gd name="connsiteY2" fmla="*/ 993913 h 1006302"/>
              <a:gd name="connsiteX0" fmla="*/ 0 w 1359673"/>
              <a:gd name="connsiteY0" fmla="*/ 0 h 1008094"/>
              <a:gd name="connsiteX1" fmla="*/ 286026 w 1359673"/>
              <a:gd name="connsiteY1" fmla="*/ 873540 h 1008094"/>
              <a:gd name="connsiteX2" fmla="*/ 1359673 w 1359673"/>
              <a:gd name="connsiteY2" fmla="*/ 993913 h 1008094"/>
              <a:gd name="connsiteX0" fmla="*/ 0 w 1359673"/>
              <a:gd name="connsiteY0" fmla="*/ 0 h 995944"/>
              <a:gd name="connsiteX1" fmla="*/ 286026 w 1359673"/>
              <a:gd name="connsiteY1" fmla="*/ 873540 h 995944"/>
              <a:gd name="connsiteX2" fmla="*/ 1359673 w 1359673"/>
              <a:gd name="connsiteY2" fmla="*/ 993913 h 99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9673" h="995944">
                <a:moveTo>
                  <a:pt x="0" y="0"/>
                </a:moveTo>
                <a:cubicBezTo>
                  <a:pt x="57983" y="398466"/>
                  <a:pt x="59414" y="707888"/>
                  <a:pt x="286026" y="873540"/>
                </a:cubicBezTo>
                <a:cubicBezTo>
                  <a:pt x="512638" y="1039192"/>
                  <a:pt x="545927" y="985731"/>
                  <a:pt x="1359673" y="993913"/>
                </a:cubicBezTo>
              </a:path>
            </a:pathLst>
          </a:custGeom>
          <a:noFill/>
          <a:ln w="25400" cap="rnd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C53E299-8482-6562-9D0F-8738D5E42810}"/>
              </a:ext>
            </a:extLst>
          </p:cNvPr>
          <p:cNvSpPr/>
          <p:nvPr/>
        </p:nvSpPr>
        <p:spPr>
          <a:xfrm>
            <a:off x="6622549" y="4182387"/>
            <a:ext cx="286247" cy="346256"/>
          </a:xfrm>
          <a:custGeom>
            <a:avLst/>
            <a:gdLst>
              <a:gd name="connsiteX0" fmla="*/ 0 w 1359673"/>
              <a:gd name="connsiteY0" fmla="*/ 0 h 1006302"/>
              <a:gd name="connsiteX1" fmla="*/ 500933 w 1359673"/>
              <a:gd name="connsiteY1" fmla="*/ 866692 h 1006302"/>
              <a:gd name="connsiteX2" fmla="*/ 1359673 w 1359673"/>
              <a:gd name="connsiteY2" fmla="*/ 993913 h 1006302"/>
              <a:gd name="connsiteX0" fmla="*/ 0 w 1359673"/>
              <a:gd name="connsiteY0" fmla="*/ 0 h 1006302"/>
              <a:gd name="connsiteX1" fmla="*/ 500933 w 1359673"/>
              <a:gd name="connsiteY1" fmla="*/ 866692 h 1006302"/>
              <a:gd name="connsiteX2" fmla="*/ 1359673 w 1359673"/>
              <a:gd name="connsiteY2" fmla="*/ 993913 h 1006302"/>
              <a:gd name="connsiteX0" fmla="*/ 0 w 1359673"/>
              <a:gd name="connsiteY0" fmla="*/ 0 h 1008094"/>
              <a:gd name="connsiteX1" fmla="*/ 286026 w 1359673"/>
              <a:gd name="connsiteY1" fmla="*/ 873540 h 1008094"/>
              <a:gd name="connsiteX2" fmla="*/ 1359673 w 1359673"/>
              <a:gd name="connsiteY2" fmla="*/ 993913 h 1008094"/>
              <a:gd name="connsiteX0" fmla="*/ 0 w 1359673"/>
              <a:gd name="connsiteY0" fmla="*/ 0 h 995944"/>
              <a:gd name="connsiteX1" fmla="*/ 286026 w 1359673"/>
              <a:gd name="connsiteY1" fmla="*/ 873540 h 995944"/>
              <a:gd name="connsiteX2" fmla="*/ 1359673 w 1359673"/>
              <a:gd name="connsiteY2" fmla="*/ 993913 h 99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9673" h="995944">
                <a:moveTo>
                  <a:pt x="0" y="0"/>
                </a:moveTo>
                <a:cubicBezTo>
                  <a:pt x="57983" y="398466"/>
                  <a:pt x="59414" y="707888"/>
                  <a:pt x="286026" y="873540"/>
                </a:cubicBezTo>
                <a:cubicBezTo>
                  <a:pt x="512638" y="1039192"/>
                  <a:pt x="545927" y="985731"/>
                  <a:pt x="1359673" y="993913"/>
                </a:cubicBezTo>
              </a:path>
            </a:pathLst>
          </a:custGeom>
          <a:noFill/>
          <a:ln w="25400" cap="rnd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37181A-7508-F161-911E-9773472BEFAF}"/>
              </a:ext>
            </a:extLst>
          </p:cNvPr>
          <p:cNvSpPr/>
          <p:nvPr/>
        </p:nvSpPr>
        <p:spPr>
          <a:xfrm flipV="1">
            <a:off x="5846448" y="1191008"/>
            <a:ext cx="286247" cy="303234"/>
          </a:xfrm>
          <a:custGeom>
            <a:avLst/>
            <a:gdLst>
              <a:gd name="connsiteX0" fmla="*/ 0 w 1359673"/>
              <a:gd name="connsiteY0" fmla="*/ 0 h 1006302"/>
              <a:gd name="connsiteX1" fmla="*/ 500933 w 1359673"/>
              <a:gd name="connsiteY1" fmla="*/ 866692 h 1006302"/>
              <a:gd name="connsiteX2" fmla="*/ 1359673 w 1359673"/>
              <a:gd name="connsiteY2" fmla="*/ 993913 h 1006302"/>
              <a:gd name="connsiteX0" fmla="*/ 0 w 1359673"/>
              <a:gd name="connsiteY0" fmla="*/ 0 h 1006302"/>
              <a:gd name="connsiteX1" fmla="*/ 500933 w 1359673"/>
              <a:gd name="connsiteY1" fmla="*/ 866692 h 1006302"/>
              <a:gd name="connsiteX2" fmla="*/ 1359673 w 1359673"/>
              <a:gd name="connsiteY2" fmla="*/ 993913 h 1006302"/>
              <a:gd name="connsiteX0" fmla="*/ 0 w 1359673"/>
              <a:gd name="connsiteY0" fmla="*/ 0 h 1008094"/>
              <a:gd name="connsiteX1" fmla="*/ 286026 w 1359673"/>
              <a:gd name="connsiteY1" fmla="*/ 873540 h 1008094"/>
              <a:gd name="connsiteX2" fmla="*/ 1359673 w 1359673"/>
              <a:gd name="connsiteY2" fmla="*/ 993913 h 1008094"/>
              <a:gd name="connsiteX0" fmla="*/ 0 w 1359673"/>
              <a:gd name="connsiteY0" fmla="*/ 0 h 995944"/>
              <a:gd name="connsiteX1" fmla="*/ 286026 w 1359673"/>
              <a:gd name="connsiteY1" fmla="*/ 873540 h 995944"/>
              <a:gd name="connsiteX2" fmla="*/ 1359673 w 1359673"/>
              <a:gd name="connsiteY2" fmla="*/ 993913 h 99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9673" h="995944">
                <a:moveTo>
                  <a:pt x="0" y="0"/>
                </a:moveTo>
                <a:cubicBezTo>
                  <a:pt x="57983" y="398466"/>
                  <a:pt x="59414" y="707888"/>
                  <a:pt x="286026" y="873540"/>
                </a:cubicBezTo>
                <a:cubicBezTo>
                  <a:pt x="512638" y="1039192"/>
                  <a:pt x="545927" y="985731"/>
                  <a:pt x="1359673" y="993913"/>
                </a:cubicBezTo>
              </a:path>
            </a:pathLst>
          </a:custGeom>
          <a:noFill/>
          <a:ln w="25400" cap="rnd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4E8826D-2A0E-5D2D-132D-F534EEFB90AF}"/>
              </a:ext>
            </a:extLst>
          </p:cNvPr>
          <p:cNvSpPr/>
          <p:nvPr/>
        </p:nvSpPr>
        <p:spPr>
          <a:xfrm flipH="1" flipV="1">
            <a:off x="2540723" y="1191008"/>
            <a:ext cx="277498" cy="303234"/>
          </a:xfrm>
          <a:custGeom>
            <a:avLst/>
            <a:gdLst>
              <a:gd name="connsiteX0" fmla="*/ 0 w 1359673"/>
              <a:gd name="connsiteY0" fmla="*/ 0 h 1006302"/>
              <a:gd name="connsiteX1" fmla="*/ 500933 w 1359673"/>
              <a:gd name="connsiteY1" fmla="*/ 866692 h 1006302"/>
              <a:gd name="connsiteX2" fmla="*/ 1359673 w 1359673"/>
              <a:gd name="connsiteY2" fmla="*/ 993913 h 1006302"/>
              <a:gd name="connsiteX0" fmla="*/ 0 w 1359673"/>
              <a:gd name="connsiteY0" fmla="*/ 0 h 1006302"/>
              <a:gd name="connsiteX1" fmla="*/ 500933 w 1359673"/>
              <a:gd name="connsiteY1" fmla="*/ 866692 h 1006302"/>
              <a:gd name="connsiteX2" fmla="*/ 1359673 w 1359673"/>
              <a:gd name="connsiteY2" fmla="*/ 993913 h 1006302"/>
              <a:gd name="connsiteX0" fmla="*/ 0 w 1359673"/>
              <a:gd name="connsiteY0" fmla="*/ 0 h 1008094"/>
              <a:gd name="connsiteX1" fmla="*/ 286026 w 1359673"/>
              <a:gd name="connsiteY1" fmla="*/ 873540 h 1008094"/>
              <a:gd name="connsiteX2" fmla="*/ 1359673 w 1359673"/>
              <a:gd name="connsiteY2" fmla="*/ 993913 h 1008094"/>
              <a:gd name="connsiteX0" fmla="*/ 0 w 1359673"/>
              <a:gd name="connsiteY0" fmla="*/ 0 h 995944"/>
              <a:gd name="connsiteX1" fmla="*/ 286026 w 1359673"/>
              <a:gd name="connsiteY1" fmla="*/ 873540 h 995944"/>
              <a:gd name="connsiteX2" fmla="*/ 1359673 w 1359673"/>
              <a:gd name="connsiteY2" fmla="*/ 993913 h 99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9673" h="995944">
                <a:moveTo>
                  <a:pt x="0" y="0"/>
                </a:moveTo>
                <a:cubicBezTo>
                  <a:pt x="57983" y="398466"/>
                  <a:pt x="59414" y="707888"/>
                  <a:pt x="286026" y="873540"/>
                </a:cubicBezTo>
                <a:cubicBezTo>
                  <a:pt x="512638" y="1039192"/>
                  <a:pt x="545927" y="985731"/>
                  <a:pt x="1359673" y="993913"/>
                </a:cubicBezTo>
              </a:path>
            </a:pathLst>
          </a:custGeom>
          <a:noFill/>
          <a:ln w="25400" cap="rnd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3284F6B-1B7E-9557-82F6-B7AF66ECEAE5}"/>
              </a:ext>
            </a:extLst>
          </p:cNvPr>
          <p:cNvSpPr/>
          <p:nvPr/>
        </p:nvSpPr>
        <p:spPr>
          <a:xfrm>
            <a:off x="360000" y="5055508"/>
            <a:ext cx="7568272" cy="306467"/>
          </a:xfrm>
          <a:prstGeom prst="roundRect">
            <a:avLst/>
          </a:prstGeom>
          <a:ln w="12700">
            <a:noFill/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72000" tIns="0" rIns="72000" bIns="0" rtlCol="0" anchor="ctr">
            <a:spAutoFit/>
          </a:bodyPr>
          <a:lstStyle/>
          <a:p>
            <a:r>
              <a:rPr lang="en-CH" dirty="0">
                <a:solidFill>
                  <a:srgbClr val="FF0000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*</a:t>
            </a:r>
            <a:r>
              <a:rPr lang="en-CH" b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true value </a:t>
            </a:r>
            <a:r>
              <a:rPr lang="en-CH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only possible through</a:t>
            </a:r>
            <a:r>
              <a:rPr lang="en-CH" dirty="0">
                <a:solidFill>
                  <a:schemeClr val="tx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 </a:t>
            </a:r>
            <a:r>
              <a:rPr lang="en-CH" b="1" dirty="0">
                <a:solidFill>
                  <a:schemeClr val="tx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ultimate standard measurement</a:t>
            </a:r>
          </a:p>
        </p:txBody>
      </p:sp>
    </p:spTree>
    <p:extLst>
      <p:ext uri="{BB962C8B-B14F-4D97-AF65-F5344CB8AC3E}">
        <p14:creationId xmlns:p14="http://schemas.microsoft.com/office/powerpoint/2010/main" val="2177801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Measurement standard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1751" y="5454000"/>
            <a:ext cx="466049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E5012-F99F-6606-2C14-426477C269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5810214" cy="3870000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/>
              <a:t>Ultimate</a:t>
            </a:r>
            <a:r>
              <a:rPr lang="en-CH" sz="2400" b="1" dirty="0"/>
              <a:t>/</a:t>
            </a:r>
            <a:r>
              <a:rPr lang="en-GB" sz="2400" b="1" dirty="0"/>
              <a:t>primary</a:t>
            </a:r>
            <a:endParaRPr lang="en-CH" sz="2400" b="1" dirty="0"/>
          </a:p>
          <a:p>
            <a:pPr marL="0" indent="0">
              <a:buNone/>
            </a:pPr>
            <a:r>
              <a:rPr lang="en-GB" sz="2000" dirty="0"/>
              <a:t>time, length, mass, current and temperature</a:t>
            </a:r>
            <a:endParaRPr lang="en-CH" sz="2000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sz="2400" b="1" dirty="0"/>
              <a:t>Transfer/intermediate</a:t>
            </a:r>
            <a:endParaRPr lang="en-CH" sz="2400" dirty="0"/>
          </a:p>
          <a:p>
            <a:pPr marL="0" indent="0">
              <a:buNone/>
            </a:pPr>
            <a:r>
              <a:rPr lang="en-CH" sz="2000" dirty="0"/>
              <a:t>Calibration of standard measurement 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sz="2400" b="1" dirty="0"/>
              <a:t>Internet Calibration</a:t>
            </a:r>
          </a:p>
          <a:p>
            <a:pPr marL="0" indent="0">
              <a:buNone/>
            </a:pPr>
            <a:r>
              <a:rPr lang="en-CH" sz="2000" dirty="0"/>
              <a:t>Calibration against primary or secondary standard at remote location.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529140-F21C-6B08-5BAF-37A9DF75A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875" y="1001864"/>
            <a:ext cx="2232125" cy="424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62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1">
            <a:extLst>
              <a:ext uri="{FF2B5EF4-FFF2-40B4-BE49-F238E27FC236}">
                <a16:creationId xmlns:a16="http://schemas.microsoft.com/office/drawing/2014/main" id="{B8DB00B2-849C-6258-0910-BDDA81236F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-262"/>
          <a:stretch/>
        </p:blipFill>
        <p:spPr>
          <a:xfrm>
            <a:off x="1544981" y="2385765"/>
            <a:ext cx="6054033" cy="292368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FAADAC-1EAE-9048-D4BB-72F82685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Experimental </a:t>
            </a:r>
            <a:r>
              <a:rPr lang="en-CH" sz="3600" dirty="0"/>
              <a:t>M</a:t>
            </a:r>
            <a:r>
              <a:rPr lang="en-GB" sz="3600" dirty="0" err="1"/>
              <a:t>easurements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88DBA276-0702-9D42-17C1-B9FA97146863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59998" y="1080000"/>
                <a:ext cx="8424000" cy="14932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H" sz="2000" b="1" dirty="0">
                    <a:solidFill>
                      <a:schemeClr val="accent1"/>
                    </a:solidFill>
                  </a:rPr>
                  <a:t>①</a:t>
                </a:r>
                <a:r>
                  <a:rPr lang="en-CH" sz="2400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H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𝑶</m:t>
                    </m:r>
                  </m:oMath>
                </a14:m>
                <a:r>
                  <a:rPr lang="en-CH" sz="2400" b="1" dirty="0">
                    <a:solidFill>
                      <a:schemeClr val="tx1"/>
                    </a:solidFill>
                    <a:ea typeface="Inter" panose="02000503000000020004" pitchFamily="50" charset="0"/>
                    <a:cs typeface="Inter" panose="02000503000000020004" pitchFamily="50" charset="0"/>
                  </a:rPr>
                  <a:t> versus </a:t>
                </a:r>
                <a14:m>
                  <m:oMath xmlns:m="http://schemas.openxmlformats.org/officeDocument/2006/math">
                    <m:r>
                      <a:rPr lang="en-CH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𝑰</m:t>
                    </m:r>
                  </m:oMath>
                </a14:m>
                <a:r>
                  <a:rPr lang="en-CH" sz="2400" b="1" dirty="0">
                    <a:solidFill>
                      <a:schemeClr val="tx1"/>
                    </a:solidFill>
                    <a:ea typeface="Inter" panose="02000503000000020004" pitchFamily="50" charset="0"/>
                    <a:cs typeface="Inter" panose="02000503000000020004" pitchFamily="50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</m:ctrlPr>
                      </m:sSubPr>
                      <m:e>
                        <m:r>
                          <a:rPr lang="en-CH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𝑰</m:t>
                        </m:r>
                      </m:e>
                      <m:sub>
                        <m:r>
                          <a:rPr lang="en-CH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𝑴</m:t>
                        </m:r>
                      </m:sub>
                    </m:sSub>
                    <m:r>
                      <a:rPr lang="en-CH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=</m:t>
                    </m:r>
                    <m:sSub>
                      <m:sSubPr>
                        <m:ctrlPr>
                          <a:rPr lang="en-CH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</m:ctrlPr>
                      </m:sSubPr>
                      <m:e>
                        <m:r>
                          <a:rPr lang="en-CH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𝑰</m:t>
                        </m:r>
                      </m:e>
                      <m:sub>
                        <m:r>
                          <a:rPr lang="en-CH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𝑰</m:t>
                        </m:r>
                      </m:sub>
                    </m:sSub>
                    <m:r>
                      <a:rPr lang="en-CH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=</m:t>
                    </m:r>
                    <m:r>
                      <a:rPr lang="en-CH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𝟎</m:t>
                    </m:r>
                  </m:oMath>
                </a14:m>
                <a:endParaRPr lang="en-CH" sz="2000" dirty="0"/>
              </a:p>
              <a:p>
                <a:pPr marL="0" indent="0">
                  <a:buNone/>
                </a:pPr>
                <a:r>
                  <a:rPr lang="en-CH" sz="2000" b="1" dirty="0">
                    <a:solidFill>
                      <a:schemeClr val="accent1"/>
                    </a:solidFill>
                  </a:rPr>
                  <a:t>②</a:t>
                </a:r>
                <a:r>
                  <a:rPr lang="en-CH" sz="2000" b="1" dirty="0"/>
                  <a:t> </a:t>
                </a:r>
                <a14:m>
                  <m:oMath xmlns:m="http://schemas.openxmlformats.org/officeDocument/2006/math">
                    <m:r>
                      <a:rPr lang="en-CH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𝑶</m:t>
                    </m:r>
                  </m:oMath>
                </a14:m>
                <a:r>
                  <a:rPr lang="en-CH" sz="2400" b="1" dirty="0">
                    <a:solidFill>
                      <a:schemeClr val="tx1"/>
                    </a:solidFill>
                    <a:ea typeface="Inter" panose="02000503000000020004" pitchFamily="50" charset="0"/>
                    <a:cs typeface="Inter" panose="02000503000000020004" pitchFamily="50" charset="0"/>
                  </a:rPr>
                  <a:t> versus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</m:ctrlPr>
                      </m:sSubPr>
                      <m:e>
                        <m:r>
                          <a:rPr lang="en-CH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𝑰</m:t>
                        </m:r>
                      </m:e>
                      <m:sub>
                        <m:r>
                          <a:rPr lang="en-CH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𝑴</m:t>
                        </m:r>
                      </m:sub>
                    </m:sSub>
                    <m:r>
                      <a:rPr lang="en-CH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,</m:t>
                    </m:r>
                    <m:sSub>
                      <m:sSubPr>
                        <m:ctrlPr>
                          <a:rPr lang="en-CH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</m:ctrlPr>
                      </m:sSubPr>
                      <m:e>
                        <m:r>
                          <a:rPr lang="en-CH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𝑰</m:t>
                        </m:r>
                      </m:e>
                      <m:sub>
                        <m:r>
                          <a:rPr lang="en-CH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𝑰</m:t>
                        </m:r>
                      </m:sub>
                    </m:sSub>
                  </m:oMath>
                </a14:m>
                <a:r>
                  <a:rPr lang="en-CH" sz="2400" b="1" dirty="0">
                    <a:solidFill>
                      <a:schemeClr val="tx1"/>
                    </a:solidFill>
                    <a:ea typeface="Inter" panose="02000503000000020004" pitchFamily="50" charset="0"/>
                    <a:cs typeface="Inter" panose="02000503000000020004" pitchFamily="50" charset="0"/>
                  </a:rPr>
                  <a:t> with constant </a:t>
                </a:r>
                <a14:m>
                  <m:oMath xmlns:m="http://schemas.openxmlformats.org/officeDocument/2006/math">
                    <m:r>
                      <a:rPr lang="en-CH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𝑰</m:t>
                    </m:r>
                  </m:oMath>
                </a14:m>
                <a:endParaRPr lang="en-CH" sz="2000" dirty="0">
                  <a:solidFill>
                    <a:schemeClr val="tx1"/>
                  </a:solidFill>
                  <a:latin typeface="Inter" panose="02000503000000020004" pitchFamily="50" charset="0"/>
                  <a:ea typeface="Inter" panose="02000503000000020004" pitchFamily="50" charset="0"/>
                  <a:cs typeface="Inter" panose="02000503000000020004" pitchFamily="50" charset="0"/>
                </a:endParaRPr>
              </a:p>
              <a:p>
                <a:pPr marL="0" indent="0">
                  <a:buNone/>
                </a:pPr>
                <a:r>
                  <a:rPr lang="en-CH" sz="2000" b="1" dirty="0">
                    <a:solidFill>
                      <a:schemeClr val="accent1"/>
                    </a:solidFill>
                  </a:rPr>
                  <a:t>③</a:t>
                </a:r>
                <a:r>
                  <a:rPr lang="en-CH" sz="2400" b="1" dirty="0"/>
                  <a:t> Repeatability Test</a:t>
                </a:r>
                <a:endParaRPr lang="en-CH" sz="2400" b="1" dirty="0">
                  <a:solidFill>
                    <a:schemeClr val="tx1"/>
                  </a:solidFill>
                  <a:ea typeface="Inter" panose="02000503000000020004" pitchFamily="50" charset="0"/>
                  <a:cs typeface="Inter" panose="02000503000000020004" pitchFamily="50" charset="0"/>
                </a:endParaRPr>
              </a:p>
            </p:txBody>
          </p:sp>
        </mc:Choice>
        <mc:Fallback xmlns="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88DBA276-0702-9D42-17C1-B9FA97146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59998" y="1080000"/>
                <a:ext cx="8424000" cy="1493215"/>
              </a:xfrm>
              <a:blipFill>
                <a:blip r:embed="rId4"/>
                <a:stretch>
                  <a:fillRect l="-724" t="-571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210BEE9-9B59-779D-4818-8FD71BE16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8321" y="5309450"/>
            <a:ext cx="546735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p.28-29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14983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C</a:t>
            </a:r>
            <a:r>
              <a:rPr lang="en-CH" sz="4000" dirty="0" err="1"/>
              <a:t>ontents</a:t>
            </a:r>
            <a:endParaRPr lang="en-CH" sz="4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72C02B-89BB-AD68-FE16-6E4D8E2E4E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Calibration</a:t>
            </a:r>
            <a:endParaRPr lang="en-CH" dirty="0">
              <a:effectLst/>
            </a:endParaRPr>
          </a:p>
          <a:p>
            <a:r>
              <a:rPr lang="en-GB" dirty="0">
                <a:effectLst/>
              </a:rPr>
              <a:t>non-linearity</a:t>
            </a:r>
            <a:endParaRPr lang="en-CH" dirty="0">
              <a:effectLst/>
            </a:endParaRPr>
          </a:p>
          <a:p>
            <a:r>
              <a:rPr lang="en-GB" dirty="0">
                <a:effectLst/>
              </a:rPr>
              <a:t>General model of elements</a:t>
            </a:r>
            <a:endParaRPr lang="en-CH" dirty="0">
              <a:effectLst/>
            </a:endParaRPr>
          </a:p>
          <a:p>
            <a:r>
              <a:rPr lang="en-GB" dirty="0">
                <a:effectLst/>
              </a:rPr>
              <a:t>error of a measuring system of ideal elements</a:t>
            </a:r>
            <a:endParaRPr lang="en-CH" dirty="0">
              <a:effectLst/>
            </a:endParaRPr>
          </a:p>
          <a:p>
            <a:r>
              <a:rPr lang="en-GB" dirty="0">
                <a:effectLst/>
              </a:rPr>
              <a:t>error reduction technique</a:t>
            </a:r>
            <a:endParaRPr lang="en-CH" dirty="0">
              <a:effectLst/>
            </a:endParaRPr>
          </a:p>
          <a:p>
            <a:r>
              <a:rPr lang="en-GB" dirty="0">
                <a:effectLst/>
              </a:rPr>
              <a:t>Accuracy</a:t>
            </a:r>
            <a:endParaRPr lang="en-CH" dirty="0">
              <a:effectLst/>
            </a:endParaRPr>
          </a:p>
          <a:p>
            <a:r>
              <a:rPr lang="en-GB" dirty="0">
                <a:effectLst/>
              </a:rPr>
              <a:t>Precision</a:t>
            </a:r>
            <a:endParaRPr lang="en-CH" dirty="0">
              <a:effectLst/>
            </a:endParaRPr>
          </a:p>
          <a:p>
            <a:r>
              <a:rPr lang="en-GB" dirty="0">
                <a:effectLst/>
              </a:rPr>
              <a:t>and statistical tool.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91408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/>
              <a:t>Overview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8769C3B-DB07-C067-4C10-8E7FE469BE7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87186700"/>
              </p:ext>
            </p:extLst>
          </p:nvPr>
        </p:nvGraphicFramePr>
        <p:xfrm>
          <a:off x="360363" y="1079500"/>
          <a:ext cx="8423275" cy="3870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114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Range &amp; Span</a:t>
            </a:r>
            <a:br>
              <a:rPr lang="en-CH" dirty="0"/>
            </a:br>
            <a:r>
              <a:rPr lang="en-CH" sz="1800" b="0" dirty="0"/>
              <a:t>Systematic Characteristics</a:t>
            </a:r>
            <a:endParaRPr lang="en-CH" b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628B5C-D6EB-998C-9FB1-010B07573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366" y="946404"/>
            <a:ext cx="6179267" cy="475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68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Ideal Straight Line &amp; Non-Linearity</a:t>
            </a:r>
            <a:br>
              <a:rPr lang="en-CH" sz="3600" b="0" dirty="0"/>
            </a:br>
            <a:r>
              <a:rPr lang="en-CH" sz="1800" b="0" dirty="0"/>
              <a:t>Systematic Characteristics</a:t>
            </a:r>
            <a:endParaRPr lang="en-CH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E7DEC7-6AB1-5DC9-E6E4-F664C441074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0000" y="978616"/>
            <a:ext cx="8423275" cy="3585397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7254" y="5444450"/>
            <a:ext cx="4468766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p.10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7A8F926-D303-FA9E-05F4-D58CE2AB77EA}"/>
                  </a:ext>
                </a:extLst>
              </p:cNvPr>
              <p:cNvSpPr/>
              <p:nvPr/>
            </p:nvSpPr>
            <p:spPr>
              <a:xfrm>
                <a:off x="5109966" y="4229540"/>
                <a:ext cx="2999850" cy="569498"/>
              </a:xfrm>
              <a:prstGeom prst="roundRect">
                <a:avLst/>
              </a:prstGeom>
              <a:ln w="28575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72000" tIns="72000" rIns="72000" bIns="72000" rtlCol="0" anchor="ctr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H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CH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CH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H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CH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</m:oMath>
                  </m:oMathPara>
                </a14:m>
                <a:endParaRPr lang="en-CH" sz="2400" b="1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7A8F926-D303-FA9E-05F4-D58CE2AB7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966" y="4229540"/>
                <a:ext cx="2999850" cy="56949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24ABAC-3FD9-567E-84BA-43000BB7CCE6}"/>
              </a:ext>
            </a:extLst>
          </p:cNvPr>
          <p:cNvCxnSpPr>
            <a:cxnSpLocks/>
          </p:cNvCxnSpPr>
          <p:nvPr/>
        </p:nvCxnSpPr>
        <p:spPr>
          <a:xfrm flipH="1" flipV="1">
            <a:off x="7307465" y="3081871"/>
            <a:ext cx="235975" cy="1108361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E781F0F0-D558-C5CD-A76F-25E38C47038A}"/>
                  </a:ext>
                </a:extLst>
              </p:cNvPr>
              <p:cNvSpPr/>
              <p:nvPr/>
            </p:nvSpPr>
            <p:spPr>
              <a:xfrm>
                <a:off x="6035833" y="4929272"/>
                <a:ext cx="777495" cy="306467"/>
              </a:xfrm>
              <a:prstGeom prst="roundRect">
                <a:avLst/>
              </a:prstGeom>
              <a:ln w="28575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CH" b="1" i="1" smtClean="0">
                              <a:latin typeface="Cambria Math" panose="02040503050406030204" pitchFamily="18" charset="0"/>
                            </a:rPr>
                            <m:t>𝑰𝑫𝑬𝑨𝑳</m:t>
                          </m:r>
                        </m:sub>
                      </m:sSub>
                    </m:oMath>
                  </m:oMathPara>
                </a14:m>
                <a:endParaRPr lang="en-CH" sz="2400" b="1" dirty="0"/>
              </a:p>
            </p:txBody>
          </p:sp>
        </mc:Choice>
        <mc:Fallback xmlns="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E781F0F0-D558-C5CD-A76F-25E38C470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833" y="4929272"/>
                <a:ext cx="777495" cy="306467"/>
              </a:xfrm>
              <a:prstGeom prst="roundRect">
                <a:avLst/>
              </a:prstGeom>
              <a:blipFill>
                <a:blip r:embed="rId4"/>
                <a:stretch>
                  <a:fillRect l="-4688" r="-1563" b="-10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e 18">
            <a:extLst>
              <a:ext uri="{FF2B5EF4-FFF2-40B4-BE49-F238E27FC236}">
                <a16:creationId xmlns:a16="http://schemas.microsoft.com/office/drawing/2014/main" id="{29312C83-C124-94DD-0BE9-0429413A9DEE}"/>
              </a:ext>
            </a:extLst>
          </p:cNvPr>
          <p:cNvSpPr/>
          <p:nvPr/>
        </p:nvSpPr>
        <p:spPr>
          <a:xfrm rot="5400000">
            <a:off x="6326359" y="4198241"/>
            <a:ext cx="196445" cy="127979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24643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Sensitivity</a:t>
            </a:r>
            <a:br>
              <a:rPr lang="en-CH" sz="3600" b="0" dirty="0"/>
            </a:br>
            <a:r>
              <a:rPr lang="en-CH" sz="1800" b="0" dirty="0"/>
              <a:t>Systematic Characteristics</a:t>
            </a:r>
            <a:endParaRPr lang="en-CH" sz="18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44990" y="5454000"/>
            <a:ext cx="4454016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p.1</a:t>
            </a:r>
            <a:r>
              <a:rPr lang="en-CH" dirty="0"/>
              <a:t>1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AE58270-2FCF-DFAD-89CB-4E5B007803E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01008" y="1300727"/>
            <a:ext cx="5981806" cy="331145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A3DCBC-2996-456E-EC7B-12043EB27C6F}"/>
                  </a:ext>
                </a:extLst>
              </p:cNvPr>
              <p:cNvSpPr txBox="1"/>
              <p:nvPr/>
            </p:nvSpPr>
            <p:spPr>
              <a:xfrm>
                <a:off x="5435442" y="2640775"/>
                <a:ext cx="3287567" cy="701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H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H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H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H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en-CH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H" sz="24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CH" sz="2400" i="1"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H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CH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H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CH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en-CH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A3DCBC-2996-456E-EC7B-12043EB27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442" y="2640775"/>
                <a:ext cx="3287567" cy="7013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DC27333-DA57-71AC-8A1D-F4E2B94411AA}"/>
              </a:ext>
            </a:extLst>
          </p:cNvPr>
          <p:cNvSpPr txBox="1"/>
          <p:nvPr/>
        </p:nvSpPr>
        <p:spPr>
          <a:xfrm>
            <a:off x="7079226" y="3679042"/>
            <a:ext cx="1763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For a non-linear element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0DA113BB-5B02-55F7-EADA-AE18DF212998}"/>
              </a:ext>
            </a:extLst>
          </p:cNvPr>
          <p:cNvSpPr/>
          <p:nvPr/>
        </p:nvSpPr>
        <p:spPr>
          <a:xfrm rot="5400000">
            <a:off x="8104874" y="2940924"/>
            <a:ext cx="196445" cy="127979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5C46E2-1299-3C93-3086-6F04C4769043}"/>
              </a:ext>
            </a:extLst>
          </p:cNvPr>
          <p:cNvSpPr/>
          <p:nvPr/>
        </p:nvSpPr>
        <p:spPr>
          <a:xfrm rot="18988195">
            <a:off x="4281164" y="1826488"/>
            <a:ext cx="1035603" cy="584866"/>
          </a:xfrm>
          <a:custGeom>
            <a:avLst/>
            <a:gdLst>
              <a:gd name="connsiteX0" fmla="*/ 0 w 1035603"/>
              <a:gd name="connsiteY0" fmla="*/ 292433 h 584866"/>
              <a:gd name="connsiteX1" fmla="*/ 517802 w 1035603"/>
              <a:gd name="connsiteY1" fmla="*/ 0 h 584866"/>
              <a:gd name="connsiteX2" fmla="*/ 1035604 w 1035603"/>
              <a:gd name="connsiteY2" fmla="*/ 292433 h 584866"/>
              <a:gd name="connsiteX3" fmla="*/ 517802 w 1035603"/>
              <a:gd name="connsiteY3" fmla="*/ 584866 h 584866"/>
              <a:gd name="connsiteX4" fmla="*/ 0 w 1035603"/>
              <a:gd name="connsiteY4" fmla="*/ 292433 h 58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5603" h="584866" extrusionOk="0">
                <a:moveTo>
                  <a:pt x="0" y="292433"/>
                </a:moveTo>
                <a:cubicBezTo>
                  <a:pt x="-29155" y="112944"/>
                  <a:pt x="211677" y="7563"/>
                  <a:pt x="517802" y="0"/>
                </a:cubicBezTo>
                <a:cubicBezTo>
                  <a:pt x="835184" y="6612"/>
                  <a:pt x="1007135" y="131832"/>
                  <a:pt x="1035604" y="292433"/>
                </a:cubicBezTo>
                <a:cubicBezTo>
                  <a:pt x="1015890" y="473191"/>
                  <a:pt x="794185" y="637880"/>
                  <a:pt x="517802" y="584866"/>
                </a:cubicBezTo>
                <a:cubicBezTo>
                  <a:pt x="225790" y="581562"/>
                  <a:pt x="5206" y="456427"/>
                  <a:pt x="0" y="292433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75C4C37-83D8-4DC8-6560-5D42F11D9E53}"/>
              </a:ext>
            </a:extLst>
          </p:cNvPr>
          <p:cNvSpPr/>
          <p:nvPr/>
        </p:nvSpPr>
        <p:spPr>
          <a:xfrm rot="19800000">
            <a:off x="2010200" y="3099910"/>
            <a:ext cx="1716052" cy="570184"/>
          </a:xfrm>
          <a:custGeom>
            <a:avLst/>
            <a:gdLst>
              <a:gd name="connsiteX0" fmla="*/ 0 w 1716052"/>
              <a:gd name="connsiteY0" fmla="*/ 285092 h 570184"/>
              <a:gd name="connsiteX1" fmla="*/ 858026 w 1716052"/>
              <a:gd name="connsiteY1" fmla="*/ 0 h 570184"/>
              <a:gd name="connsiteX2" fmla="*/ 1716052 w 1716052"/>
              <a:gd name="connsiteY2" fmla="*/ 285092 h 570184"/>
              <a:gd name="connsiteX3" fmla="*/ 858026 w 1716052"/>
              <a:gd name="connsiteY3" fmla="*/ 570184 h 570184"/>
              <a:gd name="connsiteX4" fmla="*/ 0 w 1716052"/>
              <a:gd name="connsiteY4" fmla="*/ 285092 h 570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052" h="570184" extrusionOk="0">
                <a:moveTo>
                  <a:pt x="0" y="285092"/>
                </a:moveTo>
                <a:cubicBezTo>
                  <a:pt x="-30353" y="108918"/>
                  <a:pt x="340903" y="16231"/>
                  <a:pt x="858026" y="0"/>
                </a:cubicBezTo>
                <a:cubicBezTo>
                  <a:pt x="1352992" y="4440"/>
                  <a:pt x="1691700" y="128414"/>
                  <a:pt x="1716052" y="285092"/>
                </a:cubicBezTo>
                <a:cubicBezTo>
                  <a:pt x="1669861" y="487652"/>
                  <a:pt x="1323541" y="616394"/>
                  <a:pt x="858026" y="570184"/>
                </a:cubicBezTo>
                <a:cubicBezTo>
                  <a:pt x="377952" y="566793"/>
                  <a:pt x="4538" y="444712"/>
                  <a:pt x="0" y="285092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4637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Environmental Effects</a:t>
            </a:r>
            <a:br>
              <a:rPr lang="en-CH" dirty="0"/>
            </a:br>
            <a:r>
              <a:rPr lang="en-CH" sz="1800" b="0" dirty="0"/>
              <a:t>Systematic Characteristics</a:t>
            </a:r>
            <a:endParaRPr lang="en-CH" sz="18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7254" y="5444450"/>
            <a:ext cx="4468766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p.1</a:t>
            </a:r>
            <a:r>
              <a:rPr lang="en-CH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7A8F926-D303-FA9E-05F4-D58CE2AB77EA}"/>
                  </a:ext>
                </a:extLst>
              </p:cNvPr>
              <p:cNvSpPr/>
              <p:nvPr/>
            </p:nvSpPr>
            <p:spPr>
              <a:xfrm>
                <a:off x="1677012" y="4252172"/>
                <a:ext cx="5866075" cy="569498"/>
              </a:xfrm>
              <a:prstGeom prst="roundRect">
                <a:avLst/>
              </a:prstGeom>
              <a:ln w="28575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72000" tIns="72000" rIns="72000" bIns="720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240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H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H" sz="24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CH" sz="240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CH" sz="24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H" sz="24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H" sz="24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H" sz="240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CH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sz="24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CH" sz="2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H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CH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CH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CH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CH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CH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CH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CH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H" sz="24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CH" sz="24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</m:sSub>
                      <m:r>
                        <a:rPr lang="en-CH" sz="24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CH" sz="24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CH" sz="24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</m:sSub>
                    </m:oMath>
                  </m:oMathPara>
                </a14:m>
                <a:endParaRPr lang="en-CH" sz="2400" b="1" i="1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7A8F926-D303-FA9E-05F4-D58CE2AB7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012" y="4252172"/>
                <a:ext cx="5866075" cy="56949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E184474-274C-0A0F-0628-0EBA96A7832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28713" y="959147"/>
            <a:ext cx="8423275" cy="2786789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24ABAC-3FD9-567E-84BA-43000BB7CCE6}"/>
              </a:ext>
            </a:extLst>
          </p:cNvPr>
          <p:cNvCxnSpPr>
            <a:cxnSpLocks/>
          </p:cNvCxnSpPr>
          <p:nvPr/>
        </p:nvCxnSpPr>
        <p:spPr>
          <a:xfrm flipV="1">
            <a:off x="6636412" y="3534072"/>
            <a:ext cx="0" cy="632136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276DC7B-E03E-DD3E-1B41-BAF654AAE244}"/>
              </a:ext>
            </a:extLst>
          </p:cNvPr>
          <p:cNvSpPr/>
          <p:nvPr/>
        </p:nvSpPr>
        <p:spPr>
          <a:xfrm>
            <a:off x="3642852" y="3377381"/>
            <a:ext cx="1666567" cy="914400"/>
          </a:xfrm>
          <a:custGeom>
            <a:avLst/>
            <a:gdLst>
              <a:gd name="connsiteX0" fmla="*/ 1666567 w 1666567"/>
              <a:gd name="connsiteY0" fmla="*/ 914400 h 914400"/>
              <a:gd name="connsiteX1" fmla="*/ 1025013 w 1666567"/>
              <a:gd name="connsiteY1" fmla="*/ 508819 h 914400"/>
              <a:gd name="connsiteX2" fmla="*/ 604683 w 1666567"/>
              <a:gd name="connsiteY2" fmla="*/ 516193 h 914400"/>
              <a:gd name="connsiteX3" fmla="*/ 0 w 1666567"/>
              <a:gd name="connsiteY3" fmla="*/ 0 h 914400"/>
              <a:gd name="connsiteX4" fmla="*/ 0 w 1666567"/>
              <a:gd name="connsiteY4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567" h="914400">
                <a:moveTo>
                  <a:pt x="1666567" y="914400"/>
                </a:moveTo>
                <a:cubicBezTo>
                  <a:pt x="1434280" y="744793"/>
                  <a:pt x="1201994" y="575187"/>
                  <a:pt x="1025013" y="508819"/>
                </a:cubicBezTo>
                <a:cubicBezTo>
                  <a:pt x="848032" y="442451"/>
                  <a:pt x="775518" y="600996"/>
                  <a:pt x="604683" y="516193"/>
                </a:cubicBezTo>
                <a:cubicBezTo>
                  <a:pt x="433848" y="431390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38100" cap="rnd">
            <a:solidFill>
              <a:schemeClr val="accent2">
                <a:lumMod val="75000"/>
              </a:schemeClr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8216EC-1042-6BC7-57A3-6ECC2C2AD38C}"/>
              </a:ext>
            </a:extLst>
          </p:cNvPr>
          <p:cNvSpPr txBox="1"/>
          <p:nvPr/>
        </p:nvSpPr>
        <p:spPr>
          <a:xfrm>
            <a:off x="2072509" y="3796876"/>
            <a:ext cx="229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Modifying </a:t>
            </a:r>
            <a:r>
              <a:rPr lang="en-CH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Effect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8A2E3C-7E2F-349D-D691-FA7A9AF620FA}"/>
              </a:ext>
            </a:extLst>
          </p:cNvPr>
          <p:cNvSpPr txBox="1"/>
          <p:nvPr/>
        </p:nvSpPr>
        <p:spPr>
          <a:xfrm>
            <a:off x="6636412" y="3731188"/>
            <a:ext cx="229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Interfering </a:t>
            </a:r>
            <a:r>
              <a:rPr lang="en-CH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Effect</a:t>
            </a:r>
          </a:p>
        </p:txBody>
      </p:sp>
    </p:spTree>
    <p:extLst>
      <p:ext uri="{BB962C8B-B14F-4D97-AF65-F5344CB8AC3E}">
        <p14:creationId xmlns:p14="http://schemas.microsoft.com/office/powerpoint/2010/main" val="208276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Hysteresis</a:t>
            </a:r>
            <a:br>
              <a:rPr lang="en-CH" dirty="0"/>
            </a:br>
            <a:r>
              <a:rPr lang="en-CH" sz="1800" b="0" dirty="0"/>
              <a:t>Systematic Characteristics</a:t>
            </a:r>
            <a:endParaRPr lang="en-CH" sz="18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44990" y="5454000"/>
            <a:ext cx="4454016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p.1</a:t>
            </a:r>
            <a:r>
              <a:rPr lang="en-CH" dirty="0"/>
              <a:t>3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B2DAC4F-2C1D-E326-A25B-D5976234D41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0363" y="1207138"/>
            <a:ext cx="8423275" cy="361504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0C680F2-A200-7EF3-26CE-398AFC31F05F}"/>
                  </a:ext>
                </a:extLst>
              </p:cNvPr>
              <p:cNvSpPr/>
              <p:nvPr/>
            </p:nvSpPr>
            <p:spPr>
              <a:xfrm>
                <a:off x="4809863" y="1247065"/>
                <a:ext cx="3252336" cy="569498"/>
              </a:xfrm>
              <a:prstGeom prst="roundRect">
                <a:avLst/>
              </a:prstGeom>
              <a:ln w="28575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72000" tIns="72000" rIns="72000" bIns="720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sSub>
                        <m:sSub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b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↓</m:t>
                          </m:r>
                        </m:sub>
                      </m:sSub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H" sz="2400" i="1">
                          <a:latin typeface="Cambria Math" panose="02040503050406030204" pitchFamily="18" charset="0"/>
                        </a:rPr>
                        <m:t>𝑂</m:t>
                      </m:r>
                      <m:sSub>
                        <m:sSubPr>
                          <m:ctrlPr>
                            <a:rPr lang="en-C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H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b>
                          <m:r>
                            <a:rPr lang="en-CH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↑</m:t>
                          </m:r>
                        </m:sub>
                      </m:sSub>
                    </m:oMath>
                  </m:oMathPara>
                </a14:m>
                <a:endParaRPr lang="en-CH" sz="2400" b="1" i="1" dirty="0"/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0C680F2-A200-7EF3-26CE-398AFC31F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863" y="1247065"/>
                <a:ext cx="3252336" cy="569498"/>
              </a:xfrm>
              <a:prstGeom prst="roundRect">
                <a:avLst/>
              </a:prstGeom>
              <a:blipFill>
                <a:blip r:embed="rId3"/>
                <a:stretch>
                  <a:fillRect b="-537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31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Resolution</a:t>
            </a:r>
            <a:br>
              <a:rPr lang="en-CH" dirty="0"/>
            </a:br>
            <a:r>
              <a:rPr lang="en-CH" sz="1800" b="0" dirty="0"/>
              <a:t>Systematic Characteristics</a:t>
            </a:r>
            <a:endParaRPr lang="en-CH" sz="18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75383" y="5454000"/>
            <a:ext cx="4793230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p.1</a:t>
            </a:r>
            <a:r>
              <a:rPr lang="en-CH" dirty="0"/>
              <a:t>3-14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0C680F2-A200-7EF3-26CE-398AFC31F05F}"/>
                  </a:ext>
                </a:extLst>
              </p:cNvPr>
              <p:cNvSpPr/>
              <p:nvPr/>
            </p:nvSpPr>
            <p:spPr>
              <a:xfrm>
                <a:off x="4676885" y="1940239"/>
                <a:ext cx="3843609" cy="569498"/>
              </a:xfrm>
              <a:prstGeom prst="roundRect">
                <a:avLst/>
              </a:prstGeom>
              <a:ln w="28575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72000" tIns="72000" rIns="72000" bIns="72000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H" sz="24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CH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CH" sz="2400" i="1" dirty="0"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: width of </a:t>
                </a:r>
                <a:r>
                  <a:rPr lang="en-CH" sz="2400" b="1" i="1" dirty="0"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widest step</a:t>
                </a:r>
                <a:endParaRPr lang="en-CH" sz="2400" i="1" dirty="0">
                  <a:latin typeface="Inter" panose="02000503000000020004" pitchFamily="50" charset="0"/>
                  <a:ea typeface="Inter" panose="02000503000000020004" pitchFamily="50" charset="0"/>
                  <a:cs typeface="Inter" panose="02000503000000020004" pitchFamily="50" charset="0"/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0C680F2-A200-7EF3-26CE-398AFC31F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885" y="1940239"/>
                <a:ext cx="3843609" cy="569498"/>
              </a:xfrm>
              <a:prstGeom prst="roundRect">
                <a:avLst/>
              </a:prstGeom>
              <a:blipFill>
                <a:blip r:embed="rId2"/>
                <a:stretch>
                  <a:fillRect l="-158" r="-1743" b="-1383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039FBD-4909-05CA-595F-BA639BD6661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93531" y="1160616"/>
            <a:ext cx="4078467" cy="3870325"/>
          </a:xfrm>
        </p:spPr>
      </p:pic>
    </p:spTree>
    <p:extLst>
      <p:ext uri="{BB962C8B-B14F-4D97-AF65-F5344CB8AC3E}">
        <p14:creationId xmlns:p14="http://schemas.microsoft.com/office/powerpoint/2010/main" val="3329375175"/>
      </p:ext>
    </p:extLst>
  </p:cSld>
  <p:clrMapOvr>
    <a:masterClrMapping/>
  </p:clrMapOvr>
</p:sld>
</file>

<file path=ppt/theme/theme1.xml><?xml version="1.0" encoding="utf-8"?>
<a:theme xmlns:a="http://schemas.openxmlformats.org/drawingml/2006/main" name="MyStyl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yStyle_UpperLin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yStyle_Cleare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1306</TotalTime>
  <Words>1070</Words>
  <Application>Microsoft Office PowerPoint</Application>
  <PresentationFormat>Custom</PresentationFormat>
  <Paragraphs>137</Paragraphs>
  <Slides>19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Nova</vt:lpstr>
      <vt:lpstr>Calibri</vt:lpstr>
      <vt:lpstr>Cambria Math</vt:lpstr>
      <vt:lpstr>Inter</vt:lpstr>
      <vt:lpstr>MyStyle</vt:lpstr>
      <vt:lpstr>MyStyle_UpperLine</vt:lpstr>
      <vt:lpstr>MyStyle_Cleared</vt:lpstr>
      <vt:lpstr>Static Characteristics of Measurement System Elements</vt:lpstr>
      <vt:lpstr>Contents</vt:lpstr>
      <vt:lpstr>Overview</vt:lpstr>
      <vt:lpstr>Range &amp; Span Systematic Characteristics</vt:lpstr>
      <vt:lpstr>Ideal Straight Line &amp; Non-Linearity Systematic Characteristics</vt:lpstr>
      <vt:lpstr>Sensitivity Systematic Characteristics</vt:lpstr>
      <vt:lpstr>Environmental Effects Systematic Characteristics</vt:lpstr>
      <vt:lpstr>Hysteresis Systematic Characteristics</vt:lpstr>
      <vt:lpstr>Resolution Systematic Characteristics</vt:lpstr>
      <vt:lpstr>Wear &amp; Aging Systematic Characteristics</vt:lpstr>
      <vt:lpstr>Error Bands Systematic Characteristics</vt:lpstr>
      <vt:lpstr>Generalised Model of a System</vt:lpstr>
      <vt:lpstr>Repeatability</vt:lpstr>
      <vt:lpstr>Repeatability</vt:lpstr>
      <vt:lpstr>Tolerance</vt:lpstr>
      <vt:lpstr>Accuracy &amp; Precision</vt:lpstr>
      <vt:lpstr>Calibration</vt:lpstr>
      <vt:lpstr>Measurement standard</vt:lpstr>
      <vt:lpstr>Experimental Measurements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von Rotz</dc:creator>
  <cp:lastModifiedBy>Joel von Rotz</cp:lastModifiedBy>
  <cp:revision>55</cp:revision>
  <dcterms:created xsi:type="dcterms:W3CDTF">2023-12-06T11:36:22Z</dcterms:created>
  <dcterms:modified xsi:type="dcterms:W3CDTF">2024-01-04T13:53:06Z</dcterms:modified>
</cp:coreProperties>
</file>