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1"/>
  </p:notesMasterIdLst>
  <p:sldIdLst>
    <p:sldId id="282" r:id="rId4"/>
    <p:sldId id="270" r:id="rId5"/>
    <p:sldId id="299" r:id="rId6"/>
    <p:sldId id="260" r:id="rId7"/>
    <p:sldId id="258" r:id="rId8"/>
    <p:sldId id="288" r:id="rId9"/>
    <p:sldId id="289" r:id="rId10"/>
    <p:sldId id="287" r:id="rId11"/>
    <p:sldId id="283" r:id="rId12"/>
    <p:sldId id="291" r:id="rId13"/>
    <p:sldId id="292" r:id="rId14"/>
    <p:sldId id="293" r:id="rId15"/>
    <p:sldId id="284" r:id="rId16"/>
    <p:sldId id="294" r:id="rId17"/>
    <p:sldId id="285" r:id="rId18"/>
    <p:sldId id="295" r:id="rId19"/>
    <p:sldId id="298" r:id="rId20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270"/>
            <p14:sldId id="299"/>
            <p14:sldId id="260"/>
          </p14:sldIdLst>
        </p14:section>
        <p14:section name="Transfer Function" id="{408ABDE6-3ED7-409F-88BA-59572D30013F}">
          <p14:sldIdLst>
            <p14:sldId id="258"/>
            <p14:sldId id="288"/>
            <p14:sldId id="289"/>
            <p14:sldId id="287"/>
          </p14:sldIdLst>
        </p14:section>
        <p14:section name="Identification of the Dynamics" id="{99D6BCED-82CD-4A4B-82E0-DB121A8B455F}">
          <p14:sldIdLst>
            <p14:sldId id="283"/>
            <p14:sldId id="291"/>
            <p14:sldId id="292"/>
            <p14:sldId id="293"/>
          </p14:sldIdLst>
        </p14:section>
        <p14:section name="Dynamic Errors" id="{E0D4E31E-53A0-4B3B-BF72-605DB8886F7F}">
          <p14:sldIdLst>
            <p14:sldId id="284"/>
            <p14:sldId id="294"/>
          </p14:sldIdLst>
        </p14:section>
        <p14:section name="Techniques for Dynamics Compensation" id="{FB19CDD9-9C03-4A30-AFB2-4AC2EA08BDF2}">
          <p14:sldIdLst>
            <p14:sldId id="285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75000" autoAdjust="0"/>
  </p:normalViewPr>
  <p:slideViewPr>
    <p:cSldViewPr snapToGrid="0">
      <p:cViewPr varScale="1">
        <p:scale>
          <a:sx n="112" d="100"/>
          <a:sy n="112" d="100"/>
        </p:scale>
        <p:origin x="1332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A352A-9171-4E5C-A5BE-FEAB382B70AF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20665D2D-6FD0-494F-AB10-12FF2A5C604A}">
      <dgm:prSet phldrT="[Text]" custT="1"/>
      <dgm:spPr/>
      <dgm:t>
        <a:bodyPr/>
        <a:lstStyle/>
        <a:p>
          <a:r>
            <a:rPr lang="en-CH" sz="24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Transfer Function G(s)</a:t>
          </a:r>
        </a:p>
      </dgm:t>
    </dgm:pt>
    <dgm:pt modelId="{FCF93FFA-7602-4173-949D-7422A160DEDE}" type="par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BA7D31E-960E-4FB2-B154-B00C0CFA091C}" type="sib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781DCEF-0782-4CE5-98B4-BF92F6E81549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the dynamics of an element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6240BD65-59E8-468F-8873-A27E419850F1}" type="par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EEC90544-60A0-46DC-A2DB-A8EC5476FB69}" type="sib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0A821A9D-0305-4C76-98D8-3D3F386082A1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Dynamic errors in measurement systems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F5709D58-7533-4C1B-A159-83902B46A482}" type="parTrans" cxnId="{5AD8954B-1BBF-4A82-BE91-47F1DC93C7F7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4316B8C3-6B38-46C0-B9A1-DD80BA45140D}" type="sibTrans" cxnId="{5AD8954B-1BBF-4A82-BE91-47F1DC93C7F7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53DFA95E-69F5-4672-8322-3B1B26C3C147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Techniques for dynamic compensation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334D3DDF-4A94-4EC2-BD7F-F3854352F59D}" type="parTrans" cxnId="{1E1CA184-B671-429A-AADD-EC2693809572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BE0C9AC4-603F-48DA-BA3F-2802B15FEB74}" type="sibTrans" cxnId="{1E1CA184-B671-429A-AADD-EC2693809572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2F3E2250-5E06-4BF0-AA29-7116B88F6AB9}" type="pres">
      <dgm:prSet presAssocID="{6CEA352A-9171-4E5C-A5BE-FEAB382B70AF}" presName="linear" presStyleCnt="0">
        <dgm:presLayoutVars>
          <dgm:animLvl val="lvl"/>
          <dgm:resizeHandles val="exact"/>
        </dgm:presLayoutVars>
      </dgm:prSet>
      <dgm:spPr/>
    </dgm:pt>
    <dgm:pt modelId="{68247C05-30E2-45CB-AF58-B0713EF5D530}" type="pres">
      <dgm:prSet presAssocID="{20665D2D-6FD0-494F-AB10-12FF2A5C60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D341F1-2F74-410D-94E8-CBC84162B0F1}" type="pres">
      <dgm:prSet presAssocID="{7BA7D31E-960E-4FB2-B154-B00C0CFA091C}" presName="spacer" presStyleCnt="0"/>
      <dgm:spPr/>
    </dgm:pt>
    <dgm:pt modelId="{C77FCCBB-AB71-4F2B-8D00-5645E2DC43C7}" type="pres">
      <dgm:prSet presAssocID="{7781DCEF-0782-4CE5-98B4-BF92F6E815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156F5E-5D64-4396-AFE6-F2F250B6AA45}" type="pres">
      <dgm:prSet presAssocID="{EEC90544-60A0-46DC-A2DB-A8EC5476FB69}" presName="spacer" presStyleCnt="0"/>
      <dgm:spPr/>
    </dgm:pt>
    <dgm:pt modelId="{E20E4088-960A-4458-8428-69CC18570397}" type="pres">
      <dgm:prSet presAssocID="{0A821A9D-0305-4C76-98D8-3D3F386082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F77F27-B313-445F-8FE6-6DFC83B4CEC5}" type="pres">
      <dgm:prSet presAssocID="{4316B8C3-6B38-46C0-B9A1-DD80BA45140D}" presName="spacer" presStyleCnt="0"/>
      <dgm:spPr/>
    </dgm:pt>
    <dgm:pt modelId="{4A713D9A-A284-4AAD-A0EE-E8BF444BABD7}" type="pres">
      <dgm:prSet presAssocID="{53DFA95E-69F5-4672-8322-3B1B26C3C14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E3735-AC17-4704-A6F9-B6E59A0E8326}" srcId="{6CEA352A-9171-4E5C-A5BE-FEAB382B70AF}" destId="{7781DCEF-0782-4CE5-98B4-BF92F6E81549}" srcOrd="1" destOrd="0" parTransId="{6240BD65-59E8-468F-8873-A27E419850F1}" sibTransId="{EEC90544-60A0-46DC-A2DB-A8EC5476FB69}"/>
    <dgm:cxn modelId="{5AD8954B-1BBF-4A82-BE91-47F1DC93C7F7}" srcId="{6CEA352A-9171-4E5C-A5BE-FEAB382B70AF}" destId="{0A821A9D-0305-4C76-98D8-3D3F386082A1}" srcOrd="2" destOrd="0" parTransId="{F5709D58-7533-4C1B-A159-83902B46A482}" sibTransId="{4316B8C3-6B38-46C0-B9A1-DD80BA45140D}"/>
    <dgm:cxn modelId="{9EE3974F-59F5-4D40-8A99-6C3CF58425D9}" type="presOf" srcId="{53DFA95E-69F5-4672-8322-3B1B26C3C147}" destId="{4A713D9A-A284-4AAD-A0EE-E8BF444BABD7}" srcOrd="0" destOrd="0" presId="urn:microsoft.com/office/officeart/2005/8/layout/vList2"/>
    <dgm:cxn modelId="{0EF94E7E-9C94-4BE5-A0CA-21C0B1FC0970}" type="presOf" srcId="{20665D2D-6FD0-494F-AB10-12FF2A5C604A}" destId="{68247C05-30E2-45CB-AF58-B0713EF5D530}" srcOrd="0" destOrd="0" presId="urn:microsoft.com/office/officeart/2005/8/layout/vList2"/>
    <dgm:cxn modelId="{1E1CA184-B671-429A-AADD-EC2693809572}" srcId="{6CEA352A-9171-4E5C-A5BE-FEAB382B70AF}" destId="{53DFA95E-69F5-4672-8322-3B1B26C3C147}" srcOrd="3" destOrd="0" parTransId="{334D3DDF-4A94-4EC2-BD7F-F3854352F59D}" sibTransId="{BE0C9AC4-603F-48DA-BA3F-2802B15FEB74}"/>
    <dgm:cxn modelId="{2205A89B-71EA-4E4F-9524-C33E36A6818E}" srcId="{6CEA352A-9171-4E5C-A5BE-FEAB382B70AF}" destId="{20665D2D-6FD0-494F-AB10-12FF2A5C604A}" srcOrd="0" destOrd="0" parTransId="{FCF93FFA-7602-4173-949D-7422A160DEDE}" sibTransId="{7BA7D31E-960E-4FB2-B154-B00C0CFA091C}"/>
    <dgm:cxn modelId="{798BABF4-CD47-4B95-9E9C-B4246FC23DB5}" type="presOf" srcId="{6CEA352A-9171-4E5C-A5BE-FEAB382B70AF}" destId="{2F3E2250-5E06-4BF0-AA29-7116B88F6AB9}" srcOrd="0" destOrd="0" presId="urn:microsoft.com/office/officeart/2005/8/layout/vList2"/>
    <dgm:cxn modelId="{EC9CE7F8-F3E2-42C8-A5DF-081463805CAD}" type="presOf" srcId="{7781DCEF-0782-4CE5-98B4-BF92F6E81549}" destId="{C77FCCBB-AB71-4F2B-8D00-5645E2DC43C7}" srcOrd="0" destOrd="0" presId="urn:microsoft.com/office/officeart/2005/8/layout/vList2"/>
    <dgm:cxn modelId="{19101CFF-88EF-488C-A3BE-494DCE7213EE}" type="presOf" srcId="{0A821A9D-0305-4C76-98D8-3D3F386082A1}" destId="{E20E4088-960A-4458-8428-69CC18570397}" srcOrd="0" destOrd="0" presId="urn:microsoft.com/office/officeart/2005/8/layout/vList2"/>
    <dgm:cxn modelId="{0467FD74-99DD-4BE4-A7F7-9CC0A207942C}" type="presParOf" srcId="{2F3E2250-5E06-4BF0-AA29-7116B88F6AB9}" destId="{68247C05-30E2-45CB-AF58-B0713EF5D530}" srcOrd="0" destOrd="0" presId="urn:microsoft.com/office/officeart/2005/8/layout/vList2"/>
    <dgm:cxn modelId="{6CA7A09A-E024-4BA6-B8A1-D2FE6568F4F6}" type="presParOf" srcId="{2F3E2250-5E06-4BF0-AA29-7116B88F6AB9}" destId="{44D341F1-2F74-410D-94E8-CBC84162B0F1}" srcOrd="1" destOrd="0" presId="urn:microsoft.com/office/officeart/2005/8/layout/vList2"/>
    <dgm:cxn modelId="{58A0C6F3-238A-4F57-AED9-C33142B431D0}" type="presParOf" srcId="{2F3E2250-5E06-4BF0-AA29-7116B88F6AB9}" destId="{C77FCCBB-AB71-4F2B-8D00-5645E2DC43C7}" srcOrd="2" destOrd="0" presId="urn:microsoft.com/office/officeart/2005/8/layout/vList2"/>
    <dgm:cxn modelId="{E988D268-B536-49E3-BBE6-0A201500CD6D}" type="presParOf" srcId="{2F3E2250-5E06-4BF0-AA29-7116B88F6AB9}" destId="{73156F5E-5D64-4396-AFE6-F2F250B6AA45}" srcOrd="3" destOrd="0" presId="urn:microsoft.com/office/officeart/2005/8/layout/vList2"/>
    <dgm:cxn modelId="{FA626D78-74E1-4D53-9088-DF68B0A82AEA}" type="presParOf" srcId="{2F3E2250-5E06-4BF0-AA29-7116B88F6AB9}" destId="{E20E4088-960A-4458-8428-69CC18570397}" srcOrd="4" destOrd="0" presId="urn:microsoft.com/office/officeart/2005/8/layout/vList2"/>
    <dgm:cxn modelId="{D663B8CA-6F3C-4DE1-A47B-F05C32E96ADC}" type="presParOf" srcId="{2F3E2250-5E06-4BF0-AA29-7116B88F6AB9}" destId="{F7F77F27-B313-445F-8FE6-6DFC83B4CEC5}" srcOrd="5" destOrd="0" presId="urn:microsoft.com/office/officeart/2005/8/layout/vList2"/>
    <dgm:cxn modelId="{D264C86E-C2C8-410D-9FC1-96AA6F3091B6}" type="presParOf" srcId="{2F3E2250-5E06-4BF0-AA29-7116B88F6AB9}" destId="{4A713D9A-A284-4AAD-A0EE-E8BF444BAB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7C05-30E2-45CB-AF58-B0713EF5D530}">
      <dsp:nvSpPr>
        <dsp:cNvPr id="0" name=""/>
        <dsp:cNvSpPr/>
      </dsp:nvSpPr>
      <dsp:spPr>
        <a:xfrm>
          <a:off x="0" y="331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Transfer Function G(s)</a:t>
          </a:r>
        </a:p>
      </dsp:txBody>
      <dsp:txXfrm>
        <a:off x="34726" y="67845"/>
        <a:ext cx="8353823" cy="641908"/>
      </dsp:txXfrm>
    </dsp:sp>
    <dsp:sp modelId="{C77FCCBB-AB71-4F2B-8D00-5645E2DC43C7}">
      <dsp:nvSpPr>
        <dsp:cNvPr id="0" name=""/>
        <dsp:cNvSpPr/>
      </dsp:nvSpPr>
      <dsp:spPr>
        <a:xfrm>
          <a:off x="0" y="8539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the dynamics of an element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888645"/>
        <a:ext cx="8353823" cy="641908"/>
      </dsp:txXfrm>
    </dsp:sp>
    <dsp:sp modelId="{E20E4088-960A-4458-8428-69CC18570397}">
      <dsp:nvSpPr>
        <dsp:cNvPr id="0" name=""/>
        <dsp:cNvSpPr/>
      </dsp:nvSpPr>
      <dsp:spPr>
        <a:xfrm>
          <a:off x="0" y="16747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Dynamic errors in measurement systems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1709445"/>
        <a:ext cx="8353823" cy="641908"/>
      </dsp:txXfrm>
    </dsp:sp>
    <dsp:sp modelId="{4A713D9A-A284-4AAD-A0EE-E8BF444BABD7}">
      <dsp:nvSpPr>
        <dsp:cNvPr id="0" name=""/>
        <dsp:cNvSpPr/>
      </dsp:nvSpPr>
      <dsp:spPr>
        <a:xfrm>
          <a:off x="0" y="24955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Techniques for dynamic compensation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2530245"/>
        <a:ext cx="8353823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28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𝑈𝐴</m:t>
                          </m:r>
                        </m:den>
                      </m:f>
                    </m:oMath>
                  </m:oMathPara>
                </a14:m>
                <a:endParaRPr lang="en-CH" dirty="0"/>
              </a:p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b="0" i="0">
                    <a:latin typeface="Cambria Math" panose="02040503050406030204" pitchFamily="18" charset="0"/>
                  </a:rPr>
                  <a:t>𝜏=𝑅/𝐿=𝑅𝐶=𝑀𝐶/𝑈𝐴</a:t>
                </a:r>
                <a:endParaRPr lang="en-CH" dirty="0"/>
              </a:p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49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dirty="0"/>
              <a:t>Left</a:t>
            </a:r>
            <a:r>
              <a:rPr lang="en-CH" dirty="0"/>
              <a:t> first order, </a:t>
            </a:r>
            <a:r>
              <a:rPr lang="en-CH" b="1" dirty="0"/>
              <a:t>right</a:t>
            </a:r>
            <a:r>
              <a:rPr lang="en-CH" dirty="0"/>
              <a:t> second order</a:t>
            </a:r>
          </a:p>
          <a:p>
            <a:endParaRPr lang="en-CH" dirty="0"/>
          </a:p>
          <a:p>
            <a:r>
              <a:rPr lang="en-CH" dirty="0"/>
              <a:t>For oscillation to </a:t>
            </a:r>
            <a:r>
              <a:rPr lang="en-CH" dirty="0" err="1"/>
              <a:t>occure</a:t>
            </a:r>
            <a:r>
              <a:rPr lang="en-CH" dirty="0"/>
              <a:t>, </a:t>
            </a:r>
            <a:r>
              <a:rPr lang="en-CH" b="1" dirty="0"/>
              <a:t>TWO</a:t>
            </a:r>
            <a:r>
              <a:rPr lang="en-CH" b="0" dirty="0"/>
              <a:t> energy sources are required!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402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358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dirty="0"/>
              <a:t>Left</a:t>
            </a:r>
            <a:r>
              <a:rPr lang="en-CH" dirty="0"/>
              <a:t> first order, </a:t>
            </a:r>
            <a:r>
              <a:rPr lang="en-CH" b="1" dirty="0"/>
              <a:t>right</a:t>
            </a:r>
            <a:r>
              <a:rPr lang="en-CH" dirty="0"/>
              <a:t> second order</a:t>
            </a:r>
          </a:p>
          <a:p>
            <a:endParaRPr lang="en-CH" dirty="0"/>
          </a:p>
          <a:p>
            <a:r>
              <a:rPr lang="en-CH" dirty="0"/>
              <a:t>For oscillation to </a:t>
            </a:r>
            <a:r>
              <a:rPr lang="en-CH" dirty="0" err="1"/>
              <a:t>occure</a:t>
            </a:r>
            <a:r>
              <a:rPr lang="en-CH" dirty="0"/>
              <a:t>, </a:t>
            </a:r>
            <a:r>
              <a:rPr lang="en-CH" b="1" dirty="0"/>
              <a:t>TWO</a:t>
            </a:r>
            <a:r>
              <a:rPr lang="en-CH" b="0" dirty="0"/>
              <a:t> energy sources are required!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871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30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045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2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9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Dynamic Characteristics of Measurement Systems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Step Response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614A125-B0D6-903B-CC5F-BDD4BFD5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4398" y="5454000"/>
            <a:ext cx="4775200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59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8E7660-676B-7822-CC0B-026D84431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84398" y="1073110"/>
            <a:ext cx="4775200" cy="3597426"/>
          </a:xfr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E83980-AD3F-A6C5-997C-5409ECD7C76F}"/>
              </a:ext>
            </a:extLst>
          </p:cNvPr>
          <p:cNvSpPr/>
          <p:nvPr/>
        </p:nvSpPr>
        <p:spPr>
          <a:xfrm>
            <a:off x="2652354" y="1598047"/>
            <a:ext cx="2837220" cy="2586604"/>
          </a:xfrm>
          <a:custGeom>
            <a:avLst/>
            <a:gdLst>
              <a:gd name="connsiteX0" fmla="*/ 410 w 1267235"/>
              <a:gd name="connsiteY0" fmla="*/ 0 h 1228725"/>
              <a:gd name="connsiteX1" fmla="*/ 9935 w 1267235"/>
              <a:gd name="connsiteY1" fmla="*/ 1228725 h 1228725"/>
              <a:gd name="connsiteX2" fmla="*/ 562385 w 1267235"/>
              <a:gd name="connsiteY2" fmla="*/ 438150 h 1228725"/>
              <a:gd name="connsiteX3" fmla="*/ 1267235 w 1267235"/>
              <a:gd name="connsiteY3" fmla="*/ 95250 h 1228725"/>
              <a:gd name="connsiteX4" fmla="*/ 410 w 1267235"/>
              <a:gd name="connsiteY4" fmla="*/ 0 h 1228725"/>
              <a:gd name="connsiteX0" fmla="*/ 0 w 5334000"/>
              <a:gd name="connsiteY0" fmla="*/ 118115 h 1137290"/>
              <a:gd name="connsiteX1" fmla="*/ 4076700 w 5334000"/>
              <a:gd name="connsiteY1" fmla="*/ 1137290 h 1137290"/>
              <a:gd name="connsiteX2" fmla="*/ 4629150 w 5334000"/>
              <a:gd name="connsiteY2" fmla="*/ 346715 h 1137290"/>
              <a:gd name="connsiteX3" fmla="*/ 5334000 w 5334000"/>
              <a:gd name="connsiteY3" fmla="*/ 3815 h 1137290"/>
              <a:gd name="connsiteX4" fmla="*/ 0 w 5334000"/>
              <a:gd name="connsiteY4" fmla="*/ 118115 h 1137290"/>
              <a:gd name="connsiteX0" fmla="*/ 0 w 5334000"/>
              <a:gd name="connsiteY0" fmla="*/ 118507 h 1137682"/>
              <a:gd name="connsiteX1" fmla="*/ 4076700 w 5334000"/>
              <a:gd name="connsiteY1" fmla="*/ 1137682 h 1137682"/>
              <a:gd name="connsiteX2" fmla="*/ 4629150 w 5334000"/>
              <a:gd name="connsiteY2" fmla="*/ 347107 h 1137682"/>
              <a:gd name="connsiteX3" fmla="*/ 5334000 w 5334000"/>
              <a:gd name="connsiteY3" fmla="*/ 4207 h 1137682"/>
              <a:gd name="connsiteX4" fmla="*/ 0 w 5334000"/>
              <a:gd name="connsiteY4" fmla="*/ 118507 h 1137682"/>
              <a:gd name="connsiteX0" fmla="*/ 0 w 4639138"/>
              <a:gd name="connsiteY0" fmla="*/ 0 h 1019175"/>
              <a:gd name="connsiteX1" fmla="*/ 4076700 w 4639138"/>
              <a:gd name="connsiteY1" fmla="*/ 1019175 h 1019175"/>
              <a:gd name="connsiteX2" fmla="*/ 4629150 w 4639138"/>
              <a:gd name="connsiteY2" fmla="*/ 228600 h 1019175"/>
              <a:gd name="connsiteX3" fmla="*/ 1739900 w 4639138"/>
              <a:gd name="connsiteY3" fmla="*/ 69850 h 1019175"/>
              <a:gd name="connsiteX4" fmla="*/ 0 w 4639138"/>
              <a:gd name="connsiteY4" fmla="*/ 0 h 1019175"/>
              <a:gd name="connsiteX0" fmla="*/ 0 w 4644088"/>
              <a:gd name="connsiteY0" fmla="*/ 11679 h 1030854"/>
              <a:gd name="connsiteX1" fmla="*/ 4076700 w 4644088"/>
              <a:gd name="connsiteY1" fmla="*/ 1030854 h 1030854"/>
              <a:gd name="connsiteX2" fmla="*/ 4629150 w 4644088"/>
              <a:gd name="connsiteY2" fmla="*/ 240279 h 1030854"/>
              <a:gd name="connsiteX3" fmla="*/ 2832100 w 4644088"/>
              <a:gd name="connsiteY3" fmla="*/ 11679 h 1030854"/>
              <a:gd name="connsiteX4" fmla="*/ 0 w 4644088"/>
              <a:gd name="connsiteY4" fmla="*/ 11679 h 1030854"/>
              <a:gd name="connsiteX0" fmla="*/ 0 w 4083701"/>
              <a:gd name="connsiteY0" fmla="*/ 11679 h 1030854"/>
              <a:gd name="connsiteX1" fmla="*/ 4076700 w 4083701"/>
              <a:gd name="connsiteY1" fmla="*/ 1030854 h 1030854"/>
              <a:gd name="connsiteX2" fmla="*/ 958850 w 4083701"/>
              <a:gd name="connsiteY2" fmla="*/ 621279 h 1030854"/>
              <a:gd name="connsiteX3" fmla="*/ 2832100 w 4083701"/>
              <a:gd name="connsiteY3" fmla="*/ 11679 h 1030854"/>
              <a:gd name="connsiteX4" fmla="*/ 0 w 4083701"/>
              <a:gd name="connsiteY4" fmla="*/ 11679 h 103085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220" h="2586604">
                <a:moveTo>
                  <a:pt x="5120" y="11679"/>
                </a:moveTo>
                <a:cubicBezTo>
                  <a:pt x="4326" y="468085"/>
                  <a:pt x="-5993" y="2270692"/>
                  <a:pt x="5120" y="2586604"/>
                </a:cubicBezTo>
                <a:cubicBezTo>
                  <a:pt x="667637" y="237104"/>
                  <a:pt x="1452920" y="136033"/>
                  <a:pt x="2837220" y="11679"/>
                </a:cubicBezTo>
                <a:cubicBezTo>
                  <a:pt x="2414945" y="-20071"/>
                  <a:pt x="433745" y="24379"/>
                  <a:pt x="5120" y="11679"/>
                </a:cubicBezTo>
                <a:close/>
              </a:path>
            </a:pathLst>
          </a:cu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1B1F5-0270-F6DD-5C00-BFFF94ECA512}"/>
                  </a:ext>
                </a:extLst>
              </p:cNvPr>
              <p:cNvSpPr txBox="1"/>
              <p:nvPr/>
            </p:nvSpPr>
            <p:spPr>
              <a:xfrm>
                <a:off x="3279711" y="4657836"/>
                <a:ext cx="2584579" cy="562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1B1F5-0270-F6DD-5C00-BFFF94EC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11" y="4657836"/>
                <a:ext cx="2584579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7BBCC-FFA7-288B-CCED-844181E9E189}"/>
              </a:ext>
            </a:extLst>
          </p:cNvPr>
          <p:cNvCxnSpPr/>
          <p:nvPr/>
        </p:nvCxnSpPr>
        <p:spPr>
          <a:xfrm flipV="1">
            <a:off x="1894114" y="2127380"/>
            <a:ext cx="1203649" cy="821093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E1CB2F-3EF0-A318-E966-6F03694B3B57}"/>
              </a:ext>
            </a:extLst>
          </p:cNvPr>
          <p:cNvSpPr txBox="1"/>
          <p:nvPr/>
        </p:nvSpPr>
        <p:spPr>
          <a:xfrm>
            <a:off x="567483" y="2948473"/>
            <a:ext cx="16252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H" sz="28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2424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CD8C1F-7985-6C16-535C-BBB74655D2F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380832"/>
                <a:ext cx="8424000" cy="2569168"/>
              </a:xfrm>
            </p:spPr>
            <p:txBody>
              <a:bodyPr>
                <a:normAutofit/>
              </a:bodyPr>
              <a:lstStyle/>
              <a:p>
                <a:r>
                  <a:rPr lang="en-CH" sz="2000" i="1" dirty="0"/>
                  <a:t>Sinus wave as input</a:t>
                </a:r>
                <a:r>
                  <a:rPr lang="en-CH" sz="2000" dirty="0"/>
                  <a:t>: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H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Amplitude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Phase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H" sz="2000" b="0" dirty="0"/>
              </a:p>
              <a:p>
                <a:r>
                  <a:rPr lang="en-CH" sz="2000" b="0" i="1" dirty="0"/>
                  <a:t>Product</a:t>
                </a:r>
              </a:p>
              <a:p>
                <a:pPr lvl="1"/>
                <a:r>
                  <a:rPr lang="en-CH" sz="2000" b="0" dirty="0"/>
                  <a:t>Amplitude Ratio: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Phase Difference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sz="20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CD8C1F-7985-6C16-535C-BBB74655D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380832"/>
                <a:ext cx="8424000" cy="2569168"/>
              </a:xfrm>
              <a:blipFill>
                <a:blip r:embed="rId3"/>
                <a:stretch>
                  <a:fillRect l="-651" t="-261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Sinusoidal Response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FE3E9-15D0-4716-B31E-572B7A4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5976" y="5309450"/>
            <a:ext cx="489204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62-64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FBACB75F-85E8-6D76-56F6-6B3D7B88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6" y="980432"/>
            <a:ext cx="6535200" cy="14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B88B32-FB78-A207-C8CE-1309CBF2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18" y="1055530"/>
            <a:ext cx="4281857" cy="43883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809F15-D9C2-D30B-89AD-879EE09F50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02065" y="1866049"/>
            <a:ext cx="4369935" cy="31150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Sinusoidal Response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FE3E9-15D0-4716-B31E-572B7A4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065" y="5309450"/>
            <a:ext cx="489204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62-64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C44C3-0182-C490-F50E-593D8690C3B2}"/>
              </a:ext>
            </a:extLst>
          </p:cNvPr>
          <p:cNvSpPr txBox="1"/>
          <p:nvPr/>
        </p:nvSpPr>
        <p:spPr>
          <a:xfrm>
            <a:off x="568234" y="1055530"/>
            <a:ext cx="428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Second Order →</a:t>
            </a:r>
          </a:p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First Order ↓</a:t>
            </a:r>
          </a:p>
        </p:txBody>
      </p:sp>
    </p:spTree>
    <p:extLst>
      <p:ext uri="{BB962C8B-B14F-4D97-AF65-F5344CB8AC3E}">
        <p14:creationId xmlns:p14="http://schemas.microsoft.com/office/powerpoint/2010/main" val="2028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 Error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4B41E51-0767-D40C-12E4-09E9F3B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994" y="5454000"/>
            <a:ext cx="48540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65-70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dirty="0"/>
                  <a:t>...of a system</a:t>
                </a:r>
                <a:endParaRPr lang="en-CH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/>
              </a:p>
              <a:p>
                <a:pPr marL="0" indent="0">
                  <a:buNone/>
                </a:pPr>
                <a:endParaRPr lang="en-CH" sz="1000" b="1" dirty="0"/>
              </a:p>
              <a:p>
                <a:r>
                  <a:rPr lang="en-CH" dirty="0"/>
                  <a:t>...with periodic input signal</a:t>
                </a:r>
              </a:p>
              <a:p>
                <a:pPr marL="0" indent="0">
                  <a:buNone/>
                </a:pPr>
                <a:endParaRPr lang="en-CH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2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𝑗𝑛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H" sz="2200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H" sz="2200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CH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CH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CH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/>
              </a:p>
              <a:p>
                <a:pPr marL="0" indent="0">
                  <a:buNone/>
                </a:pPr>
                <a:endParaRPr lang="en-CH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24" t="-17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7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B1C3FC-E650-A032-FBBC-52F19E6D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83" y="2896718"/>
            <a:ext cx="2479517" cy="1946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 Error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4B41E51-0767-D40C-12E4-09E9F3B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994" y="5454000"/>
            <a:ext cx="48540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65-70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200" b="1" dirty="0"/>
                  <a:t>Fourier series for periodic signals</a:t>
                </a:r>
              </a:p>
              <a:p>
                <a:pPr marL="0" indent="0">
                  <a:buNone/>
                </a:pPr>
                <a:endParaRPr lang="en-CH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H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H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H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CH" sz="2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H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CH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941" t="-18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4BCCCBB-9BCC-CBC9-3345-97BC7B8E0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" b="3389"/>
          <a:stretch/>
        </p:blipFill>
        <p:spPr>
          <a:xfrm>
            <a:off x="4990743" y="2801096"/>
            <a:ext cx="2803021" cy="22217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22AA51-EBF3-1834-924C-1064F61F07D4}"/>
              </a:ext>
            </a:extLst>
          </p:cNvPr>
          <p:cNvCxnSpPr/>
          <p:nvPr/>
        </p:nvCxnSpPr>
        <p:spPr>
          <a:xfrm>
            <a:off x="3888336" y="3708873"/>
            <a:ext cx="1102407" cy="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0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396" y="5454000"/>
            <a:ext cx="5029204" cy="27000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CH" dirty="0" err="1"/>
              <a:t>lides</a:t>
            </a:r>
            <a:r>
              <a:rPr lang="en-CH" dirty="0"/>
              <a:t> Lecture 6 of </a:t>
            </a:r>
            <a:r>
              <a:rPr lang="en-CH" i="1" dirty="0"/>
              <a:t>Sensors and Actuators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FD8347-F6C9-F426-A366-24437EF31F0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79999"/>
                <a:ext cx="8424000" cy="4168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400" b="1" dirty="0"/>
                  <a:t>Inherent Design</a:t>
                </a:r>
              </a:p>
              <a:p>
                <a:pPr marL="0" indent="0">
                  <a:buNone/>
                </a:pPr>
                <a:r>
                  <a:rPr lang="en-CH" sz="2000" i="1" u="sng" dirty="0"/>
                  <a:t>First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H" sz="240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τ</m:t>
                      </m:r>
                      <m:r>
                        <a:rPr lang="en-CH" sz="24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CH" sz="24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CH" sz="24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CH" sz="2800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H" sz="500" kern="100" dirty="0"/>
              </a:p>
              <a:p>
                <a:pPr marL="0" indent="0">
                  <a:buNone/>
                </a:pPr>
                <a:r>
                  <a:rPr lang="en-CH" sz="2000" kern="100" dirty="0"/>
                  <a:t>Decrease Mass, increase Area →reduces </a:t>
                </a:r>
                <a14:m>
                  <m:oMath xmlns:m="http://schemas.openxmlformats.org/officeDocument/2006/math">
                    <m:r>
                      <a:rPr lang="en-CH" sz="2000" b="0" i="1" kern="10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CH" sz="2000" kern="100" dirty="0"/>
              </a:p>
              <a:p>
                <a:pPr marL="0" indent="0">
                  <a:buNone/>
                </a:pPr>
                <a:endParaRPr lang="en-CH" sz="2000" kern="100" dirty="0"/>
              </a:p>
              <a:p>
                <a:pPr marL="0" indent="0">
                  <a:buNone/>
                </a:pPr>
                <a:r>
                  <a:rPr lang="en-CH" sz="2000" i="1" u="sng" kern="100" dirty="0"/>
                  <a:t>Second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H" sz="20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H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H" sz="20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H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H" sz="20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H" sz="2000" b="0" i="1" kern="1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Maximising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(stiffer </a:t>
                </a:r>
                <a14:m>
                  <m:oMath xmlns:m="http://schemas.openxmlformats.org/officeDocument/2006/math">
                    <m:r>
                      <a:rPr lang="en-CH" sz="20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low mass </a:t>
                </a:r>
                <a14:m>
                  <m:oMath xmlns:m="http://schemas.openxmlformats.org/officeDocument/2006/math">
                    <m:r>
                      <a:rPr lang="en-CH" sz="20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CH" sz="2000" i="1" kern="1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FD8347-F6C9-F426-A366-24437EF3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79999"/>
                <a:ext cx="8424000" cy="4168275"/>
              </a:xfrm>
              <a:blipFill>
                <a:blip r:embed="rId2"/>
                <a:stretch>
                  <a:fillRect l="-1085" t="-204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30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322" y="5454000"/>
            <a:ext cx="49533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357E3-FB89-91C9-9744-3E2469C8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7" y="1856308"/>
            <a:ext cx="8425643" cy="17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FEF489-0713-38D9-F823-253DAB011EE5}"/>
                  </a:ext>
                </a:extLst>
              </p:cNvPr>
              <p:cNvSpPr txBox="1"/>
              <p:nvPr/>
            </p:nvSpPr>
            <p:spPr>
              <a:xfrm>
                <a:off x="1323016" y="4210760"/>
                <a:ext cx="6497967" cy="720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H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H" sz="20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H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0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CH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H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H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0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CH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FEF489-0713-38D9-F823-253DAB01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6" y="4210760"/>
                <a:ext cx="6497967" cy="720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F0206D-8063-A678-3780-E434EF470692}"/>
              </a:ext>
            </a:extLst>
          </p:cNvPr>
          <p:cNvSpPr/>
          <p:nvPr/>
        </p:nvSpPr>
        <p:spPr>
          <a:xfrm>
            <a:off x="1956987" y="3188429"/>
            <a:ext cx="1362476" cy="1022331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1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13CEAD-7082-EEE3-E70E-BBA0226B92F3}"/>
              </a:ext>
            </a:extLst>
          </p:cNvPr>
          <p:cNvSpPr/>
          <p:nvPr/>
        </p:nvSpPr>
        <p:spPr>
          <a:xfrm>
            <a:off x="3757212" y="3364907"/>
            <a:ext cx="676676" cy="845853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2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50C677-99D5-C84A-6D2C-0E9869EB0D5A}"/>
              </a:ext>
            </a:extLst>
          </p:cNvPr>
          <p:cNvSpPr/>
          <p:nvPr/>
        </p:nvSpPr>
        <p:spPr>
          <a:xfrm flipH="1">
            <a:off x="5740400" y="3364907"/>
            <a:ext cx="1308274" cy="845853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098FB85-1C78-4D9E-DA84-85EE8A768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b="1" dirty="0"/>
              <a:t>Open Loop Compensation</a:t>
            </a:r>
          </a:p>
        </p:txBody>
      </p:sp>
    </p:spTree>
    <p:extLst>
      <p:ext uri="{BB962C8B-B14F-4D97-AF65-F5344CB8AC3E}">
        <p14:creationId xmlns:p14="http://schemas.microsoft.com/office/powerpoint/2010/main" val="290082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35A137-91A5-4399-5184-7D225596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3" y="1473139"/>
            <a:ext cx="6721270" cy="2313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322" y="5454000"/>
            <a:ext cx="49533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72-73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098FB85-1C78-4D9E-DA84-85EE8A768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b="1" dirty="0"/>
              <a:t>Closed Loop Compensation (High Gain)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61185-AC4C-B13D-AC0B-B3C596EA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8" y="4194275"/>
            <a:ext cx="4751461" cy="892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191D6-7116-1E27-B4BF-9B58BB0C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21" y="4154189"/>
            <a:ext cx="2558477" cy="98361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60B2B1-454E-FF0B-0EA4-239D4A4E42DC}"/>
              </a:ext>
            </a:extLst>
          </p:cNvPr>
          <p:cNvCxnSpPr>
            <a:cxnSpLocks/>
          </p:cNvCxnSpPr>
          <p:nvPr/>
        </p:nvCxnSpPr>
        <p:spPr>
          <a:xfrm>
            <a:off x="5315484" y="4614729"/>
            <a:ext cx="811851" cy="0"/>
          </a:xfrm>
          <a:prstGeom prst="straightConnector1">
            <a:avLst/>
          </a:prstGeom>
          <a:noFill/>
          <a:ln w="38100" cap="rnd">
            <a:solidFill>
              <a:schemeClr val="accent1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1AA7A4F-6157-D675-40C8-E438673E3A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450147">
            <a:off x="5370126" y="3792751"/>
            <a:ext cx="1478422" cy="33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322F6C-923A-3A31-ACA9-5FE77D112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1598"/>
          <a:stretch/>
        </p:blipFill>
        <p:spPr>
          <a:xfrm rot="19450147">
            <a:off x="5484279" y="4145848"/>
            <a:ext cx="272064" cy="3334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FA881C-D31A-F418-BE86-DB11DB6D3685}"/>
              </a:ext>
            </a:extLst>
          </p:cNvPr>
          <p:cNvSpPr/>
          <p:nvPr/>
        </p:nvSpPr>
        <p:spPr>
          <a:xfrm flipH="1">
            <a:off x="5598630" y="2377440"/>
            <a:ext cx="573569" cy="1776749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32775"/>
              <a:gd name="connsiteY0" fmla="*/ 0 h 1114158"/>
              <a:gd name="connsiteX1" fmla="*/ 1328381 w 1332775"/>
              <a:gd name="connsiteY1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2775" h="1114158">
                <a:moveTo>
                  <a:pt x="0" y="0"/>
                </a:moveTo>
                <a:cubicBezTo>
                  <a:pt x="430841" y="584828"/>
                  <a:pt x="1406176" y="419479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8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Required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dirty="0"/>
              <a:t>Transfer Function G(s)</a:t>
            </a:r>
          </a:p>
          <a:p>
            <a:pPr lvl="1"/>
            <a:r>
              <a:rPr lang="en-CH" dirty="0">
                <a:effectLst/>
              </a:rPr>
              <a:t>First order element</a:t>
            </a:r>
          </a:p>
          <a:p>
            <a:pPr lvl="1"/>
            <a:r>
              <a:rPr lang="en-CH" dirty="0"/>
              <a:t>Second order element</a:t>
            </a:r>
          </a:p>
          <a:p>
            <a:r>
              <a:rPr lang="en-CH" dirty="0">
                <a:effectLst/>
              </a:rPr>
              <a:t>Identification of the dynamics of an element</a:t>
            </a:r>
          </a:p>
          <a:p>
            <a:pPr lvl="1"/>
            <a:r>
              <a:rPr lang="en-CH" dirty="0">
                <a:effectLst/>
              </a:rPr>
              <a:t>Step response</a:t>
            </a:r>
          </a:p>
          <a:p>
            <a:pPr lvl="1"/>
            <a:r>
              <a:rPr lang="en-CH" dirty="0"/>
              <a:t>Sinusoidal response</a:t>
            </a:r>
          </a:p>
          <a:p>
            <a:r>
              <a:rPr lang="en-CH" dirty="0">
                <a:effectLst/>
              </a:rPr>
              <a:t>Dynamic errors in measurement systems</a:t>
            </a:r>
          </a:p>
          <a:p>
            <a:r>
              <a:rPr lang="en-CH" dirty="0">
                <a:effectLst/>
              </a:rPr>
              <a:t>Techniques for dynamic compensation</a:t>
            </a:r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155D9C9-14C8-BA0E-35AC-2BA450C247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4106280"/>
              </p:ext>
            </p:extLst>
          </p:nvPr>
        </p:nvGraphicFramePr>
        <p:xfrm>
          <a:off x="360725" y="1724025"/>
          <a:ext cx="8423275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59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</a:t>
            </a:r>
            <a:r>
              <a:rPr lang="en-CH" sz="4000" dirty="0" err="1"/>
              <a:t>verview</a:t>
            </a:r>
            <a:endParaRPr lang="en-CH" sz="4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3216720"/>
                  </p:ext>
                </p:extLst>
              </p:nvPr>
            </p:nvGraphicFramePr>
            <p:xfrm>
              <a:off x="802335" y="1152975"/>
              <a:ext cx="3429327" cy="2160000"/>
            </p:xfrm>
            <a:graphic>
              <a:graphicData uri="http://schemas.microsoft.com/office/powerpoint/2016/slidezoom">
                <pslz:sldZm>
                  <pslz:sldZmObj sldId="258" cId="3192687471">
                    <pslz:zmPr id="{3F3B3383-6595-474B-95CF-80B2276E155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335" y="1152975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CF3E6CD-2BF9-89C0-E852-6A4F417446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173657"/>
                  </p:ext>
                </p:extLst>
              </p:nvPr>
            </p:nvGraphicFramePr>
            <p:xfrm>
              <a:off x="4912338" y="1152975"/>
              <a:ext cx="3429326" cy="2160000"/>
            </p:xfrm>
            <a:graphic>
              <a:graphicData uri="http://schemas.microsoft.com/office/powerpoint/2016/slidezoom">
                <pslz:sldZm>
                  <pslz:sldZmObj sldId="283" cId="4091005000">
                    <pslz:zmPr id="{00A42617-3CEE-4AF5-8DB5-29347A092379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CF3E6CD-2BF9-89C0-E852-6A4F417446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2338" y="1152975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D66E8DD-616C-C248-BE5D-FCDD75AB4B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0872288"/>
                  </p:ext>
                </p:extLst>
              </p:nvPr>
            </p:nvGraphicFramePr>
            <p:xfrm>
              <a:off x="802335" y="3419450"/>
              <a:ext cx="3429326" cy="2160000"/>
            </p:xfrm>
            <a:graphic>
              <a:graphicData uri="http://schemas.microsoft.com/office/powerpoint/2016/slidezoom">
                <pslz:sldZm>
                  <pslz:sldZmObj sldId="284" cId="1781745739">
                    <pslz:zmPr id="{72026D1B-30F2-4E61-9EC6-3610CEA576AA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D66E8DD-616C-C248-BE5D-FCDD75AB4B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2335" y="3419450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82F2EED-AA42-8496-99E6-5ED1AA879A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991067"/>
                  </p:ext>
                </p:extLst>
              </p:nvPr>
            </p:nvGraphicFramePr>
            <p:xfrm>
              <a:off x="4912338" y="3419450"/>
              <a:ext cx="3429326" cy="2160000"/>
            </p:xfrm>
            <a:graphic>
              <a:graphicData uri="http://schemas.microsoft.com/office/powerpoint/2016/slidezoom">
                <pslz:sldZm>
                  <pslz:sldZmObj sldId="285" cId="3181308018">
                    <pslz:zmPr id="{CB27466C-F0F7-40B6-95A6-7383BD7738A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82F2EED-AA42-8496-99E6-5ED1AA879A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2338" y="3419450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24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6334" y="3442996"/>
                <a:ext cx="2991332" cy="12613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H" sz="3600" dirty="0"/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34" y="3442996"/>
                <a:ext cx="2991332" cy="1261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Content Placeholder 2">
            <a:extLst>
              <a:ext uri="{FF2B5EF4-FFF2-40B4-BE49-F238E27FC236}">
                <a16:creationId xmlns:a16="http://schemas.microsoft.com/office/drawing/2014/main" id="{92434678-09D5-3AA6-2573-95469844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40" y="1248170"/>
            <a:ext cx="7002120" cy="197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BC41B-1FB1-984C-5954-E727437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0746" y="5454000"/>
            <a:ext cx="47625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p.54-57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260676"/>
                <a:ext cx="4122000" cy="270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5">
                        <a:lumMod val="50000"/>
                      </a:schemeClr>
                    </a:solidFill>
                  </a:rPr>
                  <a:t>First</a:t>
                </a:r>
                <a:r>
                  <a:rPr lang="en-CH" b="1" dirty="0"/>
                  <a:t> Order Element</a:t>
                </a:r>
              </a:p>
              <a:p>
                <a:pPr marL="0" indent="0">
                  <a:buNone/>
                </a:pPr>
                <a:endParaRPr lang="en-CH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CH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260676"/>
                <a:ext cx="4122000" cy="2700000"/>
              </a:xfrm>
              <a:blipFill>
                <a:blip r:embed="rId4"/>
                <a:stretch>
                  <a:fillRect l="-1775" t="-24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61998" y="2260676"/>
                <a:ext cx="4122000" cy="270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6">
                        <a:lumMod val="50000"/>
                      </a:schemeClr>
                    </a:solidFill>
                  </a:rPr>
                  <a:t>Second</a:t>
                </a:r>
                <a:r>
                  <a:rPr lang="en-CH" b="1" dirty="0"/>
                  <a:t> Order Element</a:t>
                </a:r>
              </a:p>
              <a:p>
                <a:pPr marL="0" indent="0">
                  <a:buNone/>
                </a:pPr>
                <a:endParaRPr lang="en-CH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CH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en-C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dΔ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4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61998" y="2260676"/>
                <a:ext cx="4122000" cy="2700000"/>
              </a:xfrm>
              <a:blipFill>
                <a:blip r:embed="rId5"/>
                <a:stretch>
                  <a:fillRect l="-1775" t="-24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7180F58-85E5-AA97-FBF2-C39841EBEC2F}"/>
              </a:ext>
            </a:extLst>
          </p:cNvPr>
          <p:cNvGrpSpPr/>
          <p:nvPr/>
        </p:nvGrpSpPr>
        <p:grpSpPr>
          <a:xfrm rot="5400000">
            <a:off x="2194142" y="3867716"/>
            <a:ext cx="399711" cy="108000"/>
            <a:chOff x="793102" y="1278294"/>
            <a:chExt cx="399711" cy="10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345EE5-521A-D878-F992-2D95D3B42F94}"/>
                </a:ext>
              </a:extLst>
            </p:cNvPr>
            <p:cNvSpPr/>
            <p:nvPr/>
          </p:nvSpPr>
          <p:spPr>
            <a:xfrm>
              <a:off x="793102" y="12782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FE50D8-D7F6-2710-032C-6E8B4DA8C6DC}"/>
                </a:ext>
              </a:extLst>
            </p:cNvPr>
            <p:cNvSpPr/>
            <p:nvPr/>
          </p:nvSpPr>
          <p:spPr>
            <a:xfrm>
              <a:off x="1084813" y="127829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6C90A4-3B77-1E67-F578-3D0EAB0359DC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901102" y="1332294"/>
              <a:ext cx="183711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395" y="1156996"/>
                <a:ext cx="1707502" cy="72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1156996"/>
                <a:ext cx="1707502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5F80F7A-A382-F43B-858F-E7E453C2D500}"/>
              </a:ext>
            </a:extLst>
          </p:cNvPr>
          <p:cNvGrpSpPr/>
          <p:nvPr/>
        </p:nvGrpSpPr>
        <p:grpSpPr>
          <a:xfrm rot="5400000">
            <a:off x="6442142" y="3867716"/>
            <a:ext cx="399711" cy="108000"/>
            <a:chOff x="793102" y="1278294"/>
            <a:chExt cx="399711" cy="10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774DCE-1C76-B8A4-08C2-3232976C1749}"/>
                </a:ext>
              </a:extLst>
            </p:cNvPr>
            <p:cNvSpPr/>
            <p:nvPr/>
          </p:nvSpPr>
          <p:spPr>
            <a:xfrm>
              <a:off x="793102" y="12782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168544-ABD1-21AF-D81D-5C1434F1BD25}"/>
                </a:ext>
              </a:extLst>
            </p:cNvPr>
            <p:cNvSpPr/>
            <p:nvPr/>
          </p:nvSpPr>
          <p:spPr>
            <a:xfrm>
              <a:off x="1084813" y="127829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97604A-7039-B82B-12CD-3B16FFB5DCA8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901102" y="1332294"/>
              <a:ext cx="183711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7D9AEB-4C00-D8C1-84F7-B0D89D6C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0" y="1032262"/>
            <a:ext cx="3748888" cy="10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512DFBBE-D14D-F0B6-5E03-FDDD28C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796" y="5454000"/>
            <a:ext cx="47244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</a:t>
            </a:r>
            <a:r>
              <a:rPr lang="en-CH" dirty="0"/>
              <a:t>9</a:t>
            </a:r>
            <a:r>
              <a:rPr lang="en-GB" dirty="0"/>
              <a:t>-</a:t>
            </a:r>
            <a:r>
              <a:rPr lang="en-CH" dirty="0"/>
              <a:t>61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8E7660-676B-7822-CC0B-026D84431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60363" y="1462316"/>
            <a:ext cx="4121150" cy="310469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AD2D95-62F1-12D0-4B6C-923D966D953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4873625" y="1017448"/>
            <a:ext cx="4121150" cy="3724553"/>
          </a:xfrm>
        </p:spPr>
      </p:pic>
    </p:spTree>
    <p:extLst>
      <p:ext uri="{BB962C8B-B14F-4D97-AF65-F5344CB8AC3E}">
        <p14:creationId xmlns:p14="http://schemas.microsoft.com/office/powerpoint/2010/main" val="24846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066338"/>
                <a:ext cx="4122000" cy="162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First Order Element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066338"/>
                <a:ext cx="4122000" cy="1626775"/>
              </a:xfrm>
              <a:blipFill>
                <a:blip r:embed="rId4"/>
                <a:stretch>
                  <a:fillRect l="-1775" t="-41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61998" y="2066338"/>
                <a:ext cx="4122000" cy="162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Second Order Element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61998" y="2066338"/>
                <a:ext cx="4122000" cy="1626775"/>
              </a:xfrm>
              <a:blipFill>
                <a:blip r:embed="rId5"/>
                <a:stretch>
                  <a:fillRect l="-1775" t="-41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7F8FCFD7-346D-ED2A-EB27-AD1DEA06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69" y="986338"/>
            <a:ext cx="382426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4A967861-0A3C-2B57-4F35-A8530E2F5E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998" y="3873600"/>
                <a:ext cx="4122000" cy="16267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4A967861-0A3C-2B57-4F35-A8530E2F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3873600"/>
                <a:ext cx="4122000" cy="1626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8E198DAA-D41D-B6F9-8C3F-5F5784A4F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1998" y="3873599"/>
                <a:ext cx="4122000" cy="16267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8E198DAA-D41D-B6F9-8C3F-5F5784A4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98" y="3873599"/>
                <a:ext cx="4122000" cy="1626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Step Response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B6E5042-F4D1-D535-0A1F-1B2E6364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1221" y="5454000"/>
            <a:ext cx="478155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</a:t>
            </a:r>
            <a:r>
              <a:rPr lang="en-CH" dirty="0"/>
              <a:t>8-61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E8A4-87BB-C2CA-508C-56C769403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2505074"/>
            <a:ext cx="8424000" cy="2444925"/>
          </a:xfrm>
        </p:spPr>
        <p:txBody>
          <a:bodyPr>
            <a:normAutofit/>
          </a:bodyPr>
          <a:lstStyle/>
          <a:p>
            <a:r>
              <a:rPr lang="en-CH" sz="2000" dirty="0"/>
              <a:t>Used for most identification</a:t>
            </a:r>
          </a:p>
          <a:p>
            <a:pPr lvl="1"/>
            <a:r>
              <a:rPr lang="en-CH" sz="2000" dirty="0"/>
              <a:t>Model known → Parameters can be acquired</a:t>
            </a:r>
          </a:p>
          <a:p>
            <a:r>
              <a:rPr lang="en-CH" sz="2000" dirty="0"/>
              <a:t>Shows most common signal, besides sinus/cosine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C4374F-29DF-D4C9-2DEE-92AED70C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7" y="1035857"/>
            <a:ext cx="5716387" cy="14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05000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589</TotalTime>
  <Words>674</Words>
  <Application>Microsoft Office PowerPoint</Application>
  <PresentationFormat>Custom</PresentationFormat>
  <Paragraphs>126</Paragraphs>
  <Slides>17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Inter</vt:lpstr>
      <vt:lpstr>MyStyle</vt:lpstr>
      <vt:lpstr>MyStyle_UpperLine</vt:lpstr>
      <vt:lpstr>MyStyle_Cleared</vt:lpstr>
      <vt:lpstr>Dynamic Characteristics of Measurement Systems</vt:lpstr>
      <vt:lpstr>Required Content</vt:lpstr>
      <vt:lpstr>Overview</vt:lpstr>
      <vt:lpstr>Overview</vt:lpstr>
      <vt:lpstr>Transfer Function G(s)</vt:lpstr>
      <vt:lpstr>Transfer Function G(s)</vt:lpstr>
      <vt:lpstr>Transfer Function G(s)</vt:lpstr>
      <vt:lpstr>Transfer Function G(s)</vt:lpstr>
      <vt:lpstr>Step Response</vt:lpstr>
      <vt:lpstr>Step Response</vt:lpstr>
      <vt:lpstr>Sinusoidal Response</vt:lpstr>
      <vt:lpstr>Sinusoidal Response</vt:lpstr>
      <vt:lpstr>Dynamic Error</vt:lpstr>
      <vt:lpstr>Dynamic Error</vt:lpstr>
      <vt:lpstr>Dynamics Compensations</vt:lpstr>
      <vt:lpstr>Dynamics Compensations</vt:lpstr>
      <vt:lpstr>Dynamics Compensations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45</cp:revision>
  <dcterms:created xsi:type="dcterms:W3CDTF">2023-12-14T12:51:27Z</dcterms:created>
  <dcterms:modified xsi:type="dcterms:W3CDTF">2024-01-04T10:23:10Z</dcterms:modified>
</cp:coreProperties>
</file>