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13" r:id="rId2"/>
    <p:sldMasterId id="2147483717" r:id="rId3"/>
  </p:sldMasterIdLst>
  <p:notesMasterIdLst>
    <p:notesMasterId r:id="rId23"/>
  </p:notesMasterIdLst>
  <p:sldIdLst>
    <p:sldId id="282" r:id="rId4"/>
    <p:sldId id="300" r:id="rId5"/>
    <p:sldId id="261" r:id="rId6"/>
    <p:sldId id="303" r:id="rId7"/>
    <p:sldId id="304" r:id="rId8"/>
    <p:sldId id="305" r:id="rId9"/>
    <p:sldId id="306" r:id="rId10"/>
    <p:sldId id="308" r:id="rId11"/>
    <p:sldId id="307" r:id="rId12"/>
    <p:sldId id="302" r:id="rId13"/>
    <p:sldId id="309" r:id="rId14"/>
    <p:sldId id="310" r:id="rId15"/>
    <p:sldId id="311" r:id="rId16"/>
    <p:sldId id="312" r:id="rId17"/>
    <p:sldId id="314" r:id="rId18"/>
    <p:sldId id="317" r:id="rId19"/>
    <p:sldId id="316" r:id="rId20"/>
    <p:sldId id="319" r:id="rId21"/>
    <p:sldId id="320" r:id="rId22"/>
  </p:sldIdLst>
  <p:sldSz cx="914400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35BD17A-585C-45EB-AC0C-BE2468BF5DCE}">
          <p14:sldIdLst>
            <p14:sldId id="282"/>
          </p14:sldIdLst>
        </p14:section>
        <p14:section name="Overview" id="{182DAED3-CCFD-4C31-AA6F-577B81206013}">
          <p14:sldIdLst>
            <p14:sldId id="300"/>
          </p14:sldIdLst>
        </p14:section>
        <p14:section name="Electrical Loading" id="{408ABDE6-3ED7-409F-88BA-59572D30013F}">
          <p14:sldIdLst>
            <p14:sldId id="261"/>
            <p14:sldId id="303"/>
            <p14:sldId id="304"/>
            <p14:sldId id="305"/>
            <p14:sldId id="306"/>
          </p14:sldIdLst>
        </p14:section>
        <p14:section name="Two-port networks" id="{0923F572-31BA-4B8B-A65F-71B265A406CF}">
          <p14:sldIdLst>
            <p14:sldId id="308"/>
            <p14:sldId id="307"/>
            <p14:sldId id="302"/>
            <p14:sldId id="309"/>
            <p14:sldId id="310"/>
            <p14:sldId id="311"/>
            <p14:sldId id="312"/>
            <p14:sldId id="314"/>
            <p14:sldId id="317"/>
            <p14:sldId id="316"/>
            <p14:sldId id="319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8" autoAdjust="0"/>
    <p:restoredTop sz="81184" autoAdjust="0"/>
  </p:normalViewPr>
  <p:slideViewPr>
    <p:cSldViewPr snapToGrid="0">
      <p:cViewPr>
        <p:scale>
          <a:sx n="125" d="100"/>
          <a:sy n="125" d="100"/>
        </p:scale>
        <p:origin x="942" y="-1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187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1">
  <dgm:title val=""/>
  <dgm:desc val=""/>
  <dgm:catLst>
    <dgm:cat type="accent5" pri="11100"/>
  </dgm:catLst>
  <dgm:styleLbl name="node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4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5">
        <a:alpha val="4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5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5">
        <a:alpha val="90000"/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EA352A-9171-4E5C-A5BE-FEAB382B70AF}" type="doc">
      <dgm:prSet loTypeId="urn:microsoft.com/office/officeart/2005/8/layout/vList2" loCatId="list" qsTypeId="urn:microsoft.com/office/officeart/2005/8/quickstyle/simple2" qsCatId="simple" csTypeId="urn:microsoft.com/office/officeart/2005/8/colors/accent5_1" csCatId="accent5" phldr="1"/>
      <dgm:spPr/>
      <dgm:t>
        <a:bodyPr/>
        <a:lstStyle/>
        <a:p>
          <a:endParaRPr lang="en-CH"/>
        </a:p>
      </dgm:t>
    </dgm:pt>
    <dgm:pt modelId="{20665D2D-6FD0-494F-AB10-12FF2A5C604A}">
      <dgm:prSet phldrT="[Text]" custT="1"/>
      <dgm:spPr/>
      <dgm:t>
        <a:bodyPr/>
        <a:lstStyle/>
        <a:p>
          <a:r>
            <a:rPr lang="en-CH" sz="24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Electrical Loading</a:t>
          </a:r>
        </a:p>
      </dgm:t>
    </dgm:pt>
    <dgm:pt modelId="{FCF93FFA-7602-4173-949D-7422A160DEDE}" type="parTrans" cxnId="{2205A89B-71EA-4E4F-9524-C33E36A6818E}">
      <dgm:prSet/>
      <dgm:spPr/>
      <dgm:t>
        <a:bodyPr/>
        <a:lstStyle/>
        <a:p>
          <a:endParaRPr lang="en-CH" sz="1200"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gm:t>
    </dgm:pt>
    <dgm:pt modelId="{7BA7D31E-960E-4FB2-B154-B00C0CFA091C}" type="sibTrans" cxnId="{2205A89B-71EA-4E4F-9524-C33E36A6818E}">
      <dgm:prSet/>
      <dgm:spPr/>
      <dgm:t>
        <a:bodyPr/>
        <a:lstStyle/>
        <a:p>
          <a:endParaRPr lang="en-CH" sz="1200"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gm:t>
    </dgm:pt>
    <dgm:pt modelId="{7781DCEF-0782-4CE5-98B4-BF92F6E81549}">
      <dgm:prSet custT="1"/>
      <dgm:spPr/>
      <dgm:t>
        <a:bodyPr/>
        <a:lstStyle/>
        <a:p>
          <a:r>
            <a:rPr lang="en-CH" sz="2400" dirty="0">
              <a:effectLst/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Two-port networks</a:t>
          </a:r>
        </a:p>
      </dgm:t>
    </dgm:pt>
    <dgm:pt modelId="{6240BD65-59E8-468F-8873-A27E419850F1}" type="parTrans" cxnId="{FB6E3735-AC17-4704-A6F9-B6E59A0E8326}">
      <dgm:prSet/>
      <dgm:spPr/>
      <dgm:t>
        <a:bodyPr/>
        <a:lstStyle/>
        <a:p>
          <a:endParaRPr lang="en-CH" sz="1200"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gm:t>
    </dgm:pt>
    <dgm:pt modelId="{EEC90544-60A0-46DC-A2DB-A8EC5476FB69}" type="sibTrans" cxnId="{FB6E3735-AC17-4704-A6F9-B6E59A0E8326}">
      <dgm:prSet/>
      <dgm:spPr/>
      <dgm:t>
        <a:bodyPr/>
        <a:lstStyle/>
        <a:p>
          <a:endParaRPr lang="en-CH" sz="1200">
            <a:latin typeface="Inter" panose="02000503000000020004" pitchFamily="50" charset="0"/>
            <a:ea typeface="Inter" panose="02000503000000020004" pitchFamily="50" charset="0"/>
            <a:cs typeface="Inter" panose="02000503000000020004" pitchFamily="50" charset="0"/>
          </a:endParaRPr>
        </a:p>
      </dgm:t>
    </dgm:pt>
    <dgm:pt modelId="{2F3E2250-5E06-4BF0-AA29-7116B88F6AB9}" type="pres">
      <dgm:prSet presAssocID="{6CEA352A-9171-4E5C-A5BE-FEAB382B70AF}" presName="linear" presStyleCnt="0">
        <dgm:presLayoutVars>
          <dgm:animLvl val="lvl"/>
          <dgm:resizeHandles val="exact"/>
        </dgm:presLayoutVars>
      </dgm:prSet>
      <dgm:spPr/>
    </dgm:pt>
    <dgm:pt modelId="{68247C05-30E2-45CB-AF58-B0713EF5D530}" type="pres">
      <dgm:prSet presAssocID="{20665D2D-6FD0-494F-AB10-12FF2A5C604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D341F1-2F74-410D-94E8-CBC84162B0F1}" type="pres">
      <dgm:prSet presAssocID="{7BA7D31E-960E-4FB2-B154-B00C0CFA091C}" presName="spacer" presStyleCnt="0"/>
      <dgm:spPr/>
    </dgm:pt>
    <dgm:pt modelId="{C77FCCBB-AB71-4F2B-8D00-5645E2DC43C7}" type="pres">
      <dgm:prSet presAssocID="{7781DCEF-0782-4CE5-98B4-BF92F6E8154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FB6E3735-AC17-4704-A6F9-B6E59A0E8326}" srcId="{6CEA352A-9171-4E5C-A5BE-FEAB382B70AF}" destId="{7781DCEF-0782-4CE5-98B4-BF92F6E81549}" srcOrd="1" destOrd="0" parTransId="{6240BD65-59E8-468F-8873-A27E419850F1}" sibTransId="{EEC90544-60A0-46DC-A2DB-A8EC5476FB69}"/>
    <dgm:cxn modelId="{0EF94E7E-9C94-4BE5-A0CA-21C0B1FC0970}" type="presOf" srcId="{20665D2D-6FD0-494F-AB10-12FF2A5C604A}" destId="{68247C05-30E2-45CB-AF58-B0713EF5D530}" srcOrd="0" destOrd="0" presId="urn:microsoft.com/office/officeart/2005/8/layout/vList2"/>
    <dgm:cxn modelId="{2205A89B-71EA-4E4F-9524-C33E36A6818E}" srcId="{6CEA352A-9171-4E5C-A5BE-FEAB382B70AF}" destId="{20665D2D-6FD0-494F-AB10-12FF2A5C604A}" srcOrd="0" destOrd="0" parTransId="{FCF93FFA-7602-4173-949D-7422A160DEDE}" sibTransId="{7BA7D31E-960E-4FB2-B154-B00C0CFA091C}"/>
    <dgm:cxn modelId="{798BABF4-CD47-4B95-9E9C-B4246FC23DB5}" type="presOf" srcId="{6CEA352A-9171-4E5C-A5BE-FEAB382B70AF}" destId="{2F3E2250-5E06-4BF0-AA29-7116B88F6AB9}" srcOrd="0" destOrd="0" presId="urn:microsoft.com/office/officeart/2005/8/layout/vList2"/>
    <dgm:cxn modelId="{EC9CE7F8-F3E2-42C8-A5DF-081463805CAD}" type="presOf" srcId="{7781DCEF-0782-4CE5-98B4-BF92F6E81549}" destId="{C77FCCBB-AB71-4F2B-8D00-5645E2DC43C7}" srcOrd="0" destOrd="0" presId="urn:microsoft.com/office/officeart/2005/8/layout/vList2"/>
    <dgm:cxn modelId="{0467FD74-99DD-4BE4-A7F7-9CC0A207942C}" type="presParOf" srcId="{2F3E2250-5E06-4BF0-AA29-7116B88F6AB9}" destId="{68247C05-30E2-45CB-AF58-B0713EF5D530}" srcOrd="0" destOrd="0" presId="urn:microsoft.com/office/officeart/2005/8/layout/vList2"/>
    <dgm:cxn modelId="{6CA7A09A-E024-4BA6-B8A1-D2FE6568F4F6}" type="presParOf" srcId="{2F3E2250-5E06-4BF0-AA29-7116B88F6AB9}" destId="{44D341F1-2F74-410D-94E8-CBC84162B0F1}" srcOrd="1" destOrd="0" presId="urn:microsoft.com/office/officeart/2005/8/layout/vList2"/>
    <dgm:cxn modelId="{58A0C6F3-238A-4F57-AED9-C33142B431D0}" type="presParOf" srcId="{2F3E2250-5E06-4BF0-AA29-7116B88F6AB9}" destId="{C77FCCBB-AB71-4F2B-8D00-5645E2DC43C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247C05-30E2-45CB-AF58-B0713EF5D530}">
      <dsp:nvSpPr>
        <dsp:cNvPr id="0" name=""/>
        <dsp:cNvSpPr/>
      </dsp:nvSpPr>
      <dsp:spPr>
        <a:xfrm>
          <a:off x="0" y="3600"/>
          <a:ext cx="8423275" cy="74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400" kern="12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Electrical Loading</a:t>
          </a:r>
        </a:p>
      </dsp:txBody>
      <dsp:txXfrm>
        <a:off x="36553" y="40153"/>
        <a:ext cx="8350169" cy="675694"/>
      </dsp:txXfrm>
    </dsp:sp>
    <dsp:sp modelId="{C77FCCBB-AB71-4F2B-8D00-5645E2DC43C7}">
      <dsp:nvSpPr>
        <dsp:cNvPr id="0" name=""/>
        <dsp:cNvSpPr/>
      </dsp:nvSpPr>
      <dsp:spPr>
        <a:xfrm>
          <a:off x="0" y="867600"/>
          <a:ext cx="8423275" cy="748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H" sz="2400" kern="1200" dirty="0">
              <a:effectLst/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rPr>
            <a:t>Two-port networks</a:t>
          </a:r>
        </a:p>
      </dsp:txBody>
      <dsp:txXfrm>
        <a:off x="36553" y="904153"/>
        <a:ext cx="8350169" cy="675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97828-BD99-4EE4-B248-B6544F3D4165}" type="datetimeFigureOut">
              <a:rPr lang="en-CH" smtClean="0"/>
              <a:t>04/01/2024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143000"/>
            <a:ext cx="489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3268D-4392-4FD3-B33B-AD549935553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6253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9831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Flow &amp; Effort Variables and related quantities </a:t>
            </a:r>
            <a:r>
              <a:rPr lang="en-CH" dirty="0">
                <a:sym typeface="Wingdings" panose="05000000000000000000" pitchFamily="2" charset="2"/>
              </a:rPr>
              <a:t> </a:t>
            </a:r>
            <a:r>
              <a:rPr lang="en-CH" b="1" dirty="0">
                <a:sym typeface="Wingdings" panose="05000000000000000000" pitchFamily="2" charset="2"/>
              </a:rPr>
              <a:t>The Concept of impedance is applicable to mechanical, fluidic and thermal systems as well </a:t>
            </a:r>
            <a:r>
              <a:rPr lang="en-CH" b="1">
                <a:sym typeface="Wingdings" panose="05000000000000000000" pitchFamily="2" charset="2"/>
              </a:rPr>
              <a:t>as electrical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2213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Process Loading is the concept of converting</a:t>
            </a:r>
            <a:r>
              <a:rPr lang="en-CH" b="1" dirty="0"/>
              <a:t> real inputs </a:t>
            </a:r>
            <a:r>
              <a:rPr lang="en-CH" dirty="0"/>
              <a:t>into </a:t>
            </a:r>
            <a:r>
              <a:rPr lang="en-CH" b="1" dirty="0"/>
              <a:t>measured inputs</a:t>
            </a:r>
            <a:r>
              <a:rPr lang="en-CH" b="0" dirty="0"/>
              <a:t>.</a:t>
            </a:r>
          </a:p>
          <a:p>
            <a:r>
              <a:rPr lang="en-CH" b="0" dirty="0"/>
              <a:t>Since the </a:t>
            </a:r>
            <a:r>
              <a:rPr lang="en-CH" b="0" u="sng" dirty="0"/>
              <a:t>sensor</a:t>
            </a:r>
            <a:r>
              <a:rPr lang="en-CH" b="0" dirty="0"/>
              <a:t> is going to have an </a:t>
            </a:r>
            <a:r>
              <a:rPr lang="en-CH" b="1" dirty="0"/>
              <a:t>influence</a:t>
            </a:r>
            <a:r>
              <a:rPr lang="en-CH" b="0" dirty="0"/>
              <a:t> on the </a:t>
            </a:r>
            <a:r>
              <a:rPr lang="en-CH" b="0" i="0" u="sng" dirty="0"/>
              <a:t>process</a:t>
            </a:r>
            <a:r>
              <a:rPr lang="en-CH" b="0" i="0" u="none" dirty="0"/>
              <a:t>, the measured value needs to be correct.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85613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H" dirty="0"/>
                  <a:t>Process Loading is the concept of converting</a:t>
                </a:r>
                <a:r>
                  <a:rPr lang="en-CH" b="1" dirty="0"/>
                  <a:t> real inputs </a:t>
                </a:r>
                <a:r>
                  <a:rPr lang="en-CH" dirty="0"/>
                  <a:t>into </a:t>
                </a:r>
                <a:r>
                  <a:rPr lang="en-CH" b="1" dirty="0"/>
                  <a:t>measured inputs</a:t>
                </a:r>
                <a:r>
                  <a:rPr lang="en-CH" b="0" dirty="0"/>
                  <a:t>.</a:t>
                </a:r>
              </a:p>
              <a:p>
                <a:r>
                  <a:rPr lang="en-CH" b="0" dirty="0"/>
                  <a:t>Since the </a:t>
                </a:r>
                <a:r>
                  <a:rPr lang="en-CH" b="0" u="sng" dirty="0"/>
                  <a:t>sensor</a:t>
                </a:r>
                <a:r>
                  <a:rPr lang="en-CH" b="0" dirty="0"/>
                  <a:t> is going to have an </a:t>
                </a:r>
                <a:r>
                  <a:rPr lang="en-CH" b="1" dirty="0"/>
                  <a:t>influence</a:t>
                </a:r>
                <a:r>
                  <a:rPr lang="en-CH" b="0" dirty="0"/>
                  <a:t> on the </a:t>
                </a:r>
                <a:r>
                  <a:rPr lang="en-CH" b="0" i="0" u="sng" dirty="0"/>
                  <a:t>process</a:t>
                </a:r>
                <a:r>
                  <a:rPr lang="en-CH" b="0" i="0" u="none" dirty="0"/>
                  <a:t>, the measured value needs to be correct.</a:t>
                </a:r>
              </a:p>
              <a:p>
                <a:endParaRPr lang="en-CH" b="0" i="0" u="none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b="0" i="0" u="none" dirty="0"/>
                  <a:t>The force balance equation leads to... </a:t>
                </a:r>
                <a:r>
                  <a:rPr lang="en-CH" b="0" i="0" u="none" dirty="0">
                    <a:sym typeface="Wingdings" panose="05000000000000000000" pitchFamily="2" charset="2"/>
                  </a:rPr>
                  <a:t> Deviations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CH" b="0" i="1" u="none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CH" b="0" i="1" u="none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r>
                      <a:rPr lang="en-CH" b="0" i="1" u="none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r>
                  <a:rPr lang="en-CH" b="0" i="0" u="none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CH" b="0" i="1" u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H" b="0" i="1" u="none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H" b="0" i="1" u="none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CH" b="0" i="0" u="none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b="0" i="0" u="none" dirty="0"/>
                  <a:t>...the</a:t>
                </a:r>
                <a:r>
                  <a:rPr lang="en-CH" b="0" i="0" u="none" baseline="0" dirty="0"/>
                  <a:t> f</a:t>
                </a:r>
                <a:r>
                  <a:rPr lang="en-CH" b="0" i="0" u="none" dirty="0"/>
                  <a:t>ollowing steady state loading equation </a:t>
                </a:r>
                <a:r>
                  <a:rPr lang="en-CH" b="0" i="0" u="none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u="none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CH" b="0" i="1" u="none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en-CH" b="0" i="1" u="none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CH" b="0" i="0" u="none" dirty="0"/>
                  <a:t> needs to be a lot bigger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u="none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CH" b="0" i="1" u="none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CH" b="0" i="0" u="none" dirty="0"/>
                  <a:t> </a:t>
                </a:r>
                <a:r>
                  <a:rPr lang="en-CH" b="0" i="0" u="none" dirty="0">
                    <a:sym typeface="Wingdings" panose="05000000000000000000" pitchFamily="2" charset="2"/>
                  </a:rPr>
                  <a:t> decrease in </a:t>
                </a:r>
                <a:r>
                  <a:rPr lang="en-CH" b="1" i="0" u="none" dirty="0">
                    <a:sym typeface="Wingdings" panose="05000000000000000000" pitchFamily="2" charset="2"/>
                  </a:rPr>
                  <a:t>steady</a:t>
                </a:r>
                <a:r>
                  <a:rPr lang="en-CH" b="0" i="0" u="none" dirty="0">
                    <a:sym typeface="Wingdings" panose="05000000000000000000" pitchFamily="2" charset="2"/>
                  </a:rPr>
                  <a:t> loading error</a:t>
                </a:r>
                <a:endParaRPr lang="en-CH" b="0" i="0" u="non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H" dirty="0"/>
                  <a:t>Process Loading is the concept of converting</a:t>
                </a:r>
                <a:r>
                  <a:rPr lang="en-CH" b="1" dirty="0"/>
                  <a:t> real inputs </a:t>
                </a:r>
                <a:r>
                  <a:rPr lang="en-CH" dirty="0"/>
                  <a:t>into </a:t>
                </a:r>
                <a:r>
                  <a:rPr lang="en-CH" b="1" dirty="0"/>
                  <a:t>measured inputs</a:t>
                </a:r>
                <a:r>
                  <a:rPr lang="en-CH" b="0" dirty="0"/>
                  <a:t>.</a:t>
                </a:r>
              </a:p>
              <a:p>
                <a:r>
                  <a:rPr lang="en-CH" b="0" dirty="0"/>
                  <a:t>Since the </a:t>
                </a:r>
                <a:r>
                  <a:rPr lang="en-CH" b="0" u="sng" dirty="0"/>
                  <a:t>sensor</a:t>
                </a:r>
                <a:r>
                  <a:rPr lang="en-CH" b="0" dirty="0"/>
                  <a:t> is going to have an </a:t>
                </a:r>
                <a:r>
                  <a:rPr lang="en-CH" b="1" dirty="0"/>
                  <a:t>influence</a:t>
                </a:r>
                <a:r>
                  <a:rPr lang="en-CH" b="0" dirty="0"/>
                  <a:t> on the </a:t>
                </a:r>
                <a:r>
                  <a:rPr lang="en-CH" b="0" i="0" u="sng" dirty="0"/>
                  <a:t>process</a:t>
                </a:r>
                <a:r>
                  <a:rPr lang="en-CH" b="0" i="0" u="none" dirty="0"/>
                  <a:t>, the measured value needs to be correct.</a:t>
                </a:r>
              </a:p>
              <a:p>
                <a:endParaRPr lang="en-CH" b="0" i="0" u="none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b="0" i="0" u="none" dirty="0"/>
                  <a:t>The force balance equation leads to... </a:t>
                </a:r>
                <a:r>
                  <a:rPr lang="en-CH" b="0" i="0" u="none" dirty="0">
                    <a:sym typeface="Wingdings" panose="05000000000000000000" pitchFamily="2" charset="2"/>
                  </a:rPr>
                  <a:t> Deviations </a:t>
                </a:r>
                <a:r>
                  <a:rPr lang="en-CH" b="0" i="0" u="none">
                    <a:latin typeface="Cambria Math" panose="02040503050406030204" pitchFamily="18" charset="0"/>
                    <a:sym typeface="Wingdings" panose="05000000000000000000" pitchFamily="2" charset="2"/>
                  </a:rPr>
                  <a:t>𝑥 ̇</a:t>
                </a:r>
                <a:r>
                  <a:rPr lang="en-CH" b="0" i="0" u="none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=0</a:t>
                </a:r>
                <a:r>
                  <a:rPr lang="en-CH" b="0" i="0" u="none" dirty="0"/>
                  <a:t>, </a:t>
                </a:r>
                <a:r>
                  <a:rPr lang="en-CH" b="0" i="0" u="none">
                    <a:latin typeface="Cambria Math" panose="02040503050406030204" pitchFamily="18" charset="0"/>
                  </a:rPr>
                  <a:t>𝑥 ̈=0</a:t>
                </a:r>
                <a:endParaRPr lang="en-CH" b="0" i="0" u="none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b="0" i="0" u="none" dirty="0"/>
                  <a:t>...the</a:t>
                </a:r>
                <a:r>
                  <a:rPr lang="en-CH" b="0" i="0" u="none" baseline="0" dirty="0"/>
                  <a:t> f</a:t>
                </a:r>
                <a:r>
                  <a:rPr lang="en-CH" b="0" i="0" u="none" dirty="0"/>
                  <a:t>ollowing steady state loading equation </a:t>
                </a:r>
                <a:r>
                  <a:rPr lang="en-CH" b="0" i="0" u="none" dirty="0">
                    <a:sym typeface="Wingdings" panose="05000000000000000000" pitchFamily="2" charset="2"/>
                  </a:rPr>
                  <a:t> </a:t>
                </a:r>
                <a:r>
                  <a:rPr lang="en-CH" b="0" i="0" u="none">
                    <a:latin typeface="Cambria Math" panose="02040503050406030204" pitchFamily="18" charset="0"/>
                    <a:sym typeface="Wingdings" panose="05000000000000000000" pitchFamily="2" charset="2"/>
                  </a:rPr>
                  <a:t>𝑘_𝑆</a:t>
                </a:r>
                <a:r>
                  <a:rPr lang="en-CH" b="0" i="0" u="none" dirty="0"/>
                  <a:t> needs to be a lot bigger than </a:t>
                </a:r>
                <a:r>
                  <a:rPr lang="en-CH" b="0" i="0" u="none">
                    <a:latin typeface="Cambria Math" panose="02040503050406030204" pitchFamily="18" charset="0"/>
                  </a:rPr>
                  <a:t>𝑘_𝑃</a:t>
                </a:r>
                <a:r>
                  <a:rPr lang="en-CH" b="0" i="0" u="none" dirty="0"/>
                  <a:t> </a:t>
                </a:r>
                <a:r>
                  <a:rPr lang="en-CH" b="0" i="0" u="none" dirty="0">
                    <a:sym typeface="Wingdings" panose="05000000000000000000" pitchFamily="2" charset="2"/>
                  </a:rPr>
                  <a:t> decrease in loading error</a:t>
                </a:r>
                <a:endParaRPr lang="en-CH" b="0" i="0" u="non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89166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H" dirty="0"/>
                  <a:t>With the case of dynamic loading, the process needs to be adapted to said form.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b="0" i="0" u="none" dirty="0">
                    <a:sym typeface="Wingdings" panose="05000000000000000000" pitchFamily="2" charset="2"/>
                  </a:rPr>
                  <a:t>Deviations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CH" b="0" i="1" u="none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CH" b="0" i="1" u="none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acc>
                    <m:r>
                      <a:rPr lang="en-CH" b="0" i="1" u="none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en-CH" b="0" i="1" u="none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0</m:t>
                    </m:r>
                  </m:oMath>
                </a14:m>
                <a:r>
                  <a:rPr lang="en-CH" b="0" i="0" u="none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CH" b="0" i="1" u="none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H" b="0" i="1" u="none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H" b="0" i="1" u="none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en-CH" b="0" i="1" u="none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H" dirty="0"/>
                  <a:t> </a:t>
                </a:r>
                <a:r>
                  <a:rPr lang="en-CH" dirty="0">
                    <a:sym typeface="Wingdings" panose="05000000000000000000" pitchFamily="2" charset="2"/>
                  </a:rPr>
                  <a:t> </a:t>
                </a:r>
                <a:r>
                  <a:rPr lang="en-CH" dirty="0"/>
                  <a:t>Newtons Second leads</a:t>
                </a:r>
                <a:r>
                  <a:rPr lang="en-CH" baseline="0" dirty="0"/>
                  <a:t> to differential equations on the left.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CH" dirty="0">
                    <a:sym typeface="Wingdings" panose="05000000000000000000" pitchFamily="2" charset="2"/>
                  </a:rPr>
                  <a:t>By converting them into an electrical-equivalent circuit + Laplace  </a:t>
                </a:r>
                <a:r>
                  <a:rPr lang="en-CH" dirty="0"/>
                  <a:t>Dynamic Loading Equation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CH" dirty="0">
                    <a:sym typeface="Wingdings" panose="05000000000000000000" pitchFamily="2" charset="2"/>
                  </a:rPr>
                  <a:t>Dynamic Loading Error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u="none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CH" b="0" i="1" u="none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𝑍</m:t>
                        </m:r>
                      </m:e>
                      <m:sub>
                        <m:r>
                          <a:rPr lang="en-CH" b="0" i="1" u="none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𝑀𝑆</m:t>
                        </m:r>
                      </m:sub>
                    </m:sSub>
                  </m:oMath>
                </a14:m>
                <a:r>
                  <a:rPr lang="en-CH" b="0" i="0" u="none" dirty="0"/>
                  <a:t> needs to be bigger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b="0" i="1" u="non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b="0" i="1" u="none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CH" b="0" i="1" u="none" smtClean="0">
                            <a:latin typeface="Cambria Math" panose="02040503050406030204" pitchFamily="18" charset="0"/>
                          </a:rPr>
                          <m:t>𝑀𝑃</m:t>
                        </m:r>
                      </m:sub>
                    </m:sSub>
                  </m:oMath>
                </a14:m>
                <a:r>
                  <a:rPr lang="en-CH" dirty="0"/>
                  <a:t> </a:t>
                </a:r>
                <a:endParaRPr lang="en-CH" dirty="0">
                  <a:sym typeface="Wingdings" panose="05000000000000000000" pitchFamily="2" charset="2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CH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C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H" dirty="0"/>
                  <a:t>With the case of dynamic loading, the process needs to be adapted to said form.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CH" b="0" i="0" u="none" dirty="0">
                    <a:sym typeface="Wingdings" panose="05000000000000000000" pitchFamily="2" charset="2"/>
                  </a:rPr>
                  <a:t>Deviations </a:t>
                </a:r>
                <a:r>
                  <a:rPr lang="en-CH" b="0" i="0" u="none">
                    <a:latin typeface="Cambria Math" panose="02040503050406030204" pitchFamily="18" charset="0"/>
                    <a:sym typeface="Wingdings" panose="05000000000000000000" pitchFamily="2" charset="2"/>
                  </a:rPr>
                  <a:t>𝑥 ̇≠</a:t>
                </a:r>
                <a:r>
                  <a:rPr lang="en-CH" b="0" i="0" u="none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0</a:t>
                </a:r>
                <a:r>
                  <a:rPr lang="en-CH" b="0" i="0" u="none" dirty="0"/>
                  <a:t>, </a:t>
                </a:r>
                <a:r>
                  <a:rPr lang="en-CH" b="0" i="0" u="none">
                    <a:latin typeface="Cambria Math" panose="02040503050406030204" pitchFamily="18" charset="0"/>
                  </a:rPr>
                  <a:t>𝑥 ̈</a:t>
                </a:r>
                <a:r>
                  <a:rPr lang="en-CH" b="0" i="0" u="none">
                    <a:latin typeface="Cambria Math" panose="02040503050406030204" pitchFamily="18" charset="0"/>
                    <a:sym typeface="Wingdings" panose="05000000000000000000" pitchFamily="2" charset="2"/>
                  </a:rPr>
                  <a:t>≠</a:t>
                </a:r>
                <a:r>
                  <a:rPr lang="en-CH" b="0" i="0" u="none">
                    <a:latin typeface="Cambria Math" panose="02040503050406030204" pitchFamily="18" charset="0"/>
                  </a:rPr>
                  <a:t>0</a:t>
                </a:r>
                <a:r>
                  <a:rPr lang="en-CH" dirty="0"/>
                  <a:t> </a:t>
                </a:r>
                <a:r>
                  <a:rPr lang="en-CH" dirty="0">
                    <a:sym typeface="Wingdings" panose="05000000000000000000" pitchFamily="2" charset="2"/>
                  </a:rPr>
                  <a:t> </a:t>
                </a:r>
                <a:r>
                  <a:rPr lang="en-CH" dirty="0"/>
                  <a:t>Newtons Second leads</a:t>
                </a:r>
                <a:r>
                  <a:rPr lang="en-CH" baseline="0" dirty="0"/>
                  <a:t> to differential equations on the left.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CH" dirty="0">
                    <a:sym typeface="Wingdings" panose="05000000000000000000" pitchFamily="2" charset="2"/>
                  </a:rPr>
                  <a:t>By converting them into an electrical-equivalent circuit + Laplace  </a:t>
                </a:r>
                <a:r>
                  <a:rPr lang="en-CH" dirty="0"/>
                  <a:t>Dynamic Loading Equation</a:t>
                </a: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CH" dirty="0">
                    <a:sym typeface="Wingdings" panose="05000000000000000000" pitchFamily="2" charset="2"/>
                  </a:rPr>
                  <a:t>Dynamic Loading Error  </a:t>
                </a:r>
                <a:r>
                  <a:rPr lang="en-CH" b="0" i="0" u="none">
                    <a:latin typeface="Cambria Math" panose="02040503050406030204" pitchFamily="18" charset="0"/>
                    <a:sym typeface="Wingdings" panose="05000000000000000000" pitchFamily="2" charset="2"/>
                  </a:rPr>
                  <a:t>𝑍_𝑀𝑆</a:t>
                </a:r>
                <a:r>
                  <a:rPr lang="en-CH" b="0" i="0" u="none" dirty="0"/>
                  <a:t> needs to be bigger than </a:t>
                </a:r>
                <a:r>
                  <a:rPr lang="en-CH" b="0" i="0" u="none">
                    <a:latin typeface="Cambria Math" panose="02040503050406030204" pitchFamily="18" charset="0"/>
                  </a:rPr>
                  <a:t>𝑍_𝑀𝑃</a:t>
                </a:r>
                <a:r>
                  <a:rPr lang="en-CH" dirty="0"/>
                  <a:t> </a:t>
                </a:r>
                <a:endParaRPr lang="en-CH" dirty="0">
                  <a:sym typeface="Wingdings" panose="05000000000000000000" pitchFamily="2" charset="2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CH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en-C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87180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CH" dirty="0"/>
                  <a:t>bilateral transducers are associated with reversible effects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CH" b="1" i="1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CH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H" b="1" i="1" smtClean="0">
                        <a:latin typeface="Cambria Math" panose="02040503050406030204" pitchFamily="18" charset="0"/>
                      </a:rPr>
                      <m:t>𝒆𝒙𝒂𝒎𝒑𝒍𝒆</m:t>
                    </m:r>
                    <m:r>
                      <a:rPr lang="en-CH" b="1" i="1" smtClean="0">
                        <a:latin typeface="Cambria Math" panose="02040503050406030204" pitchFamily="18" charset="0"/>
                      </a:rPr>
                      <m:t> 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𝑀𝑒𝑐h𝑎𝑛𝑖𝑐𝑎𝑙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𝐸𝑙𝑒𝑐𝑡𝑟𝑖𝑐𝑎𝑙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CH" dirty="0"/>
                  <a:t>bilateral transducers are associated with reversible effects </a:t>
                </a:r>
                <a:r>
                  <a:rPr lang="en-CH" b="0" i="0">
                    <a:latin typeface="Cambria Math" panose="02040503050406030204" pitchFamily="18" charset="0"/>
                  </a:rPr>
                  <a:t>→</a:t>
                </a:r>
                <a:r>
                  <a:rPr lang="en-CH" b="1" i="0">
                    <a:latin typeface="Cambria Math" panose="02040503050406030204" pitchFamily="18" charset="0"/>
                  </a:rPr>
                  <a:t>𝒇𝒐𝒓 𝒆𝒙𝒂𝒎𝒑𝒍𝒆 </a:t>
                </a:r>
                <a:r>
                  <a:rPr lang="en-CH" b="0" i="0">
                    <a:latin typeface="Cambria Math" panose="02040503050406030204" pitchFamily="18" charset="0"/>
                  </a:rPr>
                  <a:t>𝑀𝑒𝑐ℎ𝑎𝑛𝑖𝑐𝑎𝑙</a:t>
                </a:r>
                <a:r>
                  <a:rPr lang="en-CH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↔𝐸𝑙𝑒𝑐𝑡𝑟𝑖𝑐𝑎𝑙</a:t>
                </a:r>
                <a:endParaRPr lang="en-C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49429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CH" dirty="0"/>
                  <a:t>bilateral transducers are associated with reversible effects </a:t>
                </a:r>
                <a14:m>
                  <m:oMath xmlns:m="http://schemas.openxmlformats.org/officeDocument/2006/math">
                    <m:r>
                      <a:rPr lang="en-CH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CH" b="1" i="1" smtClean="0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CH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H" b="1" i="1" smtClean="0">
                        <a:latin typeface="Cambria Math" panose="02040503050406030204" pitchFamily="18" charset="0"/>
                      </a:rPr>
                      <m:t>𝒆𝒙𝒂𝒎𝒑𝒍𝒆</m:t>
                    </m:r>
                    <m:r>
                      <a:rPr lang="en-CH" b="1" i="1" smtClean="0">
                        <a:latin typeface="Cambria Math" panose="02040503050406030204" pitchFamily="18" charset="0"/>
                      </a:rPr>
                      <m:t> </m:t>
                    </m:r>
                    <m:r>
                      <a:rPr lang="en-CH" b="0" i="1" smtClean="0">
                        <a:latin typeface="Cambria Math" panose="02040503050406030204" pitchFamily="18" charset="0"/>
                      </a:rPr>
                      <m:t>𝑀𝑒𝑐h𝑎𝑛𝑖𝑐𝑎𝑙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𝐸𝑙𝑒𝑐𝑡𝑟𝑖𝑐𝑎𝑙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CH" dirty="0"/>
                  <a:t>bilateral transducers are associated with reversible effects </a:t>
                </a:r>
                <a:r>
                  <a:rPr lang="en-CH" b="0" i="0">
                    <a:latin typeface="Cambria Math" panose="02040503050406030204" pitchFamily="18" charset="0"/>
                  </a:rPr>
                  <a:t>→</a:t>
                </a:r>
                <a:r>
                  <a:rPr lang="en-CH" b="1" i="0">
                    <a:latin typeface="Cambria Math" panose="02040503050406030204" pitchFamily="18" charset="0"/>
                  </a:rPr>
                  <a:t>𝒇𝒐𝒓 𝒆𝒙𝒂𝒎𝒑𝒍𝒆 </a:t>
                </a:r>
                <a:r>
                  <a:rPr lang="en-CH" b="0" i="0">
                    <a:latin typeface="Cambria Math" panose="02040503050406030204" pitchFamily="18" charset="0"/>
                  </a:rPr>
                  <a:t>𝑀𝑒𝑐ℎ𝑎𝑛𝑖𝑐𝑎𝑙</a:t>
                </a:r>
                <a:r>
                  <a:rPr lang="en-CH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↔𝐸𝑙𝑒𝑐𝑡𝑟𝑖𝑐𝑎𝑙</a:t>
                </a:r>
                <a:endParaRPr lang="en-CH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3268D-4392-4FD3-B33B-AD549935553F}" type="slidenum">
              <a:rPr lang="en-CH" smtClean="0"/>
              <a:t>19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38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340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0353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6D582-B138-CD3C-9BAF-3B8F6D74895E}"/>
              </a:ext>
            </a:extLst>
          </p:cNvPr>
          <p:cNvSpPr txBox="1"/>
          <p:nvPr userDrawn="1"/>
        </p:nvSpPr>
        <p:spPr>
          <a:xfrm rot="16200000">
            <a:off x="-1849063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330A7-79E6-F08F-09DD-C679A8927D83}"/>
              </a:ext>
            </a:extLst>
          </p:cNvPr>
          <p:cNvSpPr txBox="1"/>
          <p:nvPr userDrawn="1"/>
        </p:nvSpPr>
        <p:spPr>
          <a:xfrm rot="16200000">
            <a:off x="6956381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</p:spTree>
    <p:extLst>
      <p:ext uri="{BB962C8B-B14F-4D97-AF65-F5344CB8AC3E}">
        <p14:creationId xmlns:p14="http://schemas.microsoft.com/office/powerpoint/2010/main" val="1585053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539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18830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2235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03002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6D582-B138-CD3C-9BAF-3B8F6D74895E}"/>
              </a:ext>
            </a:extLst>
          </p:cNvPr>
          <p:cNvSpPr txBox="1"/>
          <p:nvPr userDrawn="1"/>
        </p:nvSpPr>
        <p:spPr>
          <a:xfrm rot="16200000">
            <a:off x="-1849063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330A7-79E6-F08F-09DD-C679A8927D83}"/>
              </a:ext>
            </a:extLst>
          </p:cNvPr>
          <p:cNvSpPr txBox="1"/>
          <p:nvPr userDrawn="1"/>
        </p:nvSpPr>
        <p:spPr>
          <a:xfrm rot="16200000">
            <a:off x="6956381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</p:spTree>
    <p:extLst>
      <p:ext uri="{BB962C8B-B14F-4D97-AF65-F5344CB8AC3E}">
        <p14:creationId xmlns:p14="http://schemas.microsoft.com/office/powerpoint/2010/main" val="4057025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667035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0773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6D582-B138-CD3C-9BAF-3B8F6D74895E}"/>
              </a:ext>
            </a:extLst>
          </p:cNvPr>
          <p:cNvSpPr txBox="1"/>
          <p:nvPr userDrawn="1"/>
        </p:nvSpPr>
        <p:spPr>
          <a:xfrm rot="16200000">
            <a:off x="-1849063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330A7-79E6-F08F-09DD-C679A8927D83}"/>
              </a:ext>
            </a:extLst>
          </p:cNvPr>
          <p:cNvSpPr txBox="1"/>
          <p:nvPr userDrawn="1"/>
        </p:nvSpPr>
        <p:spPr>
          <a:xfrm rot="16200000">
            <a:off x="6956381" y="2710448"/>
            <a:ext cx="403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600" b="1" dirty="0">
                <a:solidFill>
                  <a:srgbClr val="4472C4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HIDE THIS SLIDE BEFORE PRESENTING</a:t>
            </a:r>
          </a:p>
        </p:txBody>
      </p:sp>
    </p:spTree>
    <p:extLst>
      <p:ext uri="{BB962C8B-B14F-4D97-AF65-F5344CB8AC3E}">
        <p14:creationId xmlns:p14="http://schemas.microsoft.com/office/powerpoint/2010/main" val="347672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073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180000"/>
            <a:ext cx="4121998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</a:t>
            </a:r>
            <a:r>
              <a:rPr lang="en-CH" dirty="0"/>
              <a:t> title 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1F0137A-0E02-959E-A6DB-34E7DBE39BA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5B0679-B47E-FAFC-3BD5-1D2CD7A17BCC}"/>
              </a:ext>
            </a:extLst>
          </p:cNvPr>
          <p:cNvSpPr txBox="1">
            <a:spLocks/>
          </p:cNvSpPr>
          <p:nvPr userDrawn="1"/>
        </p:nvSpPr>
        <p:spPr>
          <a:xfrm>
            <a:off x="4665404" y="180000"/>
            <a:ext cx="4121998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b="1" kern="1200">
                <a:solidFill>
                  <a:schemeClr val="tx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BBD3E9C-D611-A36B-E7C7-425C9EB866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61998" y="175645"/>
            <a:ext cx="4122000" cy="7200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CH" sz="3300" b="1" dirty="0"/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 dirty="0"/>
              <a:t>Click to edit</a:t>
            </a:r>
            <a:r>
              <a:rPr lang="en-CH" dirty="0"/>
              <a:t> title 2</a:t>
            </a:r>
          </a:p>
        </p:txBody>
      </p:sp>
    </p:spTree>
    <p:extLst>
      <p:ext uri="{BB962C8B-B14F-4D97-AF65-F5344CB8AC3E}">
        <p14:creationId xmlns:p14="http://schemas.microsoft.com/office/powerpoint/2010/main" val="1177371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947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D333FF-00DA-B5DB-0FF5-4CB621A7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260000"/>
            <a:ext cx="8424000" cy="18000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328BA6-A6F2-E107-7DF1-442145F30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240000"/>
            <a:ext cx="8424000" cy="72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H" dirty="0"/>
              <a:t>Click to edit subtitle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83CB5A-22F3-FB63-E955-C77918448000}"/>
              </a:ext>
            </a:extLst>
          </p:cNvPr>
          <p:cNvCxnSpPr/>
          <p:nvPr userDrawn="1"/>
        </p:nvCxnSpPr>
        <p:spPr>
          <a:xfrm>
            <a:off x="360000" y="3132000"/>
            <a:ext cx="84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07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D333FF-00DA-B5DB-0FF5-4CB621A7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1260000"/>
            <a:ext cx="8424000" cy="18000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328BA6-A6F2-E107-7DF1-442145F30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3240000"/>
            <a:ext cx="8424000" cy="72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H" dirty="0"/>
              <a:t>Click to edit subtitle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2787E9-20C7-4227-36A0-B66430ED9C08}"/>
              </a:ext>
            </a:extLst>
          </p:cNvPr>
          <p:cNvCxnSpPr/>
          <p:nvPr userDrawn="1"/>
        </p:nvCxnSpPr>
        <p:spPr>
          <a:xfrm>
            <a:off x="360000" y="3132000"/>
            <a:ext cx="842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79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D333FF-00DA-B5DB-0FF5-4CB621A7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2700000"/>
            <a:ext cx="8424000" cy="18000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CH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9328BA6-A6F2-E107-7DF1-442145F30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000" y="4680000"/>
            <a:ext cx="8424000" cy="720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CH" dirty="0"/>
              <a:t>Click to edit subtitle 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2787E9-20C7-4227-36A0-B66430ED9C08}"/>
              </a:ext>
            </a:extLst>
          </p:cNvPr>
          <p:cNvCxnSpPr/>
          <p:nvPr userDrawn="1"/>
        </p:nvCxnSpPr>
        <p:spPr>
          <a:xfrm>
            <a:off x="360000" y="4590000"/>
            <a:ext cx="842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17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75E-9E83-00AB-9D84-F9F4A875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6B463-14AE-91F1-940F-1F46BA63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53686-6BDE-AA53-2442-994FC466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F33E4-9384-F4A6-88F9-D2A43535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E13090A-72F2-1D2E-90E7-F72B0AEFB3F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7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74985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79999"/>
            <a:ext cx="8423999" cy="431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998" y="545400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1998" y="5454000"/>
            <a:ext cx="36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3998" y="545400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CB1D8-E9C7-C8A4-3213-8B44E374110F}"/>
              </a:ext>
            </a:extLst>
          </p:cNvPr>
          <p:cNvCxnSpPr/>
          <p:nvPr userDrawn="1"/>
        </p:nvCxnSpPr>
        <p:spPr>
          <a:xfrm>
            <a:off x="359998" y="900500"/>
            <a:ext cx="84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DF7427-F029-E90C-AE4F-789C38094499}"/>
              </a:ext>
            </a:extLst>
          </p:cNvPr>
          <p:cNvCxnSpPr/>
          <p:nvPr userDrawn="1"/>
        </p:nvCxnSpPr>
        <p:spPr>
          <a:xfrm>
            <a:off x="359998" y="5400000"/>
            <a:ext cx="842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22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26" r:id="rId2"/>
    <p:sldLayoutId id="2147483706" r:id="rId3"/>
    <p:sldLayoutId id="2147483724" r:id="rId4"/>
    <p:sldLayoutId id="2147483708" r:id="rId5"/>
    <p:sldLayoutId id="2147483722" r:id="rId6"/>
    <p:sldLayoutId id="2147483723" r:id="rId7"/>
    <p:sldLayoutId id="2147483725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8423999" cy="387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1998" y="5309450"/>
            <a:ext cx="36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3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FCB1D8-E9C7-C8A4-3213-8B44E374110F}"/>
              </a:ext>
            </a:extLst>
          </p:cNvPr>
          <p:cNvCxnSpPr/>
          <p:nvPr userDrawn="1"/>
        </p:nvCxnSpPr>
        <p:spPr>
          <a:xfrm>
            <a:off x="359998" y="900500"/>
            <a:ext cx="842400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25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27" r:id="rId2"/>
    <p:sldLayoutId id="2147483728" r:id="rId3"/>
    <p:sldLayoutId id="2147483715" r:id="rId4"/>
    <p:sldLayoutId id="2147483716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8424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1080000"/>
            <a:ext cx="8423999" cy="387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9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5EC0B375-6A40-43D7-83C5-47D26144B495}" type="datetimeFigureOut">
              <a:rPr lang="en-CH" smtClean="0"/>
              <a:pPr/>
              <a:t>04/01/2024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1998" y="5309450"/>
            <a:ext cx="36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3998" y="5309450"/>
            <a:ext cx="1800000" cy="27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defRPr>
            </a:lvl1pPr>
          </a:lstStyle>
          <a:p>
            <a:fld id="{3A5CE353-1433-48A6-AD5E-6AC469DBCF94}" type="slidenum">
              <a:rPr lang="en-CH" smtClean="0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363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21" r:id="rId2"/>
    <p:sldLayoutId id="2147483729" r:id="rId3"/>
    <p:sldLayoutId id="2147483719" r:id="rId4"/>
    <p:sldLayoutId id="2147483720" r:id="rId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Inter" panose="02000503000000020004" pitchFamily="50" charset="0"/>
          <a:ea typeface="Inter" panose="02000503000000020004" pitchFamily="50" charset="0"/>
          <a:cs typeface="Inter" panose="02000503000000020004" pitchFamily="50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Loading Effects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672C02B-89BB-AD68-FE16-6E4D8E2E4E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H" dirty="0"/>
              <a:t>Sensors and Actuators – Joel von Rotz</a:t>
            </a:r>
          </a:p>
        </p:txBody>
      </p:sp>
    </p:spTree>
    <p:extLst>
      <p:ext uri="{BB962C8B-B14F-4D97-AF65-F5344CB8AC3E}">
        <p14:creationId xmlns:p14="http://schemas.microsoft.com/office/powerpoint/2010/main" val="88991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sz="3200" dirty="0"/>
              <a:t>Generalized </a:t>
            </a:r>
            <a:r>
              <a:rPr lang="en-CH" sz="3200" dirty="0" err="1"/>
              <a:t>Effots</a:t>
            </a:r>
            <a:r>
              <a:rPr lang="en-CH" sz="3200" dirty="0"/>
              <a:t> &amp; Flow Variables</a:t>
            </a:r>
            <a:br>
              <a:rPr lang="en-CH" sz="3200" dirty="0"/>
            </a:br>
            <a:r>
              <a:rPr lang="en-CH" sz="1800" b="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Two Port Networks</a:t>
            </a:r>
            <a:endParaRPr lang="en-CH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94556" y="5454000"/>
            <a:ext cx="475488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84-93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A538A2-1D81-6F84-CA1F-87B29CC4EA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318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CH" b="1" dirty="0"/>
              <a:t>Parallel Mechanical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2B087-B825-1F2C-E50F-CD6197B8B8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318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CH" b="1" dirty="0"/>
              <a:t>Series Electrical circuit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23CC78-DF52-BA60-FDA1-05E01805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28" y="1463182"/>
            <a:ext cx="3720530" cy="2232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6A02C2-C437-BADE-34FD-DD1142169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064" y="1380235"/>
            <a:ext cx="1746416" cy="21518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29AFE8-99C9-284B-4673-C0D60C092DB7}"/>
                  </a:ext>
                </a:extLst>
              </p:cNvPr>
              <p:cNvSpPr txBox="1"/>
              <p:nvPr/>
            </p:nvSpPr>
            <p:spPr>
              <a:xfrm>
                <a:off x="479528" y="3837923"/>
                <a:ext cx="3498778" cy="628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H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acc>
                            <m:accPr>
                              <m:chr m:val="̅"/>
                              <m:ctrlP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en-CH" sz="2000">
                              <a:latin typeface="Cambria Math" panose="02040503050406030204" pitchFamily="18" charset="0"/>
                            </a:rPr>
                            <m:t>Δ</m:t>
                          </m:r>
                          <m:acc>
                            <m:accPr>
                              <m:chr m:val="̅"/>
                              <m:ctrlPr>
                                <a:rPr lang="en-CH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̇"/>
                                  <m:ctrlP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H" sz="2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H" sz="2000" b="1" i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CH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CH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29AFE8-99C9-284B-4673-C0D60C092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28" y="3837923"/>
                <a:ext cx="3498778" cy="6284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15D011-5F22-3729-DD72-619C2DF71828}"/>
                  </a:ext>
                </a:extLst>
              </p:cNvPr>
              <p:cNvSpPr txBox="1"/>
              <p:nvPr/>
            </p:nvSpPr>
            <p:spPr>
              <a:xfrm>
                <a:off x="5338376" y="3837955"/>
                <a:ext cx="3445622" cy="628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H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acc>
                            <m:accPr>
                              <m:chr m:val="̅"/>
                              <m:ctrlP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en-CH" sz="2000">
                              <a:latin typeface="Cambria Math" panose="02040503050406030204" pitchFamily="18" charset="0"/>
                            </a:rPr>
                            <m:t>Δ</m:t>
                          </m:r>
                          <m:acc>
                            <m:accPr>
                              <m:chr m:val="̅"/>
                              <m:ctrlPr>
                                <a:rPr lang="en-CH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̇"/>
                                  <m:ctrlP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acc>
                            </m:e>
                          </m:acc>
                        </m:den>
                      </m:f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H" sz="2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H" sz="20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CH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den>
                      </m:f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CH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15D011-5F22-3729-DD72-619C2DF71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376" y="3837955"/>
                <a:ext cx="3445622" cy="6283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B8FC0D-7F74-3C23-B0DE-B2E209BFFE2A}"/>
                  </a:ext>
                </a:extLst>
              </p:cNvPr>
              <p:cNvSpPr txBox="1"/>
              <p:nvPr/>
            </p:nvSpPr>
            <p:spPr>
              <a:xfrm>
                <a:off x="3028538" y="4703080"/>
                <a:ext cx="3301994" cy="560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acc>
                        <m:accPr>
                          <m:chr m:val="̂"/>
                          <m:ctrlPr>
                            <a:rPr lang="en-CH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H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r>
                        <a:rPr lang="en-CH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r>
                        <a:rPr lang="en-CH" b="1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CH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CH" b="1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CH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acc>
                        <m:accPr>
                          <m:chr m:val="̂"/>
                          <m:ctrlPr>
                            <a:rPr lang="en-CH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H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r>
                        <a:rPr lang="en-CH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CH" b="1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CH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CH" b="1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CH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acc>
                        <m:accPr>
                          <m:chr m:val="̂"/>
                          <m:ctrlPr>
                            <a:rPr lang="en-CH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H" b="1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f>
                        <m:fPr>
                          <m:ctrlPr>
                            <a:rPr lang="en-CH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CH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den>
                      </m:f>
                      <m:r>
                        <a:rPr lang="en-CH" b="1" i="1"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endParaRPr lang="en-CH" b="1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B8FC0D-7F74-3C23-B0DE-B2E209BFF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538" y="4703080"/>
                <a:ext cx="3301994" cy="5607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2BCCA2D-080A-50A1-2C19-1EB29B34C4B4}"/>
              </a:ext>
            </a:extLst>
          </p:cNvPr>
          <p:cNvSpPr/>
          <p:nvPr/>
        </p:nvSpPr>
        <p:spPr>
          <a:xfrm>
            <a:off x="1821180" y="4594860"/>
            <a:ext cx="1051560" cy="396240"/>
          </a:xfrm>
          <a:custGeom>
            <a:avLst/>
            <a:gdLst>
              <a:gd name="connsiteX0" fmla="*/ 0 w 906780"/>
              <a:gd name="connsiteY0" fmla="*/ 0 h 556260"/>
              <a:gd name="connsiteX1" fmla="*/ 906780 w 906780"/>
              <a:gd name="connsiteY1" fmla="*/ 556260 h 556260"/>
              <a:gd name="connsiteX0" fmla="*/ 0 w 906780"/>
              <a:gd name="connsiteY0" fmla="*/ 0 h 556260"/>
              <a:gd name="connsiteX1" fmla="*/ 906780 w 906780"/>
              <a:gd name="connsiteY1" fmla="*/ 556260 h 556260"/>
              <a:gd name="connsiteX0" fmla="*/ 0 w 906780"/>
              <a:gd name="connsiteY0" fmla="*/ 0 h 556260"/>
              <a:gd name="connsiteX1" fmla="*/ 906780 w 906780"/>
              <a:gd name="connsiteY1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6780" h="556260">
                <a:moveTo>
                  <a:pt x="0" y="0"/>
                </a:moveTo>
                <a:cubicBezTo>
                  <a:pt x="35560" y="322580"/>
                  <a:pt x="314960" y="530860"/>
                  <a:pt x="906780" y="556260"/>
                </a:cubicBezTo>
              </a:path>
            </a:pathLst>
          </a:custGeom>
          <a:noFill/>
          <a:ln w="38100" cap="sq">
            <a:solidFill>
              <a:schemeClr val="accent4">
                <a:lumMod val="75000"/>
              </a:schemeClr>
            </a:solidFill>
            <a:round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1A0A8A2-F9C2-A54F-6DB5-63429ADD08D9}"/>
              </a:ext>
            </a:extLst>
          </p:cNvPr>
          <p:cNvSpPr/>
          <p:nvPr/>
        </p:nvSpPr>
        <p:spPr>
          <a:xfrm flipH="1">
            <a:off x="6271262" y="4628190"/>
            <a:ext cx="1051560" cy="396240"/>
          </a:xfrm>
          <a:custGeom>
            <a:avLst/>
            <a:gdLst>
              <a:gd name="connsiteX0" fmla="*/ 0 w 906780"/>
              <a:gd name="connsiteY0" fmla="*/ 0 h 556260"/>
              <a:gd name="connsiteX1" fmla="*/ 906780 w 906780"/>
              <a:gd name="connsiteY1" fmla="*/ 556260 h 556260"/>
              <a:gd name="connsiteX0" fmla="*/ 0 w 906780"/>
              <a:gd name="connsiteY0" fmla="*/ 0 h 556260"/>
              <a:gd name="connsiteX1" fmla="*/ 906780 w 906780"/>
              <a:gd name="connsiteY1" fmla="*/ 556260 h 556260"/>
              <a:gd name="connsiteX0" fmla="*/ 0 w 906780"/>
              <a:gd name="connsiteY0" fmla="*/ 0 h 556260"/>
              <a:gd name="connsiteX1" fmla="*/ 906780 w 906780"/>
              <a:gd name="connsiteY1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6780" h="556260">
                <a:moveTo>
                  <a:pt x="0" y="0"/>
                </a:moveTo>
                <a:cubicBezTo>
                  <a:pt x="35560" y="322580"/>
                  <a:pt x="314960" y="530860"/>
                  <a:pt x="906780" y="556260"/>
                </a:cubicBezTo>
              </a:path>
            </a:pathLst>
          </a:custGeom>
          <a:noFill/>
          <a:ln w="38100" cap="sq">
            <a:solidFill>
              <a:schemeClr val="accent4">
                <a:lumMod val="75000"/>
              </a:schemeClr>
            </a:solidFill>
            <a:round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7876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sz="3200" dirty="0"/>
              <a:t>Generalized </a:t>
            </a:r>
            <a:r>
              <a:rPr lang="en-CH" sz="3200" dirty="0" err="1"/>
              <a:t>Effots</a:t>
            </a:r>
            <a:r>
              <a:rPr lang="en-CH" sz="3200" dirty="0"/>
              <a:t> &amp; Flow Variables</a:t>
            </a:r>
            <a:br>
              <a:rPr lang="en-CH" sz="3200" dirty="0"/>
            </a:br>
            <a:r>
              <a:rPr lang="en-CH" sz="1800" b="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Two Port Networks</a:t>
            </a:r>
            <a:endParaRPr lang="en-CH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94556" y="5454000"/>
            <a:ext cx="475488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84-93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A538A2-1D81-6F84-CA1F-87B29CC4EA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4122000" cy="38318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CH" b="1" dirty="0"/>
              <a:t>Thermal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2B087-B825-1F2C-E50F-CD6197B8B8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661998" y="1080000"/>
            <a:ext cx="4122000" cy="38318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CH" b="1" dirty="0"/>
              <a:t>RC-Filter (electrical circuit)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29AFE8-99C9-284B-4673-C0D60C092DB7}"/>
                  </a:ext>
                </a:extLst>
              </p:cNvPr>
              <p:cNvSpPr txBox="1"/>
              <p:nvPr/>
            </p:nvSpPr>
            <p:spPr>
              <a:xfrm>
                <a:off x="479528" y="3837923"/>
                <a:ext cx="3315459" cy="584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CH" sz="2000" b="1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CH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H" sz="20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CH" sz="20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H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CH" sz="2000" b="1" i="1" smtClean="0">
                              <a:solidFill>
                                <a:srgbClr val="990033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CH" sz="2000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H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CH" sz="20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H" sz="20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⋅(</m:t>
                      </m:r>
                      <m:sSub>
                        <m:sSubPr>
                          <m:ctrlPr>
                            <a:rPr lang="en-CH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CH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H" sz="2000" b="1" i="1" smtClean="0">
                          <a:solidFill>
                            <a:srgbClr val="990033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29AFE8-99C9-284B-4673-C0D60C092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28" y="3837923"/>
                <a:ext cx="3315459" cy="584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15D011-5F22-3729-DD72-619C2DF71828}"/>
                  </a:ext>
                </a:extLst>
              </p:cNvPr>
              <p:cNvSpPr txBox="1"/>
              <p:nvPr/>
            </p:nvSpPr>
            <p:spPr>
              <a:xfrm>
                <a:off x="5338376" y="3837955"/>
                <a:ext cx="3302443" cy="584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sz="20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CH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CH" sz="2000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en-CH" sz="2000" b="1" i="1" smtClean="0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000" b="1" i="1" smtClean="0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CH" sz="2000" b="1" i="1" smtClean="0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</a:rPr>
                                <m:t>𝑶𝑼𝑻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CH" sz="20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CH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CH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CH" sz="20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  <m:r>
                        <a:rPr lang="en-CH" sz="2000" i="1">
                          <a:latin typeface="Cambria Math" panose="02040503050406030204" pitchFamily="18" charset="0"/>
                        </a:rPr>
                        <m:t>⋅(</m:t>
                      </m:r>
                      <m:sSub>
                        <m:sSubPr>
                          <m:ctrlPr>
                            <a:rPr lang="en-CH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CH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𝑰𝑵</m:t>
                          </m:r>
                        </m:sub>
                      </m:sSub>
                      <m:r>
                        <a:rPr lang="en-CH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H" sz="2000" b="1" i="1" smtClean="0">
                              <a:solidFill>
                                <a:srgbClr val="9900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1" i="1" smtClean="0">
                              <a:solidFill>
                                <a:srgbClr val="990033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CH" sz="2000" b="1" i="1" smtClean="0">
                              <a:solidFill>
                                <a:srgbClr val="990033"/>
                              </a:solidFill>
                              <a:latin typeface="Cambria Math" panose="02040503050406030204" pitchFamily="18" charset="0"/>
                            </a:rPr>
                            <m:t>𝑶𝑼𝑻</m:t>
                          </m:r>
                        </m:sub>
                      </m:sSub>
                      <m:r>
                        <a:rPr lang="en-CH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H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15D011-5F22-3729-DD72-619C2DF71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376" y="3837955"/>
                <a:ext cx="3302443" cy="584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B8FC0D-7F74-3C23-B0DE-B2E209BFFE2A}"/>
                  </a:ext>
                </a:extLst>
              </p:cNvPr>
              <p:cNvSpPr txBox="1"/>
              <p:nvPr/>
            </p:nvSpPr>
            <p:spPr>
              <a:xfrm>
                <a:off x="1847573" y="4659416"/>
                <a:ext cx="5628849" cy="5607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CH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CH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H" sz="2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sSub>
                        <m:sSubPr>
                          <m:ctrlPr>
                            <a:rPr lang="en-CH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CH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𝑰𝑵</m:t>
                          </m:r>
                        </m:sub>
                      </m:sSub>
                      <m:r>
                        <a:rPr lang="en-CH" b="1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CH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CH" b="1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CH" b="1" i="1" smtClean="0">
                          <a:solidFill>
                            <a:srgbClr val="990033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acc>
                        <m:accPr>
                          <m:chr m:val="̂"/>
                          <m:ctrlPr>
                            <a:rPr lang="en-CH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H" b="1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sSub>
                        <m:sSubPr>
                          <m:ctrlPr>
                            <a:rPr lang="en-CH" b="1" i="1" smtClean="0">
                              <a:solidFill>
                                <a:srgbClr val="9900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1" i="1">
                              <a:solidFill>
                                <a:srgbClr val="990033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CH" b="1" i="1" smtClean="0">
                              <a:solidFill>
                                <a:srgbClr val="990033"/>
                              </a:solidFill>
                              <a:latin typeface="Cambria Math" panose="02040503050406030204" pitchFamily="18" charset="0"/>
                            </a:rPr>
                            <m:t>𝑶𝑼𝑻</m:t>
                          </m:r>
                        </m:sub>
                      </m:sSub>
                      <m:r>
                        <a:rPr lang="en-CH" b="1" i="1">
                          <a:latin typeface="Cambria Math" panose="02040503050406030204" pitchFamily="18" charset="0"/>
                        </a:rPr>
                        <m:t> ; </m:t>
                      </m:r>
                      <m:r>
                        <a:rPr lang="en-CH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sSub>
                        <m:sSubPr>
                          <m:ctrlPr>
                            <a:rPr lang="en-CH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CH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CH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H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r>
                        <a:rPr lang="en-CH" b="1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CH" b="1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CH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CH" b="1" i="1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CH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𝑼𝑨</m:t>
                      </m:r>
                      <m:acc>
                        <m:accPr>
                          <m:chr m:val="̂"/>
                          <m:ctrlPr>
                            <a:rPr lang="en-CH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H" b="1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acc>
                      <m:f>
                        <m:fPr>
                          <m:ctrlPr>
                            <a:rPr lang="en-CH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CH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den>
                      </m:f>
                      <m:r>
                        <a:rPr lang="en-CH" b="1" i="1">
                          <a:latin typeface="Cambria Math" panose="02040503050406030204" pitchFamily="18" charset="0"/>
                        </a:rPr>
                        <m:t> </m:t>
                      </m:r>
                    </m:oMath>
                  </m:oMathPara>
                </a14:m>
                <a:endParaRPr lang="en-CH" b="1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B8FC0D-7F74-3C23-B0DE-B2E209BFF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73" y="4659416"/>
                <a:ext cx="5628849" cy="560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2BCCA2D-080A-50A1-2C19-1EB29B34C4B4}"/>
              </a:ext>
            </a:extLst>
          </p:cNvPr>
          <p:cNvSpPr/>
          <p:nvPr/>
        </p:nvSpPr>
        <p:spPr>
          <a:xfrm>
            <a:off x="1102013" y="4612950"/>
            <a:ext cx="632460" cy="396240"/>
          </a:xfrm>
          <a:custGeom>
            <a:avLst/>
            <a:gdLst>
              <a:gd name="connsiteX0" fmla="*/ 0 w 906780"/>
              <a:gd name="connsiteY0" fmla="*/ 0 h 556260"/>
              <a:gd name="connsiteX1" fmla="*/ 906780 w 906780"/>
              <a:gd name="connsiteY1" fmla="*/ 556260 h 556260"/>
              <a:gd name="connsiteX0" fmla="*/ 0 w 906780"/>
              <a:gd name="connsiteY0" fmla="*/ 0 h 556260"/>
              <a:gd name="connsiteX1" fmla="*/ 906780 w 906780"/>
              <a:gd name="connsiteY1" fmla="*/ 556260 h 556260"/>
              <a:gd name="connsiteX0" fmla="*/ 0 w 906780"/>
              <a:gd name="connsiteY0" fmla="*/ 0 h 556260"/>
              <a:gd name="connsiteX1" fmla="*/ 906780 w 906780"/>
              <a:gd name="connsiteY1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6780" h="556260">
                <a:moveTo>
                  <a:pt x="0" y="0"/>
                </a:moveTo>
                <a:cubicBezTo>
                  <a:pt x="35560" y="322580"/>
                  <a:pt x="314960" y="530860"/>
                  <a:pt x="906780" y="556260"/>
                </a:cubicBezTo>
              </a:path>
            </a:pathLst>
          </a:custGeom>
          <a:noFill/>
          <a:ln w="38100" cap="sq">
            <a:solidFill>
              <a:schemeClr val="accent4">
                <a:lumMod val="75000"/>
              </a:schemeClr>
            </a:solidFill>
            <a:round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1A0A8A2-F9C2-A54F-6DB5-63429ADD08D9}"/>
              </a:ext>
            </a:extLst>
          </p:cNvPr>
          <p:cNvSpPr/>
          <p:nvPr/>
        </p:nvSpPr>
        <p:spPr>
          <a:xfrm flipH="1">
            <a:off x="7409526" y="4612950"/>
            <a:ext cx="632461" cy="396240"/>
          </a:xfrm>
          <a:custGeom>
            <a:avLst/>
            <a:gdLst>
              <a:gd name="connsiteX0" fmla="*/ 0 w 906780"/>
              <a:gd name="connsiteY0" fmla="*/ 0 h 556260"/>
              <a:gd name="connsiteX1" fmla="*/ 906780 w 906780"/>
              <a:gd name="connsiteY1" fmla="*/ 556260 h 556260"/>
              <a:gd name="connsiteX0" fmla="*/ 0 w 906780"/>
              <a:gd name="connsiteY0" fmla="*/ 0 h 556260"/>
              <a:gd name="connsiteX1" fmla="*/ 906780 w 906780"/>
              <a:gd name="connsiteY1" fmla="*/ 556260 h 556260"/>
              <a:gd name="connsiteX0" fmla="*/ 0 w 906780"/>
              <a:gd name="connsiteY0" fmla="*/ 0 h 556260"/>
              <a:gd name="connsiteX1" fmla="*/ 906780 w 906780"/>
              <a:gd name="connsiteY1" fmla="*/ 556260 h 55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06780" h="556260">
                <a:moveTo>
                  <a:pt x="0" y="0"/>
                </a:moveTo>
                <a:cubicBezTo>
                  <a:pt x="35560" y="322580"/>
                  <a:pt x="314960" y="530860"/>
                  <a:pt x="906780" y="556260"/>
                </a:cubicBezTo>
              </a:path>
            </a:pathLst>
          </a:custGeom>
          <a:noFill/>
          <a:ln w="38100" cap="sq">
            <a:solidFill>
              <a:schemeClr val="accent4">
                <a:lumMod val="75000"/>
              </a:schemeClr>
            </a:solidFill>
            <a:round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0498A5-A7A3-81E1-D860-CBCAF3E47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004" y="1469687"/>
            <a:ext cx="2498712" cy="19053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E0F05A-26D5-80D5-84B7-B922FED83E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3541" y="1545943"/>
            <a:ext cx="3382686" cy="207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05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Two-port networks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95496" y="5454000"/>
            <a:ext cx="495300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84-93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B0EFDAD-4ABC-F055-2E70-27765A17737F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028" y="1079500"/>
            <a:ext cx="6085945" cy="387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984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Mechanical Sensing Elements</a:t>
            </a:r>
            <a:br>
              <a:rPr lang="en-CH" dirty="0"/>
            </a:br>
            <a:r>
              <a:rPr lang="en-CH" sz="1800" b="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Two-port networks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33596" y="5454000"/>
            <a:ext cx="487680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84-93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EA7AB5-4CB0-289E-6C33-750FBB464DE0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4662488" y="1906243"/>
            <a:ext cx="4121150" cy="2216839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D0F429-63E6-0E6D-6929-B74E56D2D8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60363" y="1633672"/>
            <a:ext cx="4121150" cy="2761980"/>
          </a:xfrm>
        </p:spPr>
      </p:pic>
    </p:spTree>
    <p:extLst>
      <p:ext uri="{BB962C8B-B14F-4D97-AF65-F5344CB8AC3E}">
        <p14:creationId xmlns:p14="http://schemas.microsoft.com/office/powerpoint/2010/main" val="3280161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Thermal Sensing Elements</a:t>
            </a:r>
            <a:br>
              <a:rPr lang="en-CH" dirty="0"/>
            </a:br>
            <a:r>
              <a:rPr lang="en-CH" sz="1800" b="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Two-port networks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8211" y="5454000"/>
            <a:ext cx="5267574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84-93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69FE049-8B10-4592-798B-FDC16F4EFCD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0363" y="1795861"/>
            <a:ext cx="4121150" cy="2437603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65BC484-3B5C-5C2E-13D4-82B6F665E3D8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4662488" y="1854834"/>
            <a:ext cx="4121150" cy="2319657"/>
          </a:xfrm>
        </p:spPr>
      </p:pic>
    </p:spTree>
    <p:extLst>
      <p:ext uri="{BB962C8B-B14F-4D97-AF65-F5344CB8AC3E}">
        <p14:creationId xmlns:p14="http://schemas.microsoft.com/office/powerpoint/2010/main" val="2905841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Process Loading</a:t>
            </a:r>
            <a:br>
              <a:rPr lang="en-CH" dirty="0"/>
            </a:br>
            <a:r>
              <a:rPr lang="en-CH" sz="1800" b="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Two-port networks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934" y="5454000"/>
            <a:ext cx="4736128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84-93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6142F03-13AB-1D45-59CE-C24A89F7A91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511270" y="1049702"/>
            <a:ext cx="6121455" cy="4254596"/>
          </a:xfrm>
        </p:spPr>
      </p:pic>
    </p:spTree>
    <p:extLst>
      <p:ext uri="{BB962C8B-B14F-4D97-AF65-F5344CB8AC3E}">
        <p14:creationId xmlns:p14="http://schemas.microsoft.com/office/powerpoint/2010/main" val="2912921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Process Loading</a:t>
            </a:r>
            <a:br>
              <a:rPr lang="en-CH" dirty="0"/>
            </a:br>
            <a:r>
              <a:rPr lang="en-CH" sz="1800" b="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Two-port networks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934" y="5454000"/>
            <a:ext cx="4736128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84-93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6142F03-13AB-1D45-59CE-C24A89F7A91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952207" y="1049701"/>
            <a:ext cx="6121455" cy="4254596"/>
          </a:xfr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1E063A-A392-2619-A2AB-DFC62CBB629E}"/>
              </a:ext>
            </a:extLst>
          </p:cNvPr>
          <p:cNvSpPr/>
          <p:nvPr/>
        </p:nvSpPr>
        <p:spPr>
          <a:xfrm>
            <a:off x="3553991" y="1049700"/>
            <a:ext cx="4704862" cy="2773485"/>
          </a:xfrm>
          <a:prstGeom prst="roundRect">
            <a:avLst>
              <a:gd name="adj" fmla="val 3438"/>
            </a:avLst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BF9CCA-1F3E-7318-AF77-831667D39366}"/>
              </a:ext>
            </a:extLst>
          </p:cNvPr>
          <p:cNvSpPr/>
          <p:nvPr/>
        </p:nvSpPr>
        <p:spPr>
          <a:xfrm>
            <a:off x="5966503" y="2459890"/>
            <a:ext cx="2254250" cy="1327150"/>
          </a:xfrm>
          <a:prstGeom prst="roundRect">
            <a:avLst>
              <a:gd name="adj" fmla="val 3438"/>
            </a:avLst>
          </a:prstGeom>
          <a:noFill/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5E1C-0480-E8EA-32CA-C2638E2F5051}"/>
              </a:ext>
            </a:extLst>
          </p:cNvPr>
          <p:cNvSpPr txBox="1"/>
          <p:nvPr/>
        </p:nvSpPr>
        <p:spPr>
          <a:xfrm>
            <a:off x="369222" y="4306277"/>
            <a:ext cx="1834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Steady-state</a:t>
            </a:r>
            <a:endParaRPr lang="en-CH" sz="1600" b="1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r>
              <a:rPr lang="en-GB" sz="1600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loading</a:t>
            </a:r>
            <a:r>
              <a:rPr lang="en-CH" sz="160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D0BFF-4B27-0306-CFC8-2291C210620B}"/>
                  </a:ext>
                </a:extLst>
              </p:cNvPr>
              <p:cNvSpPr txBox="1"/>
              <p:nvPr/>
            </p:nvSpPr>
            <p:spPr>
              <a:xfrm>
                <a:off x="1267991" y="4261709"/>
                <a:ext cx="4572000" cy="896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H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CH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H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CH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  <m:r>
                            <a:rPr lang="en-CH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H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b>
                              <m:r>
                                <a:rPr lang="en-CH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den>
                      </m:f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CH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H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CH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CH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H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D0BFF-4B27-0306-CFC8-2291C2106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991" y="4261709"/>
                <a:ext cx="4572000" cy="8960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9E20BF-B548-945F-1CBE-003D92682272}"/>
                  </a:ext>
                </a:extLst>
              </p:cNvPr>
              <p:cNvSpPr txBox="1"/>
              <p:nvPr/>
            </p:nvSpPr>
            <p:spPr>
              <a:xfrm>
                <a:off x="476738" y="3516322"/>
                <a:ext cx="38896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sz="1600" b="1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CH" sz="16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H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H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CH" sz="16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CH" sz="16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H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H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CH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sz="16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H" sz="16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CH" sz="1600" i="1" dirty="0"/>
              </a:p>
              <a:p>
                <a:r>
                  <a:rPr lang="en-CH" sz="1600" b="1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sz="1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H" sz="16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CH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H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CH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CH" sz="16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H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CH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9E20BF-B548-945F-1CBE-003D92682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38" y="3516322"/>
                <a:ext cx="388960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B989C36-4F52-DA17-F747-6CB07D9DBEED}"/>
              </a:ext>
            </a:extLst>
          </p:cNvPr>
          <p:cNvSpPr txBox="1"/>
          <p:nvPr/>
        </p:nvSpPr>
        <p:spPr>
          <a:xfrm>
            <a:off x="383778" y="3516321"/>
            <a:ext cx="1149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b="1" i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Process:</a:t>
            </a:r>
            <a:endParaRPr lang="en-CH" sz="1600" b="1" i="1" dirty="0"/>
          </a:p>
          <a:p>
            <a:r>
              <a:rPr lang="en-CH" sz="1600" b="1" i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Sensor:</a:t>
            </a:r>
            <a:endParaRPr lang="en-CH" sz="1600" b="1" i="1" dirty="0"/>
          </a:p>
        </p:txBody>
      </p:sp>
    </p:spTree>
    <p:extLst>
      <p:ext uri="{BB962C8B-B14F-4D97-AF65-F5344CB8AC3E}">
        <p14:creationId xmlns:p14="http://schemas.microsoft.com/office/powerpoint/2010/main" val="1508307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481781F-31C2-4F9E-2DA8-EC6965B6592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860392" y="946674"/>
            <a:ext cx="5663431" cy="3790486"/>
          </a:xfr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A1E063A-A392-2619-A2AB-DFC62CBB629E}"/>
              </a:ext>
            </a:extLst>
          </p:cNvPr>
          <p:cNvSpPr/>
          <p:nvPr/>
        </p:nvSpPr>
        <p:spPr>
          <a:xfrm>
            <a:off x="1922584" y="1867875"/>
            <a:ext cx="3103337" cy="2551431"/>
          </a:xfrm>
          <a:prstGeom prst="roundRect">
            <a:avLst>
              <a:gd name="adj" fmla="val 3438"/>
            </a:avLst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5BF9CCA-1F3E-7318-AF77-831667D39366}"/>
              </a:ext>
            </a:extLst>
          </p:cNvPr>
          <p:cNvSpPr/>
          <p:nvPr/>
        </p:nvSpPr>
        <p:spPr>
          <a:xfrm>
            <a:off x="3606256" y="1913302"/>
            <a:ext cx="1371346" cy="2460955"/>
          </a:xfrm>
          <a:prstGeom prst="roundRect">
            <a:avLst>
              <a:gd name="adj" fmla="val 3438"/>
            </a:avLst>
          </a:prstGeom>
          <a:noFill/>
          <a:ln w="3810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/>
              <a:t>Process Loading</a:t>
            </a:r>
            <a:br>
              <a:rPr lang="en-CH" dirty="0"/>
            </a:br>
            <a:r>
              <a:rPr lang="en-CH" sz="1800" b="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Two-port networks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934" y="5454000"/>
            <a:ext cx="4736128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84-93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5E1C-0480-E8EA-32CA-C2638E2F5051}"/>
              </a:ext>
            </a:extLst>
          </p:cNvPr>
          <p:cNvSpPr txBox="1"/>
          <p:nvPr/>
        </p:nvSpPr>
        <p:spPr>
          <a:xfrm>
            <a:off x="4809150" y="4713715"/>
            <a:ext cx="1342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Dynamic</a:t>
            </a:r>
          </a:p>
          <a:p>
            <a:r>
              <a:rPr lang="en-GB" sz="1600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loading</a:t>
            </a:r>
            <a:r>
              <a:rPr lang="en-CH" sz="160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D0BFF-4B27-0306-CFC8-2291C210620B}"/>
                  </a:ext>
                </a:extLst>
              </p:cNvPr>
              <p:cNvSpPr txBox="1"/>
              <p:nvPr/>
            </p:nvSpPr>
            <p:spPr>
              <a:xfrm>
                <a:off x="5681597" y="4660857"/>
                <a:ext cx="3219446" cy="656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H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n-CH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CH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H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H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CH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𝑴𝑺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H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CH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𝑴𝑺</m:t>
                              </m:r>
                            </m:sub>
                          </m:sSub>
                          <m:r>
                            <a:rPr lang="en-CH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H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CH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en-CH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b>
                          </m:sSub>
                        </m:den>
                      </m:f>
                      <m:r>
                        <a:rPr lang="en-CH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CH" b="0" i="0" smtClean="0"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̅"/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d>
                        <m:d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FD0BFF-4B27-0306-CFC8-2291C2106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597" y="4660857"/>
                <a:ext cx="3219446" cy="656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B99742-885D-8E2B-D298-DE99C98B4222}"/>
                  </a:ext>
                </a:extLst>
              </p:cNvPr>
              <p:cNvSpPr txBox="1"/>
              <p:nvPr/>
            </p:nvSpPr>
            <p:spPr>
              <a:xfrm>
                <a:off x="375807" y="4713715"/>
                <a:ext cx="39971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CH" sz="1600" b="1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CH" sz="16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CH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H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CH" sz="16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CH" sz="1600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H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H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H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sz="16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CH" sz="16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CH" sz="1600" b="0" i="1" dirty="0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̇"/>
                        <m:ctrlPr>
                          <a:rPr lang="en-CH" sz="16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H" sz="1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H" sz="16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H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sz="16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H" sz="16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CH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H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H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CH" sz="1600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̈"/>
                        <m:ctrlPr>
                          <a:rPr lang="en-CH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H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CH" sz="1600" i="1" dirty="0"/>
              </a:p>
              <a:p>
                <a:pPr algn="r"/>
                <a:r>
                  <a:rPr lang="en-CH" sz="1600" b="1" dirty="0">
                    <a:latin typeface="Inter" panose="02000503000000020004" pitchFamily="50" charset="0"/>
                    <a:ea typeface="Inter" panose="02000503000000020004" pitchFamily="50" charset="0"/>
                    <a:cs typeface="Inter" panose="02000503000000020004" pitchFamily="50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sz="1600" i="1" dirty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H" sz="16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CH" sz="16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H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sz="16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CH" sz="1600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CH" sz="1600" i="1" dirty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CH" sz="1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CH" sz="16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H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sz="16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CH" sz="1600" i="1" dirty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CH" sz="1600" i="1" dirty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̇"/>
                        <m:ctrlPr>
                          <a:rPr lang="en-CH" sz="16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H" sz="16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CH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H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CH" sz="16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CH" sz="16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̈"/>
                        <m:ctrlPr>
                          <a:rPr lang="en-CH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H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CH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B99742-885D-8E2B-D298-DE99C98B4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07" y="4713715"/>
                <a:ext cx="3997119" cy="584775"/>
              </a:xfrm>
              <a:prstGeom prst="rect">
                <a:avLst/>
              </a:prstGeom>
              <a:blipFill>
                <a:blip r:embed="rId5"/>
                <a:stretch>
                  <a:fillRect r="-549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8B54332-0D1D-6EFE-7BCC-24EB3C4419FE}"/>
              </a:ext>
            </a:extLst>
          </p:cNvPr>
          <p:cNvSpPr txBox="1"/>
          <p:nvPr/>
        </p:nvSpPr>
        <p:spPr>
          <a:xfrm>
            <a:off x="390363" y="4713714"/>
            <a:ext cx="11492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600" b="1" i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Process:</a:t>
            </a:r>
            <a:endParaRPr lang="en-CH" sz="1600" b="1" i="1" dirty="0"/>
          </a:p>
          <a:p>
            <a:r>
              <a:rPr lang="en-CH" sz="1600" b="1" i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Sensor:</a:t>
            </a:r>
            <a:endParaRPr lang="en-CH" sz="1600" b="1" i="1" dirty="0"/>
          </a:p>
        </p:txBody>
      </p:sp>
    </p:spTree>
    <p:extLst>
      <p:ext uri="{BB962C8B-B14F-4D97-AF65-F5344CB8AC3E}">
        <p14:creationId xmlns:p14="http://schemas.microsoft.com/office/powerpoint/2010/main" val="74258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Bilateral Transducers</a:t>
            </a:r>
            <a:br>
              <a:rPr lang="en-CH" dirty="0"/>
            </a:br>
            <a:r>
              <a:rPr lang="en-CH" sz="1800" b="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Two-port networks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934" y="5454000"/>
            <a:ext cx="4736128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92-93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44C4C9-8CFC-2527-9810-166CDA23862E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25" y="1028835"/>
            <a:ext cx="8423275" cy="272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5A11C4-1068-E064-FC32-CAB1441707D2}"/>
              </a:ext>
            </a:extLst>
          </p:cNvPr>
          <p:cNvSpPr txBox="1"/>
          <p:nvPr/>
        </p:nvSpPr>
        <p:spPr>
          <a:xfrm>
            <a:off x="360000" y="4101220"/>
            <a:ext cx="84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Examples</a:t>
            </a:r>
            <a:r>
              <a:rPr lang="en-CH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: LEDs (Light Sensor/Source), Electromagnetic Effects, Deformation of Crystal</a:t>
            </a:r>
          </a:p>
        </p:txBody>
      </p:sp>
    </p:spTree>
    <p:extLst>
      <p:ext uri="{BB962C8B-B14F-4D97-AF65-F5344CB8AC3E}">
        <p14:creationId xmlns:p14="http://schemas.microsoft.com/office/powerpoint/2010/main" val="3868771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/>
              <a:t>Bilateral Transducers</a:t>
            </a:r>
            <a:br>
              <a:rPr lang="en-CH" dirty="0"/>
            </a:br>
            <a:r>
              <a:rPr lang="en-CH" sz="1800" b="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Two-port networks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03934" y="5454000"/>
            <a:ext cx="4736128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92-93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944816-C532-1B7B-2267-C85A7C6F73C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360363" y="1492088"/>
            <a:ext cx="8423275" cy="3045148"/>
          </a:xfr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86012759-AF57-ACD7-1433-FD0099C104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4854" t="21165" r="76118" b="14319"/>
          <a:stretch/>
        </p:blipFill>
        <p:spPr>
          <a:xfrm>
            <a:off x="1609136" y="2136618"/>
            <a:ext cx="760492" cy="1964602"/>
          </a:xfrm>
          <a:prstGeom prst="rect">
            <a:avLst/>
          </a:prstGeom>
        </p:spPr>
      </p:pic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7D6B46B4-C80B-6090-A7BA-034D1EB853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6142" t="19085" r="64830" b="30670"/>
          <a:stretch/>
        </p:blipFill>
        <p:spPr>
          <a:xfrm>
            <a:off x="2562129" y="2073244"/>
            <a:ext cx="760492" cy="1530035"/>
          </a:xfrm>
          <a:prstGeom prst="rect">
            <a:avLst/>
          </a:prstGeom>
        </p:spPr>
      </p:pic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5235A848-C043-3E94-FC3F-FF7C7331F9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5476" t="19085" r="25496" b="14318"/>
          <a:stretch/>
        </p:blipFill>
        <p:spPr>
          <a:xfrm>
            <a:off x="5878078" y="2073243"/>
            <a:ext cx="760492" cy="2027977"/>
          </a:xfrm>
          <a:prstGeom prst="rect">
            <a:avLst/>
          </a:prstGeom>
        </p:spPr>
      </p:pic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E911E1AA-2158-9008-9539-F5F030D47B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76761" t="38707" r="14855" b="14318"/>
          <a:stretch/>
        </p:blipFill>
        <p:spPr>
          <a:xfrm>
            <a:off x="6826309" y="2670772"/>
            <a:ext cx="706174" cy="14304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3EB0F1-2C42-7254-43CC-8D52DCDB164F}"/>
              </a:ext>
            </a:extLst>
          </p:cNvPr>
          <p:cNvSpPr txBox="1"/>
          <p:nvPr/>
        </p:nvSpPr>
        <p:spPr>
          <a:xfrm>
            <a:off x="360000" y="4645875"/>
            <a:ext cx="421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Transmitter/Sender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0F098B-09BD-5543-34BA-5EBDDC28A162}"/>
              </a:ext>
            </a:extLst>
          </p:cNvPr>
          <p:cNvSpPr txBox="1"/>
          <p:nvPr/>
        </p:nvSpPr>
        <p:spPr>
          <a:xfrm>
            <a:off x="4571819" y="4645875"/>
            <a:ext cx="4212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Receiver/Sensor</a:t>
            </a:r>
          </a:p>
        </p:txBody>
      </p:sp>
    </p:spTree>
    <p:extLst>
      <p:ext uri="{BB962C8B-B14F-4D97-AF65-F5344CB8AC3E}">
        <p14:creationId xmlns:p14="http://schemas.microsoft.com/office/powerpoint/2010/main" val="276352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Overview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155D9C9-14C8-BA0E-35AC-2BA450C247C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325700216"/>
              </p:ext>
            </p:extLst>
          </p:nvPr>
        </p:nvGraphicFramePr>
        <p:xfrm>
          <a:off x="360725" y="1724025"/>
          <a:ext cx="8423275" cy="16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114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 err="1"/>
              <a:t>Thévenin</a:t>
            </a:r>
            <a:r>
              <a:rPr lang="en-CH" dirty="0"/>
              <a:t> Equivalent</a:t>
            </a:r>
            <a:br>
              <a:rPr lang="en-CH" sz="3200" dirty="0"/>
            </a:br>
            <a:r>
              <a:rPr lang="en-CH" sz="1800" b="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Electrical Loading</a:t>
            </a:r>
            <a:endParaRPr lang="en-CH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04911" y="5444450"/>
            <a:ext cx="4933452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77-82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9EA3D04-E191-7ADF-087C-99CA894D3E4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08613" y="1396725"/>
            <a:ext cx="8326048" cy="316919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9119F8-0BD1-AEF1-E3FD-0F3FFAAF9E25}"/>
                  </a:ext>
                </a:extLst>
              </p:cNvPr>
              <p:cNvSpPr txBox="1"/>
              <p:nvPr/>
            </p:nvSpPr>
            <p:spPr>
              <a:xfrm>
                <a:off x="3606019" y="4317049"/>
                <a:ext cx="2096921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𝑇h</m:t>
                          </m:r>
                        </m:sub>
                      </m:sSub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H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9119F8-0BD1-AEF1-E3FD-0F3FFAAF9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019" y="4317049"/>
                <a:ext cx="2096921" cy="6265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43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 err="1"/>
              <a:t>Thévenin</a:t>
            </a:r>
            <a:r>
              <a:rPr lang="en-CH" dirty="0"/>
              <a:t> Equivalent Circuit - Potentiometer</a:t>
            </a:r>
            <a:br>
              <a:rPr lang="en-CH" sz="5400" dirty="0"/>
            </a:br>
            <a:r>
              <a:rPr lang="en-CH" sz="1800" b="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Electrical Loading</a:t>
            </a:r>
            <a:endParaRPr lang="en-CH" sz="18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04911" y="5444450"/>
            <a:ext cx="4933452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77-82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34B06-D37A-DA59-129E-FA323E3541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9998" y="1080000"/>
            <a:ext cx="8424000" cy="383182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H" b="1" dirty="0"/>
              <a:t>Ex. </a:t>
            </a:r>
            <a:r>
              <a:rPr lang="en-CH" dirty="0"/>
              <a:t>Loaded Potentiometer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C3B478-6DC5-0107-A8F9-3BF83EF0A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7" y="1643182"/>
            <a:ext cx="8424000" cy="296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30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 err="1"/>
              <a:t>Thévenin</a:t>
            </a:r>
            <a:r>
              <a:rPr lang="en-CH" dirty="0"/>
              <a:t> Equivalent Circuit - Potentiometer</a:t>
            </a:r>
            <a:br>
              <a:rPr lang="en-CH" sz="5400" dirty="0"/>
            </a:br>
            <a:r>
              <a:rPr lang="en-CH" sz="1800" b="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Electrical Loading</a:t>
            </a:r>
            <a:endParaRPr lang="en-CH" sz="18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04911" y="5444450"/>
            <a:ext cx="4933452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77-82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934B06-D37A-DA59-129E-FA323E35415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59998" y="1080000"/>
                <a:ext cx="8424000" cy="2788712"/>
              </a:xfr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CH" b="1" dirty="0"/>
                  <a:t>Ex. </a:t>
                </a:r>
                <a:r>
                  <a:rPr lang="en-CH" dirty="0"/>
                  <a:t>Loaded Potentiometer</a:t>
                </a:r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:endParaRPr lang="en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CH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CH" b="0" dirty="0"/>
              </a:p>
              <a:p>
                <a:pPr marL="0" indent="0">
                  <a:buNone/>
                </a:pPr>
                <a:endParaRPr lang="en-CH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934B06-D37A-DA59-129E-FA323E3541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59998" y="1080000"/>
                <a:ext cx="8424000" cy="2788712"/>
              </a:xfrm>
              <a:blipFill>
                <a:blip r:embed="rId2"/>
                <a:stretch>
                  <a:fillRect l="-868" t="-240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B53A379-7799-CA8A-5E36-73991740C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028" y="1080000"/>
            <a:ext cx="4407439" cy="4209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78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 err="1"/>
              <a:t>Nortion</a:t>
            </a:r>
            <a:r>
              <a:rPr lang="en-CH" dirty="0"/>
              <a:t> Equivalent Circuit</a:t>
            </a:r>
            <a:br>
              <a:rPr lang="en-CH" sz="5400" dirty="0"/>
            </a:br>
            <a:r>
              <a:rPr lang="en-CH" sz="1800" b="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Electrical Loading</a:t>
            </a:r>
            <a:endParaRPr lang="en-CH" sz="18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8801" y="5444450"/>
            <a:ext cx="4765672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82-84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A46979-DE43-BC98-BEAC-8E7F0F0A363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59999" y="1001600"/>
            <a:ext cx="8423275" cy="321384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B0EACB-E052-4228-3876-C3CA1FA25A3A}"/>
                  </a:ext>
                </a:extLst>
              </p:cNvPr>
              <p:cNvSpPr txBox="1"/>
              <p:nvPr/>
            </p:nvSpPr>
            <p:spPr>
              <a:xfrm>
                <a:off x="3606019" y="4317049"/>
                <a:ext cx="1931233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H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B0EACB-E052-4228-3876-C3CA1FA25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019" y="4317049"/>
                <a:ext cx="1931233" cy="6265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500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dirty="0" err="1"/>
              <a:t>Nortion</a:t>
            </a:r>
            <a:r>
              <a:rPr lang="en-CH" dirty="0"/>
              <a:t> Equivalent Circuit</a:t>
            </a:r>
            <a:br>
              <a:rPr lang="en-CH" sz="5400" dirty="0"/>
            </a:br>
            <a:r>
              <a:rPr lang="en-CH" sz="1800" b="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Electrical Loading</a:t>
            </a:r>
            <a:endParaRPr lang="en-CH" sz="18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8801" y="5444450"/>
            <a:ext cx="4765672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82-84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B0EACB-E052-4228-3876-C3CA1FA25A3A}"/>
                  </a:ext>
                </a:extLst>
              </p:cNvPr>
              <p:cNvSpPr txBox="1"/>
              <p:nvPr/>
            </p:nvSpPr>
            <p:spPr>
              <a:xfrm>
                <a:off x="1473448" y="4362108"/>
                <a:ext cx="6196376" cy="649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CH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a:rPr lang="en-CH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CH" sz="20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CH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H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H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H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CH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H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H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den>
                      </m:f>
                      <m:r>
                        <a:rPr lang="en-CH">
                          <a:latin typeface="Cambria Math" panose="02040503050406030204" pitchFamily="18" charset="0"/>
                        </a:rPr>
                        <m:t> </m:t>
                      </m:r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CH">
                          <a:latin typeface="Cambria Math" panose="020405030504060302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CH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CH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C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H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  <m:r>
                            <a:rPr lang="en-CH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CH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B0EACB-E052-4228-3876-C3CA1FA25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448" y="4362108"/>
                <a:ext cx="6196376" cy="649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831ACA6-6E78-4FFD-1F14-8B2F35896BD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608948" y="985796"/>
            <a:ext cx="5925377" cy="2943636"/>
          </a:xfr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142132-5B8C-990D-622B-A61EABEB962C}"/>
              </a:ext>
            </a:extLst>
          </p:cNvPr>
          <p:cNvCxnSpPr/>
          <p:nvPr/>
        </p:nvCxnSpPr>
        <p:spPr>
          <a:xfrm>
            <a:off x="4328160" y="1726094"/>
            <a:ext cx="0" cy="13106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046BCF-0058-3407-0891-92E464AD90B4}"/>
                  </a:ext>
                </a:extLst>
              </p:cNvPr>
              <p:cNvSpPr txBox="1"/>
              <p:nvPr/>
            </p:nvSpPr>
            <p:spPr>
              <a:xfrm>
                <a:off x="4420537" y="2227525"/>
                <a:ext cx="3021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CH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CH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046BCF-0058-3407-0891-92E464AD9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0537" y="2227525"/>
                <a:ext cx="302198" cy="307777"/>
              </a:xfrm>
              <a:prstGeom prst="rect">
                <a:avLst/>
              </a:prstGeom>
              <a:blipFill>
                <a:blip r:embed="rId4"/>
                <a:stretch>
                  <a:fillRect l="-18000" r="-6000" b="-156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584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H" sz="3600" dirty="0"/>
              <a:t>Generalized </a:t>
            </a:r>
            <a:r>
              <a:rPr lang="en-CH" sz="3600" dirty="0" err="1"/>
              <a:t>Effots</a:t>
            </a:r>
            <a:r>
              <a:rPr lang="en-CH" sz="3600" dirty="0"/>
              <a:t> &amp; Flow Variables</a:t>
            </a:r>
            <a:br>
              <a:rPr lang="en-CH" sz="3600" dirty="0"/>
            </a:br>
            <a:r>
              <a:rPr lang="en-CH" sz="2000" b="0" dirty="0">
                <a:latin typeface="Inter Light" panose="02000403000000020004" pitchFamily="50" charset="0"/>
                <a:ea typeface="Inter Light" panose="02000403000000020004" pitchFamily="50" charset="0"/>
                <a:cs typeface="Inter Light" panose="02000403000000020004" pitchFamily="50" charset="0"/>
              </a:rPr>
              <a:t>Two Port Networks</a:t>
            </a:r>
            <a:endParaRPr lang="en-CH" sz="3600" b="0" dirty="0">
              <a:latin typeface="Inter Light" panose="02000403000000020004" pitchFamily="50" charset="0"/>
              <a:ea typeface="Inter Light" panose="02000403000000020004" pitchFamily="50" charset="0"/>
              <a:cs typeface="Inter Light" panose="02000403000000020004" pitchFamily="50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8801" y="5444450"/>
            <a:ext cx="4765672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84-93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1EF9A8-9387-6DFF-55A8-4DEB1951F2C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H" sz="2000" b="1" dirty="0"/>
                  <a:t>across</a:t>
                </a:r>
                <a:r>
                  <a:rPr lang="en-CH" sz="2000" dirty="0"/>
                  <a:t>/</a:t>
                </a:r>
                <a:r>
                  <a:rPr lang="en-CH" sz="2000" b="1" dirty="0"/>
                  <a:t>effort variable</a:t>
                </a:r>
                <a:r>
                  <a:rPr lang="en-CH" sz="2000" dirty="0"/>
                  <a:t> </a:t>
                </a:r>
                <a14:m>
                  <m:oMath xmlns:m="http://schemas.openxmlformats.org/officeDocument/2006/math">
                    <m:r>
                      <a:rPr lang="en-CH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H" sz="2000" dirty="0"/>
                  <a:t> (e</a:t>
                </a:r>
                <a:r>
                  <a:rPr lang="en-GB" sz="2000" dirty="0"/>
                  <a:t>.g.</a:t>
                </a:r>
                <a:r>
                  <a:rPr lang="en-CH" sz="2000" dirty="0"/>
                  <a:t> voltage)</a:t>
                </a:r>
              </a:p>
              <a:p>
                <a:r>
                  <a:rPr lang="en-CH" sz="2000" b="1" dirty="0"/>
                  <a:t>through</a:t>
                </a:r>
                <a:r>
                  <a:rPr lang="en-CH" sz="2000" dirty="0"/>
                  <a:t>/</a:t>
                </a:r>
                <a:r>
                  <a:rPr lang="en-CH" sz="2000" b="1" dirty="0"/>
                  <a:t>flow variable</a:t>
                </a:r>
                <a:r>
                  <a:rPr lang="en-CH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CH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H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CH" sz="2000" dirty="0"/>
                  <a:t> (e.g. current)</a:t>
                </a:r>
              </a:p>
              <a:p>
                <a:endParaRPr lang="en-CH" sz="2000" b="1" dirty="0"/>
              </a:p>
              <a:p>
                <a:endParaRPr lang="en-CH" sz="2000" b="1" dirty="0"/>
              </a:p>
              <a:p>
                <a:pPr marL="0" indent="0" algn="ctr">
                  <a:buNone/>
                </a:pPr>
                <a:r>
                  <a:rPr lang="en-CH" sz="2800" b="1" dirty="0"/>
                  <a:t>Effort </a:t>
                </a:r>
                <a:r>
                  <a:rPr lang="en-CH" sz="2800" dirty="0"/>
                  <a:t>drives</a:t>
                </a:r>
                <a:r>
                  <a:rPr lang="en-CH" sz="2800" b="1" dirty="0"/>
                  <a:t> flow </a:t>
                </a:r>
                <a:r>
                  <a:rPr lang="en-CH" sz="2800" dirty="0"/>
                  <a:t>through</a:t>
                </a:r>
                <a:r>
                  <a:rPr lang="en-CH" sz="2800" b="1" dirty="0"/>
                  <a:t> </a:t>
                </a:r>
                <a:r>
                  <a:rPr lang="en-CH" sz="2800" dirty="0"/>
                  <a:t>an</a:t>
                </a:r>
                <a:r>
                  <a:rPr lang="en-CH" sz="2800" b="1" dirty="0"/>
                  <a:t> impedance</a:t>
                </a:r>
              </a:p>
              <a:p>
                <a:pPr marL="0" indent="0" algn="ctr">
                  <a:buNone/>
                </a:pPr>
                <a:endParaRPr lang="en-CH" sz="2000" b="1" dirty="0"/>
              </a:p>
              <a:p>
                <a:pPr marL="0" indent="0" algn="ctr">
                  <a:buNone/>
                </a:pPr>
                <a:endParaRPr lang="en-CH" sz="2000" b="1" dirty="0"/>
              </a:p>
              <a:p>
                <a14:m>
                  <m:oMath xmlns:m="http://schemas.openxmlformats.org/officeDocument/2006/math">
                    <m:r>
                      <a:rPr lang="en-CH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H" sz="2000" b="0" i="1" smtClean="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̇"/>
                        <m:ctrlPr>
                          <a:rPr lang="en-CH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H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CH" sz="2000" dirty="0"/>
                  <a:t> represents power in watts </a:t>
                </a:r>
                <a:r>
                  <a:rPr lang="en-CH" sz="1600" dirty="0">
                    <a:solidFill>
                      <a:schemeClr val="bg2">
                        <a:lumMod val="50000"/>
                      </a:schemeClr>
                    </a:solidFill>
                  </a:rPr>
                  <a:t>(</a:t>
                </a:r>
                <a:r>
                  <a:rPr lang="en-CH" sz="1600" dirty="0" err="1">
                    <a:solidFill>
                      <a:schemeClr val="bg2">
                        <a:lumMod val="50000"/>
                      </a:schemeClr>
                    </a:solidFill>
                  </a:rPr>
                  <a:t>thermo</a:t>
                </a:r>
                <a:r>
                  <a:rPr lang="en-CH" sz="1600" dirty="0">
                    <a:solidFill>
                      <a:schemeClr val="bg2">
                        <a:lumMod val="50000"/>
                      </a:schemeClr>
                    </a:solidFill>
                  </a:rPr>
                  <a:t> has watts + temperature)</a:t>
                </a:r>
              </a:p>
              <a:p>
                <a14:m>
                  <m:oMath xmlns:m="http://schemas.openxmlformats.org/officeDocument/2006/math">
                    <m:r>
                      <a:rPr lang="en-CH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CH" sz="2000" b="0" i="1" smtClean="0">
                        <a:latin typeface="Cambria Math" panose="02040503050406030204" pitchFamily="18" charset="0"/>
                      </a:rPr>
                      <m:t>/</m:t>
                    </m:r>
                    <m:acc>
                      <m:accPr>
                        <m:chr m:val="̇"/>
                        <m:ctrlPr>
                          <a:rPr lang="en-CH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H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CH" sz="2000" dirty="0"/>
                  <a:t> represents impedance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1EF9A8-9387-6DFF-55A8-4DEB1951F2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651" t="-157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14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FD4528-2BB6-DA51-122A-99372868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Two-port networks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087B21-59E7-351E-453B-C0FB4499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88801" y="5444450"/>
            <a:ext cx="4765672" cy="270000"/>
          </a:xfrm>
        </p:spPr>
        <p:txBody>
          <a:bodyPr/>
          <a:lstStyle/>
          <a:p>
            <a:r>
              <a:rPr lang="en-GB" dirty="0"/>
              <a:t>Principles of Measurement Systems 4th Edition, John P. Bentley, p.</a:t>
            </a:r>
            <a:r>
              <a:rPr lang="en-CH" dirty="0"/>
              <a:t>84-93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A67367-62DE-46CB-BCFD-B91AF3491C2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 rotWithShape="1">
          <a:blip r:embed="rId3"/>
          <a:srcRect t="1104" b="1225"/>
          <a:stretch/>
        </p:blipFill>
        <p:spPr>
          <a:xfrm>
            <a:off x="360000" y="247015"/>
            <a:ext cx="8424000" cy="4975860"/>
          </a:xfrm>
        </p:spPr>
      </p:pic>
    </p:spTree>
    <p:extLst>
      <p:ext uri="{BB962C8B-B14F-4D97-AF65-F5344CB8AC3E}">
        <p14:creationId xmlns:p14="http://schemas.microsoft.com/office/powerpoint/2010/main" val="1186119132"/>
      </p:ext>
    </p:extLst>
  </p:cSld>
  <p:clrMapOvr>
    <a:masterClrMapping/>
  </p:clrMapOvr>
</p:sld>
</file>

<file path=ppt/theme/theme1.xml><?xml version="1.0" encoding="utf-8"?>
<a:theme xmlns:a="http://schemas.openxmlformats.org/drawingml/2006/main" name="MyStyl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.pptx" id="{C5BD3BA6-3C19-4A52-84C8-D216376875D1}" vid="{DA9EEC63-E340-4EE6-BD82-EC41363577B6}"/>
    </a:ext>
  </a:extLst>
</a:theme>
</file>

<file path=ppt/theme/theme2.xml><?xml version="1.0" encoding="utf-8"?>
<a:theme xmlns:a="http://schemas.openxmlformats.org/drawingml/2006/main" name="MyStyle_UpperLin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.pptx" id="{C5BD3BA6-3C19-4A52-84C8-D216376875D1}" vid="{45D018F9-A8A1-4D9B-958D-85B20A08B335}"/>
    </a:ext>
  </a:extLst>
</a:theme>
</file>

<file path=ppt/theme/theme3.xml><?xml version="1.0" encoding="utf-8"?>
<a:theme xmlns:a="http://schemas.openxmlformats.org/drawingml/2006/main" name="MyStyle_Cleare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template.pptx" id="{C5BD3BA6-3C19-4A52-84C8-D216376875D1}" vid="{AAFA9C4F-D3CC-446F-8639-D7EC10E034C9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powerpoint_template</Template>
  <TotalTime>854</TotalTime>
  <Words>880</Words>
  <Application>Microsoft Office PowerPoint</Application>
  <PresentationFormat>Custom</PresentationFormat>
  <Paragraphs>106</Paragraphs>
  <Slides>19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Inter</vt:lpstr>
      <vt:lpstr>Inter Light</vt:lpstr>
      <vt:lpstr>MyStyle</vt:lpstr>
      <vt:lpstr>MyStyle_UpperLine</vt:lpstr>
      <vt:lpstr>MyStyle_Cleared</vt:lpstr>
      <vt:lpstr>Loading Effects</vt:lpstr>
      <vt:lpstr>Overview</vt:lpstr>
      <vt:lpstr>Thévenin Equivalent Electrical Loading</vt:lpstr>
      <vt:lpstr>Thévenin Equivalent Circuit - Potentiometer Electrical Loading</vt:lpstr>
      <vt:lpstr>Thévenin Equivalent Circuit - Potentiometer Electrical Loading</vt:lpstr>
      <vt:lpstr>Nortion Equivalent Circuit Electrical Loading</vt:lpstr>
      <vt:lpstr>Nortion Equivalent Circuit Electrical Loading</vt:lpstr>
      <vt:lpstr>Generalized Effots &amp; Flow Variables Two Port Networks</vt:lpstr>
      <vt:lpstr>Two-port networks</vt:lpstr>
      <vt:lpstr>Generalized Effots &amp; Flow Variables Two Port Networks</vt:lpstr>
      <vt:lpstr>Generalized Effots &amp; Flow Variables Two Port Networks</vt:lpstr>
      <vt:lpstr>Two-port networks</vt:lpstr>
      <vt:lpstr>Mechanical Sensing Elements Two-port networks</vt:lpstr>
      <vt:lpstr>Thermal Sensing Elements Two-port networks</vt:lpstr>
      <vt:lpstr>Process Loading Two-port networks</vt:lpstr>
      <vt:lpstr>Process Loading Two-port networks</vt:lpstr>
      <vt:lpstr>Process Loading Two-port networks</vt:lpstr>
      <vt:lpstr>Bilateral Transducers Two-port networks</vt:lpstr>
      <vt:lpstr>Bilateral Transducers Two-port networks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von Rotz</dc:creator>
  <cp:lastModifiedBy>Joel von Rotz</cp:lastModifiedBy>
  <cp:revision>36</cp:revision>
  <dcterms:created xsi:type="dcterms:W3CDTF">2023-12-14T12:51:48Z</dcterms:created>
  <dcterms:modified xsi:type="dcterms:W3CDTF">2024-01-04T13:39:06Z</dcterms:modified>
</cp:coreProperties>
</file>