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13" r:id="rId2"/>
    <p:sldMasterId id="2147483717" r:id="rId3"/>
  </p:sldMasterIdLst>
  <p:notesMasterIdLst>
    <p:notesMasterId r:id="rId28"/>
  </p:notesMasterIdLst>
  <p:sldIdLst>
    <p:sldId id="282" r:id="rId4"/>
    <p:sldId id="300" r:id="rId5"/>
    <p:sldId id="261" r:id="rId6"/>
    <p:sldId id="310" r:id="rId7"/>
    <p:sldId id="311" r:id="rId8"/>
    <p:sldId id="313" r:id="rId9"/>
    <p:sldId id="314" r:id="rId10"/>
    <p:sldId id="312" r:id="rId11"/>
    <p:sldId id="315" r:id="rId12"/>
    <p:sldId id="316" r:id="rId13"/>
    <p:sldId id="317" r:id="rId14"/>
    <p:sldId id="318" r:id="rId15"/>
    <p:sldId id="327" r:id="rId16"/>
    <p:sldId id="319" r:id="rId17"/>
    <p:sldId id="320" r:id="rId18"/>
    <p:sldId id="309" r:id="rId19"/>
    <p:sldId id="321" r:id="rId20"/>
    <p:sldId id="322" r:id="rId21"/>
    <p:sldId id="307" r:id="rId22"/>
    <p:sldId id="323" r:id="rId23"/>
    <p:sldId id="324" r:id="rId24"/>
    <p:sldId id="325" r:id="rId25"/>
    <p:sldId id="326" r:id="rId26"/>
    <p:sldId id="308" r:id="rId27"/>
  </p:sldIdLst>
  <p:sldSz cx="914400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35BD17A-585C-45EB-AC0C-BE2468BF5DCE}">
          <p14:sldIdLst>
            <p14:sldId id="282"/>
          </p14:sldIdLst>
        </p14:section>
        <p14:section name="Overview" id="{182DAED3-CCFD-4C31-AA6F-577B81206013}">
          <p14:sldIdLst>
            <p14:sldId id="300"/>
          </p14:sldIdLst>
        </p14:section>
        <p14:section name="Introduction" id="{408ABDE6-3ED7-409F-88BA-59572D30013F}">
          <p14:sldIdLst>
            <p14:sldId id="261"/>
          </p14:sldIdLst>
        </p14:section>
        <p14:section name="Statistical Representation of random signals" id="{1CA0AE56-E96C-45E1-B564-C4AAFB22406D}">
          <p14:sldIdLst>
            <p14:sldId id="310"/>
            <p14:sldId id="311"/>
            <p14:sldId id="313"/>
            <p14:sldId id="314"/>
            <p14:sldId id="312"/>
            <p14:sldId id="315"/>
            <p14:sldId id="316"/>
            <p14:sldId id="317"/>
            <p14:sldId id="318"/>
            <p14:sldId id="327"/>
            <p14:sldId id="319"/>
          </p14:sldIdLst>
        </p14:section>
        <p14:section name="Effects of noise and interference on measurement circuits" id="{19444745-7C2F-4DD5-BBCD-0DCD73857903}">
          <p14:sldIdLst>
            <p14:sldId id="320"/>
            <p14:sldId id="309"/>
            <p14:sldId id="321"/>
            <p14:sldId id="322"/>
          </p14:sldIdLst>
        </p14:section>
        <p14:section name="Noise sources and coupling mechanisms" id="{D748807F-039A-4E03-B214-A8E475BAF8C9}">
          <p14:sldIdLst>
            <p14:sldId id="307"/>
            <p14:sldId id="323"/>
            <p14:sldId id="324"/>
            <p14:sldId id="325"/>
            <p14:sldId id="326"/>
          </p14:sldIdLst>
        </p14:section>
        <p14:section name="Methods of reducing effects of noise and interference" id="{B0565C90-8BA4-4D0A-B98D-A087478402D7}">
          <p14:sldIdLst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1" autoAdjust="0"/>
    <p:restoredTop sz="78935" autoAdjust="0"/>
  </p:normalViewPr>
  <p:slideViewPr>
    <p:cSldViewPr snapToGrid="0">
      <p:cViewPr varScale="1">
        <p:scale>
          <a:sx n="118" d="100"/>
          <a:sy n="118" d="100"/>
        </p:scale>
        <p:origin x="1368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18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6718E-9A61-4697-BA86-0D85F2D5BEA0}" type="doc">
      <dgm:prSet loTypeId="urn:microsoft.com/office/officeart/2005/8/layout/vList2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CH"/>
        </a:p>
      </dgm:t>
    </dgm:pt>
    <dgm:pt modelId="{18FC1352-A257-4498-86B6-ADE36FE7DB51}">
      <dgm:prSet phldrT="[Text]"/>
      <dgm:spPr/>
      <dgm:t>
        <a:bodyPr/>
        <a:lstStyle/>
        <a:p>
          <a:r>
            <a:rPr lang="en-CH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Signal Types</a:t>
          </a:r>
          <a:endParaRPr lang="en-CH" dirty="0"/>
        </a:p>
      </dgm:t>
    </dgm:pt>
    <dgm:pt modelId="{71BA195C-9FB0-447C-AAF0-F90BDE5C2FAE}" type="parTrans" cxnId="{AEF3F690-55D0-42C3-91CF-F6E042ABBE4C}">
      <dgm:prSet/>
      <dgm:spPr/>
      <dgm:t>
        <a:bodyPr/>
        <a:lstStyle/>
        <a:p>
          <a:endParaRPr lang="en-CH"/>
        </a:p>
      </dgm:t>
    </dgm:pt>
    <dgm:pt modelId="{D249E70E-378C-4D78-9638-FB8C20830E85}" type="sibTrans" cxnId="{AEF3F690-55D0-42C3-91CF-F6E042ABBE4C}">
      <dgm:prSet/>
      <dgm:spPr/>
      <dgm:t>
        <a:bodyPr/>
        <a:lstStyle/>
        <a:p>
          <a:endParaRPr lang="en-CH"/>
        </a:p>
      </dgm:t>
    </dgm:pt>
    <dgm:pt modelId="{76950C0D-6882-4332-9FD7-64B77779776E}">
      <dgm:prSet phldrT="[Text]"/>
      <dgm:spPr/>
      <dgm:t>
        <a:bodyPr/>
        <a:lstStyle/>
        <a:p>
          <a:r>
            <a:rPr lang="en-CH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Statistical Representation of random signals</a:t>
          </a:r>
        </a:p>
      </dgm:t>
    </dgm:pt>
    <dgm:pt modelId="{8CAB11A5-633F-4734-9E20-F2349FC44533}" type="parTrans" cxnId="{18AA5809-1AC5-437F-8C59-58FA2E6A2F9E}">
      <dgm:prSet/>
      <dgm:spPr/>
      <dgm:t>
        <a:bodyPr/>
        <a:lstStyle/>
        <a:p>
          <a:endParaRPr lang="en-CH"/>
        </a:p>
      </dgm:t>
    </dgm:pt>
    <dgm:pt modelId="{750EAA83-6D21-402F-8526-4A6746337EFB}" type="sibTrans" cxnId="{18AA5809-1AC5-437F-8C59-58FA2E6A2F9E}">
      <dgm:prSet/>
      <dgm:spPr/>
      <dgm:t>
        <a:bodyPr/>
        <a:lstStyle/>
        <a:p>
          <a:endParaRPr lang="en-CH"/>
        </a:p>
      </dgm:t>
    </dgm:pt>
    <dgm:pt modelId="{70B163FE-C643-4166-B706-BC8117226CF0}">
      <dgm:prSet phldrT="[Text]"/>
      <dgm:spPr/>
      <dgm:t>
        <a:bodyPr/>
        <a:lstStyle/>
        <a:p>
          <a:r>
            <a:rPr lang="en-CH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Effects of noise and interference on measurement circuits</a:t>
          </a:r>
        </a:p>
      </dgm:t>
    </dgm:pt>
    <dgm:pt modelId="{BA457E96-8002-4E5C-8641-A2011DD83189}" type="parTrans" cxnId="{F2E565A9-2183-45FD-94C8-58942A11ED15}">
      <dgm:prSet/>
      <dgm:spPr/>
      <dgm:t>
        <a:bodyPr/>
        <a:lstStyle/>
        <a:p>
          <a:endParaRPr lang="en-CH"/>
        </a:p>
      </dgm:t>
    </dgm:pt>
    <dgm:pt modelId="{DA102375-637D-46D9-888B-1966B7FB1035}" type="sibTrans" cxnId="{F2E565A9-2183-45FD-94C8-58942A11ED15}">
      <dgm:prSet/>
      <dgm:spPr/>
      <dgm:t>
        <a:bodyPr/>
        <a:lstStyle/>
        <a:p>
          <a:endParaRPr lang="en-CH"/>
        </a:p>
      </dgm:t>
    </dgm:pt>
    <dgm:pt modelId="{279246E2-99B2-4F14-8855-AE91B79B3B1A}">
      <dgm:prSet phldrT="[Text]"/>
      <dgm:spPr/>
      <dgm:t>
        <a:bodyPr/>
        <a:lstStyle/>
        <a:p>
          <a:r>
            <a:rPr lang="en-CH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Noise sources and coupling mechanisms</a:t>
          </a:r>
        </a:p>
      </dgm:t>
    </dgm:pt>
    <dgm:pt modelId="{D916BD49-9876-4A8C-9F95-BEDD8F98C07D}" type="parTrans" cxnId="{3C385124-3A5F-4135-8D22-426B08B2BD0D}">
      <dgm:prSet/>
      <dgm:spPr/>
      <dgm:t>
        <a:bodyPr/>
        <a:lstStyle/>
        <a:p>
          <a:endParaRPr lang="en-CH"/>
        </a:p>
      </dgm:t>
    </dgm:pt>
    <dgm:pt modelId="{9EAC4B58-24BC-42C9-A432-EA5AC5CE7A0A}" type="sibTrans" cxnId="{3C385124-3A5F-4135-8D22-426B08B2BD0D}">
      <dgm:prSet/>
      <dgm:spPr/>
      <dgm:t>
        <a:bodyPr/>
        <a:lstStyle/>
        <a:p>
          <a:endParaRPr lang="en-CH"/>
        </a:p>
      </dgm:t>
    </dgm:pt>
    <dgm:pt modelId="{2AECE9AE-3D9A-4667-885E-EFBA7BA7E983}">
      <dgm:prSet phldrT="[Text]"/>
      <dgm:spPr/>
      <dgm:t>
        <a:bodyPr/>
        <a:lstStyle/>
        <a:p>
          <a:r>
            <a:rPr lang="en-CH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Methods of reducing effects of noise and interference</a:t>
          </a:r>
        </a:p>
      </dgm:t>
    </dgm:pt>
    <dgm:pt modelId="{46933253-A9EE-49BB-AD25-E507EA493227}" type="parTrans" cxnId="{B6D25369-5C78-4E36-904E-082F27A5BF81}">
      <dgm:prSet/>
      <dgm:spPr/>
      <dgm:t>
        <a:bodyPr/>
        <a:lstStyle/>
        <a:p>
          <a:endParaRPr lang="en-CH"/>
        </a:p>
      </dgm:t>
    </dgm:pt>
    <dgm:pt modelId="{8A570102-5834-4F19-9D3F-3E547DE99B54}" type="sibTrans" cxnId="{B6D25369-5C78-4E36-904E-082F27A5BF81}">
      <dgm:prSet/>
      <dgm:spPr/>
      <dgm:t>
        <a:bodyPr/>
        <a:lstStyle/>
        <a:p>
          <a:endParaRPr lang="en-CH"/>
        </a:p>
      </dgm:t>
    </dgm:pt>
    <dgm:pt modelId="{505EA529-68F5-4F0E-89ED-292E853EA805}" type="pres">
      <dgm:prSet presAssocID="{5416718E-9A61-4697-BA86-0D85F2D5BEA0}" presName="linear" presStyleCnt="0">
        <dgm:presLayoutVars>
          <dgm:animLvl val="lvl"/>
          <dgm:resizeHandles val="exact"/>
        </dgm:presLayoutVars>
      </dgm:prSet>
      <dgm:spPr/>
    </dgm:pt>
    <dgm:pt modelId="{2937A3F7-8EA2-4585-9CA9-CD672D3B334D}" type="pres">
      <dgm:prSet presAssocID="{18FC1352-A257-4498-86B6-ADE36FE7DB5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86D96F3-BEA2-4FF8-8800-BDC5C5C013FA}" type="pres">
      <dgm:prSet presAssocID="{D249E70E-378C-4D78-9638-FB8C20830E85}" presName="spacer" presStyleCnt="0"/>
      <dgm:spPr/>
    </dgm:pt>
    <dgm:pt modelId="{A8BF1EEF-2BD5-4715-BDA2-84F2C766B6CF}" type="pres">
      <dgm:prSet presAssocID="{76950C0D-6882-4332-9FD7-64B77779776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9430AD3-305A-44E4-AACE-B548836D0748}" type="pres">
      <dgm:prSet presAssocID="{750EAA83-6D21-402F-8526-4A6746337EFB}" presName="spacer" presStyleCnt="0"/>
      <dgm:spPr/>
    </dgm:pt>
    <dgm:pt modelId="{FE080762-F35C-412D-845B-319C4A14A12D}" type="pres">
      <dgm:prSet presAssocID="{70B163FE-C643-4166-B706-BC8117226CF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798F9EB-D2B6-452E-AF69-2B0B33D3918A}" type="pres">
      <dgm:prSet presAssocID="{DA102375-637D-46D9-888B-1966B7FB1035}" presName="spacer" presStyleCnt="0"/>
      <dgm:spPr/>
    </dgm:pt>
    <dgm:pt modelId="{9728DBE3-27A7-423C-A0FC-CB3192CF788F}" type="pres">
      <dgm:prSet presAssocID="{279246E2-99B2-4F14-8855-AE91B79B3B1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C52C83A-67C3-4F75-BF5B-E1BA107152C9}" type="pres">
      <dgm:prSet presAssocID="{9EAC4B58-24BC-42C9-A432-EA5AC5CE7A0A}" presName="spacer" presStyleCnt="0"/>
      <dgm:spPr/>
    </dgm:pt>
    <dgm:pt modelId="{FD972AAF-D453-491D-912C-752CE7B32997}" type="pres">
      <dgm:prSet presAssocID="{2AECE9AE-3D9A-4667-885E-EFBA7BA7E98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8AA5809-1AC5-437F-8C59-58FA2E6A2F9E}" srcId="{5416718E-9A61-4697-BA86-0D85F2D5BEA0}" destId="{76950C0D-6882-4332-9FD7-64B77779776E}" srcOrd="1" destOrd="0" parTransId="{8CAB11A5-633F-4734-9E20-F2349FC44533}" sibTransId="{750EAA83-6D21-402F-8526-4A6746337EFB}"/>
    <dgm:cxn modelId="{3C385124-3A5F-4135-8D22-426B08B2BD0D}" srcId="{5416718E-9A61-4697-BA86-0D85F2D5BEA0}" destId="{279246E2-99B2-4F14-8855-AE91B79B3B1A}" srcOrd="3" destOrd="0" parTransId="{D916BD49-9876-4A8C-9F95-BEDD8F98C07D}" sibTransId="{9EAC4B58-24BC-42C9-A432-EA5AC5CE7A0A}"/>
    <dgm:cxn modelId="{39AD833C-B366-419B-BDA8-47A138336BCE}" type="presOf" srcId="{2AECE9AE-3D9A-4667-885E-EFBA7BA7E983}" destId="{FD972AAF-D453-491D-912C-752CE7B32997}" srcOrd="0" destOrd="0" presId="urn:microsoft.com/office/officeart/2005/8/layout/vList2"/>
    <dgm:cxn modelId="{B6D25369-5C78-4E36-904E-082F27A5BF81}" srcId="{5416718E-9A61-4697-BA86-0D85F2D5BEA0}" destId="{2AECE9AE-3D9A-4667-885E-EFBA7BA7E983}" srcOrd="4" destOrd="0" parTransId="{46933253-A9EE-49BB-AD25-E507EA493227}" sibTransId="{8A570102-5834-4F19-9D3F-3E547DE99B54}"/>
    <dgm:cxn modelId="{09C63C6B-C5F6-44AF-972A-0247BEB4B580}" type="presOf" srcId="{76950C0D-6882-4332-9FD7-64B77779776E}" destId="{A8BF1EEF-2BD5-4715-BDA2-84F2C766B6CF}" srcOrd="0" destOrd="0" presId="urn:microsoft.com/office/officeart/2005/8/layout/vList2"/>
    <dgm:cxn modelId="{30EC788F-6F00-4A9C-9709-97A98C362BFC}" type="presOf" srcId="{18FC1352-A257-4498-86B6-ADE36FE7DB51}" destId="{2937A3F7-8EA2-4585-9CA9-CD672D3B334D}" srcOrd="0" destOrd="0" presId="urn:microsoft.com/office/officeart/2005/8/layout/vList2"/>
    <dgm:cxn modelId="{AEF3F690-55D0-42C3-91CF-F6E042ABBE4C}" srcId="{5416718E-9A61-4697-BA86-0D85F2D5BEA0}" destId="{18FC1352-A257-4498-86B6-ADE36FE7DB51}" srcOrd="0" destOrd="0" parTransId="{71BA195C-9FB0-447C-AAF0-F90BDE5C2FAE}" sibTransId="{D249E70E-378C-4D78-9638-FB8C20830E85}"/>
    <dgm:cxn modelId="{F2E565A9-2183-45FD-94C8-58942A11ED15}" srcId="{5416718E-9A61-4697-BA86-0D85F2D5BEA0}" destId="{70B163FE-C643-4166-B706-BC8117226CF0}" srcOrd="2" destOrd="0" parTransId="{BA457E96-8002-4E5C-8641-A2011DD83189}" sibTransId="{DA102375-637D-46D9-888B-1966B7FB1035}"/>
    <dgm:cxn modelId="{CE0990AB-5C26-4809-8377-0E377599FA51}" type="presOf" srcId="{279246E2-99B2-4F14-8855-AE91B79B3B1A}" destId="{9728DBE3-27A7-423C-A0FC-CB3192CF788F}" srcOrd="0" destOrd="0" presId="urn:microsoft.com/office/officeart/2005/8/layout/vList2"/>
    <dgm:cxn modelId="{E4C691F2-AF7C-4110-849D-75ACCFA4C560}" type="presOf" srcId="{70B163FE-C643-4166-B706-BC8117226CF0}" destId="{FE080762-F35C-412D-845B-319C4A14A12D}" srcOrd="0" destOrd="0" presId="urn:microsoft.com/office/officeart/2005/8/layout/vList2"/>
    <dgm:cxn modelId="{7EE544F4-4B1F-4BCC-8722-19E255A8D104}" type="presOf" srcId="{5416718E-9A61-4697-BA86-0D85F2D5BEA0}" destId="{505EA529-68F5-4F0E-89ED-292E853EA805}" srcOrd="0" destOrd="0" presId="urn:microsoft.com/office/officeart/2005/8/layout/vList2"/>
    <dgm:cxn modelId="{EC5E4D0E-A1F9-42CD-B060-1A1B7600128A}" type="presParOf" srcId="{505EA529-68F5-4F0E-89ED-292E853EA805}" destId="{2937A3F7-8EA2-4585-9CA9-CD672D3B334D}" srcOrd="0" destOrd="0" presId="urn:microsoft.com/office/officeart/2005/8/layout/vList2"/>
    <dgm:cxn modelId="{695CFFE7-35A1-4DA6-8B3A-FE8B33CC3000}" type="presParOf" srcId="{505EA529-68F5-4F0E-89ED-292E853EA805}" destId="{E86D96F3-BEA2-4FF8-8800-BDC5C5C013FA}" srcOrd="1" destOrd="0" presId="urn:microsoft.com/office/officeart/2005/8/layout/vList2"/>
    <dgm:cxn modelId="{CD4BA802-96F9-4CD9-9A38-09BD81AA1F6D}" type="presParOf" srcId="{505EA529-68F5-4F0E-89ED-292E853EA805}" destId="{A8BF1EEF-2BD5-4715-BDA2-84F2C766B6CF}" srcOrd="2" destOrd="0" presId="urn:microsoft.com/office/officeart/2005/8/layout/vList2"/>
    <dgm:cxn modelId="{E99C90F8-F29F-48A9-B248-B7DF2CE64063}" type="presParOf" srcId="{505EA529-68F5-4F0E-89ED-292E853EA805}" destId="{99430AD3-305A-44E4-AACE-B548836D0748}" srcOrd="3" destOrd="0" presId="urn:microsoft.com/office/officeart/2005/8/layout/vList2"/>
    <dgm:cxn modelId="{D5A6E590-2A81-43FF-A550-6033729CE3F3}" type="presParOf" srcId="{505EA529-68F5-4F0E-89ED-292E853EA805}" destId="{FE080762-F35C-412D-845B-319C4A14A12D}" srcOrd="4" destOrd="0" presId="urn:microsoft.com/office/officeart/2005/8/layout/vList2"/>
    <dgm:cxn modelId="{20D4E3EF-67DC-4B80-A8EA-27CDA3BEAED1}" type="presParOf" srcId="{505EA529-68F5-4F0E-89ED-292E853EA805}" destId="{5798F9EB-D2B6-452E-AF69-2B0B33D3918A}" srcOrd="5" destOrd="0" presId="urn:microsoft.com/office/officeart/2005/8/layout/vList2"/>
    <dgm:cxn modelId="{887FB32B-5D70-487D-8972-C900DA1EF26C}" type="presParOf" srcId="{505EA529-68F5-4F0E-89ED-292E853EA805}" destId="{9728DBE3-27A7-423C-A0FC-CB3192CF788F}" srcOrd="6" destOrd="0" presId="urn:microsoft.com/office/officeart/2005/8/layout/vList2"/>
    <dgm:cxn modelId="{187AB672-DF4F-4A86-88D3-DB2997FA8B45}" type="presParOf" srcId="{505EA529-68F5-4F0E-89ED-292E853EA805}" destId="{6C52C83A-67C3-4F75-BF5B-E1BA107152C9}" srcOrd="7" destOrd="0" presId="urn:microsoft.com/office/officeart/2005/8/layout/vList2"/>
    <dgm:cxn modelId="{1BE78576-BD52-4AC5-A1DF-9BAAD04F0EA9}" type="presParOf" srcId="{505EA529-68F5-4F0E-89ED-292E853EA805}" destId="{FD972AAF-D453-491D-912C-752CE7B3299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7A3F7-8EA2-4585-9CA9-CD672D3B334D}">
      <dsp:nvSpPr>
        <dsp:cNvPr id="0" name=""/>
        <dsp:cNvSpPr/>
      </dsp:nvSpPr>
      <dsp:spPr>
        <a:xfrm>
          <a:off x="0" y="389907"/>
          <a:ext cx="8423275" cy="5651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300" kern="1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Signal Types</a:t>
          </a:r>
          <a:endParaRPr lang="en-CH" sz="2300" kern="1200" dirty="0"/>
        </a:p>
      </dsp:txBody>
      <dsp:txXfrm>
        <a:off x="27586" y="417493"/>
        <a:ext cx="8368103" cy="509938"/>
      </dsp:txXfrm>
    </dsp:sp>
    <dsp:sp modelId="{A8BF1EEF-2BD5-4715-BDA2-84F2C766B6CF}">
      <dsp:nvSpPr>
        <dsp:cNvPr id="0" name=""/>
        <dsp:cNvSpPr/>
      </dsp:nvSpPr>
      <dsp:spPr>
        <a:xfrm>
          <a:off x="0" y="1021257"/>
          <a:ext cx="8423275" cy="5651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300" kern="1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Statistical Representation of random signals</a:t>
          </a:r>
        </a:p>
      </dsp:txBody>
      <dsp:txXfrm>
        <a:off x="27586" y="1048843"/>
        <a:ext cx="8368103" cy="509938"/>
      </dsp:txXfrm>
    </dsp:sp>
    <dsp:sp modelId="{FE080762-F35C-412D-845B-319C4A14A12D}">
      <dsp:nvSpPr>
        <dsp:cNvPr id="0" name=""/>
        <dsp:cNvSpPr/>
      </dsp:nvSpPr>
      <dsp:spPr>
        <a:xfrm>
          <a:off x="0" y="1652607"/>
          <a:ext cx="8423275" cy="5651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300" kern="1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Effects of noise and interference on measurement circuits</a:t>
          </a:r>
        </a:p>
      </dsp:txBody>
      <dsp:txXfrm>
        <a:off x="27586" y="1680193"/>
        <a:ext cx="8368103" cy="509938"/>
      </dsp:txXfrm>
    </dsp:sp>
    <dsp:sp modelId="{9728DBE3-27A7-423C-A0FC-CB3192CF788F}">
      <dsp:nvSpPr>
        <dsp:cNvPr id="0" name=""/>
        <dsp:cNvSpPr/>
      </dsp:nvSpPr>
      <dsp:spPr>
        <a:xfrm>
          <a:off x="0" y="2283957"/>
          <a:ext cx="8423275" cy="5651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300" kern="1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Noise sources and coupling mechanisms</a:t>
          </a:r>
        </a:p>
      </dsp:txBody>
      <dsp:txXfrm>
        <a:off x="27586" y="2311543"/>
        <a:ext cx="8368103" cy="509938"/>
      </dsp:txXfrm>
    </dsp:sp>
    <dsp:sp modelId="{FD972AAF-D453-491D-912C-752CE7B32997}">
      <dsp:nvSpPr>
        <dsp:cNvPr id="0" name=""/>
        <dsp:cNvSpPr/>
      </dsp:nvSpPr>
      <dsp:spPr>
        <a:xfrm>
          <a:off x="0" y="2915307"/>
          <a:ext cx="8423275" cy="5651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300" kern="1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Methods of reducing effects of noise and interference</a:t>
          </a:r>
        </a:p>
      </dsp:txBody>
      <dsp:txXfrm>
        <a:off x="27586" y="2942893"/>
        <a:ext cx="8368103" cy="50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97828-BD99-4EE4-B248-B6544F3D4165}" type="datetimeFigureOut">
              <a:rPr lang="en-CH" smtClean="0"/>
              <a:t>04/01/2024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3268D-4392-4FD3-B33B-AD549935553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625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9831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White noise, which is internal noise in electronics, can be represented as a constant amplitude over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Band Limited White Noise is good for representing noise and measurement signals! </a:t>
            </a:r>
            <a:r>
              <a:rPr lang="en-CH" dirty="0">
                <a:sym typeface="Wingdings" panose="05000000000000000000" pitchFamily="2" charset="2"/>
              </a:rPr>
              <a:t> cut off frequency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0087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Autocorrelation can be used to calculate delays between an input and output of a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b="1" dirty="0"/>
              <a:t>The autocorrelation has the same frequency as the signal itself!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3862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Autocorrelation can be used to calculate delays between an input and output of a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The autocorrelation function of any periodic</a:t>
            </a:r>
            <a:r>
              <a:rPr lang="en-CH" b="1" dirty="0"/>
              <a:t> </a:t>
            </a:r>
            <a:r>
              <a:rPr lang="en-GB" b="1" dirty="0"/>
              <a:t>signal has the same period as the signal itself </a:t>
            </a:r>
            <a:endParaRPr lang="en-CH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b="1" dirty="0"/>
              <a:t>Usage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b="0" dirty="0"/>
              <a:t>Find period of signal by analysing peaks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b="0" dirty="0"/>
              <a:t>Find rms value by setting delay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680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Autocorrelation can be used to calculate delays between an input and output of a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The autocorrelation function of any periodic</a:t>
            </a:r>
            <a:r>
              <a:rPr lang="en-CH" b="1" dirty="0"/>
              <a:t> </a:t>
            </a:r>
            <a:r>
              <a:rPr lang="en-GB" b="1" dirty="0"/>
              <a:t>signal has the same period as the signal itself </a:t>
            </a:r>
            <a:endParaRPr lang="en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4284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3636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All values are in 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8340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Thermal noise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9176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AC Sources are the most common type of interferences, as the changing signals influence measurement circuits and nearby circuits. A good example is 230V + 50Hz (main power)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DC Sources themselves don’t interfere with circuits (except for maybe electrical fields), but the changing states of these DC signals create interferences.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RFI: oscillators in radio frequency transmitters and receivers </a:t>
            </a:r>
            <a:r>
              <a:rPr lang="en-CH" dirty="0">
                <a:sym typeface="Wingdings" panose="05000000000000000000" pitchFamily="2" charset="2"/>
              </a:rPr>
              <a:t> </a:t>
            </a:r>
            <a:r>
              <a:rPr lang="en-CH" dirty="0"/>
              <a:t>can get picked up by nearby circuits of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2361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M: Mutual inductance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7294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No interference when C1=C2, C1e=C2e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90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Output signals, for example a step or sine wave, are deterministic signals, since after enough observation (one period), the signal can be predicted at any future point of time.</a:t>
            </a:r>
          </a:p>
          <a:p>
            <a:endParaRPr lang="en-CH" dirty="0"/>
          </a:p>
          <a:p>
            <a:r>
              <a:rPr lang="en-CH" dirty="0"/>
              <a:t>Input signals are viewed as random, since the </a:t>
            </a:r>
            <a:r>
              <a:rPr lang="en-CH" i="1" dirty="0"/>
              <a:t>format</a:t>
            </a:r>
            <a:r>
              <a:rPr lang="en-CH" i="0" dirty="0"/>
              <a:t> of an input signal is unknown, hence the measured signal can’t be extrapolated at any future point of time.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9005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9255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Since the signal is random, it can’t be expressed as a continuous function. The measuring is done in discreet steps (when using microcontrollers) and therefore the signal is expressed as a series of values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CH" dirty="0"/>
                  <a:t>. Using these</a:t>
                </a:r>
                <a:r>
                  <a:rPr lang="en-CH" baseline="0" dirty="0"/>
                  <a:t> values, the probability of signals can be calculated.</a:t>
                </a:r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Since the signal is random, it can’t be expressed as a continuous function. The measuring is done in discreet steps (when using microcontrollers) and therefore the signal is expressed as a series of values </a:t>
                </a:r>
                <a:r>
                  <a:rPr lang="en-CH" b="0" i="0">
                    <a:latin typeface="Cambria Math" panose="02040503050406030204" pitchFamily="18" charset="0"/>
                  </a:rPr>
                  <a:t>𝑦[𝑘]</a:t>
                </a:r>
                <a:r>
                  <a:rPr lang="en-CH" dirty="0"/>
                  <a:t>. Using these</a:t>
                </a:r>
                <a:r>
                  <a:rPr lang="en-CH" baseline="0" dirty="0"/>
                  <a:t> values, the probability of signals can be calculated.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178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Since the signal is random, it can’t be expressed as a continuous function. The measuring is done in discreet steps (when using microcontrollers) and therefore the signal is expressed as a series of values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CH" dirty="0"/>
                  <a:t>. Using these</a:t>
                </a:r>
                <a:r>
                  <a:rPr lang="en-CH" baseline="0" dirty="0"/>
                  <a:t> values, the probability of signals can be calculated.</a:t>
                </a:r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Since the signal is random, it can’t be expressed as a continuous function. The measuring is done in discreet steps (when using microcontrollers) and therefore the signal is expressed as a series of values </a:t>
                </a:r>
                <a:r>
                  <a:rPr lang="en-CH" b="0" i="0">
                    <a:latin typeface="Cambria Math" panose="02040503050406030204" pitchFamily="18" charset="0"/>
                  </a:rPr>
                  <a:t>𝑦[𝑘]</a:t>
                </a:r>
                <a:r>
                  <a:rPr lang="en-CH" dirty="0"/>
                  <a:t>. Using these</a:t>
                </a:r>
                <a:r>
                  <a:rPr lang="en-CH" baseline="0" dirty="0"/>
                  <a:t> values, the probability of signals can be calculated.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4513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dirty="0"/>
                  <a:t>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CH" dirty="0"/>
                  <a:t> </a:t>
                </a:r>
                <a:r>
                  <a:rPr lang="en-CH" sz="1200" dirty="0"/>
                  <a:t>(</a:t>
                </a:r>
                <a14:m>
                  <m:oMath xmlns:m="http://schemas.openxmlformats.org/officeDocument/2006/math">
                    <m:r>
                      <a:rPr lang="en-CH" sz="1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H" sz="1200" dirty="0"/>
                  <a:t>: total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H" sz="12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H" sz="1200" dirty="0"/>
                  <a:t>: amount of samples in </a:t>
                </a:r>
                <a14:m>
                  <m:oMath xmlns:m="http://schemas.openxmlformats.org/officeDocument/2006/math">
                    <m:r>
                      <a:rPr lang="en-CH" sz="1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CH" sz="1200" dirty="0" err="1"/>
                  <a:t>th</a:t>
                </a:r>
                <a:r>
                  <a:rPr lang="en-CH" sz="1200" dirty="0"/>
                  <a:t> section)</a:t>
                </a:r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dirty="0"/>
                  <a:t>Probability </a:t>
                </a:r>
                <a:r>
                  <a:rPr lang="en-CH" b="0" i="0">
                    <a:latin typeface="Cambria Math" panose="02040503050406030204" pitchFamily="18" charset="0"/>
                  </a:rPr>
                  <a:t>𝑃_𝑗=𝑛_𝑗/𝑁</a:t>
                </a:r>
                <a:r>
                  <a:rPr lang="en-CH" dirty="0"/>
                  <a:t> </a:t>
                </a:r>
                <a:r>
                  <a:rPr lang="en-CH" sz="1200" dirty="0"/>
                  <a:t>(</a:t>
                </a:r>
                <a:r>
                  <a:rPr lang="en-CH" sz="1200" i="0" dirty="0">
                    <a:latin typeface="Cambria Math" panose="02040503050406030204" pitchFamily="18" charset="0"/>
                  </a:rPr>
                  <a:t>𝑁</a:t>
                </a:r>
                <a:r>
                  <a:rPr lang="en-CH" sz="1200" dirty="0"/>
                  <a:t>: total sample </a:t>
                </a:r>
                <a:r>
                  <a:rPr lang="en-CH" sz="1200" i="0" dirty="0">
                    <a:latin typeface="Cambria Math" panose="02040503050406030204" pitchFamily="18" charset="0"/>
                  </a:rPr>
                  <a:t>𝑛_𝑗</a:t>
                </a:r>
                <a:r>
                  <a:rPr lang="en-CH" sz="1200" dirty="0"/>
                  <a:t>: amount of samples in </a:t>
                </a:r>
                <a:r>
                  <a:rPr lang="en-CH" sz="1200" i="0" dirty="0">
                    <a:latin typeface="Cambria Math" panose="02040503050406030204" pitchFamily="18" charset="0"/>
                  </a:rPr>
                  <a:t>𝑗</a:t>
                </a:r>
                <a:r>
                  <a:rPr lang="en-CH" sz="1200" dirty="0" err="1"/>
                  <a:t>th</a:t>
                </a:r>
                <a:r>
                  <a:rPr lang="en-CH" sz="1200" dirty="0"/>
                  <a:t> section)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633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For the distribution of amplitude signals, the normal probability distribution function is sufficient.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4068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The probability function is check what the probability is, that a signal is in a certain range. This way the general behaviour of the system can be checked. If there are signals outside the range, the system can be adjusted to reduce the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2193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dirty="0"/>
                  <a:t>The power of a signal, which is measured over</a:t>
                </a:r>
                <a:r>
                  <a:rPr lang="en-CH" baseline="0" dirty="0"/>
                  <a:t> </a:t>
                </a:r>
                <a:r>
                  <a:rPr lang="en-CH" dirty="0"/>
                  <a:t>a period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H" dirty="0"/>
                  <a:t>, is used to</a:t>
                </a:r>
                <a:r>
                  <a:rPr lang="en-CH" baseline="0" dirty="0"/>
                  <a:t> quantify random signals.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aseline="0" dirty="0"/>
                  <a:t>It is stationary, meaning that the value won’t change over time, while the signal recordings can look differently.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aseline="0" dirty="0"/>
                  <a:t>The squared average of a signal is equal to the average power.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CH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CH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Power spectral density is a stationary quantity which is a measure of how</a:t>
                </a:r>
                <a:r>
                  <a:rPr lang="en-CH" dirty="0"/>
                  <a:t> </a:t>
                </a:r>
                <a:r>
                  <a:rPr lang="en-GB" dirty="0"/>
                  <a:t>the power in a random signal is distributed amongst these different frequencies.</a:t>
                </a:r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dirty="0"/>
                  <a:t>The power of a signal, which is measured over</a:t>
                </a:r>
                <a:r>
                  <a:rPr lang="en-CH" baseline="0" dirty="0"/>
                  <a:t> </a:t>
                </a:r>
                <a:r>
                  <a:rPr lang="en-CH" dirty="0"/>
                  <a:t>a period of </a:t>
                </a:r>
                <a:r>
                  <a:rPr lang="en-CH" i="0" dirty="0">
                    <a:latin typeface="Cambria Math" panose="02040503050406030204" pitchFamily="18" charset="0"/>
                  </a:rPr>
                  <a:t>𝑇_0</a:t>
                </a:r>
                <a:r>
                  <a:rPr lang="en-CH" dirty="0"/>
                  <a:t>, is used to</a:t>
                </a:r>
                <a:r>
                  <a:rPr lang="en-CH" baseline="0" dirty="0"/>
                  <a:t> quantify random signals.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aseline="0" dirty="0"/>
                  <a:t>It is stationary, meaning that the value won’t change over time, while the signal recordings can look differently.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aseline="0" dirty="0"/>
                  <a:t>The squared average of a signal is equal to the average power.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CH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CH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Power spectral density is a stationary quantity which is a measure of how</a:t>
                </a:r>
                <a:r>
                  <a:rPr lang="en-CH" dirty="0"/>
                  <a:t> </a:t>
                </a:r>
                <a:r>
                  <a:rPr lang="en-GB" dirty="0"/>
                  <a:t>the power in a random signal is distributed amongst these different frequencies.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6720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dirty="0"/>
                  <a:t>The power of a signal, which is measured over</a:t>
                </a:r>
                <a:r>
                  <a:rPr lang="en-CH" baseline="0" dirty="0"/>
                  <a:t> </a:t>
                </a:r>
                <a:r>
                  <a:rPr lang="en-CH" dirty="0"/>
                  <a:t>a period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H" dirty="0"/>
                  <a:t>, is used to</a:t>
                </a:r>
                <a:r>
                  <a:rPr lang="en-CH" baseline="0" dirty="0"/>
                  <a:t> quantify random signals.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aseline="0" dirty="0"/>
                  <a:t>It is stationary (when the signal is also stationary over its period), meaning that the value won’t change over time, while the signal recordings can look differently.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aseline="0" dirty="0"/>
                  <a:t>The squared average of a signal is equal to the average power + using the </a:t>
                </a:r>
                <a:r>
                  <a:rPr lang="en-CH" baseline="0" dirty="0" err="1"/>
                  <a:t>fourier</a:t>
                </a:r>
                <a:r>
                  <a:rPr lang="en-CH" baseline="0" dirty="0"/>
                  <a:t> series, the signal’s power is distributed across the spectrum.</a:t>
                </a:r>
                <a:endParaRPr lang="en-CH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Power spectral density is a stationary quantity which is a measure of how</a:t>
                </a:r>
                <a:r>
                  <a:rPr lang="en-CH" dirty="0"/>
                  <a:t> </a:t>
                </a:r>
                <a:r>
                  <a:rPr lang="en-GB" dirty="0"/>
                  <a:t>the power in a random signal is distributed amongst these different frequencies.</a:t>
                </a:r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dirty="0"/>
                  <a:t>The power of a signal, which is measured over</a:t>
                </a:r>
                <a:r>
                  <a:rPr lang="en-CH" baseline="0" dirty="0"/>
                  <a:t> </a:t>
                </a:r>
                <a:r>
                  <a:rPr lang="en-CH" dirty="0"/>
                  <a:t>a period of </a:t>
                </a:r>
                <a:r>
                  <a:rPr lang="en-CH" i="0" dirty="0">
                    <a:latin typeface="Cambria Math" panose="02040503050406030204" pitchFamily="18" charset="0"/>
                  </a:rPr>
                  <a:t>𝑇_0</a:t>
                </a:r>
                <a:r>
                  <a:rPr lang="en-CH" dirty="0"/>
                  <a:t>, is used to</a:t>
                </a:r>
                <a:r>
                  <a:rPr lang="en-CH" baseline="0" dirty="0"/>
                  <a:t> quantify random signals.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aseline="0" dirty="0"/>
                  <a:t>It is stationary (when the signal is also stationary over its period), meaning that the value won’t change over time, while the signal recordings can look differently.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aseline="0" dirty="0"/>
                  <a:t>The squared average of a signal is equal to the average power + using the </a:t>
                </a:r>
                <a:r>
                  <a:rPr lang="en-CH" baseline="0" dirty="0" err="1"/>
                  <a:t>fourier</a:t>
                </a:r>
                <a:r>
                  <a:rPr lang="en-CH" baseline="0" dirty="0"/>
                  <a:t> series, the signal’s power is distributed across the spectrum.</a:t>
                </a:r>
                <a:endParaRPr lang="en-CH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Power spectral density is a stationary quantity which is a measure of how</a:t>
                </a:r>
                <a:r>
                  <a:rPr lang="en-CH" dirty="0"/>
                  <a:t> </a:t>
                </a:r>
                <a:r>
                  <a:rPr lang="en-GB" dirty="0"/>
                  <a:t>the power in a random signal is distributed amongst these different frequencies.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9572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340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35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1585053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539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188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2235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300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4057025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6703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077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347672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073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180000"/>
            <a:ext cx="4121998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  <a:r>
              <a:rPr lang="en-CH" dirty="0"/>
              <a:t> title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5B0679-B47E-FAFC-3BD5-1D2CD7A17BCC}"/>
              </a:ext>
            </a:extLst>
          </p:cNvPr>
          <p:cNvSpPr txBox="1">
            <a:spLocks/>
          </p:cNvSpPr>
          <p:nvPr userDrawn="1"/>
        </p:nvSpPr>
        <p:spPr>
          <a:xfrm>
            <a:off x="4665404" y="180000"/>
            <a:ext cx="4121998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BD3E9C-D611-A36B-E7C7-425C9EB866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1998" y="175645"/>
            <a:ext cx="4122000" cy="720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CH" sz="3300" b="1" dirty="0"/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</a:t>
            </a:r>
            <a:r>
              <a:rPr lang="en-CH" dirty="0"/>
              <a:t> title 2</a:t>
            </a:r>
          </a:p>
        </p:txBody>
      </p:sp>
    </p:spTree>
    <p:extLst>
      <p:ext uri="{BB962C8B-B14F-4D97-AF65-F5344CB8AC3E}">
        <p14:creationId xmlns:p14="http://schemas.microsoft.com/office/powerpoint/2010/main" val="117737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947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26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24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83CB5A-22F3-FB63-E955-C77918448000}"/>
              </a:ext>
            </a:extLst>
          </p:cNvPr>
          <p:cNvCxnSpPr/>
          <p:nvPr userDrawn="1"/>
        </p:nvCxnSpPr>
        <p:spPr>
          <a:xfrm>
            <a:off x="360000" y="31320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7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26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24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2787E9-20C7-4227-36A0-B66430ED9C08}"/>
              </a:ext>
            </a:extLst>
          </p:cNvPr>
          <p:cNvCxnSpPr/>
          <p:nvPr userDrawn="1"/>
        </p:nvCxnSpPr>
        <p:spPr>
          <a:xfrm>
            <a:off x="360000" y="3132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9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70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468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2787E9-20C7-4227-36A0-B66430ED9C08}"/>
              </a:ext>
            </a:extLst>
          </p:cNvPr>
          <p:cNvCxnSpPr/>
          <p:nvPr userDrawn="1"/>
        </p:nvCxnSpPr>
        <p:spPr>
          <a:xfrm>
            <a:off x="360000" y="4590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17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498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79999"/>
            <a:ext cx="8423999" cy="431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45400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8846" y="5454000"/>
            <a:ext cx="4686304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45400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CB1D8-E9C7-C8A4-3213-8B44E374110F}"/>
              </a:ext>
            </a:extLst>
          </p:cNvPr>
          <p:cNvCxnSpPr/>
          <p:nvPr userDrawn="1"/>
        </p:nvCxnSpPr>
        <p:spPr>
          <a:xfrm>
            <a:off x="359998" y="9005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DF7427-F029-E90C-AE4F-789C38094499}"/>
              </a:ext>
            </a:extLst>
          </p:cNvPr>
          <p:cNvCxnSpPr/>
          <p:nvPr userDrawn="1"/>
        </p:nvCxnSpPr>
        <p:spPr>
          <a:xfrm>
            <a:off x="359998" y="5400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2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26" r:id="rId2"/>
    <p:sldLayoutId id="2147483706" r:id="rId3"/>
    <p:sldLayoutId id="2147483724" r:id="rId4"/>
    <p:sldLayoutId id="2147483708" r:id="rId5"/>
    <p:sldLayoutId id="2147483722" r:id="rId6"/>
    <p:sldLayoutId id="2147483723" r:id="rId7"/>
    <p:sldLayoutId id="2147483725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3999" cy="38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5521" y="5309450"/>
            <a:ext cx="4552954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CB1D8-E9C7-C8A4-3213-8B44E374110F}"/>
              </a:ext>
            </a:extLst>
          </p:cNvPr>
          <p:cNvCxnSpPr/>
          <p:nvPr userDrawn="1"/>
        </p:nvCxnSpPr>
        <p:spPr>
          <a:xfrm>
            <a:off x="359998" y="9005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5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7" r:id="rId2"/>
    <p:sldLayoutId id="2147483728" r:id="rId3"/>
    <p:sldLayoutId id="2147483715" r:id="rId4"/>
    <p:sldLayoutId id="214748371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3999" cy="38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6471" y="5309450"/>
            <a:ext cx="4591054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363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1" r:id="rId2"/>
    <p:sldLayoutId id="2147483729" r:id="rId3"/>
    <p:sldLayoutId id="2147483719" r:id="rId4"/>
    <p:sldLayoutId id="2147483720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Signal and Noise in Measurement Systems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2C02B-89BB-AD68-FE16-6E4D8E2E4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H"/>
              <a:t>Sensors and Actuators – Joel von Rotz</a:t>
            </a:r>
          </a:p>
        </p:txBody>
      </p:sp>
    </p:spTree>
    <p:extLst>
      <p:ext uri="{BB962C8B-B14F-4D97-AF65-F5344CB8AC3E}">
        <p14:creationId xmlns:p14="http://schemas.microsoft.com/office/powerpoint/2010/main" val="88991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800" dirty="0"/>
              <a:t>Power Spectral Density</a:t>
            </a:r>
            <a:br>
              <a:rPr lang="en-CH" sz="2800" dirty="0"/>
            </a:br>
            <a:r>
              <a:rPr lang="en-CH" sz="1600" b="0" dirty="0"/>
              <a:t>Statistical Representation of Random Signals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5008" y="5444450"/>
            <a:ext cx="483398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102-104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CB20C6-34D5-40CA-6046-42A19DB60A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011592" y="1237062"/>
            <a:ext cx="5772408" cy="38703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08BE04-D877-80FB-D707-65787A8EC550}"/>
                  </a:ext>
                </a:extLst>
              </p:cNvPr>
              <p:cNvSpPr txBox="1"/>
              <p:nvPr/>
            </p:nvSpPr>
            <p:spPr>
              <a:xfrm>
                <a:off x="111967" y="1343976"/>
                <a:ext cx="3116425" cy="1134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m:rPr>
                          <m:aln/>
                        </m:rP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H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CH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H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H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H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08BE04-D877-80FB-D707-65787A8EC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7" y="1343976"/>
                <a:ext cx="3116425" cy="1134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15531D9-F607-EC6B-93D0-2E1C0F08A241}"/>
              </a:ext>
            </a:extLst>
          </p:cNvPr>
          <p:cNvSpPr txBox="1"/>
          <p:nvPr/>
        </p:nvSpPr>
        <p:spPr>
          <a:xfrm>
            <a:off x="360000" y="974644"/>
            <a:ext cx="265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Total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12F216-21AC-0C96-CE06-21FBA2B3F5F5}"/>
                  </a:ext>
                </a:extLst>
              </p:cNvPr>
              <p:cNvSpPr txBox="1"/>
              <p:nvPr/>
            </p:nvSpPr>
            <p:spPr>
              <a:xfrm>
                <a:off x="127584" y="2922237"/>
                <a:ext cx="3116425" cy="393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H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12F216-21AC-0C96-CE06-21FBA2B3F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84" y="2922237"/>
                <a:ext cx="3116425" cy="393441"/>
              </a:xfrm>
              <a:prstGeom prst="rect">
                <a:avLst/>
              </a:prstGeom>
              <a:blipFill>
                <a:blip r:embed="rId5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921DB07-45C2-DF54-E495-560DB2C3C535}"/>
              </a:ext>
            </a:extLst>
          </p:cNvPr>
          <p:cNvSpPr txBox="1"/>
          <p:nvPr/>
        </p:nvSpPr>
        <p:spPr>
          <a:xfrm>
            <a:off x="375617" y="2552905"/>
            <a:ext cx="302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Cumulative Power (</a:t>
            </a:r>
            <a:r>
              <a:rPr lang="en-CH" b="1" dirty="0" err="1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c.p.f</a:t>
            </a:r>
            <a:r>
              <a:rPr lang="en-CH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F5AAB4-C368-FD05-BEDD-1AACBEFD38DD}"/>
                  </a:ext>
                </a:extLst>
              </p:cNvPr>
              <p:cNvSpPr txBox="1"/>
              <p:nvPr/>
            </p:nvSpPr>
            <p:spPr>
              <a:xfrm>
                <a:off x="111967" y="4128947"/>
                <a:ext cx="3116425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H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F5AAB4-C368-FD05-BEDD-1AACBEFD3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7" y="4128947"/>
                <a:ext cx="3116425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4D7EC58-B019-A378-6687-1DA52CFDC6C7}"/>
              </a:ext>
            </a:extLst>
          </p:cNvPr>
          <p:cNvSpPr txBox="1"/>
          <p:nvPr/>
        </p:nvSpPr>
        <p:spPr>
          <a:xfrm>
            <a:off x="360000" y="3759615"/>
            <a:ext cx="302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Power Spectral Density</a:t>
            </a:r>
          </a:p>
        </p:txBody>
      </p:sp>
    </p:spTree>
    <p:extLst>
      <p:ext uri="{BB962C8B-B14F-4D97-AF65-F5344CB8AC3E}">
        <p14:creationId xmlns:p14="http://schemas.microsoft.com/office/powerpoint/2010/main" val="239943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800" dirty="0"/>
              <a:t>Power Spectral Density</a:t>
            </a:r>
            <a:br>
              <a:rPr lang="en-CH" sz="2800" dirty="0"/>
            </a:br>
            <a:r>
              <a:rPr lang="en-CH" sz="1600" b="0" dirty="0"/>
              <a:t>Statistical Representation of Random Signals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8127" y="5454000"/>
            <a:ext cx="546774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102-104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B8BF190-5F21-84BF-6CA1-4753A621BB8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H" b="1" dirty="0"/>
                  <a:t>White Noise</a:t>
                </a:r>
                <a:r>
                  <a:rPr lang="en-CH" dirty="0"/>
                  <a:t> (internal noise)</a:t>
                </a:r>
              </a:p>
              <a:p>
                <a:pPr marL="0" indent="0">
                  <a:buNone/>
                </a:pPr>
                <a:endParaRPr lang="en-CH" sz="5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m:rPr>
                          <m:aln/>
                        </m:rP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≤∞</m:t>
                            </m:r>
                            <m:r>
                              <m:rPr>
                                <m:nor/>
                              </m:rPr>
                              <a:rPr lang="en-CH" i="1" dirty="0"/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n-CH" b="0" i="1" dirty="0"/>
              </a:p>
              <a:p>
                <a:pPr marL="0" indent="0">
                  <a:buNone/>
                </a:pPr>
                <a:endParaRPr lang="en-CH" b="0" i="1" dirty="0"/>
              </a:p>
              <a:p>
                <a:pPr marL="0" indent="0">
                  <a:buNone/>
                </a:pPr>
                <a:r>
                  <a:rPr lang="en-CH" b="1" dirty="0"/>
                  <a:t>Band Limited White Noise </a:t>
                </a:r>
                <a:r>
                  <a:rPr lang="en-CH" dirty="0"/>
                  <a:t>(noise and signal)</a:t>
                </a:r>
              </a:p>
              <a:p>
                <a:pPr marL="0" indent="0">
                  <a:buNone/>
                </a:pPr>
                <a:endParaRPr lang="en-CH" sz="5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m:rPr>
                          <m:aln/>
                        </m:rP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  <m:t>0≤</m:t>
                                    </m:r>
                                    <m: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H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CH" i="1">
                                            <a:latin typeface="Cambria Math" panose="02040503050406030204" pitchFamily="18" charset="0"/>
                                          </a:rPr>
                                          <m:t>𝐶𝑢𝑡𝑜𝑓𝑓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H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H" b="0" i="1" smtClean="0">
                                        <a:latin typeface="Cambria Math" panose="02040503050406030204" pitchFamily="18" charset="0"/>
                                      </a:rPr>
                                      <m:t>           </m:t>
                                    </m:r>
                                  </m:e>
                                  <m:e>
                                    <m: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sSub>
                                      <m:sSubPr>
                                        <m:ctrlPr>
                                          <a:rPr lang="en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H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CH" i="1">
                                            <a:latin typeface="Cambria Math" panose="02040503050406030204" pitchFamily="18" charset="0"/>
                                          </a:rPr>
                                          <m:t>𝐶𝑢𝑡𝑜𝑓𝑓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B8BF190-5F21-84BF-6CA1-4753A621BB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868" t="-173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73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800" dirty="0"/>
              <a:t>Autocorrelation</a:t>
            </a:r>
            <a:br>
              <a:rPr lang="en-CH" sz="2800" dirty="0"/>
            </a:br>
            <a:r>
              <a:rPr lang="en-CH" sz="1600" b="0" dirty="0"/>
              <a:t>Statistical Representation of Random Signals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84780" y="5454000"/>
            <a:ext cx="5374436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102-104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4D6F963-C3AD-CB83-E0F5-B51A66B85C3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60360" y="996118"/>
            <a:ext cx="8423275" cy="280544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C48B9-E981-788F-2FF0-DE09463C0845}"/>
                  </a:ext>
                </a:extLst>
              </p:cNvPr>
              <p:cNvSpPr txBox="1"/>
              <p:nvPr/>
            </p:nvSpPr>
            <p:spPr>
              <a:xfrm>
                <a:off x="2492325" y="4312215"/>
                <a:ext cx="4159344" cy="63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H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trlP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H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C48B9-E981-788F-2FF0-DE09463C0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325" y="4312215"/>
                <a:ext cx="4159344" cy="631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37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800" dirty="0"/>
              <a:t>Autocorrelation</a:t>
            </a:r>
            <a:br>
              <a:rPr lang="en-CH" sz="2800" dirty="0"/>
            </a:br>
            <a:r>
              <a:rPr lang="en-CH" sz="1600" b="0" dirty="0"/>
              <a:t>Statistical Representation of Random Signals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5449" y="5454000"/>
            <a:ext cx="539309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102-104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F037-7872-D9B4-13E3-1418462109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000" y="1043873"/>
            <a:ext cx="4292922" cy="3949077"/>
          </a:xfrm>
        </p:spPr>
        <p:txBody>
          <a:bodyPr/>
          <a:lstStyle/>
          <a:p>
            <a:r>
              <a:rPr lang="en-GB" dirty="0"/>
              <a:t>Detecting Periodicity</a:t>
            </a:r>
          </a:p>
          <a:p>
            <a:r>
              <a:rPr lang="en-GB" dirty="0"/>
              <a:t>Estimating Signal Properties</a:t>
            </a:r>
            <a:endParaRPr lang="en-CH" dirty="0"/>
          </a:p>
        </p:txBody>
      </p:sp>
      <p:pic>
        <p:nvPicPr>
          <p:cNvPr id="14" name="Picture 13" descr="A graph of a signal&#10;&#10;Description automatically generated">
            <a:extLst>
              <a:ext uri="{FF2B5EF4-FFF2-40B4-BE49-F238E27FC236}">
                <a16:creationId xmlns:a16="http://schemas.microsoft.com/office/drawing/2014/main" id="{9353DFF9-A32F-C8D3-3A02-00CFE7BD3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31" y="995019"/>
            <a:ext cx="4371970" cy="39979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282E62-5DA0-3769-A6F5-44728587FAAE}"/>
              </a:ext>
            </a:extLst>
          </p:cNvPr>
          <p:cNvSpPr txBox="1"/>
          <p:nvPr/>
        </p:nvSpPr>
        <p:spPr>
          <a:xfrm>
            <a:off x="4412031" y="4987238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0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https://pages.mtu.edu/~suits/autocorrelation.html</a:t>
            </a:r>
          </a:p>
        </p:txBody>
      </p:sp>
    </p:spTree>
    <p:extLst>
      <p:ext uri="{BB962C8B-B14F-4D97-AF65-F5344CB8AC3E}">
        <p14:creationId xmlns:p14="http://schemas.microsoft.com/office/powerpoint/2010/main" val="348227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800" dirty="0"/>
              <a:t>Autocorrelation</a:t>
            </a:r>
            <a:br>
              <a:rPr lang="en-CH" sz="2800" dirty="0"/>
            </a:br>
            <a:r>
              <a:rPr lang="en-CH" sz="1600" b="0" dirty="0"/>
              <a:t>Statistical Representation of Random Signals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5449" y="5454000"/>
            <a:ext cx="539309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102-104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E25791-0100-1EE5-C727-1C31B21CC3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919690" y="1079500"/>
            <a:ext cx="5304621" cy="3870325"/>
          </a:xfrm>
        </p:spPr>
      </p:pic>
    </p:spTree>
    <p:extLst>
      <p:ext uri="{BB962C8B-B14F-4D97-AF65-F5344CB8AC3E}">
        <p14:creationId xmlns:p14="http://schemas.microsoft.com/office/powerpoint/2010/main" val="45470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8033" y="5444450"/>
            <a:ext cx="520720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p.10</a:t>
            </a:r>
            <a:r>
              <a:rPr lang="en-CH" dirty="0"/>
              <a:t>7-109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AFDEE4-B46A-725A-D19B-D6DD8C8473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0363" y="1519203"/>
            <a:ext cx="8423275" cy="299091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F96CB79-B7DD-1EB7-BC0D-819074F4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400" dirty="0"/>
              <a:t>Voltage transmission – series mode interference</a:t>
            </a:r>
            <a:br>
              <a:rPr lang="en-CH" sz="2800" dirty="0"/>
            </a:br>
            <a:r>
              <a:rPr lang="en-GB" sz="1600" b="0" dirty="0"/>
              <a:t>Effects of noise and interference on</a:t>
            </a:r>
            <a:r>
              <a:rPr lang="en-CH" sz="1600" b="0" dirty="0"/>
              <a:t> </a:t>
            </a:r>
            <a:r>
              <a:rPr lang="en-GB" sz="1600" b="0" dirty="0"/>
              <a:t>measurement circuits</a:t>
            </a:r>
            <a:endParaRPr lang="en-CH" sz="2800" b="0" dirty="0"/>
          </a:p>
        </p:txBody>
      </p:sp>
    </p:spTree>
    <p:extLst>
      <p:ext uri="{BB962C8B-B14F-4D97-AF65-F5344CB8AC3E}">
        <p14:creationId xmlns:p14="http://schemas.microsoft.com/office/powerpoint/2010/main" val="325416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8033" y="5444450"/>
            <a:ext cx="520720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p.10</a:t>
            </a:r>
            <a:r>
              <a:rPr lang="en-CH" dirty="0"/>
              <a:t>7-109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2B2745-4924-630B-FA7F-85FB67B9B6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0363" y="1754893"/>
            <a:ext cx="8423275" cy="251953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F96CB79-B7DD-1EB7-BC0D-819074F4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err="1"/>
              <a:t>Current</a:t>
            </a:r>
            <a:r>
              <a:rPr lang="fr-FR" sz="2400" dirty="0"/>
              <a:t> transmission</a:t>
            </a:r>
            <a:r>
              <a:rPr lang="en-CH" sz="2400" dirty="0"/>
              <a:t> </a:t>
            </a:r>
            <a:r>
              <a:rPr lang="fr-FR" sz="2400" dirty="0"/>
              <a:t>– </a:t>
            </a:r>
            <a:r>
              <a:rPr lang="fr-FR" sz="2400" dirty="0" err="1"/>
              <a:t>series</a:t>
            </a:r>
            <a:r>
              <a:rPr lang="fr-FR" sz="2400" dirty="0"/>
              <a:t> mode </a:t>
            </a:r>
            <a:r>
              <a:rPr lang="fr-FR" sz="2400" dirty="0" err="1"/>
              <a:t>interference</a:t>
            </a:r>
            <a:br>
              <a:rPr lang="en-CH" sz="2800" dirty="0"/>
            </a:br>
            <a:r>
              <a:rPr lang="en-GB" sz="1600" b="0" dirty="0"/>
              <a:t>Effects of noise and interference on</a:t>
            </a:r>
            <a:r>
              <a:rPr lang="en-CH" sz="1600" b="0" dirty="0"/>
              <a:t> </a:t>
            </a:r>
            <a:r>
              <a:rPr lang="en-GB" sz="1600" b="0" dirty="0"/>
              <a:t>measurement circuits</a:t>
            </a:r>
            <a:endParaRPr lang="en-CH" sz="2800" b="0" dirty="0"/>
          </a:p>
        </p:txBody>
      </p:sp>
    </p:spTree>
    <p:extLst>
      <p:ext uri="{BB962C8B-B14F-4D97-AF65-F5344CB8AC3E}">
        <p14:creationId xmlns:p14="http://schemas.microsoft.com/office/powerpoint/2010/main" val="152327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8033" y="5444450"/>
            <a:ext cx="520720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p.10</a:t>
            </a:r>
            <a:r>
              <a:rPr lang="en-CH" dirty="0"/>
              <a:t>7-109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96CB79-B7DD-1EB7-BC0D-819074F4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400" dirty="0"/>
              <a:t>Voltage transmission – common mode interference</a:t>
            </a:r>
            <a:br>
              <a:rPr lang="en-CH" sz="2400" dirty="0"/>
            </a:br>
            <a:r>
              <a:rPr lang="en-GB" sz="1600" b="0" dirty="0"/>
              <a:t>Effects of noise and interference on</a:t>
            </a:r>
            <a:r>
              <a:rPr lang="en-CH" sz="1600" b="0" dirty="0"/>
              <a:t> </a:t>
            </a:r>
            <a:r>
              <a:rPr lang="en-GB" sz="1600" b="0" dirty="0"/>
              <a:t>measurement circuits</a:t>
            </a:r>
            <a:endParaRPr lang="en-CH" sz="2800" b="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EE67C8B-C7C4-6C49-F3E8-9436C0B1A80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60363" y="1476803"/>
            <a:ext cx="8423275" cy="3075718"/>
          </a:xfrm>
        </p:spPr>
      </p:pic>
    </p:spTree>
    <p:extLst>
      <p:ext uri="{BB962C8B-B14F-4D97-AF65-F5344CB8AC3E}">
        <p14:creationId xmlns:p14="http://schemas.microsoft.com/office/powerpoint/2010/main" val="21672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8033" y="5444450"/>
            <a:ext cx="520720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p.10</a:t>
            </a:r>
            <a:r>
              <a:rPr lang="en-CH" dirty="0"/>
              <a:t>7-109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96CB79-B7DD-1EB7-BC0D-819074F4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400" dirty="0"/>
              <a:t>Signal to Noise Ratio (SNR)</a:t>
            </a:r>
            <a:br>
              <a:rPr lang="en-CH" sz="2400" dirty="0"/>
            </a:br>
            <a:r>
              <a:rPr lang="en-GB" sz="1600" b="0" dirty="0"/>
              <a:t>Effects of noise and interference on</a:t>
            </a:r>
            <a:r>
              <a:rPr lang="en-CH" sz="1600" b="0" dirty="0"/>
              <a:t> </a:t>
            </a:r>
            <a:r>
              <a:rPr lang="en-GB" sz="1600" b="0" dirty="0"/>
              <a:t>measurement circuits</a:t>
            </a:r>
            <a:endParaRPr lang="en-CH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A9CD3D-317F-8BB9-C051-46775E3CA38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800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CH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CH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H" sz="2800" b="0" i="1" smtClean="0">
                          <a:latin typeface="Cambria Math" panose="02040503050406030204" pitchFamily="18" charset="0"/>
                        </a:rPr>
                        <m:t>=20⋅</m:t>
                      </m:r>
                      <m:func>
                        <m:funcPr>
                          <m:ctrlPr>
                            <a:rPr lang="en-CH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H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H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H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CH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H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  <m:t>𝑇h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  <m:t>𝑆𝑀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CH" sz="2800" i="1">
                          <a:latin typeface="Cambria Math" panose="02040503050406030204" pitchFamily="18" charset="0"/>
                        </a:rPr>
                        <m:t>=20⋅</m:t>
                      </m:r>
                      <m:func>
                        <m:funcPr>
                          <m:ctrlPr>
                            <a:rPr lang="en-CH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H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H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H" sz="2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C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CH" sz="28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CH" sz="2800" b="0" i="0" smtClean="0"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en-CH" sz="28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H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A9CD3D-317F-8BB9-C051-46775E3CA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332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Noise Sources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6066" y="5444450"/>
            <a:ext cx="543114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10-113 + Lecture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2E417-81F6-5FB6-E9B8-5ECD901E499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CH" sz="2400" b="1" dirty="0"/>
                  <a:t>Thermal/Johnson Noise</a:t>
                </a:r>
                <a:r>
                  <a:rPr lang="en-CH" sz="2400" dirty="0"/>
                  <a:t> – Uniform over all spectrum</a:t>
                </a:r>
              </a:p>
              <a:p>
                <a:pPr marL="0" indent="0">
                  <a:buNone/>
                </a:pPr>
                <a:r>
                  <a:rPr lang="en-CH" sz="2000" dirty="0"/>
                  <a:t>Noise in resistors and semiconductors. Modelled as white Gaussian noise.</a:t>
                </a:r>
              </a:p>
              <a:p>
                <a:pPr marL="0" indent="0">
                  <a:buNone/>
                </a:pPr>
                <a:endParaRPr lang="en-CH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8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CH" sz="2800" i="1">
                          <a:latin typeface="Cambria Math" panose="02040503050406030204" pitchFamily="18" charset="0"/>
                        </a:rPr>
                        <m:t>=4⋅</m:t>
                      </m:r>
                      <m:r>
                        <a:rPr lang="en-CH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H" sz="2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H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H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CH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H" sz="2800" dirty="0"/>
              </a:p>
              <a:p>
                <a:pPr marL="0" indent="0">
                  <a:buNone/>
                </a:pPr>
                <a:endParaRPr lang="en-CH" dirty="0"/>
              </a:p>
              <a:p>
                <a:r>
                  <a:rPr lang="en-CH" sz="2400" b="1" dirty="0"/>
                  <a:t>Shot Noise</a:t>
                </a:r>
                <a:r>
                  <a:rPr lang="en-CH" sz="2400" dirty="0"/>
                  <a:t> (Occurs in Transistors)</a:t>
                </a:r>
              </a:p>
              <a:p>
                <a:pPr marL="0" indent="0">
                  <a:buNone/>
                </a:pPr>
                <a:r>
                  <a:rPr lang="en-CH" sz="2000" dirty="0"/>
                  <a:t>Occurs in transistors and often modelled as white noise.</a:t>
                </a:r>
                <a:endParaRPr lang="en-CH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2E417-81F6-5FB6-E9B8-5ECD901E4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941" t="-220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30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Overview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8769C3B-DB07-C067-4C10-8E7FE469BE7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87639053"/>
              </p:ext>
            </p:extLst>
          </p:nvPr>
        </p:nvGraphicFramePr>
        <p:xfrm>
          <a:off x="360363" y="1079500"/>
          <a:ext cx="8423275" cy="387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1146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External Noise Sources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6066" y="5444450"/>
            <a:ext cx="543114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10-113 + Lecture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2E417-81F6-5FB6-E9B8-5ECD901E49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H" sz="2400" b="1" dirty="0"/>
              <a:t>AC Sources</a:t>
            </a:r>
            <a:r>
              <a:rPr lang="en-CH" sz="2400" dirty="0"/>
              <a:t> – most common interference</a:t>
            </a:r>
          </a:p>
          <a:p>
            <a:pPr marL="0" indent="0">
              <a:buNone/>
            </a:pPr>
            <a:r>
              <a:rPr lang="en-CH" sz="1800" dirty="0"/>
              <a:t>for example 230V, 50Hz</a:t>
            </a:r>
          </a:p>
          <a:p>
            <a:pPr marL="0" indent="0">
              <a:buNone/>
            </a:pPr>
            <a:endParaRPr lang="en-CH" sz="1800" b="1" dirty="0"/>
          </a:p>
          <a:p>
            <a:r>
              <a:rPr lang="en-CH" sz="2400" b="1" dirty="0"/>
              <a:t>DC Sources</a:t>
            </a:r>
            <a:r>
              <a:rPr lang="en-CH" sz="2400" dirty="0"/>
              <a:t> – Switching signals, impulses</a:t>
            </a:r>
            <a:endParaRPr lang="en-CH" sz="2400" b="1" dirty="0"/>
          </a:p>
          <a:p>
            <a:endParaRPr lang="en-CH" sz="2400" b="1" dirty="0"/>
          </a:p>
          <a:p>
            <a:r>
              <a:rPr lang="en-CH" sz="2400" b="1" dirty="0"/>
              <a:t>RFI</a:t>
            </a:r>
            <a:r>
              <a:rPr lang="en-CH" sz="2400" dirty="0"/>
              <a:t> – Radio frequency from oscillators</a:t>
            </a:r>
          </a:p>
        </p:txBody>
      </p:sp>
    </p:spTree>
    <p:extLst>
      <p:ext uri="{BB962C8B-B14F-4D97-AF65-F5344CB8AC3E}">
        <p14:creationId xmlns:p14="http://schemas.microsoft.com/office/powerpoint/2010/main" val="3764028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Inductive Coupling</a:t>
            </a:r>
            <a:br>
              <a:rPr lang="en-CH" dirty="0"/>
            </a:br>
            <a:r>
              <a:rPr lang="en-CH" sz="1800" b="0" dirty="0" err="1"/>
              <a:t>Coupling</a:t>
            </a:r>
            <a:r>
              <a:rPr lang="en-CH" sz="1800" b="0" dirty="0"/>
              <a:t> Mechanism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6066" y="5444450"/>
            <a:ext cx="543114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10-113 + Lecture 9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9BC26985-2D9A-9055-A9FF-08E61F0BED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864142" y="1154143"/>
            <a:ext cx="3707495" cy="38703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1B2BBA-AA66-1EC1-A93D-A651A75741DC}"/>
                  </a:ext>
                </a:extLst>
              </p:cNvPr>
              <p:cNvSpPr txBox="1"/>
              <p:nvPr/>
            </p:nvSpPr>
            <p:spPr>
              <a:xfrm>
                <a:off x="5701005" y="2680186"/>
                <a:ext cx="2036007" cy="818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sz="2800" b="0" i="1" smtClean="0">
                              <a:latin typeface="Cambria Math" panose="02040503050406030204" pitchFamily="18" charset="0"/>
                            </a:rPr>
                            <m:t>𝑆𝑀</m:t>
                          </m:r>
                        </m:sub>
                      </m:sSub>
                      <m:r>
                        <a:rPr lang="en-CH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CH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sz="28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H" sz="28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CH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1B2BBA-AA66-1EC1-A93D-A651A7574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005" y="2680186"/>
                <a:ext cx="2036007" cy="818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498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Capacitive Coupling</a:t>
            </a:r>
            <a:br>
              <a:rPr lang="en-CH" dirty="0"/>
            </a:br>
            <a:r>
              <a:rPr lang="en-CH" sz="1800" b="0" dirty="0" err="1"/>
              <a:t>Coupling</a:t>
            </a:r>
            <a:r>
              <a:rPr lang="en-CH" sz="1800" b="0" dirty="0"/>
              <a:t> Mechanism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6066" y="5444450"/>
            <a:ext cx="543114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10-113 + Lecture 9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1D3325F-B03E-EFFE-704C-B797DD9B48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60000" y="1237062"/>
            <a:ext cx="4693660" cy="38703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F8E3DF-1A2A-3E49-ED9F-065AA57C6E9D}"/>
                  </a:ext>
                </a:extLst>
              </p:cNvPr>
              <p:cNvSpPr txBox="1"/>
              <p:nvPr/>
            </p:nvSpPr>
            <p:spPr>
              <a:xfrm>
                <a:off x="5032973" y="2364791"/>
                <a:ext cx="3751027" cy="1614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CH" sz="2000" b="0" dirty="0"/>
              </a:p>
              <a:p>
                <a:endParaRPr lang="en-CH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𝑆𝑀</m:t>
                          </m:r>
                        </m:sub>
                      </m:sSub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CH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𝑆𝑀</m:t>
                          </m:r>
                        </m:sub>
                      </m:sSub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=240</m:t>
                      </m:r>
                      <m:d>
                        <m:d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H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H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den>
                          </m:f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CH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F8E3DF-1A2A-3E49-ED9F-065AA57C6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973" y="2364791"/>
                <a:ext cx="3751027" cy="1614866"/>
              </a:xfrm>
              <a:prstGeom prst="rect">
                <a:avLst/>
              </a:prstGeom>
              <a:blipFill>
                <a:blip r:embed="rId4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494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Multiple Earths</a:t>
            </a:r>
            <a:br>
              <a:rPr lang="en-CH" dirty="0"/>
            </a:br>
            <a:r>
              <a:rPr lang="en-CH" sz="1800" b="0" dirty="0"/>
              <a:t>Coupling Mechanism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6066" y="5444450"/>
            <a:ext cx="543114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10-113 + Lecture 9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C3E874-6E8C-834B-C725-5AFF49F1FF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148860" y="1079500"/>
            <a:ext cx="6846280" cy="3870325"/>
          </a:xfrm>
        </p:spPr>
      </p:pic>
    </p:spTree>
    <p:extLst>
      <p:ext uri="{BB962C8B-B14F-4D97-AF65-F5344CB8AC3E}">
        <p14:creationId xmlns:p14="http://schemas.microsoft.com/office/powerpoint/2010/main" val="3653898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Noise Reduction Methods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13-121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7A07562-1F31-A965-C753-E4F7E3F100F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CH" b="1" dirty="0"/>
                  <a:t>Physical separation</a:t>
                </a:r>
              </a:p>
              <a:p>
                <a:r>
                  <a:rPr lang="en-CH" b="1" dirty="0"/>
                  <a:t>Electromagnetic Shielding </a:t>
                </a:r>
                <a:r>
                  <a:rPr lang="en-CH" dirty="0"/>
                  <a:t>(e.g. twisted cables)</a:t>
                </a:r>
              </a:p>
              <a:p>
                <a:r>
                  <a:rPr lang="en-CH" b="1" dirty="0"/>
                  <a:t>Electrostatic Screening and Shielding</a:t>
                </a:r>
              </a:p>
              <a:p>
                <a:r>
                  <a:rPr lang="en-CH" b="1" dirty="0"/>
                  <a:t>Differential amplifiers</a:t>
                </a:r>
                <a:r>
                  <a:rPr lang="en-CH" dirty="0"/>
                  <a:t> (e.g. Low noise amplifier, current sense amplifier)</a:t>
                </a:r>
              </a:p>
              <a:p>
                <a:r>
                  <a:rPr lang="en-CH" b="1" dirty="0"/>
                  <a:t>Filtering </a:t>
                </a:r>
                <a:r>
                  <a:rPr lang="en-CH" dirty="0"/>
                  <a:t>(e.g. noise filtering using a bandpass)</a:t>
                </a:r>
                <a:endParaRPr lang="en-CH" b="1" dirty="0"/>
              </a:p>
              <a:p>
                <a:r>
                  <a:rPr lang="en-CH" b="1" dirty="0"/>
                  <a:t>Modulation</a:t>
                </a:r>
              </a:p>
              <a:p>
                <a:r>
                  <a:rPr lang="en-CH" b="1" dirty="0"/>
                  <a:t>Averaging</a:t>
                </a:r>
                <a:r>
                  <a:rPr lang="en-CH" dirty="0"/>
                  <a:t> repetitive signal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𝐴𝑉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H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</m:oMath>
                </a14:m>
                <a:r>
                  <a:rPr lang="en-CH" dirty="0"/>
                  <a:t>)</a:t>
                </a:r>
              </a:p>
              <a:p>
                <a:r>
                  <a:rPr lang="en-CH" b="1" dirty="0"/>
                  <a:t>Autocorrelation</a:t>
                </a:r>
                <a:r>
                  <a:rPr lang="en-CH" dirty="0"/>
                  <a:t> to detect presence of periodic signal in buried in random noise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7A07562-1F31-A965-C753-E4F7E3F10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24" t="-1732" b="-204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99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Determenistic</a:t>
            </a:r>
            <a:r>
              <a:rPr lang="en-CH" dirty="0"/>
              <a:t> &amp; Random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4645" y="5444450"/>
            <a:ext cx="483398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97-98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67B654-D823-53FA-D405-E42F618D6E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718347" y="999033"/>
            <a:ext cx="5707305" cy="4286821"/>
          </a:xfrm>
        </p:spPr>
      </p:pic>
    </p:spTree>
    <p:extLst>
      <p:ext uri="{BB962C8B-B14F-4D97-AF65-F5344CB8AC3E}">
        <p14:creationId xmlns:p14="http://schemas.microsoft.com/office/powerpoint/2010/main" val="224643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800" dirty="0"/>
              <a:t>Statistical Representation of Random Signals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5008" y="5444450"/>
            <a:ext cx="483398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98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B410C9-759A-24F7-A2BF-E553FC945D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77949" y="1176847"/>
            <a:ext cx="7188102" cy="289777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1C3069-9D24-6664-07B8-D037ECE82348}"/>
                  </a:ext>
                </a:extLst>
              </p:cNvPr>
              <p:cNvSpPr txBox="1"/>
              <p:nvPr/>
            </p:nvSpPr>
            <p:spPr>
              <a:xfrm>
                <a:off x="3212685" y="4759325"/>
                <a:ext cx="2718629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CH" sz="2400" i="1">
                          <a:latin typeface="Cambria Math" panose="02040503050406030204" pitchFamily="18" charset="0"/>
                        </a:rPr>
                        <m:t>&gt; 2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</m:sub>
                      </m:sSub>
                    </m:oMath>
                  </m:oMathPara>
                </a14:m>
                <a:endParaRPr lang="en-CH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1C3069-9D24-6664-07B8-D037ECE82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685" y="4759325"/>
                <a:ext cx="2718629" cy="399405"/>
              </a:xfrm>
              <a:prstGeom prst="rect">
                <a:avLst/>
              </a:prstGeom>
              <a:blipFill>
                <a:blip r:embed="rId4"/>
                <a:stretch>
                  <a:fillRect l="-3363" r="-1345" b="-2769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DC3D72-2B8A-74C9-C963-B0553E4B4D2D}"/>
                  </a:ext>
                </a:extLst>
              </p:cNvPr>
              <p:cNvSpPr txBox="1"/>
              <p:nvPr/>
            </p:nvSpPr>
            <p:spPr>
              <a:xfrm>
                <a:off x="3587335" y="4234144"/>
                <a:ext cx="16300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400" b="0" i="1" strike="sngStrike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CH" sz="2400" b="0" i="1" strike="sngStrik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400" b="0" i="1" strike="sngStrike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CH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DC3D72-2B8A-74C9-C963-B0553E4B4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335" y="4234144"/>
                <a:ext cx="1630062" cy="369332"/>
              </a:xfrm>
              <a:prstGeom prst="rect">
                <a:avLst/>
              </a:prstGeom>
              <a:blipFill>
                <a:blip r:embed="rId5"/>
                <a:stretch>
                  <a:fillRect l="-4104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55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CFD4528-2BB6-DA51-122A-9937286816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CH" sz="2800" dirty="0"/>
                  <a:t>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H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H" sz="28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acc>
                  </m:oMath>
                </a14:m>
                <a:endParaRPr lang="en-CH" sz="2800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CFD4528-2BB6-DA51-122A-993728681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959" b="-678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99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EC349821-6C97-4E16-678A-323ED3D421B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59998" y="1080000"/>
                <a:ext cx="4212002" cy="14727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CH" sz="20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trlP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CH" sz="20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H" sz="20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𝑐𝑜𝑛𝑡𝑖𝑛𝑢𝑜𝑢𝑠</m:t>
                          </m:r>
                        </m:lim>
                      </m:limLow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H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CH" sz="20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CH" sz="200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∑"/>
                                  <m:ctrlPr>
                                    <a:rPr lang="en-CH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CH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H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𝑠𝑎𝑚𝑝𝑙𝑒𝑑</m:t>
                          </m:r>
                        </m:lim>
                      </m:limLow>
                    </m:oMath>
                  </m:oMathPara>
                </a14:m>
                <a:endParaRPr lang="en-CH" sz="2000" b="0" dirty="0"/>
              </a:p>
              <a:p>
                <a:pPr marL="0" indent="0">
                  <a:buNone/>
                </a:pPr>
                <a:endParaRPr lang="en-CH" sz="2000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EC349821-6C97-4E16-678A-323ED3D42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59998" y="1080000"/>
                <a:ext cx="4212002" cy="1472700"/>
              </a:xfrm>
              <a:blipFill>
                <a:blip r:embed="rId4"/>
                <a:stretch>
                  <a:fillRect t="-82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1DC37C5-42FD-A8D6-AE97-C7DE3687C1FE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571996" y="1080000"/>
                <a:ext cx="4212002" cy="3870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H" sz="24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H" sz="24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H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CH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CH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trlP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CH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H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H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en-CH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CH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CH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CH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CH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H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CH" sz="24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H" sz="24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CH" sz="2400" i="1">
                              <a:latin typeface="Cambria Math" panose="02040503050406030204" pitchFamily="18" charset="0"/>
                            </a:rPr>
                            <m:t>𝑐𝑜𝑛𝑡𝑖𝑛𝑢𝑜𝑢𝑠</m:t>
                          </m:r>
                        </m:lim>
                      </m:limLow>
                    </m:oMath>
                  </m:oMathPara>
                </a14:m>
                <a:endParaRPr lang="en-CH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H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CH" sz="24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H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CH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CH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∑"/>
                                  <m:ctrlP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H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H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H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H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CH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CH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CH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CH" sz="2400" i="1">
                              <a:latin typeface="Cambria Math" panose="02040503050406030204" pitchFamily="18" charset="0"/>
                            </a:rPr>
                            <m:t>𝑠𝑎𝑚𝑝𝑙𝑒𝑑</m:t>
                          </m:r>
                        </m:lim>
                      </m:limLow>
                    </m:oMath>
                  </m:oMathPara>
                </a14:m>
                <a:endParaRPr lang="en-CH" b="0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1DC37C5-42FD-A8D6-AE97-C7DE3687C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571996" y="1080000"/>
                <a:ext cx="4212002" cy="3870000"/>
              </a:xfrm>
              <a:blipFill>
                <a:blip r:embed="rId5"/>
                <a:stretch>
                  <a:fillRect t="-15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12">
                <a:extLst>
                  <a:ext uri="{FF2B5EF4-FFF2-40B4-BE49-F238E27FC236}">
                    <a16:creationId xmlns:a16="http://schemas.microsoft.com/office/drawing/2014/main" id="{2E9F6FA5-3972-24A1-A8D6-5F958C546A43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CH" dirty="0"/>
                  <a:t>Standard Deviation </a:t>
                </a:r>
                <a14:m>
                  <m:oMath xmlns:m="http://schemas.openxmlformats.org/officeDocument/2006/math">
                    <m:r>
                      <a:rPr lang="en-CH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13" name="Text Placeholder 12">
                <a:extLst>
                  <a:ext uri="{FF2B5EF4-FFF2-40B4-BE49-F238E27FC236}">
                    <a16:creationId xmlns:a16="http://schemas.microsoft.com/office/drawing/2014/main" id="{2E9F6FA5-3972-24A1-A8D6-5F958C546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6"/>
                <a:stretch>
                  <a:fillRect l="-3107" t="-847" b="-339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B364A7-E45E-54FB-5123-A018001F8511}"/>
                  </a:ext>
                </a:extLst>
              </p:cNvPr>
              <p:cNvSpPr txBox="1"/>
              <p:nvPr/>
            </p:nvSpPr>
            <p:spPr>
              <a:xfrm>
                <a:off x="140922" y="3796945"/>
                <a:ext cx="5212127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ad>
                                <m:radPr>
                                  <m:degHide m:val="on"/>
                                  <m:ctrlP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C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H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CH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nary>
                                    <m:naryPr>
                                      <m:ctrlP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C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H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CH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sSup>
                                        <m:sSupPr>
                                          <m:ctrlPr>
                                            <a:rPr lang="en-CH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CH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CH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CH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CH" sz="20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H" sz="200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nary>
                                </m:e>
                              </m:rad>
                            </m:e>
                          </m:groupChr>
                        </m:e>
                        <m:lim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𝑐𝑜𝑛𝑡𝑖𝑛𝑢𝑜𝑢𝑠</m:t>
                          </m:r>
                        </m:lim>
                      </m:limLow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H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CH" sz="20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ad>
                                <m:radPr>
                                  <m:degHide m:val="on"/>
                                  <m:ctrlP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CH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CH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H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CH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rad>
                            </m:e>
                          </m:groupChr>
                        </m:e>
                        <m:lim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𝑠𝑎𝑚𝑝𝑙𝑒𝑑</m:t>
                          </m:r>
                        </m:lim>
                      </m:limLow>
                    </m:oMath>
                  </m:oMathPara>
                </a14:m>
                <a:endParaRPr lang="en-CH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B364A7-E45E-54FB-5123-A018001F8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22" y="3796945"/>
                <a:ext cx="5212127" cy="15783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5C47D0-D906-AAF4-C61D-885B22839F2D}"/>
                  </a:ext>
                </a:extLst>
              </p:cNvPr>
              <p:cNvSpPr txBox="1"/>
              <p:nvPr/>
            </p:nvSpPr>
            <p:spPr>
              <a:xfrm>
                <a:off x="359998" y="3327731"/>
                <a:ext cx="3688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b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Case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H" b="1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accPr>
                      <m:e>
                        <m:r>
                          <a:rPr lang="en-CH" b="1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𝒚</m:t>
                        </m:r>
                      </m:e>
                    </m:acc>
                    <m:r>
                      <a:rPr lang="en-CH" b="1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=</m:t>
                    </m:r>
                    <m:r>
                      <a:rPr lang="en-CH" b="1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𝟎</m:t>
                    </m:r>
                    <m:r>
                      <a:rPr lang="en-CH" b="1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→</m:t>
                    </m:r>
                    <m:r>
                      <a:rPr lang="en-CH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CH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H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CH" b="1" i="1" smtClean="0">
                            <a:latin typeface="Cambria Math" panose="02040503050406030204" pitchFamily="18" charset="0"/>
                          </a:rPr>
                          <m:t>𝒓𝒎𝒔</m:t>
                        </m:r>
                      </m:sub>
                    </m:sSub>
                  </m:oMath>
                </a14:m>
                <a:r>
                  <a:rPr lang="en-CH" b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5C47D0-D906-AAF4-C61D-885B22839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8" y="3327731"/>
                <a:ext cx="3688127" cy="369332"/>
              </a:xfrm>
              <a:prstGeom prst="rect">
                <a:avLst/>
              </a:prstGeom>
              <a:blipFill>
                <a:blip r:embed="rId8"/>
                <a:stretch>
                  <a:fillRect l="-1322" t="-1000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04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800" dirty="0"/>
              <a:t>Probability Density Function</a:t>
            </a:r>
            <a:br>
              <a:rPr lang="en-CH" sz="2800" dirty="0"/>
            </a:br>
            <a:r>
              <a:rPr lang="en-CH" sz="1600" b="0" dirty="0"/>
              <a:t>Statistical Representation of Random Signals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5008" y="5444450"/>
            <a:ext cx="483398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100 - 101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DC22A-9181-E6A1-98D7-7C3BD3711F5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59998" y="1079999"/>
                <a:ext cx="7837234" cy="4252651"/>
              </a:xfrm>
            </p:spPr>
            <p:txBody>
              <a:bodyPr/>
              <a:lstStyle/>
              <a:p>
                <a:r>
                  <a:rPr lang="en-CH" dirty="0"/>
                  <a:t>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CH" sz="2000" b="0" dirty="0"/>
              </a:p>
              <a:p>
                <a:pPr marL="0" indent="0">
                  <a:buNone/>
                </a:pPr>
                <a:endParaRPr lang="en-CH" sz="2000" b="0" dirty="0"/>
              </a:p>
              <a:p>
                <a:pPr marL="0" indent="0">
                  <a:buNone/>
                </a:pPr>
                <a:endParaRPr lang="en-CH" sz="2000" dirty="0"/>
              </a:p>
              <a:p>
                <a:pPr marL="0" indent="0">
                  <a:buNone/>
                </a:pPr>
                <a:endParaRPr lang="en-CH" sz="2000" b="0" dirty="0"/>
              </a:p>
              <a:p>
                <a:r>
                  <a:rPr lang="en-CH" dirty="0"/>
                  <a:t>Cumulative</a:t>
                </a:r>
                <a:r>
                  <a:rPr lang="en-CH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H" dirty="0"/>
                  <a:t> Probability &amp; </a:t>
                </a:r>
                <a:br>
                  <a:rPr lang="en-CH" dirty="0"/>
                </a:br>
                <a:r>
                  <a:rPr lang="en-CH" dirty="0" err="1"/>
                  <a:t>Cumu</a:t>
                </a:r>
                <a:r>
                  <a:rPr lang="en-CH" dirty="0"/>
                  <a:t>. Prob. Dist. Function </a:t>
                </a:r>
                <a14:m>
                  <m:oMath xmlns:m="http://schemas.openxmlformats.org/officeDocument/2006/math">
                    <m:r>
                      <a:rPr lang="en-CH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H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H" dirty="0"/>
              </a:p>
              <a:p>
                <a:pPr marL="0" indent="0">
                  <a:buNone/>
                </a:pPr>
                <a:endParaRPr lang="en-CH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grow m:val="on"/>
                          <m:ctrlPr>
                            <a:rPr lang="en-CH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H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H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H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H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H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CH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H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CH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sz="500" dirty="0"/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DC22A-9181-E6A1-98D7-7C3BD3711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59998" y="1079999"/>
                <a:ext cx="7837234" cy="4252651"/>
              </a:xfrm>
              <a:blipFill>
                <a:blip r:embed="rId3"/>
                <a:stretch>
                  <a:fillRect l="-778" t="-157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C181FA4-B2B9-6CED-5E27-2848C0D3A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379" y="1177207"/>
            <a:ext cx="4347833" cy="242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800" dirty="0"/>
              <a:t>Normal Probability Density Function</a:t>
            </a:r>
            <a:br>
              <a:rPr lang="en-CH" sz="2800" dirty="0"/>
            </a:br>
            <a:r>
              <a:rPr lang="en-CH" sz="1600" b="0" dirty="0"/>
              <a:t>Statistical Representation of Random Signals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5008" y="5444450"/>
            <a:ext cx="483398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100 - 101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DC22A-9181-E6A1-98D7-7C3BD3711F5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59998" y="1080000"/>
                <a:ext cx="8424000" cy="8631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H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H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CH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CH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2⋅</m:t>
                                  </m:r>
                                  <m:sSup>
                                    <m:sSupPr>
                                      <m:ctrlP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DC22A-9181-E6A1-98D7-7C3BD3711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59998" y="1080000"/>
                <a:ext cx="8424000" cy="8631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B0308FA-7E55-13DF-1D33-5F4AA10C5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084" y="2028068"/>
            <a:ext cx="6171827" cy="319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800" dirty="0"/>
              <a:t>Probability Density Function</a:t>
            </a:r>
            <a:br>
              <a:rPr lang="en-CH" sz="2800" dirty="0"/>
            </a:br>
            <a:r>
              <a:rPr lang="en-CH" sz="1600" b="0" dirty="0"/>
              <a:t>Statistical Representation of Random Signals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5008" y="5444450"/>
            <a:ext cx="483398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100 - 101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CF018B-21C6-D2CF-644A-317B0CDFCE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683471" y="1383541"/>
            <a:ext cx="5460529" cy="358967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C18E72-0336-4400-B73D-94CF8E3F7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57474"/>
            <a:ext cx="3683471" cy="20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9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800" dirty="0"/>
              <a:t>Power Spectral Density</a:t>
            </a:r>
            <a:br>
              <a:rPr lang="en-CH" sz="2800" dirty="0"/>
            </a:br>
            <a:r>
              <a:rPr lang="en-CH" sz="1600" b="0" dirty="0"/>
              <a:t>Statistical Representation of Random Signals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5008" y="5444450"/>
            <a:ext cx="483398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102-104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F0A968-DEE8-F058-F848-0467CD2376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22149" y="1133700"/>
            <a:ext cx="7299702" cy="288779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73AE0B-5177-EE25-DB8A-62055C61009B}"/>
                  </a:ext>
                </a:extLst>
              </p:cNvPr>
              <p:cNvSpPr txBox="1"/>
              <p:nvPr/>
            </p:nvSpPr>
            <p:spPr>
              <a:xfrm>
                <a:off x="3292643" y="4213457"/>
                <a:ext cx="2558714" cy="824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CH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73AE0B-5177-EE25-DB8A-62055C610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643" y="4213457"/>
                <a:ext cx="2558714" cy="824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368836"/>
      </p:ext>
    </p:extLst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.pptx" id="{C5BD3BA6-3C19-4A52-84C8-D216376875D1}" vid="{DA9EEC63-E340-4EE6-BD82-EC41363577B6}"/>
    </a:ext>
  </a:extLst>
</a:theme>
</file>

<file path=ppt/theme/theme2.xml><?xml version="1.0" encoding="utf-8"?>
<a:theme xmlns:a="http://schemas.openxmlformats.org/drawingml/2006/main" name="MyStyle_Upper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.pptx" id="{C5BD3BA6-3C19-4A52-84C8-D216376875D1}" vid="{45D018F9-A8A1-4D9B-958D-85B20A08B335}"/>
    </a:ext>
  </a:extLst>
</a:theme>
</file>

<file path=ppt/theme/theme3.xml><?xml version="1.0" encoding="utf-8"?>
<a:theme xmlns:a="http://schemas.openxmlformats.org/drawingml/2006/main" name="MyStyle_Cleare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.pptx" id="{C5BD3BA6-3C19-4A52-84C8-D216376875D1}" vid="{AAFA9C4F-D3CC-446F-8639-D7EC10E034C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1425</TotalTime>
  <Words>1598</Words>
  <Application>Microsoft Office PowerPoint</Application>
  <PresentationFormat>Custom</PresentationFormat>
  <Paragraphs>171</Paragraphs>
  <Slides>24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Inter</vt:lpstr>
      <vt:lpstr>MyStyle</vt:lpstr>
      <vt:lpstr>MyStyle_UpperLine</vt:lpstr>
      <vt:lpstr>MyStyle_Cleared</vt:lpstr>
      <vt:lpstr>Signal and Noise in Measurement Systems</vt:lpstr>
      <vt:lpstr>Overview</vt:lpstr>
      <vt:lpstr>Determenistic &amp; Random</vt:lpstr>
      <vt:lpstr>Statistical Representation of Random Signals</vt:lpstr>
      <vt:lpstr>Mean y ̅</vt:lpstr>
      <vt:lpstr>Probability Density Function Statistical Representation of Random Signals</vt:lpstr>
      <vt:lpstr>Normal Probability Density Function Statistical Representation of Random Signals</vt:lpstr>
      <vt:lpstr>Probability Density Function Statistical Representation of Random Signals</vt:lpstr>
      <vt:lpstr>Power Spectral Density Statistical Representation of Random Signals</vt:lpstr>
      <vt:lpstr>Power Spectral Density Statistical Representation of Random Signals</vt:lpstr>
      <vt:lpstr>Power Spectral Density Statistical Representation of Random Signals</vt:lpstr>
      <vt:lpstr>Autocorrelation Statistical Representation of Random Signals</vt:lpstr>
      <vt:lpstr>Autocorrelation Statistical Representation of Random Signals</vt:lpstr>
      <vt:lpstr>Autocorrelation Statistical Representation of Random Signals</vt:lpstr>
      <vt:lpstr>Voltage transmission – series mode interference Effects of noise and interference on measurement circuits</vt:lpstr>
      <vt:lpstr>Current transmission – series mode interference Effects of noise and interference on measurement circuits</vt:lpstr>
      <vt:lpstr>Voltage transmission – common mode interference Effects of noise and interference on measurement circuits</vt:lpstr>
      <vt:lpstr>Signal to Noise Ratio (SNR) Effects of noise and interference on measurement circuits</vt:lpstr>
      <vt:lpstr>Noise Sources</vt:lpstr>
      <vt:lpstr>External Noise Sources</vt:lpstr>
      <vt:lpstr>Inductive Coupling Coupling Mechanism</vt:lpstr>
      <vt:lpstr>Capacitive Coupling Coupling Mechanism</vt:lpstr>
      <vt:lpstr>Multiple Earths Coupling Mechanism</vt:lpstr>
      <vt:lpstr>Noise Reduction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von Rotz</dc:creator>
  <cp:lastModifiedBy>Joel von Rotz</cp:lastModifiedBy>
  <cp:revision>37</cp:revision>
  <dcterms:created xsi:type="dcterms:W3CDTF">2023-12-14T12:52:09Z</dcterms:created>
  <dcterms:modified xsi:type="dcterms:W3CDTF">2024-01-04T13:03:12Z</dcterms:modified>
</cp:coreProperties>
</file>