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90" r:id="rId3"/>
    <p:sldId id="283" r:id="rId4"/>
    <p:sldId id="258" r:id="rId5"/>
    <p:sldId id="260" r:id="rId6"/>
    <p:sldId id="261" r:id="rId7"/>
    <p:sldId id="262" r:id="rId8"/>
    <p:sldId id="278" r:id="rId9"/>
    <p:sldId id="289" r:id="rId10"/>
    <p:sldId id="279" r:id="rId11"/>
    <p:sldId id="263" r:id="rId12"/>
    <p:sldId id="266" r:id="rId13"/>
    <p:sldId id="288" r:id="rId14"/>
    <p:sldId id="276" r:id="rId15"/>
    <p:sldId id="268" r:id="rId16"/>
    <p:sldId id="269" r:id="rId17"/>
    <p:sldId id="286" r:id="rId18"/>
    <p:sldId id="280" r:id="rId19"/>
    <p:sldId id="287" r:id="rId20"/>
    <p:sldId id="285" r:id="rId21"/>
    <p:sldId id="272" r:id="rId22"/>
    <p:sldId id="282" r:id="rId23"/>
    <p:sldId id="273" r:id="rId24"/>
    <p:sldId id="2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72866D-AD8A-417F-9A90-A75D331A056C}">
          <p14:sldIdLst>
            <p14:sldId id="256"/>
          </p14:sldIdLst>
        </p14:section>
        <p14:section name="Background and Motivation" id="{9A8F9F0E-947B-4E78-81BB-38A10A629EB3}">
          <p14:sldIdLst>
            <p14:sldId id="290"/>
            <p14:sldId id="283"/>
            <p14:sldId id="258"/>
            <p14:sldId id="260"/>
            <p14:sldId id="261"/>
            <p14:sldId id="262"/>
            <p14:sldId id="278"/>
            <p14:sldId id="289"/>
            <p14:sldId id="279"/>
            <p14:sldId id="263"/>
            <p14:sldId id="266"/>
          </p14:sldIdLst>
        </p14:section>
        <p14:section name="Evaluation" id="{80DBBDFE-2283-4F4C-8999-E1F75C2F66F5}">
          <p14:sldIdLst>
            <p14:sldId id="288"/>
            <p14:sldId id="276"/>
            <p14:sldId id="268"/>
            <p14:sldId id="269"/>
            <p14:sldId id="286"/>
            <p14:sldId id="280"/>
            <p14:sldId id="287"/>
            <p14:sldId id="285"/>
            <p14:sldId id="272"/>
            <p14:sldId id="282"/>
            <p14:sldId id="273"/>
          </p14:sldIdLst>
        </p14:section>
        <p14:section name="Future and Conclusions" id="{45AE85D3-A3D3-4D5B-A59A-2F90FB37B089}">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79856" autoAdjust="0"/>
  </p:normalViewPr>
  <p:slideViewPr>
    <p:cSldViewPr>
      <p:cViewPr varScale="1">
        <p:scale>
          <a:sx n="89" d="100"/>
          <a:sy n="89" d="100"/>
        </p:scale>
        <p:origin x="-1638" y="-108"/>
      </p:cViewPr>
      <p:guideLst>
        <p:guide orient="horz" pos="2160"/>
        <p:guide pos="2880"/>
      </p:guideLst>
    </p:cSldViewPr>
  </p:slideViewPr>
  <p:outlineViewPr>
    <p:cViewPr>
      <p:scale>
        <a:sx n="33" d="100"/>
        <a:sy n="33" d="100"/>
      </p:scale>
      <p:origin x="0" y="942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9AAC64-4666-4ADC-8F2A-9528AAE831CB}" type="datetimeFigureOut">
              <a:rPr lang="en-US" smtClean="0"/>
              <a:t>10/11/2011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A7AB5-CB19-4117-B590-D1699035AAC5}" type="slidenum">
              <a:rPr lang="en-US" smtClean="0"/>
              <a:t>‹#›</a:t>
            </a:fld>
            <a:endParaRPr lang="en-US"/>
          </a:p>
        </p:txBody>
      </p:sp>
    </p:spTree>
    <p:extLst>
      <p:ext uri="{BB962C8B-B14F-4D97-AF65-F5344CB8AC3E}">
        <p14:creationId xmlns:p14="http://schemas.microsoft.com/office/powerpoint/2010/main" val="61653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Presented by Joel</a:t>
            </a:r>
            <a:r>
              <a:rPr lang="en-US" baseline="0" dirty="0" smtClean="0"/>
              <a:t> Weinberger at ESORICS 2011.</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1</a:t>
            </a:fld>
            <a:endParaRPr lang="en-US"/>
          </a:p>
        </p:txBody>
      </p:sp>
    </p:spTree>
    <p:extLst>
      <p:ext uri="{BB962C8B-B14F-4D97-AF65-F5344CB8AC3E}">
        <p14:creationId xmlns:p14="http://schemas.microsoft.com/office/powerpoint/2010/main" val="2155385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this example, where we</a:t>
            </a:r>
            <a:r>
              <a:rPr lang="en-US" baseline="0" dirty="0" smtClean="0"/>
              <a:t> imagine that on the server, in a web framework, we have this untrusted string (which happens to be malicious), and we are constructing output with it. How might we sanitize it?</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10</a:t>
            </a:fld>
            <a:endParaRPr lang="en-US"/>
          </a:p>
        </p:txBody>
      </p:sp>
    </p:spTree>
    <p:extLst>
      <p:ext uri="{BB962C8B-B14F-4D97-AF65-F5344CB8AC3E}">
        <p14:creationId xmlns:p14="http://schemas.microsoft.com/office/powerpoint/2010/main" val="348433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we might run a special function</a:t>
            </a:r>
            <a:r>
              <a:rPr lang="en-US" baseline="0" dirty="0" smtClean="0"/>
              <a:t> over it to remove untrusted content. In the end, this outputs something harmless. Great! All done, right?</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11</a:t>
            </a:fld>
            <a:endParaRPr lang="en-US"/>
          </a:p>
        </p:txBody>
      </p:sp>
    </p:spTree>
    <p:extLst>
      <p:ext uri="{BB962C8B-B14F-4D97-AF65-F5344CB8AC3E}">
        <p14:creationId xmlns:p14="http://schemas.microsoft.com/office/powerpoint/2010/main" val="100555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let’s look at this slightly more complex</a:t>
            </a:r>
            <a:r>
              <a:rPr lang="en-US" baseline="0" dirty="0" smtClean="0"/>
              <a:t> example. We construct this &lt;a&gt; tag, and we have the “</a:t>
            </a:r>
            <a:r>
              <a:rPr lang="en-US" baseline="0" dirty="0" err="1" smtClean="0"/>
              <a:t>href</a:t>
            </a:r>
            <a:r>
              <a:rPr lang="en-US" baseline="0" dirty="0" smtClean="0"/>
              <a:t>” attribute that contains the untrusted data. So we apply the same sanitizer as before and… uh oh. What happened? Well, our sanitizer is </a:t>
            </a:r>
            <a:r>
              <a:rPr lang="en-US" i="1" baseline="0" dirty="0" smtClean="0"/>
              <a:t>context specific</a:t>
            </a:r>
            <a:r>
              <a:rPr lang="en-US" i="0" baseline="0" dirty="0" smtClean="0"/>
              <a:t>. More specifically, there isn’t “one sanitizer to rule them all.” Depending on where the data is being output, we need to sanitize in different ways. In this case, we don’t want to apply an HTML sanitizer to a URL context.</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12</a:t>
            </a:fld>
            <a:endParaRPr lang="en-US"/>
          </a:p>
        </p:txBody>
      </p:sp>
    </p:spTree>
    <p:extLst>
      <p:ext uri="{BB962C8B-B14F-4D97-AF65-F5344CB8AC3E}">
        <p14:creationId xmlns:p14="http://schemas.microsoft.com/office/powerpoint/2010/main" val="107914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add</a:t>
            </a:r>
            <a:r>
              <a:rPr lang="en-US" baseline="0" dirty="0" smtClean="0"/>
              <a:t> a new sanitizer for tags, URLs, attributes! Great. Then in this example, we construct our string for an attribute and…</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13</a:t>
            </a:fld>
            <a:endParaRPr lang="en-US"/>
          </a:p>
        </p:txBody>
      </p:sp>
    </p:spTree>
    <p:extLst>
      <p:ext uri="{BB962C8B-B14F-4D97-AF65-F5344CB8AC3E}">
        <p14:creationId xmlns:p14="http://schemas.microsoft.com/office/powerpoint/2010/main" val="189179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Uh oh. In this example, we have several different contexts. There’s HTML, there’s an attribute, and there’s JavaScript. In particular, the browser looks at this HTML and entity decodes it, converting those weird looking things in the input into quotes. This changes how this data will appear in the JavaScript.</a:t>
            </a:r>
            <a:endParaRPr lang="en-US" dirty="0" smtClean="0"/>
          </a:p>
          <a:p>
            <a:endParaRPr lang="en-US" dirty="0" smtClean="0"/>
          </a:p>
          <a:p>
            <a:r>
              <a:rPr lang="en-US" dirty="0" smtClean="0"/>
              <a:t>This </a:t>
            </a:r>
            <a:r>
              <a:rPr lang="en-US" dirty="0" smtClean="0"/>
              <a:t>is just the tip</a:t>
            </a:r>
            <a:r>
              <a:rPr lang="en-US" baseline="0" dirty="0" smtClean="0"/>
              <a:t> of the iceberg. In the paper, we discuss many other problems that the subtleties of the browser model lead to. For example, subtleties in the DOM API are not well understood by developers and often lead to real-world misunderstandings of when encodings and </a:t>
            </a:r>
            <a:r>
              <a:rPr lang="en-US" baseline="0" dirty="0" err="1" smtClean="0"/>
              <a:t>decodings</a:t>
            </a:r>
            <a:r>
              <a:rPr lang="en-US" baseline="0" dirty="0" smtClean="0"/>
              <a:t> occur.</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14</a:t>
            </a:fld>
            <a:endParaRPr lang="en-US"/>
          </a:p>
        </p:txBody>
      </p:sp>
    </p:spTree>
    <p:extLst>
      <p:ext uri="{BB962C8B-B14F-4D97-AF65-F5344CB8AC3E}">
        <p14:creationId xmlns:p14="http://schemas.microsoft.com/office/powerpoint/2010/main" val="1891792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 is</a:t>
            </a:r>
            <a:r>
              <a:rPr lang="en-US" baseline="0" dirty="0" smtClean="0"/>
              <a:t> a collection of sub-grammars and transducers. The sub-grammars correspond to parsers for languages, such as URI schemes: CSS, HTML, JavaScript, etc. The transducers transform or change representations of text, such as HTML-entity encoding/decoding, URI encoding, JavaScript Unicode encoding, etc. The browser recognizes changes in grammar and passes them to a different sub-grammar, first passing the text through the corresponding transducer, potentially modifying the input to the sub-grammar</a:t>
            </a:r>
            <a:r>
              <a:rPr lang="en-US" baseline="0" dirty="0" smtClean="0"/>
              <a:t>.  All this is to say, the browser is really, really complicated (for all the details on this complexity, see the paper).</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a:t>
            </a:r>
            <a:r>
              <a:rPr lang="en-US" dirty="0" smtClean="0"/>
              <a:t>the browser is so complicated,</a:t>
            </a:r>
            <a:r>
              <a:rPr lang="en-US" baseline="0" dirty="0" smtClean="0"/>
              <a:t> we need ways to automate sanitization</a:t>
            </a:r>
            <a:r>
              <a:rPr lang="en-US" baseline="0" dirty="0" smtClean="0"/>
              <a:t>. Trying to have every developer everywhere understand the subtleties of the browser just isn’t reasonable.</a:t>
            </a:r>
            <a:endParaRPr lang="en-US" dirty="0" smtClean="0"/>
          </a:p>
        </p:txBody>
      </p:sp>
      <p:sp>
        <p:nvSpPr>
          <p:cNvPr id="4" name="Slide Number Placeholder 3"/>
          <p:cNvSpPr>
            <a:spLocks noGrp="1"/>
          </p:cNvSpPr>
          <p:nvPr>
            <p:ph type="sldNum" sz="quarter" idx="10"/>
          </p:nvPr>
        </p:nvSpPr>
        <p:spPr/>
        <p:txBody>
          <a:bodyPr/>
          <a:lstStyle/>
          <a:p>
            <a:fld id="{2BFA7AB5-CB19-4117-B590-D1699035AAC5}" type="slidenum">
              <a:rPr lang="en-US" smtClean="0"/>
              <a:t>15</a:t>
            </a:fld>
            <a:endParaRPr lang="en-US"/>
          </a:p>
        </p:txBody>
      </p:sp>
    </p:spTree>
    <p:extLst>
      <p:ext uri="{BB962C8B-B14F-4D97-AF65-F5344CB8AC3E}">
        <p14:creationId xmlns:p14="http://schemas.microsoft.com/office/powerpoint/2010/main" val="791511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set out to</a:t>
            </a:r>
            <a:r>
              <a:rPr lang="en-US" baseline="0" dirty="0" smtClean="0"/>
              <a:t> measure how well web application frameworks actually do at helping developers protect their applications from content injection vulnerabilities, so we asked the following questions.</a:t>
            </a:r>
          </a:p>
          <a:p>
            <a:endParaRPr lang="en-US" baseline="0" dirty="0" smtClean="0"/>
          </a:p>
          <a:p>
            <a:r>
              <a:rPr lang="en-US" baseline="0" dirty="0" smtClean="0"/>
              <a:t>Auto sanitization is the support of browsers to automatically filter untrusted data and protect the developer from dangerous constructs.</a:t>
            </a:r>
          </a:p>
          <a:p>
            <a:endParaRPr lang="en-US" baseline="0" dirty="0" smtClean="0"/>
          </a:p>
          <a:p>
            <a:r>
              <a:rPr lang="en-US" baseline="0" dirty="0" smtClean="0"/>
              <a:t>Context sensitivity refers to the fact that we must have different sanitizers for the different places untrusted data may appear. For example, data that appears in HTML should be treated differently from data that appears in JavaScript.</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16</a:t>
            </a:fld>
            <a:endParaRPr lang="en-US"/>
          </a:p>
        </p:txBody>
      </p:sp>
    </p:spTree>
    <p:extLst>
      <p:ext uri="{BB962C8B-B14F-4D97-AF65-F5344CB8AC3E}">
        <p14:creationId xmlns:p14="http://schemas.microsoft.com/office/powerpoint/2010/main" val="2290161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start with, we looked at the support in web frameworks for auto sanitization and how effective it is.</a:t>
            </a:r>
          </a:p>
          <a:p>
            <a:endParaRPr lang="en-US" baseline="0" dirty="0" smtClean="0"/>
          </a:p>
          <a:p>
            <a:r>
              <a:rPr lang="en-US" baseline="0" dirty="0" smtClean="0"/>
              <a:t>Here </a:t>
            </a:r>
            <a:r>
              <a:rPr lang="en-US" baseline="0" dirty="0" smtClean="0"/>
              <a:t>we have a real example from a </a:t>
            </a:r>
            <a:r>
              <a:rPr lang="en-US" baseline="0" dirty="0" err="1" smtClean="0"/>
              <a:t>Django</a:t>
            </a:r>
            <a:r>
              <a:rPr lang="en-US" baseline="0" dirty="0" smtClean="0"/>
              <a:t> application. In this case </a:t>
            </a:r>
            <a:r>
              <a:rPr lang="en-US" baseline="0" dirty="0" err="1" smtClean="0"/>
              <a:t>Django</a:t>
            </a:r>
            <a:r>
              <a:rPr lang="en-US" baseline="0" dirty="0" smtClean="0"/>
              <a:t> applies auto sanitization to the URL being entered.</a:t>
            </a:r>
          </a:p>
          <a:p>
            <a:endParaRPr lang="en-US" baseline="0" dirty="0" smtClean="0"/>
          </a:p>
          <a:p>
            <a:r>
              <a:rPr lang="en-US" baseline="0" dirty="0" smtClean="0"/>
              <a:t>Unfortunately, </a:t>
            </a:r>
            <a:r>
              <a:rPr lang="en-US" baseline="0" dirty="0" err="1" smtClean="0"/>
              <a:t>Django</a:t>
            </a:r>
            <a:r>
              <a:rPr lang="en-US" baseline="0" dirty="0" smtClean="0"/>
              <a:t> only knows how to auto sanitize in the HTML context, not the URI context. Thus in sanitizes incorrectly</a:t>
            </a:r>
            <a:r>
              <a:rPr lang="en-US" baseline="0" dirty="0" smtClean="0"/>
              <a:t>! So even though it provides automatic sanitization of a sort, it can be used incorrectly.</a:t>
            </a:r>
          </a:p>
        </p:txBody>
      </p:sp>
      <p:sp>
        <p:nvSpPr>
          <p:cNvPr id="4" name="Slide Number Placeholder 3"/>
          <p:cNvSpPr>
            <a:spLocks noGrp="1"/>
          </p:cNvSpPr>
          <p:nvPr>
            <p:ph type="sldNum" sz="quarter" idx="10"/>
          </p:nvPr>
        </p:nvSpPr>
        <p:spPr/>
        <p:txBody>
          <a:bodyPr/>
          <a:lstStyle/>
          <a:p>
            <a:fld id="{2BFA7AB5-CB19-4117-B590-D1699035AAC5}" type="slidenum">
              <a:rPr lang="en-US" smtClean="0"/>
              <a:t>17</a:t>
            </a:fld>
            <a:endParaRPr lang="en-US"/>
          </a:p>
        </p:txBody>
      </p:sp>
    </p:spTree>
    <p:extLst>
      <p:ext uri="{BB962C8B-B14F-4D97-AF65-F5344CB8AC3E}">
        <p14:creationId xmlns:p14="http://schemas.microsoft.com/office/powerpoint/2010/main" val="824392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a:t>
            </a:r>
            <a:r>
              <a:rPr lang="en-US" dirty="0" smtClean="0"/>
              <a:t>out,</a:t>
            </a:r>
            <a:r>
              <a:rPr lang="en-US" baseline="0" dirty="0" smtClean="0"/>
              <a:t> the developer was clever enough to override the auto sanitization in this particular case. Unfortunately, he got it wrong by applying the wrong sanitizer. That’s the importance of *effective* auto sanitization.</a:t>
            </a:r>
            <a:endParaRPr lang="en-US" dirty="0" smtClean="0"/>
          </a:p>
          <a:p>
            <a:endParaRPr lang="en-US" dirty="0" smtClean="0"/>
          </a:p>
          <a:p>
            <a:r>
              <a:rPr lang="en-US" dirty="0" smtClean="0"/>
              <a:t>This is a custom</a:t>
            </a:r>
            <a:r>
              <a:rPr lang="en-US" baseline="0" dirty="0" smtClean="0"/>
              <a:t> sanitizer in a real </a:t>
            </a:r>
            <a:r>
              <a:rPr lang="en-US" baseline="0" dirty="0" err="1" smtClean="0"/>
              <a:t>Django</a:t>
            </a:r>
            <a:r>
              <a:rPr lang="en-US" baseline="0" dirty="0" smtClean="0"/>
              <a:t> app that was written for the attribute context. In this particular example, the coder failed to prevent XSS attack </a:t>
            </a:r>
            <a:r>
              <a:rPr lang="en-US" baseline="0" dirty="0" err="1" smtClean="0"/>
              <a:t>verctors</a:t>
            </a:r>
            <a:r>
              <a:rPr lang="en-US" baseline="0" dirty="0" smtClean="0"/>
              <a:t> such as </a:t>
            </a:r>
            <a:r>
              <a:rPr lang="en-US" baseline="0" dirty="0" err="1" smtClean="0">
                <a:latin typeface="Courier New" pitchFamily="49" charset="0"/>
                <a:cs typeface="Courier New" pitchFamily="49" charset="0"/>
              </a:rPr>
              <a:t>javascript</a:t>
            </a:r>
            <a:r>
              <a:rPr lang="en-US" baseline="0" dirty="0" smtClean="0">
                <a:latin typeface="Courier New" pitchFamily="49" charset="0"/>
                <a:cs typeface="Courier New" pitchFamily="49" charset="0"/>
              </a:rPr>
              <a:t>:</a:t>
            </a:r>
            <a:r>
              <a:rPr lang="en-US" baseline="0" dirty="0" smtClean="0"/>
              <a:t> URIs.</a:t>
            </a:r>
          </a:p>
        </p:txBody>
      </p:sp>
      <p:sp>
        <p:nvSpPr>
          <p:cNvPr id="4" name="Slide Number Placeholder 3"/>
          <p:cNvSpPr>
            <a:spLocks noGrp="1"/>
          </p:cNvSpPr>
          <p:nvPr>
            <p:ph type="sldNum" sz="quarter" idx="10"/>
          </p:nvPr>
        </p:nvSpPr>
        <p:spPr/>
        <p:txBody>
          <a:bodyPr/>
          <a:lstStyle/>
          <a:p>
            <a:fld id="{2BFA7AB5-CB19-4117-B590-D1699035AAC5}" type="slidenum">
              <a:rPr lang="en-US" smtClean="0"/>
              <a:t>18</a:t>
            </a:fld>
            <a:endParaRPr lang="en-US"/>
          </a:p>
        </p:txBody>
      </p:sp>
    </p:spTree>
    <p:extLst>
      <p:ext uri="{BB962C8B-B14F-4D97-AF65-F5344CB8AC3E}">
        <p14:creationId xmlns:p14="http://schemas.microsoft.com/office/powerpoint/2010/main" val="824392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at least it provided some auto</a:t>
            </a:r>
            <a:r>
              <a:rPr lang="en-US" baseline="0" dirty="0" smtClean="0"/>
              <a:t> sanitization. Half of the frameworks we looked at don’t provide any auto sanitization support. A complete list of the applications we examined can be found in the paper.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Of</a:t>
            </a:r>
            <a:r>
              <a:rPr lang="en-US" baseline="0" dirty="0" smtClean="0"/>
              <a:t> </a:t>
            </a:r>
            <a:r>
              <a:rPr lang="en-US" baseline="0" dirty="0" smtClean="0"/>
              <a:t>the 3 frameworks that support context aware sanitization, they do this by parsing the output on the server at run time, tracking the contexts, and applying sanitizers for the appropriate context. This has high runtime overhead, but seems to be pretty effective. Unfortunately, if you have enough nested depths, it doesn’t work so well, but practically, this may net be a serious problem.</a:t>
            </a:r>
            <a:endParaRPr lang="en-US" dirty="0" smtClean="0"/>
          </a:p>
        </p:txBody>
      </p:sp>
      <p:sp>
        <p:nvSpPr>
          <p:cNvPr id="4" name="Slide Number Placeholder 3"/>
          <p:cNvSpPr>
            <a:spLocks noGrp="1"/>
          </p:cNvSpPr>
          <p:nvPr>
            <p:ph type="sldNum" sz="quarter" idx="10"/>
          </p:nvPr>
        </p:nvSpPr>
        <p:spPr/>
        <p:txBody>
          <a:bodyPr/>
          <a:lstStyle/>
          <a:p>
            <a:fld id="{2BFA7AB5-CB19-4117-B590-D1699035AAC5}" type="slidenum">
              <a:rPr lang="en-US" smtClean="0"/>
              <a:t>19</a:t>
            </a:fld>
            <a:endParaRPr lang="en-US"/>
          </a:p>
        </p:txBody>
      </p:sp>
    </p:spTree>
    <p:extLst>
      <p:ext uri="{BB962C8B-B14F-4D97-AF65-F5344CB8AC3E}">
        <p14:creationId xmlns:p14="http://schemas.microsoft.com/office/powerpoint/2010/main" val="281605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we see the</a:t>
            </a:r>
            <a:r>
              <a:rPr lang="en-US" baseline="0" dirty="0" smtClean="0"/>
              <a:t> current US President during his 2008 campaign on his campaign website. Unfortunately, there’s one problem.</a:t>
            </a:r>
          </a:p>
          <a:p>
            <a:endParaRPr lang="en-US" baseline="0" dirty="0" smtClean="0"/>
          </a:p>
          <a:p>
            <a:r>
              <a:rPr lang="en-US" baseline="0" dirty="0" smtClean="0"/>
              <a:t>This is the website of Hilary Clinton, his rival during the primary in 2008.</a:t>
            </a:r>
          </a:p>
          <a:p>
            <a:endParaRPr lang="en-US" baseline="0" dirty="0" smtClean="0"/>
          </a:p>
          <a:p>
            <a:r>
              <a:rPr lang="en-US" baseline="0" dirty="0" smtClean="0"/>
              <a:t>This is a real example from Hilary Clinton’s website and is an example of content injection. In particular, an attacker was able to place an </a:t>
            </a:r>
            <a:r>
              <a:rPr lang="en-US" baseline="0" dirty="0" err="1" smtClean="0"/>
              <a:t>iframe</a:t>
            </a:r>
            <a:r>
              <a:rPr lang="en-US" baseline="0" dirty="0" smtClean="0"/>
              <a:t> that pointed to Obama’s site on the Clinton site that all visitors loaded. Unfortunately, the servers did not properly filter this out.</a:t>
            </a:r>
          </a:p>
          <a:p>
            <a:endParaRPr lang="en-US" baseline="0" dirty="0" smtClean="0"/>
          </a:p>
          <a:p>
            <a:r>
              <a:rPr lang="en-US" baseline="0" dirty="0" smtClean="0"/>
              <a:t>So how do we generally prevent these attacks these days?</a:t>
            </a:r>
            <a:endParaRPr lang="en-US" dirty="0" smtClean="0"/>
          </a:p>
        </p:txBody>
      </p:sp>
      <p:sp>
        <p:nvSpPr>
          <p:cNvPr id="4" name="Slide Number Placeholder 3"/>
          <p:cNvSpPr>
            <a:spLocks noGrp="1"/>
          </p:cNvSpPr>
          <p:nvPr>
            <p:ph type="sldNum" sz="quarter" idx="10"/>
          </p:nvPr>
        </p:nvSpPr>
        <p:spPr/>
        <p:txBody>
          <a:bodyPr/>
          <a:lstStyle/>
          <a:p>
            <a:fld id="{2BFA7AB5-CB19-4117-B590-D1699035AAC5}" type="slidenum">
              <a:rPr lang="en-US" smtClean="0"/>
              <a:t>2</a:t>
            </a:fld>
            <a:endParaRPr lang="en-US"/>
          </a:p>
        </p:txBody>
      </p:sp>
    </p:spTree>
    <p:extLst>
      <p:ext uri="{BB962C8B-B14F-4D97-AF65-F5344CB8AC3E}">
        <p14:creationId xmlns:p14="http://schemas.microsoft.com/office/powerpoint/2010/main" val="2883815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are all the</a:t>
            </a:r>
            <a:r>
              <a:rPr lang="en-US" baseline="0" dirty="0" smtClean="0"/>
              <a:t> different contexts that the web frameworks provided any support for at all. Of these contexts, only 1 framework provided support for all of them. </a:t>
            </a:r>
            <a:r>
              <a:rPr lang="en-US" dirty="0" smtClean="0"/>
              <a:t>And </a:t>
            </a:r>
            <a:r>
              <a:rPr lang="en-US" dirty="0" smtClean="0"/>
              <a:t>that one framework</a:t>
            </a:r>
            <a:r>
              <a:rPr lang="en-US" baseline="0" dirty="0" smtClean="0"/>
              <a:t> that does all of these contexts… it’s in C++ (</a:t>
            </a:r>
            <a:r>
              <a:rPr lang="en-US" baseline="0" dirty="0" err="1" smtClean="0"/>
              <a:t>Ctemplate</a:t>
            </a:r>
            <a:r>
              <a:rPr lang="en-US" baseline="0" dirty="0" smtClean="0"/>
              <a:t>). What happened to the power of modern languages?</a:t>
            </a:r>
            <a:endParaRPr lang="en-US" dirty="0" smtClean="0"/>
          </a:p>
        </p:txBody>
      </p:sp>
      <p:sp>
        <p:nvSpPr>
          <p:cNvPr id="4" name="Slide Number Placeholder 3"/>
          <p:cNvSpPr>
            <a:spLocks noGrp="1"/>
          </p:cNvSpPr>
          <p:nvPr>
            <p:ph type="sldNum" sz="quarter" idx="10"/>
          </p:nvPr>
        </p:nvSpPr>
        <p:spPr/>
        <p:txBody>
          <a:bodyPr/>
          <a:lstStyle/>
          <a:p>
            <a:fld id="{2BFA7AB5-CB19-4117-B590-D1699035AAC5}" type="slidenum">
              <a:rPr lang="en-US" smtClean="0"/>
              <a:t>20</a:t>
            </a:fld>
            <a:endParaRPr lang="en-US"/>
          </a:p>
        </p:txBody>
      </p:sp>
    </p:spTree>
    <p:extLst>
      <p:ext uri="{BB962C8B-B14F-4D97-AF65-F5344CB8AC3E}">
        <p14:creationId xmlns:p14="http://schemas.microsoft.com/office/powerpoint/2010/main" val="871260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a:t>
            </a:r>
            <a:r>
              <a:rPr lang="en-US" baseline="0" dirty="0" smtClean="0"/>
              <a:t> course, that previous slide isn’t meaningful if real web applications don’t place untrusted data into those contexts, which we set out be examining 8 real applications written in PHP.</a:t>
            </a:r>
            <a:endParaRPr lang="en-US" dirty="0" smtClean="0"/>
          </a:p>
          <a:p>
            <a:endParaRPr lang="en-US" dirty="0" smtClean="0"/>
          </a:p>
          <a:p>
            <a:r>
              <a:rPr lang="en-US" dirty="0" smtClean="0"/>
              <a:t>In summary</a:t>
            </a:r>
            <a:r>
              <a:rPr lang="en-US" dirty="0" smtClean="0"/>
              <a:t>, all those things that were</a:t>
            </a:r>
            <a:r>
              <a:rPr lang="en-US" baseline="0" dirty="0" smtClean="0"/>
              <a:t> unsupported by web frameworks… are actually in use by web applications.</a:t>
            </a:r>
            <a:endParaRPr lang="en-US" dirty="0" smtClean="0"/>
          </a:p>
          <a:p>
            <a:endParaRPr lang="en-US" dirty="0" smtClean="0"/>
          </a:p>
          <a:p>
            <a:r>
              <a:rPr lang="en-US" dirty="0" smtClean="0"/>
              <a:t>In order to do this portion of the study, we used</a:t>
            </a:r>
            <a:r>
              <a:rPr lang="en-US" baseline="0" dirty="0" smtClean="0"/>
              <a:t> </a:t>
            </a:r>
            <a:r>
              <a:rPr lang="en-US" baseline="0" dirty="0" smtClean="0"/>
              <a:t>heuristics to identify sanitizers, which we then manually confirmed. </a:t>
            </a:r>
            <a:r>
              <a:rPr lang="en-US" baseline="0" dirty="0" smtClean="0"/>
              <a:t>We dynamically </a:t>
            </a:r>
            <a:r>
              <a:rPr lang="en-US" baseline="0" dirty="0" smtClean="0"/>
              <a:t>checked what inputs went </a:t>
            </a:r>
            <a:r>
              <a:rPr lang="en-US" baseline="0" dirty="0" smtClean="0"/>
              <a:t>through </a:t>
            </a:r>
            <a:r>
              <a:rPr lang="en-US" baseline="0" dirty="0" smtClean="0"/>
              <a:t>what sanitizers and what context they ended in. Note that there may be more sanitizers; these are just a minimal set.</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21</a:t>
            </a:fld>
            <a:endParaRPr lang="en-US"/>
          </a:p>
        </p:txBody>
      </p:sp>
    </p:spTree>
    <p:extLst>
      <p:ext uri="{BB962C8B-B14F-4D97-AF65-F5344CB8AC3E}">
        <p14:creationId xmlns:p14="http://schemas.microsoft.com/office/powerpoint/2010/main" val="1049836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But there are further</a:t>
            </a:r>
            <a:r>
              <a:rPr lang="en-US" baseline="0" dirty="0" smtClean="0"/>
              <a:t> complexities. Take this real-world example from </a:t>
            </a:r>
            <a:r>
              <a:rPr lang="en-US" baseline="0" dirty="0" err="1" smtClean="0"/>
              <a:t>WordPress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Different program paths might lead to different sanitizers being applied</a:t>
            </a:r>
            <a:r>
              <a:rPr lang="en-US" baseline="0" dirty="0" smtClean="0"/>
              <a:t> in different contexts. </a:t>
            </a:r>
            <a:r>
              <a:rPr lang="en-US" baseline="0" dirty="0" err="1" smtClean="0"/>
              <a:t>WordPress</a:t>
            </a:r>
            <a:r>
              <a:rPr lang="en-US" baseline="0" dirty="0" smtClean="0"/>
              <a:t> </a:t>
            </a:r>
            <a:r>
              <a:rPr lang="en-US" baseline="0" dirty="0" smtClean="0"/>
              <a:t>has “</a:t>
            </a:r>
            <a:r>
              <a:rPr lang="en-US" baseline="0" dirty="0" smtClean="0"/>
              <a:t>roles” for different types of users. </a:t>
            </a:r>
            <a:r>
              <a:rPr lang="en-US" baseline="0" dirty="0" smtClean="0"/>
              <a:t>In this case, a regular user cannot place scripts on a page. However, an administrator can place whatever content he wishes on a page</a:t>
            </a:r>
            <a:r>
              <a:rPr lang="en-US" baseline="0" dirty="0" smtClean="0"/>
              <a:t>. That means that different sanitizers need to be applied depending on what “role” a user has at a particular point of the code.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Of the frameworks we looked at, only 1, </a:t>
            </a:r>
            <a:r>
              <a:rPr lang="en-US" baseline="0" dirty="0" err="1" smtClean="0"/>
              <a:t>Yii</a:t>
            </a:r>
            <a:r>
              <a:rPr lang="en-US" baseline="0" dirty="0" smtClean="0"/>
              <a:t>, provides an abstraction rich enough to provide different sanitizers within the same context in different places on the page. Unfortunately, </a:t>
            </a:r>
            <a:r>
              <a:rPr lang="en-US" baseline="0" dirty="0" err="1" smtClean="0"/>
              <a:t>Yii</a:t>
            </a:r>
            <a:r>
              <a:rPr lang="en-US" baseline="0" dirty="0" smtClean="0"/>
              <a:t> only provides this flexibility for the HTML tag context</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Of note, we saw this idiom across many different applications that we examined. We believe this to be a common practice, not a one-off piece of coding.</a:t>
            </a:r>
            <a:endParaRPr lang="en-US" dirty="0" smtClean="0"/>
          </a:p>
        </p:txBody>
      </p:sp>
      <p:sp>
        <p:nvSpPr>
          <p:cNvPr id="4" name="Slide Number Placeholder 3"/>
          <p:cNvSpPr>
            <a:spLocks noGrp="1"/>
          </p:cNvSpPr>
          <p:nvPr>
            <p:ph type="sldNum" sz="quarter" idx="10"/>
          </p:nvPr>
        </p:nvSpPr>
        <p:spPr/>
        <p:txBody>
          <a:bodyPr/>
          <a:lstStyle/>
          <a:p>
            <a:fld id="{2BFA7AB5-CB19-4117-B590-D1699035AAC5}" type="slidenum">
              <a:rPr lang="en-US" smtClean="0"/>
              <a:t>22</a:t>
            </a:fld>
            <a:endParaRPr lang="en-US"/>
          </a:p>
        </p:txBody>
      </p:sp>
    </p:spTree>
    <p:extLst>
      <p:ext uri="{BB962C8B-B14F-4D97-AF65-F5344CB8AC3E}">
        <p14:creationId xmlns:p14="http://schemas.microsoft.com/office/powerpoint/2010/main" val="169918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23</a:t>
            </a:fld>
            <a:endParaRPr lang="en-US"/>
          </a:p>
        </p:txBody>
      </p:sp>
    </p:spTree>
    <p:extLst>
      <p:ext uri="{BB962C8B-B14F-4D97-AF65-F5344CB8AC3E}">
        <p14:creationId xmlns:p14="http://schemas.microsoft.com/office/powerpoint/2010/main" val="1217019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believe</a:t>
            </a:r>
            <a:r>
              <a:rPr lang="en-US" baseline="0" dirty="0" smtClean="0"/>
              <a:t> that p</a:t>
            </a:r>
            <a:r>
              <a:rPr lang="en-US" dirty="0" smtClean="0"/>
              <a:t>urely </a:t>
            </a:r>
            <a:r>
              <a:rPr lang="en-US" dirty="0" smtClean="0"/>
              <a:t>client side policies</a:t>
            </a:r>
            <a:r>
              <a:rPr lang="en-US" baseline="0" dirty="0" smtClean="0"/>
              <a:t> might be a step in the right direction, a la BLUEPRINT and Content Security </a:t>
            </a:r>
            <a:r>
              <a:rPr lang="en-US" baseline="0" dirty="0" smtClean="0"/>
              <a:t>Policy. But we also recognize that web frameworks and sanitization are here to stay for the immediate future. There’s a lot more that </a:t>
            </a:r>
            <a:r>
              <a:rPr lang="en-US" baseline="0" smtClean="0"/>
              <a:t>web frameworks can do, and </a:t>
            </a:r>
            <a:r>
              <a:rPr lang="en-US" i="1" baseline="0" smtClean="0"/>
              <a:t>need</a:t>
            </a:r>
            <a:r>
              <a:rPr lang="en-US" i="0" baseline="0" smtClean="0"/>
              <a:t> to do.</a:t>
            </a:r>
            <a:endParaRPr lang="en-US" baseline="0" dirty="0" smtClean="0"/>
          </a:p>
        </p:txBody>
      </p:sp>
      <p:sp>
        <p:nvSpPr>
          <p:cNvPr id="4" name="Slide Number Placeholder 3"/>
          <p:cNvSpPr>
            <a:spLocks noGrp="1"/>
          </p:cNvSpPr>
          <p:nvPr>
            <p:ph type="sldNum" sz="quarter" idx="10"/>
          </p:nvPr>
        </p:nvSpPr>
        <p:spPr/>
        <p:txBody>
          <a:bodyPr/>
          <a:lstStyle/>
          <a:p>
            <a:fld id="{2BFA7AB5-CB19-4117-B590-D1699035AAC5}" type="slidenum">
              <a:rPr lang="en-US" smtClean="0"/>
              <a:t>24</a:t>
            </a:fld>
            <a:endParaRPr lang="en-US"/>
          </a:p>
        </p:txBody>
      </p:sp>
    </p:spTree>
    <p:extLst>
      <p:ext uri="{BB962C8B-B14F-4D97-AF65-F5344CB8AC3E}">
        <p14:creationId xmlns:p14="http://schemas.microsoft.com/office/powerpoint/2010/main" val="385184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frameworks</a:t>
            </a:r>
            <a:r>
              <a:rPr lang="en-US" baseline="0" dirty="0" smtClean="0"/>
              <a:t> are a common method of preventing these types of attacks. They provide a choke point that can help developers sanitize, or filter, untrusted data. Here we have some properties of web frameworks.</a:t>
            </a:r>
            <a:endParaRPr lang="en-US" dirty="0" smtClean="0"/>
          </a:p>
          <a:p>
            <a:endParaRPr lang="en-US" dirty="0" smtClean="0"/>
          </a:p>
          <a:p>
            <a:r>
              <a:rPr lang="en-US" dirty="0" smtClean="0"/>
              <a:t>Note that we’re purposely</a:t>
            </a:r>
            <a:r>
              <a:rPr lang="en-US" baseline="0" dirty="0" smtClean="0"/>
              <a:t> being general here. </a:t>
            </a:r>
            <a:r>
              <a:rPr lang="en-US" baseline="0" dirty="0" smtClean="0"/>
              <a:t>Not all frameworks have all these properties</a:t>
            </a:r>
            <a:r>
              <a:rPr lang="en-US" baseline="0" dirty="0" smtClean="0"/>
              <a:t>.</a:t>
            </a:r>
          </a:p>
          <a:p>
            <a:endParaRPr lang="en-US" baseline="0" dirty="0" smtClean="0"/>
          </a:p>
          <a:p>
            <a:r>
              <a:rPr lang="en-US" baseline="0" dirty="0" smtClean="0"/>
              <a:t>Let’s take a brief look at how code might be written in a web framework.</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3</a:t>
            </a:fld>
            <a:endParaRPr lang="en-US"/>
          </a:p>
        </p:txBody>
      </p:sp>
    </p:spTree>
    <p:extLst>
      <p:ext uri="{BB962C8B-B14F-4D97-AF65-F5344CB8AC3E}">
        <p14:creationId xmlns:p14="http://schemas.microsoft.com/office/powerpoint/2010/main" val="2123904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 just have</a:t>
            </a:r>
            <a:r>
              <a:rPr lang="en-US" baseline="0" dirty="0" smtClean="0"/>
              <a:t> some simple HTML that outputs “hello, world.”</a:t>
            </a:r>
          </a:p>
        </p:txBody>
      </p:sp>
      <p:sp>
        <p:nvSpPr>
          <p:cNvPr id="4" name="Slide Number Placeholder 3"/>
          <p:cNvSpPr>
            <a:spLocks noGrp="1"/>
          </p:cNvSpPr>
          <p:nvPr>
            <p:ph type="sldNum" sz="quarter" idx="10"/>
          </p:nvPr>
        </p:nvSpPr>
        <p:spPr/>
        <p:txBody>
          <a:bodyPr/>
          <a:lstStyle/>
          <a:p>
            <a:fld id="{2BFA7AB5-CB19-4117-B590-D1699035AAC5}" type="slidenum">
              <a:rPr lang="en-US" smtClean="0"/>
              <a:t>4</a:t>
            </a:fld>
            <a:endParaRPr lang="en-US"/>
          </a:p>
        </p:txBody>
      </p:sp>
    </p:spTree>
    <p:extLst>
      <p:ext uri="{BB962C8B-B14F-4D97-AF65-F5344CB8AC3E}">
        <p14:creationId xmlns:p14="http://schemas.microsoft.com/office/powerpoint/2010/main" val="144051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how you might do the same thing in PHP. PHP will execute on the server to generate an HTML page. In this case, in runs the “echo” command to output the &lt;p&gt; tags with “hello, world.”</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5</a:t>
            </a:fld>
            <a:endParaRPr lang="en-US"/>
          </a:p>
        </p:txBody>
      </p:sp>
    </p:spTree>
    <p:extLst>
      <p:ext uri="{BB962C8B-B14F-4D97-AF65-F5344CB8AC3E}">
        <p14:creationId xmlns:p14="http://schemas.microsoft.com/office/powerpoint/2010/main" val="167166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PHP also</a:t>
            </a:r>
            <a:r>
              <a:rPr lang="en-US" baseline="0" dirty="0" smtClean="0"/>
              <a:t> has variables, denoted by the “$” sign. In this case, we have a PHP variable that represents untrusted user data. But what happens if that variable points to a string for a script that does something really, really bad?</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6</a:t>
            </a:fld>
            <a:endParaRPr lang="en-US"/>
          </a:p>
        </p:txBody>
      </p:sp>
    </p:spTree>
    <p:extLst>
      <p:ext uri="{BB962C8B-B14F-4D97-AF65-F5344CB8AC3E}">
        <p14:creationId xmlns:p14="http://schemas.microsoft.com/office/powerpoint/2010/main" val="2039311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PHP will happily output that string and generate an HTML page such as above and pass that to the user. So, clearly, there’s a problem with how we deal with untrusted data in web frameworks.</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7</a:t>
            </a:fld>
            <a:endParaRPr lang="en-US"/>
          </a:p>
        </p:txBody>
      </p:sp>
    </p:spTree>
    <p:extLst>
      <p:ext uri="{BB962C8B-B14F-4D97-AF65-F5344CB8AC3E}">
        <p14:creationId xmlns:p14="http://schemas.microsoft.com/office/powerpoint/2010/main" val="252788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deal with untrusted content through</a:t>
            </a:r>
            <a:r>
              <a:rPr lang="en-US" baseline="0" dirty="0" smtClean="0"/>
              <a:t> </a:t>
            </a:r>
            <a:r>
              <a:rPr lang="en-US" i="1" baseline="0" dirty="0" smtClean="0"/>
              <a:t>sanitization</a:t>
            </a:r>
            <a:r>
              <a:rPr lang="en-US" i="0" baseline="0" dirty="0" smtClean="0"/>
              <a:t>. Sanitization is the process of filtering out and eliminating or encoding dangerous constructs in untrusted data.</a:t>
            </a:r>
          </a:p>
        </p:txBody>
      </p:sp>
      <p:sp>
        <p:nvSpPr>
          <p:cNvPr id="4" name="Slide Number Placeholder 3"/>
          <p:cNvSpPr>
            <a:spLocks noGrp="1"/>
          </p:cNvSpPr>
          <p:nvPr>
            <p:ph type="sldNum" sz="quarter" idx="10"/>
          </p:nvPr>
        </p:nvSpPr>
        <p:spPr/>
        <p:txBody>
          <a:bodyPr/>
          <a:lstStyle/>
          <a:p>
            <a:fld id="{2BFA7AB5-CB19-4117-B590-D1699035AAC5}" type="slidenum">
              <a:rPr lang="en-US" smtClean="0"/>
              <a:t>8</a:t>
            </a:fld>
            <a:endParaRPr lang="en-US"/>
          </a:p>
        </p:txBody>
      </p:sp>
    </p:spTree>
    <p:extLst>
      <p:ext uri="{BB962C8B-B14F-4D97-AF65-F5344CB8AC3E}">
        <p14:creationId xmlns:p14="http://schemas.microsoft.com/office/powerpoint/2010/main" val="135836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a:t>
            </a:r>
            <a:r>
              <a:rPr lang="en-US" baseline="0" dirty="0" smtClean="0"/>
              <a:t> we make the following contributions.</a:t>
            </a:r>
          </a:p>
          <a:p>
            <a:endParaRPr lang="en-US" dirty="0" smtClean="0"/>
          </a:p>
          <a:p>
            <a:r>
              <a:rPr lang="en-US" dirty="0" smtClean="0"/>
              <a:t>You can sort</a:t>
            </a:r>
            <a:r>
              <a:rPr lang="en-US" baseline="0" dirty="0" smtClean="0"/>
              <a:t> of summarize our contributions as asking the question, a</a:t>
            </a:r>
            <a:r>
              <a:rPr lang="en-US" dirty="0" smtClean="0"/>
              <a:t>s</a:t>
            </a:r>
            <a:r>
              <a:rPr lang="en-US" baseline="0" dirty="0" smtClean="0"/>
              <a:t> </a:t>
            </a:r>
            <a:r>
              <a:rPr lang="en-US" baseline="0" dirty="0" smtClean="0"/>
              <a:t>a developer, if you use a web framework, will you be safe from content injection attacks?</a:t>
            </a:r>
            <a:endParaRPr lang="en-US" dirty="0"/>
          </a:p>
        </p:txBody>
      </p:sp>
      <p:sp>
        <p:nvSpPr>
          <p:cNvPr id="4" name="Slide Number Placeholder 3"/>
          <p:cNvSpPr>
            <a:spLocks noGrp="1"/>
          </p:cNvSpPr>
          <p:nvPr>
            <p:ph type="sldNum" sz="quarter" idx="10"/>
          </p:nvPr>
        </p:nvSpPr>
        <p:spPr/>
        <p:txBody>
          <a:bodyPr/>
          <a:lstStyle/>
          <a:p>
            <a:fld id="{2BFA7AB5-CB19-4117-B590-D1699035AAC5}" type="slidenum">
              <a:rPr lang="en-US" smtClean="0"/>
              <a:t>9</a:t>
            </a:fld>
            <a:endParaRPr lang="en-US"/>
          </a:p>
        </p:txBody>
      </p:sp>
    </p:spTree>
    <p:extLst>
      <p:ext uri="{BB962C8B-B14F-4D97-AF65-F5344CB8AC3E}">
        <p14:creationId xmlns:p14="http://schemas.microsoft.com/office/powerpoint/2010/main" val="394696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740034-3128-4F4C-AD14-1E14F62CBA42}" type="datetimeFigureOut">
              <a:rPr lang="en-US" smtClean="0"/>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5FA23-08E4-4568-8EB7-C4B97F5F6FA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40034-3128-4F4C-AD14-1E14F62CBA42}" type="datetimeFigureOut">
              <a:rPr lang="en-US" smtClean="0"/>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5FA23-08E4-4568-8EB7-C4B97F5F6FA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740034-3128-4F4C-AD14-1E14F62CBA42}" type="datetimeFigureOut">
              <a:rPr lang="en-US" smtClean="0"/>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5FA23-08E4-4568-8EB7-C4B97F5F6FA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740034-3128-4F4C-AD14-1E14F62CBA42}" type="datetimeFigureOut">
              <a:rPr lang="en-US" smtClean="0"/>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5FA23-08E4-4568-8EB7-C4B97F5F6FA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740034-3128-4F4C-AD14-1E14F62CBA42}" type="datetimeFigureOut">
              <a:rPr lang="en-US" smtClean="0"/>
              <a:t>10/11/2011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5FA23-08E4-4568-8EB7-C4B97F5F6FA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740034-3128-4F4C-AD14-1E14F62CBA42}" type="datetimeFigureOut">
              <a:rPr lang="en-US" smtClean="0"/>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5FA23-08E4-4568-8EB7-C4B97F5F6FA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740034-3128-4F4C-AD14-1E14F62CBA42}" type="datetimeFigureOut">
              <a:rPr lang="en-US" smtClean="0"/>
              <a:t>10/11/2011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5FA23-08E4-4568-8EB7-C4B97F5F6FA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740034-3128-4F4C-AD14-1E14F62CBA42}" type="datetimeFigureOut">
              <a:rPr lang="en-US" smtClean="0"/>
              <a:t>10/11/2011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5FA23-08E4-4568-8EB7-C4B97F5F6FA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40034-3128-4F4C-AD14-1E14F62CBA42}" type="datetimeFigureOut">
              <a:rPr lang="en-US" smtClean="0"/>
              <a:t>10/11/2011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5FA23-08E4-4568-8EB7-C4B97F5F6FA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40034-3128-4F4C-AD14-1E14F62CBA42}" type="datetimeFigureOut">
              <a:rPr lang="en-US" smtClean="0"/>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5FA23-08E4-4568-8EB7-C4B97F5F6FA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740034-3128-4F4C-AD14-1E14F62CBA42}" type="datetimeFigureOut">
              <a:rPr lang="en-US" smtClean="0"/>
              <a:t>10/11/2011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5FA23-08E4-4568-8EB7-C4B97F5F6FA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9740034-3128-4F4C-AD14-1E14F62CBA42}" type="datetimeFigureOut">
              <a:rPr lang="en-US" smtClean="0"/>
              <a:t>10/11/2011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A45FA23-08E4-4568-8EB7-C4B97F5F6FA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Systematic Analysis of XSS Sanitization in Web Application Frameworks</a:t>
            </a:r>
            <a:endParaRPr lang="en-US" dirty="0"/>
          </a:p>
        </p:txBody>
      </p:sp>
      <p:sp>
        <p:nvSpPr>
          <p:cNvPr id="3" name="Subtitle 2"/>
          <p:cNvSpPr>
            <a:spLocks noGrp="1"/>
          </p:cNvSpPr>
          <p:nvPr>
            <p:ph type="subTitle" idx="1"/>
          </p:nvPr>
        </p:nvSpPr>
        <p:spPr>
          <a:xfrm>
            <a:off x="685800" y="3505200"/>
            <a:ext cx="6400800" cy="2514600"/>
          </a:xfrm>
        </p:spPr>
        <p:txBody>
          <a:bodyPr>
            <a:normAutofit/>
          </a:bodyPr>
          <a:lstStyle/>
          <a:p>
            <a:r>
              <a:rPr lang="en-US" dirty="0" smtClean="0"/>
              <a:t>Joel Weinberger, </a:t>
            </a:r>
            <a:r>
              <a:rPr lang="en-US" dirty="0" err="1" smtClean="0"/>
              <a:t>Prateek</a:t>
            </a:r>
            <a:r>
              <a:rPr lang="en-US" dirty="0" smtClean="0"/>
              <a:t> </a:t>
            </a:r>
            <a:r>
              <a:rPr lang="en-US" dirty="0" err="1" smtClean="0"/>
              <a:t>Saxena</a:t>
            </a:r>
            <a:r>
              <a:rPr lang="en-US" dirty="0" smtClean="0"/>
              <a:t>, </a:t>
            </a:r>
          </a:p>
          <a:p>
            <a:r>
              <a:rPr lang="en-US" dirty="0" err="1" smtClean="0"/>
              <a:t>Devdatta</a:t>
            </a:r>
            <a:r>
              <a:rPr lang="en-US" dirty="0" smtClean="0"/>
              <a:t> </a:t>
            </a:r>
            <a:r>
              <a:rPr lang="en-US" dirty="0" err="1" smtClean="0"/>
              <a:t>Akhawe</a:t>
            </a:r>
            <a:r>
              <a:rPr lang="en-US" dirty="0" smtClean="0"/>
              <a:t>, Matthew </a:t>
            </a:r>
            <a:r>
              <a:rPr lang="en-US" dirty="0" err="1" smtClean="0"/>
              <a:t>Finifter</a:t>
            </a:r>
            <a:r>
              <a:rPr lang="en-US" dirty="0" smtClean="0"/>
              <a:t>,</a:t>
            </a:r>
          </a:p>
          <a:p>
            <a:r>
              <a:rPr lang="en-US" dirty="0" smtClean="0"/>
              <a:t>Richard Shin, and Dawn Song</a:t>
            </a:r>
          </a:p>
          <a:p>
            <a:endParaRPr lang="en-US" dirty="0" smtClean="0"/>
          </a:p>
          <a:p>
            <a:r>
              <a:rPr lang="en-US" dirty="0" smtClean="0"/>
              <a:t>University of California, Berkeley</a:t>
            </a:r>
            <a:endParaRPr lang="en-US" dirty="0"/>
          </a:p>
        </p:txBody>
      </p:sp>
    </p:spTree>
    <p:extLst>
      <p:ext uri="{BB962C8B-B14F-4D97-AF65-F5344CB8AC3E}">
        <p14:creationId xmlns:p14="http://schemas.microsoft.com/office/powerpoint/2010/main" val="3392161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Sanitization Example</a:t>
            </a:r>
            <a:endParaRPr lang="en-US" dirty="0"/>
          </a:p>
        </p:txBody>
      </p:sp>
      <p:sp>
        <p:nvSpPr>
          <p:cNvPr id="3" name="Content Placeholder 2"/>
          <p:cNvSpPr>
            <a:spLocks noGrp="1"/>
          </p:cNvSpPr>
          <p:nvPr>
            <p:ph idx="1"/>
          </p:nvPr>
        </p:nvSpPr>
        <p:spPr>
          <a:xfrm>
            <a:off x="457200" y="1600200"/>
            <a:ext cx="8229600" cy="4876800"/>
          </a:xfrm>
        </p:spPr>
        <p:txBody>
          <a:bodyPr/>
          <a:lstStyle/>
          <a:p>
            <a:endParaRPr lang="en-US" dirty="0" smtClean="0"/>
          </a:p>
          <a:p>
            <a:pPr marL="0" indent="0">
              <a:buNone/>
            </a:pPr>
            <a:endParaRPr lang="en-US" dirty="0" smtClean="0">
              <a:latin typeface="Courier New" pitchFamily="49" charset="0"/>
              <a:cs typeface="Courier New" pitchFamily="49" charset="0"/>
            </a:endParaRPr>
          </a:p>
          <a:p>
            <a:pPr marL="0" indent="0">
              <a:buNone/>
            </a:pPr>
            <a:endParaRPr lang="en-US" dirty="0">
              <a:latin typeface="Courier New" pitchFamily="49" charset="0"/>
              <a:cs typeface="Courier New" pitchFamily="49" charset="0"/>
            </a:endParaRPr>
          </a:p>
          <a:p>
            <a:r>
              <a:rPr lang="fr-FR" dirty="0">
                <a:latin typeface="Consolas"/>
              </a:rPr>
              <a:t>"</a:t>
            </a:r>
            <a:r>
              <a:rPr lang="fr-FR" dirty="0">
                <a:solidFill>
                  <a:srgbClr val="0000FF"/>
                </a:solidFill>
                <a:latin typeface="Consolas"/>
              </a:rPr>
              <a:t>&lt;</a:t>
            </a:r>
            <a:r>
              <a:rPr lang="fr-FR" dirty="0">
                <a:solidFill>
                  <a:srgbClr val="800000"/>
                </a:solidFill>
                <a:latin typeface="Consolas"/>
              </a:rPr>
              <a:t>p</a:t>
            </a:r>
            <a:r>
              <a:rPr lang="fr-FR" dirty="0">
                <a:solidFill>
                  <a:srgbClr val="0000FF"/>
                </a:solidFill>
                <a:latin typeface="Consolas"/>
              </a:rPr>
              <a:t>&gt;</a:t>
            </a:r>
            <a:r>
              <a:rPr lang="fr-FR" dirty="0">
                <a:solidFill>
                  <a:prstClr val="black"/>
                </a:solidFill>
                <a:latin typeface="Consolas"/>
              </a:rPr>
              <a:t>" + "</a:t>
            </a:r>
            <a:r>
              <a:rPr lang="fr-FR" dirty="0">
                <a:solidFill>
                  <a:srgbClr val="0000FF"/>
                </a:solidFill>
                <a:latin typeface="Consolas"/>
              </a:rPr>
              <a:t>&lt;</a:t>
            </a:r>
            <a:r>
              <a:rPr lang="fr-FR" dirty="0">
                <a:solidFill>
                  <a:srgbClr val="800000"/>
                </a:solidFill>
                <a:latin typeface="Consolas"/>
              </a:rPr>
              <a:t>script</a:t>
            </a:r>
            <a:r>
              <a:rPr lang="fr-FR" dirty="0">
                <a:solidFill>
                  <a:srgbClr val="0000FF"/>
                </a:solidFill>
                <a:latin typeface="Consolas"/>
              </a:rPr>
              <a:t>&gt;</a:t>
            </a:r>
            <a:r>
              <a:rPr lang="fr-FR" dirty="0">
                <a:solidFill>
                  <a:prstClr val="black"/>
                </a:solidFill>
                <a:latin typeface="Consolas"/>
              </a:rPr>
              <a:t> </a:t>
            </a:r>
            <a:r>
              <a:rPr lang="fr-FR" dirty="0" err="1" smtClean="0">
                <a:solidFill>
                  <a:prstClr val="black"/>
                </a:solidFill>
                <a:latin typeface="Consolas"/>
              </a:rPr>
              <a:t>doEvil</a:t>
            </a:r>
            <a:r>
              <a:rPr lang="fr-FR" dirty="0">
                <a:solidFill>
                  <a:prstClr val="black"/>
                </a:solidFill>
                <a:latin typeface="Consolas"/>
              </a:rPr>
              <a:t>()</a:t>
            </a:r>
            <a:r>
              <a:rPr lang="fr-FR" dirty="0">
                <a:solidFill>
                  <a:srgbClr val="0000FF"/>
                </a:solidFill>
                <a:latin typeface="Consolas"/>
              </a:rPr>
              <a:t>&lt;/</a:t>
            </a:r>
            <a:r>
              <a:rPr lang="fr-FR" dirty="0">
                <a:solidFill>
                  <a:srgbClr val="800000"/>
                </a:solidFill>
                <a:latin typeface="Consolas"/>
              </a:rPr>
              <a:t>script</a:t>
            </a:r>
            <a:r>
              <a:rPr lang="fr-FR" dirty="0" smtClean="0">
                <a:solidFill>
                  <a:srgbClr val="0000FF"/>
                </a:solidFill>
                <a:latin typeface="Consolas"/>
              </a:rPr>
              <a:t>&gt; </a:t>
            </a:r>
            <a:r>
              <a:rPr lang="fr-FR" dirty="0" smtClean="0">
                <a:solidFill>
                  <a:prstClr val="black"/>
                </a:solidFill>
                <a:latin typeface="Consolas"/>
              </a:rPr>
              <a:t>" </a:t>
            </a:r>
            <a:r>
              <a:rPr lang="fr-FR" dirty="0">
                <a:solidFill>
                  <a:prstClr val="black"/>
                </a:solidFill>
                <a:latin typeface="Consolas"/>
              </a:rPr>
              <a:t>+ "</a:t>
            </a:r>
            <a:r>
              <a:rPr lang="fr-FR" dirty="0">
                <a:solidFill>
                  <a:srgbClr val="0000FF"/>
                </a:solidFill>
                <a:latin typeface="Consolas"/>
              </a:rPr>
              <a:t>&lt;/</a:t>
            </a:r>
            <a:r>
              <a:rPr lang="fr-FR" dirty="0">
                <a:solidFill>
                  <a:srgbClr val="800000"/>
                </a:solidFill>
                <a:latin typeface="Consolas"/>
              </a:rPr>
              <a:t>p</a:t>
            </a:r>
            <a:r>
              <a:rPr lang="fr-FR" dirty="0">
                <a:solidFill>
                  <a:srgbClr val="0000FF"/>
                </a:solidFill>
                <a:latin typeface="Consolas"/>
              </a:rPr>
              <a:t>&gt;</a:t>
            </a:r>
            <a:r>
              <a:rPr lang="fr-FR" dirty="0">
                <a:solidFill>
                  <a:prstClr val="black"/>
                </a:solidFill>
                <a:latin typeface="Consolas"/>
              </a:rPr>
              <a:t>"</a:t>
            </a:r>
          </a:p>
          <a:p>
            <a:endParaRPr lang="en-US" dirty="0">
              <a:solidFill>
                <a:prstClr val="black"/>
              </a:solidFill>
              <a:latin typeface="Consolas"/>
            </a:endParaRPr>
          </a:p>
          <a:p>
            <a:endParaRPr lang="en-US" dirty="0"/>
          </a:p>
        </p:txBody>
      </p:sp>
      <p:sp>
        <p:nvSpPr>
          <p:cNvPr id="4" name="Oval Callout 3"/>
          <p:cNvSpPr/>
          <p:nvPr/>
        </p:nvSpPr>
        <p:spPr>
          <a:xfrm>
            <a:off x="2819400" y="3733800"/>
            <a:ext cx="2971800" cy="1676400"/>
          </a:xfrm>
          <a:prstGeom prst="wedgeEllipseCallout">
            <a:avLst>
              <a:gd name="adj1" fmla="val -7646"/>
              <a:gd name="adj2" fmla="val -663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Untrusted</a:t>
            </a:r>
            <a:endParaRPr lang="en-US" dirty="0"/>
          </a:p>
        </p:txBody>
      </p:sp>
      <p:sp>
        <p:nvSpPr>
          <p:cNvPr id="5" name="Rectangle 4"/>
          <p:cNvSpPr/>
          <p:nvPr/>
        </p:nvSpPr>
        <p:spPr>
          <a:xfrm>
            <a:off x="2225188" y="2896247"/>
            <a:ext cx="4556612" cy="503802"/>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90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Sanitization Example</a:t>
            </a:r>
            <a:endParaRPr lang="en-US" dirty="0"/>
          </a:p>
        </p:txBody>
      </p:sp>
      <p:sp>
        <p:nvSpPr>
          <p:cNvPr id="5" name="Content Placeholder 4"/>
          <p:cNvSpPr>
            <a:spLocks noGrp="1"/>
          </p:cNvSpPr>
          <p:nvPr>
            <p:ph sz="half" idx="1"/>
          </p:nvPr>
        </p:nvSpPr>
        <p:spPr/>
        <p:txBody>
          <a:bodyPr/>
          <a:lstStyle/>
          <a:p>
            <a:pPr marL="0" indent="0">
              <a:buNone/>
            </a:pPr>
            <a:endParaRPr lang="en-US" dirty="0">
              <a:latin typeface="Consolas"/>
            </a:endParaRPr>
          </a:p>
          <a:p>
            <a:pPr marL="0" indent="0">
              <a:buNone/>
            </a:pPr>
            <a:r>
              <a:rPr lang="en-US" dirty="0">
                <a:latin typeface="Consolas"/>
              </a:rPr>
              <a:t>"</a:t>
            </a:r>
            <a:r>
              <a:rPr lang="en-US" dirty="0">
                <a:solidFill>
                  <a:srgbClr val="0000FF"/>
                </a:solidFill>
                <a:latin typeface="Consolas"/>
              </a:rPr>
              <a:t>&lt;</a:t>
            </a:r>
            <a:r>
              <a:rPr lang="en-US" dirty="0">
                <a:solidFill>
                  <a:srgbClr val="800000"/>
                </a:solidFill>
                <a:latin typeface="Consolas"/>
              </a:rPr>
              <a:t>p</a:t>
            </a:r>
            <a:r>
              <a:rPr lang="en-US" dirty="0">
                <a:solidFill>
                  <a:srgbClr val="0000FF"/>
                </a:solidFill>
                <a:latin typeface="Consolas"/>
              </a:rPr>
              <a:t>&gt;</a:t>
            </a:r>
            <a:r>
              <a:rPr lang="en-US" dirty="0">
                <a:solidFill>
                  <a:prstClr val="black"/>
                </a:solidFill>
                <a:latin typeface="Consolas"/>
              </a:rPr>
              <a:t>" +</a:t>
            </a:r>
          </a:p>
          <a:p>
            <a:pPr marL="0" indent="0">
              <a:buNone/>
            </a:pPr>
            <a:r>
              <a:rPr lang="en-US" dirty="0" err="1">
                <a:solidFill>
                  <a:prstClr val="black"/>
                </a:solidFill>
                <a:latin typeface="Consolas"/>
              </a:rPr>
              <a:t>sanitizeHTML</a:t>
            </a:r>
            <a:r>
              <a:rPr lang="en-US" dirty="0">
                <a:solidFill>
                  <a:prstClr val="black"/>
                </a:solidFill>
                <a:latin typeface="Consolas"/>
              </a:rPr>
              <a:t>(</a:t>
            </a:r>
          </a:p>
          <a:p>
            <a:pPr marL="0" indent="0">
              <a:buNone/>
            </a:pPr>
            <a:r>
              <a:rPr lang="en-US" dirty="0">
                <a:solidFill>
                  <a:prstClr val="black"/>
                </a:solidFill>
                <a:latin typeface="Consolas"/>
              </a:rPr>
              <a:t>  "</a:t>
            </a:r>
            <a:r>
              <a:rPr lang="en-US" dirty="0">
                <a:solidFill>
                  <a:srgbClr val="0000FF"/>
                </a:solidFill>
                <a:latin typeface="Consolas"/>
              </a:rPr>
              <a:t>&lt;</a:t>
            </a:r>
            <a:r>
              <a:rPr lang="en-US" dirty="0">
                <a:solidFill>
                  <a:srgbClr val="800000"/>
                </a:solidFill>
                <a:latin typeface="Consolas"/>
              </a:rPr>
              <a:t>script</a:t>
            </a:r>
            <a:r>
              <a:rPr lang="en-US" dirty="0">
                <a:solidFill>
                  <a:srgbClr val="0000FF"/>
                </a:solidFill>
                <a:latin typeface="Consolas"/>
              </a:rPr>
              <a:t>&gt;</a:t>
            </a:r>
            <a:endParaRPr lang="en-US" dirty="0">
              <a:solidFill>
                <a:prstClr val="black"/>
              </a:solidFill>
              <a:latin typeface="Consolas"/>
            </a:endParaRPr>
          </a:p>
          <a:p>
            <a:pPr marL="0" indent="0">
              <a:buNone/>
            </a:pPr>
            <a:r>
              <a:rPr lang="en-US" dirty="0">
                <a:solidFill>
                  <a:prstClr val="black"/>
                </a:solidFill>
                <a:latin typeface="Consolas"/>
              </a:rPr>
              <a:t>       </a:t>
            </a:r>
            <a:r>
              <a:rPr lang="en-US" dirty="0" err="1">
                <a:solidFill>
                  <a:prstClr val="black"/>
                </a:solidFill>
                <a:latin typeface="Consolas"/>
              </a:rPr>
              <a:t>doEvil</a:t>
            </a:r>
            <a:r>
              <a:rPr lang="en-US" dirty="0">
                <a:solidFill>
                  <a:prstClr val="black"/>
                </a:solidFill>
                <a:latin typeface="Consolas"/>
              </a:rPr>
              <a:t>()</a:t>
            </a:r>
          </a:p>
          <a:p>
            <a:pPr marL="0" indent="0">
              <a:buNone/>
            </a:pPr>
            <a:r>
              <a:rPr lang="en-US" dirty="0">
                <a:solidFill>
                  <a:prstClr val="black"/>
                </a:solidFill>
                <a:latin typeface="Consolas"/>
              </a:rPr>
              <a:t>   </a:t>
            </a:r>
            <a:r>
              <a:rPr lang="en-US" dirty="0">
                <a:solidFill>
                  <a:srgbClr val="0000FF"/>
                </a:solidFill>
                <a:latin typeface="Consolas"/>
              </a:rPr>
              <a:t>&lt;/</a:t>
            </a:r>
            <a:r>
              <a:rPr lang="en-US" dirty="0">
                <a:solidFill>
                  <a:srgbClr val="800000"/>
                </a:solidFill>
                <a:latin typeface="Consolas"/>
              </a:rPr>
              <a:t>script</a:t>
            </a:r>
            <a:r>
              <a:rPr lang="en-US" dirty="0">
                <a:solidFill>
                  <a:srgbClr val="0000FF"/>
                </a:solidFill>
                <a:latin typeface="Consolas"/>
              </a:rPr>
              <a:t>&gt;</a:t>
            </a:r>
            <a:r>
              <a:rPr lang="en-US" dirty="0">
                <a:solidFill>
                  <a:prstClr val="black"/>
                </a:solidFill>
                <a:latin typeface="Consolas"/>
              </a:rPr>
              <a:t>"</a:t>
            </a:r>
          </a:p>
          <a:p>
            <a:pPr marL="0" indent="0">
              <a:buNone/>
            </a:pPr>
            <a:r>
              <a:rPr lang="en-US" dirty="0">
                <a:solidFill>
                  <a:prstClr val="black"/>
                </a:solidFill>
                <a:latin typeface="Consolas"/>
              </a:rPr>
              <a:t>) +</a:t>
            </a:r>
          </a:p>
          <a:p>
            <a:pPr marL="0" indent="0">
              <a:buNone/>
            </a:pPr>
            <a:r>
              <a:rPr lang="en-US" dirty="0">
                <a:solidFill>
                  <a:prstClr val="black"/>
                </a:solidFill>
                <a:latin typeface="Consolas"/>
              </a:rPr>
              <a:t>"</a:t>
            </a:r>
            <a:r>
              <a:rPr lang="en-US" dirty="0">
                <a:solidFill>
                  <a:srgbClr val="0000FF"/>
                </a:solidFill>
                <a:latin typeface="Consolas"/>
              </a:rPr>
              <a:t>&lt;/</a:t>
            </a:r>
            <a:r>
              <a:rPr lang="en-US" dirty="0">
                <a:solidFill>
                  <a:srgbClr val="800000"/>
                </a:solidFill>
                <a:latin typeface="Consolas"/>
              </a:rPr>
              <a:t>p</a:t>
            </a:r>
            <a:r>
              <a:rPr lang="en-US" dirty="0">
                <a:solidFill>
                  <a:srgbClr val="0000FF"/>
                </a:solidFill>
                <a:latin typeface="Consolas"/>
              </a:rPr>
              <a:t>&gt;</a:t>
            </a:r>
            <a:r>
              <a:rPr lang="en-US" dirty="0">
                <a:solidFill>
                  <a:prstClr val="black"/>
                </a:solidFill>
                <a:latin typeface="Consolas"/>
              </a:rPr>
              <a:t>" </a:t>
            </a:r>
          </a:p>
          <a:p>
            <a:pPr marL="0" indent="0">
              <a:buNone/>
            </a:pPr>
            <a:endParaRPr lang="en-US" dirty="0">
              <a:solidFill>
                <a:prstClr val="black"/>
              </a:solidFill>
              <a:latin typeface="Consolas"/>
            </a:endParaRPr>
          </a:p>
        </p:txBody>
      </p:sp>
      <p:sp>
        <p:nvSpPr>
          <p:cNvPr id="6" name="Content Placeholder 5"/>
          <p:cNvSpPr>
            <a:spLocks noGrp="1"/>
          </p:cNvSpPr>
          <p:nvPr>
            <p:ph sz="half" idx="2"/>
          </p:nvPr>
        </p:nvSpPr>
        <p:spPr>
          <a:xfrm>
            <a:off x="5867400" y="1600200"/>
            <a:ext cx="2819400" cy="4525963"/>
          </a:xfrm>
        </p:spPr>
        <p:txBody>
          <a:bodyPr/>
          <a:lstStyle/>
          <a:p>
            <a:pPr marL="0" indent="0">
              <a:buNone/>
            </a:pPr>
            <a:endParaRPr lang="en-US" dirty="0" smtClean="0"/>
          </a:p>
          <a:p>
            <a:pPr marL="0" indent="0">
              <a:buNone/>
            </a:pPr>
            <a:endParaRPr lang="en-US" dirty="0"/>
          </a:p>
          <a:p>
            <a:pPr marL="0" indent="0">
              <a:buNone/>
            </a:pPr>
            <a:r>
              <a:rPr lang="en-US" dirty="0" smtClean="0">
                <a:latin typeface="Courier New" pitchFamily="49" charset="0"/>
                <a:cs typeface="Courier New" pitchFamily="49" charset="0"/>
              </a:rPr>
              <a:t>&lt;p&gt;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doEvil</a:t>
            </a:r>
            <a:r>
              <a:rPr lang="en-US" dirty="0" smtClean="0">
                <a:latin typeface="Courier New" pitchFamily="49" charset="0"/>
                <a:cs typeface="Courier New" pitchFamily="49" charset="0"/>
              </a:rPr>
              <a:t>()</a:t>
            </a:r>
          </a:p>
          <a:p>
            <a:pPr marL="0" indent="0">
              <a:buNone/>
            </a:pPr>
            <a:r>
              <a:rPr lang="en-US" dirty="0" smtClean="0">
                <a:latin typeface="Courier New" pitchFamily="49" charset="0"/>
                <a:cs typeface="Courier New" pitchFamily="49" charset="0"/>
              </a:rPr>
              <a:t>&lt;/p&gt;</a:t>
            </a:r>
            <a:endParaRPr lang="en-US" dirty="0">
              <a:latin typeface="Courier New" pitchFamily="49" charset="0"/>
              <a:cs typeface="Courier New" pitchFamily="49" charset="0"/>
            </a:endParaRPr>
          </a:p>
        </p:txBody>
      </p:sp>
      <p:sp>
        <p:nvSpPr>
          <p:cNvPr id="7" name="Right Arrow 6"/>
          <p:cNvSpPr/>
          <p:nvPr/>
        </p:nvSpPr>
        <p:spPr>
          <a:xfrm>
            <a:off x="4239827" y="3048000"/>
            <a:ext cx="1143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 y="2799657"/>
            <a:ext cx="2667000" cy="374766"/>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81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Are we done?</a:t>
            </a:r>
            <a:endParaRPr lang="en-US" dirty="0"/>
          </a:p>
        </p:txBody>
      </p:sp>
      <p:sp>
        <p:nvSpPr>
          <p:cNvPr id="5" name="Content Placeholder 4"/>
          <p:cNvSpPr>
            <a:spLocks noGrp="1"/>
          </p:cNvSpPr>
          <p:nvPr>
            <p:ph sz="half" idx="1"/>
          </p:nvPr>
        </p:nvSpPr>
        <p:spPr/>
        <p:txBody>
          <a:bodyPr/>
          <a:lstStyle/>
          <a:p>
            <a:pPr marL="0" indent="0">
              <a:buNone/>
            </a:pPr>
            <a:endParaRPr lang="en-US" dirty="0">
              <a:latin typeface="Consolas"/>
            </a:endParaRPr>
          </a:p>
          <a:p>
            <a:pPr marL="0" indent="0">
              <a:buNone/>
            </a:pPr>
            <a:r>
              <a:rPr lang="en-US" dirty="0">
                <a:latin typeface="Consolas"/>
              </a:rPr>
              <a:t>"</a:t>
            </a:r>
            <a:r>
              <a:rPr lang="en-US" dirty="0">
                <a:solidFill>
                  <a:srgbClr val="0000FF"/>
                </a:solidFill>
                <a:latin typeface="Consolas"/>
              </a:rPr>
              <a:t>&lt;</a:t>
            </a:r>
            <a:r>
              <a:rPr lang="en-US" dirty="0">
                <a:solidFill>
                  <a:srgbClr val="800000"/>
                </a:solidFill>
                <a:latin typeface="Consolas"/>
              </a:rPr>
              <a:t>a</a:t>
            </a:r>
            <a:r>
              <a:rPr lang="en-US" dirty="0">
                <a:solidFill>
                  <a:prstClr val="black"/>
                </a:solidFill>
                <a:latin typeface="Consolas"/>
              </a:rPr>
              <a:t> </a:t>
            </a:r>
            <a:r>
              <a:rPr lang="en-US" dirty="0" err="1">
                <a:solidFill>
                  <a:srgbClr val="FF0000"/>
                </a:solidFill>
                <a:latin typeface="Consolas"/>
              </a:rPr>
              <a:t>href</a:t>
            </a:r>
            <a:r>
              <a:rPr lang="en-US" dirty="0">
                <a:solidFill>
                  <a:srgbClr val="0000FF"/>
                </a:solidFill>
                <a:latin typeface="Consolas"/>
              </a:rPr>
              <a:t>='" +</a:t>
            </a:r>
          </a:p>
          <a:p>
            <a:pPr marL="0" indent="0">
              <a:buNone/>
            </a:pPr>
            <a:r>
              <a:rPr lang="en-US" dirty="0" err="1">
                <a:solidFill>
                  <a:srgbClr val="0000FF"/>
                </a:solidFill>
                <a:latin typeface="Consolas"/>
              </a:rPr>
              <a:t>sanitizeHTML</a:t>
            </a:r>
            <a:r>
              <a:rPr lang="en-US" dirty="0">
                <a:solidFill>
                  <a:srgbClr val="0000FF"/>
                </a:solidFill>
                <a:latin typeface="Consolas"/>
              </a:rPr>
              <a:t>(</a:t>
            </a:r>
          </a:p>
          <a:p>
            <a:pPr marL="0" indent="0">
              <a:buNone/>
            </a:pPr>
            <a:r>
              <a:rPr lang="en-US" dirty="0">
                <a:solidFill>
                  <a:srgbClr val="0000FF"/>
                </a:solidFill>
                <a:latin typeface="Consolas"/>
              </a:rPr>
              <a:t>  "</a:t>
            </a:r>
            <a:r>
              <a:rPr lang="en-US" dirty="0" err="1">
                <a:solidFill>
                  <a:srgbClr val="0000FF"/>
                </a:solidFill>
                <a:latin typeface="Consolas"/>
              </a:rPr>
              <a:t>javascript</a:t>
            </a:r>
            <a:r>
              <a:rPr lang="en-US" dirty="0">
                <a:solidFill>
                  <a:srgbClr val="0000FF"/>
                </a:solidFill>
                <a:latin typeface="Consolas"/>
              </a:rPr>
              <a:t>: …"</a:t>
            </a:r>
          </a:p>
          <a:p>
            <a:pPr marL="0" indent="0">
              <a:buNone/>
            </a:pPr>
            <a:r>
              <a:rPr lang="en-US" dirty="0">
                <a:solidFill>
                  <a:srgbClr val="0000FF"/>
                </a:solidFill>
                <a:latin typeface="Consolas"/>
              </a:rPr>
              <a:t>) +</a:t>
            </a:r>
          </a:p>
          <a:p>
            <a:pPr marL="0" indent="0">
              <a:buNone/>
            </a:pPr>
            <a:r>
              <a:rPr lang="en-US" dirty="0">
                <a:solidFill>
                  <a:srgbClr val="0000FF"/>
                </a:solidFill>
                <a:latin typeface="Consolas"/>
              </a:rPr>
              <a:t>"'</a:t>
            </a:r>
            <a:r>
              <a:rPr lang="en-US" dirty="0">
                <a:solidFill>
                  <a:prstClr val="black"/>
                </a:solidFill>
                <a:latin typeface="Consolas"/>
              </a:rPr>
              <a:t> </a:t>
            </a:r>
            <a:r>
              <a:rPr lang="en-US" dirty="0">
                <a:solidFill>
                  <a:srgbClr val="0000FF"/>
                </a:solidFill>
                <a:latin typeface="Consolas"/>
              </a:rPr>
              <a:t>/&gt;</a:t>
            </a:r>
            <a:r>
              <a:rPr lang="en-US" dirty="0">
                <a:solidFill>
                  <a:prstClr val="black"/>
                </a:solidFill>
                <a:latin typeface="Consolas"/>
              </a:rPr>
              <a:t>"</a:t>
            </a:r>
          </a:p>
          <a:p>
            <a:pPr marL="0" indent="0">
              <a:buNone/>
            </a:pPr>
            <a:endParaRPr lang="en-US" dirty="0">
              <a:solidFill>
                <a:prstClr val="black"/>
              </a:solidFill>
              <a:latin typeface="Consolas"/>
            </a:endParaRPr>
          </a:p>
        </p:txBody>
      </p:sp>
      <p:sp>
        <p:nvSpPr>
          <p:cNvPr id="6" name="Content Placeholder 5"/>
          <p:cNvSpPr>
            <a:spLocks noGrp="1"/>
          </p:cNvSpPr>
          <p:nvPr>
            <p:ph sz="half" idx="2"/>
          </p:nvPr>
        </p:nvSpPr>
        <p:spPr>
          <a:xfrm>
            <a:off x="5486400" y="1600200"/>
            <a:ext cx="3200400" cy="4525963"/>
          </a:xfrm>
        </p:spPr>
        <p:txBody>
          <a:bodyPr/>
          <a:lstStyle/>
          <a:p>
            <a:pPr marL="0" indent="0">
              <a:buNone/>
            </a:pPr>
            <a:endParaRPr lang="en-US" dirty="0" smtClean="0"/>
          </a:p>
          <a:p>
            <a:pPr marL="0" indent="0">
              <a:buNone/>
            </a:pPr>
            <a:endParaRPr lang="en-US" dirty="0"/>
          </a:p>
          <a:p>
            <a:pPr marL="0" indent="0">
              <a:buNone/>
            </a:pPr>
            <a:r>
              <a:rPr lang="en-US" dirty="0">
                <a:solidFill>
                  <a:srgbClr val="0000FF"/>
                </a:solidFill>
                <a:latin typeface="Consolas"/>
              </a:rPr>
              <a:t>&lt;</a:t>
            </a:r>
            <a:r>
              <a:rPr lang="en-US" dirty="0">
                <a:solidFill>
                  <a:srgbClr val="800000"/>
                </a:solidFill>
                <a:latin typeface="Consolas"/>
              </a:rPr>
              <a:t>a</a:t>
            </a:r>
            <a:r>
              <a:rPr lang="en-US" dirty="0">
                <a:solidFill>
                  <a:prstClr val="black"/>
                </a:solidFill>
                <a:latin typeface="Consolas"/>
              </a:rPr>
              <a:t> </a:t>
            </a:r>
            <a:r>
              <a:rPr lang="en-US" dirty="0" err="1">
                <a:solidFill>
                  <a:srgbClr val="FF0000"/>
                </a:solidFill>
                <a:latin typeface="Consolas"/>
              </a:rPr>
              <a:t>href</a:t>
            </a:r>
            <a:r>
              <a:rPr lang="en-US" dirty="0">
                <a:solidFill>
                  <a:srgbClr val="0000FF"/>
                </a:solidFill>
                <a:latin typeface="Consolas"/>
              </a:rPr>
              <a:t>='</a:t>
            </a:r>
          </a:p>
          <a:p>
            <a:pPr marL="0" indent="0">
              <a:buNone/>
            </a:pPr>
            <a:r>
              <a:rPr lang="en-US" dirty="0">
                <a:solidFill>
                  <a:srgbClr val="0000FF"/>
                </a:solidFill>
                <a:latin typeface="Consolas"/>
              </a:rPr>
              <a:t> </a:t>
            </a:r>
            <a:r>
              <a:rPr lang="en-US" dirty="0" err="1">
                <a:solidFill>
                  <a:srgbClr val="0000FF"/>
                </a:solidFill>
                <a:latin typeface="Consolas"/>
              </a:rPr>
              <a:t>javascript</a:t>
            </a:r>
            <a:r>
              <a:rPr lang="en-US" dirty="0">
                <a:solidFill>
                  <a:srgbClr val="0000FF"/>
                </a:solidFill>
                <a:latin typeface="Consolas"/>
              </a:rPr>
              <a:t>: …</a:t>
            </a:r>
          </a:p>
          <a:p>
            <a:pPr marL="0" indent="0">
              <a:buNone/>
            </a:pPr>
            <a:r>
              <a:rPr lang="en-US" dirty="0">
                <a:solidFill>
                  <a:srgbClr val="0000FF"/>
                </a:solidFill>
                <a:latin typeface="Consolas"/>
              </a:rPr>
              <a:t> '/&gt;</a:t>
            </a:r>
            <a:endParaRPr lang="en-US" dirty="0">
              <a:solidFill>
                <a:prstClr val="black"/>
              </a:solidFill>
              <a:latin typeface="Consolas"/>
            </a:endParaRPr>
          </a:p>
          <a:p>
            <a:pPr marL="0" indent="0">
              <a:buNone/>
            </a:pPr>
            <a:endParaRPr lang="en-US" dirty="0">
              <a:solidFill>
                <a:prstClr val="black"/>
              </a:solidFill>
              <a:latin typeface="Consolas"/>
            </a:endParaRPr>
          </a:p>
        </p:txBody>
      </p:sp>
      <p:sp>
        <p:nvSpPr>
          <p:cNvPr id="7" name="Right Arrow 6"/>
          <p:cNvSpPr/>
          <p:nvPr/>
        </p:nvSpPr>
        <p:spPr>
          <a:xfrm>
            <a:off x="4239827" y="3048000"/>
            <a:ext cx="1143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705497" y="4267200"/>
            <a:ext cx="2514600" cy="2133600"/>
            <a:chOff x="6191250" y="4800600"/>
            <a:chExt cx="2514600" cy="2133600"/>
          </a:xfrm>
        </p:grpSpPr>
        <p:sp>
          <p:nvSpPr>
            <p:cNvPr id="2" name="Oval Callout 1"/>
            <p:cNvSpPr/>
            <p:nvPr/>
          </p:nvSpPr>
          <p:spPr>
            <a:xfrm>
              <a:off x="6191250" y="4800600"/>
              <a:ext cx="2514600" cy="2133600"/>
            </a:xfrm>
            <a:prstGeom prst="wedgeEllipseCallout">
              <a:avLst>
                <a:gd name="adj1" fmla="val -94759"/>
                <a:gd name="adj2" fmla="val -75962"/>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Oval Callout 7"/>
            <p:cNvSpPr/>
            <p:nvPr/>
          </p:nvSpPr>
          <p:spPr>
            <a:xfrm>
              <a:off x="6191250" y="4800600"/>
              <a:ext cx="2514600" cy="2133600"/>
            </a:xfrm>
            <a:prstGeom prst="wedgeEllipseCallout">
              <a:avLst>
                <a:gd name="adj1" fmla="val 83063"/>
                <a:gd name="adj2" fmla="val -80671"/>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URI Context,</a:t>
              </a:r>
            </a:p>
            <a:p>
              <a:pPr algn="ctr"/>
              <a:r>
                <a:rPr lang="en-US" dirty="0" smtClean="0"/>
                <a:t>not HTML</a:t>
              </a:r>
              <a:endParaRPr lang="en-US" dirty="0"/>
            </a:p>
          </p:txBody>
        </p:sp>
      </p:grpSp>
      <p:sp>
        <p:nvSpPr>
          <p:cNvPr id="3" name="Oval Callout 2"/>
          <p:cNvSpPr/>
          <p:nvPr/>
        </p:nvSpPr>
        <p:spPr>
          <a:xfrm>
            <a:off x="4083231" y="1522911"/>
            <a:ext cx="2247900" cy="1447800"/>
          </a:xfrm>
          <a:prstGeom prst="wedgeEllipseCallout">
            <a:avLst>
              <a:gd name="adj1" fmla="val -88976"/>
              <a:gd name="adj2" fmla="val 35386"/>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HTML context sanitizer</a:t>
            </a:r>
            <a:endParaRPr lang="en-US" dirty="0"/>
          </a:p>
        </p:txBody>
      </p:sp>
      <p:sp>
        <p:nvSpPr>
          <p:cNvPr id="10" name="Rectangle 9"/>
          <p:cNvSpPr/>
          <p:nvPr/>
        </p:nvSpPr>
        <p:spPr>
          <a:xfrm>
            <a:off x="457200" y="2780211"/>
            <a:ext cx="2743200" cy="381000"/>
          </a:xfrm>
          <a:prstGeom prst="rect">
            <a:avLst/>
          </a:prstGeom>
          <a:noFill/>
          <a:ln w="41275">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918522" y="3289663"/>
            <a:ext cx="3236785" cy="381000"/>
          </a:xfrm>
          <a:prstGeom prst="rect">
            <a:avLst/>
          </a:prstGeom>
          <a:noFill/>
          <a:ln w="41275">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5715000" y="3213463"/>
            <a:ext cx="3092631" cy="381000"/>
          </a:xfrm>
          <a:prstGeom prst="rect">
            <a:avLst/>
          </a:prstGeom>
          <a:noFill/>
          <a:ln w="41275">
            <a:solidFill>
              <a:schemeClr val="accent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626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Now </a:t>
            </a:r>
            <a:r>
              <a:rPr lang="en-US" dirty="0" smtClean="0"/>
              <a:t>are we done?</a:t>
            </a:r>
            <a:endParaRPr lang="en-US" i="1" dirty="0"/>
          </a:p>
        </p:txBody>
      </p:sp>
      <p:sp>
        <p:nvSpPr>
          <p:cNvPr id="5" name="Content Placeholder 4"/>
          <p:cNvSpPr>
            <a:spLocks noGrp="1"/>
          </p:cNvSpPr>
          <p:nvPr>
            <p:ph sz="half" idx="1"/>
          </p:nvPr>
        </p:nvSpPr>
        <p:spPr>
          <a:xfrm>
            <a:off x="457200" y="1600200"/>
            <a:ext cx="3429000" cy="4525963"/>
          </a:xfrm>
        </p:spPr>
        <p:txBody>
          <a:bodyPr/>
          <a:lstStyle/>
          <a:p>
            <a:pPr marL="0" indent="0">
              <a:buNone/>
            </a:pPr>
            <a:endParaRPr lang="en-US" dirty="0"/>
          </a:p>
          <a:p>
            <a:pPr marL="0" indent="0">
              <a:buNone/>
            </a:pPr>
            <a:endParaRPr lang="en-US" sz="1600" dirty="0" smtClean="0">
              <a:latin typeface="Courier New" pitchFamily="49" charset="0"/>
              <a:cs typeface="Courier New" pitchFamily="49" charset="0"/>
            </a:endParaRPr>
          </a:p>
          <a:p>
            <a:pPr marL="0" indent="0">
              <a:buNone/>
            </a:pPr>
            <a:endParaRPr lang="en-US" sz="1600" dirty="0">
              <a:latin typeface="Courier New" pitchFamily="49" charset="0"/>
              <a:cs typeface="Courier New" pitchFamily="49" charset="0"/>
            </a:endParaRPr>
          </a:p>
          <a:p>
            <a:pPr marL="0" indent="0">
              <a:buNone/>
            </a:pPr>
            <a:r>
              <a:rPr lang="en-US" sz="1600" dirty="0">
                <a:solidFill>
                  <a:srgbClr val="0000FF"/>
                </a:solidFill>
                <a:latin typeface="Consolas"/>
              </a:rPr>
              <a:t>&lt;</a:t>
            </a:r>
            <a:r>
              <a:rPr lang="en-US" sz="1600" dirty="0">
                <a:solidFill>
                  <a:srgbClr val="800000"/>
                </a:solidFill>
                <a:latin typeface="Consolas"/>
              </a:rPr>
              <a:t>div</a:t>
            </a:r>
            <a:endParaRPr lang="en-US" sz="1600" dirty="0">
              <a:solidFill>
                <a:prstClr val="black"/>
              </a:solidFill>
              <a:latin typeface="Consolas"/>
            </a:endParaRPr>
          </a:p>
          <a:p>
            <a:pPr marL="0" indent="0">
              <a:buNone/>
            </a:pPr>
            <a:r>
              <a:rPr lang="en-US" sz="1600" dirty="0" err="1">
                <a:solidFill>
                  <a:srgbClr val="FF0000"/>
                </a:solidFill>
                <a:latin typeface="Consolas"/>
              </a:rPr>
              <a:t>onclick</a:t>
            </a:r>
            <a:r>
              <a:rPr lang="en-US" sz="1600" dirty="0">
                <a:solidFill>
                  <a:srgbClr val="0000FF"/>
                </a:solidFill>
                <a:latin typeface="Consolas"/>
              </a:rPr>
              <a:t>='</a:t>
            </a:r>
            <a:r>
              <a:rPr lang="en-US" sz="1600" dirty="0" err="1">
                <a:solidFill>
                  <a:srgbClr val="0000FF"/>
                </a:solidFill>
                <a:latin typeface="Consolas"/>
              </a:rPr>
              <a:t>displayComment</a:t>
            </a:r>
            <a:r>
              <a:rPr lang="en-US" sz="1600" dirty="0">
                <a:solidFill>
                  <a:srgbClr val="0000FF"/>
                </a:solidFill>
                <a:latin typeface="Consolas"/>
              </a:rPr>
              <a:t>("</a:t>
            </a:r>
          </a:p>
          <a:p>
            <a:pPr marL="0" indent="0">
              <a:buNone/>
            </a:pPr>
            <a:endParaRPr lang="en-US" sz="1600" dirty="0">
              <a:solidFill>
                <a:srgbClr val="0000FF"/>
              </a:solidFill>
              <a:latin typeface="Consolas"/>
            </a:endParaRPr>
          </a:p>
          <a:p>
            <a:pPr marL="0" indent="0">
              <a:buNone/>
            </a:pPr>
            <a:r>
              <a:rPr lang="en-US" sz="1600" dirty="0" smtClean="0">
                <a:solidFill>
                  <a:srgbClr val="FF0000"/>
                </a:solidFill>
                <a:latin typeface="Consolas"/>
              </a:rPr>
              <a:t>    SANITIZED_ATTRIBUTE</a:t>
            </a:r>
            <a:endParaRPr lang="en-US" sz="1600" dirty="0">
              <a:solidFill>
                <a:srgbClr val="FF0000"/>
              </a:solidFill>
              <a:latin typeface="Consolas"/>
            </a:endParaRPr>
          </a:p>
          <a:p>
            <a:pPr marL="0" indent="0">
              <a:buNone/>
            </a:pPr>
            <a:endParaRPr lang="en-US" sz="1600" dirty="0">
              <a:solidFill>
                <a:srgbClr val="0000FF"/>
              </a:solidFill>
              <a:latin typeface="Consolas"/>
            </a:endParaRPr>
          </a:p>
          <a:p>
            <a:pPr marL="0" indent="0">
              <a:buNone/>
            </a:pPr>
            <a:r>
              <a:rPr lang="en-US" sz="1600" dirty="0">
                <a:solidFill>
                  <a:srgbClr val="0000FF"/>
                </a:solidFill>
                <a:latin typeface="Consolas"/>
              </a:rPr>
              <a:t>")'</a:t>
            </a:r>
            <a:endParaRPr lang="en-US" sz="1600" dirty="0">
              <a:solidFill>
                <a:prstClr val="black"/>
              </a:solidFill>
              <a:latin typeface="Consolas"/>
            </a:endParaRPr>
          </a:p>
          <a:p>
            <a:pPr marL="0" indent="0">
              <a:buNone/>
            </a:pPr>
            <a:r>
              <a:rPr lang="en-US" sz="1600" dirty="0">
                <a:solidFill>
                  <a:srgbClr val="0000FF"/>
                </a:solidFill>
                <a:latin typeface="Consolas"/>
              </a:rPr>
              <a:t>&gt;</a:t>
            </a:r>
            <a:endParaRPr lang="en-US" sz="1600" dirty="0">
              <a:solidFill>
                <a:prstClr val="black"/>
              </a:solidFill>
              <a:latin typeface="Consolas"/>
            </a:endParaRPr>
          </a:p>
          <a:p>
            <a:pPr marL="0" indent="0">
              <a:buNone/>
            </a:pPr>
            <a:r>
              <a:rPr lang="en-US" sz="1600" dirty="0">
                <a:solidFill>
                  <a:srgbClr val="0000FF"/>
                </a:solidFill>
                <a:latin typeface="Consolas"/>
              </a:rPr>
              <a:t>&lt;/</a:t>
            </a:r>
            <a:r>
              <a:rPr lang="en-US" sz="1600" dirty="0">
                <a:solidFill>
                  <a:srgbClr val="800000"/>
                </a:solidFill>
                <a:latin typeface="Consolas"/>
              </a:rPr>
              <a:t>div</a:t>
            </a:r>
            <a:r>
              <a:rPr lang="en-US" sz="1600" dirty="0">
                <a:solidFill>
                  <a:srgbClr val="0000FF"/>
                </a:solidFill>
                <a:latin typeface="Consolas"/>
              </a:rPr>
              <a:t>&gt;</a:t>
            </a:r>
            <a:endParaRPr lang="en-US" sz="1600" dirty="0">
              <a:solidFill>
                <a:prstClr val="black"/>
              </a:solidFill>
              <a:latin typeface="Consolas"/>
            </a:endParaRPr>
          </a:p>
          <a:p>
            <a:pPr marL="0" indent="0">
              <a:buNone/>
            </a:pPr>
            <a:endParaRPr lang="en-US" sz="1600" dirty="0">
              <a:solidFill>
                <a:prstClr val="black"/>
              </a:solidFill>
              <a:latin typeface="Consolas"/>
            </a:endParaRPr>
          </a:p>
        </p:txBody>
      </p:sp>
      <p:sp>
        <p:nvSpPr>
          <p:cNvPr id="10" name="Rectangular Callout 9"/>
          <p:cNvSpPr/>
          <p:nvPr/>
        </p:nvSpPr>
        <p:spPr>
          <a:xfrm>
            <a:off x="4267200" y="1784866"/>
            <a:ext cx="4495800" cy="1720334"/>
          </a:xfrm>
          <a:prstGeom prst="wedgeRectCallout">
            <a:avLst>
              <a:gd name="adj1" fmla="val -88598"/>
              <a:gd name="adj2" fmla="val 594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cs typeface="Courier New" pitchFamily="49" charset="0"/>
              </a:rPr>
              <a:t>What if </a:t>
            </a:r>
            <a:r>
              <a:rPr lang="en-US" dirty="0" smtClean="0">
                <a:solidFill>
                  <a:srgbClr val="FF0000"/>
                </a:solidFill>
                <a:latin typeface="Courier New" pitchFamily="49" charset="0"/>
                <a:cs typeface="Courier New" pitchFamily="49" charset="0"/>
              </a:rPr>
              <a:t>SANITIZED_ATTRIBUTE </a:t>
            </a:r>
            <a:r>
              <a:rPr lang="en-US" dirty="0" smtClean="0">
                <a:solidFill>
                  <a:schemeClr val="tx1"/>
                </a:solidFill>
                <a:latin typeface="Courier New" pitchFamily="49" charset="0"/>
                <a:cs typeface="Courier New" pitchFamily="49" charset="0"/>
              </a:rPr>
              <a:t>=</a:t>
            </a:r>
          </a:p>
          <a:p>
            <a:r>
              <a:rPr lang="en-US" dirty="0">
                <a:solidFill>
                  <a:srgbClr val="FF0000"/>
                </a:solidFill>
                <a:latin typeface="Courier New" pitchFamily="49" charset="0"/>
                <a:cs typeface="Courier New" pitchFamily="49" charset="0"/>
              </a:rPr>
              <a:t> </a:t>
            </a:r>
            <a:r>
              <a:rPr lang="en-US" dirty="0" smtClean="0">
                <a:solidFill>
                  <a:srgbClr val="FF0000"/>
                </a:solidFill>
                <a:latin typeface="Courier New" pitchFamily="49" charset="0"/>
                <a:cs typeface="Courier New" pitchFamily="49" charset="0"/>
              </a:rPr>
              <a:t>    &amp;</a:t>
            </a:r>
            <a:r>
              <a:rPr lang="en-US" dirty="0" err="1">
                <a:solidFill>
                  <a:srgbClr val="FF0000"/>
                </a:solidFill>
                <a:latin typeface="Courier New" pitchFamily="49" charset="0"/>
                <a:cs typeface="Courier New" pitchFamily="49" charset="0"/>
              </a:rPr>
              <a:t>quot</a:t>
            </a:r>
            <a:r>
              <a:rPr lang="en-US" dirty="0" smtClean="0">
                <a:solidFill>
                  <a:srgbClr val="FF0000"/>
                </a:solidFill>
                <a:latin typeface="Courier New" pitchFamily="49" charset="0"/>
                <a:cs typeface="Courier New" pitchFamily="49" charset="0"/>
              </a:rPr>
              <a:t>;);</a:t>
            </a:r>
            <a:r>
              <a:rPr lang="en-US" dirty="0" err="1" smtClean="0">
                <a:solidFill>
                  <a:srgbClr val="FF0000"/>
                </a:solidFill>
                <a:latin typeface="Courier New" pitchFamily="49" charset="0"/>
                <a:cs typeface="Courier New" pitchFamily="49" charset="0"/>
              </a:rPr>
              <a:t>stealInfo</a:t>
            </a:r>
            <a:r>
              <a:rPr lang="en-US" dirty="0" smtClean="0">
                <a:solidFill>
                  <a:srgbClr val="FF0000"/>
                </a:solidFill>
                <a:latin typeface="Courier New" pitchFamily="49" charset="0"/>
                <a:cs typeface="Courier New" pitchFamily="49" charset="0"/>
              </a:rPr>
              <a:t>(&amp;</a:t>
            </a:r>
            <a:r>
              <a:rPr lang="en-US" dirty="0" err="1">
                <a:solidFill>
                  <a:srgbClr val="FF0000"/>
                </a:solidFill>
                <a:latin typeface="Courier New" pitchFamily="49" charset="0"/>
                <a:cs typeface="Courier New" pitchFamily="49" charset="0"/>
              </a:rPr>
              <a:t>quot</a:t>
            </a:r>
            <a:r>
              <a:rPr lang="en-US" dirty="0">
                <a:solidFill>
                  <a:srgbClr val="FF0000"/>
                </a:solidFill>
                <a:latin typeface="Courier New" pitchFamily="49" charset="0"/>
                <a:cs typeface="Courier New" pitchFamily="49" charset="0"/>
              </a:rPr>
              <a:t>;"</a:t>
            </a:r>
          </a:p>
          <a:p>
            <a:pPr algn="ctr"/>
            <a:endParaRPr lang="en-US" dirty="0"/>
          </a:p>
        </p:txBody>
      </p:sp>
    </p:spTree>
    <p:extLst>
      <p:ext uri="{BB962C8B-B14F-4D97-AF65-F5344CB8AC3E}">
        <p14:creationId xmlns:p14="http://schemas.microsoft.com/office/powerpoint/2010/main" val="1728228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Now </a:t>
            </a:r>
            <a:r>
              <a:rPr lang="en-US" dirty="0"/>
              <a:t>are we done?</a:t>
            </a:r>
          </a:p>
        </p:txBody>
      </p:sp>
      <p:sp>
        <p:nvSpPr>
          <p:cNvPr id="6" name="Content Placeholder 5"/>
          <p:cNvSpPr>
            <a:spLocks noGrp="1"/>
          </p:cNvSpPr>
          <p:nvPr>
            <p:ph sz="half" idx="2"/>
          </p:nvPr>
        </p:nvSpPr>
        <p:spPr>
          <a:xfrm>
            <a:off x="5181600" y="1600200"/>
            <a:ext cx="3505200" cy="4525963"/>
          </a:xfrm>
        </p:spPr>
        <p:txBody>
          <a:bodyPr/>
          <a:lstStyle/>
          <a:p>
            <a:pPr marL="0" indent="0">
              <a:buNone/>
            </a:pPr>
            <a:endParaRPr lang="en-US" sz="1600" dirty="0" smtClean="0">
              <a:latin typeface="Courier New" pitchFamily="49" charset="0"/>
              <a:cs typeface="Courier New" pitchFamily="49" charset="0"/>
            </a:endParaRPr>
          </a:p>
          <a:p>
            <a:pPr marL="0" indent="0">
              <a:buNone/>
            </a:pPr>
            <a:endParaRPr lang="en-US" sz="1600" dirty="0">
              <a:latin typeface="Courier New" pitchFamily="49" charset="0"/>
              <a:cs typeface="Courier New" pitchFamily="49" charset="0"/>
            </a:endParaRPr>
          </a:p>
          <a:p>
            <a:pPr marL="0" indent="0">
              <a:buNone/>
            </a:pPr>
            <a:endParaRPr lang="en-US" sz="1600" dirty="0" smtClean="0">
              <a:latin typeface="Courier New" pitchFamily="49" charset="0"/>
              <a:cs typeface="Courier New" pitchFamily="49" charset="0"/>
            </a:endParaRPr>
          </a:p>
          <a:p>
            <a:pPr marL="0" indent="0">
              <a:buNone/>
            </a:pPr>
            <a:endParaRPr lang="en-US" sz="1600" dirty="0">
              <a:latin typeface="Courier New" pitchFamily="49" charset="0"/>
              <a:cs typeface="Courier New" pitchFamily="49" charset="0"/>
            </a:endParaRPr>
          </a:p>
          <a:p>
            <a:pPr marL="0" indent="0">
              <a:buNone/>
            </a:pPr>
            <a:r>
              <a:rPr lang="en-US" sz="1600" dirty="0">
                <a:solidFill>
                  <a:srgbClr val="0000FF"/>
                </a:solidFill>
                <a:latin typeface="Consolas"/>
              </a:rPr>
              <a:t>&lt;</a:t>
            </a:r>
            <a:r>
              <a:rPr lang="en-US" sz="1600" dirty="0">
                <a:solidFill>
                  <a:srgbClr val="800000"/>
                </a:solidFill>
                <a:latin typeface="Consolas"/>
              </a:rPr>
              <a:t>div</a:t>
            </a:r>
            <a:endParaRPr lang="en-US" sz="1600" dirty="0">
              <a:solidFill>
                <a:prstClr val="black"/>
              </a:solidFill>
              <a:latin typeface="Consolas"/>
            </a:endParaRPr>
          </a:p>
          <a:p>
            <a:pPr marL="0" indent="0">
              <a:buNone/>
            </a:pPr>
            <a:r>
              <a:rPr lang="en-US" sz="1600" dirty="0" err="1">
                <a:solidFill>
                  <a:srgbClr val="FF0000"/>
                </a:solidFill>
                <a:latin typeface="Consolas"/>
              </a:rPr>
              <a:t>onclick</a:t>
            </a:r>
            <a:r>
              <a:rPr lang="en-US" sz="1600" dirty="0">
                <a:solidFill>
                  <a:srgbClr val="0000FF"/>
                </a:solidFill>
                <a:latin typeface="Consolas"/>
              </a:rPr>
              <a:t>='</a:t>
            </a:r>
            <a:r>
              <a:rPr lang="en-US" sz="1600" dirty="0" err="1">
                <a:solidFill>
                  <a:srgbClr val="0000FF"/>
                </a:solidFill>
                <a:latin typeface="Consolas"/>
              </a:rPr>
              <a:t>displayComment</a:t>
            </a:r>
            <a:r>
              <a:rPr lang="en-US" sz="1600" dirty="0">
                <a:solidFill>
                  <a:srgbClr val="0000FF"/>
                </a:solidFill>
                <a:latin typeface="Consolas"/>
              </a:rPr>
              <a:t>(</a:t>
            </a:r>
          </a:p>
          <a:p>
            <a:pPr marL="0" indent="0">
              <a:buNone/>
            </a:pPr>
            <a:r>
              <a:rPr lang="en-US" sz="1600" dirty="0">
                <a:solidFill>
                  <a:srgbClr val="0000FF"/>
                </a:solidFill>
                <a:latin typeface="Consolas"/>
              </a:rPr>
              <a:t>"");</a:t>
            </a:r>
          </a:p>
          <a:p>
            <a:pPr marL="0" indent="0">
              <a:buNone/>
            </a:pPr>
            <a:r>
              <a:rPr lang="en-US" sz="1600" dirty="0" err="1">
                <a:solidFill>
                  <a:srgbClr val="0000FF"/>
                </a:solidFill>
                <a:latin typeface="Consolas"/>
              </a:rPr>
              <a:t>stealInfo</a:t>
            </a:r>
            <a:r>
              <a:rPr lang="en-US" sz="1600" dirty="0">
                <a:solidFill>
                  <a:srgbClr val="0000FF"/>
                </a:solidFill>
                <a:latin typeface="Consolas"/>
              </a:rPr>
              <a:t>("")</a:t>
            </a:r>
          </a:p>
          <a:p>
            <a:pPr marL="0" indent="0">
              <a:buNone/>
            </a:pPr>
            <a:r>
              <a:rPr lang="en-US" sz="1600" dirty="0">
                <a:solidFill>
                  <a:srgbClr val="0000FF"/>
                </a:solidFill>
                <a:latin typeface="Consolas"/>
              </a:rPr>
              <a:t>'&gt;</a:t>
            </a:r>
            <a:endParaRPr lang="en-US" sz="1600" dirty="0">
              <a:solidFill>
                <a:prstClr val="black"/>
              </a:solidFill>
              <a:latin typeface="Consolas"/>
            </a:endParaRPr>
          </a:p>
          <a:p>
            <a:pPr marL="0" indent="0">
              <a:buNone/>
            </a:pPr>
            <a:r>
              <a:rPr lang="en-US" sz="1600" dirty="0">
                <a:solidFill>
                  <a:srgbClr val="0000FF"/>
                </a:solidFill>
                <a:latin typeface="Consolas"/>
              </a:rPr>
              <a:t>&lt;/</a:t>
            </a:r>
            <a:r>
              <a:rPr lang="en-US" sz="1600" dirty="0">
                <a:solidFill>
                  <a:srgbClr val="800000"/>
                </a:solidFill>
                <a:latin typeface="Consolas"/>
              </a:rPr>
              <a:t>div</a:t>
            </a:r>
            <a:r>
              <a:rPr lang="en-US" sz="1600" dirty="0">
                <a:solidFill>
                  <a:srgbClr val="0000FF"/>
                </a:solidFill>
                <a:latin typeface="Consolas"/>
              </a:rPr>
              <a:t>&gt;</a:t>
            </a:r>
            <a:endParaRPr lang="en-US" sz="1600" dirty="0">
              <a:solidFill>
                <a:prstClr val="black"/>
              </a:solidFill>
              <a:latin typeface="Consolas"/>
            </a:endParaRPr>
          </a:p>
          <a:p>
            <a:pPr marL="0" indent="0">
              <a:buNone/>
            </a:pPr>
            <a:endParaRPr lang="en-US" sz="1600" dirty="0">
              <a:solidFill>
                <a:prstClr val="black"/>
              </a:solidFill>
              <a:latin typeface="Consolas"/>
            </a:endParaRPr>
          </a:p>
          <a:p>
            <a:pPr marL="0" indent="0">
              <a:buNone/>
            </a:pPr>
            <a:endParaRPr lang="en-US" dirty="0"/>
          </a:p>
        </p:txBody>
      </p:sp>
      <p:sp>
        <p:nvSpPr>
          <p:cNvPr id="7" name="Right Arrow 6"/>
          <p:cNvSpPr/>
          <p:nvPr/>
        </p:nvSpPr>
        <p:spPr>
          <a:xfrm>
            <a:off x="3886200" y="3048000"/>
            <a:ext cx="1143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4"/>
          <p:cNvSpPr txBox="1">
            <a:spLocks/>
          </p:cNvSpPr>
          <p:nvPr/>
        </p:nvSpPr>
        <p:spPr>
          <a:xfrm>
            <a:off x="457200" y="1600200"/>
            <a:ext cx="3429000" cy="452596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endParaRPr lang="en-US" smtClean="0"/>
          </a:p>
          <a:p>
            <a:pPr marL="0" indent="0">
              <a:buFont typeface="Arial" pitchFamily="34" charset="0"/>
              <a:buNone/>
            </a:pPr>
            <a:endParaRPr lang="en-US" sz="1600" smtClean="0">
              <a:latin typeface="Courier New" pitchFamily="49" charset="0"/>
              <a:cs typeface="Courier New" pitchFamily="49" charset="0"/>
            </a:endParaRPr>
          </a:p>
          <a:p>
            <a:pPr marL="0" indent="0">
              <a:buFont typeface="Arial" pitchFamily="34" charset="0"/>
              <a:buNone/>
            </a:pPr>
            <a:endParaRPr lang="en-US" sz="1600" smtClean="0">
              <a:latin typeface="Courier New" pitchFamily="49" charset="0"/>
              <a:cs typeface="Courier New" pitchFamily="49" charset="0"/>
            </a:endParaRPr>
          </a:p>
          <a:p>
            <a:pPr marL="0" indent="0">
              <a:buFont typeface="Arial" pitchFamily="34" charset="0"/>
              <a:buNone/>
            </a:pPr>
            <a:r>
              <a:rPr lang="en-US" sz="1600" smtClean="0">
                <a:solidFill>
                  <a:srgbClr val="0000FF"/>
                </a:solidFill>
                <a:latin typeface="Consolas"/>
              </a:rPr>
              <a:t>&lt;</a:t>
            </a:r>
            <a:r>
              <a:rPr lang="en-US" sz="1600" smtClean="0">
                <a:solidFill>
                  <a:srgbClr val="800000"/>
                </a:solidFill>
                <a:latin typeface="Consolas"/>
              </a:rPr>
              <a:t>div</a:t>
            </a:r>
            <a:endParaRPr lang="en-US" sz="1600" smtClean="0">
              <a:solidFill>
                <a:prstClr val="black"/>
              </a:solidFill>
              <a:latin typeface="Consolas"/>
            </a:endParaRPr>
          </a:p>
          <a:p>
            <a:pPr marL="0" indent="0">
              <a:buFont typeface="Arial" pitchFamily="34" charset="0"/>
              <a:buNone/>
            </a:pPr>
            <a:r>
              <a:rPr lang="en-US" sz="1600" smtClean="0">
                <a:solidFill>
                  <a:srgbClr val="FF0000"/>
                </a:solidFill>
                <a:latin typeface="Consolas"/>
              </a:rPr>
              <a:t>onclick</a:t>
            </a:r>
            <a:r>
              <a:rPr lang="en-US" sz="1600" smtClean="0">
                <a:solidFill>
                  <a:srgbClr val="0000FF"/>
                </a:solidFill>
                <a:latin typeface="Consolas"/>
              </a:rPr>
              <a:t>='displayComment("</a:t>
            </a:r>
          </a:p>
          <a:p>
            <a:pPr marL="0" indent="0">
              <a:buFont typeface="Arial" pitchFamily="34" charset="0"/>
              <a:buNone/>
            </a:pPr>
            <a:endParaRPr lang="en-US" sz="1600" smtClean="0">
              <a:solidFill>
                <a:srgbClr val="0000FF"/>
              </a:solidFill>
              <a:latin typeface="Consolas"/>
            </a:endParaRPr>
          </a:p>
          <a:p>
            <a:pPr marL="0" indent="0">
              <a:buFont typeface="Arial" pitchFamily="34" charset="0"/>
              <a:buNone/>
            </a:pPr>
            <a:r>
              <a:rPr lang="en-US" sz="1600" smtClean="0">
                <a:solidFill>
                  <a:srgbClr val="FF0000"/>
                </a:solidFill>
                <a:latin typeface="Consolas"/>
              </a:rPr>
              <a:t>    SANITIZED_ATTRIBUTE</a:t>
            </a:r>
          </a:p>
          <a:p>
            <a:pPr marL="0" indent="0">
              <a:buFont typeface="Arial" pitchFamily="34" charset="0"/>
              <a:buNone/>
            </a:pPr>
            <a:endParaRPr lang="en-US" sz="1600" smtClean="0">
              <a:solidFill>
                <a:srgbClr val="0000FF"/>
              </a:solidFill>
              <a:latin typeface="Consolas"/>
            </a:endParaRPr>
          </a:p>
          <a:p>
            <a:pPr marL="0" indent="0">
              <a:buFont typeface="Arial" pitchFamily="34" charset="0"/>
              <a:buNone/>
            </a:pPr>
            <a:r>
              <a:rPr lang="en-US" sz="1600" smtClean="0">
                <a:solidFill>
                  <a:srgbClr val="0000FF"/>
                </a:solidFill>
                <a:latin typeface="Consolas"/>
              </a:rPr>
              <a:t>")'</a:t>
            </a:r>
            <a:endParaRPr lang="en-US" sz="1600" smtClean="0">
              <a:solidFill>
                <a:prstClr val="black"/>
              </a:solidFill>
              <a:latin typeface="Consolas"/>
            </a:endParaRPr>
          </a:p>
          <a:p>
            <a:pPr marL="0" indent="0">
              <a:buFont typeface="Arial" pitchFamily="34" charset="0"/>
              <a:buNone/>
            </a:pPr>
            <a:r>
              <a:rPr lang="en-US" sz="1600" smtClean="0">
                <a:solidFill>
                  <a:srgbClr val="0000FF"/>
                </a:solidFill>
                <a:latin typeface="Consolas"/>
              </a:rPr>
              <a:t>&gt;</a:t>
            </a:r>
            <a:endParaRPr lang="en-US" sz="1600" smtClean="0">
              <a:solidFill>
                <a:prstClr val="black"/>
              </a:solidFill>
              <a:latin typeface="Consolas"/>
            </a:endParaRPr>
          </a:p>
          <a:p>
            <a:pPr marL="0" indent="0">
              <a:buFont typeface="Arial" pitchFamily="34" charset="0"/>
              <a:buNone/>
            </a:pPr>
            <a:r>
              <a:rPr lang="en-US" sz="1600" smtClean="0">
                <a:solidFill>
                  <a:srgbClr val="0000FF"/>
                </a:solidFill>
                <a:latin typeface="Consolas"/>
              </a:rPr>
              <a:t>&lt;/</a:t>
            </a:r>
            <a:r>
              <a:rPr lang="en-US" sz="1600" smtClean="0">
                <a:solidFill>
                  <a:srgbClr val="800000"/>
                </a:solidFill>
                <a:latin typeface="Consolas"/>
              </a:rPr>
              <a:t>div</a:t>
            </a:r>
            <a:r>
              <a:rPr lang="en-US" sz="1600" smtClean="0">
                <a:solidFill>
                  <a:srgbClr val="0000FF"/>
                </a:solidFill>
                <a:latin typeface="Consolas"/>
              </a:rPr>
              <a:t>&gt;</a:t>
            </a:r>
            <a:endParaRPr lang="en-US" sz="1600" smtClean="0">
              <a:solidFill>
                <a:prstClr val="black"/>
              </a:solidFill>
              <a:latin typeface="Consolas"/>
            </a:endParaRPr>
          </a:p>
          <a:p>
            <a:pPr marL="0" indent="0">
              <a:buFont typeface="Arial" pitchFamily="34" charset="0"/>
              <a:buNone/>
            </a:pPr>
            <a:endParaRPr lang="en-US" sz="1600" dirty="0">
              <a:solidFill>
                <a:prstClr val="black"/>
              </a:solidFill>
              <a:latin typeface="Consolas"/>
            </a:endParaRPr>
          </a:p>
        </p:txBody>
      </p:sp>
    </p:spTree>
    <p:extLst>
      <p:ext uri="{BB962C8B-B14F-4D97-AF65-F5344CB8AC3E}">
        <p14:creationId xmlns:p14="http://schemas.microsoft.com/office/powerpoint/2010/main" val="148243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Model</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434262" cy="466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xplosion 2 5"/>
          <p:cNvSpPr/>
          <p:nvPr/>
        </p:nvSpPr>
        <p:spPr>
          <a:xfrm>
            <a:off x="2362200" y="2133600"/>
            <a:ext cx="5410200" cy="3886200"/>
          </a:xfrm>
          <a:prstGeom prst="irregularSeal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OMG!!!</a:t>
            </a:r>
            <a:endParaRPr lang="en-US" dirty="0"/>
          </a:p>
        </p:txBody>
      </p:sp>
    </p:spTree>
    <p:extLst>
      <p:ext uri="{BB962C8B-B14F-4D97-AF65-F5344CB8AC3E}">
        <p14:creationId xmlns:p14="http://schemas.microsoft.com/office/powerpoint/2010/main" val="513877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Framework and Application Evaluation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r>
              <a:rPr lang="en-US" dirty="0" smtClean="0"/>
              <a:t>What support for auto sanitization do frameworks provide?</a:t>
            </a:r>
          </a:p>
          <a:p>
            <a:endParaRPr lang="en-US" dirty="0"/>
          </a:p>
          <a:p>
            <a:r>
              <a:rPr lang="en-US" dirty="0" smtClean="0"/>
              <a:t>What support for context sensitivity do frameworks provide?</a:t>
            </a:r>
          </a:p>
          <a:p>
            <a:endParaRPr lang="en-US" dirty="0"/>
          </a:p>
          <a:p>
            <a:r>
              <a:rPr lang="en-US" dirty="0" smtClean="0"/>
              <a:t>Does the support of frameworks match the requirements of web applications?</a:t>
            </a:r>
          </a:p>
        </p:txBody>
      </p:sp>
    </p:spTree>
    <p:extLst>
      <p:ext uri="{BB962C8B-B14F-4D97-AF65-F5344CB8AC3E}">
        <p14:creationId xmlns:p14="http://schemas.microsoft.com/office/powerpoint/2010/main" val="2212979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Auto Sanitization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latin typeface="Courier New" pitchFamily="49" charset="0"/>
              <a:cs typeface="Courier New" pitchFamily="49" charset="0"/>
            </a:endParaRPr>
          </a:p>
          <a:p>
            <a:pPr marL="0" indent="0">
              <a:buNone/>
            </a:pPr>
            <a:r>
              <a:rPr lang="en-US" dirty="0">
                <a:latin typeface="Consolas"/>
              </a:rPr>
              <a:t>{% if </a:t>
            </a:r>
            <a:r>
              <a:rPr lang="en-US" dirty="0" err="1">
                <a:latin typeface="Consolas"/>
              </a:rPr>
              <a:t>header.sortable</a:t>
            </a:r>
            <a:r>
              <a:rPr lang="en-US" dirty="0">
                <a:latin typeface="Consolas"/>
              </a:rPr>
              <a:t> %}</a:t>
            </a:r>
          </a:p>
          <a:p>
            <a:pPr marL="0" indent="0">
              <a:buNone/>
            </a:pPr>
            <a:r>
              <a:rPr lang="en-US" dirty="0" smtClean="0">
                <a:solidFill>
                  <a:srgbClr val="0000FF"/>
                </a:solidFill>
                <a:latin typeface="Consolas"/>
              </a:rPr>
              <a:t>	&lt;</a:t>
            </a:r>
            <a:r>
              <a:rPr lang="en-US" dirty="0">
                <a:solidFill>
                  <a:srgbClr val="800000"/>
                </a:solidFill>
                <a:latin typeface="Consolas"/>
              </a:rPr>
              <a:t>a</a:t>
            </a:r>
            <a:r>
              <a:rPr lang="en-US" dirty="0">
                <a:solidFill>
                  <a:prstClr val="black"/>
                </a:solidFill>
                <a:latin typeface="Consolas"/>
              </a:rPr>
              <a:t> </a:t>
            </a:r>
            <a:r>
              <a:rPr lang="en-US" dirty="0" err="1">
                <a:solidFill>
                  <a:srgbClr val="FF0000"/>
                </a:solidFill>
                <a:latin typeface="Consolas"/>
              </a:rPr>
              <a:t>href</a:t>
            </a:r>
            <a:r>
              <a:rPr lang="en-US" dirty="0">
                <a:solidFill>
                  <a:srgbClr val="0000FF"/>
                </a:solidFill>
                <a:latin typeface="Consolas"/>
              </a:rPr>
              <a:t>="{{header.url}}"&gt;</a:t>
            </a:r>
            <a:endParaRPr lang="en-US" dirty="0">
              <a:solidFill>
                <a:prstClr val="black"/>
              </a:solidFill>
              <a:latin typeface="Consolas"/>
            </a:endParaRPr>
          </a:p>
          <a:p>
            <a:pPr marL="0" indent="0">
              <a:buNone/>
            </a:pPr>
            <a:r>
              <a:rPr lang="en-US" dirty="0">
                <a:solidFill>
                  <a:prstClr val="black"/>
                </a:solidFill>
                <a:latin typeface="Consolas"/>
              </a:rPr>
              <a:t>{% </a:t>
            </a:r>
            <a:r>
              <a:rPr lang="en-US" dirty="0" err="1">
                <a:solidFill>
                  <a:prstClr val="black"/>
                </a:solidFill>
                <a:latin typeface="Consolas"/>
              </a:rPr>
              <a:t>endif</a:t>
            </a:r>
            <a:r>
              <a:rPr lang="en-US" dirty="0">
                <a:solidFill>
                  <a:prstClr val="black"/>
                </a:solidFill>
                <a:latin typeface="Consolas"/>
              </a:rPr>
              <a:t> %}</a:t>
            </a:r>
          </a:p>
          <a:p>
            <a:pPr marL="0" indent="0">
              <a:buNone/>
            </a:pPr>
            <a:endParaRPr lang="en-US" dirty="0">
              <a:solidFill>
                <a:prstClr val="black"/>
              </a:solidFill>
              <a:latin typeface="Consolas"/>
            </a:endParaRPr>
          </a:p>
        </p:txBody>
      </p:sp>
      <p:sp>
        <p:nvSpPr>
          <p:cNvPr id="5" name="Rectangle 4"/>
          <p:cNvSpPr/>
          <p:nvPr/>
        </p:nvSpPr>
        <p:spPr>
          <a:xfrm>
            <a:off x="2786742" y="3409406"/>
            <a:ext cx="2701636" cy="400594"/>
          </a:xfrm>
          <a:prstGeom prst="rect">
            <a:avLst/>
          </a:prstGeom>
          <a:no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xplosion 1 3"/>
          <p:cNvSpPr/>
          <p:nvPr/>
        </p:nvSpPr>
        <p:spPr>
          <a:xfrm>
            <a:off x="5105400" y="3609703"/>
            <a:ext cx="2995749" cy="2743200"/>
          </a:xfrm>
          <a:prstGeom prst="irregularSeal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Django</a:t>
            </a:r>
            <a:r>
              <a:rPr lang="en-US" dirty="0" smtClean="0"/>
              <a:t> doesn’t know how to auto sanitize this context!</a:t>
            </a:r>
            <a:endParaRPr lang="en-US" dirty="0"/>
          </a:p>
        </p:txBody>
      </p:sp>
    </p:spTree>
    <p:extLst>
      <p:ext uri="{BB962C8B-B14F-4D97-AF65-F5344CB8AC3E}">
        <p14:creationId xmlns:p14="http://schemas.microsoft.com/office/powerpoint/2010/main" val="1704425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Auto Sanitization</a:t>
            </a:r>
            <a:endParaRPr lang="en-US" dirty="0"/>
          </a:p>
        </p:txBody>
      </p:sp>
      <p:sp>
        <p:nvSpPr>
          <p:cNvPr id="4" name="Oval Callout 3"/>
          <p:cNvSpPr/>
          <p:nvPr/>
        </p:nvSpPr>
        <p:spPr>
          <a:xfrm>
            <a:off x="5334000" y="4648200"/>
            <a:ext cx="1676400" cy="1752600"/>
          </a:xfrm>
          <a:prstGeom prst="wedgeEllipseCallout">
            <a:avLst>
              <a:gd name="adj1" fmla="val 10935"/>
              <a:gd name="adj2" fmla="val -94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Whoops! Wrong sanitizer.</a:t>
            </a:r>
            <a:endParaRPr lang="en-US" dirty="0"/>
          </a:p>
        </p:txBody>
      </p:sp>
      <p:sp>
        <p:nvSpPr>
          <p:cNvPr id="5" name="Rectangle 4"/>
          <p:cNvSpPr/>
          <p:nvPr/>
        </p:nvSpPr>
        <p:spPr>
          <a:xfrm>
            <a:off x="5410200" y="3429000"/>
            <a:ext cx="1600200" cy="304800"/>
          </a:xfrm>
          <a:prstGeom prst="rect">
            <a:avLst/>
          </a:prstGeom>
          <a:no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6096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endParaRPr lang="en-US" dirty="0" smtClean="0"/>
          </a:p>
          <a:p>
            <a:pPr marL="0" indent="0">
              <a:buFont typeface="Arial" pitchFamily="34" charset="0"/>
              <a:buNone/>
            </a:pPr>
            <a:endParaRPr lang="en-US" dirty="0" smtClean="0"/>
          </a:p>
          <a:p>
            <a:pPr marL="0" indent="0">
              <a:buFont typeface="Arial" pitchFamily="34" charset="0"/>
              <a:buNone/>
            </a:pPr>
            <a:endParaRPr lang="en-US" dirty="0" smtClean="0">
              <a:latin typeface="Courier New" pitchFamily="49" charset="0"/>
              <a:cs typeface="Courier New" pitchFamily="49" charset="0"/>
            </a:endParaRPr>
          </a:p>
          <a:p>
            <a:pPr marL="0" indent="0">
              <a:buFont typeface="Arial" pitchFamily="34" charset="0"/>
              <a:buNone/>
            </a:pPr>
            <a:r>
              <a:rPr lang="en-US" dirty="0" smtClean="0">
                <a:latin typeface="Consolas"/>
              </a:rPr>
              <a:t>{% if </a:t>
            </a:r>
            <a:r>
              <a:rPr lang="en-US" dirty="0" err="1" smtClean="0">
                <a:latin typeface="Consolas"/>
              </a:rPr>
              <a:t>header.sortable</a:t>
            </a:r>
            <a:r>
              <a:rPr lang="en-US" dirty="0" smtClean="0">
                <a:latin typeface="Consolas"/>
              </a:rPr>
              <a:t> %}</a:t>
            </a:r>
          </a:p>
          <a:p>
            <a:pPr marL="0" indent="0">
              <a:buFont typeface="Arial" pitchFamily="34" charset="0"/>
              <a:buNone/>
            </a:pPr>
            <a:r>
              <a:rPr lang="en-US" dirty="0" smtClean="0">
                <a:solidFill>
                  <a:srgbClr val="0000FF"/>
                </a:solidFill>
                <a:latin typeface="Consolas"/>
              </a:rPr>
              <a:t>	&lt;</a:t>
            </a:r>
            <a:r>
              <a:rPr lang="en-US" dirty="0" smtClean="0">
                <a:solidFill>
                  <a:srgbClr val="800000"/>
                </a:solidFill>
                <a:latin typeface="Consolas"/>
              </a:rPr>
              <a:t>a</a:t>
            </a:r>
            <a:r>
              <a:rPr lang="en-US" dirty="0" smtClean="0">
                <a:solidFill>
                  <a:prstClr val="black"/>
                </a:solidFill>
                <a:latin typeface="Consolas"/>
              </a:rPr>
              <a:t> </a:t>
            </a:r>
            <a:r>
              <a:rPr lang="en-US" dirty="0" err="1" smtClean="0">
                <a:solidFill>
                  <a:srgbClr val="FF0000"/>
                </a:solidFill>
                <a:latin typeface="Consolas"/>
              </a:rPr>
              <a:t>href</a:t>
            </a:r>
            <a:r>
              <a:rPr lang="en-US" dirty="0" smtClean="0">
                <a:solidFill>
                  <a:srgbClr val="0000FF"/>
                </a:solidFill>
                <a:latin typeface="Consolas"/>
              </a:rPr>
              <a:t>="{{header.url | escape}}"&gt;</a:t>
            </a:r>
            <a:endParaRPr lang="en-US" dirty="0" smtClean="0">
              <a:solidFill>
                <a:prstClr val="black"/>
              </a:solidFill>
              <a:latin typeface="Consolas"/>
            </a:endParaRPr>
          </a:p>
          <a:p>
            <a:pPr marL="0" indent="0">
              <a:buFont typeface="Arial" pitchFamily="34" charset="0"/>
              <a:buNone/>
            </a:pPr>
            <a:r>
              <a:rPr lang="en-US" dirty="0" smtClean="0">
                <a:solidFill>
                  <a:prstClr val="black"/>
                </a:solidFill>
                <a:latin typeface="Consolas"/>
              </a:rPr>
              <a:t>{% </a:t>
            </a:r>
            <a:r>
              <a:rPr lang="en-US" dirty="0" err="1" smtClean="0">
                <a:solidFill>
                  <a:prstClr val="black"/>
                </a:solidFill>
                <a:latin typeface="Consolas"/>
              </a:rPr>
              <a:t>endif</a:t>
            </a:r>
            <a:r>
              <a:rPr lang="en-US" dirty="0" smtClean="0">
                <a:solidFill>
                  <a:prstClr val="black"/>
                </a:solidFill>
                <a:latin typeface="Consolas"/>
              </a:rPr>
              <a:t> %}</a:t>
            </a:r>
          </a:p>
          <a:p>
            <a:pPr marL="0" indent="0">
              <a:buFont typeface="Arial" pitchFamily="34" charset="0"/>
              <a:buNone/>
            </a:pPr>
            <a:endParaRPr lang="en-US" dirty="0">
              <a:solidFill>
                <a:prstClr val="black"/>
              </a:solidFill>
              <a:latin typeface="Consolas"/>
            </a:endParaRPr>
          </a:p>
        </p:txBody>
      </p:sp>
    </p:spTree>
    <p:extLst>
      <p:ext uri="{BB962C8B-B14F-4D97-AF65-F5344CB8AC3E}">
        <p14:creationId xmlns:p14="http://schemas.microsoft.com/office/powerpoint/2010/main" val="20941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Sanitization Support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27400465"/>
              </p:ext>
            </p:extLst>
          </p:nvPr>
        </p:nvGraphicFramePr>
        <p:xfrm>
          <a:off x="457200" y="2001520"/>
          <a:ext cx="8229600" cy="10109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No</a:t>
                      </a:r>
                      <a:r>
                        <a:rPr lang="en-US" baseline="0" dirty="0" smtClean="0"/>
                        <a:t> Auto Sanitization </a:t>
                      </a:r>
                      <a:endParaRPr lang="en-US" dirty="0"/>
                    </a:p>
                  </a:txBody>
                  <a:tcPr/>
                </a:tc>
                <a:tc>
                  <a:txBody>
                    <a:bodyPr/>
                    <a:lstStyle/>
                    <a:p>
                      <a:r>
                        <a:rPr lang="en-US" dirty="0" smtClean="0"/>
                        <a:t>HTML Context Only Auto sanitization</a:t>
                      </a:r>
                    </a:p>
                  </a:txBody>
                  <a:tcPr/>
                </a:tc>
                <a:tc>
                  <a:txBody>
                    <a:bodyPr/>
                    <a:lstStyle/>
                    <a:p>
                      <a:r>
                        <a:rPr lang="en-US" dirty="0" smtClean="0"/>
                        <a:t>Context</a:t>
                      </a:r>
                      <a:r>
                        <a:rPr lang="en-US" baseline="0" dirty="0" smtClean="0"/>
                        <a:t> Aware</a:t>
                      </a:r>
                      <a:endParaRPr lang="en-US" dirty="0"/>
                    </a:p>
                  </a:txBody>
                  <a:tcPr/>
                </a:tc>
              </a:tr>
              <a:tr h="370840">
                <a:tc>
                  <a:txBody>
                    <a:bodyPr/>
                    <a:lstStyle/>
                    <a:p>
                      <a:r>
                        <a:rPr lang="en-US" dirty="0" smtClean="0"/>
                        <a:t>7</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bl>
          </a:graphicData>
        </a:graphic>
      </p:graphicFrame>
      <p:sp>
        <p:nvSpPr>
          <p:cNvPr id="6" name="TextBox 5"/>
          <p:cNvSpPr txBox="1"/>
          <p:nvPr/>
        </p:nvSpPr>
        <p:spPr>
          <a:xfrm>
            <a:off x="381000" y="3247072"/>
            <a:ext cx="8458200" cy="2308324"/>
          </a:xfrm>
          <a:prstGeom prst="rect">
            <a:avLst/>
          </a:prstGeom>
          <a:noFill/>
        </p:spPr>
        <p:txBody>
          <a:bodyPr wrap="square" rtlCol="0">
            <a:spAutoFit/>
          </a:bodyPr>
          <a:lstStyle/>
          <a:p>
            <a:pPr marL="285750" indent="-285750">
              <a:buFont typeface="Arial" pitchFamily="34" charset="0"/>
              <a:buChar char="•"/>
            </a:pPr>
            <a:r>
              <a:rPr lang="en-US" dirty="0"/>
              <a:t>Examined 14 different </a:t>
            </a:r>
            <a:r>
              <a:rPr lang="en-US" dirty="0" smtClean="0"/>
              <a:t>frameworks</a:t>
            </a:r>
          </a:p>
          <a:p>
            <a:pPr marL="285750" indent="-285750">
              <a:buFont typeface="Arial" pitchFamily="34" charset="0"/>
              <a:buChar char="•"/>
            </a:pPr>
            <a:endParaRPr lang="en-US" dirty="0"/>
          </a:p>
          <a:p>
            <a:pPr marL="285750" indent="-285750">
              <a:buFont typeface="Arial" pitchFamily="34" charset="0"/>
              <a:buChar char="•"/>
            </a:pPr>
            <a:r>
              <a:rPr lang="en-US" dirty="0" smtClean="0"/>
              <a:t>7 have no auto sanitization support at all</a:t>
            </a:r>
          </a:p>
          <a:p>
            <a:pPr marL="285750" indent="-285750">
              <a:buFont typeface="Arial" pitchFamily="34" charset="0"/>
              <a:buChar char="•"/>
            </a:pPr>
            <a:endParaRPr lang="en-US" dirty="0"/>
          </a:p>
          <a:p>
            <a:pPr marL="285750" indent="-285750">
              <a:buFont typeface="Arial" pitchFamily="34" charset="0"/>
              <a:buChar char="•"/>
            </a:pPr>
            <a:r>
              <a:rPr lang="en-US" dirty="0" smtClean="0"/>
              <a:t>4 provide auto sanitization for HTML contexts only</a:t>
            </a:r>
          </a:p>
          <a:p>
            <a:pPr marL="285750" indent="-285750">
              <a:buFont typeface="Arial" pitchFamily="34" charset="0"/>
              <a:buChar char="•"/>
            </a:pPr>
            <a:endParaRPr lang="en-US" dirty="0"/>
          </a:p>
          <a:p>
            <a:pPr marL="285750" indent="-285750">
              <a:buFont typeface="Arial" pitchFamily="34" charset="0"/>
              <a:buChar char="•"/>
            </a:pPr>
            <a:r>
              <a:rPr lang="en-US" dirty="0" smtClean="0"/>
              <a:t>3 automatically determine correct context and which sanitizer to apply</a:t>
            </a:r>
          </a:p>
          <a:p>
            <a:pPr marL="742950" lvl="1" indent="-285750">
              <a:buFont typeface="Arial" pitchFamily="34" charset="0"/>
              <a:buChar char="•"/>
            </a:pPr>
            <a:r>
              <a:rPr lang="en-US" dirty="0" smtClean="0"/>
              <a:t>…although may only support a limited number of contexts</a:t>
            </a:r>
            <a:endParaRPr lang="en-US" dirty="0"/>
          </a:p>
        </p:txBody>
      </p:sp>
    </p:spTree>
    <p:extLst>
      <p:ext uri="{BB962C8B-B14F-4D97-AF65-F5344CB8AC3E}">
        <p14:creationId xmlns:p14="http://schemas.microsoft.com/office/powerpoint/2010/main" val="754320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Injection</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66633"/>
            <a:ext cx="7789047" cy="2542032"/>
          </a:xfrm>
          <a:prstGeom prst="rect">
            <a:avLst/>
          </a:prstGeom>
        </p:spPr>
      </p:pic>
      <p:grpSp>
        <p:nvGrpSpPr>
          <p:cNvPr id="10" name="Group 9"/>
          <p:cNvGrpSpPr/>
          <p:nvPr/>
        </p:nvGrpSpPr>
        <p:grpSpPr>
          <a:xfrm>
            <a:off x="745353" y="1828800"/>
            <a:ext cx="7805694" cy="588834"/>
            <a:chOff x="745353" y="2400567"/>
            <a:chExt cx="7805694" cy="588834"/>
          </a:xfrm>
        </p:grpSpPr>
        <p:sp>
          <p:nvSpPr>
            <p:cNvPr id="4" name="Rectangle 3"/>
            <p:cNvSpPr/>
            <p:nvPr/>
          </p:nvSpPr>
          <p:spPr>
            <a:xfrm>
              <a:off x="745353" y="2400567"/>
              <a:ext cx="7789047" cy="304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p>
          </p:txBody>
        </p:sp>
        <p:sp>
          <p:nvSpPr>
            <p:cNvPr id="9" name="Rectangle 8"/>
            <p:cNvSpPr/>
            <p:nvPr/>
          </p:nvSpPr>
          <p:spPr>
            <a:xfrm flipV="1">
              <a:off x="3457937" y="2786576"/>
              <a:ext cx="5093110" cy="202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p>
          </p:txBody>
        </p:sp>
      </p:grpSp>
      <p:grpSp>
        <p:nvGrpSpPr>
          <p:cNvPr id="14" name="Group 13"/>
          <p:cNvGrpSpPr/>
          <p:nvPr/>
        </p:nvGrpSpPr>
        <p:grpSpPr>
          <a:xfrm>
            <a:off x="3429000" y="1828800"/>
            <a:ext cx="5122047" cy="588834"/>
            <a:chOff x="3429000" y="1828800"/>
            <a:chExt cx="5122047" cy="588834"/>
          </a:xfrm>
        </p:grpSpPr>
        <p:sp>
          <p:nvSpPr>
            <p:cNvPr id="12" name="Rectangle 11"/>
            <p:cNvSpPr/>
            <p:nvPr/>
          </p:nvSpPr>
          <p:spPr>
            <a:xfrm>
              <a:off x="4267200" y="1828800"/>
              <a:ext cx="4283847" cy="30426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p>
          </p:txBody>
        </p:sp>
        <p:sp>
          <p:nvSpPr>
            <p:cNvPr id="13" name="Rectangle 12"/>
            <p:cNvSpPr/>
            <p:nvPr/>
          </p:nvSpPr>
          <p:spPr>
            <a:xfrm flipV="1">
              <a:off x="3429000" y="2214809"/>
              <a:ext cx="5093110" cy="20282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p>
          </p:txBody>
        </p:sp>
      </p:grpSp>
      <p:sp>
        <p:nvSpPr>
          <p:cNvPr id="15" name="TextBox 14"/>
          <p:cNvSpPr txBox="1"/>
          <p:nvPr/>
        </p:nvSpPr>
        <p:spPr>
          <a:xfrm>
            <a:off x="762000" y="4800600"/>
            <a:ext cx="7789047" cy="923330"/>
          </a:xfrm>
          <a:prstGeom prst="rect">
            <a:avLst/>
          </a:prstGeom>
          <a:noFill/>
        </p:spPr>
        <p:txBody>
          <a:bodyPr wrap="square" rtlCol="0">
            <a:spAutoFit/>
          </a:bodyPr>
          <a:lstStyle/>
          <a:p>
            <a:r>
              <a:rPr lang="en-US" dirty="0" smtClean="0">
                <a:latin typeface="Courier New" pitchFamily="49" charset="0"/>
                <a:cs typeface="Courier New" pitchFamily="49" charset="0"/>
              </a:rPr>
              <a:t>&lt;div class=“comment”&gt;</a:t>
            </a:r>
          </a:p>
          <a:p>
            <a:r>
              <a:rPr lang="en-US" b="1" dirty="0">
                <a:solidFill>
                  <a:srgbClr val="FF0000"/>
                </a:solidFill>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&lt;</a:t>
            </a:r>
            <a:r>
              <a:rPr lang="en-US" b="1" dirty="0" err="1" smtClean="0">
                <a:solidFill>
                  <a:srgbClr val="FF0000"/>
                </a:solidFill>
                <a:latin typeface="Courier New" pitchFamily="49" charset="0"/>
                <a:cs typeface="Courier New" pitchFamily="49" charset="0"/>
              </a:rPr>
              <a:t>iframe</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src</a:t>
            </a:r>
            <a:r>
              <a:rPr lang="en-US" b="1" dirty="0" smtClean="0">
                <a:solidFill>
                  <a:srgbClr val="FF0000"/>
                </a:solidFill>
                <a:latin typeface="Courier New" pitchFamily="49" charset="0"/>
                <a:cs typeface="Courier New" pitchFamily="49" charset="0"/>
              </a:rPr>
              <a:t>=“http://www.voteobama.com”&gt;&lt;/</a:t>
            </a:r>
            <a:r>
              <a:rPr lang="en-US" b="1" dirty="0" err="1" smtClean="0">
                <a:solidFill>
                  <a:srgbClr val="FF0000"/>
                </a:solidFill>
                <a:latin typeface="Courier New" pitchFamily="49" charset="0"/>
                <a:cs typeface="Courier New" pitchFamily="49" charset="0"/>
              </a:rPr>
              <a:t>iframe</a:t>
            </a:r>
            <a:r>
              <a:rPr lang="en-US" b="1" dirty="0" smtClean="0">
                <a:solidFill>
                  <a:srgbClr val="FF0000"/>
                </a:solidFill>
                <a:latin typeface="Courier New" pitchFamily="49" charset="0"/>
                <a:cs typeface="Courier New" pitchFamily="49" charset="0"/>
              </a:rPr>
              <a:t>&gt;</a:t>
            </a:r>
          </a:p>
          <a:p>
            <a:r>
              <a:rPr lang="en-US" dirty="0" smtClean="0">
                <a:latin typeface="Courier New" pitchFamily="49" charset="0"/>
                <a:cs typeface="Courier New" pitchFamily="49" charset="0"/>
              </a:rPr>
              <a:t>&lt;/div&gt;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89031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Sanitization Context Support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95806451"/>
              </p:ext>
            </p:extLst>
          </p:nvPr>
        </p:nvGraphicFramePr>
        <p:xfrm>
          <a:off x="457200" y="1915160"/>
          <a:ext cx="8229600" cy="143764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US" sz="1600" dirty="0" smtClean="0"/>
                        <a:t>HTML Tag</a:t>
                      </a:r>
                      <a:r>
                        <a:rPr lang="en-US" sz="1600" baseline="0" dirty="0" smtClean="0"/>
                        <a:t> Context</a:t>
                      </a:r>
                      <a:endParaRPr lang="en-US" sz="1600" dirty="0"/>
                    </a:p>
                  </a:txBody>
                  <a:tcPr/>
                </a:tc>
                <a:tc>
                  <a:txBody>
                    <a:bodyPr/>
                    <a:lstStyle/>
                    <a:p>
                      <a:r>
                        <a:rPr lang="en-US" sz="1600" dirty="0" smtClean="0"/>
                        <a:t>URI Attribute</a:t>
                      </a:r>
                      <a:r>
                        <a:rPr lang="en-US" sz="1600" baseline="0" dirty="0" smtClean="0"/>
                        <a:t> (excluding scheme)</a:t>
                      </a:r>
                      <a:endParaRPr lang="en-US" sz="1600" dirty="0"/>
                    </a:p>
                  </a:txBody>
                  <a:tcPr/>
                </a:tc>
                <a:tc>
                  <a:txBody>
                    <a:bodyPr/>
                    <a:lstStyle/>
                    <a:p>
                      <a:r>
                        <a:rPr lang="en-US" sz="1600" dirty="0" smtClean="0"/>
                        <a:t>URI Attribute (including</a:t>
                      </a:r>
                      <a:r>
                        <a:rPr lang="en-US" sz="1600" baseline="0" dirty="0" smtClean="0"/>
                        <a:t> scheme)</a:t>
                      </a:r>
                      <a:endParaRPr lang="en-US" sz="1600" dirty="0"/>
                    </a:p>
                  </a:txBody>
                  <a:tcPr/>
                </a:tc>
                <a:tc>
                  <a:txBody>
                    <a:bodyPr/>
                    <a:lstStyle/>
                    <a:p>
                      <a:r>
                        <a:rPr lang="en-US" sz="1600" dirty="0" smtClean="0"/>
                        <a:t>JS String</a:t>
                      </a:r>
                      <a:endParaRPr lang="en-US" sz="1600" dirty="0"/>
                    </a:p>
                  </a:txBody>
                  <a:tcPr/>
                </a:tc>
                <a:tc>
                  <a:txBody>
                    <a:bodyPr/>
                    <a:lstStyle/>
                    <a:p>
                      <a:r>
                        <a:rPr lang="en-US" sz="1600" dirty="0" smtClean="0"/>
                        <a:t>JS Number or Boolean</a:t>
                      </a:r>
                      <a:endParaRPr lang="en-US" sz="1600" dirty="0"/>
                    </a:p>
                  </a:txBody>
                  <a:tcPr/>
                </a:tc>
                <a:tc>
                  <a:txBody>
                    <a:bodyPr/>
                    <a:lstStyle/>
                    <a:p>
                      <a:r>
                        <a:rPr lang="en-US" sz="1600" dirty="0" smtClean="0"/>
                        <a:t>Style Attribute or Tag</a:t>
                      </a:r>
                      <a:endParaRPr lang="en-US" sz="1600" dirty="0"/>
                    </a:p>
                  </a:txBody>
                  <a:tcPr/>
                </a:tc>
              </a:tr>
              <a:tr h="370840">
                <a:tc>
                  <a:txBody>
                    <a:bodyPr/>
                    <a:lstStyle/>
                    <a:p>
                      <a:r>
                        <a:rPr lang="en-US" dirty="0" smtClean="0"/>
                        <a:t>14</a:t>
                      </a:r>
                      <a:endParaRPr lang="en-US" dirty="0"/>
                    </a:p>
                  </a:txBody>
                  <a:tcPr/>
                </a:tc>
                <a:tc>
                  <a:txBody>
                    <a:bodyPr/>
                    <a:lstStyle/>
                    <a:p>
                      <a:r>
                        <a:rPr lang="en-US" dirty="0" smtClean="0"/>
                        <a:t>14</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bl>
          </a:graphicData>
        </a:graphic>
      </p:graphicFrame>
      <p:sp>
        <p:nvSpPr>
          <p:cNvPr id="7" name="TextBox 6"/>
          <p:cNvSpPr txBox="1"/>
          <p:nvPr/>
        </p:nvSpPr>
        <p:spPr>
          <a:xfrm>
            <a:off x="533400" y="3276600"/>
            <a:ext cx="8153400" cy="369332"/>
          </a:xfrm>
          <a:prstGeom prst="rect">
            <a:avLst/>
          </a:prstGeom>
          <a:noFill/>
        </p:spPr>
        <p:txBody>
          <a:bodyPr wrap="square" rtlCol="0">
            <a:spAutoFit/>
          </a:bodyPr>
          <a:lstStyle/>
          <a:p>
            <a:endParaRPr lang="en-US" dirty="0"/>
          </a:p>
        </p:txBody>
      </p:sp>
      <p:sp>
        <p:nvSpPr>
          <p:cNvPr id="8" name="TextBox 7"/>
          <p:cNvSpPr txBox="1"/>
          <p:nvPr/>
        </p:nvSpPr>
        <p:spPr>
          <a:xfrm>
            <a:off x="457200" y="3856672"/>
            <a:ext cx="8305800" cy="1754326"/>
          </a:xfrm>
          <a:prstGeom prst="rect">
            <a:avLst/>
          </a:prstGeom>
          <a:noFill/>
        </p:spPr>
        <p:txBody>
          <a:bodyPr wrap="square" rtlCol="0">
            <a:spAutoFit/>
          </a:bodyPr>
          <a:lstStyle/>
          <a:p>
            <a:pPr marL="285750" indent="-285750">
              <a:buFont typeface="Arial" pitchFamily="34" charset="0"/>
              <a:buChar char="•"/>
            </a:pPr>
            <a:r>
              <a:rPr lang="en-US" dirty="0" smtClean="0"/>
              <a:t>Examined 14 different frameworks</a:t>
            </a:r>
          </a:p>
          <a:p>
            <a:pPr marL="285750" indent="-285750">
              <a:buFont typeface="Arial" pitchFamily="34" charset="0"/>
              <a:buChar char="•"/>
            </a:pPr>
            <a:endParaRPr lang="en-US" dirty="0"/>
          </a:p>
          <a:p>
            <a:pPr marL="285750" indent="-285750">
              <a:buFont typeface="Arial" pitchFamily="34" charset="0"/>
              <a:buChar char="•"/>
            </a:pPr>
            <a:r>
              <a:rPr lang="en-US" dirty="0" smtClean="0"/>
              <a:t>Only 1 handled all of these contexts</a:t>
            </a:r>
          </a:p>
          <a:p>
            <a:pPr marL="285750" indent="-285750">
              <a:buFont typeface="Arial" pitchFamily="34" charset="0"/>
              <a:buChar char="•"/>
            </a:pPr>
            <a:endParaRPr lang="en-US" dirty="0"/>
          </a:p>
          <a:p>
            <a:pPr marL="285750" indent="-285750">
              <a:buFont typeface="Arial" pitchFamily="34" charset="0"/>
              <a:buChar char="•"/>
            </a:pPr>
            <a:r>
              <a:rPr lang="en-US" dirty="0" smtClean="0"/>
              <a:t>Numbers indicate sanitizer support for a context regardless of auto sanitization support</a:t>
            </a:r>
            <a:endParaRPr lang="en-US" dirty="0"/>
          </a:p>
        </p:txBody>
      </p:sp>
    </p:spTree>
    <p:extLst>
      <p:ext uri="{BB962C8B-B14F-4D97-AF65-F5344CB8AC3E}">
        <p14:creationId xmlns:p14="http://schemas.microsoft.com/office/powerpoint/2010/main" val="1010619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Contexts Used By Web Applications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38700514"/>
              </p:ext>
            </p:extLst>
          </p:nvPr>
        </p:nvGraphicFramePr>
        <p:xfrm>
          <a:off x="1181100" y="2362200"/>
          <a:ext cx="6858000" cy="1559560"/>
        </p:xfrm>
        <a:graphic>
          <a:graphicData uri="http://schemas.openxmlformats.org/drawingml/2006/table">
            <a:tbl>
              <a:tblPr firstRow="1" bandRow="1">
                <a:tableStyleId>{5C22544A-7EE6-4342-B048-85BDC9FD1C3A}</a:tableStyleId>
              </a:tblPr>
              <a:tblGrid>
                <a:gridCol w="1371600"/>
                <a:gridCol w="1371600"/>
                <a:gridCol w="1371600"/>
                <a:gridCol w="1371600"/>
                <a:gridCol w="1371600"/>
              </a:tblGrid>
              <a:tr h="370840">
                <a:tc>
                  <a:txBody>
                    <a:bodyPr/>
                    <a:lstStyle/>
                    <a:p>
                      <a:r>
                        <a:rPr lang="en-US" sz="1800" dirty="0" smtClean="0"/>
                        <a:t>HTML Tag</a:t>
                      </a:r>
                      <a:r>
                        <a:rPr lang="en-US" sz="1800" baseline="0" dirty="0" smtClean="0"/>
                        <a:t> Context</a:t>
                      </a:r>
                      <a:endParaRPr lang="en-US" sz="1800" dirty="0"/>
                    </a:p>
                  </a:txBody>
                  <a:tcPr/>
                </a:tc>
                <a:tc>
                  <a:txBody>
                    <a:bodyPr/>
                    <a:lstStyle/>
                    <a:p>
                      <a:r>
                        <a:rPr lang="en-US" sz="1800" dirty="0" smtClean="0"/>
                        <a:t>URI Attribute</a:t>
                      </a:r>
                      <a:r>
                        <a:rPr lang="en-US" sz="1800" baseline="0" dirty="0" smtClean="0"/>
                        <a:t> (excluding scheme)</a:t>
                      </a:r>
                      <a:endParaRPr lang="en-US" sz="1800" dirty="0"/>
                    </a:p>
                  </a:txBody>
                  <a:tcPr/>
                </a:tc>
                <a:tc>
                  <a:txBody>
                    <a:bodyPr/>
                    <a:lstStyle/>
                    <a:p>
                      <a:r>
                        <a:rPr lang="en-US" sz="1800" dirty="0" smtClean="0"/>
                        <a:t>URI Attribute (including</a:t>
                      </a:r>
                      <a:r>
                        <a:rPr lang="en-US" sz="1800" baseline="0" dirty="0" smtClean="0"/>
                        <a:t> scheme)</a:t>
                      </a:r>
                      <a:endParaRPr lang="en-US" sz="1800" dirty="0"/>
                    </a:p>
                  </a:txBody>
                  <a:tcPr/>
                </a:tc>
                <a:tc>
                  <a:txBody>
                    <a:bodyPr/>
                    <a:lstStyle/>
                    <a:p>
                      <a:r>
                        <a:rPr lang="en-US" sz="1800" dirty="0" smtClean="0"/>
                        <a:t>JS String, Number, or Boolean</a:t>
                      </a:r>
                      <a:endParaRPr lang="en-US" sz="1800" dirty="0"/>
                    </a:p>
                  </a:txBody>
                  <a:tcPr/>
                </a:tc>
                <a:tc>
                  <a:txBody>
                    <a:bodyPr/>
                    <a:lstStyle/>
                    <a:p>
                      <a:r>
                        <a:rPr lang="en-US" sz="1800" dirty="0" smtClean="0"/>
                        <a:t>Style Attribute or Tag</a:t>
                      </a:r>
                      <a:endParaRPr lang="en-US" sz="1800" dirty="0"/>
                    </a:p>
                  </a:txBody>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8/8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7/8</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lang="en-US" dirty="0" smtClean="0"/>
                        <a:t>7/8</a:t>
                      </a:r>
                      <a:endParaRPr lang="en-US" dirty="0"/>
                    </a:p>
                  </a:txBody>
                  <a:tcPr/>
                </a:tc>
                <a:tc>
                  <a:txBody>
                    <a:bodyPr/>
                    <a:lstStyle/>
                    <a:p>
                      <a:r>
                        <a:rPr lang="en-US" dirty="0" smtClean="0"/>
                        <a:t>6/8</a:t>
                      </a:r>
                      <a:endParaRPr lang="en-US" dirty="0"/>
                    </a:p>
                  </a:txBody>
                  <a:tcPr/>
                </a:tc>
                <a:tc>
                  <a:txBody>
                    <a:bodyPr/>
                    <a:lstStyle/>
                    <a:p>
                      <a:r>
                        <a:rPr lang="en-US" dirty="0" smtClean="0"/>
                        <a:t>8/8</a:t>
                      </a:r>
                      <a:endParaRPr lang="en-US" dirty="0"/>
                    </a:p>
                  </a:txBody>
                  <a:tcPr/>
                </a:tc>
              </a:tr>
            </a:tbl>
          </a:graphicData>
        </a:graphic>
      </p:graphicFrame>
      <p:sp>
        <p:nvSpPr>
          <p:cNvPr id="4" name="TextBox 3"/>
          <p:cNvSpPr txBox="1"/>
          <p:nvPr/>
        </p:nvSpPr>
        <p:spPr>
          <a:xfrm>
            <a:off x="457200" y="4648200"/>
            <a:ext cx="8305800" cy="1200329"/>
          </a:xfrm>
          <a:prstGeom prst="rect">
            <a:avLst/>
          </a:prstGeom>
          <a:noFill/>
        </p:spPr>
        <p:txBody>
          <a:bodyPr wrap="square" rtlCol="0">
            <a:spAutoFit/>
          </a:bodyPr>
          <a:lstStyle/>
          <a:p>
            <a:pPr marL="285750" indent="-285750">
              <a:buFont typeface="Arial" pitchFamily="34" charset="0"/>
              <a:buChar char="•"/>
            </a:pPr>
            <a:r>
              <a:rPr lang="en-US" dirty="0" smtClean="0"/>
              <a:t>Web applications (all in PHP):</a:t>
            </a:r>
          </a:p>
          <a:p>
            <a:pPr marL="742950" lvl="1" indent="-285750">
              <a:buFont typeface="Arial" pitchFamily="34" charset="0"/>
              <a:buChar char="•"/>
            </a:pPr>
            <a:r>
              <a:rPr lang="en-US" dirty="0" err="1" smtClean="0"/>
              <a:t>RoundCube</a:t>
            </a:r>
            <a:r>
              <a:rPr lang="en-US" dirty="0" smtClean="0"/>
              <a:t>, Drupal, </a:t>
            </a:r>
            <a:r>
              <a:rPr lang="en-US" dirty="0" err="1" smtClean="0"/>
              <a:t>Joomla</a:t>
            </a:r>
            <a:r>
              <a:rPr lang="en-US" dirty="0" smtClean="0"/>
              <a:t>, </a:t>
            </a:r>
            <a:r>
              <a:rPr lang="en-US" dirty="0" err="1" smtClean="0"/>
              <a:t>WordPress</a:t>
            </a:r>
            <a:r>
              <a:rPr lang="en-US" dirty="0" smtClean="0"/>
              <a:t>, </a:t>
            </a:r>
            <a:r>
              <a:rPr lang="en-US" dirty="0" err="1" smtClean="0"/>
              <a:t>MediaWiki</a:t>
            </a:r>
            <a:r>
              <a:rPr lang="en-US" dirty="0" smtClean="0"/>
              <a:t>, PHPBB3, </a:t>
            </a:r>
            <a:r>
              <a:rPr lang="en-US" dirty="0" err="1" smtClean="0"/>
              <a:t>OpenEMR</a:t>
            </a:r>
            <a:r>
              <a:rPr lang="en-US" dirty="0" smtClean="0"/>
              <a:t>, Moodle</a:t>
            </a:r>
          </a:p>
          <a:p>
            <a:pPr marL="285750" indent="-285750">
              <a:buFont typeface="Arial" pitchFamily="34" charset="0"/>
              <a:buChar char="•"/>
            </a:pPr>
            <a:r>
              <a:rPr lang="en-US" dirty="0" smtClean="0"/>
              <a:t>Ranged from ~19k LOC to ~530k LOC</a:t>
            </a:r>
            <a:endParaRPr lang="en-US" dirty="0"/>
          </a:p>
        </p:txBody>
      </p:sp>
    </p:spTree>
    <p:extLst>
      <p:ext uri="{BB962C8B-B14F-4D97-AF65-F5344CB8AC3E}">
        <p14:creationId xmlns:p14="http://schemas.microsoft.com/office/powerpoint/2010/main" val="3044811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Further Complexity in Sanitization Policies</a:t>
            </a:r>
            <a:endParaRPr lang="en-US" dirty="0"/>
          </a:p>
        </p:txBody>
      </p:sp>
      <p:sp>
        <p:nvSpPr>
          <p:cNvPr id="7" name="Oval 6"/>
          <p:cNvSpPr/>
          <p:nvPr/>
        </p:nvSpPr>
        <p:spPr>
          <a:xfrm>
            <a:off x="1905000" y="2362200"/>
            <a:ext cx="1447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8" name="Down Arrow 7"/>
          <p:cNvSpPr/>
          <p:nvPr/>
        </p:nvSpPr>
        <p:spPr>
          <a:xfrm>
            <a:off x="2209800" y="4120717"/>
            <a:ext cx="8001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 y="3733800"/>
            <a:ext cx="3657600" cy="369332"/>
          </a:xfrm>
          <a:prstGeom prst="rect">
            <a:avLst/>
          </a:prstGeom>
          <a:noFill/>
        </p:spPr>
        <p:txBody>
          <a:bodyPr wrap="square" rtlCol="0">
            <a:spAutoFit/>
          </a:bodyPr>
          <a:lstStyle/>
          <a:p>
            <a:pPr algn="ct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img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='…'&gt;&lt;/</a:t>
            </a:r>
            <a:r>
              <a:rPr lang="en-US" dirty="0" err="1" smtClean="0">
                <a:latin typeface="Courier New" pitchFamily="49" charset="0"/>
                <a:cs typeface="Courier New" pitchFamily="49" charset="0"/>
              </a:rPr>
              <a:t>img</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sp>
        <p:nvSpPr>
          <p:cNvPr id="18" name="TextBox 17"/>
          <p:cNvSpPr txBox="1"/>
          <p:nvPr/>
        </p:nvSpPr>
        <p:spPr>
          <a:xfrm>
            <a:off x="762000" y="4953000"/>
            <a:ext cx="3657600" cy="369332"/>
          </a:xfrm>
          <a:prstGeom prst="rect">
            <a:avLst/>
          </a:prstGeom>
          <a:noFill/>
        </p:spPr>
        <p:txBody>
          <a:bodyPr wrap="square" rtlCol="0">
            <a:spAutoFit/>
          </a:bodyPr>
          <a:lstStyle/>
          <a:p>
            <a:pPr algn="ct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19" name="Oval 18"/>
          <p:cNvSpPr/>
          <p:nvPr/>
        </p:nvSpPr>
        <p:spPr>
          <a:xfrm>
            <a:off x="5791200" y="2373868"/>
            <a:ext cx="1447800" cy="1295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20" name="Down Arrow 19"/>
          <p:cNvSpPr/>
          <p:nvPr/>
        </p:nvSpPr>
        <p:spPr>
          <a:xfrm>
            <a:off x="6096000" y="4132385"/>
            <a:ext cx="800100" cy="7620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p:cNvSpPr txBox="1"/>
          <p:nvPr/>
        </p:nvSpPr>
        <p:spPr>
          <a:xfrm>
            <a:off x="4648200" y="3745468"/>
            <a:ext cx="3657600" cy="369332"/>
          </a:xfrm>
          <a:prstGeom prst="rect">
            <a:avLst/>
          </a:prstGeom>
          <a:noFill/>
        </p:spPr>
        <p:txBody>
          <a:bodyPr wrap="square" rtlCol="0">
            <a:spAutoFit/>
          </a:bodyPr>
          <a:lstStyle/>
          <a:p>
            <a:pPr algn="ct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img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='…'&gt;&lt;/</a:t>
            </a:r>
            <a:r>
              <a:rPr lang="en-US" dirty="0" err="1" smtClean="0">
                <a:latin typeface="Courier New" pitchFamily="49" charset="0"/>
                <a:cs typeface="Courier New" pitchFamily="49" charset="0"/>
              </a:rPr>
              <a:t>img</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sp>
        <p:nvSpPr>
          <p:cNvPr id="22" name="TextBox 21"/>
          <p:cNvSpPr txBox="1"/>
          <p:nvPr/>
        </p:nvSpPr>
        <p:spPr>
          <a:xfrm>
            <a:off x="4648200" y="4964668"/>
            <a:ext cx="3657600" cy="369332"/>
          </a:xfrm>
          <a:prstGeom prst="rect">
            <a:avLst/>
          </a:prstGeom>
          <a:noFill/>
        </p:spPr>
        <p:txBody>
          <a:bodyPr wrap="square" rtlCol="0">
            <a:spAutoFit/>
          </a:bodyPr>
          <a:lstStyle/>
          <a:p>
            <a:pPr algn="ctr"/>
            <a:r>
              <a:rPr lang="en-US" dirty="0" smtClean="0">
                <a:latin typeface="Courier New" pitchFamily="49" charset="0"/>
                <a:cs typeface="Courier New" pitchFamily="49" charset="0"/>
              </a:rPr>
              <a:t>"&lt;</a:t>
            </a:r>
            <a:r>
              <a:rPr lang="en-US" dirty="0" err="1" smtClean="0">
                <a:latin typeface="Courier New" pitchFamily="49" charset="0"/>
                <a:cs typeface="Courier New" pitchFamily="49" charset="0"/>
              </a:rPr>
              <a:t>img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src</a:t>
            </a:r>
            <a:r>
              <a:rPr lang="en-US" dirty="0" smtClean="0">
                <a:latin typeface="Courier New" pitchFamily="49" charset="0"/>
                <a:cs typeface="Courier New" pitchFamily="49" charset="0"/>
              </a:rPr>
              <a:t>='…'&gt;&lt;/</a:t>
            </a:r>
            <a:r>
              <a:rPr lang="en-US" dirty="0" err="1" smtClean="0">
                <a:latin typeface="Courier New" pitchFamily="49" charset="0"/>
                <a:cs typeface="Courier New" pitchFamily="49" charset="0"/>
              </a:rPr>
              <a:t>img</a:t>
            </a:r>
            <a:r>
              <a:rPr lang="en-US" dirty="0" smtClean="0">
                <a:latin typeface="Courier New" pitchFamily="49" charset="0"/>
                <a:cs typeface="Courier New" pitchFamily="49" charset="0"/>
              </a:rPr>
              <a:t>&gt;"</a:t>
            </a:r>
            <a:endParaRPr lang="en-US" dirty="0">
              <a:latin typeface="Courier New" pitchFamily="49" charset="0"/>
              <a:cs typeface="Courier New" pitchFamily="49" charset="0"/>
            </a:endParaRPr>
          </a:p>
        </p:txBody>
      </p:sp>
      <p:sp>
        <p:nvSpPr>
          <p:cNvPr id="2" name="TextBox 1"/>
          <p:cNvSpPr txBox="1"/>
          <p:nvPr/>
        </p:nvSpPr>
        <p:spPr>
          <a:xfrm>
            <a:off x="2263331" y="1674471"/>
            <a:ext cx="4472075" cy="646331"/>
          </a:xfrm>
          <a:prstGeom prst="rect">
            <a:avLst/>
          </a:prstGeom>
          <a:noFill/>
        </p:spPr>
        <p:txBody>
          <a:bodyPr wrap="square" rtlCol="0">
            <a:spAutoFit/>
          </a:bodyPr>
          <a:lstStyle/>
          <a:p>
            <a:pPr algn="ctr"/>
            <a:r>
              <a:rPr lang="en-US" dirty="0" err="1">
                <a:latin typeface="Courier New" pitchFamily="49" charset="0"/>
                <a:cs typeface="Courier New" pitchFamily="49" charset="0"/>
              </a:rPr>
              <a:t>w</a:t>
            </a:r>
            <a:r>
              <a:rPr lang="en-US" dirty="0" err="1" smtClean="0">
                <a:latin typeface="Courier New" pitchFamily="49" charset="0"/>
                <a:cs typeface="Courier New" pitchFamily="49" charset="0"/>
              </a:rPr>
              <a:t>ordpress</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post_comment.php</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711688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8" grpId="0"/>
      <p:bldP spid="19" grpId="0" animBg="1"/>
      <p:bldP spid="20" grpId="0" animBg="1"/>
      <p:bldP spid="21" grpId="0"/>
      <p:bldP spid="2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Summary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Auto sanitization alone is insufficient</a:t>
            </a:r>
          </a:p>
          <a:p>
            <a:endParaRPr lang="en-US" dirty="0" smtClean="0"/>
          </a:p>
          <a:p>
            <a:r>
              <a:rPr lang="en-US" dirty="0" smtClean="0"/>
              <a:t>Frameworks lack sufficient expressivity</a:t>
            </a:r>
          </a:p>
          <a:p>
            <a:endParaRPr lang="en-US" dirty="0"/>
          </a:p>
          <a:p>
            <a:r>
              <a:rPr lang="en-US" dirty="0" smtClean="0"/>
              <a:t>Web applications already use more features than frameworks provide</a:t>
            </a:r>
            <a:endParaRPr lang="en-US" dirty="0"/>
          </a:p>
        </p:txBody>
      </p:sp>
    </p:spTree>
    <p:extLst>
      <p:ext uri="{BB962C8B-B14F-4D97-AF65-F5344CB8AC3E}">
        <p14:creationId xmlns:p14="http://schemas.microsoft.com/office/powerpoint/2010/main" val="1328470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t>
            </a:r>
            <a:r>
              <a:rPr lang="en-US" dirty="0" err="1" smtClean="0"/>
              <a:t>Aways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Defining correct sanitization policies is hard</a:t>
            </a:r>
          </a:p>
          <a:p>
            <a:pPr lvl="1"/>
            <a:r>
              <a:rPr lang="en-US" dirty="0" smtClean="0"/>
              <a:t>And it’s in the browser spec!</a:t>
            </a:r>
          </a:p>
          <a:p>
            <a:pPr lvl="1"/>
            <a:endParaRPr lang="en-US" dirty="0"/>
          </a:p>
          <a:p>
            <a:r>
              <a:rPr lang="en-US" dirty="0" smtClean="0"/>
              <a:t>Frameworks can do more</a:t>
            </a:r>
          </a:p>
          <a:p>
            <a:pPr lvl="1"/>
            <a:r>
              <a:rPr lang="en-US" dirty="0" smtClean="0"/>
              <a:t>More sanitizer contexts, better automation, etc.</a:t>
            </a:r>
          </a:p>
          <a:p>
            <a:pPr marL="0" indent="0">
              <a:buNone/>
            </a:pPr>
            <a:endParaRPr lang="en-US" dirty="0"/>
          </a:p>
          <a:p>
            <a:r>
              <a:rPr lang="en-US" dirty="0" smtClean="0"/>
              <a:t>Is sanitization the best form of policy going forward?</a:t>
            </a:r>
          </a:p>
        </p:txBody>
      </p:sp>
    </p:spTree>
    <p:extLst>
      <p:ext uri="{BB962C8B-B14F-4D97-AF65-F5344CB8AC3E}">
        <p14:creationId xmlns:p14="http://schemas.microsoft.com/office/powerpoint/2010/main" val="3214760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Frameworks</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a:t>Systems to aid the development of web </a:t>
            </a:r>
            <a:r>
              <a:rPr lang="en-US" dirty="0" smtClean="0"/>
              <a:t>applications</a:t>
            </a:r>
          </a:p>
          <a:p>
            <a:endParaRPr lang="en-US" dirty="0"/>
          </a:p>
          <a:p>
            <a:r>
              <a:rPr lang="en-US" dirty="0" smtClean="0"/>
              <a:t>Dynamically generated pages on the server</a:t>
            </a:r>
          </a:p>
          <a:p>
            <a:endParaRPr lang="en-US" dirty="0"/>
          </a:p>
          <a:p>
            <a:r>
              <a:rPr lang="en-US" dirty="0"/>
              <a:t>T</a:t>
            </a:r>
            <a:r>
              <a:rPr lang="en-US" dirty="0" smtClean="0"/>
              <a:t>emplates for code reuse</a:t>
            </a:r>
          </a:p>
          <a:p>
            <a:endParaRPr lang="en-US" dirty="0"/>
          </a:p>
          <a:p>
            <a:r>
              <a:rPr lang="en-US" b="1" dirty="0" smtClean="0"/>
              <a:t>Untrusted data dynamically inserted into programs</a:t>
            </a:r>
          </a:p>
          <a:p>
            <a:pPr lvl="1"/>
            <a:r>
              <a:rPr lang="en-US" dirty="0" smtClean="0"/>
              <a:t>User responses, SQL data, third party code, etc.</a:t>
            </a:r>
          </a:p>
        </p:txBody>
      </p:sp>
    </p:spTree>
    <p:extLst>
      <p:ext uri="{BB962C8B-B14F-4D97-AF65-F5344CB8AC3E}">
        <p14:creationId xmlns:p14="http://schemas.microsoft.com/office/powerpoint/2010/main" val="4217239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Web Frameworks</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Courier New" pitchFamily="49" charset="0"/>
              <a:cs typeface="Courier New" pitchFamily="49" charset="0"/>
            </a:endParaRPr>
          </a:p>
          <a:p>
            <a:pPr marL="0" indent="0">
              <a:buNone/>
            </a:pPr>
            <a:endParaRPr lang="en-US" sz="2000" dirty="0" smtClean="0">
              <a:latin typeface="Courier New" pitchFamily="49" charset="0"/>
              <a:cs typeface="Courier New" pitchFamily="49" charset="0"/>
            </a:endParaRPr>
          </a:p>
          <a:p>
            <a:pPr marL="0" indent="0">
              <a:buNone/>
            </a:pPr>
            <a:r>
              <a:rPr lang="en-US" sz="2000" dirty="0">
                <a:solidFill>
                  <a:srgbClr val="0000FF"/>
                </a:solidFill>
                <a:latin typeface="Consolas"/>
              </a:rPr>
              <a:t>&lt;</a:t>
            </a:r>
            <a:r>
              <a:rPr lang="en-US" sz="2000" dirty="0">
                <a:solidFill>
                  <a:srgbClr val="800000"/>
                </a:solidFill>
                <a:latin typeface="Consolas"/>
              </a:rPr>
              <a:t>html</a:t>
            </a:r>
            <a:r>
              <a:rPr lang="en-US" sz="2000" dirty="0">
                <a:solidFill>
                  <a:srgbClr val="0000FF"/>
                </a:solidFill>
                <a:latin typeface="Consolas"/>
              </a:rPr>
              <a:t>&gt;</a:t>
            </a:r>
            <a:endParaRPr lang="en-US" sz="2000" dirty="0">
              <a:solidFill>
                <a:prstClr val="black"/>
              </a:solidFill>
              <a:latin typeface="Consolas"/>
            </a:endParaRPr>
          </a:p>
          <a:p>
            <a:pPr marL="0" indent="0">
              <a:buNone/>
            </a:pPr>
            <a:r>
              <a:rPr lang="en-US" sz="2000" dirty="0" smtClean="0">
                <a:solidFill>
                  <a:srgbClr val="0000FF"/>
                </a:solidFill>
                <a:latin typeface="Consolas"/>
              </a:rPr>
              <a:t>	&lt;</a:t>
            </a:r>
            <a:r>
              <a:rPr lang="en-US" sz="2000" dirty="0">
                <a:solidFill>
                  <a:srgbClr val="800000"/>
                </a:solidFill>
                <a:latin typeface="Consolas"/>
              </a:rPr>
              <a:t>p</a:t>
            </a:r>
            <a:r>
              <a:rPr lang="en-US" sz="2000" dirty="0">
                <a:solidFill>
                  <a:srgbClr val="0000FF"/>
                </a:solidFill>
                <a:latin typeface="Consolas"/>
              </a:rPr>
              <a:t>&gt;</a:t>
            </a:r>
            <a:r>
              <a:rPr lang="en-US" sz="2000" dirty="0">
                <a:solidFill>
                  <a:prstClr val="black"/>
                </a:solidFill>
                <a:latin typeface="Consolas"/>
              </a:rPr>
              <a:t>hello, world</a:t>
            </a:r>
            <a:r>
              <a:rPr lang="en-US" sz="2000" dirty="0">
                <a:solidFill>
                  <a:srgbClr val="0000FF"/>
                </a:solidFill>
                <a:latin typeface="Consolas"/>
              </a:rPr>
              <a:t>&lt;/</a:t>
            </a:r>
            <a:r>
              <a:rPr lang="en-US" sz="2000" dirty="0">
                <a:solidFill>
                  <a:srgbClr val="800000"/>
                </a:solidFill>
                <a:latin typeface="Consolas"/>
              </a:rPr>
              <a:t>p</a:t>
            </a:r>
            <a:r>
              <a:rPr lang="en-US" sz="2000" dirty="0">
                <a:solidFill>
                  <a:srgbClr val="0000FF"/>
                </a:solidFill>
                <a:latin typeface="Consolas"/>
              </a:rPr>
              <a:t>&gt;</a:t>
            </a:r>
            <a:endParaRPr lang="en-US" sz="2000" dirty="0">
              <a:solidFill>
                <a:prstClr val="black"/>
              </a:solidFill>
              <a:latin typeface="Consolas"/>
            </a:endParaRPr>
          </a:p>
          <a:p>
            <a:pPr marL="0" indent="0">
              <a:buNone/>
            </a:pPr>
            <a:r>
              <a:rPr lang="en-US" sz="2000" dirty="0">
                <a:solidFill>
                  <a:srgbClr val="0000FF"/>
                </a:solidFill>
                <a:latin typeface="Consolas"/>
              </a:rPr>
              <a:t>&lt;/</a:t>
            </a:r>
            <a:r>
              <a:rPr lang="en-US" sz="2000" dirty="0">
                <a:solidFill>
                  <a:srgbClr val="800000"/>
                </a:solidFill>
                <a:latin typeface="Consolas"/>
              </a:rPr>
              <a:t>html</a:t>
            </a:r>
            <a:r>
              <a:rPr lang="en-US" sz="2000" dirty="0">
                <a:solidFill>
                  <a:srgbClr val="0000FF"/>
                </a:solidFill>
                <a:latin typeface="Consolas"/>
              </a:rPr>
              <a:t>&gt;</a:t>
            </a:r>
            <a:endParaRPr lang="en-US" sz="2000" dirty="0">
              <a:solidFill>
                <a:prstClr val="black"/>
              </a:solidFill>
              <a:latin typeface="Consolas"/>
            </a:endParaRPr>
          </a:p>
          <a:p>
            <a:endParaRPr lang="en-US" sz="2000" dirty="0">
              <a:solidFill>
                <a:prstClr val="black"/>
              </a:solidFill>
              <a:latin typeface="Consola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276600"/>
            <a:ext cx="3861864" cy="3352800"/>
          </a:xfrm>
          <a:prstGeom prst="rect">
            <a:avLst/>
          </a:prstGeom>
          <a:ln>
            <a:solidFill>
              <a:schemeClr val="tx1"/>
            </a:solidFill>
          </a:ln>
        </p:spPr>
      </p:pic>
    </p:spTree>
    <p:extLst>
      <p:ext uri="{BB962C8B-B14F-4D97-AF65-F5344CB8AC3E}">
        <p14:creationId xmlns:p14="http://schemas.microsoft.com/office/powerpoint/2010/main" val="1162437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Web Frameworks</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Courier New" pitchFamily="49" charset="0"/>
              <a:cs typeface="Courier New" pitchFamily="49" charset="0"/>
            </a:endParaRPr>
          </a:p>
          <a:p>
            <a:pPr marL="0" indent="0">
              <a:buNone/>
            </a:pPr>
            <a:endParaRPr lang="en-US" sz="2000" dirty="0" smtClean="0">
              <a:latin typeface="Courier New" pitchFamily="49" charset="0"/>
              <a:cs typeface="Courier New" pitchFamily="49" charset="0"/>
            </a:endParaRPr>
          </a:p>
          <a:p>
            <a:pPr marL="0" indent="0">
              <a:buNone/>
            </a:pPr>
            <a:r>
              <a:rPr lang="en-US" sz="2000" dirty="0">
                <a:solidFill>
                  <a:srgbClr val="0000FF"/>
                </a:solidFill>
                <a:latin typeface="Consolas"/>
              </a:rPr>
              <a:t>&lt;</a:t>
            </a:r>
            <a:r>
              <a:rPr lang="en-US" sz="2000" dirty="0">
                <a:solidFill>
                  <a:srgbClr val="800000"/>
                </a:solidFill>
                <a:latin typeface="Consolas"/>
              </a:rPr>
              <a:t>html</a:t>
            </a:r>
            <a:r>
              <a:rPr lang="en-US" sz="2000" dirty="0">
                <a:solidFill>
                  <a:srgbClr val="0000FF"/>
                </a:solidFill>
                <a:latin typeface="Consolas"/>
              </a:rPr>
              <a:t>&gt;</a:t>
            </a:r>
            <a:endParaRPr lang="en-US" sz="2000" dirty="0">
              <a:solidFill>
                <a:prstClr val="black"/>
              </a:solidFill>
              <a:latin typeface="Consolas"/>
            </a:endParaRPr>
          </a:p>
          <a:p>
            <a:pPr marL="0" indent="0">
              <a:buNone/>
            </a:pPr>
            <a:r>
              <a:rPr lang="en-US" sz="2000" dirty="0" smtClean="0">
                <a:solidFill>
                  <a:srgbClr val="0000FF"/>
                </a:solidFill>
                <a:latin typeface="Consolas"/>
              </a:rPr>
              <a:t>	&lt;?</a:t>
            </a:r>
            <a:r>
              <a:rPr lang="en-US" sz="2000" dirty="0" err="1">
                <a:solidFill>
                  <a:srgbClr val="800000"/>
                </a:solidFill>
                <a:latin typeface="Consolas"/>
              </a:rPr>
              <a:t>php</a:t>
            </a:r>
            <a:r>
              <a:rPr lang="en-US" sz="2000" dirty="0">
                <a:solidFill>
                  <a:prstClr val="black"/>
                </a:solidFill>
                <a:latin typeface="Consolas"/>
              </a:rPr>
              <a:t> </a:t>
            </a:r>
            <a:r>
              <a:rPr lang="en-US" sz="2000" dirty="0">
                <a:solidFill>
                  <a:srgbClr val="FF0000"/>
                </a:solidFill>
                <a:latin typeface="Consolas"/>
              </a:rPr>
              <a:t>echo</a:t>
            </a:r>
            <a:r>
              <a:rPr lang="en-US" sz="2000" dirty="0">
                <a:solidFill>
                  <a:prstClr val="black"/>
                </a:solidFill>
                <a:latin typeface="Consolas"/>
              </a:rPr>
              <a:t> </a:t>
            </a:r>
            <a:r>
              <a:rPr lang="en-US" sz="2000" dirty="0">
                <a:solidFill>
                  <a:srgbClr val="0000FF"/>
                </a:solidFill>
                <a:latin typeface="Consolas"/>
              </a:rPr>
              <a:t>"&lt;p&gt;hello, world&lt;/p&gt;"</a:t>
            </a:r>
            <a:r>
              <a:rPr lang="en-US" sz="2000" dirty="0">
                <a:solidFill>
                  <a:prstClr val="black"/>
                </a:solidFill>
                <a:latin typeface="Consolas"/>
              </a:rPr>
              <a:t>; </a:t>
            </a:r>
            <a:r>
              <a:rPr lang="en-US" sz="2000" dirty="0">
                <a:solidFill>
                  <a:srgbClr val="0000FF"/>
                </a:solidFill>
                <a:latin typeface="Consolas"/>
              </a:rPr>
              <a:t>?&gt;</a:t>
            </a:r>
            <a:endParaRPr lang="en-US" sz="2000" dirty="0">
              <a:solidFill>
                <a:prstClr val="black"/>
              </a:solidFill>
              <a:latin typeface="Consolas"/>
            </a:endParaRPr>
          </a:p>
          <a:p>
            <a:pPr marL="0" indent="0">
              <a:buNone/>
            </a:pPr>
            <a:r>
              <a:rPr lang="en-US" sz="2000" dirty="0">
                <a:solidFill>
                  <a:srgbClr val="0000FF"/>
                </a:solidFill>
                <a:latin typeface="Consolas"/>
              </a:rPr>
              <a:t>&lt;/</a:t>
            </a:r>
            <a:r>
              <a:rPr lang="en-US" sz="2000" dirty="0">
                <a:solidFill>
                  <a:srgbClr val="800000"/>
                </a:solidFill>
                <a:latin typeface="Consolas"/>
              </a:rPr>
              <a:t>html</a:t>
            </a:r>
            <a:r>
              <a:rPr lang="en-US" sz="2000" dirty="0">
                <a:solidFill>
                  <a:srgbClr val="0000FF"/>
                </a:solidFill>
                <a:latin typeface="Consolas"/>
              </a:rPr>
              <a:t>&gt;</a:t>
            </a:r>
            <a:endParaRPr lang="en-US" sz="2000" dirty="0">
              <a:solidFill>
                <a:prstClr val="black"/>
              </a:solidFill>
              <a:latin typeface="Consolas"/>
            </a:endParaRPr>
          </a:p>
          <a:p>
            <a:endParaRPr lang="en-US" sz="2000" dirty="0">
              <a:solidFill>
                <a:prstClr val="black"/>
              </a:solidFill>
              <a:latin typeface="Consolas"/>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276600"/>
            <a:ext cx="3861864" cy="3352800"/>
          </a:xfrm>
          <a:prstGeom prst="rect">
            <a:avLst/>
          </a:prstGeom>
          <a:ln>
            <a:solidFill>
              <a:schemeClr val="tx1"/>
            </a:solidFill>
          </a:ln>
        </p:spPr>
      </p:pic>
    </p:spTree>
    <p:extLst>
      <p:ext uri="{BB962C8B-B14F-4D97-AF65-F5344CB8AC3E}">
        <p14:creationId xmlns:p14="http://schemas.microsoft.com/office/powerpoint/2010/main" val="2534955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in Web Frameworks</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Courier New" pitchFamily="49" charset="0"/>
              <a:cs typeface="Courier New" pitchFamily="49" charset="0"/>
            </a:endParaRPr>
          </a:p>
          <a:p>
            <a:pPr marL="0" indent="0">
              <a:buNone/>
            </a:pPr>
            <a:endParaRPr lang="en-US" sz="2000" dirty="0" smtClean="0">
              <a:latin typeface="Courier New" pitchFamily="49" charset="0"/>
              <a:cs typeface="Courier New" pitchFamily="49" charset="0"/>
            </a:endParaRPr>
          </a:p>
          <a:p>
            <a:pPr marL="0" indent="0">
              <a:buNone/>
            </a:pPr>
            <a:r>
              <a:rPr lang="en-US" sz="2000" dirty="0">
                <a:solidFill>
                  <a:srgbClr val="0000FF"/>
                </a:solidFill>
                <a:latin typeface="Consolas"/>
              </a:rPr>
              <a:t>&lt;</a:t>
            </a:r>
            <a:r>
              <a:rPr lang="en-US" sz="2000" dirty="0">
                <a:solidFill>
                  <a:srgbClr val="800000"/>
                </a:solidFill>
                <a:latin typeface="Consolas"/>
              </a:rPr>
              <a:t>html</a:t>
            </a:r>
            <a:r>
              <a:rPr lang="en-US" sz="2000" dirty="0">
                <a:solidFill>
                  <a:srgbClr val="0000FF"/>
                </a:solidFill>
                <a:latin typeface="Consolas"/>
              </a:rPr>
              <a:t>&gt;</a:t>
            </a:r>
            <a:endParaRPr lang="en-US" sz="2000" dirty="0">
              <a:solidFill>
                <a:prstClr val="black"/>
              </a:solidFill>
              <a:latin typeface="Consolas"/>
            </a:endParaRPr>
          </a:p>
          <a:p>
            <a:pPr marL="0" indent="0">
              <a:buNone/>
            </a:pPr>
            <a:r>
              <a:rPr lang="en-US" sz="2000" dirty="0" smtClean="0">
                <a:solidFill>
                  <a:srgbClr val="0000FF"/>
                </a:solidFill>
                <a:latin typeface="Consolas"/>
              </a:rPr>
              <a:t>	 &lt;?</a:t>
            </a:r>
            <a:r>
              <a:rPr lang="en-US" sz="2000" dirty="0" err="1">
                <a:solidFill>
                  <a:srgbClr val="800000"/>
                </a:solidFill>
                <a:latin typeface="Consolas"/>
              </a:rPr>
              <a:t>php</a:t>
            </a:r>
            <a:r>
              <a:rPr lang="en-US" sz="2000" dirty="0">
                <a:solidFill>
                  <a:prstClr val="black"/>
                </a:solidFill>
                <a:latin typeface="Consolas"/>
              </a:rPr>
              <a:t> </a:t>
            </a:r>
            <a:r>
              <a:rPr lang="en-US" sz="2000" dirty="0">
                <a:solidFill>
                  <a:srgbClr val="FF0000"/>
                </a:solidFill>
                <a:latin typeface="Consolas"/>
              </a:rPr>
              <a:t>echo</a:t>
            </a:r>
            <a:r>
              <a:rPr lang="en-US" sz="2000" dirty="0">
                <a:solidFill>
                  <a:prstClr val="black"/>
                </a:solidFill>
                <a:latin typeface="Consolas"/>
              </a:rPr>
              <a:t> $</a:t>
            </a:r>
            <a:r>
              <a:rPr lang="en-US" sz="2000" dirty="0">
                <a:solidFill>
                  <a:srgbClr val="FF0000"/>
                </a:solidFill>
                <a:latin typeface="Consolas"/>
              </a:rPr>
              <a:t>USERDATA</a:t>
            </a:r>
            <a:r>
              <a:rPr lang="en-US" sz="2000" dirty="0">
                <a:solidFill>
                  <a:prstClr val="black"/>
                </a:solidFill>
                <a:latin typeface="Consolas"/>
              </a:rPr>
              <a:t> </a:t>
            </a:r>
            <a:r>
              <a:rPr lang="en-US" sz="2000" dirty="0" smtClean="0">
                <a:solidFill>
                  <a:prstClr val="black"/>
                </a:solidFill>
                <a:latin typeface="Consolas"/>
              </a:rPr>
              <a:t> </a:t>
            </a:r>
            <a:r>
              <a:rPr lang="en-US" sz="2000" dirty="0" smtClean="0">
                <a:solidFill>
                  <a:srgbClr val="0000FF"/>
                </a:solidFill>
                <a:latin typeface="Consolas"/>
              </a:rPr>
              <a:t>?&gt;</a:t>
            </a:r>
            <a:endParaRPr lang="en-US" sz="2000" dirty="0">
              <a:solidFill>
                <a:prstClr val="black"/>
              </a:solidFill>
              <a:latin typeface="Consolas"/>
            </a:endParaRPr>
          </a:p>
          <a:p>
            <a:pPr marL="0" indent="0">
              <a:buNone/>
            </a:pPr>
            <a:r>
              <a:rPr lang="en-US" sz="2000" dirty="0">
                <a:solidFill>
                  <a:srgbClr val="0000FF"/>
                </a:solidFill>
                <a:latin typeface="Consolas"/>
              </a:rPr>
              <a:t>&lt;/</a:t>
            </a:r>
            <a:r>
              <a:rPr lang="en-US" sz="2000" dirty="0">
                <a:solidFill>
                  <a:srgbClr val="800000"/>
                </a:solidFill>
                <a:latin typeface="Consolas"/>
              </a:rPr>
              <a:t>html</a:t>
            </a:r>
            <a:r>
              <a:rPr lang="en-US" sz="2000" dirty="0">
                <a:solidFill>
                  <a:srgbClr val="0000FF"/>
                </a:solidFill>
                <a:latin typeface="Consolas"/>
              </a:rPr>
              <a:t>&gt;</a:t>
            </a:r>
            <a:endParaRPr lang="en-US" sz="2000" dirty="0">
              <a:solidFill>
                <a:prstClr val="black"/>
              </a:solidFill>
              <a:latin typeface="Consolas"/>
            </a:endParaRPr>
          </a:p>
          <a:p>
            <a:endParaRPr lang="en-US" sz="2000" dirty="0">
              <a:solidFill>
                <a:prstClr val="black"/>
              </a:solidFill>
              <a:latin typeface="Consolas"/>
            </a:endParaRPr>
          </a:p>
        </p:txBody>
      </p:sp>
      <p:sp>
        <p:nvSpPr>
          <p:cNvPr id="4" name="Rectangle 3"/>
          <p:cNvSpPr/>
          <p:nvPr/>
        </p:nvSpPr>
        <p:spPr>
          <a:xfrm>
            <a:off x="3087189" y="2756263"/>
            <a:ext cx="1524000" cy="381000"/>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ular Callout 4"/>
          <p:cNvSpPr/>
          <p:nvPr/>
        </p:nvSpPr>
        <p:spPr>
          <a:xfrm>
            <a:off x="1066800" y="4343400"/>
            <a:ext cx="3733800" cy="1143000"/>
          </a:xfrm>
          <a:prstGeom prst="wedgeRectCallout">
            <a:avLst>
              <a:gd name="adj1" fmla="val 22225"/>
              <a:gd name="adj2" fmla="val -156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happens if</a:t>
            </a:r>
          </a:p>
          <a:p>
            <a:pPr algn="ctr"/>
            <a:r>
              <a:rPr lang="en-US" dirty="0" smtClean="0">
                <a:latin typeface="Courier New" pitchFamily="49" charset="0"/>
                <a:cs typeface="Courier New" pitchFamily="49" charset="0"/>
              </a:rPr>
              <a:t>$USERDATA</a:t>
            </a:r>
            <a:r>
              <a:rPr lang="en-US" dirty="0" smtClean="0"/>
              <a:t> =</a:t>
            </a:r>
          </a:p>
          <a:p>
            <a:pPr algn="ctr"/>
            <a:r>
              <a:rPr lang="en-US" dirty="0" smtClean="0">
                <a:latin typeface="Courier New" pitchFamily="49" charset="0"/>
                <a:cs typeface="Courier New" pitchFamily="49" charset="0"/>
              </a:rPr>
              <a:t>&lt;script&gt;</a:t>
            </a:r>
            <a:r>
              <a:rPr lang="en-US" dirty="0" err="1" smtClean="0">
                <a:latin typeface="Courier New" pitchFamily="49" charset="0"/>
                <a:cs typeface="Courier New" pitchFamily="49" charset="0"/>
              </a:rPr>
              <a:t>doEvil</a:t>
            </a:r>
            <a:r>
              <a:rPr lang="en-US" dirty="0" smtClean="0">
                <a:latin typeface="Courier New" pitchFamily="49" charset="0"/>
                <a:cs typeface="Courier New" pitchFamily="49" charset="0"/>
              </a:rPr>
              <a:t>()&lt;/script&gt;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296524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in Web </a:t>
            </a:r>
            <a:r>
              <a:rPr lang="en-US" dirty="0" smtClean="0"/>
              <a:t>Frameworks</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Courier New" pitchFamily="49" charset="0"/>
              <a:cs typeface="Courier New" pitchFamily="49" charset="0"/>
            </a:endParaRPr>
          </a:p>
          <a:p>
            <a:pPr marL="0" indent="0">
              <a:buNone/>
            </a:pPr>
            <a:r>
              <a:rPr lang="en-US" sz="2000" dirty="0">
                <a:solidFill>
                  <a:srgbClr val="0000FF"/>
                </a:solidFill>
                <a:latin typeface="Consolas"/>
              </a:rPr>
              <a:t>&lt;</a:t>
            </a:r>
            <a:r>
              <a:rPr lang="en-US" sz="2000" dirty="0">
                <a:solidFill>
                  <a:srgbClr val="800000"/>
                </a:solidFill>
                <a:latin typeface="Consolas"/>
              </a:rPr>
              <a:t>html</a:t>
            </a:r>
            <a:r>
              <a:rPr lang="en-US" sz="2000" dirty="0">
                <a:solidFill>
                  <a:srgbClr val="0000FF"/>
                </a:solidFill>
                <a:latin typeface="Consolas"/>
              </a:rPr>
              <a:t>&gt;</a:t>
            </a:r>
            <a:endParaRPr lang="en-US" sz="2000" dirty="0">
              <a:solidFill>
                <a:prstClr val="black"/>
              </a:solidFill>
              <a:latin typeface="Consolas"/>
            </a:endParaRPr>
          </a:p>
          <a:p>
            <a:pPr marL="0" indent="0">
              <a:buNone/>
            </a:pPr>
            <a:r>
              <a:rPr lang="en-US" sz="2000" dirty="0" smtClean="0">
                <a:solidFill>
                  <a:srgbClr val="0000FF"/>
                </a:solidFill>
                <a:latin typeface="Consolas"/>
              </a:rPr>
              <a:t>	&lt;</a:t>
            </a:r>
            <a:r>
              <a:rPr lang="en-US" sz="2000" dirty="0" smtClean="0">
                <a:solidFill>
                  <a:srgbClr val="800000"/>
                </a:solidFill>
                <a:latin typeface="Consolas"/>
              </a:rPr>
              <a:t>script</a:t>
            </a:r>
            <a:r>
              <a:rPr lang="en-US" sz="2000" dirty="0" smtClean="0">
                <a:solidFill>
                  <a:srgbClr val="0000FF"/>
                </a:solidFill>
                <a:latin typeface="Consolas"/>
              </a:rPr>
              <a:t>&gt;</a:t>
            </a:r>
            <a:r>
              <a:rPr lang="en-US" sz="2000" dirty="0" err="1" smtClean="0">
                <a:solidFill>
                  <a:prstClr val="black"/>
                </a:solidFill>
                <a:latin typeface="Consolas"/>
              </a:rPr>
              <a:t>doEvil</a:t>
            </a:r>
            <a:r>
              <a:rPr lang="en-US" sz="2000" dirty="0">
                <a:solidFill>
                  <a:prstClr val="black"/>
                </a:solidFill>
                <a:latin typeface="Consolas"/>
              </a:rPr>
              <a:t>()</a:t>
            </a:r>
            <a:r>
              <a:rPr lang="en-US" sz="2000" dirty="0">
                <a:solidFill>
                  <a:srgbClr val="0000FF"/>
                </a:solidFill>
                <a:latin typeface="Consolas"/>
              </a:rPr>
              <a:t>&lt;/</a:t>
            </a:r>
            <a:r>
              <a:rPr lang="en-US" sz="2000" dirty="0">
                <a:solidFill>
                  <a:srgbClr val="800000"/>
                </a:solidFill>
                <a:latin typeface="Consolas"/>
              </a:rPr>
              <a:t>script</a:t>
            </a:r>
            <a:r>
              <a:rPr lang="en-US" sz="2000" dirty="0">
                <a:solidFill>
                  <a:srgbClr val="0000FF"/>
                </a:solidFill>
                <a:latin typeface="Consolas"/>
              </a:rPr>
              <a:t>&gt;</a:t>
            </a:r>
            <a:endParaRPr lang="en-US" sz="2000" dirty="0">
              <a:solidFill>
                <a:prstClr val="black"/>
              </a:solidFill>
              <a:latin typeface="Consolas"/>
            </a:endParaRPr>
          </a:p>
          <a:p>
            <a:pPr marL="0" indent="0">
              <a:buNone/>
            </a:pPr>
            <a:r>
              <a:rPr lang="en-US" sz="2000" dirty="0">
                <a:solidFill>
                  <a:srgbClr val="0000FF"/>
                </a:solidFill>
                <a:latin typeface="Consolas"/>
              </a:rPr>
              <a:t>&lt;/</a:t>
            </a:r>
            <a:r>
              <a:rPr lang="en-US" sz="2000" dirty="0">
                <a:solidFill>
                  <a:srgbClr val="800000"/>
                </a:solidFill>
                <a:latin typeface="Consolas"/>
              </a:rPr>
              <a:t>html</a:t>
            </a:r>
            <a:r>
              <a:rPr lang="en-US" sz="2000" dirty="0">
                <a:solidFill>
                  <a:srgbClr val="0000FF"/>
                </a:solidFill>
                <a:latin typeface="Consolas"/>
              </a:rPr>
              <a:t>&gt;</a:t>
            </a:r>
            <a:endParaRPr lang="en-US" sz="2000" dirty="0">
              <a:solidFill>
                <a:prstClr val="black"/>
              </a:solidFill>
              <a:latin typeface="Consolas"/>
            </a:endParaRPr>
          </a:p>
          <a:p>
            <a:endParaRPr lang="en-US" sz="2000" dirty="0">
              <a:solidFill>
                <a:prstClr val="black"/>
              </a:solidFill>
              <a:latin typeface="Consola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3406" y="3244201"/>
            <a:ext cx="3881458" cy="3385199"/>
          </a:xfrm>
          <a:prstGeom prst="rect">
            <a:avLst/>
          </a:prstGeom>
          <a:ln>
            <a:solidFill>
              <a:schemeClr val="tx1"/>
            </a:solidFill>
          </a:ln>
        </p:spPr>
      </p:pic>
    </p:spTree>
    <p:extLst>
      <p:ext uri="{BB962C8B-B14F-4D97-AF65-F5344CB8AC3E}">
        <p14:creationId xmlns:p14="http://schemas.microsoft.com/office/powerpoint/2010/main" val="2170957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Sanitization</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marL="0" indent="0" algn="ctr">
              <a:buNone/>
            </a:pPr>
            <a:endParaRPr lang="en-US" dirty="0" smtClean="0"/>
          </a:p>
          <a:p>
            <a:pPr marL="0" indent="0" algn="ctr">
              <a:buNone/>
            </a:pPr>
            <a:r>
              <a:rPr lang="en-US" dirty="0" smtClean="0"/>
              <a:t>The encoding or elimination of dangerous</a:t>
            </a:r>
          </a:p>
          <a:p>
            <a:pPr marL="0" indent="0" algn="ctr">
              <a:buNone/>
            </a:pPr>
            <a:r>
              <a:rPr lang="en-US" dirty="0" smtClean="0"/>
              <a:t>constructs in untrusted data.</a:t>
            </a:r>
            <a:endParaRPr lang="en-US" dirty="0"/>
          </a:p>
        </p:txBody>
      </p:sp>
    </p:spTree>
    <p:extLst>
      <p:ext uri="{BB962C8B-B14F-4D97-AF65-F5344CB8AC3E}">
        <p14:creationId xmlns:p14="http://schemas.microsoft.com/office/powerpoint/2010/main" val="22882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smtClean="0"/>
              <a:t>Build a detailed model of the browser to explain subtleties in data sanitization</a:t>
            </a:r>
          </a:p>
          <a:p>
            <a:endParaRPr lang="en-US" dirty="0"/>
          </a:p>
          <a:p>
            <a:r>
              <a:rPr lang="en-US" dirty="0" smtClean="0"/>
              <a:t>Evaluate the effectiveness of auto sanitization in popular web frameworks</a:t>
            </a:r>
          </a:p>
          <a:p>
            <a:endParaRPr lang="en-US" dirty="0"/>
          </a:p>
          <a:p>
            <a:r>
              <a:rPr lang="en-US" dirty="0" smtClean="0"/>
              <a:t>Evaluate the ability of frameworks to sanitize different contexts</a:t>
            </a:r>
          </a:p>
          <a:p>
            <a:endParaRPr lang="en-US" dirty="0" smtClean="0"/>
          </a:p>
          <a:p>
            <a:r>
              <a:rPr lang="en-US" dirty="0" smtClean="0"/>
              <a:t>Evaluate the tools of frameworks in relation to what web applications actually use and need</a:t>
            </a:r>
            <a:endParaRPr lang="en-US" dirty="0"/>
          </a:p>
        </p:txBody>
      </p:sp>
    </p:spTree>
    <p:extLst>
      <p:ext uri="{BB962C8B-B14F-4D97-AF65-F5344CB8AC3E}">
        <p14:creationId xmlns:p14="http://schemas.microsoft.com/office/powerpoint/2010/main" val="3597884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508</TotalTime>
  <Words>2308</Words>
  <Application>Microsoft Office PowerPoint</Application>
  <PresentationFormat>On-screen Show (4:3)</PresentationFormat>
  <Paragraphs>312</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Clarity</vt:lpstr>
      <vt:lpstr>A Systematic Analysis of XSS Sanitization in Web Application Frameworks</vt:lpstr>
      <vt:lpstr>Content Injection</vt:lpstr>
      <vt:lpstr>Web Frameworks</vt:lpstr>
      <vt:lpstr>Code in Web Frameworks</vt:lpstr>
      <vt:lpstr>Code in Web Frameworks</vt:lpstr>
      <vt:lpstr>Code in Web Frameworks</vt:lpstr>
      <vt:lpstr>Code in Web Frameworks</vt:lpstr>
      <vt:lpstr>Sanitization</vt:lpstr>
      <vt:lpstr>Contributions</vt:lpstr>
      <vt:lpstr>Sanitization Example</vt:lpstr>
      <vt:lpstr>Sanitization Example</vt:lpstr>
      <vt:lpstr>Are we done?</vt:lpstr>
      <vt:lpstr>Now are we done?</vt:lpstr>
      <vt:lpstr>Now are we done?</vt:lpstr>
      <vt:lpstr>Browser Model</vt:lpstr>
      <vt:lpstr>Framework and Application Evaluation</vt:lpstr>
      <vt:lpstr>Using Auto Sanitization</vt:lpstr>
      <vt:lpstr>Overriding Auto Sanitization</vt:lpstr>
      <vt:lpstr>Auto Sanitization Support</vt:lpstr>
      <vt:lpstr>Sanitization Context Support</vt:lpstr>
      <vt:lpstr>Contexts Used By Web Applications</vt:lpstr>
      <vt:lpstr>Further Complexity in Sanitization Policies</vt:lpstr>
      <vt:lpstr>Evaluation Summary</vt:lpstr>
      <vt:lpstr>Take Aways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Systematic Analysis of XSS Sanitization in Web Application Frameworks</dc:title>
  <dc:creator>jww</dc:creator>
  <cp:lastModifiedBy>jww</cp:lastModifiedBy>
  <cp:revision>337</cp:revision>
  <dcterms:created xsi:type="dcterms:W3CDTF">2011-09-07T18:30:02Z</dcterms:created>
  <dcterms:modified xsi:type="dcterms:W3CDTF">2011-10-11T21:16:23Z</dcterms:modified>
</cp:coreProperties>
</file>