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72" r:id="rId3"/>
    <p:sldId id="257" r:id="rId4"/>
    <p:sldId id="270" r:id="rId5"/>
    <p:sldId id="258" r:id="rId6"/>
    <p:sldId id="271" r:id="rId7"/>
    <p:sldId id="273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1"/>
    <p:restoredTop sz="86395"/>
  </p:normalViewPr>
  <p:slideViewPr>
    <p:cSldViewPr snapToGrid="0" snapToObjects="1">
      <p:cViewPr>
        <p:scale>
          <a:sx n="106" d="100"/>
          <a:sy n="106" d="100"/>
        </p:scale>
        <p:origin x="776" y="2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41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4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9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6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23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0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0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79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71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32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Introduction To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A little bit of background with plenty of hands-on practice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529392"/>
            <a:ext cx="5715000" cy="163896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BC56DE46-A0E4-5C46-AD9B-AD10EE855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079" y="4239466"/>
            <a:ext cx="2783842" cy="241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  <a:r>
              <a:rPr lang="en-US" baseline="0" dirty="0"/>
              <a:t> &amp;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7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247B-4264-A040-8FCB-C20FD337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&amp; Storing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05AB4-6FFD-1443-85B0-D0B7EAF3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84961-9207-314D-9F17-CB7953DA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D8B99-39C3-F945-B4FE-C794E711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E226-C9CA-6940-939E-6C1F5B35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6E7E-C378-CF4A-BAE8-73912C135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B3995-BF30-9944-85E9-292F234D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DF096-946D-D740-8B15-C2984C73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4551-8433-1648-A045-8FBF8263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DB0F-50E2-A74A-8E43-27BCD108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WORKDIR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LABEL</a:t>
            </a:r>
          </a:p>
          <a:p>
            <a:r>
              <a:rPr lang="en-US" dirty="0"/>
              <a:t>CMD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46D18-0182-8944-9632-5EC9FBE0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02B0E-8A9B-A64D-BBA5-16F36A28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E83A-4B2A-E544-BF79-EC8A6F91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8626-62C7-114E-81E1-0A0A2165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 build -t </a:t>
            </a:r>
            <a:r>
              <a:rPr lang="en-US" dirty="0" err="1"/>
              <a:t>nnn</a:t>
            </a:r>
            <a:r>
              <a:rPr lang="en-US" dirty="0"/>
              <a:t> .</a:t>
            </a:r>
          </a:p>
          <a:p>
            <a:r>
              <a:rPr lang="en-US" dirty="0"/>
              <a:t>docker image ls</a:t>
            </a:r>
          </a:p>
          <a:p>
            <a:r>
              <a:rPr lang="en-US" dirty="0"/>
              <a:t>docker image push</a:t>
            </a:r>
          </a:p>
          <a:p>
            <a:r>
              <a:rPr lang="en-US" dirty="0"/>
              <a:t>docker image 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DDAD-DA87-B242-A2FD-55D58FC5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DA22E-7443-8A4B-9114-623E0D04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1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6B14-C727-D448-B006-9B16C89B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Docker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DFF9-EB2F-BD49-B79C-EB08AF5D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container ls [-a]</a:t>
            </a:r>
          </a:p>
          <a:p>
            <a:r>
              <a:rPr lang="en-US" dirty="0"/>
              <a:t>docker container run</a:t>
            </a:r>
          </a:p>
          <a:p>
            <a:pPr lvl="1"/>
            <a:r>
              <a:rPr lang="en-US" dirty="0"/>
              <a:t>Flags</a:t>
            </a:r>
          </a:p>
          <a:p>
            <a:pPr lvl="2"/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t</a:t>
            </a:r>
          </a:p>
          <a:p>
            <a:pPr lvl="2"/>
            <a:r>
              <a:rPr lang="en-US" dirty="0"/>
              <a:t>d</a:t>
            </a:r>
          </a:p>
          <a:p>
            <a:pPr lvl="2"/>
            <a:r>
              <a:rPr lang="en-US" dirty="0"/>
              <a:t>--name</a:t>
            </a:r>
          </a:p>
          <a:p>
            <a:pPr lvl="2"/>
            <a:r>
              <a:rPr lang="en-US" dirty="0"/>
              <a:t>--rm</a:t>
            </a:r>
          </a:p>
          <a:p>
            <a:pPr lvl="2"/>
            <a:r>
              <a:rPr lang="en-US" dirty="0"/>
              <a:t>Ctrl P + Q</a:t>
            </a:r>
          </a:p>
          <a:p>
            <a:pPr lvl="2"/>
            <a:r>
              <a:rPr lang="en-US" dirty="0"/>
              <a:t>Ctrl D</a:t>
            </a:r>
          </a:p>
          <a:p>
            <a:pPr lvl="0"/>
            <a:r>
              <a:rPr lang="en-US" dirty="0"/>
              <a:t>docker container start/stop/attach/rm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container1 container2 container3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$(docker container ls -a -q)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F9DB9-6A2B-8841-A7D0-6CEA791F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31814-AD22-424F-8371-36B475FB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1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405D-FCCC-E449-81AA-F627FC8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</a:t>
            </a:r>
            <a:r>
              <a:rPr lang="en-US" baseline="0" dirty="0"/>
              <a:t> Local Volumes to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B28F-2840-2049-A94D-AACB9637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314C-3351-514D-A9AA-DF0F5D7C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47962-C086-7B42-9DBE-A2FF934C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3210-9CAD-894F-953C-7E96E99B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Forward to</a:t>
            </a:r>
            <a:r>
              <a:rPr lang="en-US" baseline="0" dirty="0"/>
              <a:t>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95B3-5E4A-3543-8B62-304786E5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D427-E0F9-E24A-9F8B-C096BD28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0B44E-C38D-BE4B-8974-805C60EE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4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61B5-F989-1B42-A9E6-11CEA715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E629-5E5A-A241-BF15-ED951123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docker system df [-v]</a:t>
            </a:r>
          </a:p>
          <a:p>
            <a:pPr lvl="1"/>
            <a:r>
              <a:rPr lang="en-US" dirty="0"/>
              <a:t>Dangling images (&lt;none&gt;</a:t>
            </a:r>
            <a:r>
              <a:rPr lang="en-US" baseline="0" dirty="0"/>
              <a:t> repository and tag names)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system info</a:t>
            </a:r>
            <a:endParaRPr lang="en-US" sz="2400" dirty="0">
              <a:effectLst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system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prune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image/container prune</a:t>
            </a:r>
            <a:endParaRPr lang="en-US" sz="2400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6D93-0D34-764F-BA13-54BACE11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22B27-1E0E-0342-B7E3-F19EF286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Does Docker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/>
          <a:lstStyle/>
          <a:p>
            <a:r>
              <a:rPr lang="en-US" dirty="0"/>
              <a:t>Helps use fewer resources than virtual machines</a:t>
            </a:r>
          </a:p>
          <a:p>
            <a:r>
              <a:rPr lang="en-US" dirty="0"/>
              <a:t>Creates portability between different operating systems and clouds</a:t>
            </a:r>
          </a:p>
          <a:p>
            <a:r>
              <a:rPr lang="en-US" dirty="0"/>
              <a:t>Easy to spin up and spin down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Translation – Docker helps organizations move faster, be more agile, and save money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27" y="1802476"/>
            <a:ext cx="11782546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“Docker is a set of platform as a service products that use </a:t>
            </a:r>
            <a:r>
              <a:rPr lang="en-US" b="1" i="1" dirty="0">
                <a:solidFill>
                  <a:srgbClr val="FFFF00"/>
                </a:solidFill>
              </a:rPr>
              <a:t>OS-level virtualization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i="1" dirty="0"/>
              <a:t>to deliver software in packages called </a:t>
            </a:r>
            <a:r>
              <a:rPr lang="en-US" b="1" i="1" dirty="0">
                <a:solidFill>
                  <a:srgbClr val="FFFF00"/>
                </a:solidFill>
              </a:rPr>
              <a:t>containers</a:t>
            </a:r>
            <a:r>
              <a:rPr lang="en-US" i="1" dirty="0"/>
              <a:t>. Containers are isolated from one another and bundle their own software, libraries and configuration files; they can communicate with each other through well-defined channels.”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/wiki/Docker_%28software%29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Okay…then what in the heck is a container?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b="1" i="1" dirty="0">
                <a:solidFill>
                  <a:srgbClr val="FFFF00"/>
                </a:solidFill>
              </a:rPr>
              <a:t>OS-level virtualization</a:t>
            </a:r>
            <a:r>
              <a:rPr lang="en-US" b="1" i="1" dirty="0"/>
              <a:t> </a:t>
            </a:r>
            <a:r>
              <a:rPr lang="en-US" i="1" dirty="0"/>
              <a:t>refers to an operating system paradigm in which the kernel allows the existence of </a:t>
            </a:r>
            <a:r>
              <a:rPr lang="en-US" b="1" i="1" dirty="0">
                <a:solidFill>
                  <a:srgbClr val="FFFF00"/>
                </a:solidFill>
              </a:rPr>
              <a:t>multiple isolated user space instances called </a:t>
            </a:r>
            <a:r>
              <a:rPr lang="en-US" b="1" i="1" dirty="0" err="1">
                <a:solidFill>
                  <a:srgbClr val="FFFF00"/>
                </a:solidFill>
              </a:rPr>
              <a:t>containers</a:t>
            </a:r>
            <a:r>
              <a:rPr lang="en-US" i="1" dirty="0" err="1"/>
              <a:t>programs</a:t>
            </a:r>
            <a:r>
              <a:rPr lang="en-US" i="1" dirty="0"/>
              <a:t> inside of containers can only see contents and devices assigned to the container.”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/wiki/OS-</a:t>
            </a:r>
            <a:r>
              <a:rPr lang="en-US" dirty="0" err="1"/>
              <a:t>level_virtualization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Confused? Let’s compare virtual machines and containers…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57D4-80F1-4846-BA92-900094A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Virtual Machines and Containers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C7185-B68A-4548-A668-68CE9EF73BB5}"/>
              </a:ext>
            </a:extLst>
          </p:cNvPr>
          <p:cNvSpPr txBox="1">
            <a:spLocks/>
          </p:cNvSpPr>
          <p:nvPr/>
        </p:nvSpPr>
        <p:spPr>
          <a:xfrm>
            <a:off x="392455" y="1504944"/>
            <a:ext cx="5208245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Virtual Machines ≈ Houses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BBE0C3-D803-E649-962D-9403B92FF06F}"/>
              </a:ext>
            </a:extLst>
          </p:cNvPr>
          <p:cNvSpPr txBox="1">
            <a:spLocks/>
          </p:cNvSpPr>
          <p:nvPr/>
        </p:nvSpPr>
        <p:spPr>
          <a:xfrm>
            <a:off x="6591302" y="1504943"/>
            <a:ext cx="5208245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Containers ≈ Apartments</a:t>
            </a:r>
          </a:p>
        </p:txBody>
      </p:sp>
      <p:pic>
        <p:nvPicPr>
          <p:cNvPr id="10" name="Picture 9" descr="A close up of a building&#10;&#10;Description automatically generated">
            <a:extLst>
              <a:ext uri="{FF2B5EF4-FFF2-40B4-BE49-F238E27FC236}">
                <a16:creationId xmlns:a16="http://schemas.microsoft.com/office/drawing/2014/main" id="{F215BF89-70CD-8A4A-89ED-B1D11806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270" y="2014310"/>
            <a:ext cx="1856308" cy="1967817"/>
          </a:xfrm>
          <a:prstGeom prst="rect">
            <a:avLst/>
          </a:prstGeom>
        </p:spPr>
      </p:pic>
      <p:pic>
        <p:nvPicPr>
          <p:cNvPr id="18" name="Picture 17" descr="A picture containing sitting, table, wooden, clock&#10;&#10;Description automatically generated">
            <a:extLst>
              <a:ext uri="{FF2B5EF4-FFF2-40B4-BE49-F238E27FC236}">
                <a16:creationId xmlns:a16="http://schemas.microsoft.com/office/drawing/2014/main" id="{AEE85A69-302A-B044-A972-A4E38A7B8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77" y="2204127"/>
            <a:ext cx="5486400" cy="17780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0EC9849-F241-664B-B3D8-A17D7EE0537D}"/>
              </a:ext>
            </a:extLst>
          </p:cNvPr>
          <p:cNvSpPr txBox="1">
            <a:spLocks/>
          </p:cNvSpPr>
          <p:nvPr/>
        </p:nvSpPr>
        <p:spPr>
          <a:xfrm>
            <a:off x="253377" y="4067851"/>
            <a:ext cx="5625477" cy="2361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Fully self-contained</a:t>
            </a:r>
          </a:p>
          <a:p>
            <a:r>
              <a:rPr lang="en-US" dirty="0"/>
              <a:t>Safeguarded from unwanted guests</a:t>
            </a:r>
          </a:p>
          <a:p>
            <a:r>
              <a:rPr lang="en-US" dirty="0"/>
              <a:t>Dedicated utilities</a:t>
            </a:r>
          </a:p>
          <a:p>
            <a:r>
              <a:rPr lang="en-US" dirty="0"/>
              <a:t>Dedicated rooms – kitchen, dining room, family room, living room, etc.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1194CE-7B1B-2045-B8F9-382532E1DEEB}"/>
              </a:ext>
            </a:extLst>
          </p:cNvPr>
          <p:cNvSpPr txBox="1">
            <a:spLocks/>
          </p:cNvSpPr>
          <p:nvPr/>
        </p:nvSpPr>
        <p:spPr>
          <a:xfrm>
            <a:off x="6313148" y="4059008"/>
            <a:ext cx="5625475" cy="2361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Isolated living spaces</a:t>
            </a:r>
          </a:p>
          <a:p>
            <a:r>
              <a:rPr lang="en-US" dirty="0"/>
              <a:t>Safeguarded from unwanted guests</a:t>
            </a:r>
          </a:p>
          <a:p>
            <a:r>
              <a:rPr lang="en-US" dirty="0"/>
              <a:t>Shared utilities</a:t>
            </a:r>
          </a:p>
          <a:p>
            <a:r>
              <a:rPr lang="en-US" dirty="0"/>
              <a:t>Shared rooms – kitchen/dining room, family/living room etc.)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D0790-2BCC-F344-9FE2-AECE8DE0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67BFD-AFDA-6D45-8A3A-556433E1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 build="p"/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3537D7-0369-C849-BBBC-1EC8C4F597AF}"/>
              </a:ext>
            </a:extLst>
          </p:cNvPr>
          <p:cNvSpPr txBox="1">
            <a:spLocks/>
          </p:cNvSpPr>
          <p:nvPr/>
        </p:nvSpPr>
        <p:spPr>
          <a:xfrm>
            <a:off x="0" y="3022303"/>
            <a:ext cx="12192000" cy="81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FF00"/>
                </a:solidFill>
              </a:rPr>
              <a:t>Why buy a house if all you need is a place to sleep and eat?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375FD-CC58-124E-8849-54EBF42C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77A90A-E7D7-BF45-A08F-3C98166D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3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2C7E-9730-C84F-8787-616E5DD9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and Container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B9F8-8D0E-3848-A00B-5575499D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World Wide Technology 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33BB8-2FED-134C-B4F1-C367A75B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5F03C0-E6DC-024D-889A-2479DE69AC4F}"/>
              </a:ext>
            </a:extLst>
          </p:cNvPr>
          <p:cNvSpPr/>
          <p:nvPr/>
        </p:nvSpPr>
        <p:spPr>
          <a:xfrm>
            <a:off x="619252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BE820B-27FA-E346-BF91-9D27F2537BDB}"/>
              </a:ext>
            </a:extLst>
          </p:cNvPr>
          <p:cNvSpPr/>
          <p:nvPr/>
        </p:nvSpPr>
        <p:spPr>
          <a:xfrm>
            <a:off x="619251" y="5271119"/>
            <a:ext cx="3183835" cy="4512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(Type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39852-E68D-ED4F-9C3E-7B184C6EC9AE}"/>
              </a:ext>
            </a:extLst>
          </p:cNvPr>
          <p:cNvSpPr/>
          <p:nvPr/>
        </p:nvSpPr>
        <p:spPr>
          <a:xfrm>
            <a:off x="619250" y="2504660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B4D73-2FEB-CC47-B526-56BB078DF402}"/>
              </a:ext>
            </a:extLst>
          </p:cNvPr>
          <p:cNvSpPr txBox="1"/>
          <p:nvPr/>
        </p:nvSpPr>
        <p:spPr>
          <a:xfrm>
            <a:off x="619250" y="2538796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184E76F-B98C-1A44-BC48-88BF5376E051}"/>
              </a:ext>
            </a:extLst>
          </p:cNvPr>
          <p:cNvGrpSpPr/>
          <p:nvPr/>
        </p:nvGrpSpPr>
        <p:grpSpPr>
          <a:xfrm>
            <a:off x="725172" y="2898470"/>
            <a:ext cx="935266" cy="2250844"/>
            <a:chOff x="725172" y="2898470"/>
            <a:chExt cx="935266" cy="2250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A83643-6DE0-7F4A-8643-4A4A3EFC1862}"/>
                </a:ext>
              </a:extLst>
            </p:cNvPr>
            <p:cNvSpPr/>
            <p:nvPr/>
          </p:nvSpPr>
          <p:spPr>
            <a:xfrm>
              <a:off x="725173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943507-B48F-724A-BF73-9ACB8E6C7360}"/>
                </a:ext>
              </a:extLst>
            </p:cNvPr>
            <p:cNvSpPr/>
            <p:nvPr/>
          </p:nvSpPr>
          <p:spPr>
            <a:xfrm>
              <a:off x="725173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C607C4-0F9F-8A48-8378-667E346F142B}"/>
                </a:ext>
              </a:extLst>
            </p:cNvPr>
            <p:cNvSpPr/>
            <p:nvPr/>
          </p:nvSpPr>
          <p:spPr>
            <a:xfrm>
              <a:off x="725172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E3C79B1-EB9F-AA49-86B7-08A6DF4B2CE0}"/>
              </a:ext>
            </a:extLst>
          </p:cNvPr>
          <p:cNvGrpSpPr/>
          <p:nvPr/>
        </p:nvGrpSpPr>
        <p:grpSpPr>
          <a:xfrm>
            <a:off x="1738614" y="2898470"/>
            <a:ext cx="935266" cy="2250844"/>
            <a:chOff x="1738614" y="2898470"/>
            <a:chExt cx="935266" cy="22508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F27EA-D604-EB42-9F40-9DEA87820329}"/>
                </a:ext>
              </a:extLst>
            </p:cNvPr>
            <p:cNvSpPr/>
            <p:nvPr/>
          </p:nvSpPr>
          <p:spPr>
            <a:xfrm>
              <a:off x="1738615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77F251-9361-4A4D-9448-F59510CAFE15}"/>
                </a:ext>
              </a:extLst>
            </p:cNvPr>
            <p:cNvSpPr/>
            <p:nvPr/>
          </p:nvSpPr>
          <p:spPr>
            <a:xfrm>
              <a:off x="1738615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FA2793-3A9D-AE4D-A19A-D18C0497FD98}"/>
                </a:ext>
              </a:extLst>
            </p:cNvPr>
            <p:cNvSpPr/>
            <p:nvPr/>
          </p:nvSpPr>
          <p:spPr>
            <a:xfrm>
              <a:off x="1738614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0E73978-F4C2-8948-B3CF-580671E705B4}"/>
              </a:ext>
            </a:extLst>
          </p:cNvPr>
          <p:cNvGrpSpPr/>
          <p:nvPr/>
        </p:nvGrpSpPr>
        <p:grpSpPr>
          <a:xfrm>
            <a:off x="2752056" y="2898470"/>
            <a:ext cx="935266" cy="2250844"/>
            <a:chOff x="2752056" y="2898470"/>
            <a:chExt cx="935266" cy="225084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0F3E272-025D-104B-A426-18A36F8EF7E4}"/>
                </a:ext>
              </a:extLst>
            </p:cNvPr>
            <p:cNvSpPr/>
            <p:nvPr/>
          </p:nvSpPr>
          <p:spPr>
            <a:xfrm>
              <a:off x="2752057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0E6BBE3-53AB-964A-8211-23635C6145BB}"/>
                </a:ext>
              </a:extLst>
            </p:cNvPr>
            <p:cNvSpPr/>
            <p:nvPr/>
          </p:nvSpPr>
          <p:spPr>
            <a:xfrm>
              <a:off x="2752057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45D213-3C27-174D-9C76-C3705DE6BA1C}"/>
                </a:ext>
              </a:extLst>
            </p:cNvPr>
            <p:cNvSpPr/>
            <p:nvPr/>
          </p:nvSpPr>
          <p:spPr>
            <a:xfrm>
              <a:off x="2752056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95263E7-9985-6841-B1E1-97B77C0137C7}"/>
              </a:ext>
            </a:extLst>
          </p:cNvPr>
          <p:cNvSpPr/>
          <p:nvPr/>
        </p:nvSpPr>
        <p:spPr>
          <a:xfrm>
            <a:off x="4504084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F4826D-DABA-A449-999E-F4C1D6842A87}"/>
              </a:ext>
            </a:extLst>
          </p:cNvPr>
          <p:cNvSpPr/>
          <p:nvPr/>
        </p:nvSpPr>
        <p:spPr>
          <a:xfrm>
            <a:off x="4504083" y="5271119"/>
            <a:ext cx="3183835" cy="4512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E4EAEA-A8F5-F74C-9A8C-E00D8B7501F7}"/>
              </a:ext>
            </a:extLst>
          </p:cNvPr>
          <p:cNvSpPr/>
          <p:nvPr/>
        </p:nvSpPr>
        <p:spPr>
          <a:xfrm>
            <a:off x="4504082" y="1992496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F5195D-1613-3A45-A9D6-E026304DE0CF}"/>
              </a:ext>
            </a:extLst>
          </p:cNvPr>
          <p:cNvSpPr txBox="1"/>
          <p:nvPr/>
        </p:nvSpPr>
        <p:spPr>
          <a:xfrm>
            <a:off x="4504082" y="2026632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A1ABD92-CA08-204F-8872-4DA02873C7CA}"/>
              </a:ext>
            </a:extLst>
          </p:cNvPr>
          <p:cNvGrpSpPr/>
          <p:nvPr/>
        </p:nvGrpSpPr>
        <p:grpSpPr>
          <a:xfrm>
            <a:off x="4610004" y="2386306"/>
            <a:ext cx="935266" cy="2250844"/>
            <a:chOff x="4610004" y="2386306"/>
            <a:chExt cx="935266" cy="225084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7C35941-F60A-854D-B20C-68665CEE4166}"/>
                </a:ext>
              </a:extLst>
            </p:cNvPr>
            <p:cNvSpPr/>
            <p:nvPr/>
          </p:nvSpPr>
          <p:spPr>
            <a:xfrm>
              <a:off x="4610005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A5C97C6-04F7-5342-9C7B-FC815EF868EB}"/>
                </a:ext>
              </a:extLst>
            </p:cNvPr>
            <p:cNvSpPr/>
            <p:nvPr/>
          </p:nvSpPr>
          <p:spPr>
            <a:xfrm>
              <a:off x="4610005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5C1AD0F-9670-E44E-B743-5CB11A98B128}"/>
                </a:ext>
              </a:extLst>
            </p:cNvPr>
            <p:cNvSpPr/>
            <p:nvPr/>
          </p:nvSpPr>
          <p:spPr>
            <a:xfrm>
              <a:off x="4610004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0135BF5-F0DC-BF48-B602-35F6A3B4E4E5}"/>
              </a:ext>
            </a:extLst>
          </p:cNvPr>
          <p:cNvGrpSpPr/>
          <p:nvPr/>
        </p:nvGrpSpPr>
        <p:grpSpPr>
          <a:xfrm>
            <a:off x="5623446" y="2386306"/>
            <a:ext cx="935266" cy="2250844"/>
            <a:chOff x="5623446" y="2386306"/>
            <a:chExt cx="935266" cy="225084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3EC5D2A-BFD9-114D-AE30-E55755F6E7F7}"/>
                </a:ext>
              </a:extLst>
            </p:cNvPr>
            <p:cNvSpPr/>
            <p:nvPr/>
          </p:nvSpPr>
          <p:spPr>
            <a:xfrm>
              <a:off x="5623447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73BE753-4A39-3C40-8817-CC40B3C9D442}"/>
                </a:ext>
              </a:extLst>
            </p:cNvPr>
            <p:cNvSpPr/>
            <p:nvPr/>
          </p:nvSpPr>
          <p:spPr>
            <a:xfrm>
              <a:off x="5623447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737556-92AB-9048-922C-3E00E86A0F65}"/>
                </a:ext>
              </a:extLst>
            </p:cNvPr>
            <p:cNvSpPr/>
            <p:nvPr/>
          </p:nvSpPr>
          <p:spPr>
            <a:xfrm>
              <a:off x="5623446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8914A0F-58FD-224E-8953-714AB35E9D3E}"/>
              </a:ext>
            </a:extLst>
          </p:cNvPr>
          <p:cNvGrpSpPr/>
          <p:nvPr/>
        </p:nvGrpSpPr>
        <p:grpSpPr>
          <a:xfrm>
            <a:off x="6636888" y="2386306"/>
            <a:ext cx="935266" cy="2250844"/>
            <a:chOff x="6636888" y="2386306"/>
            <a:chExt cx="935266" cy="225084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74584F5-4C75-C64D-8999-31CEBCDB65AE}"/>
                </a:ext>
              </a:extLst>
            </p:cNvPr>
            <p:cNvSpPr/>
            <p:nvPr/>
          </p:nvSpPr>
          <p:spPr>
            <a:xfrm>
              <a:off x="6636889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32A1673-7357-4E4C-97FF-05FD231FF32C}"/>
                </a:ext>
              </a:extLst>
            </p:cNvPr>
            <p:cNvSpPr/>
            <p:nvPr/>
          </p:nvSpPr>
          <p:spPr>
            <a:xfrm>
              <a:off x="6636889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A0C35B5-0B64-FE41-A32B-16C3C11ED859}"/>
                </a:ext>
              </a:extLst>
            </p:cNvPr>
            <p:cNvSpPr/>
            <p:nvPr/>
          </p:nvSpPr>
          <p:spPr>
            <a:xfrm>
              <a:off x="6636888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1746ABA-E598-364F-9661-C76BD4B6F829}"/>
              </a:ext>
            </a:extLst>
          </p:cNvPr>
          <p:cNvSpPr/>
          <p:nvPr/>
        </p:nvSpPr>
        <p:spPr>
          <a:xfrm>
            <a:off x="4504082" y="4758955"/>
            <a:ext cx="3183835" cy="4512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(Type 2)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E136C0D-B250-6446-9441-312314EA8C06}"/>
              </a:ext>
            </a:extLst>
          </p:cNvPr>
          <p:cNvSpPr/>
          <p:nvPr/>
        </p:nvSpPr>
        <p:spPr>
          <a:xfrm>
            <a:off x="8587794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40CC0D-8F20-424C-8E03-33757241AEE1}"/>
              </a:ext>
            </a:extLst>
          </p:cNvPr>
          <p:cNvSpPr/>
          <p:nvPr/>
        </p:nvSpPr>
        <p:spPr>
          <a:xfrm>
            <a:off x="8587793" y="5271119"/>
            <a:ext cx="3183835" cy="4512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5CAC193-33BB-D240-9132-D8837CA28596}"/>
              </a:ext>
            </a:extLst>
          </p:cNvPr>
          <p:cNvSpPr/>
          <p:nvPr/>
        </p:nvSpPr>
        <p:spPr>
          <a:xfrm>
            <a:off x="8587792" y="1992496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A801AE-D8E1-494A-920C-5F6F2938D1C6}"/>
              </a:ext>
            </a:extLst>
          </p:cNvPr>
          <p:cNvSpPr txBox="1"/>
          <p:nvPr/>
        </p:nvSpPr>
        <p:spPr>
          <a:xfrm>
            <a:off x="8587792" y="2026632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550FCAF-B462-244B-BAFE-D58DBDEE3CED}"/>
              </a:ext>
            </a:extLst>
          </p:cNvPr>
          <p:cNvGrpSpPr/>
          <p:nvPr/>
        </p:nvGrpSpPr>
        <p:grpSpPr>
          <a:xfrm>
            <a:off x="8693714" y="2386306"/>
            <a:ext cx="935266" cy="963426"/>
            <a:chOff x="8693714" y="2386306"/>
            <a:chExt cx="935266" cy="96342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6C2CB60-396C-B54C-8C6D-49FF7EC5CAB9}"/>
                </a:ext>
              </a:extLst>
            </p:cNvPr>
            <p:cNvSpPr/>
            <p:nvPr/>
          </p:nvSpPr>
          <p:spPr>
            <a:xfrm>
              <a:off x="8693715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6CEC128-D070-9A4C-8F7B-B35C01764C61}"/>
                </a:ext>
              </a:extLst>
            </p:cNvPr>
            <p:cNvSpPr/>
            <p:nvPr/>
          </p:nvSpPr>
          <p:spPr>
            <a:xfrm>
              <a:off x="8693714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2F73D43-A40E-BE41-98EC-BA7476DCA58D}"/>
              </a:ext>
            </a:extLst>
          </p:cNvPr>
          <p:cNvGrpSpPr/>
          <p:nvPr/>
        </p:nvGrpSpPr>
        <p:grpSpPr>
          <a:xfrm>
            <a:off x="9707156" y="2386306"/>
            <a:ext cx="935266" cy="963426"/>
            <a:chOff x="9707156" y="2386306"/>
            <a:chExt cx="935266" cy="96342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57CD18-FF49-E34A-A609-7AAB30EC2BB9}"/>
                </a:ext>
              </a:extLst>
            </p:cNvPr>
            <p:cNvSpPr/>
            <p:nvPr/>
          </p:nvSpPr>
          <p:spPr>
            <a:xfrm>
              <a:off x="9707157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532B4B2-BAF7-5449-82C6-233F9837BFC8}"/>
                </a:ext>
              </a:extLst>
            </p:cNvPr>
            <p:cNvSpPr/>
            <p:nvPr/>
          </p:nvSpPr>
          <p:spPr>
            <a:xfrm>
              <a:off x="9707156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918CC92-ADE0-6E4F-A328-0060A6F944B3}"/>
              </a:ext>
            </a:extLst>
          </p:cNvPr>
          <p:cNvGrpSpPr/>
          <p:nvPr/>
        </p:nvGrpSpPr>
        <p:grpSpPr>
          <a:xfrm>
            <a:off x="10720598" y="2386306"/>
            <a:ext cx="935266" cy="963426"/>
            <a:chOff x="10720598" y="2386306"/>
            <a:chExt cx="935266" cy="9634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0E785DD-43A6-8844-A19F-5A2087A5B67B}"/>
                </a:ext>
              </a:extLst>
            </p:cNvPr>
            <p:cNvSpPr/>
            <p:nvPr/>
          </p:nvSpPr>
          <p:spPr>
            <a:xfrm>
              <a:off x="10720599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99373C8-B9D2-8749-AFDF-A829919E9A4F}"/>
                </a:ext>
              </a:extLst>
            </p:cNvPr>
            <p:cNvSpPr/>
            <p:nvPr/>
          </p:nvSpPr>
          <p:spPr>
            <a:xfrm>
              <a:off x="10720598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FDB0BCE-6C00-E042-803E-69FC575F38F9}"/>
              </a:ext>
            </a:extLst>
          </p:cNvPr>
          <p:cNvSpPr/>
          <p:nvPr/>
        </p:nvSpPr>
        <p:spPr>
          <a:xfrm>
            <a:off x="8587792" y="4758955"/>
            <a:ext cx="3183835" cy="4512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3B9741-F3C3-BB45-9394-A33035CF2C0D}"/>
              </a:ext>
            </a:extLst>
          </p:cNvPr>
          <p:cNvGrpSpPr/>
          <p:nvPr/>
        </p:nvGrpSpPr>
        <p:grpSpPr>
          <a:xfrm>
            <a:off x="8693714" y="3542179"/>
            <a:ext cx="935266" cy="963426"/>
            <a:chOff x="8693714" y="3542179"/>
            <a:chExt cx="935266" cy="96342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45A482F-92AE-804B-9A93-8DD9036B9570}"/>
                </a:ext>
              </a:extLst>
            </p:cNvPr>
            <p:cNvSpPr/>
            <p:nvPr/>
          </p:nvSpPr>
          <p:spPr>
            <a:xfrm>
              <a:off x="8693715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6FD0603-E7C0-EA48-A8D0-4CE345361D77}"/>
                </a:ext>
              </a:extLst>
            </p:cNvPr>
            <p:cNvSpPr/>
            <p:nvPr/>
          </p:nvSpPr>
          <p:spPr>
            <a:xfrm>
              <a:off x="8693714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BF48D8-15A4-9C45-922A-53F8B822C387}"/>
              </a:ext>
            </a:extLst>
          </p:cNvPr>
          <p:cNvGrpSpPr/>
          <p:nvPr/>
        </p:nvGrpSpPr>
        <p:grpSpPr>
          <a:xfrm>
            <a:off x="9707156" y="3542179"/>
            <a:ext cx="935266" cy="963426"/>
            <a:chOff x="9707156" y="3542179"/>
            <a:chExt cx="935266" cy="96342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FE6739F-7B55-BF41-BC14-F99058642BB9}"/>
                </a:ext>
              </a:extLst>
            </p:cNvPr>
            <p:cNvSpPr/>
            <p:nvPr/>
          </p:nvSpPr>
          <p:spPr>
            <a:xfrm>
              <a:off x="9707157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A93639D-95DB-C549-988D-67F7644018F7}"/>
                </a:ext>
              </a:extLst>
            </p:cNvPr>
            <p:cNvSpPr/>
            <p:nvPr/>
          </p:nvSpPr>
          <p:spPr>
            <a:xfrm>
              <a:off x="9707156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4DCCC2F-CEB8-BE44-9D9E-E1DCD32CE343}"/>
              </a:ext>
            </a:extLst>
          </p:cNvPr>
          <p:cNvGrpSpPr/>
          <p:nvPr/>
        </p:nvGrpSpPr>
        <p:grpSpPr>
          <a:xfrm>
            <a:off x="10720598" y="3542179"/>
            <a:ext cx="935266" cy="963426"/>
            <a:chOff x="10720598" y="3542179"/>
            <a:chExt cx="935266" cy="96342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BD8C043-ADFF-824C-A192-24C7702CE39D}"/>
                </a:ext>
              </a:extLst>
            </p:cNvPr>
            <p:cNvSpPr/>
            <p:nvPr/>
          </p:nvSpPr>
          <p:spPr>
            <a:xfrm>
              <a:off x="10720599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DCE06D-EAB1-0C44-8EA7-93054590329C}"/>
                </a:ext>
              </a:extLst>
            </p:cNvPr>
            <p:cNvSpPr/>
            <p:nvPr/>
          </p:nvSpPr>
          <p:spPr>
            <a:xfrm>
              <a:off x="10720598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4C1FEE86-C858-7946-A404-46CD8CDE7239}"/>
              </a:ext>
            </a:extLst>
          </p:cNvPr>
          <p:cNvSpPr txBox="1">
            <a:spLocks/>
          </p:cNvSpPr>
          <p:nvPr/>
        </p:nvSpPr>
        <p:spPr>
          <a:xfrm>
            <a:off x="619250" y="1504944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Type 1 Virtualization </a:t>
            </a:r>
          </a:p>
        </p:txBody>
      </p:sp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id="{3094D005-CBBF-D24F-A39E-9E12D61925EC}"/>
              </a:ext>
            </a:extLst>
          </p:cNvPr>
          <p:cNvSpPr txBox="1">
            <a:spLocks/>
          </p:cNvSpPr>
          <p:nvPr/>
        </p:nvSpPr>
        <p:spPr>
          <a:xfrm>
            <a:off x="4499160" y="1501282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Type 2 Virtualization </a:t>
            </a:r>
          </a:p>
        </p:txBody>
      </p: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1F5AA298-D82B-964F-A00A-95A9AAB42D33}"/>
              </a:ext>
            </a:extLst>
          </p:cNvPr>
          <p:cNvSpPr txBox="1">
            <a:spLocks/>
          </p:cNvSpPr>
          <p:nvPr/>
        </p:nvSpPr>
        <p:spPr>
          <a:xfrm>
            <a:off x="8582870" y="1494935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406606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5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250"/>
                            </p:stCondLst>
                            <p:childTnLst>
                              <p:par>
                                <p:cTn id="151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5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750"/>
                            </p:stCondLst>
                            <p:childTnLst>
                              <p:par>
                                <p:cTn id="159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000"/>
                            </p:stCondLst>
                            <p:childTnLst>
                              <p:par>
                                <p:cTn id="163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67" grpId="0" animBg="1"/>
      <p:bldP spid="68" grpId="0" animBg="1"/>
      <p:bldP spid="69" grpId="0" animBg="1"/>
      <p:bldP spid="70" grpId="0"/>
      <p:bldP spid="80" grpId="0" animBg="1"/>
      <p:bldP spid="81" grpId="0" animBg="1"/>
      <p:bldP spid="82" grpId="0" animBg="1"/>
      <p:bldP spid="83" grpId="0" animBg="1"/>
      <p:bldP spid="84" grpId="0"/>
      <p:bldP spid="94" grpId="0" animBg="1"/>
      <p:bldP spid="101" grpId="0"/>
      <p:bldP spid="102" grpId="0"/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0B5-CBA6-E548-9EA6-5662EACB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Docker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D0C8D-10FB-1549-A805-B147D845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Client, API,</a:t>
            </a:r>
            <a:r>
              <a:rPr lang="en-US" baseline="0" dirty="0"/>
              <a:t> daemon, repositories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6B29-0CD4-2C4F-85C0-BFEFA8EB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B9C4C-8731-6B42-B6FA-F9F1AD21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1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</a:t>
            </a:r>
            <a:r>
              <a:rPr lang="en-US" baseline="0" dirty="0"/>
              <a:t> 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Docker account</a:t>
            </a:r>
          </a:p>
          <a:p>
            <a:r>
              <a:rPr lang="en-US" dirty="0"/>
              <a:t>Verify docker installation (docker info docker --version)</a:t>
            </a:r>
          </a:p>
          <a:p>
            <a:r>
              <a:rPr lang="en-US" dirty="0"/>
              <a:t>docker run hello-world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628</Words>
  <Application>Microsoft Macintosh PowerPoint</Application>
  <PresentationFormat>Widescreen</PresentationFormat>
  <Paragraphs>166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Introduction To Docker</vt:lpstr>
      <vt:lpstr>Why is Does Docker Matter?</vt:lpstr>
      <vt:lpstr>What is Docker?</vt:lpstr>
      <vt:lpstr>What is Container?</vt:lpstr>
      <vt:lpstr>Comparing Virtual Machines and Containers</vt:lpstr>
      <vt:lpstr>PowerPoint Presentation</vt:lpstr>
      <vt:lpstr>Virtual Machine and Container Architecture</vt:lpstr>
      <vt:lpstr>The Docker Architecture</vt:lpstr>
      <vt:lpstr>Installing Docker</vt:lpstr>
      <vt:lpstr>Docker Images &amp; Containers</vt:lpstr>
      <vt:lpstr>Downloading &amp; Storing Images</vt:lpstr>
      <vt:lpstr>Docker Images</vt:lpstr>
      <vt:lpstr>The Dockerfile</vt:lpstr>
      <vt:lpstr>Build Docker Images</vt:lpstr>
      <vt:lpstr>Create Docker Containers</vt:lpstr>
      <vt:lpstr>Mount Local Volumes to Docker Containers</vt:lpstr>
      <vt:lpstr>Port Forward to Docker Containers</vt:lpstr>
      <vt:lpstr>Cleaning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23</cp:revision>
  <dcterms:created xsi:type="dcterms:W3CDTF">2020-02-11T00:22:44Z</dcterms:created>
  <dcterms:modified xsi:type="dcterms:W3CDTF">2020-02-11T20:17:30Z</dcterms:modified>
</cp:coreProperties>
</file>