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76" r:id="rId3"/>
    <p:sldId id="277" r:id="rId4"/>
    <p:sldId id="272" r:id="rId5"/>
    <p:sldId id="257" r:id="rId6"/>
    <p:sldId id="270" r:id="rId7"/>
    <p:sldId id="258" r:id="rId8"/>
    <p:sldId id="271" r:id="rId9"/>
    <p:sldId id="273" r:id="rId10"/>
    <p:sldId id="275" r:id="rId11"/>
    <p:sldId id="274" r:id="rId12"/>
    <p:sldId id="259" r:id="rId13"/>
    <p:sldId id="27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25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Standardized developer environments – standardize development tools, platforms, dependencies,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Distributed, especially multi-cloud – containers are highly portable without requiring re-platforming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Micro-services architectures – isolate processes/services, each component of an application; if one service fails, the application can still mostly function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Cross-OS tool usage – download/install/run a Linux tool on Windows or macOS platforms, within a Docker 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9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9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 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products/docker-deskt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github.wwt.com/hullt/docker-foundations" TargetMode="External"/><Relationship Id="rId4" Type="http://schemas.openxmlformats.org/officeDocument/2006/relationships/hyperlink" Target="https://atc-support.apps.wwtatc.com/vpn_acc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F5D-650C-3B40-B094-703A11E3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Wins for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1CF1-43F9-8548-A8F2-800FED32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developer environments</a:t>
            </a:r>
          </a:p>
          <a:p>
            <a:r>
              <a:rPr lang="en-US" dirty="0"/>
              <a:t>Distributed, especially multi-cloud, environments</a:t>
            </a:r>
          </a:p>
          <a:p>
            <a:r>
              <a:rPr lang="en-US" dirty="0"/>
              <a:t>Micro-services architectures</a:t>
            </a:r>
          </a:p>
          <a:p>
            <a:r>
              <a:rPr lang="en-US" dirty="0"/>
              <a:t>Cross-OS tool usage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2C709-5B1F-6540-8ECD-73AAE508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C7D5A-2E3F-904F-A276-7A4CCABE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1CB397-3FEE-6149-976E-45F8908D8626}"/>
              </a:ext>
            </a:extLst>
          </p:cNvPr>
          <p:cNvCxnSpPr>
            <a:cxnSpLocks/>
          </p:cNvCxnSpPr>
          <p:nvPr/>
        </p:nvCxnSpPr>
        <p:spPr>
          <a:xfrm>
            <a:off x="4397981" y="5100422"/>
            <a:ext cx="420314" cy="3797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loud 140">
            <a:extLst>
              <a:ext uri="{FF2B5EF4-FFF2-40B4-BE49-F238E27FC236}">
                <a16:creationId xmlns:a16="http://schemas.microsoft.com/office/drawing/2014/main" id="{918611B8-64B7-B64F-9919-002ED4E4414A}"/>
              </a:ext>
            </a:extLst>
          </p:cNvPr>
          <p:cNvSpPr/>
          <p:nvPr/>
        </p:nvSpPr>
        <p:spPr>
          <a:xfrm>
            <a:off x="4360901" y="5183128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loud 141">
            <a:extLst>
              <a:ext uri="{FF2B5EF4-FFF2-40B4-BE49-F238E27FC236}">
                <a16:creationId xmlns:a16="http://schemas.microsoft.com/office/drawing/2014/main" id="{C3A3AF0F-CA05-B841-8AC0-7B6173ADF023}"/>
              </a:ext>
            </a:extLst>
          </p:cNvPr>
          <p:cNvSpPr/>
          <p:nvPr/>
        </p:nvSpPr>
        <p:spPr>
          <a:xfrm>
            <a:off x="3113052" y="4160019"/>
            <a:ext cx="1661032" cy="1262910"/>
          </a:xfrm>
          <a:prstGeom prst="clou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49F08C2-B0CB-3643-8983-BF9D1F259431}"/>
              </a:ext>
            </a:extLst>
          </p:cNvPr>
          <p:cNvGrpSpPr/>
          <p:nvPr/>
        </p:nvGrpSpPr>
        <p:grpSpPr>
          <a:xfrm>
            <a:off x="3455246" y="4246540"/>
            <a:ext cx="949126" cy="895235"/>
            <a:chOff x="408464" y="3872276"/>
            <a:chExt cx="2636443" cy="248674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549041A-D073-1E4A-9C4D-1CFBC5FBAE94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144" descr="A close up of a sign&#10;&#10;Description automatically generated">
              <a:extLst>
                <a:ext uri="{FF2B5EF4-FFF2-40B4-BE49-F238E27FC236}">
                  <a16:creationId xmlns:a16="http://schemas.microsoft.com/office/drawing/2014/main" id="{1C318A0A-EC55-974A-BFEF-2E6E2D774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754272B-2700-0649-8132-5EF8D577F8ED}"/>
              </a:ext>
            </a:extLst>
          </p:cNvPr>
          <p:cNvGrpSpPr/>
          <p:nvPr/>
        </p:nvGrpSpPr>
        <p:grpSpPr>
          <a:xfrm>
            <a:off x="211694" y="3872276"/>
            <a:ext cx="2636443" cy="2486746"/>
            <a:chOff x="408464" y="3872276"/>
            <a:chExt cx="2636443" cy="2486746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C8F863B-639C-B048-B493-5374C1383000}"/>
                </a:ext>
              </a:extLst>
            </p:cNvPr>
            <p:cNvSpPr/>
            <p:nvPr/>
          </p:nvSpPr>
          <p:spPr>
            <a:xfrm>
              <a:off x="408464" y="4219987"/>
              <a:ext cx="2636443" cy="21390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8" name="Picture 147" descr="A close up of a sign&#10;&#10;Description automatically generated">
              <a:extLst>
                <a:ext uri="{FF2B5EF4-FFF2-40B4-BE49-F238E27FC236}">
                  <a16:creationId xmlns:a16="http://schemas.microsoft.com/office/drawing/2014/main" id="{7B6111C1-4052-DC44-8D96-42FA1028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765" y="3872276"/>
              <a:ext cx="839792" cy="601851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B0A6948-8610-9F44-B781-7C7B06B0D787}"/>
              </a:ext>
            </a:extLst>
          </p:cNvPr>
          <p:cNvGrpSpPr/>
          <p:nvPr/>
        </p:nvGrpSpPr>
        <p:grpSpPr>
          <a:xfrm>
            <a:off x="958227" y="4835481"/>
            <a:ext cx="1476374" cy="901701"/>
            <a:chOff x="1154997" y="4835481"/>
            <a:chExt cx="1476374" cy="90170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A686DEA-9858-3042-A658-363F278E0C59}"/>
                </a:ext>
              </a:extLst>
            </p:cNvPr>
            <p:cNvSpPr/>
            <p:nvPr/>
          </p:nvSpPr>
          <p:spPr>
            <a:xfrm>
              <a:off x="1154998" y="4835482"/>
              <a:ext cx="1476373" cy="9017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for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00B0F0"/>
                  </a:solidFill>
                </a:rPr>
                <a:t>in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chemeClr val="accent6"/>
                  </a:solidFill>
                </a:rPr>
                <a:t>range(</a:t>
              </a:r>
              <a:r>
                <a:rPr lang="en-US" sz="1400" dirty="0">
                  <a:solidFill>
                    <a:schemeClr val="bg1"/>
                  </a:solidFill>
                </a:rPr>
                <a:t>3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  <a:r>
                <a:rPr lang="en-US" sz="1400" dirty="0">
                  <a:solidFill>
                    <a:schemeClr val="bg1"/>
                  </a:solidFill>
                </a:rPr>
                <a:t>:</a:t>
              </a:r>
            </a:p>
            <a:p>
              <a:pPr algn="ctr"/>
              <a:r>
                <a:rPr lang="en-US" sz="1400" dirty="0"/>
                <a:t>  </a:t>
              </a:r>
              <a:r>
                <a:rPr lang="en-US" sz="1400" dirty="0">
                  <a:solidFill>
                    <a:schemeClr val="accent6"/>
                  </a:solidFill>
                </a:rPr>
                <a:t>print(</a:t>
              </a:r>
              <a:r>
                <a:rPr lang="en-US" sz="1400" dirty="0">
                  <a:solidFill>
                    <a:schemeClr val="bg1"/>
                  </a:solidFill>
                </a:rPr>
                <a:t>x</a:t>
              </a:r>
              <a:r>
                <a:rPr lang="en-US" sz="1400" dirty="0">
                  <a:solidFill>
                    <a:schemeClr val="accent6"/>
                  </a:solidFill>
                </a:rPr>
                <a:t>)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A5581F4-B00C-074A-879C-0F09F2220FAF}"/>
                </a:ext>
              </a:extLst>
            </p:cNvPr>
            <p:cNvSpPr/>
            <p:nvPr/>
          </p:nvSpPr>
          <p:spPr>
            <a:xfrm flipV="1">
              <a:off x="1154997" y="4835481"/>
              <a:ext cx="1476373" cy="18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CB2AC2-0B00-9B4E-AEAB-1107059E5999}"/>
                </a:ext>
              </a:extLst>
            </p:cNvPr>
            <p:cNvSpPr/>
            <p:nvPr/>
          </p:nvSpPr>
          <p:spPr>
            <a:xfrm>
              <a:off x="1203417" y="4895515"/>
              <a:ext cx="69850" cy="6985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02191B9-A9D7-8346-8AD9-2DF2F307B01B}"/>
                </a:ext>
              </a:extLst>
            </p:cNvPr>
            <p:cNvSpPr/>
            <p:nvPr/>
          </p:nvSpPr>
          <p:spPr>
            <a:xfrm>
              <a:off x="1321686" y="4897314"/>
              <a:ext cx="69850" cy="6985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34942296-9596-1A4A-A894-F86ABE64D776}"/>
                </a:ext>
              </a:extLst>
            </p:cNvPr>
            <p:cNvSpPr/>
            <p:nvPr/>
          </p:nvSpPr>
          <p:spPr>
            <a:xfrm>
              <a:off x="1436781" y="4895515"/>
              <a:ext cx="69850" cy="69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5" name="Picture 154" descr="A picture containing clock&#10;&#10;Description automatically generated">
            <a:extLst>
              <a:ext uri="{FF2B5EF4-FFF2-40B4-BE49-F238E27FC236}">
                <a16:creationId xmlns:a16="http://schemas.microsoft.com/office/drawing/2014/main" id="{24766F4C-19E6-3546-BE9C-19823F93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1" y="4336816"/>
            <a:ext cx="901701" cy="901701"/>
          </a:xfrm>
          <a:prstGeom prst="rect">
            <a:avLst/>
          </a:prstGeom>
        </p:spPr>
      </p:pic>
      <p:pic>
        <p:nvPicPr>
          <p:cNvPr id="156" name="Picture 155" descr="A close up of a logo&#10;&#10;Description automatically generated">
            <a:extLst>
              <a:ext uri="{FF2B5EF4-FFF2-40B4-BE49-F238E27FC236}">
                <a16:creationId xmlns:a16="http://schemas.microsoft.com/office/drawing/2014/main" id="{EA581F75-7CAE-C947-9E3B-1AC22C18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922515" y="4346006"/>
            <a:ext cx="874962" cy="772288"/>
          </a:xfrm>
          <a:prstGeom prst="rect">
            <a:avLst/>
          </a:prstGeom>
        </p:spPr>
      </p:pic>
      <p:pic>
        <p:nvPicPr>
          <p:cNvPr id="157" name="Picture 156" descr="A close up of a sign&#10;&#10;Description automatically generated">
            <a:extLst>
              <a:ext uri="{FF2B5EF4-FFF2-40B4-BE49-F238E27FC236}">
                <a16:creationId xmlns:a16="http://schemas.microsoft.com/office/drawing/2014/main" id="{AA9F4D46-4982-1A4D-A4CA-F4D6A505B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64" y="5275713"/>
            <a:ext cx="900556" cy="1043501"/>
          </a:xfrm>
          <a:prstGeom prst="rect">
            <a:avLst/>
          </a:prstGeom>
        </p:spPr>
      </p:pic>
      <p:pic>
        <p:nvPicPr>
          <p:cNvPr id="158" name="Picture 157" descr="A close up of a sign&#10;&#10;Description automatically generated">
            <a:extLst>
              <a:ext uri="{FF2B5EF4-FFF2-40B4-BE49-F238E27FC236}">
                <a16:creationId xmlns:a16="http://schemas.microsoft.com/office/drawing/2014/main" id="{ADF2E209-B954-2A48-A945-04000C4D33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591" y="5376629"/>
            <a:ext cx="742032" cy="838981"/>
          </a:xfrm>
          <a:prstGeom prst="rect">
            <a:avLst/>
          </a:prstGeom>
        </p:spPr>
      </p:pic>
      <p:pic>
        <p:nvPicPr>
          <p:cNvPr id="159" name="Picture 158" descr="A close up of a sign&#10;&#10;Description automatically generated">
            <a:extLst>
              <a:ext uri="{FF2B5EF4-FFF2-40B4-BE49-F238E27FC236}">
                <a16:creationId xmlns:a16="http://schemas.microsoft.com/office/drawing/2014/main" id="{E55C5028-5D16-0841-82EE-326F9618B7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662" y="4437326"/>
            <a:ext cx="612361" cy="612361"/>
          </a:xfrm>
          <a:prstGeom prst="rect">
            <a:avLst/>
          </a:prstGeom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FEF1538-DD88-6E47-AD4B-EEA989CC49DE}"/>
              </a:ext>
            </a:extLst>
          </p:cNvPr>
          <p:cNvGrpSpPr/>
          <p:nvPr/>
        </p:nvGrpSpPr>
        <p:grpSpPr>
          <a:xfrm>
            <a:off x="6258519" y="3940601"/>
            <a:ext cx="1308484" cy="957330"/>
            <a:chOff x="7023493" y="4219768"/>
            <a:chExt cx="1308484" cy="95733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BA2A4A6-62A3-D641-B7AF-0067683A7487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Picture 161" descr="A close up of a sign&#10;&#10;Description automatically generated">
              <a:extLst>
                <a:ext uri="{FF2B5EF4-FFF2-40B4-BE49-F238E27FC236}">
                  <a16:creationId xmlns:a16="http://schemas.microsoft.com/office/drawing/2014/main" id="{E27FD531-EE8E-9449-A6E7-91CDB42D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38A5F12-C1F2-4049-B2CF-E1DF6E0C5624}"/>
              </a:ext>
            </a:extLst>
          </p:cNvPr>
          <p:cNvGrpSpPr/>
          <p:nvPr/>
        </p:nvGrpSpPr>
        <p:grpSpPr>
          <a:xfrm>
            <a:off x="7657587" y="3935941"/>
            <a:ext cx="1308484" cy="957330"/>
            <a:chOff x="7023493" y="4219768"/>
            <a:chExt cx="1308484" cy="95733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B57701B-C673-2947-BC4A-456E59E0C0F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Picture 164" descr="A close up of a sign&#10;&#10;Description automatically generated">
              <a:extLst>
                <a:ext uri="{FF2B5EF4-FFF2-40B4-BE49-F238E27FC236}">
                  <a16:creationId xmlns:a16="http://schemas.microsoft.com/office/drawing/2014/main" id="{39D0D5EB-021E-2C4D-ABF1-7B60B493C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8CB5F0D-5D3D-D04A-84F7-F1F43B2B99AA}"/>
              </a:ext>
            </a:extLst>
          </p:cNvPr>
          <p:cNvGrpSpPr/>
          <p:nvPr/>
        </p:nvGrpSpPr>
        <p:grpSpPr>
          <a:xfrm>
            <a:off x="6258518" y="4797048"/>
            <a:ext cx="1308484" cy="957330"/>
            <a:chOff x="7023493" y="4219768"/>
            <a:chExt cx="1308484" cy="95733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BA8D40-4871-7243-8CD1-9EE0A37B4125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8" name="Picture 167" descr="A close up of a sign&#10;&#10;Description automatically generated">
              <a:extLst>
                <a:ext uri="{FF2B5EF4-FFF2-40B4-BE49-F238E27FC236}">
                  <a16:creationId xmlns:a16="http://schemas.microsoft.com/office/drawing/2014/main" id="{A96D3990-F278-104F-9422-F08B9C6A9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A6F56C0-C275-D648-A829-7B996EC1B1E6}"/>
              </a:ext>
            </a:extLst>
          </p:cNvPr>
          <p:cNvGrpSpPr/>
          <p:nvPr/>
        </p:nvGrpSpPr>
        <p:grpSpPr>
          <a:xfrm>
            <a:off x="7662364" y="4790264"/>
            <a:ext cx="1308484" cy="957330"/>
            <a:chOff x="7023493" y="4219768"/>
            <a:chExt cx="1308484" cy="95733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E165A35-913F-1445-8ACE-C33B1670799C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Picture 170" descr="A close up of a sign&#10;&#10;Description automatically generated">
              <a:extLst>
                <a:ext uri="{FF2B5EF4-FFF2-40B4-BE49-F238E27FC236}">
                  <a16:creationId xmlns:a16="http://schemas.microsoft.com/office/drawing/2014/main" id="{4D4D9D44-BCCF-F14A-AA6F-9C5BA763F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00B5ACD-F71A-4846-8F9E-36CF67F7CA94}"/>
              </a:ext>
            </a:extLst>
          </p:cNvPr>
          <p:cNvGrpSpPr/>
          <p:nvPr/>
        </p:nvGrpSpPr>
        <p:grpSpPr>
          <a:xfrm>
            <a:off x="6258518" y="5653495"/>
            <a:ext cx="1308484" cy="957330"/>
            <a:chOff x="7023493" y="4219768"/>
            <a:chExt cx="1308484" cy="95733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FBCC533-F104-D245-804A-8BF70478EF74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30101248-E421-D544-B413-CA57FBC4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3380860-CECA-2746-8E8A-637248B79A08}"/>
              </a:ext>
            </a:extLst>
          </p:cNvPr>
          <p:cNvGrpSpPr/>
          <p:nvPr/>
        </p:nvGrpSpPr>
        <p:grpSpPr>
          <a:xfrm>
            <a:off x="7657586" y="5653495"/>
            <a:ext cx="1308484" cy="957330"/>
            <a:chOff x="7023493" y="4219768"/>
            <a:chExt cx="1308484" cy="95733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BA466BE-EB49-BA43-9D95-36F338ABACA0}"/>
                </a:ext>
              </a:extLst>
            </p:cNvPr>
            <p:cNvSpPr/>
            <p:nvPr/>
          </p:nvSpPr>
          <p:spPr>
            <a:xfrm>
              <a:off x="7023493" y="4391026"/>
              <a:ext cx="1308484" cy="7860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7" name="Picture 176" descr="A close up of a sign&#10;&#10;Description automatically generated">
              <a:extLst>
                <a:ext uri="{FF2B5EF4-FFF2-40B4-BE49-F238E27FC236}">
                  <a16:creationId xmlns:a16="http://schemas.microsoft.com/office/drawing/2014/main" id="{6D658DF5-4FE4-EF4C-9219-625C4A52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6571" y="4219768"/>
              <a:ext cx="442327" cy="317001"/>
            </a:xfrm>
            <a:prstGeom prst="rect">
              <a:avLst/>
            </a:prstGeom>
          </p:spPr>
        </p:pic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BFF5A8-537F-7C4F-9934-EDE6E84AE569}"/>
              </a:ext>
            </a:extLst>
          </p:cNvPr>
          <p:cNvSpPr/>
          <p:nvPr/>
        </p:nvSpPr>
        <p:spPr>
          <a:xfrm>
            <a:off x="7075760" y="4520520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40D3F8E-85A2-F941-A794-5CE9659282B1}"/>
              </a:ext>
            </a:extLst>
          </p:cNvPr>
          <p:cNvSpPr/>
          <p:nvPr/>
        </p:nvSpPr>
        <p:spPr>
          <a:xfrm>
            <a:off x="7075759" y="5105603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8A6E40C-53A4-F744-9486-1B3157F00E9C}"/>
              </a:ext>
            </a:extLst>
          </p:cNvPr>
          <p:cNvSpPr/>
          <p:nvPr/>
        </p:nvSpPr>
        <p:spPr>
          <a:xfrm>
            <a:off x="7075759" y="5698998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57B442-33B9-2647-8019-690F590DF6C6}"/>
              </a:ext>
            </a:extLst>
          </p:cNvPr>
          <p:cNvSpPr/>
          <p:nvPr/>
        </p:nvSpPr>
        <p:spPr>
          <a:xfrm>
            <a:off x="7790875" y="4255415"/>
            <a:ext cx="1041903" cy="53360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C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7A8D410-757D-174F-900A-EACEDCA91546}"/>
              </a:ext>
            </a:extLst>
          </p:cNvPr>
          <p:cNvSpPr/>
          <p:nvPr/>
        </p:nvSpPr>
        <p:spPr>
          <a:xfrm>
            <a:off x="7790875" y="5114049"/>
            <a:ext cx="1041903" cy="53360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B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0E1694-2F83-8C49-8891-BEE04866BE76}"/>
              </a:ext>
            </a:extLst>
          </p:cNvPr>
          <p:cNvSpPr/>
          <p:nvPr/>
        </p:nvSpPr>
        <p:spPr>
          <a:xfrm>
            <a:off x="7790875" y="5983599"/>
            <a:ext cx="1041903" cy="5336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A</a:t>
            </a:r>
          </a:p>
        </p:txBody>
      </p:sp>
      <p:pic>
        <p:nvPicPr>
          <p:cNvPr id="184" name="Picture 183" descr="A flat screen television&#10;&#10;Description automatically generated">
            <a:extLst>
              <a:ext uri="{FF2B5EF4-FFF2-40B4-BE49-F238E27FC236}">
                <a16:creationId xmlns:a16="http://schemas.microsoft.com/office/drawing/2014/main" id="{A0B2FA48-3610-1E4D-A797-18D53F6138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5161" y="4462180"/>
            <a:ext cx="2949016" cy="1699140"/>
          </a:xfrm>
          <a:prstGeom prst="rect">
            <a:avLst/>
          </a:prstGeom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595ABC4-BDC7-F546-9EFA-3B284253ED2C}"/>
              </a:ext>
            </a:extLst>
          </p:cNvPr>
          <p:cNvGrpSpPr/>
          <p:nvPr/>
        </p:nvGrpSpPr>
        <p:grpSpPr>
          <a:xfrm>
            <a:off x="9828092" y="4477489"/>
            <a:ext cx="1663154" cy="1274771"/>
            <a:chOff x="9828092" y="4477489"/>
            <a:chExt cx="1663154" cy="1274771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941DB4-9539-DA4E-9ABD-AC6BF47B147B}"/>
                </a:ext>
              </a:extLst>
            </p:cNvPr>
            <p:cNvSpPr/>
            <p:nvPr/>
          </p:nvSpPr>
          <p:spPr>
            <a:xfrm>
              <a:off x="9828092" y="4693181"/>
              <a:ext cx="1663154" cy="105907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" name="Picture 186" descr="A close up of a sign&#10;&#10;Description automatically generated">
              <a:extLst>
                <a:ext uri="{FF2B5EF4-FFF2-40B4-BE49-F238E27FC236}">
                  <a16:creationId xmlns:a16="http://schemas.microsoft.com/office/drawing/2014/main" id="{75A5B006-88F9-A349-AF21-ED1AA534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57691" y="4477489"/>
              <a:ext cx="442327" cy="317001"/>
            </a:xfrm>
            <a:prstGeom prst="rect">
              <a:avLst/>
            </a:prstGeom>
          </p:spPr>
        </p:pic>
      </p:grpSp>
      <p:pic>
        <p:nvPicPr>
          <p:cNvPr id="188" name="Picture 187" descr="A close up of a logo&#10;&#10;Description automatically generated">
            <a:extLst>
              <a:ext uri="{FF2B5EF4-FFF2-40B4-BE49-F238E27FC236}">
                <a16:creationId xmlns:a16="http://schemas.microsoft.com/office/drawing/2014/main" id="{1739E3B4-0D20-6D40-BCE2-D9C966C0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4333" y="4877807"/>
            <a:ext cx="617677" cy="7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10429 0.153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10521 0.1516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85185E-6 L -0.05612 -0.03889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94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5638 0.00209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9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59259E-6 L -0.05586 0.045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1" grpId="0" animBg="1"/>
      <p:bldP spid="142" grpId="0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2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28CFA4-0A6C-7943-9E09-08CF0BB3CD6B}"/>
              </a:ext>
            </a:extLst>
          </p:cNvPr>
          <p:cNvGrpSpPr/>
          <p:nvPr/>
        </p:nvGrpSpPr>
        <p:grpSpPr>
          <a:xfrm>
            <a:off x="3605150" y="1810989"/>
            <a:ext cx="4975761" cy="4975761"/>
            <a:chOff x="3605150" y="1810989"/>
            <a:chExt cx="4975761" cy="49757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74CEDD-AC87-6846-90B3-B8563EA71F39}"/>
                </a:ext>
              </a:extLst>
            </p:cNvPr>
            <p:cNvSpPr/>
            <p:nvPr/>
          </p:nvSpPr>
          <p:spPr>
            <a:xfrm>
              <a:off x="3605150" y="1810989"/>
              <a:ext cx="4975761" cy="4975761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9E8B5E-2C59-C643-B0E0-1B73468F6F2A}"/>
                </a:ext>
              </a:extLst>
            </p:cNvPr>
            <p:cNvSpPr txBox="1"/>
            <p:nvPr/>
          </p:nvSpPr>
          <p:spPr>
            <a:xfrm>
              <a:off x="5259656" y="1882576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Client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FBAB94-F03B-C443-9473-7178D387AA94}"/>
                </a:ext>
              </a:extLst>
            </p:cNvPr>
            <p:cNvSpPr txBox="1"/>
            <p:nvPr/>
          </p:nvSpPr>
          <p:spPr>
            <a:xfrm>
              <a:off x="5256685" y="2186064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</a:t>
              </a:r>
              <a:r>
                <a:rPr lang="en-US" sz="2400" dirty="0"/>
                <a:t> CLI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BD1948-46B8-A445-9F37-2F5AD2441120}"/>
              </a:ext>
            </a:extLst>
          </p:cNvPr>
          <p:cNvGrpSpPr/>
          <p:nvPr/>
        </p:nvGrpSpPr>
        <p:grpSpPr>
          <a:xfrm>
            <a:off x="4003221" y="2814452"/>
            <a:ext cx="4185557" cy="3972298"/>
            <a:chOff x="4003221" y="2814452"/>
            <a:chExt cx="4185557" cy="3972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04999-D526-814B-8F18-0980DE510AA2}"/>
                </a:ext>
              </a:extLst>
            </p:cNvPr>
            <p:cNvSpPr/>
            <p:nvPr/>
          </p:nvSpPr>
          <p:spPr>
            <a:xfrm>
              <a:off x="4003221" y="2814452"/>
              <a:ext cx="4185557" cy="397229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98B9F4-FA5B-8042-A77D-449744AC4EDC}"/>
                </a:ext>
              </a:extLst>
            </p:cNvPr>
            <p:cNvSpPr txBox="1"/>
            <p:nvPr/>
          </p:nvSpPr>
          <p:spPr>
            <a:xfrm>
              <a:off x="5256685" y="3116871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REST API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4830A5-CA47-9048-89CA-8533705B7972}"/>
              </a:ext>
            </a:extLst>
          </p:cNvPr>
          <p:cNvGrpSpPr/>
          <p:nvPr/>
        </p:nvGrpSpPr>
        <p:grpSpPr>
          <a:xfrm>
            <a:off x="4566679" y="3742706"/>
            <a:ext cx="3052701" cy="3044044"/>
            <a:chOff x="4566679" y="3742706"/>
            <a:chExt cx="3052701" cy="304404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40E1FA-A78C-1D49-B27F-3473B8743AC1}"/>
                </a:ext>
              </a:extLst>
            </p:cNvPr>
            <p:cNvSpPr/>
            <p:nvPr/>
          </p:nvSpPr>
          <p:spPr>
            <a:xfrm>
              <a:off x="4566679" y="3742706"/>
              <a:ext cx="3052701" cy="304404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0B004-0BA2-BC41-8D81-2FB8ACF50918}"/>
                </a:ext>
              </a:extLst>
            </p:cNvPr>
            <p:cNvSpPr txBox="1"/>
            <p:nvPr/>
          </p:nvSpPr>
          <p:spPr>
            <a:xfrm>
              <a:off x="5259656" y="3889502"/>
              <a:ext cx="1672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213AB-B80F-C845-8795-C48ADD8EA9F1}"/>
                </a:ext>
              </a:extLst>
            </p:cNvPr>
            <p:cNvSpPr txBox="1"/>
            <p:nvPr/>
          </p:nvSpPr>
          <p:spPr>
            <a:xfrm>
              <a:off x="5185497" y="4302191"/>
              <a:ext cx="1821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ndale Mono" panose="020B0509000000000004" pitchFamily="49" charset="0"/>
                </a:rPr>
                <a:t>docker daemon</a:t>
              </a:r>
              <a:endParaRPr lang="en-US" sz="2400" dirty="0"/>
            </a:p>
          </p:txBody>
        </p:sp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F4C69137-B339-BC42-AB62-A4D895978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9200" y="4581999"/>
              <a:ext cx="2133600" cy="181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A15F7A-9454-8147-95DD-6631EE72A0C3}"/>
              </a:ext>
            </a:extLst>
          </p:cNvPr>
          <p:cNvGrpSpPr/>
          <p:nvPr/>
        </p:nvGrpSpPr>
        <p:grpSpPr>
          <a:xfrm>
            <a:off x="4320868" y="1544493"/>
            <a:ext cx="3658318" cy="4187299"/>
            <a:chOff x="4320868" y="1544493"/>
            <a:chExt cx="3658318" cy="418729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46EFD58-D78B-8943-BE7F-116FCB4BB4F5}"/>
                </a:ext>
              </a:extLst>
            </p:cNvPr>
            <p:cNvGrpSpPr/>
            <p:nvPr/>
          </p:nvGrpSpPr>
          <p:grpSpPr>
            <a:xfrm>
              <a:off x="4320868" y="1544493"/>
              <a:ext cx="3658318" cy="4187299"/>
              <a:chOff x="4320868" y="1544493"/>
              <a:chExt cx="3658318" cy="41872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3C59EE-7E98-874D-983F-2962A3CEDDEE}"/>
                  </a:ext>
                </a:extLst>
              </p:cNvPr>
              <p:cNvGrpSpPr/>
              <p:nvPr/>
            </p:nvGrpSpPr>
            <p:grpSpPr>
              <a:xfrm>
                <a:off x="4320868" y="1544493"/>
                <a:ext cx="3658318" cy="4187299"/>
                <a:chOff x="4320868" y="1544493"/>
                <a:chExt cx="3658318" cy="4187299"/>
              </a:xfrm>
            </p:grpSpPr>
            <p:pic>
              <p:nvPicPr>
                <p:cNvPr id="16" name="Picture 15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CBCE6E8-14E1-E04F-B539-F4E3288232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20868" y="1544493"/>
                  <a:ext cx="3658318" cy="4187299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9E6FD47-08DA-4147-9F3D-A53B5C1D96DB}"/>
                    </a:ext>
                  </a:extLst>
                </p:cNvPr>
                <p:cNvSpPr/>
                <p:nvPr/>
              </p:nvSpPr>
              <p:spPr>
                <a:xfrm>
                  <a:off x="6739982" y="3005684"/>
                  <a:ext cx="593078" cy="6107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1D3176-920B-D141-BAAB-A79698101254}"/>
                  </a:ext>
                </a:extLst>
              </p:cNvPr>
              <p:cNvSpPr/>
              <p:nvPr/>
            </p:nvSpPr>
            <p:spPr>
              <a:xfrm>
                <a:off x="6709986" y="3823692"/>
                <a:ext cx="683795" cy="62989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43F5CD-0C7B-5B4F-9313-B39E77827197}"/>
                </a:ext>
              </a:extLst>
            </p:cNvPr>
            <p:cNvSpPr/>
            <p:nvPr/>
          </p:nvSpPr>
          <p:spPr>
            <a:xfrm>
              <a:off x="4923263" y="2944136"/>
              <a:ext cx="719254" cy="22857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21DCBC-E626-4F42-8F41-D40093A5A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196" y="1544493"/>
            <a:ext cx="2745007" cy="2799287"/>
          </a:xfrm>
          <a:prstGeom prst="rect">
            <a:avLst/>
          </a:prstGeom>
        </p:spPr>
      </p:pic>
      <p:pic>
        <p:nvPicPr>
          <p:cNvPr id="18" name="Picture 17" descr="A picture containing room, sign&#10;&#10;Description automatically generated">
            <a:extLst>
              <a:ext uri="{FF2B5EF4-FFF2-40B4-BE49-F238E27FC236}">
                <a16:creationId xmlns:a16="http://schemas.microsoft.com/office/drawing/2014/main" id="{A29C93E5-37EA-F844-8997-2DBBB13C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851" y="1296357"/>
            <a:ext cx="3093949" cy="304742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23FB3C-8181-5D43-ADB4-3082B9282E0B}"/>
              </a:ext>
            </a:extLst>
          </p:cNvPr>
          <p:cNvCxnSpPr>
            <a:cxnSpLocks/>
          </p:cNvCxnSpPr>
          <p:nvPr/>
        </p:nvCxnSpPr>
        <p:spPr>
          <a:xfrm flipV="1">
            <a:off x="3688336" y="2124635"/>
            <a:ext cx="918242" cy="21515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C9895-FC90-6249-8FA5-F4EF721E1474}"/>
              </a:ext>
            </a:extLst>
          </p:cNvPr>
          <p:cNvCxnSpPr>
            <a:cxnSpLocks/>
          </p:cNvCxnSpPr>
          <p:nvPr/>
        </p:nvCxnSpPr>
        <p:spPr>
          <a:xfrm flipV="1">
            <a:off x="3695841" y="2232212"/>
            <a:ext cx="910737" cy="63784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D5D41B-6CEA-0444-947A-73FB86344B27}"/>
              </a:ext>
            </a:extLst>
          </p:cNvPr>
          <p:cNvCxnSpPr>
            <a:cxnSpLocks/>
          </p:cNvCxnSpPr>
          <p:nvPr/>
        </p:nvCxnSpPr>
        <p:spPr>
          <a:xfrm flipV="1">
            <a:off x="3688336" y="2279759"/>
            <a:ext cx="1024049" cy="13583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FB3532-A251-CD40-BD24-D065C02EB7F0}"/>
              </a:ext>
            </a:extLst>
          </p:cNvPr>
          <p:cNvCxnSpPr>
            <a:cxnSpLocks/>
          </p:cNvCxnSpPr>
          <p:nvPr/>
        </p:nvCxnSpPr>
        <p:spPr>
          <a:xfrm flipH="1">
            <a:off x="7168056" y="2279759"/>
            <a:ext cx="225725" cy="7787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54B898-A45C-714A-AA03-4DAAA9728AB6}"/>
              </a:ext>
            </a:extLst>
          </p:cNvPr>
          <p:cNvCxnSpPr>
            <a:cxnSpLocks/>
          </p:cNvCxnSpPr>
          <p:nvPr/>
        </p:nvCxnSpPr>
        <p:spPr>
          <a:xfrm>
            <a:off x="7619507" y="2279758"/>
            <a:ext cx="1206719" cy="11492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5FFA85-43E8-1946-B08D-2BF0CD3DE6B7}"/>
              </a:ext>
            </a:extLst>
          </p:cNvPr>
          <p:cNvCxnSpPr>
            <a:cxnSpLocks/>
          </p:cNvCxnSpPr>
          <p:nvPr/>
        </p:nvCxnSpPr>
        <p:spPr>
          <a:xfrm flipH="1">
            <a:off x="7333060" y="3518297"/>
            <a:ext cx="1468040" cy="6107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496B47-7655-3246-AB7A-95C50CD56B11}"/>
              </a:ext>
            </a:extLst>
          </p:cNvPr>
          <p:cNvCxnSpPr>
            <a:cxnSpLocks/>
          </p:cNvCxnSpPr>
          <p:nvPr/>
        </p:nvCxnSpPr>
        <p:spPr>
          <a:xfrm flipH="1" flipV="1">
            <a:off x="5577841" y="3290863"/>
            <a:ext cx="1199477" cy="750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B7990F-0D19-5C45-B085-E3BD91B891ED}"/>
              </a:ext>
            </a:extLst>
          </p:cNvPr>
          <p:cNvCxnSpPr>
            <a:cxnSpLocks/>
          </p:cNvCxnSpPr>
          <p:nvPr/>
        </p:nvCxnSpPr>
        <p:spPr>
          <a:xfrm flipH="1">
            <a:off x="5577841" y="3365863"/>
            <a:ext cx="1199477" cy="16001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D2D92B-A588-A049-8DA6-C806A9BA2C0A}"/>
              </a:ext>
            </a:extLst>
          </p:cNvPr>
          <p:cNvCxnSpPr>
            <a:cxnSpLocks/>
          </p:cNvCxnSpPr>
          <p:nvPr/>
        </p:nvCxnSpPr>
        <p:spPr>
          <a:xfrm flipH="1" flipV="1">
            <a:off x="5577840" y="3867463"/>
            <a:ext cx="1235710" cy="3362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ED7C98-FE48-1744-BC1E-2B8892131967}"/>
              </a:ext>
            </a:extLst>
          </p:cNvPr>
          <p:cNvCxnSpPr>
            <a:cxnSpLocks/>
          </p:cNvCxnSpPr>
          <p:nvPr/>
        </p:nvCxnSpPr>
        <p:spPr>
          <a:xfrm flipH="1">
            <a:off x="5577842" y="4203700"/>
            <a:ext cx="1235708" cy="2028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75800C7-046B-1045-847D-E0E2D712A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62" y="3022167"/>
            <a:ext cx="560117" cy="560117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C42BFF-C19A-CB4B-B98B-275F5077A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197" y="3867463"/>
            <a:ext cx="641998" cy="567020"/>
          </a:xfrm>
          <a:prstGeom prst="rect">
            <a:avLst/>
          </a:prstGeom>
        </p:spPr>
      </p:pic>
      <p:pic>
        <p:nvPicPr>
          <p:cNvPr id="39" name="Picture 38" descr="A close up of a box&#10;&#10;Description automatically generated">
            <a:extLst>
              <a:ext uri="{FF2B5EF4-FFF2-40B4-BE49-F238E27FC236}">
                <a16:creationId xmlns:a16="http://schemas.microsoft.com/office/drawing/2014/main" id="{1F8A3688-5BA9-264E-B82C-C55B0EA0B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8" y="3548508"/>
            <a:ext cx="712191" cy="562911"/>
          </a:xfrm>
          <a:prstGeom prst="rect">
            <a:avLst/>
          </a:prstGeom>
        </p:spPr>
      </p:pic>
      <p:pic>
        <p:nvPicPr>
          <p:cNvPr id="40" name="Picture 39" descr="A close up of a box&#10;&#10;Description automatically generated">
            <a:extLst>
              <a:ext uri="{FF2B5EF4-FFF2-40B4-BE49-F238E27FC236}">
                <a16:creationId xmlns:a16="http://schemas.microsoft.com/office/drawing/2014/main" id="{5E9C92DB-DDBA-E246-BB4A-8BE563D8B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0447" y="4111419"/>
            <a:ext cx="712191" cy="562911"/>
          </a:xfrm>
          <a:prstGeom prst="rect">
            <a:avLst/>
          </a:prstGeom>
        </p:spPr>
      </p:pic>
      <p:pic>
        <p:nvPicPr>
          <p:cNvPr id="42" name="Picture 41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1BA4645E-904B-544E-BB45-4F291E9257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439" y="2990993"/>
            <a:ext cx="757200" cy="585399"/>
          </a:xfrm>
          <a:prstGeom prst="rect">
            <a:avLst/>
          </a:prstGeom>
        </p:spPr>
      </p:pic>
      <p:pic>
        <p:nvPicPr>
          <p:cNvPr id="44" name="Picture 43" descr="A picture containing computer, table&#10;&#10;Description automatically generated">
            <a:extLst>
              <a:ext uri="{FF2B5EF4-FFF2-40B4-BE49-F238E27FC236}">
                <a16:creationId xmlns:a16="http://schemas.microsoft.com/office/drawing/2014/main" id="{C8046E5F-C345-A444-827A-C673A6F06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789" y="4652796"/>
            <a:ext cx="757200" cy="5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Hands-On</a:t>
            </a:r>
          </a:p>
        </p:txBody>
      </p:sp>
    </p:spTree>
    <p:extLst>
      <p:ext uri="{BB962C8B-B14F-4D97-AF65-F5344CB8AC3E}">
        <p14:creationId xmlns:p14="http://schemas.microsoft.com/office/powerpoint/2010/main" val="38464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E0C-D068-ED4D-B752-805C5889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hands-on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88B1-3A7F-E043-AF74-EC6E9DE4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Docker Desktop</a:t>
            </a:r>
          </a:p>
          <a:p>
            <a:pPr lvl="1"/>
            <a:r>
              <a:rPr lang="en-US" dirty="0">
                <a:hlinkClick r:id="rId3"/>
              </a:rPr>
              <a:t>https://www.docker.com/products/docker-desktop</a:t>
            </a:r>
            <a:endParaRPr lang="en-US" dirty="0"/>
          </a:p>
          <a:p>
            <a:r>
              <a:rPr lang="en-US" dirty="0"/>
              <a:t>Connect to the ATC VPN</a:t>
            </a:r>
          </a:p>
          <a:p>
            <a:pPr lvl="1"/>
            <a:r>
              <a:rPr lang="en-US" dirty="0">
                <a:hlinkClick r:id="rId4"/>
              </a:rPr>
              <a:t>https://atc-support.apps.wwtatc.com/vpn_access</a:t>
            </a:r>
            <a:endParaRPr lang="en-US" dirty="0"/>
          </a:p>
          <a:p>
            <a:r>
              <a:rPr lang="en-US" dirty="0"/>
              <a:t>Download this presentation from WWT’s GitHub</a:t>
            </a:r>
          </a:p>
          <a:p>
            <a:pPr lvl="1"/>
            <a:r>
              <a:rPr lang="en-US" dirty="0">
                <a:hlinkClick r:id="rId5"/>
              </a:rPr>
              <a:t>https://github.wwt.com/hullt/docker-foundations</a:t>
            </a:r>
            <a:endParaRPr lang="en-US" dirty="0"/>
          </a:p>
          <a:p>
            <a:r>
              <a:rPr lang="en-US" dirty="0"/>
              <a:t>Install a code editor</a:t>
            </a:r>
          </a:p>
          <a:p>
            <a:pPr lvl="1"/>
            <a:r>
              <a:rPr lang="en-US" dirty="0">
                <a:hlinkClick r:id="rId6"/>
              </a:rPr>
              <a:t>https://code.visualstudio.com/Download</a:t>
            </a:r>
            <a:endParaRPr lang="en-US" dirty="0"/>
          </a:p>
          <a:p>
            <a:r>
              <a:rPr lang="en-US" dirty="0"/>
              <a:t>Wait a few minutes while we get through a Docker overview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9DD6-B80A-4740-AB4C-12C4FA70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2D06F-E711-DC4F-93B7-4B495463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610" y="1817365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70A9-B06A-3448-BABA-FAD6275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ACAD-17C1-C249-A498-C4A1A1AD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Docker Background</a:t>
            </a:r>
          </a:p>
        </p:txBody>
      </p:sp>
    </p:spTree>
    <p:extLst>
      <p:ext uri="{BB962C8B-B14F-4D97-AF65-F5344CB8AC3E}">
        <p14:creationId xmlns:p14="http://schemas.microsoft.com/office/powerpoint/2010/main" val="121646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down, rapidly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269368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house…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D706DF-7E64-514D-AC71-81F224EA7259}"/>
              </a:ext>
            </a:extLst>
          </p:cNvPr>
          <p:cNvSpPr txBox="1">
            <a:spLocks/>
          </p:cNvSpPr>
          <p:nvPr/>
        </p:nvSpPr>
        <p:spPr>
          <a:xfrm>
            <a:off x="0" y="3403295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…if all you need is a place to sleep and eat?</a:t>
            </a:r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918</Words>
  <Application>Microsoft Macintosh PowerPoint</Application>
  <PresentationFormat>Widescreen</PresentationFormat>
  <Paragraphs>248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Andale Mono</vt:lpstr>
      <vt:lpstr>Arial</vt:lpstr>
      <vt:lpstr>Calibri</vt:lpstr>
      <vt:lpstr>Calibri Light</vt:lpstr>
      <vt:lpstr>Office Theme</vt:lpstr>
      <vt:lpstr>Introduction To Docker</vt:lpstr>
      <vt:lpstr>If you want hands-on practice…</vt:lpstr>
      <vt:lpstr>Part I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Wins for Docker</vt:lpstr>
      <vt:lpstr>Docker Engine Overview</vt:lpstr>
      <vt:lpstr>The Docker Architecture</vt:lpstr>
      <vt:lpstr>Part II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45</cp:revision>
  <dcterms:created xsi:type="dcterms:W3CDTF">2020-02-11T00:22:44Z</dcterms:created>
  <dcterms:modified xsi:type="dcterms:W3CDTF">2020-02-15T19:09:27Z</dcterms:modified>
</cp:coreProperties>
</file>