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256" r:id="rId2"/>
    <p:sldId id="276" r:id="rId3"/>
    <p:sldId id="277" r:id="rId4"/>
    <p:sldId id="272" r:id="rId5"/>
    <p:sldId id="257" r:id="rId6"/>
    <p:sldId id="270" r:id="rId7"/>
    <p:sldId id="258" r:id="rId8"/>
    <p:sldId id="271" r:id="rId9"/>
    <p:sldId id="273" r:id="rId10"/>
    <p:sldId id="275" r:id="rId11"/>
    <p:sldId id="274" r:id="rId12"/>
    <p:sldId id="259" r:id="rId13"/>
    <p:sldId id="278" r:id="rId14"/>
    <p:sldId id="260" r:id="rId15"/>
    <p:sldId id="281" r:id="rId16"/>
    <p:sldId id="282" r:id="rId17"/>
    <p:sldId id="283" r:id="rId18"/>
    <p:sldId id="284" r:id="rId19"/>
    <p:sldId id="261" r:id="rId20"/>
    <p:sldId id="286" r:id="rId21"/>
    <p:sldId id="264" r:id="rId22"/>
    <p:sldId id="287" r:id="rId23"/>
    <p:sldId id="285" r:id="rId24"/>
    <p:sldId id="262" r:id="rId25"/>
    <p:sldId id="265" r:id="rId26"/>
    <p:sldId id="266" r:id="rId27"/>
    <p:sldId id="267" r:id="rId28"/>
    <p:sldId id="268" r:id="rId29"/>
    <p:sldId id="269" r:id="rId30"/>
    <p:sldId id="279" r:id="rId31"/>
    <p:sldId id="28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6"/>
    <p:restoredTop sz="86395"/>
  </p:normalViewPr>
  <p:slideViewPr>
    <p:cSldViewPr snapToGrid="0" snapToObjects="1">
      <p:cViewPr>
        <p:scale>
          <a:sx n="111" d="100"/>
          <a:sy n="111" d="100"/>
        </p:scale>
        <p:origin x="1256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496"/>
    </p:cViewPr>
  </p:outlineViewPr>
  <p:notesTextViewPr>
    <p:cViewPr>
      <p:scale>
        <a:sx n="110" d="100"/>
        <a:sy n="11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F6F5D-167E-1849-B841-EB0817BB385A}" type="datetimeFigureOut">
              <a:rPr lang="en-US" smtClean="0"/>
              <a:t>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CF8D1-BA82-5045-ACF9-1AA42AD6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Standardized developer environments – standardize development tools, platforms, dependencies, 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Distributed, especially multi-cloud – containers are highly portable without requiring re-platforming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Micro-services architectures – isolate processes/services, each component of an application; if one service fails, the application can still mostly function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Cross-OS tool usage – download/install/run a Linux tool on Windows or macOS platforms, within a Docker container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9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93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79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30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71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14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02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80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400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32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361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412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386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3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454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545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095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561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237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01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696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03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03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4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55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05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0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58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B02FA-DD2D-1844-AE35-8B2EAB0CF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9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8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41E4-F420-5145-AAB6-D3DAF6206B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14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2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signup" TargetMode="External"/><Relationship Id="rId7" Type="http://schemas.openxmlformats.org/officeDocument/2006/relationships/hyperlink" Target="https://code.visualstudio.com/Downloa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wwt.com/hullt/docker-foundations" TargetMode="External"/><Relationship Id="rId5" Type="http://schemas.openxmlformats.org/officeDocument/2006/relationships/hyperlink" Target="https://atc-support.apps.wwtatc.com/vpn_access" TargetMode="External"/><Relationship Id="rId4" Type="http://schemas.openxmlformats.org/officeDocument/2006/relationships/hyperlink" Target="https://www.docker.com/products/docker-desktop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Introduction To 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A little bit of background with plenty of hands-on practice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9FD58-F0E2-F249-B868-181D32B42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529392"/>
            <a:ext cx="5715000" cy="1638960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B65EBD54-CF93-1D4A-A39B-E0E2861C9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610" y="3735430"/>
            <a:ext cx="3786779" cy="322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5EF5D-650C-3B40-B094-703A11E3F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Wins for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81CF1-43F9-8548-A8F2-800FED322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Standardized developer environments</a:t>
            </a:r>
          </a:p>
          <a:p>
            <a:r>
              <a:rPr lang="en-US" dirty="0"/>
              <a:t>Distributed, especially multi-cloud, environments</a:t>
            </a:r>
          </a:p>
          <a:p>
            <a:r>
              <a:rPr lang="en-US" dirty="0"/>
              <a:t>Micro-services architectures</a:t>
            </a:r>
          </a:p>
          <a:p>
            <a:r>
              <a:rPr lang="en-US" dirty="0"/>
              <a:t>Cross-OS tool usage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2C709-5B1F-6540-8ECD-73AAE508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C7D5A-2E3F-904F-A276-7A4CCABE3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61CB397-3FEE-6149-976E-45F8908D8626}"/>
              </a:ext>
            </a:extLst>
          </p:cNvPr>
          <p:cNvCxnSpPr>
            <a:cxnSpLocks/>
          </p:cNvCxnSpPr>
          <p:nvPr/>
        </p:nvCxnSpPr>
        <p:spPr>
          <a:xfrm>
            <a:off x="4397981" y="5100422"/>
            <a:ext cx="420314" cy="3797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loud 140">
            <a:extLst>
              <a:ext uri="{FF2B5EF4-FFF2-40B4-BE49-F238E27FC236}">
                <a16:creationId xmlns:a16="http://schemas.microsoft.com/office/drawing/2014/main" id="{918611B8-64B7-B64F-9919-002ED4E4414A}"/>
              </a:ext>
            </a:extLst>
          </p:cNvPr>
          <p:cNvSpPr/>
          <p:nvPr/>
        </p:nvSpPr>
        <p:spPr>
          <a:xfrm>
            <a:off x="4360901" y="5183128"/>
            <a:ext cx="1661032" cy="1262910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Cloud 141">
            <a:extLst>
              <a:ext uri="{FF2B5EF4-FFF2-40B4-BE49-F238E27FC236}">
                <a16:creationId xmlns:a16="http://schemas.microsoft.com/office/drawing/2014/main" id="{C3A3AF0F-CA05-B841-8AC0-7B6173ADF023}"/>
              </a:ext>
            </a:extLst>
          </p:cNvPr>
          <p:cNvSpPr/>
          <p:nvPr/>
        </p:nvSpPr>
        <p:spPr>
          <a:xfrm>
            <a:off x="3113052" y="4160019"/>
            <a:ext cx="1661032" cy="1262910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349F08C2-B0CB-3643-8983-BF9D1F259431}"/>
              </a:ext>
            </a:extLst>
          </p:cNvPr>
          <p:cNvGrpSpPr/>
          <p:nvPr/>
        </p:nvGrpSpPr>
        <p:grpSpPr>
          <a:xfrm>
            <a:off x="3455246" y="4246540"/>
            <a:ext cx="949126" cy="895235"/>
            <a:chOff x="408464" y="3872276"/>
            <a:chExt cx="2636443" cy="2486746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549041A-D073-1E4A-9C4D-1CFBC5FBAE94}"/>
                </a:ext>
              </a:extLst>
            </p:cNvPr>
            <p:cNvSpPr/>
            <p:nvPr/>
          </p:nvSpPr>
          <p:spPr>
            <a:xfrm>
              <a:off x="408464" y="4219987"/>
              <a:ext cx="2636443" cy="213903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5" name="Picture 144" descr="A close up of a sign&#10;&#10;Description automatically generated">
              <a:extLst>
                <a:ext uri="{FF2B5EF4-FFF2-40B4-BE49-F238E27FC236}">
                  <a16:creationId xmlns:a16="http://schemas.microsoft.com/office/drawing/2014/main" id="{1C318A0A-EC55-974A-BFEF-2E6E2D774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7765" y="3872276"/>
              <a:ext cx="839792" cy="601851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754272B-2700-0649-8132-5EF8D577F8ED}"/>
              </a:ext>
            </a:extLst>
          </p:cNvPr>
          <p:cNvGrpSpPr/>
          <p:nvPr/>
        </p:nvGrpSpPr>
        <p:grpSpPr>
          <a:xfrm>
            <a:off x="211694" y="3872276"/>
            <a:ext cx="2636443" cy="2486746"/>
            <a:chOff x="408464" y="3872276"/>
            <a:chExt cx="2636443" cy="2486746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2C8F863B-639C-B048-B493-5374C1383000}"/>
                </a:ext>
              </a:extLst>
            </p:cNvPr>
            <p:cNvSpPr/>
            <p:nvPr/>
          </p:nvSpPr>
          <p:spPr>
            <a:xfrm>
              <a:off x="408464" y="4219987"/>
              <a:ext cx="2636443" cy="213903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8" name="Picture 147" descr="A close up of a sign&#10;&#10;Description automatically generated">
              <a:extLst>
                <a:ext uri="{FF2B5EF4-FFF2-40B4-BE49-F238E27FC236}">
                  <a16:creationId xmlns:a16="http://schemas.microsoft.com/office/drawing/2014/main" id="{7B6111C1-4052-DC44-8D96-42FA10286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7765" y="3872276"/>
              <a:ext cx="839792" cy="601851"/>
            </a:xfrm>
            <a:prstGeom prst="rect">
              <a:avLst/>
            </a:prstGeom>
          </p:spPr>
        </p:pic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AB0A6948-8610-9F44-B781-7C7B06B0D787}"/>
              </a:ext>
            </a:extLst>
          </p:cNvPr>
          <p:cNvGrpSpPr/>
          <p:nvPr/>
        </p:nvGrpSpPr>
        <p:grpSpPr>
          <a:xfrm>
            <a:off x="958227" y="4835481"/>
            <a:ext cx="1476374" cy="901701"/>
            <a:chOff x="1154997" y="4835481"/>
            <a:chExt cx="1476374" cy="901701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3A686DEA-9858-3042-A658-363F278E0C59}"/>
                </a:ext>
              </a:extLst>
            </p:cNvPr>
            <p:cNvSpPr/>
            <p:nvPr/>
          </p:nvSpPr>
          <p:spPr>
            <a:xfrm>
              <a:off x="1154998" y="4835482"/>
              <a:ext cx="1476373" cy="9017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/>
                  </a:solidFill>
                </a:rPr>
                <a:t>for</a:t>
              </a:r>
              <a:r>
                <a:rPr lang="en-US" sz="1400" dirty="0"/>
                <a:t> </a:t>
              </a:r>
              <a:r>
                <a:rPr lang="en-US" sz="1400" dirty="0">
                  <a:solidFill>
                    <a:schemeClr val="bg1"/>
                  </a:solidFill>
                </a:rPr>
                <a:t>x</a:t>
              </a:r>
              <a:r>
                <a:rPr lang="en-US" sz="1400" dirty="0"/>
                <a:t> </a:t>
              </a:r>
              <a:r>
                <a:rPr lang="en-US" sz="1400" dirty="0">
                  <a:solidFill>
                    <a:srgbClr val="00B0F0"/>
                  </a:solidFill>
                </a:rPr>
                <a:t>in</a:t>
              </a:r>
              <a:r>
                <a:rPr lang="en-US" sz="1400" dirty="0"/>
                <a:t> </a:t>
              </a:r>
              <a:r>
                <a:rPr lang="en-US" sz="1400" dirty="0">
                  <a:solidFill>
                    <a:schemeClr val="accent6"/>
                  </a:solidFill>
                </a:rPr>
                <a:t>range(</a:t>
              </a:r>
              <a:r>
                <a:rPr lang="en-US" sz="1400" dirty="0">
                  <a:solidFill>
                    <a:schemeClr val="bg1"/>
                  </a:solidFill>
                </a:rPr>
                <a:t>3</a:t>
              </a:r>
              <a:r>
                <a:rPr lang="en-US" sz="1400" dirty="0">
                  <a:solidFill>
                    <a:schemeClr val="accent6"/>
                  </a:solidFill>
                </a:rPr>
                <a:t>)</a:t>
              </a:r>
              <a:r>
                <a:rPr lang="en-US" sz="1400" dirty="0">
                  <a:solidFill>
                    <a:schemeClr val="bg1"/>
                  </a:solidFill>
                </a:rPr>
                <a:t>:</a:t>
              </a:r>
            </a:p>
            <a:p>
              <a:pPr algn="ctr"/>
              <a:r>
                <a:rPr lang="en-US" sz="1400" dirty="0"/>
                <a:t>  </a:t>
              </a:r>
              <a:r>
                <a:rPr lang="en-US" sz="1400" dirty="0">
                  <a:solidFill>
                    <a:schemeClr val="accent6"/>
                  </a:solidFill>
                </a:rPr>
                <a:t>print(</a:t>
              </a:r>
              <a:r>
                <a:rPr lang="en-US" sz="1400" dirty="0">
                  <a:solidFill>
                    <a:schemeClr val="bg1"/>
                  </a:solidFill>
                </a:rPr>
                <a:t>x</a:t>
              </a:r>
              <a:r>
                <a:rPr lang="en-US" sz="1400" dirty="0">
                  <a:solidFill>
                    <a:schemeClr val="accent6"/>
                  </a:solidFill>
                </a:rPr>
                <a:t>)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A5581F4-B00C-074A-879C-0F09F2220FAF}"/>
                </a:ext>
              </a:extLst>
            </p:cNvPr>
            <p:cNvSpPr/>
            <p:nvPr/>
          </p:nvSpPr>
          <p:spPr>
            <a:xfrm flipV="1">
              <a:off x="1154997" y="4835481"/>
              <a:ext cx="1476373" cy="1899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F1CB2AC2-0B00-9B4E-AEAB-1107059E5999}"/>
                </a:ext>
              </a:extLst>
            </p:cNvPr>
            <p:cNvSpPr/>
            <p:nvPr/>
          </p:nvSpPr>
          <p:spPr>
            <a:xfrm>
              <a:off x="1203417" y="4895515"/>
              <a:ext cx="69850" cy="6985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802191B9-A9D7-8346-8AD9-2DF2F307B01B}"/>
                </a:ext>
              </a:extLst>
            </p:cNvPr>
            <p:cNvSpPr/>
            <p:nvPr/>
          </p:nvSpPr>
          <p:spPr>
            <a:xfrm>
              <a:off x="1321686" y="4897314"/>
              <a:ext cx="69850" cy="6985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34942296-9596-1A4A-A894-F86ABE64D776}"/>
                </a:ext>
              </a:extLst>
            </p:cNvPr>
            <p:cNvSpPr/>
            <p:nvPr/>
          </p:nvSpPr>
          <p:spPr>
            <a:xfrm>
              <a:off x="1436781" y="4895515"/>
              <a:ext cx="69850" cy="6985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5" name="Picture 154" descr="A picture containing clock&#10;&#10;Description automatically generated">
            <a:extLst>
              <a:ext uri="{FF2B5EF4-FFF2-40B4-BE49-F238E27FC236}">
                <a16:creationId xmlns:a16="http://schemas.microsoft.com/office/drawing/2014/main" id="{24766F4C-19E6-3546-BE9C-19823F938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601" y="4336816"/>
            <a:ext cx="901701" cy="901701"/>
          </a:xfrm>
          <a:prstGeom prst="rect">
            <a:avLst/>
          </a:prstGeom>
        </p:spPr>
      </p:pic>
      <p:pic>
        <p:nvPicPr>
          <p:cNvPr id="156" name="Picture 155" descr="A close up of a logo&#10;&#10;Description automatically generated">
            <a:extLst>
              <a:ext uri="{FF2B5EF4-FFF2-40B4-BE49-F238E27FC236}">
                <a16:creationId xmlns:a16="http://schemas.microsoft.com/office/drawing/2014/main" id="{EA581F75-7CAE-C947-9E3B-1AC22C18B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922515" y="4346006"/>
            <a:ext cx="874962" cy="772288"/>
          </a:xfrm>
          <a:prstGeom prst="rect">
            <a:avLst/>
          </a:prstGeom>
        </p:spPr>
      </p:pic>
      <p:pic>
        <p:nvPicPr>
          <p:cNvPr id="157" name="Picture 156" descr="A close up of a sign&#10;&#10;Description automatically generated">
            <a:extLst>
              <a:ext uri="{FF2B5EF4-FFF2-40B4-BE49-F238E27FC236}">
                <a16:creationId xmlns:a16="http://schemas.microsoft.com/office/drawing/2014/main" id="{AA9F4D46-4982-1A4D-A4CA-F4D6A505BD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864" y="5275713"/>
            <a:ext cx="900556" cy="1043501"/>
          </a:xfrm>
          <a:prstGeom prst="rect">
            <a:avLst/>
          </a:prstGeom>
        </p:spPr>
      </p:pic>
      <p:pic>
        <p:nvPicPr>
          <p:cNvPr id="158" name="Picture 157" descr="A close up of a sign&#10;&#10;Description automatically generated">
            <a:extLst>
              <a:ext uri="{FF2B5EF4-FFF2-40B4-BE49-F238E27FC236}">
                <a16:creationId xmlns:a16="http://schemas.microsoft.com/office/drawing/2014/main" id="{ADF2E209-B954-2A48-A945-04000C4D33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2591" y="5376629"/>
            <a:ext cx="742032" cy="838981"/>
          </a:xfrm>
          <a:prstGeom prst="rect">
            <a:avLst/>
          </a:prstGeom>
        </p:spPr>
      </p:pic>
      <p:pic>
        <p:nvPicPr>
          <p:cNvPr id="159" name="Picture 158" descr="A close up of a sign&#10;&#10;Description automatically generated">
            <a:extLst>
              <a:ext uri="{FF2B5EF4-FFF2-40B4-BE49-F238E27FC236}">
                <a16:creationId xmlns:a16="http://schemas.microsoft.com/office/drawing/2014/main" id="{E55C5028-5D16-0841-82EE-326F9618B7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7662" y="4437326"/>
            <a:ext cx="612361" cy="612361"/>
          </a:xfrm>
          <a:prstGeom prst="rect">
            <a:avLst/>
          </a:prstGeom>
        </p:spPr>
      </p:pic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FEF1538-DD88-6E47-AD4B-EEA989CC49DE}"/>
              </a:ext>
            </a:extLst>
          </p:cNvPr>
          <p:cNvGrpSpPr/>
          <p:nvPr/>
        </p:nvGrpSpPr>
        <p:grpSpPr>
          <a:xfrm>
            <a:off x="6258519" y="3940601"/>
            <a:ext cx="1308484" cy="957330"/>
            <a:chOff x="7023493" y="4219768"/>
            <a:chExt cx="1308484" cy="957330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9BA2A4A6-62A3-D641-B7AF-0067683A7487}"/>
                </a:ext>
              </a:extLst>
            </p:cNvPr>
            <p:cNvSpPr/>
            <p:nvPr/>
          </p:nvSpPr>
          <p:spPr>
            <a:xfrm>
              <a:off x="7023493" y="4391026"/>
              <a:ext cx="1308484" cy="78607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2" name="Picture 161" descr="A close up of a sign&#10;&#10;Description automatically generated">
              <a:extLst>
                <a:ext uri="{FF2B5EF4-FFF2-40B4-BE49-F238E27FC236}">
                  <a16:creationId xmlns:a16="http://schemas.microsoft.com/office/drawing/2014/main" id="{E27FD531-EE8E-9449-A6E7-91CDB42D4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6571" y="4219768"/>
              <a:ext cx="442327" cy="317001"/>
            </a:xfrm>
            <a:prstGeom prst="rect">
              <a:avLst/>
            </a:prstGeom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38A5F12-C1F2-4049-B2CF-E1DF6E0C5624}"/>
              </a:ext>
            </a:extLst>
          </p:cNvPr>
          <p:cNvGrpSpPr/>
          <p:nvPr/>
        </p:nvGrpSpPr>
        <p:grpSpPr>
          <a:xfrm>
            <a:off x="7657587" y="3935941"/>
            <a:ext cx="1308484" cy="957330"/>
            <a:chOff x="7023493" y="4219768"/>
            <a:chExt cx="1308484" cy="95733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0B57701B-C673-2947-BC4A-456E59E0C0F0}"/>
                </a:ext>
              </a:extLst>
            </p:cNvPr>
            <p:cNvSpPr/>
            <p:nvPr/>
          </p:nvSpPr>
          <p:spPr>
            <a:xfrm>
              <a:off x="7023493" y="4391026"/>
              <a:ext cx="1308484" cy="78607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5" name="Picture 164" descr="A close up of a sign&#10;&#10;Description automatically generated">
              <a:extLst>
                <a:ext uri="{FF2B5EF4-FFF2-40B4-BE49-F238E27FC236}">
                  <a16:creationId xmlns:a16="http://schemas.microsoft.com/office/drawing/2014/main" id="{39D0D5EB-021E-2C4D-ABF1-7B60B493C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6571" y="4219768"/>
              <a:ext cx="442327" cy="317001"/>
            </a:xfrm>
            <a:prstGeom prst="rect">
              <a:avLst/>
            </a:prstGeom>
          </p:spPr>
        </p:pic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18CB5F0D-5D3D-D04A-84F7-F1F43B2B99AA}"/>
              </a:ext>
            </a:extLst>
          </p:cNvPr>
          <p:cNvGrpSpPr/>
          <p:nvPr/>
        </p:nvGrpSpPr>
        <p:grpSpPr>
          <a:xfrm>
            <a:off x="6258518" y="4797048"/>
            <a:ext cx="1308484" cy="957330"/>
            <a:chOff x="7023493" y="4219768"/>
            <a:chExt cx="1308484" cy="95733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CDBA8D40-4871-7243-8CD1-9EE0A37B4125}"/>
                </a:ext>
              </a:extLst>
            </p:cNvPr>
            <p:cNvSpPr/>
            <p:nvPr/>
          </p:nvSpPr>
          <p:spPr>
            <a:xfrm>
              <a:off x="7023493" y="4391026"/>
              <a:ext cx="1308484" cy="78607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8" name="Picture 167" descr="A close up of a sign&#10;&#10;Description automatically generated">
              <a:extLst>
                <a:ext uri="{FF2B5EF4-FFF2-40B4-BE49-F238E27FC236}">
                  <a16:creationId xmlns:a16="http://schemas.microsoft.com/office/drawing/2014/main" id="{A96D3990-F278-104F-9422-F08B9C6A9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6571" y="4219768"/>
              <a:ext cx="442327" cy="317001"/>
            </a:xfrm>
            <a:prstGeom prst="rect">
              <a:avLst/>
            </a:prstGeom>
          </p:spPr>
        </p:pic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0A6F56C0-C275-D648-A829-7B996EC1B1E6}"/>
              </a:ext>
            </a:extLst>
          </p:cNvPr>
          <p:cNvGrpSpPr/>
          <p:nvPr/>
        </p:nvGrpSpPr>
        <p:grpSpPr>
          <a:xfrm>
            <a:off x="7662364" y="4790264"/>
            <a:ext cx="1308484" cy="957330"/>
            <a:chOff x="7023493" y="4219768"/>
            <a:chExt cx="1308484" cy="957330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AE165A35-913F-1445-8ACE-C33B1670799C}"/>
                </a:ext>
              </a:extLst>
            </p:cNvPr>
            <p:cNvSpPr/>
            <p:nvPr/>
          </p:nvSpPr>
          <p:spPr>
            <a:xfrm>
              <a:off x="7023493" y="4391026"/>
              <a:ext cx="1308484" cy="78607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1" name="Picture 170" descr="A close up of a sign&#10;&#10;Description automatically generated">
              <a:extLst>
                <a:ext uri="{FF2B5EF4-FFF2-40B4-BE49-F238E27FC236}">
                  <a16:creationId xmlns:a16="http://schemas.microsoft.com/office/drawing/2014/main" id="{4D4D9D44-BCCF-F14A-AA6F-9C5BA763F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6571" y="4219768"/>
              <a:ext cx="442327" cy="317001"/>
            </a:xfrm>
            <a:prstGeom prst="rect">
              <a:avLst/>
            </a:prstGeom>
          </p:spPr>
        </p:pic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300B5ACD-F71A-4846-8F9E-36CF67F7CA94}"/>
              </a:ext>
            </a:extLst>
          </p:cNvPr>
          <p:cNvGrpSpPr/>
          <p:nvPr/>
        </p:nvGrpSpPr>
        <p:grpSpPr>
          <a:xfrm>
            <a:off x="6258518" y="5653495"/>
            <a:ext cx="1308484" cy="957330"/>
            <a:chOff x="7023493" y="4219768"/>
            <a:chExt cx="1308484" cy="957330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EFBCC533-F104-D245-804A-8BF70478EF74}"/>
                </a:ext>
              </a:extLst>
            </p:cNvPr>
            <p:cNvSpPr/>
            <p:nvPr/>
          </p:nvSpPr>
          <p:spPr>
            <a:xfrm>
              <a:off x="7023493" y="4391026"/>
              <a:ext cx="1308484" cy="78607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4" name="Picture 173" descr="A close up of a sign&#10;&#10;Description automatically generated">
              <a:extLst>
                <a:ext uri="{FF2B5EF4-FFF2-40B4-BE49-F238E27FC236}">
                  <a16:creationId xmlns:a16="http://schemas.microsoft.com/office/drawing/2014/main" id="{30101248-E421-D544-B413-CA57FBC41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6571" y="4219768"/>
              <a:ext cx="442327" cy="317001"/>
            </a:xfrm>
            <a:prstGeom prst="rect">
              <a:avLst/>
            </a:prstGeom>
          </p:spPr>
        </p:pic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53380860-CECA-2746-8E8A-637248B79A08}"/>
              </a:ext>
            </a:extLst>
          </p:cNvPr>
          <p:cNvGrpSpPr/>
          <p:nvPr/>
        </p:nvGrpSpPr>
        <p:grpSpPr>
          <a:xfrm>
            <a:off x="7657586" y="5653495"/>
            <a:ext cx="1308484" cy="957330"/>
            <a:chOff x="7023493" y="4219768"/>
            <a:chExt cx="1308484" cy="95733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BBA466BE-EB49-BA43-9D95-36F338ABACA0}"/>
                </a:ext>
              </a:extLst>
            </p:cNvPr>
            <p:cNvSpPr/>
            <p:nvPr/>
          </p:nvSpPr>
          <p:spPr>
            <a:xfrm>
              <a:off x="7023493" y="4391026"/>
              <a:ext cx="1308484" cy="78607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 descr="A close up of a sign&#10;&#10;Description automatically generated">
              <a:extLst>
                <a:ext uri="{FF2B5EF4-FFF2-40B4-BE49-F238E27FC236}">
                  <a16:creationId xmlns:a16="http://schemas.microsoft.com/office/drawing/2014/main" id="{6D658DF5-4FE4-EF4C-9219-625C4A52A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6571" y="4219768"/>
              <a:ext cx="442327" cy="317001"/>
            </a:xfrm>
            <a:prstGeom prst="rect">
              <a:avLst/>
            </a:prstGeom>
          </p:spPr>
        </p:pic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1BFF5A8-537F-7C4F-9934-EDE6E84AE569}"/>
              </a:ext>
            </a:extLst>
          </p:cNvPr>
          <p:cNvSpPr/>
          <p:nvPr/>
        </p:nvSpPr>
        <p:spPr>
          <a:xfrm>
            <a:off x="7075760" y="4520520"/>
            <a:ext cx="1041903" cy="53360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C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40D3F8E-85A2-F941-A794-5CE9659282B1}"/>
              </a:ext>
            </a:extLst>
          </p:cNvPr>
          <p:cNvSpPr/>
          <p:nvPr/>
        </p:nvSpPr>
        <p:spPr>
          <a:xfrm>
            <a:off x="7075759" y="5105603"/>
            <a:ext cx="1041903" cy="53360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B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8A6E40C-53A4-F744-9486-1B3157F00E9C}"/>
              </a:ext>
            </a:extLst>
          </p:cNvPr>
          <p:cNvSpPr/>
          <p:nvPr/>
        </p:nvSpPr>
        <p:spPr>
          <a:xfrm>
            <a:off x="7075759" y="5698998"/>
            <a:ext cx="1041903" cy="53360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A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D357B442-33B9-2647-8019-690F590DF6C6}"/>
              </a:ext>
            </a:extLst>
          </p:cNvPr>
          <p:cNvSpPr/>
          <p:nvPr/>
        </p:nvSpPr>
        <p:spPr>
          <a:xfrm>
            <a:off x="7790875" y="4255415"/>
            <a:ext cx="1041903" cy="53360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C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7A8D410-757D-174F-900A-EACEDCA91546}"/>
              </a:ext>
            </a:extLst>
          </p:cNvPr>
          <p:cNvSpPr/>
          <p:nvPr/>
        </p:nvSpPr>
        <p:spPr>
          <a:xfrm>
            <a:off x="7790875" y="5114049"/>
            <a:ext cx="1041903" cy="53360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B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00E1694-2F83-8C49-8891-BEE04866BE76}"/>
              </a:ext>
            </a:extLst>
          </p:cNvPr>
          <p:cNvSpPr/>
          <p:nvPr/>
        </p:nvSpPr>
        <p:spPr>
          <a:xfrm>
            <a:off x="7790875" y="5983599"/>
            <a:ext cx="1041903" cy="53360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A</a:t>
            </a:r>
          </a:p>
        </p:txBody>
      </p:sp>
      <p:pic>
        <p:nvPicPr>
          <p:cNvPr id="184" name="Picture 183" descr="A flat screen television&#10;&#10;Description automatically generated">
            <a:extLst>
              <a:ext uri="{FF2B5EF4-FFF2-40B4-BE49-F238E27FC236}">
                <a16:creationId xmlns:a16="http://schemas.microsoft.com/office/drawing/2014/main" id="{A0B2FA48-3610-1E4D-A797-18D53F6138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85161" y="4462180"/>
            <a:ext cx="2949016" cy="1699140"/>
          </a:xfrm>
          <a:prstGeom prst="rect">
            <a:avLst/>
          </a:prstGeom>
        </p:spPr>
      </p:pic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595ABC4-BDC7-F546-9EFA-3B284253ED2C}"/>
              </a:ext>
            </a:extLst>
          </p:cNvPr>
          <p:cNvGrpSpPr/>
          <p:nvPr/>
        </p:nvGrpSpPr>
        <p:grpSpPr>
          <a:xfrm>
            <a:off x="9828092" y="4477489"/>
            <a:ext cx="1663154" cy="1274771"/>
            <a:chOff x="9828092" y="4477489"/>
            <a:chExt cx="1663154" cy="1274771"/>
          </a:xfrm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4941DB4-9539-DA4E-9ABD-AC6BF47B147B}"/>
                </a:ext>
              </a:extLst>
            </p:cNvPr>
            <p:cNvSpPr/>
            <p:nvPr/>
          </p:nvSpPr>
          <p:spPr>
            <a:xfrm>
              <a:off x="9828092" y="4693181"/>
              <a:ext cx="1663154" cy="105907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7" name="Picture 186" descr="A close up of a sign&#10;&#10;Description automatically generated">
              <a:extLst>
                <a:ext uri="{FF2B5EF4-FFF2-40B4-BE49-F238E27FC236}">
                  <a16:creationId xmlns:a16="http://schemas.microsoft.com/office/drawing/2014/main" id="{75A5B006-88F9-A349-AF21-ED1AA5344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57691" y="4477489"/>
              <a:ext cx="442327" cy="317001"/>
            </a:xfrm>
            <a:prstGeom prst="rect">
              <a:avLst/>
            </a:prstGeom>
          </p:spPr>
        </p:pic>
      </p:grpSp>
      <p:pic>
        <p:nvPicPr>
          <p:cNvPr id="188" name="Picture 187" descr="A close up of a logo&#10;&#10;Description automatically generated">
            <a:extLst>
              <a:ext uri="{FF2B5EF4-FFF2-40B4-BE49-F238E27FC236}">
                <a16:creationId xmlns:a16="http://schemas.microsoft.com/office/drawing/2014/main" id="{1739E3B4-0D20-6D40-BCE2-D9C966C0F0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24333" y="4877807"/>
            <a:ext cx="617677" cy="77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6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7.40741E-7 L 0.10429 0.1537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7685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33333E-6 L 0.10521 0.1516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7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85185E-6 L -0.05612 -0.03889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-1944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-0.05638 0.00209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6" y="93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59259E-6 L -0.05586 0.0456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9" y="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1" grpId="0" animBg="1"/>
      <p:bldP spid="142" grpId="0" animBg="1"/>
      <p:bldP spid="178" grpId="0" animBg="1"/>
      <p:bldP spid="178" grpId="1" animBg="1"/>
      <p:bldP spid="179" grpId="0" animBg="1"/>
      <p:bldP spid="179" grpId="1" animBg="1"/>
      <p:bldP spid="180" grpId="0" animBg="1"/>
      <p:bldP spid="180" grpId="1" animBg="1"/>
      <p:bldP spid="181" grpId="0" animBg="1"/>
      <p:bldP spid="182" grpId="0" animBg="1"/>
      <p:bldP spid="18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9E5736A-9A37-7143-B059-B5843DF87E8D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1915391" y="2814452"/>
            <a:ext cx="0" cy="1235034"/>
          </a:xfrm>
          <a:prstGeom prst="line">
            <a:avLst/>
          </a:prstGeom>
          <a:ln w="508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A524AD4-DD59-274B-8D4B-4328D09E4A5C}"/>
              </a:ext>
            </a:extLst>
          </p:cNvPr>
          <p:cNvCxnSpPr>
            <a:cxnSpLocks/>
          </p:cNvCxnSpPr>
          <p:nvPr/>
        </p:nvCxnSpPr>
        <p:spPr>
          <a:xfrm>
            <a:off x="1915391" y="3429000"/>
            <a:ext cx="1964252" cy="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403B1B1-B636-274A-9E77-98CB611A0335}"/>
              </a:ext>
            </a:extLst>
          </p:cNvPr>
          <p:cNvCxnSpPr>
            <a:cxnSpLocks/>
          </p:cNvCxnSpPr>
          <p:nvPr/>
        </p:nvCxnSpPr>
        <p:spPr>
          <a:xfrm>
            <a:off x="8312357" y="3429000"/>
            <a:ext cx="1964252" cy="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21FDB36-FA0B-1147-9C8B-431878DD1634}"/>
              </a:ext>
            </a:extLst>
          </p:cNvPr>
          <p:cNvCxnSpPr/>
          <p:nvPr/>
        </p:nvCxnSpPr>
        <p:spPr>
          <a:xfrm>
            <a:off x="10278094" y="2814452"/>
            <a:ext cx="0" cy="1235034"/>
          </a:xfrm>
          <a:prstGeom prst="line">
            <a:avLst/>
          </a:prstGeom>
          <a:ln w="508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A5CEEB2-C6AA-4A43-8A45-A12E2CB0A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Engine 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D2CF8-A735-294A-94D1-C3E5DB8D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C13A2-487D-CC4E-9B3E-0ECEE589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2F5AE3-41EA-B14A-856F-7A3E229DC94F}"/>
              </a:ext>
            </a:extLst>
          </p:cNvPr>
          <p:cNvSpPr/>
          <p:nvPr/>
        </p:nvSpPr>
        <p:spPr>
          <a:xfrm>
            <a:off x="838200" y="2101932"/>
            <a:ext cx="2154382" cy="7125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2336DC-87A8-AF4C-A5A3-4F58C850EDB1}"/>
              </a:ext>
            </a:extLst>
          </p:cNvPr>
          <p:cNvSpPr/>
          <p:nvPr/>
        </p:nvSpPr>
        <p:spPr>
          <a:xfrm>
            <a:off x="838200" y="4049486"/>
            <a:ext cx="2154382" cy="7125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063958-E5A4-EA47-8F4A-7591E0740234}"/>
              </a:ext>
            </a:extLst>
          </p:cNvPr>
          <p:cNvSpPr/>
          <p:nvPr/>
        </p:nvSpPr>
        <p:spPr>
          <a:xfrm>
            <a:off x="9199418" y="2098530"/>
            <a:ext cx="2154382" cy="7125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477E1A-E3A2-554D-929C-FBBD510AF418}"/>
              </a:ext>
            </a:extLst>
          </p:cNvPr>
          <p:cNvSpPr/>
          <p:nvPr/>
        </p:nvSpPr>
        <p:spPr>
          <a:xfrm>
            <a:off x="9203438" y="4049486"/>
            <a:ext cx="2154382" cy="7125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volumes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9CF6A8-3753-364D-BABA-52ECD7693A7B}"/>
              </a:ext>
            </a:extLst>
          </p:cNvPr>
          <p:cNvSpPr txBox="1"/>
          <p:nvPr/>
        </p:nvSpPr>
        <p:spPr>
          <a:xfrm>
            <a:off x="8740873" y="3100366"/>
            <a:ext cx="1024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9EA2BE-20AA-5B4A-A0A8-542B108C9586}"/>
              </a:ext>
            </a:extLst>
          </p:cNvPr>
          <p:cNvSpPr txBox="1"/>
          <p:nvPr/>
        </p:nvSpPr>
        <p:spPr>
          <a:xfrm>
            <a:off x="2483499" y="3100366"/>
            <a:ext cx="1024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528CFA4-0A6C-7943-9E09-08CF0BB3CD6B}"/>
              </a:ext>
            </a:extLst>
          </p:cNvPr>
          <p:cNvGrpSpPr/>
          <p:nvPr/>
        </p:nvGrpSpPr>
        <p:grpSpPr>
          <a:xfrm>
            <a:off x="3605150" y="1810989"/>
            <a:ext cx="4975761" cy="4975761"/>
            <a:chOff x="3605150" y="1810989"/>
            <a:chExt cx="4975761" cy="497576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174CEDD-AC87-6846-90B3-B8563EA71F39}"/>
                </a:ext>
              </a:extLst>
            </p:cNvPr>
            <p:cNvSpPr/>
            <p:nvPr/>
          </p:nvSpPr>
          <p:spPr>
            <a:xfrm>
              <a:off x="3605150" y="1810989"/>
              <a:ext cx="4975761" cy="4975761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79E8B5E-2C59-C643-B0E0-1B73468F6F2A}"/>
                </a:ext>
              </a:extLst>
            </p:cNvPr>
            <p:cNvSpPr txBox="1"/>
            <p:nvPr/>
          </p:nvSpPr>
          <p:spPr>
            <a:xfrm>
              <a:off x="5259656" y="1882576"/>
              <a:ext cx="1672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Client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CFBAB94-F03B-C443-9473-7178D387AA94}"/>
                </a:ext>
              </a:extLst>
            </p:cNvPr>
            <p:cNvSpPr txBox="1"/>
            <p:nvPr/>
          </p:nvSpPr>
          <p:spPr>
            <a:xfrm>
              <a:off x="5256685" y="2186064"/>
              <a:ext cx="1672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ndale Mono" panose="020B0509000000000004" pitchFamily="49" charset="0"/>
                </a:rPr>
                <a:t>docker</a:t>
              </a:r>
              <a:r>
                <a:rPr lang="en-US" sz="2400" dirty="0"/>
                <a:t> CLI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BD1948-46B8-A445-9F37-2F5AD2441120}"/>
              </a:ext>
            </a:extLst>
          </p:cNvPr>
          <p:cNvGrpSpPr/>
          <p:nvPr/>
        </p:nvGrpSpPr>
        <p:grpSpPr>
          <a:xfrm>
            <a:off x="4003221" y="2814452"/>
            <a:ext cx="4185557" cy="3972298"/>
            <a:chOff x="4003221" y="2814452"/>
            <a:chExt cx="4185557" cy="397229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E804999-D526-814B-8F18-0980DE510AA2}"/>
                </a:ext>
              </a:extLst>
            </p:cNvPr>
            <p:cNvSpPr/>
            <p:nvPr/>
          </p:nvSpPr>
          <p:spPr>
            <a:xfrm>
              <a:off x="4003221" y="2814452"/>
              <a:ext cx="4185557" cy="397229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898B9F4-FA5B-8042-A77D-449744AC4EDC}"/>
                </a:ext>
              </a:extLst>
            </p:cNvPr>
            <p:cNvSpPr txBox="1"/>
            <p:nvPr/>
          </p:nvSpPr>
          <p:spPr>
            <a:xfrm>
              <a:off x="5256685" y="3116871"/>
              <a:ext cx="1672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REST API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4830A5-CA47-9048-89CA-8533705B7972}"/>
              </a:ext>
            </a:extLst>
          </p:cNvPr>
          <p:cNvGrpSpPr/>
          <p:nvPr/>
        </p:nvGrpSpPr>
        <p:grpSpPr>
          <a:xfrm>
            <a:off x="4566679" y="3742706"/>
            <a:ext cx="3052701" cy="3044044"/>
            <a:chOff x="4566679" y="3742706"/>
            <a:chExt cx="3052701" cy="304404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040E1FA-A78C-1D49-B27F-3473B8743AC1}"/>
                </a:ext>
              </a:extLst>
            </p:cNvPr>
            <p:cNvSpPr/>
            <p:nvPr/>
          </p:nvSpPr>
          <p:spPr>
            <a:xfrm>
              <a:off x="4566679" y="3742706"/>
              <a:ext cx="3052701" cy="3044044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50B004-0BA2-BC41-8D81-2FB8ACF50918}"/>
                </a:ext>
              </a:extLst>
            </p:cNvPr>
            <p:cNvSpPr txBox="1"/>
            <p:nvPr/>
          </p:nvSpPr>
          <p:spPr>
            <a:xfrm>
              <a:off x="5259656" y="3889502"/>
              <a:ext cx="1672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Server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8E213AB-B80F-C845-8795-C48ADD8EA9F1}"/>
                </a:ext>
              </a:extLst>
            </p:cNvPr>
            <p:cNvSpPr txBox="1"/>
            <p:nvPr/>
          </p:nvSpPr>
          <p:spPr>
            <a:xfrm>
              <a:off x="5185497" y="4302191"/>
              <a:ext cx="18210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ndale Mono" panose="020B0509000000000004" pitchFamily="49" charset="0"/>
                </a:rPr>
                <a:t>docker daemon</a:t>
              </a:r>
              <a:endParaRPr lang="en-US" sz="2400" dirty="0"/>
            </a:p>
          </p:txBody>
        </p:sp>
        <p:pic>
          <p:nvPicPr>
            <p:cNvPr id="18" name="Picture 17" descr="A close up of a sign&#10;&#10;Description automatically generated">
              <a:extLst>
                <a:ext uri="{FF2B5EF4-FFF2-40B4-BE49-F238E27FC236}">
                  <a16:creationId xmlns:a16="http://schemas.microsoft.com/office/drawing/2014/main" id="{F4C69137-B339-BC42-AB62-A4D895978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9200" y="4581999"/>
              <a:ext cx="2133600" cy="1816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022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34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97A15F7A-9454-8147-95DD-6631EE72A0C3}"/>
              </a:ext>
            </a:extLst>
          </p:cNvPr>
          <p:cNvGrpSpPr/>
          <p:nvPr/>
        </p:nvGrpSpPr>
        <p:grpSpPr>
          <a:xfrm>
            <a:off x="4320868" y="1544493"/>
            <a:ext cx="3658318" cy="4187299"/>
            <a:chOff x="4320868" y="1544493"/>
            <a:chExt cx="3658318" cy="418729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46EFD58-D78B-8943-BE7F-116FCB4BB4F5}"/>
                </a:ext>
              </a:extLst>
            </p:cNvPr>
            <p:cNvGrpSpPr/>
            <p:nvPr/>
          </p:nvGrpSpPr>
          <p:grpSpPr>
            <a:xfrm>
              <a:off x="4320868" y="1544493"/>
              <a:ext cx="3658318" cy="4187299"/>
              <a:chOff x="4320868" y="1544493"/>
              <a:chExt cx="3658318" cy="4187299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B83C59EE-7E98-874D-983F-2962A3CEDDEE}"/>
                  </a:ext>
                </a:extLst>
              </p:cNvPr>
              <p:cNvGrpSpPr/>
              <p:nvPr/>
            </p:nvGrpSpPr>
            <p:grpSpPr>
              <a:xfrm>
                <a:off x="4320868" y="1544493"/>
                <a:ext cx="3658318" cy="4187299"/>
                <a:chOff x="4320868" y="1544493"/>
                <a:chExt cx="3658318" cy="4187299"/>
              </a:xfrm>
            </p:grpSpPr>
            <p:pic>
              <p:nvPicPr>
                <p:cNvPr id="16" name="Picture 15" descr="A screenshot of a video game&#10;&#10;Description automatically generated">
                  <a:extLst>
                    <a:ext uri="{FF2B5EF4-FFF2-40B4-BE49-F238E27FC236}">
                      <a16:creationId xmlns:a16="http://schemas.microsoft.com/office/drawing/2014/main" id="{BCBCE6E8-14E1-E04F-B539-F4E3288232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20868" y="1544493"/>
                  <a:ext cx="3658318" cy="4187299"/>
                </a:xfrm>
                <a:prstGeom prst="rect">
                  <a:avLst/>
                </a:prstGeom>
              </p:spPr>
            </p:pic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C9E6FD47-08DA-4147-9F3D-A53B5C1D96DB}"/>
                    </a:ext>
                  </a:extLst>
                </p:cNvPr>
                <p:cNvSpPr/>
                <p:nvPr/>
              </p:nvSpPr>
              <p:spPr>
                <a:xfrm>
                  <a:off x="6739982" y="3005684"/>
                  <a:ext cx="593078" cy="610791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E1D3176-920B-D141-BAAB-A79698101254}"/>
                  </a:ext>
                </a:extLst>
              </p:cNvPr>
              <p:cNvSpPr/>
              <p:nvPr/>
            </p:nvSpPr>
            <p:spPr>
              <a:xfrm>
                <a:off x="6709986" y="3823692"/>
                <a:ext cx="683795" cy="62989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643F5CD-0C7B-5B4F-9313-B39E77827197}"/>
                </a:ext>
              </a:extLst>
            </p:cNvPr>
            <p:cNvSpPr/>
            <p:nvPr/>
          </p:nvSpPr>
          <p:spPr>
            <a:xfrm>
              <a:off x="4923263" y="2944136"/>
              <a:ext cx="719254" cy="22857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F740B5-CBA6-E548-9EA6-5662EACB1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Docker Architecture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56B29-0CD4-2C4F-85C0-BFEFA8EB1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AB9C4C-8731-6B42-B6FA-F9F1AD210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21DCBC-E626-4F42-8F41-D40093A5A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196" y="1544493"/>
            <a:ext cx="2745007" cy="2799287"/>
          </a:xfrm>
          <a:prstGeom prst="rect">
            <a:avLst/>
          </a:prstGeom>
        </p:spPr>
      </p:pic>
      <p:pic>
        <p:nvPicPr>
          <p:cNvPr id="18" name="Picture 17" descr="A picture containing room, sign&#10;&#10;Description automatically generated">
            <a:extLst>
              <a:ext uri="{FF2B5EF4-FFF2-40B4-BE49-F238E27FC236}">
                <a16:creationId xmlns:a16="http://schemas.microsoft.com/office/drawing/2014/main" id="{A29C93E5-37EA-F844-8997-2DBBB13CC8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9851" y="1296357"/>
            <a:ext cx="3093949" cy="304742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23FB3C-8181-5D43-ADB4-3082B9282E0B}"/>
              </a:ext>
            </a:extLst>
          </p:cNvPr>
          <p:cNvCxnSpPr>
            <a:cxnSpLocks/>
          </p:cNvCxnSpPr>
          <p:nvPr/>
        </p:nvCxnSpPr>
        <p:spPr>
          <a:xfrm flipV="1">
            <a:off x="3688336" y="2124635"/>
            <a:ext cx="918242" cy="21515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2C9895-FC90-6249-8FA5-F4EF721E1474}"/>
              </a:ext>
            </a:extLst>
          </p:cNvPr>
          <p:cNvCxnSpPr>
            <a:cxnSpLocks/>
          </p:cNvCxnSpPr>
          <p:nvPr/>
        </p:nvCxnSpPr>
        <p:spPr>
          <a:xfrm flipV="1">
            <a:off x="3695841" y="2232212"/>
            <a:ext cx="910737" cy="63784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D5D41B-6CEA-0444-947A-73FB86344B27}"/>
              </a:ext>
            </a:extLst>
          </p:cNvPr>
          <p:cNvCxnSpPr>
            <a:cxnSpLocks/>
          </p:cNvCxnSpPr>
          <p:nvPr/>
        </p:nvCxnSpPr>
        <p:spPr>
          <a:xfrm flipV="1">
            <a:off x="3688336" y="2279759"/>
            <a:ext cx="1024049" cy="135838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9FB3532-A251-CD40-BD24-D065C02EB7F0}"/>
              </a:ext>
            </a:extLst>
          </p:cNvPr>
          <p:cNvCxnSpPr>
            <a:cxnSpLocks/>
          </p:cNvCxnSpPr>
          <p:nvPr/>
        </p:nvCxnSpPr>
        <p:spPr>
          <a:xfrm flipH="1">
            <a:off x="7168056" y="2279759"/>
            <a:ext cx="225725" cy="77875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954B898-A45C-714A-AA03-4DAAA9728AB6}"/>
              </a:ext>
            </a:extLst>
          </p:cNvPr>
          <p:cNvCxnSpPr>
            <a:cxnSpLocks/>
          </p:cNvCxnSpPr>
          <p:nvPr/>
        </p:nvCxnSpPr>
        <p:spPr>
          <a:xfrm>
            <a:off x="7619507" y="2279758"/>
            <a:ext cx="1206719" cy="114924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5FFA85-43E8-1946-B08D-2BF0CD3DE6B7}"/>
              </a:ext>
            </a:extLst>
          </p:cNvPr>
          <p:cNvCxnSpPr>
            <a:cxnSpLocks/>
          </p:cNvCxnSpPr>
          <p:nvPr/>
        </p:nvCxnSpPr>
        <p:spPr>
          <a:xfrm flipH="1">
            <a:off x="7333060" y="3518297"/>
            <a:ext cx="1468040" cy="61079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F496B47-7655-3246-AB7A-95C50CD56B11}"/>
              </a:ext>
            </a:extLst>
          </p:cNvPr>
          <p:cNvCxnSpPr>
            <a:cxnSpLocks/>
          </p:cNvCxnSpPr>
          <p:nvPr/>
        </p:nvCxnSpPr>
        <p:spPr>
          <a:xfrm flipH="1" flipV="1">
            <a:off x="5577841" y="3290863"/>
            <a:ext cx="1199477" cy="750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BB7990F-0D19-5C45-B085-E3BD91B891ED}"/>
              </a:ext>
            </a:extLst>
          </p:cNvPr>
          <p:cNvCxnSpPr>
            <a:cxnSpLocks/>
          </p:cNvCxnSpPr>
          <p:nvPr/>
        </p:nvCxnSpPr>
        <p:spPr>
          <a:xfrm flipH="1">
            <a:off x="5577841" y="3365863"/>
            <a:ext cx="1199477" cy="160017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DD2D92B-A588-A049-8DA6-C806A9BA2C0A}"/>
              </a:ext>
            </a:extLst>
          </p:cNvPr>
          <p:cNvCxnSpPr>
            <a:cxnSpLocks/>
          </p:cNvCxnSpPr>
          <p:nvPr/>
        </p:nvCxnSpPr>
        <p:spPr>
          <a:xfrm flipH="1" flipV="1">
            <a:off x="5577840" y="3867463"/>
            <a:ext cx="1235710" cy="33623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9ED7C98-FE48-1744-BC1E-2B8892131967}"/>
              </a:ext>
            </a:extLst>
          </p:cNvPr>
          <p:cNvCxnSpPr>
            <a:cxnSpLocks/>
          </p:cNvCxnSpPr>
          <p:nvPr/>
        </p:nvCxnSpPr>
        <p:spPr>
          <a:xfrm flipH="1">
            <a:off x="5577842" y="4203700"/>
            <a:ext cx="1235708" cy="20283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675800C7-046B-1045-847D-E0E2D712A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6462" y="3022167"/>
            <a:ext cx="560117" cy="560117"/>
          </a:xfrm>
          <a:prstGeom prst="rect">
            <a:avLst/>
          </a:prstGeom>
        </p:spPr>
      </p:pic>
      <p:pic>
        <p:nvPicPr>
          <p:cNvPr id="28" name="Picture 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5C42BFF-C19A-CB4B-B98B-275F5077AD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0197" y="3867463"/>
            <a:ext cx="641998" cy="567020"/>
          </a:xfrm>
          <a:prstGeom prst="rect">
            <a:avLst/>
          </a:prstGeom>
        </p:spPr>
      </p:pic>
      <p:pic>
        <p:nvPicPr>
          <p:cNvPr id="39" name="Picture 38" descr="A close up of a box&#10;&#10;Description automatically generated">
            <a:extLst>
              <a:ext uri="{FF2B5EF4-FFF2-40B4-BE49-F238E27FC236}">
                <a16:creationId xmlns:a16="http://schemas.microsoft.com/office/drawing/2014/main" id="{1F8A3688-5BA9-264E-B82C-C55B0EA0B7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0448" y="3548508"/>
            <a:ext cx="712191" cy="562911"/>
          </a:xfrm>
          <a:prstGeom prst="rect">
            <a:avLst/>
          </a:prstGeom>
        </p:spPr>
      </p:pic>
      <p:pic>
        <p:nvPicPr>
          <p:cNvPr id="40" name="Picture 39" descr="A close up of a box&#10;&#10;Description automatically generated">
            <a:extLst>
              <a:ext uri="{FF2B5EF4-FFF2-40B4-BE49-F238E27FC236}">
                <a16:creationId xmlns:a16="http://schemas.microsoft.com/office/drawing/2014/main" id="{5E9C92DB-DDBA-E246-BB4A-8BE563D8B9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0447" y="4111419"/>
            <a:ext cx="712191" cy="562911"/>
          </a:xfrm>
          <a:prstGeom prst="rect">
            <a:avLst/>
          </a:prstGeom>
        </p:spPr>
      </p:pic>
      <p:pic>
        <p:nvPicPr>
          <p:cNvPr id="42" name="Picture 41" descr="A picture containing computer, table&#10;&#10;Description automatically generated">
            <a:extLst>
              <a:ext uri="{FF2B5EF4-FFF2-40B4-BE49-F238E27FC236}">
                <a16:creationId xmlns:a16="http://schemas.microsoft.com/office/drawing/2014/main" id="{1BA4645E-904B-544E-BB45-4F291E9257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5439" y="2990993"/>
            <a:ext cx="757200" cy="585399"/>
          </a:xfrm>
          <a:prstGeom prst="rect">
            <a:avLst/>
          </a:prstGeom>
        </p:spPr>
      </p:pic>
      <p:pic>
        <p:nvPicPr>
          <p:cNvPr id="44" name="Picture 43" descr="A picture containing computer, table&#10;&#10;Description automatically generated">
            <a:extLst>
              <a:ext uri="{FF2B5EF4-FFF2-40B4-BE49-F238E27FC236}">
                <a16:creationId xmlns:a16="http://schemas.microsoft.com/office/drawing/2014/main" id="{C8046E5F-C345-A444-827A-C673A6F063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81789" y="4652796"/>
            <a:ext cx="757200" cy="58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1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Docker Hands-On</a:t>
            </a:r>
          </a:p>
        </p:txBody>
      </p:sp>
    </p:spTree>
    <p:extLst>
      <p:ext uri="{BB962C8B-B14F-4D97-AF65-F5344CB8AC3E}">
        <p14:creationId xmlns:p14="http://schemas.microsoft.com/office/powerpoint/2010/main" val="384646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In to Docker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Open/start Docker Desktop</a:t>
            </a:r>
          </a:p>
          <a:p>
            <a:r>
              <a:rPr lang="en-US" dirty="0"/>
              <a:t>Log on with your Docker Hub account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0ACF92-2CB8-3247-9D80-AF2BD46B6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017" y="2917814"/>
            <a:ext cx="4855499" cy="275475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35730B-64D1-4D4E-A543-00BCE6D28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119" y="2323723"/>
            <a:ext cx="2720855" cy="39429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F845C86-78D6-6F41-99E9-2B2A9C097056}"/>
              </a:ext>
            </a:extLst>
          </p:cNvPr>
          <p:cNvSpPr/>
          <p:nvPr/>
        </p:nvSpPr>
        <p:spPr>
          <a:xfrm>
            <a:off x="5375040" y="4743923"/>
            <a:ext cx="957470" cy="330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152AF0-1DD2-BE41-8AA7-773BA9A81B6D}"/>
              </a:ext>
            </a:extLst>
          </p:cNvPr>
          <p:cNvSpPr/>
          <p:nvPr/>
        </p:nvSpPr>
        <p:spPr>
          <a:xfrm>
            <a:off x="7437783" y="4943079"/>
            <a:ext cx="1736034" cy="330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0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Your</a:t>
            </a:r>
            <a:r>
              <a:rPr lang="en-US" baseline="0" dirty="0"/>
              <a:t> Docker Installation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your preferred terminal (bash, PowerShell, </a:t>
            </a:r>
            <a:r>
              <a:rPr lang="en-US" dirty="0" err="1"/>
              <a:t>zsh</a:t>
            </a:r>
            <a:r>
              <a:rPr lang="en-US" dirty="0"/>
              <a:t>, etc.)</a:t>
            </a:r>
          </a:p>
          <a:p>
            <a:r>
              <a:rPr lang="en-US" dirty="0"/>
              <a:t>Enter the commands:</a:t>
            </a:r>
          </a:p>
          <a:p>
            <a:pPr lvl="1"/>
            <a:r>
              <a:rPr lang="en-US" b="1" i="1" dirty="0">
                <a:solidFill>
                  <a:srgbClr val="FFFF00"/>
                </a:solidFill>
              </a:rPr>
              <a:t>docker --version</a:t>
            </a:r>
          </a:p>
          <a:p>
            <a:pPr lvl="1"/>
            <a:r>
              <a:rPr lang="en-US" b="1" i="1" dirty="0">
                <a:solidFill>
                  <a:srgbClr val="FFFF00"/>
                </a:solidFill>
              </a:rPr>
              <a:t>docker info</a:t>
            </a:r>
          </a:p>
          <a:p>
            <a:pPr lvl="1"/>
            <a:r>
              <a:rPr lang="en-US" b="1" i="1" dirty="0">
                <a:solidFill>
                  <a:srgbClr val="FFFF00"/>
                </a:solidFill>
              </a:rPr>
              <a:t>docker run hello-world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6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docker --version" descr="docker --version">
            <a:hlinkClick r:id="" action="ppaction://media"/>
            <a:extLst>
              <a:ext uri="{FF2B5EF4-FFF2-40B4-BE49-F238E27FC236}">
                <a16:creationId xmlns:a16="http://schemas.microsoft.com/office/drawing/2014/main" id="{A40C71A9-3CC2-CE48-BD12-EB7ADC9C046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50807" y="0"/>
            <a:ext cx="11490385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6EF1229-839D-814F-8C37-D65660506E0B}"/>
              </a:ext>
            </a:extLst>
          </p:cNvPr>
          <p:cNvSpPr/>
          <p:nvPr/>
        </p:nvSpPr>
        <p:spPr>
          <a:xfrm>
            <a:off x="363686" y="538504"/>
            <a:ext cx="3216641" cy="3243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BA86FD-8ECE-F547-82CF-D038FD890374}"/>
              </a:ext>
            </a:extLst>
          </p:cNvPr>
          <p:cNvSpPr/>
          <p:nvPr/>
        </p:nvSpPr>
        <p:spPr>
          <a:xfrm>
            <a:off x="2511379" y="538504"/>
            <a:ext cx="772733" cy="324381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FB6DB2-5189-C04E-A847-7423D859EF7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703139" y="804674"/>
            <a:ext cx="968693" cy="14165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C7D54B8-EEB2-A74E-A883-2A7402EACA06}"/>
              </a:ext>
            </a:extLst>
          </p:cNvPr>
          <p:cNvSpPr txBox="1"/>
          <p:nvPr/>
        </p:nvSpPr>
        <p:spPr>
          <a:xfrm>
            <a:off x="1023177" y="2221268"/>
            <a:ext cx="135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Release Year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B7BC8E-F4DF-8446-869A-D97D90092C50}"/>
              </a:ext>
            </a:extLst>
          </p:cNvPr>
          <p:cNvSpPr txBox="1"/>
          <p:nvPr/>
        </p:nvSpPr>
        <p:spPr>
          <a:xfrm>
            <a:off x="2727188" y="2221268"/>
            <a:ext cx="159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Release Month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0D4C79B-1119-AB46-98E3-54696361B5EF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3063063" y="804674"/>
            <a:ext cx="461908" cy="14165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26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84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3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8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docker info" descr="docker info">
            <a:hlinkClick r:id="" action="ppaction://media"/>
            <a:extLst>
              <a:ext uri="{FF2B5EF4-FFF2-40B4-BE49-F238E27FC236}">
                <a16:creationId xmlns:a16="http://schemas.microsoft.com/office/drawing/2014/main" id="{C9DC8D77-6C17-5745-834D-350FD554F10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52138" y="1588"/>
            <a:ext cx="11487724" cy="685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78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469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docker run hello-world" descr="docker run hello-world">
            <a:hlinkClick r:id="" action="ppaction://media"/>
            <a:extLst>
              <a:ext uri="{FF2B5EF4-FFF2-40B4-BE49-F238E27FC236}">
                <a16:creationId xmlns:a16="http://schemas.microsoft.com/office/drawing/2014/main" id="{A20B172C-2AF9-7646-9A2F-770FF814348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54797" y="0"/>
            <a:ext cx="11482405" cy="685323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4A93C59-B990-B64E-A797-E22FC466AD82}"/>
              </a:ext>
            </a:extLst>
          </p:cNvPr>
          <p:cNvSpPr/>
          <p:nvPr/>
        </p:nvSpPr>
        <p:spPr>
          <a:xfrm>
            <a:off x="372976" y="763930"/>
            <a:ext cx="10587790" cy="6923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2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29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Immutable templates for Docker containers</a:t>
            </a:r>
          </a:p>
          <a:p>
            <a:r>
              <a:rPr lang="en-US" dirty="0"/>
              <a:t>Built using a </a:t>
            </a:r>
            <a:r>
              <a:rPr lang="en-US" dirty="0" err="1">
                <a:solidFill>
                  <a:srgbClr val="FFFF00"/>
                </a:solidFill>
              </a:rPr>
              <a:t>Dockerfile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with all required binaries, packages, etc.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C10A600-23EB-1748-BB32-83AB83C4681F}"/>
              </a:ext>
            </a:extLst>
          </p:cNvPr>
          <p:cNvGrpSpPr/>
          <p:nvPr/>
        </p:nvGrpSpPr>
        <p:grpSpPr>
          <a:xfrm>
            <a:off x="6497889" y="2847481"/>
            <a:ext cx="3720096" cy="3508869"/>
            <a:chOff x="4235952" y="2847481"/>
            <a:chExt cx="3720096" cy="350886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7609848-2A71-FA46-8F8C-8A389678733E}"/>
                </a:ext>
              </a:extLst>
            </p:cNvPr>
            <p:cNvSpPr/>
            <p:nvPr/>
          </p:nvSpPr>
          <p:spPr>
            <a:xfrm>
              <a:off x="4235952" y="3338111"/>
              <a:ext cx="3720096" cy="301823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A close up of a sign&#10;&#10;Description automatically generated">
              <a:extLst>
                <a:ext uri="{FF2B5EF4-FFF2-40B4-BE49-F238E27FC236}">
                  <a16:creationId xmlns:a16="http://schemas.microsoft.com/office/drawing/2014/main" id="{A21ADF60-E6A6-3644-8614-597D97C8E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4891" y="2847481"/>
              <a:ext cx="1184970" cy="849229"/>
            </a:xfrm>
            <a:prstGeom prst="rect">
              <a:avLst/>
            </a:prstGeom>
          </p:spPr>
        </p:pic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258FD00-21D3-954D-B89D-23788560154C}"/>
              </a:ext>
            </a:extLst>
          </p:cNvPr>
          <p:cNvSpPr/>
          <p:nvPr/>
        </p:nvSpPr>
        <p:spPr>
          <a:xfrm>
            <a:off x="6731140" y="3770492"/>
            <a:ext cx="3253590" cy="243499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72446557-4837-594C-A1DC-4CDE02624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1996" y="5124024"/>
            <a:ext cx="1220056" cy="1029917"/>
          </a:xfrm>
          <a:prstGeom prst="rect">
            <a:avLst/>
          </a:prstGeom>
        </p:spPr>
      </p:pic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EA2C9D23-2C19-5E4E-AD9A-877EB87238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0743" y="5195473"/>
            <a:ext cx="810829" cy="810829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6DAF247D-983B-FB4F-9F7E-E9F7487217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5273" y="5126108"/>
            <a:ext cx="784454" cy="944755"/>
          </a:xfrm>
          <a:prstGeom prst="rect">
            <a:avLst/>
          </a:prstGeom>
        </p:spPr>
      </p:pic>
      <p:pic>
        <p:nvPicPr>
          <p:cNvPr id="21" name="Picture 20" descr="A picture containing traffic, light, clock&#10;&#10;Description automatically generated">
            <a:extLst>
              <a:ext uri="{FF2B5EF4-FFF2-40B4-BE49-F238E27FC236}">
                <a16:creationId xmlns:a16="http://schemas.microsoft.com/office/drawing/2014/main" id="{789ECA37-B06A-3346-9EE3-D985C57E26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8677" y="3895048"/>
            <a:ext cx="2915473" cy="710646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38CCBC8-781E-5B4D-BF9C-3F4C7020215F}"/>
              </a:ext>
            </a:extLst>
          </p:cNvPr>
          <p:cNvGrpSpPr/>
          <p:nvPr/>
        </p:nvGrpSpPr>
        <p:grpSpPr>
          <a:xfrm>
            <a:off x="1974016" y="3338111"/>
            <a:ext cx="3721696" cy="3018239"/>
            <a:chOff x="1974016" y="3338111"/>
            <a:chExt cx="3721696" cy="301823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7ECC660-36D5-C240-8C7A-741A2DD6E62C}"/>
                </a:ext>
              </a:extLst>
            </p:cNvPr>
            <p:cNvSpPr/>
            <p:nvPr/>
          </p:nvSpPr>
          <p:spPr>
            <a:xfrm>
              <a:off x="1975616" y="3338111"/>
              <a:ext cx="3720096" cy="301823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3C394FF-DB09-8D4B-B39E-A2617BC30460}"/>
                </a:ext>
              </a:extLst>
            </p:cNvPr>
            <p:cNvSpPr txBox="1"/>
            <p:nvPr/>
          </p:nvSpPr>
          <p:spPr>
            <a:xfrm>
              <a:off x="1974016" y="3357589"/>
              <a:ext cx="37216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chemeClr val="bg1"/>
                  </a:solidFill>
                  <a:latin typeface="Andale Mono" panose="020B0509000000000004" pitchFamily="49" charset="0"/>
                </a:rPr>
                <a:t>Dockerfile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DFECB87-24F5-F046-8841-4460DE028F47}"/>
              </a:ext>
            </a:extLst>
          </p:cNvPr>
          <p:cNvSpPr txBox="1"/>
          <p:nvPr/>
        </p:nvSpPr>
        <p:spPr>
          <a:xfrm>
            <a:off x="1974016" y="3877033"/>
            <a:ext cx="37216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ndale Mono" panose="020B0509000000000004" pitchFamily="49" charset="0"/>
              </a:rPr>
              <a:t>FROM python:3.8-alpine</a:t>
            </a:r>
          </a:p>
          <a:p>
            <a:endParaRPr lang="en-US" sz="20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ndale Mono" panose="020B0509000000000004" pitchFamily="49" charset="0"/>
              </a:rPr>
              <a:t>RUN pip install flask</a:t>
            </a:r>
          </a:p>
          <a:p>
            <a:r>
              <a:rPr lang="en-US" sz="2000" dirty="0">
                <a:solidFill>
                  <a:schemeClr val="bg1"/>
                </a:solidFill>
                <a:latin typeface="Andale Mono" panose="020B0509000000000004" pitchFamily="49" charset="0"/>
              </a:rPr>
              <a:t>RUN </a:t>
            </a:r>
            <a:r>
              <a:rPr lang="en-US" sz="2000" dirty="0" err="1">
                <a:solidFill>
                  <a:schemeClr val="bg1"/>
                </a:solidFill>
                <a:latin typeface="Andale Mono" panose="020B0509000000000004" pitchFamily="49" charset="0"/>
              </a:rPr>
              <a:t>apk</a:t>
            </a:r>
            <a:r>
              <a:rPr lang="en-US" sz="2000" dirty="0">
                <a:solidFill>
                  <a:schemeClr val="bg1"/>
                </a:solidFill>
                <a:latin typeface="Andale Mono" panose="020B0509000000000004" pitchFamily="49" charset="0"/>
              </a:rPr>
              <a:t> add </a:t>
            </a:r>
            <a:r>
              <a:rPr lang="en-US" sz="2000" dirty="0" err="1">
                <a:solidFill>
                  <a:schemeClr val="bg1"/>
                </a:solidFill>
                <a:latin typeface="Andale Mono" panose="020B0509000000000004" pitchFamily="49" charset="0"/>
              </a:rPr>
              <a:t>redis</a:t>
            </a:r>
            <a:endParaRPr lang="en-US" sz="20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endParaRPr lang="en-US" sz="2000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ndale Mono" panose="020B0509000000000004" pitchFamily="49" charset="0"/>
              </a:rPr>
              <a:t>CMD </a:t>
            </a:r>
            <a:r>
              <a:rPr lang="en-US" sz="2000" dirty="0" err="1">
                <a:solidFill>
                  <a:schemeClr val="bg1"/>
                </a:solidFill>
                <a:latin typeface="Andale Mono" panose="020B0509000000000004" pitchFamily="49" charset="0"/>
              </a:rPr>
              <a:t>sh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27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6" presetClass="emph" presetSubtype="0" repeatCount="3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5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6E0C-D068-ED4D-B752-805C5889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hands-on practice…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88B1-3A7F-E043-AF74-EC6E9DE4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a Docker Hub Account</a:t>
            </a:r>
          </a:p>
          <a:p>
            <a:pPr lvl="1"/>
            <a:r>
              <a:rPr lang="en-US" dirty="0">
                <a:hlinkClick r:id="rId3"/>
              </a:rPr>
              <a:t>https://hub.docker.com/signup</a:t>
            </a:r>
            <a:endParaRPr lang="en-US" dirty="0"/>
          </a:p>
          <a:p>
            <a:r>
              <a:rPr lang="en-US" dirty="0"/>
              <a:t>Download and install Docker Desktop</a:t>
            </a:r>
          </a:p>
          <a:p>
            <a:pPr lvl="1"/>
            <a:r>
              <a:rPr lang="en-US" dirty="0">
                <a:hlinkClick r:id="rId4"/>
              </a:rPr>
              <a:t>https://www.docker.com/products/docker-desktop</a:t>
            </a:r>
            <a:endParaRPr lang="en-US" dirty="0"/>
          </a:p>
          <a:p>
            <a:r>
              <a:rPr lang="en-US" dirty="0"/>
              <a:t>Connect to the ATC VPN</a:t>
            </a:r>
          </a:p>
          <a:p>
            <a:pPr lvl="1"/>
            <a:r>
              <a:rPr lang="en-US" dirty="0">
                <a:hlinkClick r:id="rId5"/>
              </a:rPr>
              <a:t>https://atc-support.apps.wwtatc.com/vpn_access</a:t>
            </a:r>
            <a:endParaRPr lang="en-US" dirty="0"/>
          </a:p>
          <a:p>
            <a:r>
              <a:rPr lang="en-US" dirty="0"/>
              <a:t>Download this presentation from WWT’s internal GitHub</a:t>
            </a:r>
          </a:p>
          <a:p>
            <a:pPr lvl="1"/>
            <a:r>
              <a:rPr lang="en-US" dirty="0">
                <a:hlinkClick r:id="rId6"/>
              </a:rPr>
              <a:t>https://github.wwt.com/hullt/docker-foundations</a:t>
            </a:r>
            <a:endParaRPr lang="en-US" dirty="0"/>
          </a:p>
          <a:p>
            <a:r>
              <a:rPr lang="en-US" dirty="0"/>
              <a:t>Install a code editor</a:t>
            </a:r>
          </a:p>
          <a:p>
            <a:pPr lvl="1"/>
            <a:r>
              <a:rPr lang="en-US" dirty="0">
                <a:hlinkClick r:id="rId7"/>
              </a:rPr>
              <a:t>https://code.visualstudio.com/Download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Wait a few minutes while we get through a Docker overview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9DD6-B80A-4740-AB4C-12C4FA70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2D06F-E711-DC4F-93B7-4B495463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4551-8433-1648-A045-8FBF82633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0DB0F-50E2-A74A-8E43-27BCD108C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Docker Image blueprint</a:t>
            </a:r>
          </a:p>
          <a:p>
            <a:r>
              <a:rPr lang="en-US" dirty="0"/>
              <a:t>A plain text file named “</a:t>
            </a:r>
            <a:r>
              <a:rPr lang="en-US" dirty="0" err="1">
                <a:solidFill>
                  <a:srgbClr val="FFFF00"/>
                </a:solidFill>
              </a:rPr>
              <a:t>Dockerfile</a:t>
            </a:r>
            <a:r>
              <a:rPr lang="en-US" dirty="0"/>
              <a:t>”</a:t>
            </a:r>
          </a:p>
          <a:p>
            <a:r>
              <a:rPr lang="en-US" dirty="0"/>
              <a:t>Comprised of UPPERCASE </a:t>
            </a:r>
            <a:r>
              <a:rPr lang="en-US" dirty="0">
                <a:solidFill>
                  <a:srgbClr val="FFFF00"/>
                </a:solidFill>
              </a:rPr>
              <a:t>instructions</a:t>
            </a:r>
          </a:p>
          <a:p>
            <a:r>
              <a:rPr lang="en-US" dirty="0"/>
              <a:t>Each instruction represents a </a:t>
            </a:r>
            <a:r>
              <a:rPr lang="en-US" dirty="0">
                <a:solidFill>
                  <a:srgbClr val="FFFF00"/>
                </a:solidFill>
              </a:rPr>
              <a:t>layer</a:t>
            </a:r>
            <a:r>
              <a:rPr lang="en-US" dirty="0"/>
              <a:t> of the image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Read from top to bottom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46D18-0182-8944-9632-5EC9FBE06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02B0E-8A9B-A64D-BBA5-16F36A28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087C9268-C9DF-E045-9D55-DB501F16A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467" y="3948880"/>
            <a:ext cx="7023215" cy="23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0FFFF46-7AD3-4A46-AEC2-3FE7DC979D54}"/>
              </a:ext>
            </a:extLst>
          </p:cNvPr>
          <p:cNvSpPr/>
          <p:nvPr/>
        </p:nvSpPr>
        <p:spPr>
          <a:xfrm>
            <a:off x="6423212" y="3805947"/>
            <a:ext cx="448382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4FD4B8-F80B-EB41-8D44-CA1D2D016322}"/>
              </a:ext>
            </a:extLst>
          </p:cNvPr>
          <p:cNvSpPr/>
          <p:nvPr/>
        </p:nvSpPr>
        <p:spPr>
          <a:xfrm>
            <a:off x="6978747" y="3805946"/>
            <a:ext cx="905537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1CD51F-6FDE-CD4B-A5A7-163F1FBC63E2}"/>
              </a:ext>
            </a:extLst>
          </p:cNvPr>
          <p:cNvSpPr/>
          <p:nvPr/>
        </p:nvSpPr>
        <p:spPr>
          <a:xfrm>
            <a:off x="5271255" y="3805947"/>
            <a:ext cx="1071273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D1A54B-43D3-4E41-8C9C-99657A4645B1}"/>
              </a:ext>
            </a:extLst>
          </p:cNvPr>
          <p:cNvSpPr/>
          <p:nvPr/>
        </p:nvSpPr>
        <p:spPr>
          <a:xfrm>
            <a:off x="4326862" y="3805947"/>
            <a:ext cx="905538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E519AB-DC29-1341-AE62-A713063C7897}"/>
              </a:ext>
            </a:extLst>
          </p:cNvPr>
          <p:cNvSpPr txBox="1"/>
          <p:nvPr/>
        </p:nvSpPr>
        <p:spPr>
          <a:xfrm>
            <a:off x="4233828" y="3737323"/>
            <a:ext cx="3762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FROM python:3.8-alpine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D24551-8433-1648-A045-8FBF82633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FROM</a:t>
            </a:r>
            <a:r>
              <a:rPr lang="en-US" dirty="0"/>
              <a:t>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0DB0F-50E2-A74A-8E43-27BCD108C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17567"/>
          </a:xfrm>
        </p:spPr>
        <p:txBody>
          <a:bodyPr>
            <a:normAutofit/>
          </a:bodyPr>
          <a:lstStyle/>
          <a:p>
            <a:r>
              <a:rPr lang="en-US" dirty="0"/>
              <a:t>Always the first instruction, specifies base OS image</a:t>
            </a:r>
          </a:p>
          <a:p>
            <a:r>
              <a:rPr lang="en-US" dirty="0"/>
              <a:t>Base image index available on </a:t>
            </a:r>
            <a:r>
              <a:rPr lang="en-US" dirty="0">
                <a:hlinkClick r:id="rId3"/>
              </a:rPr>
              <a:t>https://hub.docker.com</a:t>
            </a:r>
            <a:endParaRPr lang="en-US" dirty="0"/>
          </a:p>
          <a:p>
            <a:r>
              <a:rPr lang="en-US" dirty="0"/>
              <a:t>Formatted using </a:t>
            </a:r>
            <a:r>
              <a:rPr lang="en-US" dirty="0">
                <a:solidFill>
                  <a:srgbClr val="FFFF00"/>
                </a:solidFill>
              </a:rPr>
              <a:t>tags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46D18-0182-8944-9632-5EC9FBE06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02B0E-8A9B-A64D-BBA5-16F36A28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21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318F79-FBCE-4B45-9F85-EE174DE30CB4}"/>
              </a:ext>
            </a:extLst>
          </p:cNvPr>
          <p:cNvCxnSpPr>
            <a:cxnSpLocks/>
            <a:stCxn id="7" idx="0"/>
            <a:endCxn id="24" idx="2"/>
          </p:cNvCxnSpPr>
          <p:nvPr/>
        </p:nvCxnSpPr>
        <p:spPr>
          <a:xfrm flipV="1">
            <a:off x="3999748" y="4210872"/>
            <a:ext cx="779883" cy="13557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332818-0993-8C42-9F19-42811EC0CB63}"/>
              </a:ext>
            </a:extLst>
          </p:cNvPr>
          <p:cNvSpPr txBox="1"/>
          <p:nvPr/>
        </p:nvSpPr>
        <p:spPr>
          <a:xfrm>
            <a:off x="3083471" y="5566592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FROM Instruction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5CC4A1-62A1-3E42-BB76-8CDF01BF4146}"/>
              </a:ext>
            </a:extLst>
          </p:cNvPr>
          <p:cNvCxnSpPr>
            <a:cxnSpLocks/>
            <a:stCxn id="11" idx="0"/>
            <a:endCxn id="27" idx="2"/>
          </p:cNvCxnSpPr>
          <p:nvPr/>
        </p:nvCxnSpPr>
        <p:spPr>
          <a:xfrm flipV="1">
            <a:off x="5146958" y="4210872"/>
            <a:ext cx="659934" cy="18873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7230286-4844-454C-890D-702585715E23}"/>
              </a:ext>
            </a:extLst>
          </p:cNvPr>
          <p:cNvSpPr txBox="1"/>
          <p:nvPr/>
        </p:nvSpPr>
        <p:spPr>
          <a:xfrm>
            <a:off x="4068810" y="6098249"/>
            <a:ext cx="215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Python official image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C5248C-E52B-4841-A86B-22EB44A50143}"/>
              </a:ext>
            </a:extLst>
          </p:cNvPr>
          <p:cNvCxnSpPr>
            <a:cxnSpLocks/>
            <a:stCxn id="15" idx="0"/>
            <a:endCxn id="29" idx="2"/>
          </p:cNvCxnSpPr>
          <p:nvPr/>
        </p:nvCxnSpPr>
        <p:spPr>
          <a:xfrm flipH="1" flipV="1">
            <a:off x="6647403" y="4210872"/>
            <a:ext cx="542615" cy="18873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3D1712F-B75C-244B-9E7A-5A0332F4B6D6}"/>
              </a:ext>
            </a:extLst>
          </p:cNvPr>
          <p:cNvSpPr txBox="1"/>
          <p:nvPr/>
        </p:nvSpPr>
        <p:spPr>
          <a:xfrm>
            <a:off x="6225106" y="6098249"/>
            <a:ext cx="19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Python version 3.8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8C670B-6B5E-C743-A962-4699694AA24E}"/>
              </a:ext>
            </a:extLst>
          </p:cNvPr>
          <p:cNvCxnSpPr>
            <a:cxnSpLocks/>
            <a:endCxn id="31" idx="2"/>
          </p:cNvCxnSpPr>
          <p:nvPr/>
        </p:nvCxnSpPr>
        <p:spPr>
          <a:xfrm flipH="1" flipV="1">
            <a:off x="7431516" y="4210871"/>
            <a:ext cx="826102" cy="14679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842074F-A45E-EC4D-8CEB-31328DA4DDF4}"/>
              </a:ext>
            </a:extLst>
          </p:cNvPr>
          <p:cNvSpPr txBox="1"/>
          <p:nvPr/>
        </p:nvSpPr>
        <p:spPr>
          <a:xfrm>
            <a:off x="7581180" y="5566592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Alpine Linux OS</a:t>
            </a:r>
          </a:p>
        </p:txBody>
      </p:sp>
    </p:spTree>
    <p:extLst>
      <p:ext uri="{BB962C8B-B14F-4D97-AF65-F5344CB8AC3E}">
        <p14:creationId xmlns:p14="http://schemas.microsoft.com/office/powerpoint/2010/main" val="218129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27" grpId="0" animBg="1"/>
      <p:bldP spid="24" grpId="0" animBg="1"/>
      <p:bldP spid="3" grpId="0" build="p"/>
      <p:bldP spid="7" grpId="0"/>
      <p:bldP spid="11" grpId="0"/>
      <p:bldP spid="15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02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</a:t>
            </a:r>
            <a:r>
              <a:rPr lang="en-US" baseline="0" dirty="0"/>
              <a:t>Containers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51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D247B-4264-A040-8FCB-C20FD337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&amp; Storing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05AB4-6FFD-1443-85B0-D0B7EAF3A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84961-9207-314D-9F17-CB7953DA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D8B99-39C3-F945-B4FE-C794E711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8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0E83A-4B2A-E544-BF79-EC8A6F91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Docker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58626-62C7-114E-81E1-0A0A21659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image build -t </a:t>
            </a:r>
            <a:r>
              <a:rPr lang="en-US" dirty="0" err="1"/>
              <a:t>nnn</a:t>
            </a:r>
            <a:r>
              <a:rPr lang="en-US" dirty="0"/>
              <a:t> .</a:t>
            </a:r>
          </a:p>
          <a:p>
            <a:r>
              <a:rPr lang="en-US" dirty="0"/>
              <a:t>docker image ls</a:t>
            </a:r>
          </a:p>
          <a:p>
            <a:r>
              <a:rPr lang="en-US" dirty="0"/>
              <a:t>docker image push</a:t>
            </a:r>
          </a:p>
          <a:p>
            <a:r>
              <a:rPr lang="en-US" dirty="0"/>
              <a:t>docker image rm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ADDAD-DA87-B242-A2FD-55D58FC58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DA22E-7443-8A4B-9114-623E0D04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61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6B14-C727-D448-B006-9B16C89B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Docker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FDFF9-EB2F-BD49-B79C-EB08AF5D9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docker container ls [-a]</a:t>
            </a:r>
          </a:p>
          <a:p>
            <a:r>
              <a:rPr lang="en-US" dirty="0"/>
              <a:t>docker container run</a:t>
            </a:r>
          </a:p>
          <a:p>
            <a:pPr lvl="1"/>
            <a:r>
              <a:rPr lang="en-US" dirty="0"/>
              <a:t>Flags</a:t>
            </a:r>
          </a:p>
          <a:p>
            <a:pPr lvl="2"/>
            <a:r>
              <a:rPr lang="en-US" dirty="0" err="1"/>
              <a:t>i</a:t>
            </a:r>
            <a:endParaRPr lang="en-US" dirty="0"/>
          </a:p>
          <a:p>
            <a:pPr lvl="2"/>
            <a:r>
              <a:rPr lang="en-US" dirty="0"/>
              <a:t>t</a:t>
            </a:r>
          </a:p>
          <a:p>
            <a:pPr lvl="2"/>
            <a:r>
              <a:rPr lang="en-US" dirty="0"/>
              <a:t>d</a:t>
            </a:r>
          </a:p>
          <a:p>
            <a:pPr lvl="2"/>
            <a:r>
              <a:rPr lang="en-US" dirty="0"/>
              <a:t>--name</a:t>
            </a:r>
          </a:p>
          <a:p>
            <a:pPr lvl="2"/>
            <a:r>
              <a:rPr lang="en-US" dirty="0"/>
              <a:t>--rm</a:t>
            </a:r>
          </a:p>
          <a:p>
            <a:pPr lvl="2"/>
            <a:r>
              <a:rPr lang="en-US" dirty="0"/>
              <a:t>Ctrl P + Q</a:t>
            </a:r>
          </a:p>
          <a:p>
            <a:pPr lvl="2"/>
            <a:r>
              <a:rPr lang="en-US" dirty="0"/>
              <a:t>Ctrl D</a:t>
            </a:r>
          </a:p>
          <a:p>
            <a:pPr lvl="0"/>
            <a:r>
              <a:rPr lang="en-US" dirty="0"/>
              <a:t>docker container start/stop/attach/rm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container</a:t>
            </a:r>
            <a:r>
              <a:rPr lang="en-US" sz="2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stop container1 container2 container3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container</a:t>
            </a:r>
            <a:r>
              <a:rPr lang="en-US" sz="2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stop $(docker container ls -a -q)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F9DB9-6A2B-8841-A7D0-6CEA791F9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31814-AD22-424F-8371-36B475FB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1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D405D-FCCC-E449-81AA-F627FC8C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</a:t>
            </a:r>
            <a:r>
              <a:rPr lang="en-US" baseline="0" dirty="0"/>
              <a:t> Local Volumes to Docker Containers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7B28F-2840-2049-A94D-AACB96372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0314C-3351-514D-A9AA-DF0F5D7C2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247962-C086-7B42-9DBE-A2FF934C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3210-9CAD-894F-953C-7E96E99B1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Forward to</a:t>
            </a:r>
            <a:r>
              <a:rPr lang="en-US" baseline="0" dirty="0"/>
              <a:t> Docker Containers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E95B3-5E4A-3543-8B62-304786E5D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9D427-E0F9-E24A-9F8B-C096BD283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E0B44E-C38D-BE4B-8974-805C60EE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04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61B5-F989-1B42-A9E6-11CEA715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3E629-5E5A-A241-BF15-ED951123C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docker system df [-v]</a:t>
            </a:r>
          </a:p>
          <a:p>
            <a:pPr lvl="1"/>
            <a:r>
              <a:rPr lang="en-US" dirty="0"/>
              <a:t>Dangling images (&lt;none&gt;</a:t>
            </a:r>
            <a:r>
              <a:rPr lang="en-US" baseline="0" dirty="0"/>
              <a:t> repository and tag names)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system info</a:t>
            </a:r>
            <a:endParaRPr lang="en-US" sz="2400" dirty="0">
              <a:effectLst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system</a:t>
            </a:r>
            <a:r>
              <a:rPr lang="en-US" sz="2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prune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image/container prune</a:t>
            </a:r>
            <a:endParaRPr lang="en-US" sz="2400" dirty="0">
              <a:effectLst/>
            </a:endParaRP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B6D93-0D34-764F-BA13-54BACE11E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22B27-1E0E-0342-B7E3-F19EF286A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12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Docker Background</a:t>
            </a:r>
          </a:p>
        </p:txBody>
      </p:sp>
    </p:spTree>
    <p:extLst>
      <p:ext uri="{BB962C8B-B14F-4D97-AF65-F5344CB8AC3E}">
        <p14:creationId xmlns:p14="http://schemas.microsoft.com/office/powerpoint/2010/main" val="121646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B65EBD54-CF93-1D4A-A39B-E0E2861C9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610" y="1817365"/>
            <a:ext cx="3786779" cy="322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6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F839-A9B1-C841-B0EB-A5759FA5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Does Docker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F2AF-56C8-A442-B927-5AF61B0C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6250"/>
          </a:xfrm>
        </p:spPr>
        <p:txBody>
          <a:bodyPr/>
          <a:lstStyle/>
          <a:p>
            <a:r>
              <a:rPr lang="en-US" dirty="0"/>
              <a:t>Helps use fewer resources than virtual machines</a:t>
            </a:r>
          </a:p>
          <a:p>
            <a:r>
              <a:rPr lang="en-US" dirty="0"/>
              <a:t>Creates portability between different operating systems and clouds</a:t>
            </a:r>
          </a:p>
          <a:p>
            <a:r>
              <a:rPr lang="en-US" dirty="0"/>
              <a:t>Easy to spin up and spin down, rapidly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D79F2-E412-0E45-A11E-BA98D57CE18E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Translation – Docker helps organizations move faster, be more agile, and save money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19DE4-1BD1-104F-9E50-A2C125BB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7815-2405-DE47-89A0-00548675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27" y="1802476"/>
            <a:ext cx="11782546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“Docker is a set of platform as a service products that use </a:t>
            </a:r>
            <a:r>
              <a:rPr lang="en-US" b="1" i="1" dirty="0">
                <a:solidFill>
                  <a:srgbClr val="FFFF00"/>
                </a:solidFill>
              </a:rPr>
              <a:t>OS-level virtualization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i="1" dirty="0"/>
              <a:t>to deliver software in packages called </a:t>
            </a:r>
            <a:r>
              <a:rPr lang="en-US" b="1" i="1" dirty="0">
                <a:solidFill>
                  <a:srgbClr val="FFFF00"/>
                </a:solidFill>
              </a:rPr>
              <a:t>containers</a:t>
            </a:r>
            <a:r>
              <a:rPr lang="en-US" i="1" dirty="0"/>
              <a:t>. Containers are isolated from one another and bundle their own software, libraries and configuration files; they can communicate with each other through well-defined channels.”</a:t>
            </a:r>
          </a:p>
          <a:p>
            <a:pPr marL="0" indent="0" algn="ctr">
              <a:buNone/>
            </a:pPr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/wiki/Docker_%28software%29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Okay…then what in the heck is a container?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9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78" y="1825625"/>
            <a:ext cx="11676444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</a:t>
            </a:r>
            <a:r>
              <a:rPr lang="en-US" b="1" i="1" dirty="0">
                <a:solidFill>
                  <a:srgbClr val="FFFF00"/>
                </a:solidFill>
              </a:rPr>
              <a:t>OS-level virtualization</a:t>
            </a:r>
            <a:r>
              <a:rPr lang="en-US" b="1" i="1" dirty="0"/>
              <a:t> </a:t>
            </a:r>
            <a:r>
              <a:rPr lang="en-US" i="1" dirty="0"/>
              <a:t>refers to an operating system paradigm in which the kernel allows the existence of </a:t>
            </a:r>
            <a:r>
              <a:rPr lang="en-US" b="1" i="1" dirty="0">
                <a:solidFill>
                  <a:srgbClr val="FFFF00"/>
                </a:solidFill>
              </a:rPr>
              <a:t>multiple isolated user space instances called </a:t>
            </a:r>
            <a:r>
              <a:rPr lang="en-US" b="1" i="1" dirty="0" err="1">
                <a:solidFill>
                  <a:srgbClr val="FFFF00"/>
                </a:solidFill>
              </a:rPr>
              <a:t>containers</a:t>
            </a:r>
            <a:r>
              <a:rPr lang="en-US" i="1" dirty="0" err="1"/>
              <a:t>programs</a:t>
            </a:r>
            <a:r>
              <a:rPr lang="en-US" i="1" dirty="0"/>
              <a:t> inside of containers can only see contents and devices assigned to the container.”</a:t>
            </a:r>
          </a:p>
          <a:p>
            <a:pPr marL="0" indent="0" algn="ctr">
              <a:buNone/>
            </a:pPr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/wiki/OS-</a:t>
            </a:r>
            <a:r>
              <a:rPr lang="en-US" dirty="0" err="1"/>
              <a:t>level_virtualization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Confused? Let’s compare virtual machines and containers…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9A6E8-5AFA-2E46-8A8A-4FC9C00F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E8051-69FB-854E-9C7A-A8C2F728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9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057D4-80F1-4846-BA92-900094AD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Virtual Machines and Containers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7C7185-B68A-4548-A668-68CE9EF73BB5}"/>
              </a:ext>
            </a:extLst>
          </p:cNvPr>
          <p:cNvSpPr txBox="1">
            <a:spLocks/>
          </p:cNvSpPr>
          <p:nvPr/>
        </p:nvSpPr>
        <p:spPr>
          <a:xfrm>
            <a:off x="392455" y="1504944"/>
            <a:ext cx="5208245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Virtual Machines ≈ Houses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BBE0C3-D803-E649-962D-9403B92FF06F}"/>
              </a:ext>
            </a:extLst>
          </p:cNvPr>
          <p:cNvSpPr txBox="1">
            <a:spLocks/>
          </p:cNvSpPr>
          <p:nvPr/>
        </p:nvSpPr>
        <p:spPr>
          <a:xfrm>
            <a:off x="6591302" y="1504943"/>
            <a:ext cx="5208245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Containers ≈ Apartments</a:t>
            </a:r>
          </a:p>
        </p:txBody>
      </p:sp>
      <p:pic>
        <p:nvPicPr>
          <p:cNvPr id="10" name="Picture 9" descr="A close up of a building&#10;&#10;Description automatically generated">
            <a:extLst>
              <a:ext uri="{FF2B5EF4-FFF2-40B4-BE49-F238E27FC236}">
                <a16:creationId xmlns:a16="http://schemas.microsoft.com/office/drawing/2014/main" id="{F215BF89-70CD-8A4A-89ED-B1D11806C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270" y="2014310"/>
            <a:ext cx="1856308" cy="1967817"/>
          </a:xfrm>
          <a:prstGeom prst="rect">
            <a:avLst/>
          </a:prstGeom>
        </p:spPr>
      </p:pic>
      <p:pic>
        <p:nvPicPr>
          <p:cNvPr id="18" name="Picture 17" descr="A picture containing sitting, table, wooden, clock&#10;&#10;Description automatically generated">
            <a:extLst>
              <a:ext uri="{FF2B5EF4-FFF2-40B4-BE49-F238E27FC236}">
                <a16:creationId xmlns:a16="http://schemas.microsoft.com/office/drawing/2014/main" id="{AEE85A69-302A-B044-A972-A4E38A7B8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77" y="2204127"/>
            <a:ext cx="5486400" cy="1778000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0EC9849-F241-664B-B3D8-A17D7EE0537D}"/>
              </a:ext>
            </a:extLst>
          </p:cNvPr>
          <p:cNvSpPr txBox="1">
            <a:spLocks/>
          </p:cNvSpPr>
          <p:nvPr/>
        </p:nvSpPr>
        <p:spPr>
          <a:xfrm>
            <a:off x="253377" y="4067851"/>
            <a:ext cx="5625477" cy="23615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Fully self-contained</a:t>
            </a:r>
          </a:p>
          <a:p>
            <a:r>
              <a:rPr lang="en-US" dirty="0"/>
              <a:t>Safeguarded from unwanted guests</a:t>
            </a:r>
          </a:p>
          <a:p>
            <a:r>
              <a:rPr lang="en-US" dirty="0"/>
              <a:t>Dedicated utilities</a:t>
            </a:r>
          </a:p>
          <a:p>
            <a:r>
              <a:rPr lang="en-US" dirty="0"/>
              <a:t>Dedicated rooms – kitchen, dining room, family room, living room, etc.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51194CE-7B1B-2045-B8F9-382532E1DEEB}"/>
              </a:ext>
            </a:extLst>
          </p:cNvPr>
          <p:cNvSpPr txBox="1">
            <a:spLocks/>
          </p:cNvSpPr>
          <p:nvPr/>
        </p:nvSpPr>
        <p:spPr>
          <a:xfrm>
            <a:off x="6313148" y="4059008"/>
            <a:ext cx="5625475" cy="23615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Isolated living spaces</a:t>
            </a:r>
          </a:p>
          <a:p>
            <a:r>
              <a:rPr lang="en-US" dirty="0"/>
              <a:t>Safeguarded from unwanted guests</a:t>
            </a:r>
          </a:p>
          <a:p>
            <a:r>
              <a:rPr lang="en-US" dirty="0"/>
              <a:t>Shared utilities</a:t>
            </a:r>
          </a:p>
          <a:p>
            <a:r>
              <a:rPr lang="en-US" dirty="0"/>
              <a:t>Shared rooms – kitchen/dining room, family/living room etc.)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D0790-2BCC-F344-9FE2-AECE8DE0C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67BFD-AFDA-6D45-8A3A-556433E1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62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9" grpId="0" build="p"/>
      <p:bldP spid="2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3537D7-0369-C849-BBBC-1EC8C4F597AF}"/>
              </a:ext>
            </a:extLst>
          </p:cNvPr>
          <p:cNvSpPr txBox="1">
            <a:spLocks/>
          </p:cNvSpPr>
          <p:nvPr/>
        </p:nvSpPr>
        <p:spPr>
          <a:xfrm>
            <a:off x="0" y="2693683"/>
            <a:ext cx="12192000" cy="81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rgbClr val="FFFF00"/>
                </a:solidFill>
              </a:rPr>
              <a:t>Why buy a house…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375FD-CC58-124E-8849-54EBF42C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77A90A-E7D7-BF45-A08F-3C98166D4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D706DF-7E64-514D-AC71-81F224EA7259}"/>
              </a:ext>
            </a:extLst>
          </p:cNvPr>
          <p:cNvSpPr txBox="1">
            <a:spLocks/>
          </p:cNvSpPr>
          <p:nvPr/>
        </p:nvSpPr>
        <p:spPr>
          <a:xfrm>
            <a:off x="0" y="3403295"/>
            <a:ext cx="12192000" cy="81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rgbClr val="FFFF00"/>
                </a:solidFill>
              </a:rPr>
              <a:t>…if all you need is a place to sleep and eat?</a:t>
            </a:r>
          </a:p>
        </p:txBody>
      </p:sp>
    </p:spTree>
    <p:extLst>
      <p:ext uri="{BB962C8B-B14F-4D97-AF65-F5344CB8AC3E}">
        <p14:creationId xmlns:p14="http://schemas.microsoft.com/office/powerpoint/2010/main" val="61503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A2C7E-9730-C84F-8787-616E5DD9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and Container 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1B9F8-8D0E-3848-A00B-5575499D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World Wide Technology ©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33BB8-2FED-134C-B4F1-C367A75B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5F03C0-E6DC-024D-889A-2479DE69AC4F}"/>
              </a:ext>
            </a:extLst>
          </p:cNvPr>
          <p:cNvSpPr/>
          <p:nvPr/>
        </p:nvSpPr>
        <p:spPr>
          <a:xfrm>
            <a:off x="619252" y="5783283"/>
            <a:ext cx="3183835" cy="45126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Bare Metal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BE820B-27FA-E346-BF91-9D27F2537BDB}"/>
              </a:ext>
            </a:extLst>
          </p:cNvPr>
          <p:cNvSpPr/>
          <p:nvPr/>
        </p:nvSpPr>
        <p:spPr>
          <a:xfrm>
            <a:off x="619251" y="5271119"/>
            <a:ext cx="3183835" cy="45126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 (Type 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339852-E68D-ED4F-9C3E-7B184C6EC9AE}"/>
              </a:ext>
            </a:extLst>
          </p:cNvPr>
          <p:cNvSpPr/>
          <p:nvPr/>
        </p:nvSpPr>
        <p:spPr>
          <a:xfrm>
            <a:off x="619250" y="2504660"/>
            <a:ext cx="3183835" cy="2705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6B4D73-2FEB-CC47-B526-56BB078DF402}"/>
              </a:ext>
            </a:extLst>
          </p:cNvPr>
          <p:cNvSpPr txBox="1"/>
          <p:nvPr/>
        </p:nvSpPr>
        <p:spPr>
          <a:xfrm>
            <a:off x="619250" y="2538796"/>
            <a:ext cx="318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Virtual Machines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184E76F-B98C-1A44-BC48-88BF5376E051}"/>
              </a:ext>
            </a:extLst>
          </p:cNvPr>
          <p:cNvGrpSpPr/>
          <p:nvPr/>
        </p:nvGrpSpPr>
        <p:grpSpPr>
          <a:xfrm>
            <a:off x="725172" y="2898470"/>
            <a:ext cx="935266" cy="2250844"/>
            <a:chOff x="725172" y="2898470"/>
            <a:chExt cx="935266" cy="225084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8A83643-6DE0-7F4A-8643-4A4A3EFC1862}"/>
                </a:ext>
              </a:extLst>
            </p:cNvPr>
            <p:cNvSpPr/>
            <p:nvPr/>
          </p:nvSpPr>
          <p:spPr>
            <a:xfrm>
              <a:off x="725173" y="3922798"/>
              <a:ext cx="935265" cy="12265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8943507-B48F-724A-BF73-9ACB8E6C7360}"/>
                </a:ext>
              </a:extLst>
            </p:cNvPr>
            <p:cNvSpPr/>
            <p:nvPr/>
          </p:nvSpPr>
          <p:spPr>
            <a:xfrm>
              <a:off x="725173" y="3410634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BC607C4-0F9F-8A48-8378-667E346F142B}"/>
                </a:ext>
              </a:extLst>
            </p:cNvPr>
            <p:cNvSpPr/>
            <p:nvPr/>
          </p:nvSpPr>
          <p:spPr>
            <a:xfrm>
              <a:off x="725172" y="2898470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E3C79B1-EB9F-AA49-86B7-08A6DF4B2CE0}"/>
              </a:ext>
            </a:extLst>
          </p:cNvPr>
          <p:cNvGrpSpPr/>
          <p:nvPr/>
        </p:nvGrpSpPr>
        <p:grpSpPr>
          <a:xfrm>
            <a:off x="1738614" y="2898470"/>
            <a:ext cx="935266" cy="2250844"/>
            <a:chOff x="1738614" y="2898470"/>
            <a:chExt cx="935266" cy="225084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8F27EA-D604-EB42-9F40-9DEA87820329}"/>
                </a:ext>
              </a:extLst>
            </p:cNvPr>
            <p:cNvSpPr/>
            <p:nvPr/>
          </p:nvSpPr>
          <p:spPr>
            <a:xfrm>
              <a:off x="1738615" y="3922798"/>
              <a:ext cx="935265" cy="12265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77F251-9361-4A4D-9448-F59510CAFE15}"/>
                </a:ext>
              </a:extLst>
            </p:cNvPr>
            <p:cNvSpPr/>
            <p:nvPr/>
          </p:nvSpPr>
          <p:spPr>
            <a:xfrm>
              <a:off x="1738615" y="3410634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4FA2793-3A9D-AE4D-A19A-D18C0497FD98}"/>
                </a:ext>
              </a:extLst>
            </p:cNvPr>
            <p:cNvSpPr/>
            <p:nvPr/>
          </p:nvSpPr>
          <p:spPr>
            <a:xfrm>
              <a:off x="1738614" y="2898470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0E73978-F4C2-8948-B3CF-580671E705B4}"/>
              </a:ext>
            </a:extLst>
          </p:cNvPr>
          <p:cNvGrpSpPr/>
          <p:nvPr/>
        </p:nvGrpSpPr>
        <p:grpSpPr>
          <a:xfrm>
            <a:off x="2752056" y="2898470"/>
            <a:ext cx="935266" cy="2250844"/>
            <a:chOff x="2752056" y="2898470"/>
            <a:chExt cx="935266" cy="2250844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0F3E272-025D-104B-A426-18A36F8EF7E4}"/>
                </a:ext>
              </a:extLst>
            </p:cNvPr>
            <p:cNvSpPr/>
            <p:nvPr/>
          </p:nvSpPr>
          <p:spPr>
            <a:xfrm>
              <a:off x="2752057" y="3922798"/>
              <a:ext cx="935265" cy="12265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0E6BBE3-53AB-964A-8211-23635C6145BB}"/>
                </a:ext>
              </a:extLst>
            </p:cNvPr>
            <p:cNvSpPr/>
            <p:nvPr/>
          </p:nvSpPr>
          <p:spPr>
            <a:xfrm>
              <a:off x="2752057" y="3410634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945D213-3C27-174D-9C76-C3705DE6BA1C}"/>
                </a:ext>
              </a:extLst>
            </p:cNvPr>
            <p:cNvSpPr/>
            <p:nvPr/>
          </p:nvSpPr>
          <p:spPr>
            <a:xfrm>
              <a:off x="2752056" y="2898470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F95263E7-9985-6841-B1E1-97B77C0137C7}"/>
              </a:ext>
            </a:extLst>
          </p:cNvPr>
          <p:cNvSpPr/>
          <p:nvPr/>
        </p:nvSpPr>
        <p:spPr>
          <a:xfrm>
            <a:off x="4504084" y="5783283"/>
            <a:ext cx="3183835" cy="45126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Bare Metal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9F4826D-DABA-A449-999E-F4C1D6842A87}"/>
              </a:ext>
            </a:extLst>
          </p:cNvPr>
          <p:cNvSpPr/>
          <p:nvPr/>
        </p:nvSpPr>
        <p:spPr>
          <a:xfrm>
            <a:off x="4504083" y="5271119"/>
            <a:ext cx="3183835" cy="45126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E4EAEA-A8F5-F74C-9A8C-E00D8B7501F7}"/>
              </a:ext>
            </a:extLst>
          </p:cNvPr>
          <p:cNvSpPr/>
          <p:nvPr/>
        </p:nvSpPr>
        <p:spPr>
          <a:xfrm>
            <a:off x="4504082" y="1992496"/>
            <a:ext cx="3183835" cy="2705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AF5195D-1613-3A45-A9D6-E026304DE0CF}"/>
              </a:ext>
            </a:extLst>
          </p:cNvPr>
          <p:cNvSpPr txBox="1"/>
          <p:nvPr/>
        </p:nvSpPr>
        <p:spPr>
          <a:xfrm>
            <a:off x="4504082" y="2026632"/>
            <a:ext cx="318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Virtual Machines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A1ABD92-CA08-204F-8872-4DA02873C7CA}"/>
              </a:ext>
            </a:extLst>
          </p:cNvPr>
          <p:cNvGrpSpPr/>
          <p:nvPr/>
        </p:nvGrpSpPr>
        <p:grpSpPr>
          <a:xfrm>
            <a:off x="4610004" y="2386306"/>
            <a:ext cx="935266" cy="2250844"/>
            <a:chOff x="4610004" y="2386306"/>
            <a:chExt cx="935266" cy="2250844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7C35941-F60A-854D-B20C-68665CEE4166}"/>
                </a:ext>
              </a:extLst>
            </p:cNvPr>
            <p:cNvSpPr/>
            <p:nvPr/>
          </p:nvSpPr>
          <p:spPr>
            <a:xfrm>
              <a:off x="4610005" y="3410634"/>
              <a:ext cx="935265" cy="12265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A5C97C6-04F7-5342-9C7B-FC815EF868EB}"/>
                </a:ext>
              </a:extLst>
            </p:cNvPr>
            <p:cNvSpPr/>
            <p:nvPr/>
          </p:nvSpPr>
          <p:spPr>
            <a:xfrm>
              <a:off x="4610005" y="2898470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5C1AD0F-9670-E44E-B743-5CB11A98B128}"/>
                </a:ext>
              </a:extLst>
            </p:cNvPr>
            <p:cNvSpPr/>
            <p:nvPr/>
          </p:nvSpPr>
          <p:spPr>
            <a:xfrm>
              <a:off x="4610004" y="2386306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0135BF5-F0DC-BF48-B602-35F6A3B4E4E5}"/>
              </a:ext>
            </a:extLst>
          </p:cNvPr>
          <p:cNvGrpSpPr/>
          <p:nvPr/>
        </p:nvGrpSpPr>
        <p:grpSpPr>
          <a:xfrm>
            <a:off x="5623446" y="2386306"/>
            <a:ext cx="935266" cy="2250844"/>
            <a:chOff x="5623446" y="2386306"/>
            <a:chExt cx="935266" cy="2250844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3EC5D2A-BFD9-114D-AE30-E55755F6E7F7}"/>
                </a:ext>
              </a:extLst>
            </p:cNvPr>
            <p:cNvSpPr/>
            <p:nvPr/>
          </p:nvSpPr>
          <p:spPr>
            <a:xfrm>
              <a:off x="5623447" y="3410634"/>
              <a:ext cx="935265" cy="12265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73BE753-4A39-3C40-8817-CC40B3C9D442}"/>
                </a:ext>
              </a:extLst>
            </p:cNvPr>
            <p:cNvSpPr/>
            <p:nvPr/>
          </p:nvSpPr>
          <p:spPr>
            <a:xfrm>
              <a:off x="5623447" y="2898470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4737556-92AB-9048-922C-3E00E86A0F65}"/>
                </a:ext>
              </a:extLst>
            </p:cNvPr>
            <p:cNvSpPr/>
            <p:nvPr/>
          </p:nvSpPr>
          <p:spPr>
            <a:xfrm>
              <a:off x="5623446" y="2386306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8914A0F-58FD-224E-8953-714AB35E9D3E}"/>
              </a:ext>
            </a:extLst>
          </p:cNvPr>
          <p:cNvGrpSpPr/>
          <p:nvPr/>
        </p:nvGrpSpPr>
        <p:grpSpPr>
          <a:xfrm>
            <a:off x="6636888" y="2386306"/>
            <a:ext cx="935266" cy="2250844"/>
            <a:chOff x="6636888" y="2386306"/>
            <a:chExt cx="935266" cy="2250844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74584F5-4C75-C64D-8999-31CEBCDB65AE}"/>
                </a:ext>
              </a:extLst>
            </p:cNvPr>
            <p:cNvSpPr/>
            <p:nvPr/>
          </p:nvSpPr>
          <p:spPr>
            <a:xfrm>
              <a:off x="6636889" y="3410634"/>
              <a:ext cx="935265" cy="12265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32A1673-7357-4E4C-97FF-05FD231FF32C}"/>
                </a:ext>
              </a:extLst>
            </p:cNvPr>
            <p:cNvSpPr/>
            <p:nvPr/>
          </p:nvSpPr>
          <p:spPr>
            <a:xfrm>
              <a:off x="6636889" y="2898470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A0C35B5-0B64-FE41-A32B-16C3C11ED859}"/>
                </a:ext>
              </a:extLst>
            </p:cNvPr>
            <p:cNvSpPr/>
            <p:nvPr/>
          </p:nvSpPr>
          <p:spPr>
            <a:xfrm>
              <a:off x="6636888" y="2386306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61746ABA-E598-364F-9661-C76BD4B6F829}"/>
              </a:ext>
            </a:extLst>
          </p:cNvPr>
          <p:cNvSpPr/>
          <p:nvPr/>
        </p:nvSpPr>
        <p:spPr>
          <a:xfrm>
            <a:off x="4504082" y="4758955"/>
            <a:ext cx="3183835" cy="45126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 (Type 2)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E136C0D-B250-6446-9441-312314EA8C06}"/>
              </a:ext>
            </a:extLst>
          </p:cNvPr>
          <p:cNvSpPr/>
          <p:nvPr/>
        </p:nvSpPr>
        <p:spPr>
          <a:xfrm>
            <a:off x="8587794" y="5783283"/>
            <a:ext cx="3183835" cy="45126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Bare Metal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640CC0D-8F20-424C-8E03-33757241AEE1}"/>
              </a:ext>
            </a:extLst>
          </p:cNvPr>
          <p:cNvSpPr/>
          <p:nvPr/>
        </p:nvSpPr>
        <p:spPr>
          <a:xfrm>
            <a:off x="8587793" y="5271119"/>
            <a:ext cx="3183835" cy="45126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5CAC193-33BB-D240-9132-D8837CA28596}"/>
              </a:ext>
            </a:extLst>
          </p:cNvPr>
          <p:cNvSpPr/>
          <p:nvPr/>
        </p:nvSpPr>
        <p:spPr>
          <a:xfrm>
            <a:off x="8587792" y="1992496"/>
            <a:ext cx="3183835" cy="2705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AA801AE-D8E1-494A-920C-5F6F2938D1C6}"/>
              </a:ext>
            </a:extLst>
          </p:cNvPr>
          <p:cNvSpPr txBox="1"/>
          <p:nvPr/>
        </p:nvSpPr>
        <p:spPr>
          <a:xfrm>
            <a:off x="8587792" y="2026632"/>
            <a:ext cx="318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Containers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550FCAF-B462-244B-BAFE-D58DBDEE3CED}"/>
              </a:ext>
            </a:extLst>
          </p:cNvPr>
          <p:cNvGrpSpPr/>
          <p:nvPr/>
        </p:nvGrpSpPr>
        <p:grpSpPr>
          <a:xfrm>
            <a:off x="8693714" y="2386306"/>
            <a:ext cx="935266" cy="963426"/>
            <a:chOff x="8693714" y="2386306"/>
            <a:chExt cx="935266" cy="963426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6C2CB60-396C-B54C-8C6D-49FF7EC5CAB9}"/>
                </a:ext>
              </a:extLst>
            </p:cNvPr>
            <p:cNvSpPr/>
            <p:nvPr/>
          </p:nvSpPr>
          <p:spPr>
            <a:xfrm>
              <a:off x="8693715" y="2898470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6CEC128-D070-9A4C-8F7B-B35C01764C61}"/>
                </a:ext>
              </a:extLst>
            </p:cNvPr>
            <p:cNvSpPr/>
            <p:nvPr/>
          </p:nvSpPr>
          <p:spPr>
            <a:xfrm>
              <a:off x="8693714" y="2386306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2F73D43-A40E-BE41-98EC-BA7476DCA58D}"/>
              </a:ext>
            </a:extLst>
          </p:cNvPr>
          <p:cNvGrpSpPr/>
          <p:nvPr/>
        </p:nvGrpSpPr>
        <p:grpSpPr>
          <a:xfrm>
            <a:off x="9707156" y="2386306"/>
            <a:ext cx="935266" cy="963426"/>
            <a:chOff x="9707156" y="2386306"/>
            <a:chExt cx="935266" cy="963426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057CD18-FF49-E34A-A609-7AAB30EC2BB9}"/>
                </a:ext>
              </a:extLst>
            </p:cNvPr>
            <p:cNvSpPr/>
            <p:nvPr/>
          </p:nvSpPr>
          <p:spPr>
            <a:xfrm>
              <a:off x="9707157" y="2898470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532B4B2-BAF7-5449-82C6-233F9837BFC8}"/>
                </a:ext>
              </a:extLst>
            </p:cNvPr>
            <p:cNvSpPr/>
            <p:nvPr/>
          </p:nvSpPr>
          <p:spPr>
            <a:xfrm>
              <a:off x="9707156" y="2386306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918CC92-ADE0-6E4F-A328-0060A6F944B3}"/>
              </a:ext>
            </a:extLst>
          </p:cNvPr>
          <p:cNvGrpSpPr/>
          <p:nvPr/>
        </p:nvGrpSpPr>
        <p:grpSpPr>
          <a:xfrm>
            <a:off x="10720598" y="2386306"/>
            <a:ext cx="935266" cy="963426"/>
            <a:chOff x="10720598" y="2386306"/>
            <a:chExt cx="935266" cy="96342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0E785DD-43A6-8844-A19F-5A2087A5B67B}"/>
                </a:ext>
              </a:extLst>
            </p:cNvPr>
            <p:cNvSpPr/>
            <p:nvPr/>
          </p:nvSpPr>
          <p:spPr>
            <a:xfrm>
              <a:off x="10720599" y="2898470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99373C8-B9D2-8749-AFDF-A829919E9A4F}"/>
                </a:ext>
              </a:extLst>
            </p:cNvPr>
            <p:cNvSpPr/>
            <p:nvPr/>
          </p:nvSpPr>
          <p:spPr>
            <a:xfrm>
              <a:off x="10720598" y="2386306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8FDB0BCE-6C00-E042-803E-69FC575F38F9}"/>
              </a:ext>
            </a:extLst>
          </p:cNvPr>
          <p:cNvSpPr/>
          <p:nvPr/>
        </p:nvSpPr>
        <p:spPr>
          <a:xfrm>
            <a:off x="8587792" y="4758955"/>
            <a:ext cx="3183835" cy="45126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Daemon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A3B9741-F3C3-BB45-9394-A33035CF2C0D}"/>
              </a:ext>
            </a:extLst>
          </p:cNvPr>
          <p:cNvGrpSpPr/>
          <p:nvPr/>
        </p:nvGrpSpPr>
        <p:grpSpPr>
          <a:xfrm>
            <a:off x="8693714" y="3542179"/>
            <a:ext cx="935266" cy="963426"/>
            <a:chOff x="8693714" y="3542179"/>
            <a:chExt cx="935266" cy="963426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45A482F-92AE-804B-9A93-8DD9036B9570}"/>
                </a:ext>
              </a:extLst>
            </p:cNvPr>
            <p:cNvSpPr/>
            <p:nvPr/>
          </p:nvSpPr>
          <p:spPr>
            <a:xfrm>
              <a:off x="8693715" y="4054343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6FD0603-E7C0-EA48-A8D0-4CE345361D77}"/>
                </a:ext>
              </a:extLst>
            </p:cNvPr>
            <p:cNvSpPr/>
            <p:nvPr/>
          </p:nvSpPr>
          <p:spPr>
            <a:xfrm>
              <a:off x="8693714" y="3542179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BBF48D8-15A4-9C45-922A-53F8B822C387}"/>
              </a:ext>
            </a:extLst>
          </p:cNvPr>
          <p:cNvGrpSpPr/>
          <p:nvPr/>
        </p:nvGrpSpPr>
        <p:grpSpPr>
          <a:xfrm>
            <a:off x="9707156" y="3542179"/>
            <a:ext cx="935266" cy="963426"/>
            <a:chOff x="9707156" y="3542179"/>
            <a:chExt cx="935266" cy="963426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FE6739F-7B55-BF41-BC14-F99058642BB9}"/>
                </a:ext>
              </a:extLst>
            </p:cNvPr>
            <p:cNvSpPr/>
            <p:nvPr/>
          </p:nvSpPr>
          <p:spPr>
            <a:xfrm>
              <a:off x="9707157" y="4054343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A93639D-95DB-C549-988D-67F7644018F7}"/>
                </a:ext>
              </a:extLst>
            </p:cNvPr>
            <p:cNvSpPr/>
            <p:nvPr/>
          </p:nvSpPr>
          <p:spPr>
            <a:xfrm>
              <a:off x="9707156" y="3542179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4DCCC2F-CEB8-BE44-9D9E-E1DCD32CE343}"/>
              </a:ext>
            </a:extLst>
          </p:cNvPr>
          <p:cNvGrpSpPr/>
          <p:nvPr/>
        </p:nvGrpSpPr>
        <p:grpSpPr>
          <a:xfrm>
            <a:off x="10720598" y="3542179"/>
            <a:ext cx="935266" cy="963426"/>
            <a:chOff x="10720598" y="3542179"/>
            <a:chExt cx="935266" cy="963426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BD8C043-ADFF-824C-A192-24C7702CE39D}"/>
                </a:ext>
              </a:extLst>
            </p:cNvPr>
            <p:cNvSpPr/>
            <p:nvPr/>
          </p:nvSpPr>
          <p:spPr>
            <a:xfrm>
              <a:off x="10720599" y="4054343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EDCE06D-EAB1-0C44-8EA7-93054590329C}"/>
                </a:ext>
              </a:extLst>
            </p:cNvPr>
            <p:cNvSpPr/>
            <p:nvPr/>
          </p:nvSpPr>
          <p:spPr>
            <a:xfrm>
              <a:off x="10720598" y="3542179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sp>
        <p:nvSpPr>
          <p:cNvPr id="101" name="Content Placeholder 2">
            <a:extLst>
              <a:ext uri="{FF2B5EF4-FFF2-40B4-BE49-F238E27FC236}">
                <a16:creationId xmlns:a16="http://schemas.microsoft.com/office/drawing/2014/main" id="{4C1FEE86-C858-7946-A404-46CD8CDE7239}"/>
              </a:ext>
            </a:extLst>
          </p:cNvPr>
          <p:cNvSpPr txBox="1">
            <a:spLocks/>
          </p:cNvSpPr>
          <p:nvPr/>
        </p:nvSpPr>
        <p:spPr>
          <a:xfrm>
            <a:off x="619250" y="1504944"/>
            <a:ext cx="3183836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Type 1 Virtualization </a:t>
            </a:r>
          </a:p>
        </p:txBody>
      </p:sp>
      <p:sp>
        <p:nvSpPr>
          <p:cNvPr id="102" name="Content Placeholder 2">
            <a:extLst>
              <a:ext uri="{FF2B5EF4-FFF2-40B4-BE49-F238E27FC236}">
                <a16:creationId xmlns:a16="http://schemas.microsoft.com/office/drawing/2014/main" id="{3094D005-CBBF-D24F-A39E-9E12D61925EC}"/>
              </a:ext>
            </a:extLst>
          </p:cNvPr>
          <p:cNvSpPr txBox="1">
            <a:spLocks/>
          </p:cNvSpPr>
          <p:nvPr/>
        </p:nvSpPr>
        <p:spPr>
          <a:xfrm>
            <a:off x="4499160" y="1501282"/>
            <a:ext cx="3183836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Type 2 Virtualization </a:t>
            </a:r>
          </a:p>
        </p:txBody>
      </p:sp>
      <p:sp>
        <p:nvSpPr>
          <p:cNvPr id="103" name="Content Placeholder 2">
            <a:extLst>
              <a:ext uri="{FF2B5EF4-FFF2-40B4-BE49-F238E27FC236}">
                <a16:creationId xmlns:a16="http://schemas.microsoft.com/office/drawing/2014/main" id="{1F5AA298-D82B-964F-A00A-95A9AAB42D33}"/>
              </a:ext>
            </a:extLst>
          </p:cNvPr>
          <p:cNvSpPr txBox="1">
            <a:spLocks/>
          </p:cNvSpPr>
          <p:nvPr/>
        </p:nvSpPr>
        <p:spPr>
          <a:xfrm>
            <a:off x="8582870" y="1494935"/>
            <a:ext cx="3183836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Containerization</a:t>
            </a:r>
          </a:p>
        </p:txBody>
      </p:sp>
    </p:spTree>
    <p:extLst>
      <p:ext uri="{BB962C8B-B14F-4D97-AF65-F5344CB8AC3E}">
        <p14:creationId xmlns:p14="http://schemas.microsoft.com/office/powerpoint/2010/main" val="406606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7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7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5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7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0"/>
                            </p:stCondLst>
                            <p:childTnLst>
                              <p:par>
                                <p:cTn id="1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500"/>
                            </p:stCondLst>
                            <p:childTnLst>
                              <p:par>
                                <p:cTn id="1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9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750"/>
                            </p:stCondLst>
                            <p:childTnLst>
                              <p:par>
                                <p:cTn id="143" presetID="9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000"/>
                            </p:stCondLst>
                            <p:childTnLst>
                              <p:par>
                                <p:cTn id="147" presetID="9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4250"/>
                            </p:stCondLst>
                            <p:childTnLst>
                              <p:par>
                                <p:cTn id="151" presetID="9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500"/>
                            </p:stCondLst>
                            <p:childTnLst>
                              <p:par>
                                <p:cTn id="155" presetID="9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6750"/>
                            </p:stCondLst>
                            <p:childTnLst>
                              <p:par>
                                <p:cTn id="159" presetID="9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8000"/>
                            </p:stCondLst>
                            <p:childTnLst>
                              <p:par>
                                <p:cTn id="163" presetID="9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  <p:bldP spid="67" grpId="0" animBg="1"/>
      <p:bldP spid="68" grpId="0" animBg="1"/>
      <p:bldP spid="69" grpId="0" animBg="1"/>
      <p:bldP spid="70" grpId="0"/>
      <p:bldP spid="80" grpId="0" animBg="1"/>
      <p:bldP spid="81" grpId="0" animBg="1"/>
      <p:bldP spid="82" grpId="0" animBg="1"/>
      <p:bldP spid="83" grpId="0" animBg="1"/>
      <p:bldP spid="84" grpId="0"/>
      <p:bldP spid="94" grpId="0" animBg="1"/>
      <p:bldP spid="101" grpId="0"/>
      <p:bldP spid="102" grpId="0"/>
      <p:bldP spid="10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649</TotalTime>
  <Words>1090</Words>
  <Application>Microsoft Macintosh PowerPoint</Application>
  <PresentationFormat>Widescreen</PresentationFormat>
  <Paragraphs>289</Paragraphs>
  <Slides>31</Slides>
  <Notes>30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Andale Mono</vt:lpstr>
      <vt:lpstr>Arial</vt:lpstr>
      <vt:lpstr>Calibri</vt:lpstr>
      <vt:lpstr>Calibri Light</vt:lpstr>
      <vt:lpstr>Office Theme</vt:lpstr>
      <vt:lpstr>Introduction To Docker</vt:lpstr>
      <vt:lpstr>If you want hands-on practice…</vt:lpstr>
      <vt:lpstr>Part I</vt:lpstr>
      <vt:lpstr>Why is Does Docker Matter?</vt:lpstr>
      <vt:lpstr>What is Docker?</vt:lpstr>
      <vt:lpstr>What is Container?</vt:lpstr>
      <vt:lpstr>Comparing Virtual Machines and Containers</vt:lpstr>
      <vt:lpstr>PowerPoint Presentation</vt:lpstr>
      <vt:lpstr>Virtual Machine and Container Architecture</vt:lpstr>
      <vt:lpstr>Wins for Docker</vt:lpstr>
      <vt:lpstr>Docker Engine Overview</vt:lpstr>
      <vt:lpstr>The Docker Architecture</vt:lpstr>
      <vt:lpstr>Part II</vt:lpstr>
      <vt:lpstr>Sign In to Docker Desktop</vt:lpstr>
      <vt:lpstr>Verify Your Docker Installation</vt:lpstr>
      <vt:lpstr>PowerPoint Presentation</vt:lpstr>
      <vt:lpstr>PowerPoint Presentation</vt:lpstr>
      <vt:lpstr>PowerPoint Presentation</vt:lpstr>
      <vt:lpstr>Docker Images</vt:lpstr>
      <vt:lpstr>The Dockerfile</vt:lpstr>
      <vt:lpstr>The FROM Instruction</vt:lpstr>
      <vt:lpstr>PowerPoint Presentation</vt:lpstr>
      <vt:lpstr>Docker Containers</vt:lpstr>
      <vt:lpstr>Downloading &amp; Storing Images</vt:lpstr>
      <vt:lpstr>Build Docker Images</vt:lpstr>
      <vt:lpstr>Create Docker Containers</vt:lpstr>
      <vt:lpstr>Mount Local Volumes to Docker Containers</vt:lpstr>
      <vt:lpstr>Port Forward to Docker Containers</vt:lpstr>
      <vt:lpstr>Cleaning Up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Hull, Timothy</dc:creator>
  <cp:lastModifiedBy>Hull, Timothy</cp:lastModifiedBy>
  <cp:revision>59</cp:revision>
  <dcterms:created xsi:type="dcterms:W3CDTF">2020-02-11T00:22:44Z</dcterms:created>
  <dcterms:modified xsi:type="dcterms:W3CDTF">2020-02-18T06:04:09Z</dcterms:modified>
</cp:coreProperties>
</file>