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80" r:id="rId1"/>
  </p:sldMasterIdLst>
  <p:notesMasterIdLst>
    <p:notesMasterId r:id="rId50"/>
  </p:notesMasterIdLst>
  <p:sldIdLst>
    <p:sldId id="256" r:id="rId2"/>
    <p:sldId id="339" r:id="rId3"/>
    <p:sldId id="341" r:id="rId4"/>
    <p:sldId id="340" r:id="rId5"/>
    <p:sldId id="325" r:id="rId6"/>
    <p:sldId id="342" r:id="rId7"/>
    <p:sldId id="324" r:id="rId8"/>
    <p:sldId id="332" r:id="rId9"/>
    <p:sldId id="333" r:id="rId10"/>
    <p:sldId id="334" r:id="rId11"/>
    <p:sldId id="335" r:id="rId12"/>
    <p:sldId id="336" r:id="rId13"/>
    <p:sldId id="323" r:id="rId14"/>
    <p:sldId id="290" r:id="rId15"/>
    <p:sldId id="303" r:id="rId16"/>
    <p:sldId id="304" r:id="rId17"/>
    <p:sldId id="286" r:id="rId18"/>
    <p:sldId id="258" r:id="rId19"/>
    <p:sldId id="283" r:id="rId20"/>
    <p:sldId id="292" r:id="rId21"/>
    <p:sldId id="307" r:id="rId22"/>
    <p:sldId id="329" r:id="rId23"/>
    <p:sldId id="306" r:id="rId24"/>
    <p:sldId id="267" r:id="rId25"/>
    <p:sldId id="330" r:id="rId26"/>
    <p:sldId id="312" r:id="rId27"/>
    <p:sldId id="331" r:id="rId28"/>
    <p:sldId id="279" r:id="rId29"/>
    <p:sldId id="276" r:id="rId30"/>
    <p:sldId id="275" r:id="rId31"/>
    <p:sldId id="313" r:id="rId32"/>
    <p:sldId id="277" r:id="rId33"/>
    <p:sldId id="278" r:id="rId34"/>
    <p:sldId id="319" r:id="rId35"/>
    <p:sldId id="318" r:id="rId36"/>
    <p:sldId id="322" r:id="rId37"/>
    <p:sldId id="270" r:id="rId38"/>
    <p:sldId id="326" r:id="rId39"/>
    <p:sldId id="327" r:id="rId40"/>
    <p:sldId id="343" r:id="rId41"/>
    <p:sldId id="349" r:id="rId42"/>
    <p:sldId id="280" r:id="rId43"/>
    <p:sldId id="337" r:id="rId44"/>
    <p:sldId id="347" r:id="rId45"/>
    <p:sldId id="273" r:id="rId46"/>
    <p:sldId id="274" r:id="rId47"/>
    <p:sldId id="346" r:id="rId48"/>
    <p:sldId id="263"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in Alarcon" initials="F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0" autoAdjust="0"/>
    <p:restoredTop sz="94660"/>
  </p:normalViewPr>
  <p:slideViewPr>
    <p:cSldViewPr snapToGrid="0" snapToObjects="1">
      <p:cViewPr>
        <p:scale>
          <a:sx n="100" d="100"/>
          <a:sy n="100" d="100"/>
        </p:scale>
        <p:origin x="-1208" y="1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commentAuthors" Target="commentAuthors.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11-07T19:27:07.569"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1-11-07T19:27:07.569" idx="2">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D66921-0FA6-2C4B-BDF6-A379A46028A9}" type="datetimeFigureOut">
              <a:rPr lang="en-US" smtClean="0"/>
              <a:pPr/>
              <a:t>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4598CA-08F8-9144-9AA3-C49DD1F37F4D}" type="slidenum">
              <a:rPr lang="en-US" smtClean="0"/>
              <a:pPr/>
              <a:t>‹#›</a:t>
            </a:fld>
            <a:endParaRPr lang="en-US"/>
          </a:p>
        </p:txBody>
      </p:sp>
    </p:spTree>
    <p:extLst>
      <p:ext uri="{BB962C8B-B14F-4D97-AF65-F5344CB8AC3E}">
        <p14:creationId xmlns:p14="http://schemas.microsoft.com/office/powerpoint/2010/main" val="11765528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labels,</a:t>
            </a:r>
            <a:r>
              <a:rPr lang="en-US" baseline="0" dirty="0" smtClean="0"/>
              <a:t> plain language for novice or occasional users, carefully chosen jargon or specialized </a:t>
            </a:r>
            <a:r>
              <a:rPr lang="en-US" baseline="0" dirty="0" err="1" smtClean="0"/>
              <a:t>vocab</a:t>
            </a:r>
            <a:r>
              <a:rPr lang="en-US" baseline="0" dirty="0" smtClean="0"/>
              <a:t> for domain experts.</a:t>
            </a:r>
          </a:p>
          <a:p>
            <a:endParaRPr lang="en-US" dirty="0" smtClean="0"/>
          </a:p>
        </p:txBody>
      </p:sp>
      <p:sp>
        <p:nvSpPr>
          <p:cNvPr id="4" name="Slide Number Placeholder 3"/>
          <p:cNvSpPr>
            <a:spLocks noGrp="1"/>
          </p:cNvSpPr>
          <p:nvPr>
            <p:ph type="sldNum" sz="quarter" idx="10"/>
          </p:nvPr>
        </p:nvSpPr>
        <p:spPr/>
        <p:txBody>
          <a:bodyPr/>
          <a:lstStyle/>
          <a:p>
            <a:fld id="{644598CA-08F8-9144-9AA3-C49DD1F37F4D}" type="slidenum">
              <a:rPr lang="en-US" smtClean="0"/>
              <a:pPr/>
              <a:t>15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Rueben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32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33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34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38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Ryan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39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44598CA-08F8-9144-9AA3-C49DD1F37F4D}"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44598CA-08F8-9144-9AA3-C49DD1F37F4D}" type="slidenum">
              <a:rPr lang="en-US" smtClean="0"/>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Project 3: Modifying the create and update pages of your CRUD app to support a </a:t>
            </a:r>
            <a:r>
              <a:rPr lang="en-US" sz="1200" dirty="0" err="1" smtClean="0"/>
              <a:t>Poka</a:t>
            </a:r>
            <a:r>
              <a:rPr lang="en-US" sz="1200" dirty="0" smtClean="0"/>
              <a:t> Yoke approach to form design, using this weeks design patterns. </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Project 3: Modifying the create and update pages of your CRUD app to support a </a:t>
            </a:r>
            <a:r>
              <a:rPr lang="en-US" sz="1200" dirty="0" err="1" smtClean="0"/>
              <a:t>Poka</a:t>
            </a:r>
            <a:r>
              <a:rPr lang="en-US" sz="1200" dirty="0" smtClean="0"/>
              <a:t> Yoke approach to form design, using this weeks design patterns. </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Brandon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Rueben</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Smashing</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644598CA-08F8-9144-9AA3-C49DD1F37F4D}"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4AB02A5-4FE5-49D9-9E24-09F23B90C450}" type="datetimeFigureOut">
              <a:rPr lang="en-US" smtClean="0"/>
              <a:pPr/>
              <a:t>1/20/13</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91AF2B4D-6B12-4EDF-87BB-2B55CECB66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C9E756-CF63-514A-A315-1B319431485B}" type="datetimeFigureOut">
              <a:rPr lang="en-US" smtClean="0"/>
              <a:pPr/>
              <a:t>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C9E756-CF63-514A-A315-1B319431485B}" type="datetimeFigureOut">
              <a:rPr lang="en-US" smtClean="0"/>
              <a:pPr/>
              <a:t>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C9E756-CF63-514A-A315-1B319431485B}" type="datetimeFigureOut">
              <a:rPr lang="en-US" smtClean="0"/>
              <a:pPr/>
              <a:t>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1/20/13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C9E756-CF63-514A-A315-1B319431485B}" type="datetimeFigureOut">
              <a:rPr lang="en-US" smtClean="0"/>
              <a:pPr/>
              <a:t>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C9E756-CF63-514A-A315-1B319431485B}" type="datetimeFigureOut">
              <a:rPr lang="en-US" smtClean="0"/>
              <a:pPr/>
              <a:t>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C9E756-CF63-514A-A315-1B319431485B}" type="datetimeFigureOut">
              <a:rPr lang="en-US" smtClean="0"/>
              <a:pPr/>
              <a:t>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9E756-CF63-514A-A315-1B319431485B}" type="datetimeFigureOut">
              <a:rPr lang="en-US" smtClean="0"/>
              <a:pPr/>
              <a:t>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E72A5E-C1CA-1747-AA91-4F2F53FCBBB0}" type="slidenum">
              <a:rPr lang="en-US" smtClean="0"/>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C9E756-CF63-514A-A315-1B319431485B}" type="datetimeFigureOut">
              <a:rPr lang="en-US" smtClean="0"/>
              <a:pPr/>
              <a:t>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C9E756-CF63-514A-A315-1B319431485B}" type="datetimeFigureOut">
              <a:rPr lang="en-US" smtClean="0"/>
              <a:pPr/>
              <a:t>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7E72A5E-C1CA-1747-AA91-4F2F53FCBBB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C9E756-CF63-514A-A315-1B319431485B}" type="datetimeFigureOut">
              <a:rPr lang="en-US" smtClean="0"/>
              <a:pPr/>
              <a:t>1/20/13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7E72A5E-C1CA-1747-AA91-4F2F53FCBBB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481" r:id="rId1"/>
    <p:sldLayoutId id="2147484482" r:id="rId2"/>
    <p:sldLayoutId id="2147484483" r:id="rId3"/>
    <p:sldLayoutId id="2147484484" r:id="rId4"/>
    <p:sldLayoutId id="2147484485" r:id="rId5"/>
    <p:sldLayoutId id="2147484486" r:id="rId6"/>
    <p:sldLayoutId id="2147484487" r:id="rId7"/>
    <p:sldLayoutId id="2147484488" r:id="rId8"/>
    <p:sldLayoutId id="2147484489" r:id="rId9"/>
    <p:sldLayoutId id="2147484490" r:id="rId10"/>
    <p:sldLayoutId id="2147484491" r:id="rId11"/>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ukew.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en.wikipedia.org/wiki/Help:Installing_Japanese_character_set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comments" Target="../comments/comment1.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querymobile.com/demos/1.2.0/docs/content/content-grid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3 </a:t>
            </a:r>
            <a:r>
              <a:rPr lang="en-US" dirty="0" err="1" smtClean="0"/>
              <a:t>Wimba</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12900"/>
            <a:ext cx="8229600" cy="4813300"/>
          </a:xfrm>
        </p:spPr>
        <p:txBody>
          <a:bodyPr>
            <a:normAutofit/>
          </a:bodyPr>
          <a:lstStyle/>
          <a:p>
            <a:pPr marL="628650" indent="6350">
              <a:buNone/>
            </a:pPr>
            <a:r>
              <a:rPr lang="en-US" sz="3600" dirty="0" smtClean="0"/>
              <a:t>What about this?</a:t>
            </a:r>
          </a:p>
          <a:p>
            <a:pPr marL="628650" indent="6350">
              <a:buNone/>
            </a:pPr>
            <a:r>
              <a:rPr lang="en-US" sz="2800" dirty="0" smtClean="0"/>
              <a:t>&lt;div class=“</a:t>
            </a:r>
            <a:r>
              <a:rPr lang="en-US" sz="2800" dirty="0" err="1" smtClean="0"/>
              <a:t>ui</a:t>
            </a:r>
            <a:r>
              <a:rPr lang="en-US" sz="2800" dirty="0" smtClean="0"/>
              <a:t>-grid-b”&gt;</a:t>
            </a:r>
          </a:p>
          <a:p>
            <a:pPr marL="628650" indent="6350">
              <a:buNone/>
            </a:pPr>
            <a:r>
              <a:rPr lang="en-US" sz="2800" dirty="0"/>
              <a:t> </a:t>
            </a:r>
            <a:r>
              <a:rPr lang="en-US" sz="2800" dirty="0" smtClean="0"/>
              <a:t>      &lt;div class=“</a:t>
            </a:r>
            <a:r>
              <a:rPr lang="en-US" sz="2800" dirty="0" err="1" smtClean="0"/>
              <a:t>ui</a:t>
            </a:r>
            <a:r>
              <a:rPr lang="en-US" sz="2800" dirty="0" smtClean="0"/>
              <a:t>-block-a”&gt; Block A&lt;/div&gt;</a:t>
            </a:r>
          </a:p>
          <a:p>
            <a:pPr marL="628650" indent="6350">
              <a:buNone/>
            </a:pPr>
            <a:r>
              <a:rPr lang="en-US" sz="2800" dirty="0" smtClean="0"/>
              <a:t>       &lt;</a:t>
            </a:r>
            <a:r>
              <a:rPr lang="en-US" sz="2800" dirty="0"/>
              <a:t>div class=“</a:t>
            </a:r>
            <a:r>
              <a:rPr lang="en-US" sz="2800" dirty="0" err="1"/>
              <a:t>ui</a:t>
            </a:r>
            <a:r>
              <a:rPr lang="en-US" sz="2800" dirty="0"/>
              <a:t>-block</a:t>
            </a:r>
            <a:r>
              <a:rPr lang="en-US" sz="2800" dirty="0" smtClean="0"/>
              <a:t>-b”</a:t>
            </a:r>
            <a:r>
              <a:rPr lang="en-US" sz="2800" dirty="0"/>
              <a:t>&gt; Block </a:t>
            </a:r>
            <a:r>
              <a:rPr lang="en-US" sz="2800" dirty="0" smtClean="0"/>
              <a:t>B&lt;</a:t>
            </a:r>
            <a:r>
              <a:rPr lang="en-US" sz="2800" dirty="0"/>
              <a:t>/div</a:t>
            </a:r>
            <a:r>
              <a:rPr lang="en-US" sz="2800" dirty="0" smtClean="0"/>
              <a:t>&gt;</a:t>
            </a:r>
          </a:p>
          <a:p>
            <a:pPr marL="628650" indent="6350">
              <a:buNone/>
            </a:pPr>
            <a:r>
              <a:rPr lang="en-US" sz="2800" dirty="0" smtClean="0"/>
              <a:t>       &lt;</a:t>
            </a:r>
            <a:r>
              <a:rPr lang="en-US" sz="2800" dirty="0"/>
              <a:t>div class=“</a:t>
            </a:r>
            <a:r>
              <a:rPr lang="en-US" sz="2800" dirty="0" err="1"/>
              <a:t>ui</a:t>
            </a:r>
            <a:r>
              <a:rPr lang="en-US" sz="2800" dirty="0"/>
              <a:t>-block</a:t>
            </a:r>
            <a:r>
              <a:rPr lang="en-US" sz="2800" dirty="0" smtClean="0"/>
              <a:t>-c”</a:t>
            </a:r>
            <a:r>
              <a:rPr lang="en-US" sz="2800" dirty="0"/>
              <a:t>&gt; Block </a:t>
            </a:r>
            <a:r>
              <a:rPr lang="en-US" sz="2800" dirty="0" smtClean="0"/>
              <a:t>C&lt;</a:t>
            </a:r>
            <a:r>
              <a:rPr lang="en-US" sz="2800" dirty="0"/>
              <a:t>/div</a:t>
            </a:r>
            <a:r>
              <a:rPr lang="en-US" sz="2800" dirty="0" smtClean="0"/>
              <a:t>&gt;</a:t>
            </a:r>
          </a:p>
          <a:p>
            <a:pPr marL="628650" indent="6350">
              <a:buNone/>
            </a:pPr>
            <a:r>
              <a:rPr lang="en-US" sz="2800" dirty="0" smtClean="0"/>
              <a:t>       &lt;</a:t>
            </a:r>
            <a:r>
              <a:rPr lang="en-US" sz="2800" dirty="0"/>
              <a:t>div class=“</a:t>
            </a:r>
            <a:r>
              <a:rPr lang="en-US" sz="2800" dirty="0" err="1"/>
              <a:t>ui</a:t>
            </a:r>
            <a:r>
              <a:rPr lang="en-US" sz="2800" dirty="0"/>
              <a:t>-block-a”&gt; Block </a:t>
            </a:r>
            <a:r>
              <a:rPr lang="en-US" sz="2800" dirty="0" smtClean="0"/>
              <a:t>A1&lt;</a:t>
            </a:r>
            <a:r>
              <a:rPr lang="en-US" sz="2800" dirty="0"/>
              <a:t>/div&gt;</a:t>
            </a:r>
          </a:p>
          <a:p>
            <a:pPr marL="628650" indent="6350">
              <a:buNone/>
            </a:pPr>
            <a:r>
              <a:rPr lang="en-US" sz="2800" dirty="0"/>
              <a:t>       &lt;div class=“</a:t>
            </a:r>
            <a:r>
              <a:rPr lang="en-US" sz="2800" dirty="0" err="1"/>
              <a:t>ui</a:t>
            </a:r>
            <a:r>
              <a:rPr lang="en-US" sz="2800" dirty="0"/>
              <a:t>-block-b”&gt; Block </a:t>
            </a:r>
            <a:r>
              <a:rPr lang="en-US" sz="2800" dirty="0" smtClean="0"/>
              <a:t>B1&lt;</a:t>
            </a:r>
            <a:r>
              <a:rPr lang="en-US" sz="2800" dirty="0"/>
              <a:t>/div&gt;</a:t>
            </a:r>
          </a:p>
          <a:p>
            <a:pPr marL="628650" indent="6350">
              <a:buNone/>
            </a:pPr>
            <a:r>
              <a:rPr lang="en-US" sz="2800" dirty="0"/>
              <a:t>       &lt;div class=“</a:t>
            </a:r>
            <a:r>
              <a:rPr lang="en-US" sz="2800" dirty="0" err="1"/>
              <a:t>ui</a:t>
            </a:r>
            <a:r>
              <a:rPr lang="en-US" sz="2800" dirty="0"/>
              <a:t>-block-c”&gt; Block </a:t>
            </a:r>
            <a:r>
              <a:rPr lang="en-US" sz="2800" dirty="0" smtClean="0"/>
              <a:t>C1&lt;</a:t>
            </a:r>
            <a:r>
              <a:rPr lang="en-US" sz="2800" dirty="0"/>
              <a:t>/div</a:t>
            </a:r>
            <a:r>
              <a:rPr lang="en-US" sz="2800" dirty="0" smtClean="0"/>
              <a:t>&gt;</a:t>
            </a:r>
            <a:endParaRPr lang="en-US" sz="2800" dirty="0"/>
          </a:p>
          <a:p>
            <a:pPr marL="628650" indent="6350">
              <a:buNone/>
            </a:pPr>
            <a:r>
              <a:rPr lang="en-US" sz="2800" dirty="0" smtClean="0"/>
              <a:t>&lt;/div&gt; &lt;! - - Closes Grid- - &gt;</a:t>
            </a:r>
            <a:endParaRPr lang="en-US" sz="2800" dirty="0"/>
          </a:p>
          <a:p>
            <a:pPr marL="628650" indent="6350">
              <a:buNone/>
            </a:pPr>
            <a:endParaRPr lang="en-US" sz="28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extLst>
      <p:ext uri="{BB962C8B-B14F-4D97-AF65-F5344CB8AC3E}">
        <p14:creationId xmlns:p14="http://schemas.microsoft.com/office/powerpoint/2010/main" val="639179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12900"/>
            <a:ext cx="8229600" cy="4813300"/>
          </a:xfrm>
        </p:spPr>
        <p:txBody>
          <a:bodyPr>
            <a:normAutofit fontScale="92500" lnSpcReduction="20000"/>
          </a:bodyPr>
          <a:lstStyle/>
          <a:p>
            <a:pPr marL="628650" indent="6350">
              <a:buNone/>
            </a:pPr>
            <a:r>
              <a:rPr lang="en-US" sz="3600" dirty="0" smtClean="0"/>
              <a:t>What about this?</a:t>
            </a:r>
          </a:p>
          <a:p>
            <a:pPr marL="628650" indent="6350">
              <a:buNone/>
            </a:pPr>
            <a:r>
              <a:rPr lang="en-US" sz="2800" dirty="0" smtClean="0"/>
              <a:t>&lt;div class=“</a:t>
            </a:r>
            <a:r>
              <a:rPr lang="en-US" sz="2800" dirty="0" err="1" smtClean="0"/>
              <a:t>ui</a:t>
            </a:r>
            <a:r>
              <a:rPr lang="en-US" sz="2800" dirty="0" smtClean="0"/>
              <a:t>-grid-b”&gt;</a:t>
            </a:r>
          </a:p>
          <a:p>
            <a:pPr marL="628650" indent="6350">
              <a:buNone/>
            </a:pPr>
            <a:r>
              <a:rPr lang="en-US" sz="2800" dirty="0" smtClean="0"/>
              <a:t>&lt;div class=“</a:t>
            </a:r>
            <a:r>
              <a:rPr lang="en-US" sz="2800" dirty="0" err="1" smtClean="0"/>
              <a:t>ui</a:t>
            </a:r>
            <a:r>
              <a:rPr lang="en-US" sz="2800" dirty="0" smtClean="0"/>
              <a:t>-block-a”&gt; Block </a:t>
            </a:r>
            <a:r>
              <a:rPr lang="en-US" sz="2800" dirty="0"/>
              <a:t>A</a:t>
            </a:r>
            <a:r>
              <a:rPr lang="en-US" sz="2800" dirty="0" smtClean="0"/>
              <a:t>&lt;a    </a:t>
            </a:r>
            <a:r>
              <a:rPr lang="en-US" sz="2800" dirty="0" err="1" smtClean="0"/>
              <a:t>href</a:t>
            </a:r>
            <a:r>
              <a:rPr lang="en-US" sz="2800" dirty="0"/>
              <a:t>="</a:t>
            </a:r>
            <a:r>
              <a:rPr lang="en-US" sz="2800" dirty="0" err="1"/>
              <a:t>error.html</a:t>
            </a:r>
            <a:r>
              <a:rPr lang="en-US" sz="2800" dirty="0"/>
              <a:t>" data-</a:t>
            </a:r>
            <a:r>
              <a:rPr lang="en-US" sz="2800" dirty="0" err="1"/>
              <a:t>ajax</a:t>
            </a:r>
            <a:r>
              <a:rPr lang="en-US" sz="2800" dirty="0"/>
              <a:t>="</a:t>
            </a:r>
            <a:r>
              <a:rPr lang="en-US" sz="2800" dirty="0" smtClean="0"/>
              <a:t>false"</a:t>
            </a:r>
            <a:r>
              <a:rPr lang="en-US" sz="2800" dirty="0"/>
              <a:t>&gt;&lt;</a:t>
            </a:r>
            <a:r>
              <a:rPr lang="en-US" sz="2800" dirty="0" err="1"/>
              <a:t>img</a:t>
            </a:r>
            <a:r>
              <a:rPr lang="en-US" sz="2800" dirty="0"/>
              <a:t> </a:t>
            </a:r>
            <a:r>
              <a:rPr lang="en-US" sz="2800" dirty="0" err="1"/>
              <a:t>src</a:t>
            </a:r>
            <a:r>
              <a:rPr lang="en-US" sz="2800" dirty="0"/>
              <a:t>="</a:t>
            </a:r>
            <a:r>
              <a:rPr lang="en-US" sz="2800" dirty="0" err="1"/>
              <a:t>img</a:t>
            </a:r>
            <a:r>
              <a:rPr lang="en-US" sz="2800" dirty="0" smtClean="0"/>
              <a:t>/</a:t>
            </a:r>
            <a:r>
              <a:rPr lang="en-US" sz="2800" dirty="0" err="1" smtClean="0"/>
              <a:t>blocka.png</a:t>
            </a:r>
            <a:r>
              <a:rPr lang="en-US" sz="2800" dirty="0"/>
              <a:t>"/&gt;&lt;/a&gt;/</a:t>
            </a:r>
            <a:r>
              <a:rPr lang="en-US" sz="2800" dirty="0" smtClean="0"/>
              <a:t>div&gt;</a:t>
            </a:r>
          </a:p>
          <a:p>
            <a:pPr marL="628650" indent="6350">
              <a:buNone/>
            </a:pPr>
            <a:r>
              <a:rPr lang="en-US" sz="2800" dirty="0" smtClean="0"/>
              <a:t>&lt;</a:t>
            </a:r>
            <a:r>
              <a:rPr lang="en-US" sz="2800" dirty="0"/>
              <a:t>div class=“</a:t>
            </a:r>
            <a:r>
              <a:rPr lang="en-US" sz="2800" dirty="0" err="1"/>
              <a:t>ui</a:t>
            </a:r>
            <a:r>
              <a:rPr lang="en-US" sz="2800" dirty="0"/>
              <a:t>-block</a:t>
            </a:r>
            <a:r>
              <a:rPr lang="en-US" sz="2800" dirty="0" smtClean="0"/>
              <a:t>-b”</a:t>
            </a:r>
            <a:r>
              <a:rPr lang="en-US" sz="2800" dirty="0"/>
              <a:t>&gt; Block B</a:t>
            </a:r>
            <a:r>
              <a:rPr lang="en-US" sz="2800" dirty="0" smtClean="0"/>
              <a:t>&lt;a </a:t>
            </a:r>
            <a:r>
              <a:rPr lang="en-US" sz="2800" dirty="0" err="1"/>
              <a:t>href</a:t>
            </a:r>
            <a:r>
              <a:rPr lang="en-US" sz="2800" dirty="0"/>
              <a:t>="</a:t>
            </a:r>
            <a:r>
              <a:rPr lang="en-US" sz="2800" dirty="0" err="1"/>
              <a:t>error.html</a:t>
            </a:r>
            <a:r>
              <a:rPr lang="en-US" sz="2800" dirty="0"/>
              <a:t>" data-</a:t>
            </a:r>
            <a:r>
              <a:rPr lang="en-US" sz="2800" dirty="0" err="1"/>
              <a:t>ajax</a:t>
            </a:r>
            <a:r>
              <a:rPr lang="en-US" sz="2800" dirty="0"/>
              <a:t>="false""&gt;&lt;</a:t>
            </a:r>
            <a:r>
              <a:rPr lang="en-US" sz="2800" dirty="0" err="1"/>
              <a:t>img</a:t>
            </a:r>
            <a:r>
              <a:rPr lang="en-US" sz="2800" dirty="0"/>
              <a:t> </a:t>
            </a:r>
            <a:r>
              <a:rPr lang="en-US" sz="2800" dirty="0" err="1"/>
              <a:t>src</a:t>
            </a:r>
            <a:r>
              <a:rPr lang="en-US" sz="2800" dirty="0"/>
              <a:t>="</a:t>
            </a:r>
            <a:r>
              <a:rPr lang="en-US" sz="2800" dirty="0" err="1"/>
              <a:t>img</a:t>
            </a:r>
            <a:r>
              <a:rPr lang="en-US" sz="2800" dirty="0" smtClean="0"/>
              <a:t>/</a:t>
            </a:r>
            <a:r>
              <a:rPr lang="en-US" sz="2800" dirty="0" err="1" smtClean="0"/>
              <a:t>blockb.png</a:t>
            </a:r>
            <a:r>
              <a:rPr lang="en-US" sz="2800" dirty="0"/>
              <a:t>"/&gt;&lt;/a&gt;/div</a:t>
            </a:r>
            <a:r>
              <a:rPr lang="en-US" sz="2800" dirty="0" smtClean="0"/>
              <a:t>&gt;</a:t>
            </a:r>
            <a:endParaRPr lang="en-US" sz="2800" dirty="0"/>
          </a:p>
          <a:p>
            <a:pPr marL="628650" indent="6350">
              <a:buNone/>
            </a:pPr>
            <a:r>
              <a:rPr lang="en-US" sz="2800" dirty="0" smtClean="0"/>
              <a:t> &lt;</a:t>
            </a:r>
            <a:r>
              <a:rPr lang="en-US" sz="2800" dirty="0"/>
              <a:t>div class=“</a:t>
            </a:r>
            <a:r>
              <a:rPr lang="en-US" sz="2800" dirty="0" err="1"/>
              <a:t>ui</a:t>
            </a:r>
            <a:r>
              <a:rPr lang="en-US" sz="2800" dirty="0"/>
              <a:t>-block</a:t>
            </a:r>
            <a:r>
              <a:rPr lang="en-US" sz="2800" dirty="0" smtClean="0"/>
              <a:t>-c”</a:t>
            </a:r>
            <a:r>
              <a:rPr lang="en-US" sz="2800" dirty="0"/>
              <a:t>&gt; Block C</a:t>
            </a:r>
            <a:r>
              <a:rPr lang="en-US" sz="2800" dirty="0" smtClean="0"/>
              <a:t>&lt;a </a:t>
            </a:r>
            <a:r>
              <a:rPr lang="en-US" sz="2800" dirty="0" err="1"/>
              <a:t>href</a:t>
            </a:r>
            <a:r>
              <a:rPr lang="en-US" sz="2800" dirty="0"/>
              <a:t>="</a:t>
            </a:r>
            <a:r>
              <a:rPr lang="en-US" sz="2800" dirty="0" err="1"/>
              <a:t>error.html</a:t>
            </a:r>
            <a:r>
              <a:rPr lang="en-US" sz="2800" dirty="0"/>
              <a:t>" data-</a:t>
            </a:r>
            <a:r>
              <a:rPr lang="en-US" sz="2800" dirty="0" err="1"/>
              <a:t>ajax</a:t>
            </a:r>
            <a:r>
              <a:rPr lang="en-US" sz="2800" dirty="0"/>
              <a:t>="false""&gt;&lt;</a:t>
            </a:r>
            <a:r>
              <a:rPr lang="en-US" sz="2800" dirty="0" err="1"/>
              <a:t>img</a:t>
            </a:r>
            <a:r>
              <a:rPr lang="en-US" sz="2800" dirty="0"/>
              <a:t> </a:t>
            </a:r>
            <a:r>
              <a:rPr lang="en-US" sz="2800" dirty="0" err="1"/>
              <a:t>src</a:t>
            </a:r>
            <a:r>
              <a:rPr lang="en-US" sz="2800" dirty="0"/>
              <a:t>="</a:t>
            </a:r>
            <a:r>
              <a:rPr lang="en-US" sz="2800" dirty="0" err="1"/>
              <a:t>img</a:t>
            </a:r>
            <a:r>
              <a:rPr lang="en-US" sz="2800" dirty="0" smtClean="0"/>
              <a:t>/</a:t>
            </a:r>
            <a:r>
              <a:rPr lang="en-US" sz="2800" dirty="0" err="1" smtClean="0"/>
              <a:t>blockc.png</a:t>
            </a:r>
            <a:r>
              <a:rPr lang="en-US" sz="2800" dirty="0"/>
              <a:t>"/&gt;&lt;/a&gt;/div</a:t>
            </a:r>
            <a:r>
              <a:rPr lang="en-US" sz="2800" dirty="0" smtClean="0"/>
              <a:t>&gt;</a:t>
            </a:r>
          </a:p>
          <a:p>
            <a:pPr marL="628650" indent="6350">
              <a:buNone/>
            </a:pPr>
            <a:r>
              <a:rPr lang="en-US" sz="2800" dirty="0" smtClean="0"/>
              <a:t>&lt;/div&gt; &lt;! - - Closes Grid- - &gt;</a:t>
            </a:r>
            <a:endParaRPr lang="en-US" sz="2800" dirty="0"/>
          </a:p>
          <a:p>
            <a:pPr marL="628650" indent="6350">
              <a:buNone/>
            </a:pPr>
            <a:endParaRPr lang="en-US" sz="28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extLst>
      <p:ext uri="{BB962C8B-B14F-4D97-AF65-F5344CB8AC3E}">
        <p14:creationId xmlns:p14="http://schemas.microsoft.com/office/powerpoint/2010/main" val="5563840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12900"/>
            <a:ext cx="8229600" cy="4813300"/>
          </a:xfrm>
        </p:spPr>
        <p:txBody>
          <a:bodyPr>
            <a:normAutofit fontScale="85000" lnSpcReduction="10000"/>
          </a:bodyPr>
          <a:lstStyle/>
          <a:p>
            <a:pPr marL="628650" indent="6350">
              <a:buNone/>
            </a:pPr>
            <a:r>
              <a:rPr lang="en-US" sz="3600" dirty="0" smtClean="0"/>
              <a:t>What about this?</a:t>
            </a:r>
          </a:p>
          <a:p>
            <a:pPr marL="628650" indent="6350">
              <a:buNone/>
            </a:pPr>
            <a:r>
              <a:rPr lang="en-US" sz="2800" dirty="0" smtClean="0"/>
              <a:t>&lt;div class=“</a:t>
            </a:r>
            <a:r>
              <a:rPr lang="en-US" sz="2800" dirty="0" err="1" smtClean="0"/>
              <a:t>ui</a:t>
            </a:r>
            <a:r>
              <a:rPr lang="en-US" sz="2800" dirty="0" smtClean="0"/>
              <a:t>-grid-b”&gt;</a:t>
            </a:r>
          </a:p>
          <a:p>
            <a:pPr marL="628650" indent="6350">
              <a:buNone/>
            </a:pPr>
            <a:r>
              <a:rPr lang="en-US" sz="2800" dirty="0" smtClean="0"/>
              <a:t>&lt;div class=“</a:t>
            </a:r>
            <a:r>
              <a:rPr lang="en-US" sz="2800" dirty="0" err="1" smtClean="0"/>
              <a:t>ui</a:t>
            </a:r>
            <a:r>
              <a:rPr lang="en-US" sz="2800" dirty="0" smtClean="0"/>
              <a:t>-block-</a:t>
            </a:r>
            <a:r>
              <a:rPr lang="en-US" sz="2800" dirty="0"/>
              <a:t>a</a:t>
            </a:r>
            <a:r>
              <a:rPr lang="en-US" sz="2800" dirty="0" smtClean="0"/>
              <a:t>”&gt;&lt;</a:t>
            </a:r>
            <a:r>
              <a:rPr lang="en-US" sz="2800" dirty="0"/>
              <a:t>div class="</a:t>
            </a:r>
            <a:r>
              <a:rPr lang="en-US" sz="2800" dirty="0" err="1"/>
              <a:t>ui</a:t>
            </a:r>
            <a:r>
              <a:rPr lang="en-US" sz="2800" dirty="0"/>
              <a:t>-bar </a:t>
            </a:r>
            <a:r>
              <a:rPr lang="en-US" sz="2800" dirty="0" err="1"/>
              <a:t>ui</a:t>
            </a:r>
            <a:r>
              <a:rPr lang="en-US" sz="2800" dirty="0"/>
              <a:t>-bar-c"&gt; </a:t>
            </a:r>
            <a:r>
              <a:rPr lang="en-US" sz="2800" dirty="0" smtClean="0"/>
              <a:t>Block </a:t>
            </a:r>
            <a:r>
              <a:rPr lang="en-US" sz="2800" dirty="0"/>
              <a:t>A</a:t>
            </a:r>
            <a:r>
              <a:rPr lang="en-US" sz="2800" dirty="0" smtClean="0"/>
              <a:t>&lt;a </a:t>
            </a:r>
            <a:r>
              <a:rPr lang="en-US" sz="2800" dirty="0" err="1" smtClean="0"/>
              <a:t>href</a:t>
            </a:r>
            <a:r>
              <a:rPr lang="en-US" sz="2800" dirty="0"/>
              <a:t>="</a:t>
            </a:r>
            <a:r>
              <a:rPr lang="en-US" sz="2800" dirty="0" err="1"/>
              <a:t>error.html</a:t>
            </a:r>
            <a:r>
              <a:rPr lang="en-US" sz="2800" dirty="0"/>
              <a:t>" data-</a:t>
            </a:r>
            <a:r>
              <a:rPr lang="en-US" sz="2800" dirty="0" err="1"/>
              <a:t>ajax</a:t>
            </a:r>
            <a:r>
              <a:rPr lang="en-US" sz="2800" dirty="0"/>
              <a:t>="</a:t>
            </a:r>
            <a:r>
              <a:rPr lang="en-US" sz="2800" dirty="0" smtClean="0"/>
              <a:t>false"</a:t>
            </a:r>
            <a:r>
              <a:rPr lang="en-US" sz="2800" dirty="0"/>
              <a:t>&gt;&lt;</a:t>
            </a:r>
            <a:r>
              <a:rPr lang="en-US" sz="2800" dirty="0" err="1"/>
              <a:t>img</a:t>
            </a:r>
            <a:r>
              <a:rPr lang="en-US" sz="2800" dirty="0"/>
              <a:t> </a:t>
            </a:r>
            <a:r>
              <a:rPr lang="en-US" sz="2800" dirty="0" err="1"/>
              <a:t>src</a:t>
            </a:r>
            <a:r>
              <a:rPr lang="en-US" sz="2800" dirty="0"/>
              <a:t>="</a:t>
            </a:r>
            <a:r>
              <a:rPr lang="en-US" sz="2800" dirty="0" err="1"/>
              <a:t>img</a:t>
            </a:r>
            <a:r>
              <a:rPr lang="en-US" sz="2800" dirty="0" smtClean="0"/>
              <a:t>/</a:t>
            </a:r>
            <a:r>
              <a:rPr lang="en-US" sz="2800" dirty="0" err="1" smtClean="0"/>
              <a:t>blocka.png</a:t>
            </a:r>
            <a:r>
              <a:rPr lang="en-US" sz="2800" dirty="0"/>
              <a:t>"/&gt;&lt;/a&gt;/</a:t>
            </a:r>
            <a:r>
              <a:rPr lang="en-US" sz="2800" dirty="0" smtClean="0"/>
              <a:t>div&gt;&lt;/div&gt;</a:t>
            </a:r>
          </a:p>
          <a:p>
            <a:pPr marL="628650" indent="6350">
              <a:buNone/>
            </a:pPr>
            <a:r>
              <a:rPr lang="en-US" sz="2800" dirty="0" smtClean="0"/>
              <a:t>&lt;</a:t>
            </a:r>
            <a:r>
              <a:rPr lang="en-US" sz="2800" dirty="0"/>
              <a:t>div class=“</a:t>
            </a:r>
            <a:r>
              <a:rPr lang="en-US" sz="2800" dirty="0" err="1"/>
              <a:t>ui</a:t>
            </a:r>
            <a:r>
              <a:rPr lang="en-US" sz="2800" dirty="0"/>
              <a:t>-block</a:t>
            </a:r>
            <a:r>
              <a:rPr lang="en-US" sz="2800" dirty="0" smtClean="0"/>
              <a:t>-</a:t>
            </a:r>
            <a:r>
              <a:rPr lang="en-US" sz="2800" dirty="0"/>
              <a:t>b” </a:t>
            </a:r>
            <a:r>
              <a:rPr lang="en-US" sz="2800" dirty="0" smtClean="0"/>
              <a:t>&gt;&lt;</a:t>
            </a:r>
            <a:r>
              <a:rPr lang="en-US" sz="2800" dirty="0"/>
              <a:t>div class="</a:t>
            </a:r>
            <a:r>
              <a:rPr lang="en-US" sz="2800" dirty="0" err="1"/>
              <a:t>ui</a:t>
            </a:r>
            <a:r>
              <a:rPr lang="en-US" sz="2800" dirty="0"/>
              <a:t>-bar </a:t>
            </a:r>
            <a:r>
              <a:rPr lang="en-US" sz="2800" dirty="0" err="1"/>
              <a:t>ui</a:t>
            </a:r>
            <a:r>
              <a:rPr lang="en-US" sz="2800" dirty="0"/>
              <a:t>-bar-c"&gt; Block B</a:t>
            </a:r>
            <a:r>
              <a:rPr lang="en-US" sz="2800" dirty="0" smtClean="0"/>
              <a:t>&lt;a </a:t>
            </a:r>
            <a:r>
              <a:rPr lang="en-US" sz="2800" dirty="0" err="1"/>
              <a:t>href</a:t>
            </a:r>
            <a:r>
              <a:rPr lang="en-US" sz="2800" dirty="0"/>
              <a:t>="</a:t>
            </a:r>
            <a:r>
              <a:rPr lang="en-US" sz="2800" dirty="0" err="1"/>
              <a:t>error.html</a:t>
            </a:r>
            <a:r>
              <a:rPr lang="en-US" sz="2800" dirty="0"/>
              <a:t>" data-</a:t>
            </a:r>
            <a:r>
              <a:rPr lang="en-US" sz="2800" dirty="0" err="1"/>
              <a:t>ajax</a:t>
            </a:r>
            <a:r>
              <a:rPr lang="en-US" sz="2800" dirty="0"/>
              <a:t>="false""&gt;&lt;</a:t>
            </a:r>
            <a:r>
              <a:rPr lang="en-US" sz="2800" dirty="0" err="1"/>
              <a:t>img</a:t>
            </a:r>
            <a:r>
              <a:rPr lang="en-US" sz="2800" dirty="0"/>
              <a:t> </a:t>
            </a:r>
            <a:r>
              <a:rPr lang="en-US" sz="2800" dirty="0" err="1"/>
              <a:t>src</a:t>
            </a:r>
            <a:r>
              <a:rPr lang="en-US" sz="2800" dirty="0"/>
              <a:t>="</a:t>
            </a:r>
            <a:r>
              <a:rPr lang="en-US" sz="2800" dirty="0" err="1"/>
              <a:t>img</a:t>
            </a:r>
            <a:r>
              <a:rPr lang="en-US" sz="2800" dirty="0" smtClean="0"/>
              <a:t>/</a:t>
            </a:r>
            <a:r>
              <a:rPr lang="en-US" sz="2800" dirty="0" err="1" smtClean="0"/>
              <a:t>blockb.png</a:t>
            </a:r>
            <a:r>
              <a:rPr lang="en-US" sz="2800" dirty="0"/>
              <a:t>"/&gt;&lt;/a&gt;/div</a:t>
            </a:r>
            <a:r>
              <a:rPr lang="en-US" sz="2800" dirty="0" smtClean="0"/>
              <a:t>&gt;&lt;/div&gt;</a:t>
            </a:r>
          </a:p>
          <a:p>
            <a:pPr marL="628650" indent="6350">
              <a:buNone/>
            </a:pPr>
            <a:r>
              <a:rPr lang="en-US" sz="2800" dirty="0" smtClean="0"/>
              <a:t>&lt;</a:t>
            </a:r>
            <a:r>
              <a:rPr lang="en-US" sz="2800" dirty="0"/>
              <a:t>div class=“</a:t>
            </a:r>
            <a:r>
              <a:rPr lang="en-US" sz="2800" dirty="0" err="1"/>
              <a:t>ui</a:t>
            </a:r>
            <a:r>
              <a:rPr lang="en-US" sz="2800" dirty="0"/>
              <a:t>-block</a:t>
            </a:r>
            <a:r>
              <a:rPr lang="en-US" sz="2800" dirty="0" smtClean="0"/>
              <a:t>-</a:t>
            </a:r>
            <a:r>
              <a:rPr lang="en-US" sz="2800" dirty="0"/>
              <a:t>c” </a:t>
            </a:r>
            <a:r>
              <a:rPr lang="en-US" sz="2800" dirty="0" smtClean="0"/>
              <a:t>&gt;&lt;</a:t>
            </a:r>
            <a:r>
              <a:rPr lang="en-US" sz="2800" dirty="0"/>
              <a:t>div class="</a:t>
            </a:r>
            <a:r>
              <a:rPr lang="en-US" sz="2800" dirty="0" err="1"/>
              <a:t>ui</a:t>
            </a:r>
            <a:r>
              <a:rPr lang="en-US" sz="2800" dirty="0"/>
              <a:t>-bar </a:t>
            </a:r>
            <a:r>
              <a:rPr lang="en-US" sz="2800" dirty="0" err="1"/>
              <a:t>ui</a:t>
            </a:r>
            <a:r>
              <a:rPr lang="en-US" sz="2800" dirty="0"/>
              <a:t>-bar-c"&gt; Block C</a:t>
            </a:r>
            <a:r>
              <a:rPr lang="en-US" sz="2800" dirty="0" smtClean="0"/>
              <a:t>&lt;a </a:t>
            </a:r>
            <a:r>
              <a:rPr lang="en-US" sz="2800" dirty="0" err="1"/>
              <a:t>href</a:t>
            </a:r>
            <a:r>
              <a:rPr lang="en-US" sz="2800" dirty="0"/>
              <a:t>="</a:t>
            </a:r>
            <a:r>
              <a:rPr lang="en-US" sz="2800" dirty="0" err="1"/>
              <a:t>error.html</a:t>
            </a:r>
            <a:r>
              <a:rPr lang="en-US" sz="2800" dirty="0"/>
              <a:t>" data-</a:t>
            </a:r>
            <a:r>
              <a:rPr lang="en-US" sz="2800" dirty="0" err="1"/>
              <a:t>ajax</a:t>
            </a:r>
            <a:r>
              <a:rPr lang="en-US" sz="2800" dirty="0"/>
              <a:t>="false""&gt;&lt;</a:t>
            </a:r>
            <a:r>
              <a:rPr lang="en-US" sz="2800" dirty="0" err="1"/>
              <a:t>img</a:t>
            </a:r>
            <a:r>
              <a:rPr lang="en-US" sz="2800" dirty="0"/>
              <a:t> </a:t>
            </a:r>
            <a:r>
              <a:rPr lang="en-US" sz="2800" dirty="0" err="1"/>
              <a:t>src</a:t>
            </a:r>
            <a:r>
              <a:rPr lang="en-US" sz="2800" dirty="0"/>
              <a:t>="</a:t>
            </a:r>
            <a:r>
              <a:rPr lang="en-US" sz="2800" dirty="0" err="1"/>
              <a:t>img</a:t>
            </a:r>
            <a:r>
              <a:rPr lang="en-US" sz="2800" dirty="0" smtClean="0"/>
              <a:t>/</a:t>
            </a:r>
            <a:r>
              <a:rPr lang="en-US" sz="2800" dirty="0" err="1" smtClean="0"/>
              <a:t>blockc.png</a:t>
            </a:r>
            <a:r>
              <a:rPr lang="en-US" sz="2800" dirty="0"/>
              <a:t>"/&gt;&lt;/a&gt;/div</a:t>
            </a:r>
            <a:r>
              <a:rPr lang="en-US" sz="2800" dirty="0" smtClean="0"/>
              <a:t>&gt;&lt;/div&gt;</a:t>
            </a:r>
          </a:p>
          <a:p>
            <a:pPr marL="628650" indent="6350">
              <a:buNone/>
            </a:pPr>
            <a:r>
              <a:rPr lang="en-US" sz="2800" dirty="0" smtClean="0"/>
              <a:t>&lt;/div&gt; &lt;! - - Closes Grid- - &gt;</a:t>
            </a:r>
            <a:endParaRPr lang="en-US" sz="2800" dirty="0"/>
          </a:p>
          <a:p>
            <a:pPr marL="628650" indent="6350">
              <a:buNone/>
            </a:pPr>
            <a:endParaRPr lang="en-US" sz="28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extLst>
      <p:ext uri="{BB962C8B-B14F-4D97-AF65-F5344CB8AC3E}">
        <p14:creationId xmlns:p14="http://schemas.microsoft.com/office/powerpoint/2010/main" val="28248115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14500"/>
            <a:ext cx="8229600" cy="4737100"/>
          </a:xfrm>
        </p:spPr>
        <p:txBody>
          <a:bodyPr>
            <a:normAutofit lnSpcReduction="10000"/>
          </a:bodyPr>
          <a:lstStyle/>
          <a:p>
            <a:pPr>
              <a:buFont typeface="Wingdings" charset="2"/>
              <a:buChar char="Ø"/>
            </a:pPr>
            <a:r>
              <a:rPr lang="en-US" sz="3000" dirty="0" smtClean="0"/>
              <a:t>Organization:</a:t>
            </a:r>
          </a:p>
          <a:p>
            <a:pPr lvl="1">
              <a:buFont typeface="Wingdings" charset="2"/>
              <a:buChar char="Ø"/>
            </a:pPr>
            <a:r>
              <a:rPr lang="en-US" sz="2800" dirty="0" smtClean="0"/>
              <a:t>While HTML files do not belong in a folder, there should only be 2 html files – index and </a:t>
            </a:r>
            <a:r>
              <a:rPr lang="en-US" sz="2800" dirty="0" err="1" smtClean="0"/>
              <a:t>additem</a:t>
            </a:r>
            <a:endParaRPr lang="en-US" sz="2800" dirty="0" smtClean="0"/>
          </a:p>
          <a:p>
            <a:pPr lvl="1">
              <a:buFont typeface="Wingdings" charset="2"/>
              <a:buChar char="Ø"/>
            </a:pPr>
            <a:r>
              <a:rPr lang="en-US" sz="2800" dirty="0" smtClean="0"/>
              <a:t>JQM is specifically designed so that all pages are in one file.</a:t>
            </a:r>
            <a:r>
              <a:rPr lang="en-US" sz="2800" b="1" dirty="0">
                <a:solidFill>
                  <a:srgbClr val="FF0000"/>
                </a:solidFill>
              </a:rPr>
              <a:t> **</a:t>
            </a:r>
            <a:endParaRPr lang="en-US" sz="2800" dirty="0" smtClean="0"/>
          </a:p>
          <a:p>
            <a:pPr marL="393192" lvl="1" indent="0">
              <a:buNone/>
            </a:pPr>
            <a:endParaRPr lang="en-US" sz="2800" dirty="0" smtClean="0"/>
          </a:p>
          <a:p>
            <a:pPr>
              <a:buFont typeface="Wingdings" charset="2"/>
              <a:buChar char="Ø"/>
            </a:pPr>
            <a:r>
              <a:rPr lang="en-US" sz="3000" dirty="0" err="1" smtClean="0"/>
              <a:t>Git</a:t>
            </a:r>
            <a:r>
              <a:rPr lang="en-US" sz="3000" dirty="0" smtClean="0"/>
              <a:t> Issues:</a:t>
            </a:r>
          </a:p>
          <a:p>
            <a:pPr lvl="1">
              <a:buFont typeface="Wingdings" charset="2"/>
              <a:buChar char="Ø"/>
            </a:pPr>
            <a:r>
              <a:rPr lang="en-US" sz="2800" dirty="0" smtClean="0"/>
              <a:t>Links not included</a:t>
            </a:r>
          </a:p>
          <a:p>
            <a:pPr lvl="1">
              <a:buFont typeface="Wingdings" charset="2"/>
              <a:buChar char="Ø"/>
            </a:pPr>
            <a:r>
              <a:rPr lang="en-US" sz="2800" dirty="0" smtClean="0"/>
              <a:t>Branches are not in sync</a:t>
            </a:r>
            <a:r>
              <a:rPr lang="en-US" sz="2800" b="1" dirty="0" smtClean="0">
                <a:solidFill>
                  <a:srgbClr val="FF0000"/>
                </a:solidFill>
              </a:rPr>
              <a:t>**</a:t>
            </a:r>
          </a:p>
          <a:p>
            <a:pPr lvl="1">
              <a:buFont typeface="Wingdings" charset="2"/>
              <a:buChar char="Ø"/>
            </a:pPr>
            <a:endParaRPr lang="en-US" sz="2800" dirty="0" smtClean="0"/>
          </a:p>
          <a:p>
            <a:pPr marL="628650" indent="6350">
              <a:buNone/>
            </a:pPr>
            <a:endParaRPr lang="en-US" sz="3200" dirty="0" smtClean="0"/>
          </a:p>
          <a:p>
            <a:pPr marL="628650" indent="6350">
              <a:buNone/>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3</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Basics </a:t>
            </a:r>
            <a:r>
              <a:rPr lang="en-US" sz="4000" dirty="0" smtClean="0"/>
              <a:t>(pgs 341 – 343)</a:t>
            </a:r>
            <a:endParaRPr lang="en-US" sz="4000" dirty="0"/>
          </a:p>
        </p:txBody>
      </p:sp>
      <p:sp>
        <p:nvSpPr>
          <p:cNvPr id="3" name="Content Placeholder 2"/>
          <p:cNvSpPr>
            <a:spLocks noGrp="1"/>
          </p:cNvSpPr>
          <p:nvPr>
            <p:ph idx="1"/>
          </p:nvPr>
        </p:nvSpPr>
        <p:spPr/>
        <p:txBody>
          <a:bodyPr>
            <a:normAutofit/>
          </a:bodyPr>
          <a:lstStyle/>
          <a:p>
            <a:pPr>
              <a:buFont typeface="Wingdings" charset="2"/>
              <a:buChar char="Ø"/>
            </a:pPr>
            <a:r>
              <a:rPr lang="en-US" sz="3200" dirty="0" smtClean="0"/>
              <a:t>Make sure the user understands what’s being asked for and why. </a:t>
            </a:r>
          </a:p>
          <a:p>
            <a:pPr>
              <a:buNone/>
            </a:pPr>
            <a:endParaRPr lang="en-US" sz="1800" dirty="0" smtClean="0"/>
          </a:p>
          <a:p>
            <a:pPr>
              <a:buFont typeface="Wingdings" charset="2"/>
              <a:buChar char="Ø"/>
            </a:pPr>
            <a:r>
              <a:rPr lang="en-US" sz="3200" dirty="0" smtClean="0"/>
              <a:t>Avoid asking questions:</a:t>
            </a:r>
          </a:p>
          <a:p>
            <a:pPr lvl="1">
              <a:buFont typeface="Wingdings" charset="2"/>
              <a:buChar char="Ø"/>
            </a:pPr>
            <a:r>
              <a:rPr lang="en-US" sz="3000" dirty="0" err="1" smtClean="0"/>
              <a:t>Autocompletion</a:t>
            </a:r>
            <a:endParaRPr lang="en-US" sz="3000" dirty="0" smtClean="0"/>
          </a:p>
          <a:p>
            <a:pPr lvl="1">
              <a:buFont typeface="Wingdings" charset="2"/>
              <a:buChar char="Ø"/>
            </a:pPr>
            <a:r>
              <a:rPr lang="en-US" sz="3000" dirty="0" smtClean="0">
                <a:solidFill>
                  <a:srgbClr val="FF0000"/>
                </a:solidFill>
              </a:rPr>
              <a:t>Input </a:t>
            </a:r>
            <a:r>
              <a:rPr lang="en-US" sz="3000" dirty="0" smtClean="0">
                <a:solidFill>
                  <a:srgbClr val="FF0000"/>
                </a:solidFill>
              </a:rPr>
              <a:t>Prompts**</a:t>
            </a:r>
            <a:endParaRPr lang="en-US" sz="3000" dirty="0" smtClean="0">
              <a:solidFill>
                <a:srgbClr val="FF0000"/>
              </a:solidFill>
            </a:endParaRPr>
          </a:p>
          <a:p>
            <a:pPr lvl="1">
              <a:buFont typeface="Wingdings" charset="2"/>
              <a:buChar char="Ø"/>
            </a:pPr>
            <a:r>
              <a:rPr lang="en-US" sz="3000" dirty="0" smtClean="0">
                <a:solidFill>
                  <a:srgbClr val="FF0000"/>
                </a:solidFill>
              </a:rPr>
              <a:t>Good Defaults</a:t>
            </a:r>
          </a:p>
          <a:p>
            <a:pPr>
              <a:buNone/>
            </a:pPr>
            <a:endParaRPr lang="en-US" sz="1800" dirty="0" smtClean="0"/>
          </a:p>
          <a:p>
            <a:endParaRPr lang="en-US" sz="1800" dirty="0" smtClean="0"/>
          </a:p>
          <a:p>
            <a:endParaRPr lang="en-US" sz="3200" dirty="0" smtClean="0"/>
          </a:p>
          <a:p>
            <a:pPr>
              <a:buNone/>
            </a:pPr>
            <a:endParaRPr lang="en-US" dirty="0" smtClean="0"/>
          </a:p>
          <a:p>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59612"/>
          </a:xfrm>
        </p:spPr>
        <p:txBody>
          <a:bodyPr/>
          <a:lstStyle/>
          <a:p>
            <a:r>
              <a:rPr lang="en-US" dirty="0" smtClean="0"/>
              <a:t>Form Basics </a:t>
            </a:r>
            <a:r>
              <a:rPr lang="en-US" sz="4000" dirty="0" smtClean="0"/>
              <a:t>(pgs 341 – 343)</a:t>
            </a:r>
            <a:endParaRPr lang="en-US" sz="4000" dirty="0"/>
          </a:p>
        </p:txBody>
      </p:sp>
      <p:sp>
        <p:nvSpPr>
          <p:cNvPr id="3" name="Content Placeholder 2"/>
          <p:cNvSpPr>
            <a:spLocks noGrp="1"/>
          </p:cNvSpPr>
          <p:nvPr>
            <p:ph idx="1"/>
          </p:nvPr>
        </p:nvSpPr>
        <p:spPr>
          <a:xfrm>
            <a:off x="457200" y="1663700"/>
            <a:ext cx="8229600" cy="4889500"/>
          </a:xfrm>
        </p:spPr>
        <p:txBody>
          <a:bodyPr>
            <a:normAutofit/>
          </a:bodyPr>
          <a:lstStyle/>
          <a:p>
            <a:pPr>
              <a:buFont typeface="Wingdings" charset="2"/>
              <a:buChar char="Ø"/>
            </a:pPr>
            <a:r>
              <a:rPr lang="en-US" sz="3200" dirty="0" smtClean="0"/>
              <a:t>Provide lists from which the user can make choices.</a:t>
            </a:r>
          </a:p>
          <a:p>
            <a:pPr marL="0" indent="0">
              <a:buNone/>
            </a:pPr>
            <a:endParaRPr lang="en-US" sz="3200" dirty="0" smtClean="0"/>
          </a:p>
          <a:p>
            <a:pPr lvl="1">
              <a:buFont typeface="Wingdings" charset="2"/>
              <a:buChar char="Ø"/>
            </a:pPr>
            <a:r>
              <a:rPr lang="en-US" sz="3000" dirty="0" smtClean="0">
                <a:solidFill>
                  <a:srgbClr val="FF0000"/>
                </a:solidFill>
              </a:rPr>
              <a:t>Dropdown Chooser</a:t>
            </a:r>
          </a:p>
          <a:p>
            <a:pPr lvl="1">
              <a:buFont typeface="Wingdings" charset="2"/>
              <a:buChar char="Ø"/>
            </a:pPr>
            <a:r>
              <a:rPr lang="en-US" sz="3000" dirty="0" smtClean="0"/>
              <a:t>Combo boxes</a:t>
            </a:r>
          </a:p>
          <a:p>
            <a:pPr lvl="1">
              <a:buFont typeface="Wingdings" charset="2"/>
              <a:buChar char="Ø"/>
            </a:pPr>
            <a:r>
              <a:rPr lang="en-US" sz="3000" dirty="0" smtClean="0"/>
              <a:t>Lists </a:t>
            </a:r>
          </a:p>
          <a:p>
            <a:pPr lvl="1">
              <a:buFont typeface="Wingdings" charset="2"/>
              <a:buChar char="Ø"/>
            </a:pPr>
            <a:r>
              <a:rPr lang="en-US" sz="3000" dirty="0" smtClean="0">
                <a:solidFill>
                  <a:srgbClr val="FF0000"/>
                </a:solidFill>
              </a:rPr>
              <a:t>Input </a:t>
            </a:r>
            <a:r>
              <a:rPr lang="en-US" sz="3000" dirty="0" smtClean="0">
                <a:solidFill>
                  <a:srgbClr val="FF0000"/>
                </a:solidFill>
              </a:rPr>
              <a:t>Hints**</a:t>
            </a:r>
            <a:endParaRPr lang="en-US" sz="3000" dirty="0" smtClean="0">
              <a:solidFill>
                <a:srgbClr val="FF0000"/>
              </a:solidFill>
            </a:endParaRPr>
          </a:p>
          <a:p>
            <a:pPr lvl="1">
              <a:buFont typeface="Wingdings" charset="2"/>
              <a:buChar char="Ø"/>
            </a:pPr>
            <a:endParaRPr lang="en-US" sz="3000" dirty="0" smtClean="0"/>
          </a:p>
          <a:p>
            <a:pPr lvl="1">
              <a:buFont typeface="Wingdings" charset="2"/>
              <a:buChar char="Ø"/>
            </a:pPr>
            <a:endParaRPr lang="en-US" sz="3000" dirty="0" smtClean="0"/>
          </a:p>
          <a:p>
            <a:pPr lvl="1"/>
            <a:endParaRPr lang="en-US" sz="3000" dirty="0" smtClean="0"/>
          </a:p>
          <a:p>
            <a:endParaRPr lang="en-US" sz="1800" dirty="0" smtClean="0"/>
          </a:p>
          <a:p>
            <a:endParaRPr lang="en-US" sz="3200" dirty="0" smtClean="0"/>
          </a:p>
          <a:p>
            <a:pPr>
              <a:buNone/>
            </a:pPr>
            <a:endParaRPr lang="en-US" dirty="0" smtClean="0"/>
          </a:p>
          <a:p>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Basics </a:t>
            </a:r>
            <a:r>
              <a:rPr lang="en-US" sz="4000" dirty="0" smtClean="0"/>
              <a:t>(pgs 341 – 343)</a:t>
            </a:r>
            <a:endParaRPr lang="en-US" sz="4000" dirty="0"/>
          </a:p>
        </p:txBody>
      </p:sp>
      <p:sp>
        <p:nvSpPr>
          <p:cNvPr id="3" name="Content Placeholder 2"/>
          <p:cNvSpPr>
            <a:spLocks noGrp="1"/>
          </p:cNvSpPr>
          <p:nvPr>
            <p:ph idx="1"/>
          </p:nvPr>
        </p:nvSpPr>
        <p:spPr/>
        <p:txBody>
          <a:bodyPr>
            <a:normAutofit/>
          </a:bodyPr>
          <a:lstStyle/>
          <a:p>
            <a:pPr>
              <a:buFont typeface="Wingdings" charset="2"/>
              <a:buChar char="Ø"/>
            </a:pPr>
            <a:r>
              <a:rPr lang="en-US" sz="3200" dirty="0" smtClean="0"/>
              <a:t>Let the programming dictate the base form.</a:t>
            </a:r>
          </a:p>
          <a:p>
            <a:pPr>
              <a:buNone/>
            </a:pPr>
            <a:endParaRPr lang="en-US" sz="1800" dirty="0" smtClean="0"/>
          </a:p>
          <a:p>
            <a:pPr>
              <a:buFont typeface="Wingdings" charset="2"/>
              <a:buChar char="Ø"/>
            </a:pPr>
            <a:r>
              <a:rPr lang="en-US" sz="3200" dirty="0" smtClean="0"/>
              <a:t>Usability test-it – Think the old adage, “…can’t see the forest for the trees.” </a:t>
            </a:r>
          </a:p>
          <a:p>
            <a:pPr>
              <a:buNone/>
            </a:pPr>
            <a:endParaRPr lang="en-US" sz="1800" dirty="0" smtClean="0"/>
          </a:p>
          <a:p>
            <a:pPr>
              <a:buFont typeface="Wingdings" charset="2"/>
              <a:buChar char="Ø"/>
            </a:pPr>
            <a:r>
              <a:rPr lang="en-US" sz="3200" dirty="0" smtClean="0"/>
              <a:t>Your choice of controls will affect the user’s expectations of what is asked for, choose wisely!</a:t>
            </a:r>
          </a:p>
          <a:p>
            <a:endParaRPr lang="en-US" sz="1800" dirty="0" smtClean="0"/>
          </a:p>
          <a:p>
            <a:endParaRPr lang="en-US" sz="3200" dirty="0" smtClean="0"/>
          </a:p>
          <a:p>
            <a:pPr>
              <a:buNone/>
            </a:pPr>
            <a:endParaRPr lang="en-US" dirty="0" smtClean="0"/>
          </a:p>
          <a:p>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chor="b">
            <a:normAutofit fontScale="90000"/>
          </a:bodyPr>
          <a:lstStyle/>
          <a:p>
            <a:pPr algn="ctr"/>
            <a:r>
              <a:rPr lang="en-US" sz="5400" dirty="0" smtClean="0"/>
              <a:t/>
            </a:r>
            <a:br>
              <a:rPr lang="en-US" sz="5400" dirty="0" smtClean="0"/>
            </a:br>
            <a:r>
              <a:rPr lang="en-US" sz="4800" dirty="0" smtClean="0"/>
              <a:t>Goal and Page Conversions</a:t>
            </a:r>
            <a:endParaRPr lang="en-US" dirty="0"/>
          </a:p>
        </p:txBody>
      </p:sp>
      <p:sp>
        <p:nvSpPr>
          <p:cNvPr id="3" name="Content Placeholder 2"/>
          <p:cNvSpPr>
            <a:spLocks noGrp="1"/>
          </p:cNvSpPr>
          <p:nvPr>
            <p:ph idx="1"/>
          </p:nvPr>
        </p:nvSpPr>
        <p:spPr>
          <a:xfrm>
            <a:off x="457200" y="1697038"/>
            <a:ext cx="8229600" cy="5160962"/>
          </a:xfrm>
        </p:spPr>
        <p:txBody>
          <a:bodyPr>
            <a:normAutofit fontScale="55000" lnSpcReduction="20000"/>
          </a:bodyPr>
          <a:lstStyle/>
          <a:p>
            <a:pPr>
              <a:buFont typeface="Wingdings" charset="2"/>
              <a:buChar char="Ø"/>
            </a:pPr>
            <a:r>
              <a:rPr lang="en-US" sz="5800" dirty="0"/>
              <a:t>What do you want the user to do?</a:t>
            </a:r>
          </a:p>
          <a:p>
            <a:pPr lvl="1">
              <a:buFont typeface="Wingdings" charset="2"/>
              <a:buChar char="Ø"/>
            </a:pPr>
            <a:r>
              <a:rPr lang="en-US" sz="5895" dirty="0" smtClean="0"/>
              <a:t>Prominent “Done” Buttons</a:t>
            </a:r>
          </a:p>
          <a:p>
            <a:pPr marL="1181862" lvl="2" indent="-514350">
              <a:buFont typeface="+mj-lt"/>
              <a:buAutoNum type="arabicPeriod"/>
            </a:pPr>
            <a:r>
              <a:rPr lang="en-US" sz="5895" dirty="0" smtClean="0"/>
              <a:t>Submit</a:t>
            </a:r>
          </a:p>
          <a:p>
            <a:pPr marL="1181862" lvl="2" indent="-514350">
              <a:buFont typeface="+mj-lt"/>
              <a:buAutoNum type="arabicPeriod"/>
            </a:pPr>
            <a:r>
              <a:rPr lang="en-US" sz="5895" dirty="0" smtClean="0"/>
              <a:t>Done</a:t>
            </a:r>
          </a:p>
          <a:p>
            <a:pPr marL="1181862" lvl="2" indent="-514350">
              <a:buFont typeface="+mj-lt"/>
              <a:buAutoNum type="arabicPeriod"/>
            </a:pPr>
            <a:r>
              <a:rPr lang="en-US" sz="5895" dirty="0" smtClean="0"/>
              <a:t>Send</a:t>
            </a:r>
          </a:p>
          <a:p>
            <a:pPr marL="1181862" lvl="2" indent="-514350">
              <a:buFont typeface="+mj-lt"/>
              <a:buAutoNum type="arabicPeriod"/>
            </a:pPr>
            <a:r>
              <a:rPr lang="en-US" sz="5895" dirty="0" smtClean="0"/>
              <a:t>Buy</a:t>
            </a:r>
          </a:p>
          <a:p>
            <a:pPr marL="1181862" lvl="2" indent="-514350">
              <a:buFont typeface="+mj-lt"/>
              <a:buAutoNum type="arabicPeriod"/>
            </a:pPr>
            <a:r>
              <a:rPr lang="en-US" sz="5895" dirty="0" smtClean="0"/>
              <a:t>Change Record </a:t>
            </a:r>
          </a:p>
          <a:p>
            <a:pPr lvl="1">
              <a:buFont typeface="Wingdings" charset="2"/>
              <a:buChar char="Ø"/>
            </a:pPr>
            <a:endParaRPr lang="en-US" sz="4480" dirty="0" smtClean="0"/>
          </a:p>
          <a:p>
            <a:pPr lvl="1">
              <a:buNone/>
            </a:pPr>
            <a:endParaRPr lang="en-US" sz="4632" b="1" dirty="0" smtClean="0">
              <a:solidFill>
                <a:srgbClr val="FF0000"/>
              </a:solidFill>
            </a:endParaRPr>
          </a:p>
          <a:p>
            <a:pPr lvl="1">
              <a:buNone/>
            </a:pPr>
            <a:endParaRPr lang="en-US" sz="4632" b="1" dirty="0" smtClean="0">
              <a:solidFill>
                <a:srgbClr val="FF0000"/>
              </a:solidFill>
            </a:endParaRPr>
          </a:p>
          <a:p>
            <a:pPr lvl="1">
              <a:buFont typeface="Wingdings" charset="2"/>
              <a:buChar char="Ø"/>
            </a:pPr>
            <a:r>
              <a:rPr lang="en-US" sz="4632" dirty="0" smtClean="0"/>
              <a:t>Luke </a:t>
            </a:r>
            <a:r>
              <a:rPr lang="en-US" sz="4632" dirty="0" err="1" smtClean="0"/>
              <a:t>Wroblewski</a:t>
            </a:r>
            <a:r>
              <a:rPr lang="en-US" sz="4632" dirty="0" smtClean="0"/>
              <a:t>    </a:t>
            </a:r>
            <a:r>
              <a:rPr lang="en-US" sz="4632" dirty="0" smtClean="0">
                <a:hlinkClick r:id="rId2"/>
              </a:rPr>
              <a:t>http://www.lukew.com</a:t>
            </a:r>
            <a:endParaRPr lang="en-US" sz="4632" dirty="0" smtClean="0"/>
          </a:p>
          <a:p>
            <a:pPr lvl="1">
              <a:buFont typeface="Wingdings" charset="2"/>
              <a:buChar char="Ø"/>
            </a:pPr>
            <a:endParaRPr lang="en-US" sz="30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0400"/>
            <a:ext cx="8229600" cy="1414780"/>
          </a:xfrm>
        </p:spPr>
        <p:txBody>
          <a:bodyPr>
            <a:normAutofit fontScale="90000"/>
          </a:bodyPr>
          <a:lstStyle/>
          <a:p>
            <a:pPr algn="ctr"/>
            <a:r>
              <a:rPr lang="en-US" sz="5400" dirty="0" smtClean="0"/>
              <a:t/>
            </a:r>
            <a:br>
              <a:rPr lang="en-US" sz="5400" dirty="0" smtClean="0"/>
            </a:br>
            <a:r>
              <a:rPr lang="en-US" sz="5400" dirty="0" smtClean="0"/>
              <a:t>Use forms to mistake proof the completion process. </a:t>
            </a:r>
            <a:endParaRPr lang="en-US" dirty="0"/>
          </a:p>
        </p:txBody>
      </p:sp>
      <p:sp>
        <p:nvSpPr>
          <p:cNvPr id="3" name="Content Placeholder 2"/>
          <p:cNvSpPr>
            <a:spLocks noGrp="1"/>
          </p:cNvSpPr>
          <p:nvPr>
            <p:ph idx="1"/>
          </p:nvPr>
        </p:nvSpPr>
        <p:spPr>
          <a:xfrm>
            <a:off x="457200" y="2463800"/>
            <a:ext cx="8229600" cy="4178300"/>
          </a:xfrm>
        </p:spPr>
        <p:txBody>
          <a:bodyPr>
            <a:normAutofit fontScale="92500" lnSpcReduction="10000"/>
          </a:bodyPr>
          <a:lstStyle/>
          <a:p>
            <a:pPr>
              <a:buFont typeface="Wingdings" charset="2"/>
              <a:buChar char="Ø"/>
            </a:pPr>
            <a:r>
              <a:rPr lang="en-US" sz="3200" dirty="0" smtClean="0"/>
              <a:t>Provide direction</a:t>
            </a:r>
          </a:p>
          <a:p>
            <a:pPr marL="0" indent="0">
              <a:buNone/>
            </a:pPr>
            <a:endParaRPr lang="en-US" sz="3200" dirty="0" smtClean="0"/>
          </a:p>
          <a:p>
            <a:pPr>
              <a:buFont typeface="Wingdings" charset="2"/>
              <a:buChar char="Ø"/>
            </a:pPr>
            <a:r>
              <a:rPr lang="en-US" sz="3200" dirty="0" smtClean="0"/>
              <a:t>Ensure you receive the desired response</a:t>
            </a:r>
          </a:p>
          <a:p>
            <a:pPr>
              <a:buFont typeface="Wingdings" charset="2"/>
              <a:buChar char="Ø"/>
            </a:pPr>
            <a:endParaRPr lang="en-US" sz="3200" dirty="0" smtClean="0"/>
          </a:p>
          <a:p>
            <a:pPr>
              <a:buFont typeface="Wingdings" charset="2"/>
              <a:buChar char="Ø"/>
            </a:pPr>
            <a:r>
              <a:rPr lang="en-US" sz="3200" dirty="0" smtClean="0"/>
              <a:t>Will ensure that the database receives the format required to complete the task</a:t>
            </a:r>
          </a:p>
          <a:p>
            <a:pPr>
              <a:buFont typeface="Wingdings" charset="2"/>
              <a:buChar char="Ø"/>
            </a:pPr>
            <a:endParaRPr lang="en-US" sz="3200" dirty="0" smtClean="0"/>
          </a:p>
          <a:p>
            <a:pPr>
              <a:buFont typeface="Wingdings" charset="2"/>
              <a:buChar char="Ø"/>
            </a:pPr>
            <a:r>
              <a:rPr lang="en-US" sz="3200" dirty="0" smtClean="0"/>
              <a:t>See pages 345 – 355 for ideas</a:t>
            </a:r>
          </a:p>
          <a:p>
            <a:pPr>
              <a:buFont typeface="Wingdings" charset="2"/>
              <a:buChar char="Ø"/>
            </a:pPr>
            <a:endParaRPr lang="en-US" sz="3200" dirty="0" smtClean="0"/>
          </a:p>
          <a:p>
            <a:pPr>
              <a:buFont typeface="Wingdings" charset="2"/>
              <a:buChar char="Ø"/>
            </a:pPr>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36700"/>
            <a:ext cx="8229600" cy="5067300"/>
          </a:xfrm>
        </p:spPr>
        <p:txBody>
          <a:bodyPr>
            <a:normAutofit lnSpcReduction="10000"/>
          </a:bodyPr>
          <a:lstStyle/>
          <a:p>
            <a:pPr>
              <a:buFont typeface="Wingdings" charset="2"/>
              <a:buChar char="Ø"/>
            </a:pPr>
            <a:r>
              <a:rPr lang="en-US" sz="3000" dirty="0" smtClean="0"/>
              <a:t>Not downloading the GTT session materials.</a:t>
            </a:r>
            <a:endParaRPr lang="en-US" sz="3000" dirty="0"/>
          </a:p>
          <a:p>
            <a:pPr>
              <a:buFont typeface="Wingdings" charset="2"/>
              <a:buChar char="Ø"/>
            </a:pPr>
            <a:endParaRPr lang="en-US" sz="800" dirty="0"/>
          </a:p>
          <a:p>
            <a:pPr>
              <a:buFont typeface="Wingdings" charset="2"/>
              <a:buChar char="Ø"/>
            </a:pPr>
            <a:r>
              <a:rPr lang="en-US" sz="3000" dirty="0" smtClean="0"/>
              <a:t>Not submitting the proof of participation.</a:t>
            </a:r>
          </a:p>
          <a:p>
            <a:pPr>
              <a:buFont typeface="Wingdings" charset="2"/>
              <a:buChar char="Ø"/>
            </a:pPr>
            <a:endParaRPr lang="en-US" sz="800" dirty="0" smtClean="0"/>
          </a:p>
          <a:p>
            <a:pPr>
              <a:buFont typeface="Wingdings" charset="2"/>
              <a:buChar char="Ø"/>
            </a:pPr>
            <a:r>
              <a:rPr lang="en-US" sz="3000" dirty="0"/>
              <a:t>IF you are granted an extension, with or without penalty, that is between you and me, don’t run around telling everyone the details</a:t>
            </a:r>
            <a:r>
              <a:rPr lang="en-US" sz="3000" dirty="0" smtClean="0"/>
              <a:t>.</a:t>
            </a:r>
          </a:p>
          <a:p>
            <a:pPr>
              <a:buFont typeface="Wingdings" charset="2"/>
              <a:buChar char="Ø"/>
            </a:pPr>
            <a:endParaRPr lang="en-US" sz="800" dirty="0"/>
          </a:p>
          <a:p>
            <a:pPr>
              <a:buFont typeface="Wingdings" charset="2"/>
              <a:buChar char="Ø"/>
            </a:pPr>
            <a:r>
              <a:rPr lang="en-US" sz="3000" dirty="0"/>
              <a:t>Lack of communication:</a:t>
            </a:r>
          </a:p>
          <a:p>
            <a:pPr lvl="1">
              <a:buFont typeface="Wingdings" charset="2"/>
              <a:buChar char="Ø"/>
            </a:pPr>
            <a:r>
              <a:rPr lang="en-US" sz="2800" dirty="0" smtClean="0"/>
              <a:t>Asking questions at 11:55 on Thursday.</a:t>
            </a:r>
          </a:p>
          <a:p>
            <a:pPr lvl="1">
              <a:buFont typeface="Wingdings" charset="2"/>
              <a:buChar char="Ø"/>
            </a:pPr>
            <a:r>
              <a:rPr lang="en-US" sz="2800" dirty="0" smtClean="0"/>
              <a:t>Not chatting during office hours</a:t>
            </a:r>
            <a:r>
              <a:rPr lang="en-US" sz="2800" dirty="0" smtClean="0"/>
              <a:t>.</a:t>
            </a:r>
          </a:p>
          <a:p>
            <a:pPr lvl="1">
              <a:buFont typeface="Wingdings" charset="2"/>
              <a:buChar char="Ø"/>
            </a:pPr>
            <a:r>
              <a:rPr lang="en-US" sz="2800" dirty="0" smtClean="0"/>
              <a:t>Not asking at all.</a:t>
            </a:r>
            <a:endParaRPr lang="en-US" sz="2800" dirty="0"/>
          </a:p>
          <a:p>
            <a:pPr>
              <a:buFont typeface="Wingdings" charset="2"/>
              <a:buChar char="Ø"/>
            </a:pPr>
            <a:endParaRPr lang="en-US" sz="3200" dirty="0" smtClean="0"/>
          </a:p>
          <a:p>
            <a:pPr lvl="1">
              <a:buFont typeface="Wingdings" charset="2"/>
              <a:buChar char="Ø"/>
            </a:pPr>
            <a:endParaRPr lang="en-US" sz="2800" dirty="0" smtClean="0"/>
          </a:p>
          <a:p>
            <a:pPr marL="628650" indent="6350">
              <a:buNone/>
            </a:pPr>
            <a:endParaRPr lang="en-US" sz="3200" dirty="0" smtClean="0"/>
          </a:p>
          <a:p>
            <a:pPr marL="628650" indent="6350">
              <a:buNone/>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Things I saw in </a:t>
            </a:r>
            <a:r>
              <a:rPr lang="en-US" dirty="0" smtClean="0"/>
              <a:t>Week </a:t>
            </a:r>
            <a:r>
              <a:rPr lang="en-US" dirty="0" smtClean="0"/>
              <a:t>2:</a:t>
            </a:r>
            <a:endParaRPr lang="en-US" dirty="0"/>
          </a:p>
        </p:txBody>
      </p:sp>
    </p:spTree>
    <p:extLst>
      <p:ext uri="{BB962C8B-B14F-4D97-AF65-F5344CB8AC3E}">
        <p14:creationId xmlns:p14="http://schemas.microsoft.com/office/powerpoint/2010/main" val="249018073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Poka</a:t>
            </a:r>
            <a:r>
              <a:rPr lang="en-US" dirty="0" smtClean="0"/>
              <a:t> Yoke Approach</a:t>
            </a:r>
            <a:endParaRPr lang="en-US" dirty="0"/>
          </a:p>
        </p:txBody>
      </p:sp>
      <p:sp>
        <p:nvSpPr>
          <p:cNvPr id="3" name="Content Placeholder 2"/>
          <p:cNvSpPr>
            <a:spLocks noGrp="1"/>
          </p:cNvSpPr>
          <p:nvPr>
            <p:ph idx="1"/>
          </p:nvPr>
        </p:nvSpPr>
        <p:spPr>
          <a:xfrm>
            <a:off x="457200" y="1935480"/>
            <a:ext cx="8229600" cy="4389120"/>
          </a:xfrm>
        </p:spPr>
        <p:txBody>
          <a:bodyPr>
            <a:normAutofit fontScale="92500" lnSpcReduction="20000"/>
          </a:bodyPr>
          <a:lstStyle/>
          <a:p>
            <a:pPr>
              <a:buNone/>
            </a:pPr>
            <a:r>
              <a:rPr lang="en-US" sz="3459" dirty="0" smtClean="0"/>
              <a:t>“Japanese approach to 'mistake </a:t>
            </a:r>
            <a:r>
              <a:rPr lang="en-US" sz="3459" dirty="0" err="1" smtClean="0"/>
              <a:t>proofin</a:t>
            </a:r>
            <a:r>
              <a:rPr lang="en-US" sz="3459" dirty="0" smtClean="0"/>
              <a:t>’ in all aspects of manufacturing, customer service, procurement, etc. It employs visual signals that make mistakes clearly stand out from the rest, or devices that stop an assembly line or process if a part or step is missed. Its older name is </a:t>
            </a:r>
            <a:r>
              <a:rPr lang="en-US" sz="3459" dirty="0" err="1" smtClean="0"/>
              <a:t>baka</a:t>
            </a:r>
            <a:r>
              <a:rPr lang="en-US" sz="3459" dirty="0" smtClean="0"/>
              <a:t> yoke (fool proofing).”</a:t>
            </a:r>
          </a:p>
          <a:p>
            <a:pPr>
              <a:buNone/>
            </a:pPr>
            <a:r>
              <a:rPr lang="en-US" sz="2800" dirty="0" smtClean="0"/>
              <a:t> </a:t>
            </a:r>
            <a:endParaRPr lang="en-US" sz="2800" dirty="0" smtClean="0">
              <a:solidFill>
                <a:srgbClr val="000000"/>
              </a:solidFill>
            </a:endParaRPr>
          </a:p>
          <a:p>
            <a:pPr>
              <a:buNone/>
            </a:pPr>
            <a:r>
              <a:rPr lang="en-US" sz="2800" dirty="0" err="1" smtClean="0"/>
              <a:t>http://www.businessdictionary.com/definition/poka-yoke.html</a:t>
            </a:r>
            <a:endParaRPr lang="en-US" sz="2800" dirty="0" smtClean="0"/>
          </a:p>
          <a:p>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Poka</a:t>
            </a:r>
            <a:r>
              <a:rPr lang="en-US" dirty="0" smtClean="0"/>
              <a:t> Yoke Approach</a:t>
            </a:r>
            <a:endParaRPr lang="en-US" dirty="0"/>
          </a:p>
        </p:txBody>
      </p:sp>
      <p:sp>
        <p:nvSpPr>
          <p:cNvPr id="3" name="Content Placeholder 2"/>
          <p:cNvSpPr>
            <a:spLocks noGrp="1"/>
          </p:cNvSpPr>
          <p:nvPr>
            <p:ph idx="1"/>
          </p:nvPr>
        </p:nvSpPr>
        <p:spPr>
          <a:xfrm>
            <a:off x="457200" y="1935480"/>
            <a:ext cx="8229600" cy="4389120"/>
          </a:xfrm>
        </p:spPr>
        <p:txBody>
          <a:bodyPr>
            <a:noAutofit/>
          </a:bodyPr>
          <a:lstStyle/>
          <a:p>
            <a:pPr>
              <a:buNone/>
            </a:pPr>
            <a:r>
              <a:rPr lang="en-US" sz="3200" dirty="0" smtClean="0"/>
              <a:t>From Wikipedia, the free encyclopedia </a:t>
            </a:r>
            <a:r>
              <a:rPr lang="en-US" sz="3200" dirty="0" err="1" smtClean="0"/>
              <a:t>Poka</a:t>
            </a:r>
            <a:r>
              <a:rPr lang="en-US" sz="3200" dirty="0" smtClean="0"/>
              <a:t>-yoke (ポカヨケ</a:t>
            </a:r>
            <a:r>
              <a:rPr lang="en-US" sz="3200" dirty="0" smtClean="0">
                <a:hlinkClick r:id="rId3"/>
              </a:rPr>
              <a:t>?) </a:t>
            </a:r>
            <a:endParaRPr lang="en-US" sz="3200" dirty="0" smtClean="0"/>
          </a:p>
          <a:p>
            <a:pPr>
              <a:buNone/>
            </a:pPr>
            <a:endParaRPr lang="en-US" sz="3200" dirty="0" smtClean="0"/>
          </a:p>
          <a:p>
            <a:pPr>
              <a:buNone/>
            </a:pPr>
            <a:r>
              <a:rPr lang="en-US" sz="3200" dirty="0" smtClean="0"/>
              <a:t> “</a:t>
            </a:r>
            <a:r>
              <a:rPr lang="en-US" sz="3200" dirty="0" err="1" smtClean="0"/>
              <a:t>Poka</a:t>
            </a:r>
            <a:r>
              <a:rPr lang="en-US" sz="3200" dirty="0" smtClean="0"/>
              <a:t>-yoke </a:t>
            </a:r>
            <a:r>
              <a:rPr lang="en-US" sz="3200" dirty="0" smtClean="0">
                <a:solidFill>
                  <a:schemeClr val="tx1">
                    <a:lumMod val="95000"/>
                    <a:lumOff val="5000"/>
                  </a:schemeClr>
                </a:solidFill>
              </a:rPr>
              <a:t>[</a:t>
            </a:r>
            <a:r>
              <a:rPr lang="en-US" sz="3200" dirty="0" err="1" smtClean="0">
                <a:solidFill>
                  <a:schemeClr val="tx1">
                    <a:lumMod val="95000"/>
                    <a:lumOff val="5000"/>
                  </a:schemeClr>
                </a:solidFill>
              </a:rPr>
              <a:t>poka</a:t>
            </a:r>
            <a:r>
              <a:rPr lang="en-US" sz="3200" dirty="0" smtClean="0">
                <a:solidFill>
                  <a:schemeClr val="tx1">
                    <a:lumMod val="95000"/>
                    <a:lumOff val="5000"/>
                  </a:schemeClr>
                </a:solidFill>
              </a:rPr>
              <a:t> </a:t>
            </a:r>
            <a:r>
              <a:rPr lang="en-US" sz="3200" dirty="0" err="1" smtClean="0">
                <a:solidFill>
                  <a:schemeClr val="tx1">
                    <a:lumMod val="95000"/>
                    <a:lumOff val="5000"/>
                  </a:schemeClr>
                </a:solidFill>
              </a:rPr>
              <a:t>yo-ke</a:t>
            </a:r>
            <a:r>
              <a:rPr lang="en-US" sz="3200" dirty="0" smtClean="0">
                <a:solidFill>
                  <a:schemeClr val="tx1">
                    <a:lumMod val="95000"/>
                    <a:lumOff val="5000"/>
                  </a:schemeClr>
                </a:solidFill>
              </a:rPr>
              <a:t>] is a Japanese term that means ‘fail-</a:t>
            </a:r>
            <a:r>
              <a:rPr lang="en-US" sz="3200" dirty="0" err="1" smtClean="0">
                <a:solidFill>
                  <a:schemeClr val="tx1">
                    <a:lumMod val="95000"/>
                    <a:lumOff val="5000"/>
                  </a:schemeClr>
                </a:solidFill>
              </a:rPr>
              <a:t>safing</a:t>
            </a:r>
            <a:r>
              <a:rPr lang="en-US" sz="3200" dirty="0" smtClean="0">
                <a:solidFill>
                  <a:schemeClr val="tx1">
                    <a:lumMod val="95000"/>
                    <a:lumOff val="5000"/>
                  </a:schemeClr>
                </a:solidFill>
              </a:rPr>
              <a:t>’ or ‘mistake-proofing’.”</a:t>
            </a:r>
            <a:r>
              <a:rPr lang="en-US" sz="3200" dirty="0" smtClean="0"/>
              <a:t> </a:t>
            </a:r>
          </a:p>
          <a:p>
            <a:pPr>
              <a:buNone/>
            </a:pPr>
            <a:endParaRPr lang="en-US" sz="3200" dirty="0" smtClean="0">
              <a:solidFill>
                <a:schemeClr val="tx1">
                  <a:lumMod val="95000"/>
                  <a:lumOff val="5000"/>
                </a:schemeClr>
              </a:solidFill>
            </a:endParaRPr>
          </a:p>
          <a:p>
            <a:pPr>
              <a:buNone/>
            </a:pPr>
            <a:r>
              <a:rPr lang="en-US" sz="3200" dirty="0" smtClean="0">
                <a:solidFill>
                  <a:schemeClr val="tx1">
                    <a:lumMod val="95000"/>
                    <a:lumOff val="5000"/>
                  </a:schemeClr>
                </a:solidFill>
              </a:rPr>
              <a:t>http://</a:t>
            </a:r>
            <a:r>
              <a:rPr lang="en-US" sz="3200" dirty="0" err="1" smtClean="0">
                <a:solidFill>
                  <a:schemeClr val="tx1">
                    <a:lumMod val="95000"/>
                    <a:lumOff val="5000"/>
                  </a:schemeClr>
                </a:solidFill>
              </a:rPr>
              <a:t>en.wikipedia.org/wiki/Poka</a:t>
            </a:r>
            <a:r>
              <a:rPr lang="en-US" sz="3200" dirty="0" smtClean="0">
                <a:solidFill>
                  <a:schemeClr val="tx1">
                    <a:lumMod val="95000"/>
                    <a:lumOff val="5000"/>
                  </a:schemeClr>
                </a:solidFill>
              </a:rPr>
              <a:t>-yoke</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Proof of Participation</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600" dirty="0" smtClean="0"/>
          </a:p>
          <a:p>
            <a:pPr marL="0" indent="0" algn="ctr">
              <a:buNone/>
            </a:pPr>
            <a:r>
              <a:rPr lang="en-US" sz="3600" dirty="0" smtClean="0"/>
              <a:t>Send an email </a:t>
            </a:r>
          </a:p>
          <a:p>
            <a:pPr marL="0" indent="0" algn="ctr">
              <a:buNone/>
            </a:pPr>
            <a:r>
              <a:rPr lang="en-US" sz="3600" dirty="0" smtClean="0"/>
              <a:t>telling me what </a:t>
            </a:r>
          </a:p>
          <a:p>
            <a:pPr marL="0" indent="0" algn="ctr">
              <a:buNone/>
            </a:pPr>
            <a:r>
              <a:rPr lang="en-US" sz="3600" dirty="0" err="1" smtClean="0"/>
              <a:t>Poka</a:t>
            </a:r>
            <a:r>
              <a:rPr lang="en-US" sz="3600" dirty="0" smtClean="0"/>
              <a:t> Yoke means.</a:t>
            </a:r>
            <a:endParaRPr lang="en-US" sz="3600" dirty="0"/>
          </a:p>
        </p:txBody>
      </p:sp>
    </p:spTree>
    <p:extLst>
      <p:ext uri="{BB962C8B-B14F-4D97-AF65-F5344CB8AC3E}">
        <p14:creationId xmlns:p14="http://schemas.microsoft.com/office/powerpoint/2010/main" val="164547252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U Project 3 Rubric.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759" cy="68580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0"/>
            <a:ext cx="8229600" cy="1143000"/>
          </a:xfrm>
        </p:spPr>
        <p:txBody>
          <a:bodyPr/>
          <a:lstStyle/>
          <a:p>
            <a:r>
              <a:rPr lang="en-US" dirty="0" smtClean="0"/>
              <a:t>Project 3 Requirements</a:t>
            </a:r>
            <a:endParaRPr lang="en-US" dirty="0"/>
          </a:p>
        </p:txBody>
      </p:sp>
      <p:sp>
        <p:nvSpPr>
          <p:cNvPr id="3" name="Content Placeholder 2"/>
          <p:cNvSpPr>
            <a:spLocks noGrp="1"/>
          </p:cNvSpPr>
          <p:nvPr>
            <p:ph idx="1"/>
          </p:nvPr>
        </p:nvSpPr>
        <p:spPr>
          <a:xfrm>
            <a:off x="457200" y="1638300"/>
            <a:ext cx="8432800" cy="4762500"/>
          </a:xfrm>
        </p:spPr>
        <p:txBody>
          <a:bodyPr>
            <a:normAutofit lnSpcReduction="10000"/>
          </a:bodyPr>
          <a:lstStyle/>
          <a:p>
            <a:pPr>
              <a:buFont typeface="Wingdings" charset="2"/>
              <a:buChar char="Ø"/>
            </a:pPr>
            <a:r>
              <a:rPr lang="en-US" sz="3200" dirty="0" smtClean="0">
                <a:solidFill>
                  <a:srgbClr val="FF0000"/>
                </a:solidFill>
              </a:rPr>
              <a:t>You must have 2 DIFFERENT Forms:</a:t>
            </a:r>
          </a:p>
          <a:p>
            <a:pPr lvl="1">
              <a:buFont typeface="Wingdings" charset="2"/>
              <a:buChar char="Ø"/>
            </a:pPr>
            <a:r>
              <a:rPr lang="en-US" sz="3000" dirty="0" smtClean="0"/>
              <a:t>GOLD - MUST be pure JQM and MUST use the sample-</a:t>
            </a:r>
            <a:r>
              <a:rPr lang="en-US" sz="3000" dirty="0" err="1" smtClean="0"/>
              <a:t>main.js</a:t>
            </a:r>
            <a:endParaRPr lang="en-US" sz="3000" dirty="0" smtClean="0"/>
          </a:p>
          <a:p>
            <a:pPr lvl="1">
              <a:buFont typeface="Wingdings" charset="2"/>
              <a:buChar char="Ø"/>
            </a:pPr>
            <a:r>
              <a:rPr lang="en-US" sz="3000" dirty="0" smtClean="0"/>
              <a:t>BRONZE - MUST be your VFW fully functioning CRUD, do NOT add JQM to your Bronze form unless you KNOW that you a fully functioning CRUD in your Gold app!</a:t>
            </a:r>
          </a:p>
          <a:p>
            <a:pPr marL="393192" lvl="1" indent="0">
              <a:buNone/>
            </a:pPr>
            <a:endParaRPr lang="en-US" sz="3000" dirty="0" smtClean="0"/>
          </a:p>
          <a:p>
            <a:pPr>
              <a:buNone/>
            </a:pPr>
            <a:r>
              <a:rPr lang="en-US" sz="3200" dirty="0" smtClean="0">
                <a:solidFill>
                  <a:srgbClr val="FF0000"/>
                </a:solidFill>
              </a:rPr>
              <a:t>If you do not have this, you WILL receive a ZERO!</a:t>
            </a:r>
          </a:p>
          <a:p>
            <a:pPr marL="0" indent="0">
              <a:buNone/>
            </a:pPr>
            <a:endParaRPr lang="en-US" sz="3200" dirty="0" smtClean="0"/>
          </a:p>
          <a:p>
            <a:pPr>
              <a:buNone/>
            </a:pPr>
            <a:endParaRPr lang="en-US" sz="3200" dirty="0" smtClean="0"/>
          </a:p>
          <a:p>
            <a:endParaRPr lang="en-US" sz="3200" dirty="0" smtClean="0"/>
          </a:p>
          <a:p>
            <a:endParaRPr lang="en-US" sz="3200" dirty="0" smtClean="0"/>
          </a:p>
          <a:p>
            <a:pPr lvl="1">
              <a:buNone/>
            </a:pPr>
            <a:endParaRPr lang="en-US" sz="3259" dirty="0" smtClean="0"/>
          </a:p>
          <a:p>
            <a:pPr lvl="1"/>
            <a:endParaRPr lang="en-US" sz="3259" dirty="0" smtClean="0"/>
          </a:p>
          <a:p>
            <a:endParaRPr lang="en-US" sz="3459" dirty="0" smtClean="0"/>
          </a:p>
          <a:p>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0"/>
            <a:ext cx="8229600" cy="1143000"/>
          </a:xfrm>
        </p:spPr>
        <p:txBody>
          <a:bodyPr/>
          <a:lstStyle/>
          <a:p>
            <a:r>
              <a:rPr lang="en-US" dirty="0" smtClean="0"/>
              <a:t>Project 3 Requirements</a:t>
            </a:r>
            <a:endParaRPr lang="en-US" dirty="0"/>
          </a:p>
        </p:txBody>
      </p:sp>
      <p:sp>
        <p:nvSpPr>
          <p:cNvPr id="3" name="Content Placeholder 2"/>
          <p:cNvSpPr>
            <a:spLocks noGrp="1"/>
          </p:cNvSpPr>
          <p:nvPr>
            <p:ph idx="1"/>
          </p:nvPr>
        </p:nvSpPr>
        <p:spPr>
          <a:xfrm>
            <a:off x="457200" y="1841500"/>
            <a:ext cx="8432800" cy="4445000"/>
          </a:xfrm>
        </p:spPr>
        <p:txBody>
          <a:bodyPr>
            <a:normAutofit/>
          </a:bodyPr>
          <a:lstStyle/>
          <a:p>
            <a:pPr>
              <a:buFont typeface="Wingdings" charset="2"/>
              <a:buChar char="Ø"/>
            </a:pPr>
            <a:r>
              <a:rPr lang="en-US" sz="3200" dirty="0" smtClean="0"/>
              <a:t>Form Selections: (You must have a minimum of  2 in each app.)</a:t>
            </a:r>
          </a:p>
          <a:p>
            <a:pPr marL="0" indent="0">
              <a:buNone/>
            </a:pPr>
            <a:endParaRPr lang="en-US" sz="1600" dirty="0" smtClean="0"/>
          </a:p>
          <a:p>
            <a:pPr lvl="1">
              <a:buFont typeface="Wingdings" charset="2"/>
              <a:buChar char="Ø"/>
            </a:pPr>
            <a:r>
              <a:rPr lang="en-US" sz="3000" dirty="0" smtClean="0"/>
              <a:t>Input Hints (</a:t>
            </a:r>
            <a:r>
              <a:rPr lang="en-US" sz="3000" dirty="0" err="1" smtClean="0"/>
              <a:t>pgs</a:t>
            </a:r>
            <a:r>
              <a:rPr lang="en-US" sz="3000" dirty="0" smtClean="0"/>
              <a:t> 364 -368)</a:t>
            </a:r>
            <a:r>
              <a:rPr lang="en-US" sz="3000" dirty="0" smtClean="0">
                <a:solidFill>
                  <a:srgbClr val="FF0000"/>
                </a:solidFill>
              </a:rPr>
              <a:t>*</a:t>
            </a:r>
          </a:p>
          <a:p>
            <a:pPr lvl="1">
              <a:buFont typeface="Wingdings" charset="2"/>
              <a:buChar char="Ø"/>
            </a:pPr>
            <a:r>
              <a:rPr lang="en-US" sz="3000" dirty="0" smtClean="0"/>
              <a:t>Input Prompts (</a:t>
            </a:r>
            <a:r>
              <a:rPr lang="en-US" sz="3000" dirty="0" err="1" smtClean="0"/>
              <a:t>pgs</a:t>
            </a:r>
            <a:r>
              <a:rPr lang="en-US" sz="3000" dirty="0" smtClean="0"/>
              <a:t> 369 – 371)</a:t>
            </a:r>
            <a:r>
              <a:rPr lang="en-US" sz="3000" dirty="0" smtClean="0">
                <a:solidFill>
                  <a:srgbClr val="FF0000"/>
                </a:solidFill>
              </a:rPr>
              <a:t>*</a:t>
            </a:r>
          </a:p>
          <a:p>
            <a:pPr lvl="1">
              <a:buFont typeface="Wingdings" charset="2"/>
              <a:buChar char="Ø"/>
            </a:pPr>
            <a:r>
              <a:rPr lang="en-US" sz="3000" dirty="0" smtClean="0"/>
              <a:t>Dropdown Chooser (</a:t>
            </a:r>
            <a:r>
              <a:rPr lang="en-US" sz="3000" dirty="0" err="1" smtClean="0"/>
              <a:t>pgs</a:t>
            </a:r>
            <a:r>
              <a:rPr lang="en-US" sz="3000" dirty="0" smtClean="0"/>
              <a:t> 380 – 383)</a:t>
            </a:r>
          </a:p>
          <a:p>
            <a:pPr>
              <a:buNone/>
            </a:pPr>
            <a:endParaRPr lang="en-US" sz="3200" dirty="0" smtClean="0"/>
          </a:p>
          <a:p>
            <a:pPr>
              <a:buNone/>
            </a:pPr>
            <a:endParaRPr lang="en-US" sz="3200" dirty="0" smtClean="0"/>
          </a:p>
          <a:p>
            <a:endParaRPr lang="en-US" sz="3200" dirty="0" smtClean="0"/>
          </a:p>
          <a:p>
            <a:endParaRPr lang="en-US" sz="3200" dirty="0" smtClean="0"/>
          </a:p>
          <a:p>
            <a:pPr lvl="1">
              <a:buNone/>
            </a:pPr>
            <a:endParaRPr lang="en-US" sz="3259" dirty="0" smtClean="0"/>
          </a:p>
          <a:p>
            <a:pPr lvl="1"/>
            <a:endParaRPr lang="en-US" sz="3259" dirty="0" smtClean="0"/>
          </a:p>
          <a:p>
            <a:endParaRPr lang="en-US" sz="3459" dirty="0" smtClean="0"/>
          </a:p>
          <a:p>
            <a:endParaRPr lang="en-US" sz="3200" dirty="0"/>
          </a:p>
        </p:txBody>
      </p:sp>
    </p:spTree>
    <p:extLst>
      <p:ext uri="{BB962C8B-B14F-4D97-AF65-F5344CB8AC3E}">
        <p14:creationId xmlns:p14="http://schemas.microsoft.com/office/powerpoint/2010/main" val="244014397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0700"/>
            <a:ext cx="8229600" cy="1143000"/>
          </a:xfrm>
        </p:spPr>
        <p:txBody>
          <a:bodyPr/>
          <a:lstStyle/>
          <a:p>
            <a:r>
              <a:rPr lang="en-US" dirty="0" smtClean="0"/>
              <a:t>Project 3 Requirements</a:t>
            </a:r>
            <a:endParaRPr lang="en-US" dirty="0"/>
          </a:p>
        </p:txBody>
      </p:sp>
      <p:sp>
        <p:nvSpPr>
          <p:cNvPr id="3" name="Content Placeholder 2"/>
          <p:cNvSpPr>
            <a:spLocks noGrp="1"/>
          </p:cNvSpPr>
          <p:nvPr>
            <p:ph idx="1"/>
          </p:nvPr>
        </p:nvSpPr>
        <p:spPr>
          <a:xfrm>
            <a:off x="381000" y="1473200"/>
            <a:ext cx="8597900" cy="4927600"/>
          </a:xfrm>
        </p:spPr>
        <p:txBody>
          <a:bodyPr>
            <a:normAutofit/>
          </a:bodyPr>
          <a:lstStyle/>
          <a:p>
            <a:pPr>
              <a:buNone/>
            </a:pPr>
            <a:endParaRPr lang="en-US" sz="3200" dirty="0" smtClean="0"/>
          </a:p>
          <a:p>
            <a:pPr>
              <a:buFont typeface="Wingdings" charset="2"/>
              <a:buChar char="Ø"/>
            </a:pPr>
            <a:r>
              <a:rPr lang="en-US" sz="3200" dirty="0" smtClean="0"/>
              <a:t>Good Defaults (pgs 385 – 387):</a:t>
            </a:r>
          </a:p>
          <a:p>
            <a:pPr>
              <a:buFont typeface="Wingdings" charset="2"/>
              <a:buChar char="Ø"/>
            </a:pPr>
            <a:endParaRPr lang="en-US" sz="1600" dirty="0" smtClean="0"/>
          </a:p>
          <a:p>
            <a:pPr marL="628650" indent="-273050">
              <a:buClr>
                <a:schemeClr val="accent1"/>
              </a:buClr>
              <a:buSzPct val="85000"/>
              <a:buFont typeface="Wingdings" charset="2"/>
              <a:buChar char="Ø"/>
            </a:pPr>
            <a:r>
              <a:rPr lang="en-US" sz="3000" dirty="0" smtClean="0"/>
              <a:t>Range slider</a:t>
            </a:r>
          </a:p>
          <a:p>
            <a:pPr marL="628650" indent="-273050">
              <a:buClr>
                <a:schemeClr val="accent1"/>
              </a:buClr>
              <a:buSzPct val="85000"/>
              <a:buFont typeface="Wingdings" charset="2"/>
              <a:buChar char="Ø"/>
            </a:pPr>
            <a:r>
              <a:rPr lang="en-US" sz="3200" dirty="0" smtClean="0"/>
              <a:t>Date-</a:t>
            </a:r>
            <a:r>
              <a:rPr lang="en-US" sz="3200" dirty="0" smtClean="0"/>
              <a:t>field (there is a plugin for this)</a:t>
            </a:r>
            <a:endParaRPr lang="en-US" sz="3200" dirty="0" smtClean="0"/>
          </a:p>
          <a:p>
            <a:pPr marL="628650" indent="-273050">
              <a:buClr>
                <a:schemeClr val="accent1"/>
              </a:buClr>
              <a:buSzPct val="85000"/>
              <a:buFont typeface="Wingdings" charset="2"/>
              <a:buChar char="Ø"/>
            </a:pPr>
            <a:r>
              <a:rPr lang="en-US" sz="3200" dirty="0" smtClean="0"/>
              <a:t>Checkbox elements</a:t>
            </a:r>
          </a:p>
          <a:p>
            <a:endParaRPr lang="en-US" sz="3200" dirty="0" smtClean="0"/>
          </a:p>
          <a:p>
            <a:pPr>
              <a:buNone/>
            </a:pPr>
            <a:endParaRPr lang="en-US" sz="3200" dirty="0" smtClean="0"/>
          </a:p>
          <a:p>
            <a:endParaRPr lang="en-US" sz="3200" dirty="0" smtClean="0"/>
          </a:p>
          <a:p>
            <a:pPr lvl="1">
              <a:buNone/>
            </a:pPr>
            <a:endParaRPr lang="en-US" sz="3259" dirty="0" smtClean="0"/>
          </a:p>
          <a:p>
            <a:pPr lvl="1"/>
            <a:endParaRPr lang="en-US" sz="3259" dirty="0" smtClean="0"/>
          </a:p>
          <a:p>
            <a:endParaRPr lang="en-US" sz="3459" dirty="0" smtClean="0"/>
          </a:p>
          <a:p>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0700"/>
            <a:ext cx="8229600" cy="1143000"/>
          </a:xfrm>
        </p:spPr>
        <p:txBody>
          <a:bodyPr/>
          <a:lstStyle/>
          <a:p>
            <a:r>
              <a:rPr lang="en-US" dirty="0" smtClean="0"/>
              <a:t>Project 3 Requirements</a:t>
            </a:r>
            <a:endParaRPr lang="en-US" dirty="0"/>
          </a:p>
        </p:txBody>
      </p:sp>
      <p:sp>
        <p:nvSpPr>
          <p:cNvPr id="3" name="Content Placeholder 2"/>
          <p:cNvSpPr>
            <a:spLocks noGrp="1"/>
          </p:cNvSpPr>
          <p:nvPr>
            <p:ph idx="1"/>
          </p:nvPr>
        </p:nvSpPr>
        <p:spPr>
          <a:xfrm>
            <a:off x="381000" y="1905000"/>
            <a:ext cx="8597900" cy="4495800"/>
          </a:xfrm>
        </p:spPr>
        <p:txBody>
          <a:bodyPr>
            <a:normAutofit/>
          </a:bodyPr>
          <a:lstStyle/>
          <a:p>
            <a:pPr>
              <a:buFont typeface="Wingdings" charset="2"/>
              <a:buChar char="Ø"/>
            </a:pPr>
            <a:r>
              <a:rPr lang="en-US" sz="3200" dirty="0" smtClean="0"/>
              <a:t>Prominent Done Button (</a:t>
            </a:r>
            <a:r>
              <a:rPr lang="en-US" sz="3200" dirty="0" err="1" smtClean="0"/>
              <a:t>pgs</a:t>
            </a:r>
            <a:r>
              <a:rPr lang="en-US" sz="3200" dirty="0" smtClean="0"/>
              <a:t> 257 – 261)</a:t>
            </a:r>
          </a:p>
          <a:p>
            <a:pPr marL="667512" lvl="2" indent="0">
              <a:buNone/>
            </a:pPr>
            <a:r>
              <a:rPr lang="en-US" sz="2700" dirty="0" smtClean="0"/>
              <a:t>Remember that the video placement is incorrect!</a:t>
            </a:r>
          </a:p>
          <a:p>
            <a:pPr>
              <a:buNone/>
            </a:pPr>
            <a:endParaRPr lang="en-US" sz="3200" dirty="0" smtClean="0"/>
          </a:p>
          <a:p>
            <a:pPr>
              <a:buFont typeface="Wingdings" charset="2"/>
              <a:buChar char="Ø"/>
            </a:pPr>
            <a:r>
              <a:rPr lang="en-US" sz="3200" dirty="0" smtClean="0"/>
              <a:t>Same-Page Error Messages (pgs 388 – 391)</a:t>
            </a:r>
          </a:p>
          <a:p>
            <a:pPr marL="393192" lvl="1" indent="0">
              <a:buNone/>
            </a:pPr>
            <a:r>
              <a:rPr lang="en-US" sz="3000" dirty="0" smtClean="0"/>
              <a:t>Be sure that the user knows which fields are required BEFORE he presses the Prominent Done Button.</a:t>
            </a:r>
          </a:p>
          <a:p>
            <a:endParaRPr lang="en-US" sz="3200" dirty="0" smtClean="0"/>
          </a:p>
          <a:p>
            <a:pPr lvl="1">
              <a:buNone/>
            </a:pPr>
            <a:endParaRPr lang="en-US" sz="3259" dirty="0" smtClean="0"/>
          </a:p>
          <a:p>
            <a:pPr lvl="1"/>
            <a:endParaRPr lang="en-US" sz="3259" dirty="0" smtClean="0"/>
          </a:p>
          <a:p>
            <a:endParaRPr lang="en-US" sz="3459" dirty="0" smtClean="0"/>
          </a:p>
          <a:p>
            <a:endParaRPr lang="en-US" sz="3200" dirty="0"/>
          </a:p>
        </p:txBody>
      </p:sp>
    </p:spTree>
    <p:extLst>
      <p:ext uri="{BB962C8B-B14F-4D97-AF65-F5344CB8AC3E}">
        <p14:creationId xmlns:p14="http://schemas.microsoft.com/office/powerpoint/2010/main" val="1145453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056095" cy="1143000"/>
          </a:xfrm>
        </p:spPr>
        <p:txBody>
          <a:bodyPr>
            <a:normAutofit fontScale="90000"/>
          </a:bodyPr>
          <a:lstStyle/>
          <a:p>
            <a:pPr algn="ctr"/>
            <a:r>
              <a:rPr lang="en-US" dirty="0" smtClean="0"/>
              <a:t>Input Hints </a:t>
            </a:r>
            <a:br>
              <a:rPr lang="en-US" dirty="0" smtClean="0"/>
            </a:br>
            <a:r>
              <a:rPr lang="en-US" sz="4000" dirty="0" smtClean="0"/>
              <a:t>(pgs 364 – 368)</a:t>
            </a:r>
            <a:endParaRPr lang="en-US" sz="4000" dirty="0"/>
          </a:p>
        </p:txBody>
      </p:sp>
      <p:pic>
        <p:nvPicPr>
          <p:cNvPr id="4" name="Picture 3"/>
          <p:cNvPicPr>
            <a:picLocks noChangeAspect="1"/>
          </p:cNvPicPr>
          <p:nvPr/>
        </p:nvPicPr>
        <p:blipFill>
          <a:blip r:embed="rId3"/>
          <a:stretch>
            <a:fillRect/>
          </a:stretch>
        </p:blipFill>
        <p:spPr>
          <a:xfrm>
            <a:off x="5513295" y="0"/>
            <a:ext cx="3630706" cy="6858000"/>
          </a:xfrm>
          <a:prstGeom prst="rect">
            <a:avLst/>
          </a:prstGeom>
        </p:spPr>
      </p:pic>
      <p:sp>
        <p:nvSpPr>
          <p:cNvPr id="5" name="TextBox 4"/>
          <p:cNvSpPr txBox="1"/>
          <p:nvPr/>
        </p:nvSpPr>
        <p:spPr>
          <a:xfrm>
            <a:off x="622300" y="2362200"/>
            <a:ext cx="4127500" cy="2062103"/>
          </a:xfrm>
          <a:prstGeom prst="rect">
            <a:avLst/>
          </a:prstGeom>
          <a:noFill/>
        </p:spPr>
        <p:txBody>
          <a:bodyPr wrap="square" rtlCol="0">
            <a:spAutoFit/>
          </a:bodyPr>
          <a:lstStyle/>
          <a:p>
            <a:r>
              <a:rPr lang="en-US" sz="3200" dirty="0" smtClean="0"/>
              <a:t>Text that is beside or below an empty text field that explains what is required</a:t>
            </a:r>
            <a:r>
              <a:rPr lang="en-US" dirty="0" smtClean="0"/>
              <a:t>.</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46100"/>
            <a:ext cx="5301466" cy="1300988"/>
          </a:xfrm>
        </p:spPr>
        <p:txBody>
          <a:bodyPr>
            <a:normAutofit fontScale="90000"/>
          </a:bodyPr>
          <a:lstStyle/>
          <a:p>
            <a:pPr algn="ctr"/>
            <a:r>
              <a:rPr lang="en-US" dirty="0" smtClean="0"/>
              <a:t>Input Prompts </a:t>
            </a:r>
            <a:br>
              <a:rPr lang="en-US" dirty="0" smtClean="0"/>
            </a:br>
            <a:r>
              <a:rPr lang="en-US" sz="4000" dirty="0" smtClean="0"/>
              <a:t>(pgs 369 – 371)</a:t>
            </a:r>
            <a:endParaRPr lang="en-US" sz="4000" dirty="0"/>
          </a:p>
        </p:txBody>
      </p:sp>
      <p:pic>
        <p:nvPicPr>
          <p:cNvPr id="6" name="Picture 5"/>
          <p:cNvPicPr>
            <a:picLocks noChangeAspect="1"/>
          </p:cNvPicPr>
          <p:nvPr/>
        </p:nvPicPr>
        <p:blipFill>
          <a:blip r:embed="rId3"/>
          <a:stretch>
            <a:fillRect/>
          </a:stretch>
        </p:blipFill>
        <p:spPr>
          <a:xfrm>
            <a:off x="5538542" y="0"/>
            <a:ext cx="3605458" cy="6858000"/>
          </a:xfrm>
          <a:prstGeom prst="rect">
            <a:avLst/>
          </a:prstGeom>
        </p:spPr>
      </p:pic>
      <p:sp>
        <p:nvSpPr>
          <p:cNvPr id="5" name="TextBox 4"/>
          <p:cNvSpPr txBox="1"/>
          <p:nvPr/>
        </p:nvSpPr>
        <p:spPr>
          <a:xfrm>
            <a:off x="762000" y="2247900"/>
            <a:ext cx="4216400" cy="2554545"/>
          </a:xfrm>
          <a:prstGeom prst="rect">
            <a:avLst/>
          </a:prstGeom>
          <a:noFill/>
        </p:spPr>
        <p:txBody>
          <a:bodyPr wrap="square" rtlCol="0">
            <a:spAutoFit/>
          </a:bodyPr>
          <a:lstStyle/>
          <a:p>
            <a:r>
              <a:rPr lang="en-US" sz="3200" dirty="0" smtClean="0"/>
              <a:t> A text field or drop down with a prefilled prompt that tells the user what to do or type.</a:t>
            </a:r>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39900"/>
            <a:ext cx="8229600" cy="4660900"/>
          </a:xfrm>
        </p:spPr>
        <p:txBody>
          <a:bodyPr>
            <a:normAutofit/>
          </a:bodyPr>
          <a:lstStyle/>
          <a:p>
            <a:pPr>
              <a:buFont typeface="Wingdings" charset="2"/>
              <a:buChar char="Ø"/>
            </a:pPr>
            <a:r>
              <a:rPr lang="en-US" sz="3000" dirty="0" smtClean="0"/>
              <a:t>NO justification in the Project Justification Video</a:t>
            </a:r>
            <a:r>
              <a:rPr lang="en-US" sz="3000" dirty="0" smtClean="0"/>
              <a:t>.</a:t>
            </a:r>
          </a:p>
          <a:p>
            <a:pPr>
              <a:buFont typeface="Wingdings" charset="2"/>
              <a:buChar char="Ø"/>
            </a:pPr>
            <a:endParaRPr lang="en-US" sz="800" dirty="0" smtClean="0"/>
          </a:p>
          <a:p>
            <a:pPr>
              <a:buFont typeface="Wingdings" charset="2"/>
              <a:buChar char="Ø"/>
            </a:pPr>
            <a:r>
              <a:rPr lang="en-US" sz="3000" dirty="0" smtClean="0"/>
              <a:t>Not answering the weekly questions.  </a:t>
            </a:r>
          </a:p>
          <a:p>
            <a:pPr lvl="1">
              <a:buFont typeface="Wingdings" charset="2"/>
              <a:buChar char="Ø"/>
            </a:pPr>
            <a:r>
              <a:rPr lang="en-US" sz="2800" dirty="0" smtClean="0"/>
              <a:t>These are intended to help you reflect on your work and assist your classmates who may have had the same issues that you did. </a:t>
            </a:r>
          </a:p>
          <a:p>
            <a:pPr lvl="1">
              <a:buFont typeface="Wingdings" charset="2"/>
              <a:buChar char="Ø"/>
            </a:pPr>
            <a:r>
              <a:rPr lang="en-US" sz="2800" dirty="0" smtClean="0"/>
              <a:t>It also helps me to see if there is a deficiency in the curriculum. </a:t>
            </a:r>
            <a:endParaRPr lang="en-US" sz="2800" dirty="0"/>
          </a:p>
          <a:p>
            <a:pPr>
              <a:buFont typeface="Wingdings" charset="2"/>
              <a:buChar char="Ø"/>
            </a:pPr>
            <a:endParaRPr lang="en-US" sz="1000" dirty="0"/>
          </a:p>
          <a:p>
            <a:pPr>
              <a:buFont typeface="Wingdings" charset="2"/>
              <a:buChar char="Ø"/>
            </a:pPr>
            <a:endParaRPr lang="en-US" sz="1000" dirty="0" smtClean="0"/>
          </a:p>
          <a:p>
            <a:pPr>
              <a:buFont typeface="Wingdings" charset="2"/>
              <a:buChar char="Ø"/>
            </a:pPr>
            <a:endParaRPr lang="en-US" sz="1000" dirty="0"/>
          </a:p>
          <a:p>
            <a:pPr>
              <a:buFont typeface="Wingdings" charset="2"/>
              <a:buChar char="Ø"/>
            </a:pPr>
            <a:endParaRPr lang="en-US" sz="3200" dirty="0" smtClean="0"/>
          </a:p>
          <a:p>
            <a:pPr lvl="1">
              <a:buFont typeface="Wingdings" charset="2"/>
              <a:buChar char="Ø"/>
            </a:pPr>
            <a:endParaRPr lang="en-US" sz="2800" dirty="0" smtClean="0"/>
          </a:p>
          <a:p>
            <a:pPr marL="628650" indent="6350">
              <a:buNone/>
            </a:pPr>
            <a:endParaRPr lang="en-US" sz="3200" dirty="0" smtClean="0"/>
          </a:p>
          <a:p>
            <a:pPr marL="628650" indent="6350">
              <a:buNone/>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Things I saw in </a:t>
            </a:r>
            <a:r>
              <a:rPr lang="en-US" dirty="0" smtClean="0"/>
              <a:t>Week </a:t>
            </a:r>
            <a:r>
              <a:rPr lang="en-US" dirty="0" smtClean="0"/>
              <a:t>2:</a:t>
            </a:r>
            <a:endParaRPr lang="en-US" dirty="0"/>
          </a:p>
        </p:txBody>
      </p:sp>
    </p:spTree>
    <p:extLst>
      <p:ext uri="{BB962C8B-B14F-4D97-AF65-F5344CB8AC3E}">
        <p14:creationId xmlns:p14="http://schemas.microsoft.com/office/powerpoint/2010/main" val="36371636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076293" cy="1143000"/>
          </a:xfrm>
        </p:spPr>
        <p:txBody>
          <a:bodyPr>
            <a:normAutofit fontScale="90000"/>
          </a:bodyPr>
          <a:lstStyle/>
          <a:p>
            <a:pPr algn="ctr"/>
            <a:r>
              <a:rPr lang="en-US" dirty="0" smtClean="0"/>
              <a:t>Dropdown Chooser </a:t>
            </a:r>
            <a:r>
              <a:rPr lang="en-US" sz="4444" dirty="0" smtClean="0"/>
              <a:t>(pgs 380 – 383)</a:t>
            </a:r>
            <a:endParaRPr lang="en-US" sz="4444" dirty="0"/>
          </a:p>
        </p:txBody>
      </p:sp>
      <p:pic>
        <p:nvPicPr>
          <p:cNvPr id="5" name="Picture 4"/>
          <p:cNvPicPr>
            <a:picLocks noChangeAspect="1"/>
          </p:cNvPicPr>
          <p:nvPr/>
        </p:nvPicPr>
        <p:blipFill>
          <a:blip r:embed="rId3"/>
          <a:stretch>
            <a:fillRect/>
          </a:stretch>
        </p:blipFill>
        <p:spPr>
          <a:xfrm>
            <a:off x="5613839" y="0"/>
            <a:ext cx="3526139" cy="6858000"/>
          </a:xfrm>
          <a:prstGeom prst="rect">
            <a:avLst/>
          </a:prstGeom>
        </p:spPr>
      </p:pic>
      <p:sp>
        <p:nvSpPr>
          <p:cNvPr id="4" name="TextBox 3"/>
          <p:cNvSpPr txBox="1"/>
          <p:nvPr/>
        </p:nvSpPr>
        <p:spPr>
          <a:xfrm>
            <a:off x="301093" y="2794000"/>
            <a:ext cx="5232400" cy="2554545"/>
          </a:xfrm>
          <a:prstGeom prst="rect">
            <a:avLst/>
          </a:prstGeom>
          <a:noFill/>
        </p:spPr>
        <p:txBody>
          <a:bodyPr wrap="square" rtlCol="0">
            <a:spAutoFit/>
          </a:bodyPr>
          <a:lstStyle/>
          <a:p>
            <a:r>
              <a:rPr lang="en-US" sz="3200" dirty="0" smtClean="0"/>
              <a:t>Use a dropdown or pop-up panel to contain more complex UI value selections.</a:t>
            </a:r>
          </a:p>
          <a:p>
            <a:r>
              <a:rPr lang="en-US" sz="3200" dirty="0" smtClean="0"/>
              <a:t>These can include calendars and time choosers.</a:t>
            </a:r>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076293" cy="1143000"/>
          </a:xfrm>
        </p:spPr>
        <p:txBody>
          <a:bodyPr>
            <a:normAutofit fontScale="90000"/>
          </a:bodyPr>
          <a:lstStyle/>
          <a:p>
            <a:pPr algn="ctr"/>
            <a:r>
              <a:rPr lang="en-US" dirty="0" smtClean="0"/>
              <a:t>Dropdown Chooser </a:t>
            </a:r>
            <a:r>
              <a:rPr lang="en-US" sz="4444" dirty="0" smtClean="0"/>
              <a:t>(pgs 380 – 383)</a:t>
            </a:r>
            <a:endParaRPr lang="en-US" sz="4444" dirty="0"/>
          </a:p>
        </p:txBody>
      </p:sp>
      <p:pic>
        <p:nvPicPr>
          <p:cNvPr id="4" name="Picture 3"/>
          <p:cNvPicPr>
            <a:picLocks noChangeAspect="1"/>
          </p:cNvPicPr>
          <p:nvPr/>
        </p:nvPicPr>
        <p:blipFill>
          <a:blip r:embed="rId3"/>
          <a:stretch>
            <a:fillRect/>
          </a:stretch>
        </p:blipFill>
        <p:spPr>
          <a:xfrm>
            <a:off x="5533493" y="0"/>
            <a:ext cx="3610507" cy="6858000"/>
          </a:xfrm>
          <a:prstGeom prst="rect">
            <a:avLst/>
          </a:prstGeom>
        </p:spPr>
      </p:pic>
      <p:sp>
        <p:nvSpPr>
          <p:cNvPr id="5" name="TextBox 4"/>
          <p:cNvSpPr txBox="1"/>
          <p:nvPr/>
        </p:nvSpPr>
        <p:spPr>
          <a:xfrm>
            <a:off x="457199" y="2159000"/>
            <a:ext cx="5076293" cy="4031873"/>
          </a:xfrm>
          <a:prstGeom prst="rect">
            <a:avLst/>
          </a:prstGeom>
          <a:noFill/>
        </p:spPr>
        <p:txBody>
          <a:bodyPr wrap="square" rtlCol="0">
            <a:spAutoFit/>
          </a:bodyPr>
          <a:lstStyle/>
          <a:p>
            <a:r>
              <a:rPr lang="en-US" sz="3200" dirty="0" smtClean="0"/>
              <a:t>I will accept a spinner as the fulfillment of dropdown; however, remember that the drawback is that you typically do not see all of the selections in one screen.</a:t>
            </a:r>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081343" cy="1143000"/>
          </a:xfrm>
        </p:spPr>
        <p:txBody>
          <a:bodyPr>
            <a:normAutofit fontScale="90000"/>
          </a:bodyPr>
          <a:lstStyle/>
          <a:p>
            <a:pPr algn="ctr"/>
            <a:r>
              <a:rPr lang="en-US" dirty="0" smtClean="0"/>
              <a:t>Good Defaults </a:t>
            </a:r>
            <a:br>
              <a:rPr lang="en-US" dirty="0" smtClean="0"/>
            </a:br>
            <a:r>
              <a:rPr lang="en-US" sz="4000" dirty="0" smtClean="0"/>
              <a:t>(pgs 385 – 387)</a:t>
            </a:r>
            <a:endParaRPr lang="en-US" sz="4000" dirty="0"/>
          </a:p>
        </p:txBody>
      </p:sp>
      <p:pic>
        <p:nvPicPr>
          <p:cNvPr id="4" name="Picture 3"/>
          <p:cNvPicPr>
            <a:picLocks noChangeAspect="1"/>
          </p:cNvPicPr>
          <p:nvPr/>
        </p:nvPicPr>
        <p:blipFill>
          <a:blip r:embed="rId3"/>
          <a:stretch>
            <a:fillRect/>
          </a:stretch>
        </p:blipFill>
        <p:spPr>
          <a:xfrm>
            <a:off x="5538543" y="0"/>
            <a:ext cx="3605458" cy="6858000"/>
          </a:xfrm>
          <a:prstGeom prst="rect">
            <a:avLst/>
          </a:prstGeom>
        </p:spPr>
      </p:pic>
      <p:sp>
        <p:nvSpPr>
          <p:cNvPr id="5" name="TextBox 4"/>
          <p:cNvSpPr txBox="1"/>
          <p:nvPr/>
        </p:nvSpPr>
        <p:spPr>
          <a:xfrm>
            <a:off x="698500" y="2565400"/>
            <a:ext cx="3365500" cy="2554545"/>
          </a:xfrm>
          <a:prstGeom prst="rect">
            <a:avLst/>
          </a:prstGeom>
          <a:noFill/>
        </p:spPr>
        <p:txBody>
          <a:bodyPr wrap="square" rtlCol="0">
            <a:spAutoFit/>
          </a:bodyPr>
          <a:lstStyle/>
          <a:p>
            <a:r>
              <a:rPr lang="en-US" sz="3200" dirty="0" smtClean="0"/>
              <a:t>These should be appropriate, your best guess as to what the user will enter.</a:t>
            </a:r>
            <a:endParaRPr lang="en-US" sz="32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2480"/>
            <a:ext cx="5565358" cy="744220"/>
          </a:xfrm>
        </p:spPr>
        <p:txBody>
          <a:bodyPr anchor="t">
            <a:normAutofit fontScale="90000"/>
          </a:bodyPr>
          <a:lstStyle/>
          <a:p>
            <a:pPr algn="ctr"/>
            <a:r>
              <a:rPr lang="en-US" dirty="0" smtClean="0"/>
              <a:t>Prominent Done Button</a:t>
            </a:r>
            <a:br>
              <a:rPr lang="en-US" dirty="0" smtClean="0"/>
            </a:br>
            <a:r>
              <a:rPr lang="en-US" dirty="0" smtClean="0"/>
              <a:t> </a:t>
            </a:r>
            <a:r>
              <a:rPr lang="en-US" sz="4222" dirty="0" smtClean="0"/>
              <a:t>(pgs 257 – 261)</a:t>
            </a:r>
            <a:r>
              <a:rPr lang="en-US" dirty="0" smtClean="0"/>
              <a:t/>
            </a:r>
            <a:br>
              <a:rPr lang="en-US" dirty="0" smtClean="0"/>
            </a:br>
            <a:endParaRPr lang="en-US" dirty="0"/>
          </a:p>
        </p:txBody>
      </p:sp>
      <p:sp>
        <p:nvSpPr>
          <p:cNvPr id="4" name="TextBox 3"/>
          <p:cNvSpPr txBox="1"/>
          <p:nvPr/>
        </p:nvSpPr>
        <p:spPr>
          <a:xfrm>
            <a:off x="660400" y="2296348"/>
            <a:ext cx="3771900" cy="2062103"/>
          </a:xfrm>
          <a:prstGeom prst="rect">
            <a:avLst/>
          </a:prstGeom>
          <a:noFill/>
        </p:spPr>
        <p:txBody>
          <a:bodyPr wrap="square" rtlCol="0">
            <a:spAutoFit/>
          </a:bodyPr>
          <a:lstStyle/>
          <a:p>
            <a:r>
              <a:rPr lang="en-US" sz="3200" dirty="0" smtClean="0"/>
              <a:t>Should be at the end of the visual flow and away from secondary actions.</a:t>
            </a:r>
            <a:endParaRPr lang="en-US" sz="3200" dirty="0"/>
          </a:p>
        </p:txBody>
      </p:sp>
      <p:sp>
        <p:nvSpPr>
          <p:cNvPr id="6" name="TextBox 5"/>
          <p:cNvSpPr txBox="1"/>
          <p:nvPr/>
        </p:nvSpPr>
        <p:spPr>
          <a:xfrm>
            <a:off x="266700" y="4409250"/>
            <a:ext cx="5298658" cy="2308324"/>
          </a:xfrm>
          <a:prstGeom prst="rect">
            <a:avLst/>
          </a:prstGeom>
          <a:noFill/>
        </p:spPr>
        <p:txBody>
          <a:bodyPr wrap="square" rtlCol="0">
            <a:spAutoFit/>
          </a:bodyPr>
          <a:lstStyle/>
          <a:p>
            <a:r>
              <a:rPr lang="en-US" sz="2400" dirty="0" smtClean="0">
                <a:solidFill>
                  <a:srgbClr val="FF0000"/>
                </a:solidFill>
              </a:rPr>
              <a:t>CAUTION:  Mike </a:t>
            </a:r>
            <a:r>
              <a:rPr lang="en-US" sz="2400" dirty="0" err="1" smtClean="0">
                <a:solidFill>
                  <a:srgbClr val="FF0000"/>
                </a:solidFill>
              </a:rPr>
              <a:t>Smotherman</a:t>
            </a:r>
            <a:r>
              <a:rPr lang="en-US" sz="2400" dirty="0" smtClean="0">
                <a:solidFill>
                  <a:srgbClr val="FF0000"/>
                </a:solidFill>
              </a:rPr>
              <a:t> is an amazing programmer and produces wonderful videos; however, he is NOT a UI expert.  Please follow his video for code and NOT for placement of your buttons.</a:t>
            </a:r>
            <a:endParaRPr lang="en-US" sz="2400" dirty="0">
              <a:solidFill>
                <a:srgbClr val="FF0000"/>
              </a:solidFill>
            </a:endParaRPr>
          </a:p>
        </p:txBody>
      </p:sp>
      <p:pic>
        <p:nvPicPr>
          <p:cNvPr id="3" name="Picture 2"/>
          <p:cNvPicPr>
            <a:picLocks noChangeAspect="1"/>
          </p:cNvPicPr>
          <p:nvPr/>
        </p:nvPicPr>
        <p:blipFill>
          <a:blip r:embed="rId3"/>
          <a:stretch>
            <a:fillRect/>
          </a:stretch>
        </p:blipFill>
        <p:spPr>
          <a:xfrm>
            <a:off x="5616158" y="0"/>
            <a:ext cx="3524782" cy="68580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2480"/>
            <a:ext cx="5565358" cy="744220"/>
          </a:xfrm>
        </p:spPr>
        <p:txBody>
          <a:bodyPr anchor="t">
            <a:normAutofit fontScale="90000"/>
          </a:bodyPr>
          <a:lstStyle/>
          <a:p>
            <a:pPr algn="ctr"/>
            <a:r>
              <a:rPr lang="en-US" dirty="0" smtClean="0"/>
              <a:t>Prominent Done Button</a:t>
            </a:r>
            <a:br>
              <a:rPr lang="en-US" dirty="0" smtClean="0"/>
            </a:br>
            <a:r>
              <a:rPr lang="en-US" dirty="0" smtClean="0"/>
              <a:t> </a:t>
            </a:r>
            <a:r>
              <a:rPr lang="en-US" sz="4222" dirty="0" smtClean="0"/>
              <a:t>(pgs 257 – 261)</a:t>
            </a:r>
            <a:r>
              <a:rPr lang="en-US" dirty="0" smtClean="0"/>
              <a:t/>
            </a:r>
            <a:br>
              <a:rPr lang="en-US" dirty="0" smtClean="0"/>
            </a:br>
            <a:endParaRPr lang="en-US" dirty="0"/>
          </a:p>
        </p:txBody>
      </p:sp>
      <p:sp>
        <p:nvSpPr>
          <p:cNvPr id="4" name="TextBox 3"/>
          <p:cNvSpPr txBox="1"/>
          <p:nvPr/>
        </p:nvSpPr>
        <p:spPr>
          <a:xfrm>
            <a:off x="876300" y="3378200"/>
            <a:ext cx="3771900" cy="2062103"/>
          </a:xfrm>
          <a:prstGeom prst="rect">
            <a:avLst/>
          </a:prstGeom>
          <a:noFill/>
        </p:spPr>
        <p:txBody>
          <a:bodyPr wrap="square" rtlCol="0">
            <a:spAutoFit/>
          </a:bodyPr>
          <a:lstStyle/>
          <a:p>
            <a:r>
              <a:rPr lang="en-US" sz="3200" dirty="0" smtClean="0"/>
              <a:t>Should be at the end of the visual flow and away from secondary actions.</a:t>
            </a:r>
            <a:endParaRPr lang="en-US" sz="3200" dirty="0"/>
          </a:p>
        </p:txBody>
      </p:sp>
      <p:pic>
        <p:nvPicPr>
          <p:cNvPr id="3" name="Picture 2"/>
          <p:cNvPicPr>
            <a:picLocks noChangeAspect="1"/>
          </p:cNvPicPr>
          <p:nvPr/>
        </p:nvPicPr>
        <p:blipFill>
          <a:blip r:embed="rId3"/>
          <a:stretch>
            <a:fillRect/>
          </a:stretch>
        </p:blipFill>
        <p:spPr>
          <a:xfrm>
            <a:off x="5715000" y="12700"/>
            <a:ext cx="3524782" cy="68580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3251200"/>
          </a:xfrm>
        </p:spPr>
        <p:txBody>
          <a:bodyPr>
            <a:normAutofit fontScale="90000"/>
          </a:bodyPr>
          <a:lstStyle/>
          <a:p>
            <a:pPr algn="ctr"/>
            <a:r>
              <a:rPr lang="en-US" dirty="0" smtClean="0"/>
              <a:t/>
            </a:r>
            <a:br>
              <a:rPr lang="en-US" dirty="0" smtClean="0"/>
            </a:br>
            <a:r>
              <a:rPr lang="en-US" dirty="0" smtClean="0"/>
              <a:t>Changes to:</a:t>
            </a:r>
            <a:br>
              <a:rPr lang="en-US" dirty="0" smtClean="0"/>
            </a:br>
            <a:r>
              <a:rPr lang="en-US" dirty="0" smtClean="0"/>
              <a:t> the form</a:t>
            </a:r>
            <a:br>
              <a:rPr lang="en-US" dirty="0" smtClean="0"/>
            </a:br>
            <a:r>
              <a:rPr lang="en-US" dirty="0" smtClean="0"/>
              <a:t> </a:t>
            </a:r>
            <a:r>
              <a:rPr lang="en-US" dirty="0" smtClean="0"/>
              <a:t>the </a:t>
            </a:r>
            <a:r>
              <a:rPr lang="en-US" dirty="0" err="1" smtClean="0"/>
              <a:t>main.js</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800" y="2070100"/>
            <a:ext cx="8572500" cy="3570208"/>
          </a:xfrm>
          <a:prstGeom prst="rect">
            <a:avLst/>
          </a:prstGeom>
          <a:noFill/>
        </p:spPr>
        <p:txBody>
          <a:bodyPr wrap="square" rtlCol="0">
            <a:spAutoFit/>
          </a:bodyPr>
          <a:lstStyle/>
          <a:p>
            <a:r>
              <a:rPr lang="en-US" sz="3600" b="1" dirty="0">
                <a:solidFill>
                  <a:srgbClr val="FF0000"/>
                </a:solidFill>
              </a:rPr>
              <a:t>REMOVE</a:t>
            </a:r>
            <a:r>
              <a:rPr lang="en-US" sz="3600" b="1" dirty="0"/>
              <a:t> </a:t>
            </a:r>
            <a:r>
              <a:rPr lang="en-US" sz="3600" b="1" dirty="0" smtClean="0"/>
              <a:t> </a:t>
            </a:r>
            <a:r>
              <a:rPr lang="en-US" sz="3600" b="1" dirty="0"/>
              <a:t>method="</a:t>
            </a:r>
            <a:r>
              <a:rPr lang="en-US" sz="3600" b="1" dirty="0" smtClean="0"/>
              <a:t>post” </a:t>
            </a:r>
            <a:r>
              <a:rPr lang="en-US" sz="3600" dirty="0" smtClean="0">
                <a:solidFill>
                  <a:srgbClr val="FF0000"/>
                </a:solidFill>
              </a:rPr>
              <a:t>GOLD ONLY</a:t>
            </a:r>
            <a:endParaRPr lang="en-US" sz="3600" dirty="0">
              <a:solidFill>
                <a:srgbClr val="FF0000"/>
              </a:solidFill>
            </a:endParaRPr>
          </a:p>
          <a:p>
            <a:endParaRPr lang="en-US" sz="1000" b="1" dirty="0"/>
          </a:p>
          <a:p>
            <a:r>
              <a:rPr lang="en-US" sz="3600" dirty="0"/>
              <a:t>&lt;form action="" id</a:t>
            </a:r>
            <a:r>
              <a:rPr lang="en-US" sz="3600" dirty="0" smtClean="0"/>
              <a:t>=”</a:t>
            </a:r>
            <a:r>
              <a:rPr lang="en-US" sz="3600" dirty="0" err="1" smtClean="0"/>
              <a:t>addForm</a:t>
            </a:r>
            <a:r>
              <a:rPr lang="en-US" sz="3600" dirty="0" smtClean="0"/>
              <a:t>"&gt;</a:t>
            </a:r>
          </a:p>
          <a:p>
            <a:endParaRPr lang="en-US" sz="3600" dirty="0" smtClean="0"/>
          </a:p>
          <a:p>
            <a:r>
              <a:rPr lang="en-US" sz="3600" dirty="0" smtClean="0"/>
              <a:t>It is used if </a:t>
            </a:r>
            <a:r>
              <a:rPr lang="en-US" sz="3600" dirty="0"/>
              <a:t>we were passing the form data to a </a:t>
            </a:r>
            <a:r>
              <a:rPr lang="en-US" sz="3600" dirty="0" err="1"/>
              <a:t>php</a:t>
            </a:r>
            <a:r>
              <a:rPr lang="en-US" sz="3600" dirty="0"/>
              <a:t> or asp file, but </a:t>
            </a:r>
            <a:r>
              <a:rPr lang="en-US" sz="3600" dirty="0" smtClean="0"/>
              <a:t>we are </a:t>
            </a:r>
            <a:r>
              <a:rPr lang="en-US" sz="3600" dirty="0"/>
              <a:t>using JS for </a:t>
            </a:r>
            <a:r>
              <a:rPr lang="en-US" sz="3600" dirty="0" smtClean="0"/>
              <a:t>everything.</a:t>
            </a:r>
            <a:endParaRPr lang="en-US" sz="3600" dirty="0"/>
          </a:p>
        </p:txBody>
      </p:sp>
      <p:sp>
        <p:nvSpPr>
          <p:cNvPr id="5" name="Title 1"/>
          <p:cNvSpPr txBox="1">
            <a:spLocks/>
          </p:cNvSpPr>
          <p:nvPr/>
        </p:nvSpPr>
        <p:spPr>
          <a:xfrm>
            <a:off x="0" y="690880"/>
            <a:ext cx="9144000" cy="744220"/>
          </a:xfrm>
          <a:prstGeom prst="rect">
            <a:avLst/>
          </a:prstGeom>
        </p:spPr>
        <p:txBody>
          <a:bodyPr vert="horz" lIns="0" tIns="45720" rIns="0" bIns="0" anchor="t">
            <a:noAutofit/>
            <a:scene3d>
              <a:camera prst="orthographicFront"/>
              <a:lightRig rig="freezing" dir="t">
                <a:rot lat="0" lon="0" rev="5640000"/>
              </a:lightRig>
            </a:scene3d>
            <a:sp3d prstMaterial="flat">
              <a:contourClr>
                <a:schemeClr val="tx2"/>
              </a:contourClr>
            </a:sp3d>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800" dirty="0" smtClean="0"/>
              <a:t>Changes to the form</a:t>
            </a:r>
            <a:br>
              <a:rPr lang="en-US" sz="4800" dirty="0" smtClean="0"/>
            </a:br>
            <a:endParaRPr lang="en-US" sz="48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4088"/>
            <a:ext cx="9144000" cy="1143000"/>
          </a:xfrm>
        </p:spPr>
        <p:txBody>
          <a:bodyPr/>
          <a:lstStyle/>
          <a:p>
            <a:pPr algn="ctr"/>
            <a:r>
              <a:rPr lang="en-US" sz="5400" dirty="0"/>
              <a:t>Changes to the </a:t>
            </a:r>
            <a:r>
              <a:rPr lang="en-US" sz="5400" dirty="0" err="1" smtClean="0"/>
              <a:t>main.js</a:t>
            </a:r>
            <a:endParaRPr lang="en-US" dirty="0"/>
          </a:p>
        </p:txBody>
      </p:sp>
      <p:sp>
        <p:nvSpPr>
          <p:cNvPr id="3" name="Content Placeholder 2"/>
          <p:cNvSpPr>
            <a:spLocks noGrp="1"/>
          </p:cNvSpPr>
          <p:nvPr>
            <p:ph idx="1"/>
          </p:nvPr>
        </p:nvSpPr>
        <p:spPr>
          <a:xfrm>
            <a:off x="571500" y="1981200"/>
            <a:ext cx="8001000" cy="4203700"/>
          </a:xfrm>
        </p:spPr>
        <p:txBody>
          <a:bodyPr>
            <a:noAutofit/>
          </a:bodyPr>
          <a:lstStyle/>
          <a:p>
            <a:pPr>
              <a:buFont typeface="Wingdings" charset="2"/>
              <a:buChar char="Ø"/>
            </a:pPr>
            <a:r>
              <a:rPr lang="en-US" sz="3200" dirty="0"/>
              <a:t>Implement the sample-</a:t>
            </a:r>
            <a:r>
              <a:rPr lang="en-US" sz="3200" dirty="0" err="1" smtClean="0"/>
              <a:t>main.js</a:t>
            </a:r>
            <a:endParaRPr lang="en-US" sz="3200" dirty="0" smtClean="0"/>
          </a:p>
          <a:p>
            <a:pPr>
              <a:buFont typeface="Wingdings" charset="2"/>
              <a:buChar char="Ø"/>
            </a:pPr>
            <a:endParaRPr lang="en-US" sz="1000" dirty="0"/>
          </a:p>
          <a:p>
            <a:pPr>
              <a:buFont typeface="Wingdings" charset="2"/>
              <a:buChar char="Ø"/>
            </a:pPr>
            <a:r>
              <a:rPr lang="en-US" sz="3200" dirty="0"/>
              <a:t>The sample-</a:t>
            </a:r>
            <a:r>
              <a:rPr lang="en-US" sz="3200" dirty="0" err="1"/>
              <a:t>main.js</a:t>
            </a:r>
            <a:r>
              <a:rPr lang="en-US" sz="3200" dirty="0"/>
              <a:t> template is in the activity</a:t>
            </a:r>
            <a:r>
              <a:rPr lang="en-US" sz="3200" dirty="0" smtClean="0"/>
              <a:t>. </a:t>
            </a:r>
          </a:p>
          <a:p>
            <a:pPr>
              <a:buFont typeface="Wingdings" charset="2"/>
              <a:buChar char="Ø"/>
            </a:pPr>
            <a:endParaRPr lang="en-US" sz="1000" dirty="0" smtClean="0"/>
          </a:p>
          <a:p>
            <a:pPr>
              <a:buFont typeface="Wingdings" charset="2"/>
              <a:buChar char="Ø"/>
            </a:pPr>
            <a:r>
              <a:rPr lang="en-US" sz="3200" dirty="0"/>
              <a:t>You </a:t>
            </a:r>
            <a:r>
              <a:rPr lang="en-US" sz="3200" dirty="0">
                <a:solidFill>
                  <a:srgbClr val="FF0000"/>
                </a:solidFill>
              </a:rPr>
              <a:t>MUST</a:t>
            </a:r>
            <a:r>
              <a:rPr lang="en-US" sz="3200" dirty="0"/>
              <a:t> use this main in your Gold app!</a:t>
            </a:r>
          </a:p>
          <a:p>
            <a:pPr>
              <a:buFont typeface="Wingdings" charset="2"/>
              <a:buChar char="Ø"/>
            </a:pPr>
            <a:endParaRPr lang="en-US" sz="3200" dirty="0"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2480"/>
            <a:ext cx="9144000" cy="744220"/>
          </a:xfrm>
        </p:spPr>
        <p:txBody>
          <a:bodyPr anchor="t">
            <a:normAutofit fontScale="90000"/>
          </a:bodyPr>
          <a:lstStyle/>
          <a:p>
            <a:pPr algn="ctr"/>
            <a:r>
              <a:rPr lang="en-US" dirty="0" smtClean="0"/>
              <a:t>Changes to </a:t>
            </a:r>
            <a:r>
              <a:rPr lang="en-US" dirty="0" err="1" smtClean="0"/>
              <a:t>Main.js</a:t>
            </a:r>
            <a:r>
              <a:rPr lang="en-US" dirty="0"/>
              <a:t> </a:t>
            </a:r>
            <a:r>
              <a:rPr lang="en-US" dirty="0" smtClean="0"/>
              <a:t>(cont.)</a:t>
            </a:r>
            <a:endParaRPr lang="en-US" dirty="0"/>
          </a:p>
        </p:txBody>
      </p:sp>
      <p:sp>
        <p:nvSpPr>
          <p:cNvPr id="4" name="TextBox 3"/>
          <p:cNvSpPr txBox="1"/>
          <p:nvPr/>
        </p:nvSpPr>
        <p:spPr>
          <a:xfrm>
            <a:off x="698500" y="1752600"/>
            <a:ext cx="7912100" cy="4524315"/>
          </a:xfrm>
          <a:prstGeom prst="rect">
            <a:avLst/>
          </a:prstGeom>
          <a:noFill/>
        </p:spPr>
        <p:txBody>
          <a:bodyPr wrap="square" rtlCol="0">
            <a:spAutoFit/>
          </a:bodyPr>
          <a:lstStyle/>
          <a:p>
            <a:pPr marL="457200" indent="-457200">
              <a:buClr>
                <a:schemeClr val="bg2">
                  <a:lumMod val="75000"/>
                </a:schemeClr>
              </a:buClr>
              <a:buSzPct val="95000"/>
              <a:buFont typeface="Wingdings" charset="2"/>
              <a:buChar char="Ø"/>
            </a:pPr>
            <a:r>
              <a:rPr lang="en-US" sz="3200" dirty="0" smtClean="0"/>
              <a:t>Start with a NEW </a:t>
            </a:r>
            <a:r>
              <a:rPr lang="en-US" sz="3200" dirty="0" err="1" smtClean="0"/>
              <a:t>Main.js</a:t>
            </a:r>
            <a:endParaRPr lang="en-US" sz="3200" dirty="0" smtClean="0"/>
          </a:p>
          <a:p>
            <a:pPr marL="914400" lvl="1" indent="-457200">
              <a:buClr>
                <a:schemeClr val="accent1">
                  <a:lumMod val="60000"/>
                  <a:lumOff val="40000"/>
                </a:schemeClr>
              </a:buClr>
              <a:buFont typeface="Wingdings" charset="2"/>
              <a:buChar char="Ø"/>
            </a:pPr>
            <a:r>
              <a:rPr lang="en-US" sz="3200" dirty="0" smtClean="0"/>
              <a:t>The Video shows:</a:t>
            </a:r>
          </a:p>
          <a:p>
            <a:r>
              <a:rPr lang="en-US" sz="3200" dirty="0"/>
              <a:t> </a:t>
            </a:r>
            <a:r>
              <a:rPr lang="en-US" sz="3200" dirty="0" smtClean="0"/>
              <a:t>     $(document).ready(</a:t>
            </a:r>
            <a:r>
              <a:rPr lang="en-US" sz="3200" dirty="0" smtClean="0"/>
              <a:t>)</a:t>
            </a:r>
          </a:p>
          <a:p>
            <a:r>
              <a:rPr lang="en-US" sz="3200" dirty="0"/>
              <a:t> </a:t>
            </a:r>
            <a:r>
              <a:rPr lang="en-US" sz="3200" dirty="0" smtClean="0"/>
              <a:t>     </a:t>
            </a:r>
            <a:r>
              <a:rPr lang="en-US" sz="3200" dirty="0" smtClean="0"/>
              <a:t>{</a:t>
            </a:r>
            <a:endParaRPr lang="en-US" sz="3200" dirty="0" smtClean="0"/>
          </a:p>
          <a:p>
            <a:r>
              <a:rPr lang="en-US" sz="3200" dirty="0" smtClean="0"/>
              <a:t>      }</a:t>
            </a:r>
            <a:r>
              <a:rPr lang="en-US" sz="3200" dirty="0" smtClean="0"/>
              <a:t>;</a:t>
            </a:r>
          </a:p>
          <a:p>
            <a:pPr marL="914400" lvl="1" indent="-457200">
              <a:buClr>
                <a:schemeClr val="accent1">
                  <a:lumMod val="60000"/>
                  <a:lumOff val="40000"/>
                </a:schemeClr>
              </a:buClr>
              <a:buFont typeface="Wingdings" charset="2"/>
              <a:buChar char="Ø"/>
            </a:pPr>
            <a:r>
              <a:rPr lang="en-US" sz="3200" dirty="0" smtClean="0"/>
              <a:t>The </a:t>
            </a:r>
            <a:r>
              <a:rPr lang="en-US" sz="3200" dirty="0" err="1" smtClean="0"/>
              <a:t>jquerymobile</a:t>
            </a:r>
            <a:r>
              <a:rPr lang="en-US" sz="3200" dirty="0" smtClean="0"/>
              <a:t> site shows: </a:t>
            </a:r>
          </a:p>
          <a:p>
            <a:pPr marL="571500" lvl="1">
              <a:buClr>
                <a:schemeClr val="accent1">
                  <a:lumMod val="60000"/>
                  <a:lumOff val="40000"/>
                </a:schemeClr>
              </a:buClr>
            </a:pPr>
            <a:r>
              <a:rPr lang="en-US" sz="3200" dirty="0" smtClean="0"/>
              <a:t>$(document).bind(‘</a:t>
            </a:r>
            <a:r>
              <a:rPr lang="en-US" sz="3200" dirty="0" err="1" smtClean="0"/>
              <a:t>pageinit</a:t>
            </a:r>
            <a:r>
              <a:rPr lang="en-US" sz="3200" dirty="0" smtClean="0"/>
              <a:t>’, function(</a:t>
            </a:r>
            <a:r>
              <a:rPr lang="en-US" sz="3200" dirty="0" smtClean="0"/>
              <a:t>) {</a:t>
            </a:r>
            <a:endParaRPr lang="en-US" sz="3200" dirty="0"/>
          </a:p>
          <a:p>
            <a:r>
              <a:rPr lang="en-US" sz="3200" dirty="0" smtClean="0"/>
              <a:t>     }</a:t>
            </a:r>
            <a:r>
              <a:rPr lang="en-US" sz="3200" dirty="0" smtClean="0"/>
              <a:t>;</a:t>
            </a:r>
            <a:endParaRPr lang="en-US" sz="3200" dirty="0"/>
          </a:p>
        </p:txBody>
      </p:sp>
    </p:spTree>
    <p:extLst>
      <p:ext uri="{BB962C8B-B14F-4D97-AF65-F5344CB8AC3E}">
        <p14:creationId xmlns:p14="http://schemas.microsoft.com/office/powerpoint/2010/main" val="259347613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00" y="1007110"/>
            <a:ext cx="9144000" cy="5786200"/>
          </a:xfrm>
          <a:prstGeom prst="rect">
            <a:avLst/>
          </a:prstGeom>
          <a:noFill/>
        </p:spPr>
        <p:txBody>
          <a:bodyPr wrap="square" rtlCol="0">
            <a:spAutoFit/>
          </a:bodyPr>
          <a:lstStyle/>
          <a:p>
            <a:pPr lvl="1">
              <a:buClr>
                <a:schemeClr val="accent1">
                  <a:lumMod val="60000"/>
                  <a:lumOff val="40000"/>
                </a:schemeClr>
              </a:buClr>
            </a:pPr>
            <a:r>
              <a:rPr lang="en-US" sz="2800" dirty="0"/>
              <a:t>$('#</a:t>
            </a:r>
            <a:r>
              <a:rPr lang="en-US" sz="2800" dirty="0" err="1"/>
              <a:t>addItem</a:t>
            </a:r>
            <a:r>
              <a:rPr lang="en-US" sz="2800" dirty="0"/>
              <a:t>').on('</a:t>
            </a:r>
            <a:r>
              <a:rPr lang="en-US" sz="2800" dirty="0" err="1"/>
              <a:t>pageinit</a:t>
            </a:r>
            <a:r>
              <a:rPr lang="en-US" sz="2800" dirty="0"/>
              <a:t>', function(){</a:t>
            </a:r>
          </a:p>
          <a:p>
            <a:pPr lvl="1">
              <a:buClr>
                <a:schemeClr val="accent1">
                  <a:lumMod val="60000"/>
                  <a:lumOff val="40000"/>
                </a:schemeClr>
              </a:buClr>
            </a:pPr>
            <a:endParaRPr lang="en-US" sz="800" dirty="0"/>
          </a:p>
          <a:p>
            <a:pPr lvl="1">
              <a:buClr>
                <a:schemeClr val="accent1">
                  <a:lumMod val="60000"/>
                  <a:lumOff val="40000"/>
                </a:schemeClr>
              </a:buClr>
            </a:pPr>
            <a:r>
              <a:rPr lang="en-US" sz="2800" dirty="0"/>
              <a:t>		</a:t>
            </a:r>
            <a:r>
              <a:rPr lang="en-US" sz="2800" dirty="0" err="1"/>
              <a:t>var</a:t>
            </a:r>
            <a:r>
              <a:rPr lang="en-US" sz="2800" dirty="0"/>
              <a:t> </a:t>
            </a:r>
            <a:r>
              <a:rPr lang="en-US" sz="2800" dirty="0" err="1"/>
              <a:t>myForm</a:t>
            </a:r>
            <a:r>
              <a:rPr lang="en-US" sz="2800" dirty="0"/>
              <a:t> = $('#</a:t>
            </a:r>
            <a:r>
              <a:rPr lang="en-US" sz="2800" dirty="0" err="1"/>
              <a:t>formId</a:t>
            </a:r>
            <a:r>
              <a:rPr lang="en-US" sz="2800" dirty="0"/>
              <a:t>');</a:t>
            </a:r>
          </a:p>
          <a:p>
            <a:pPr lvl="1">
              <a:buClr>
                <a:schemeClr val="accent1">
                  <a:lumMod val="60000"/>
                  <a:lumOff val="40000"/>
                </a:schemeClr>
              </a:buClr>
            </a:pPr>
            <a:r>
              <a:rPr lang="en-US" sz="2800" dirty="0"/>
              <a:t>		    </a:t>
            </a:r>
            <a:r>
              <a:rPr lang="en-US" sz="2800" dirty="0" err="1"/>
              <a:t>myForm.validate</a:t>
            </a:r>
            <a:r>
              <a:rPr lang="en-US" sz="2800" dirty="0"/>
              <a:t>({</a:t>
            </a:r>
          </a:p>
          <a:p>
            <a:pPr lvl="1">
              <a:buClr>
                <a:schemeClr val="accent1">
                  <a:lumMod val="60000"/>
                  <a:lumOff val="40000"/>
                </a:schemeClr>
              </a:buClr>
            </a:pPr>
            <a:r>
              <a:rPr lang="en-US" sz="2800" dirty="0"/>
              <a:t>			</a:t>
            </a:r>
            <a:r>
              <a:rPr lang="en-US" sz="2800" dirty="0" err="1"/>
              <a:t>invalidHandler</a:t>
            </a:r>
            <a:r>
              <a:rPr lang="en-US" sz="2800" dirty="0"/>
              <a:t>: function(form, validator) {</a:t>
            </a:r>
          </a:p>
          <a:p>
            <a:pPr lvl="1">
              <a:buClr>
                <a:schemeClr val="accent1">
                  <a:lumMod val="60000"/>
                  <a:lumOff val="40000"/>
                </a:schemeClr>
              </a:buClr>
            </a:pPr>
            <a:r>
              <a:rPr lang="en-US" sz="2800" dirty="0"/>
              <a:t>			},</a:t>
            </a:r>
          </a:p>
          <a:p>
            <a:pPr lvl="1">
              <a:buClr>
                <a:schemeClr val="accent1">
                  <a:lumMod val="60000"/>
                  <a:lumOff val="40000"/>
                </a:schemeClr>
              </a:buClr>
            </a:pPr>
            <a:r>
              <a:rPr lang="en-US" sz="2800" dirty="0"/>
              <a:t>			</a:t>
            </a:r>
            <a:r>
              <a:rPr lang="en-US" sz="2800" dirty="0" err="1"/>
              <a:t>submitHandler</a:t>
            </a:r>
            <a:r>
              <a:rPr lang="en-US" sz="2800" dirty="0"/>
              <a:t>: function() {</a:t>
            </a:r>
          </a:p>
          <a:p>
            <a:pPr lvl="1">
              <a:buClr>
                <a:schemeClr val="accent1">
                  <a:lumMod val="60000"/>
                  <a:lumOff val="40000"/>
                </a:schemeClr>
              </a:buClr>
            </a:pPr>
            <a:r>
              <a:rPr lang="en-US" sz="2800" dirty="0"/>
              <a:t>		</a:t>
            </a:r>
            <a:r>
              <a:rPr lang="en-US" sz="2800" dirty="0" err="1"/>
              <a:t>var</a:t>
            </a:r>
            <a:r>
              <a:rPr lang="en-US" sz="2800" dirty="0"/>
              <a:t> data = </a:t>
            </a:r>
            <a:r>
              <a:rPr lang="en-US" sz="2800" dirty="0" err="1"/>
              <a:t>myForm.serializeArray</a:t>
            </a:r>
            <a:r>
              <a:rPr lang="en-US" sz="2800" dirty="0"/>
              <a:t>();</a:t>
            </a:r>
          </a:p>
          <a:p>
            <a:pPr lvl="1">
              <a:buClr>
                <a:schemeClr val="accent1">
                  <a:lumMod val="60000"/>
                  <a:lumOff val="40000"/>
                </a:schemeClr>
              </a:buClr>
            </a:pPr>
            <a:r>
              <a:rPr lang="en-US" sz="2800" dirty="0"/>
              <a:t>			</a:t>
            </a:r>
            <a:r>
              <a:rPr lang="en-US" sz="2800" dirty="0" err="1"/>
              <a:t>storeData</a:t>
            </a:r>
            <a:r>
              <a:rPr lang="en-US" sz="2800" dirty="0"/>
              <a:t>(data);</a:t>
            </a:r>
          </a:p>
          <a:p>
            <a:pPr lvl="1">
              <a:buClr>
                <a:schemeClr val="accent1">
                  <a:lumMod val="60000"/>
                  <a:lumOff val="40000"/>
                </a:schemeClr>
              </a:buClr>
            </a:pPr>
            <a:r>
              <a:rPr lang="en-US" sz="2800" dirty="0"/>
              <a:t>		}</a:t>
            </a:r>
          </a:p>
          <a:p>
            <a:pPr lvl="1">
              <a:buClr>
                <a:schemeClr val="accent1">
                  <a:lumMod val="60000"/>
                  <a:lumOff val="40000"/>
                </a:schemeClr>
              </a:buClr>
            </a:pPr>
            <a:r>
              <a:rPr lang="en-US" sz="2800" dirty="0"/>
              <a:t>	});</a:t>
            </a:r>
          </a:p>
          <a:p>
            <a:pPr lvl="1">
              <a:buClr>
                <a:schemeClr val="accent1">
                  <a:lumMod val="60000"/>
                  <a:lumOff val="40000"/>
                </a:schemeClr>
              </a:buClr>
            </a:pPr>
            <a:endParaRPr lang="en-US" sz="800" dirty="0"/>
          </a:p>
          <a:p>
            <a:pPr lvl="1">
              <a:buClr>
                <a:schemeClr val="accent1">
                  <a:lumMod val="60000"/>
                  <a:lumOff val="40000"/>
                </a:schemeClr>
              </a:buClr>
            </a:pPr>
            <a:r>
              <a:rPr lang="en-US" sz="2800" dirty="0" smtClean="0"/>
              <a:t>/</a:t>
            </a:r>
            <a:r>
              <a:rPr lang="en-US" sz="2800" dirty="0"/>
              <a:t>/any other code needed for </a:t>
            </a:r>
            <a:r>
              <a:rPr lang="en-US" sz="2800" dirty="0" err="1"/>
              <a:t>addItem</a:t>
            </a:r>
            <a:r>
              <a:rPr lang="en-US" sz="2800" dirty="0"/>
              <a:t> page goes </a:t>
            </a:r>
            <a:r>
              <a:rPr lang="en-US" sz="2800" dirty="0" smtClean="0"/>
              <a:t>here</a:t>
            </a:r>
          </a:p>
          <a:p>
            <a:pPr lvl="1">
              <a:buClr>
                <a:schemeClr val="accent1">
                  <a:lumMod val="60000"/>
                  <a:lumOff val="40000"/>
                </a:schemeClr>
              </a:buClr>
            </a:pPr>
            <a:endParaRPr lang="en-US" sz="800" dirty="0"/>
          </a:p>
          <a:p>
            <a:pPr lvl="1">
              <a:buClr>
                <a:schemeClr val="accent1">
                  <a:lumMod val="60000"/>
                  <a:lumOff val="40000"/>
                </a:schemeClr>
              </a:buClr>
            </a:pPr>
            <a:endParaRPr lang="en-US" sz="1000" dirty="0"/>
          </a:p>
          <a:p>
            <a:pPr lvl="1">
              <a:buClr>
                <a:schemeClr val="accent1">
                  <a:lumMod val="60000"/>
                  <a:lumOff val="40000"/>
                </a:schemeClr>
              </a:buClr>
            </a:pPr>
            <a:r>
              <a:rPr lang="en-US" sz="2800" dirty="0"/>
              <a:t>});</a:t>
            </a:r>
            <a:endParaRPr lang="en-US" sz="2800" dirty="0"/>
          </a:p>
        </p:txBody>
      </p:sp>
      <p:sp>
        <p:nvSpPr>
          <p:cNvPr id="3" name="Title 1"/>
          <p:cNvSpPr>
            <a:spLocks noGrp="1"/>
          </p:cNvSpPr>
          <p:nvPr>
            <p:ph type="title"/>
          </p:nvPr>
        </p:nvSpPr>
        <p:spPr>
          <a:xfrm>
            <a:off x="-25400" y="110490"/>
            <a:ext cx="9144000" cy="744220"/>
          </a:xfrm>
        </p:spPr>
        <p:txBody>
          <a:bodyPr anchor="t">
            <a:normAutofit fontScale="90000"/>
          </a:bodyPr>
          <a:lstStyle/>
          <a:p>
            <a:pPr algn="ctr"/>
            <a:r>
              <a:rPr lang="en-US" sz="5400" dirty="0"/>
              <a:t>To prepare for </a:t>
            </a:r>
            <a:r>
              <a:rPr lang="en-US" sz="5400" dirty="0" err="1"/>
              <a:t>jQuery</a:t>
            </a:r>
            <a:r>
              <a:rPr lang="en-US" sz="5400" dirty="0"/>
              <a:t> in ASD:</a:t>
            </a:r>
          </a:p>
        </p:txBody>
      </p:sp>
    </p:spTree>
    <p:extLst>
      <p:ext uri="{BB962C8B-B14F-4D97-AF65-F5344CB8AC3E}">
        <p14:creationId xmlns:p14="http://schemas.microsoft.com/office/powerpoint/2010/main" val="179474172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36700"/>
            <a:ext cx="8229600" cy="4749800"/>
          </a:xfrm>
        </p:spPr>
        <p:txBody>
          <a:bodyPr>
            <a:normAutofit fontScale="92500" lnSpcReduction="10000"/>
          </a:bodyPr>
          <a:lstStyle/>
          <a:p>
            <a:pPr marL="0" indent="0">
              <a:buNone/>
            </a:pPr>
            <a:endParaRPr lang="en-US" sz="900" dirty="0" smtClean="0"/>
          </a:p>
          <a:p>
            <a:pPr>
              <a:buFont typeface="Wingdings" charset="2"/>
              <a:buChar char="Ø"/>
            </a:pPr>
            <a:r>
              <a:rPr lang="en-US" sz="3000" dirty="0" smtClean="0"/>
              <a:t>Bare Minimum – 2 apps, the Bronze app MUST contain a fully functioning CRUD! </a:t>
            </a:r>
          </a:p>
          <a:p>
            <a:pPr>
              <a:buFont typeface="Wingdings" charset="2"/>
              <a:buChar char="Ø"/>
            </a:pPr>
            <a:endParaRPr lang="en-US" sz="1000" dirty="0"/>
          </a:p>
          <a:p>
            <a:pPr>
              <a:buFont typeface="Wingdings" charset="2"/>
              <a:buChar char="Ø"/>
            </a:pPr>
            <a:r>
              <a:rPr lang="en-US" sz="3000" dirty="0" smtClean="0"/>
              <a:t>Gold app - JQM on everything, </a:t>
            </a:r>
            <a:r>
              <a:rPr lang="en-US" sz="3000" dirty="0" smtClean="0"/>
              <a:t>should not have been on </a:t>
            </a:r>
            <a:r>
              <a:rPr lang="en-US" sz="3000" dirty="0" err="1" smtClean="0"/>
              <a:t>attItem</a:t>
            </a:r>
            <a:r>
              <a:rPr lang="en-US" sz="3000" dirty="0" smtClean="0"/>
              <a:t>, JSON or display page</a:t>
            </a:r>
            <a:endParaRPr lang="en-US" sz="3000" dirty="0" smtClean="0"/>
          </a:p>
          <a:p>
            <a:pPr>
              <a:buFont typeface="Wingdings" charset="2"/>
              <a:buChar char="Ø"/>
            </a:pPr>
            <a:endParaRPr lang="en-US" sz="1000" dirty="0" smtClean="0"/>
          </a:p>
          <a:p>
            <a:pPr>
              <a:buFont typeface="Wingdings" charset="2"/>
              <a:buChar char="Ø"/>
            </a:pPr>
            <a:r>
              <a:rPr lang="en-US" sz="3000" dirty="0" smtClean="0"/>
              <a:t>Missing week 1 requirements:</a:t>
            </a:r>
            <a:endParaRPr lang="en-US" sz="3200" dirty="0" smtClean="0"/>
          </a:p>
          <a:p>
            <a:pPr lvl="1">
              <a:buFont typeface="Wingdings" charset="2"/>
              <a:buChar char="Ø"/>
            </a:pPr>
            <a:r>
              <a:rPr lang="en-US" sz="2800" dirty="0" smtClean="0"/>
              <a:t>Missing or unattractive Feature/CTA.</a:t>
            </a:r>
          </a:p>
          <a:p>
            <a:pPr lvl="1">
              <a:buFont typeface="Wingdings" charset="2"/>
              <a:buChar char="Ø"/>
            </a:pPr>
            <a:r>
              <a:rPr lang="en-US" sz="2800" dirty="0" smtClean="0"/>
              <a:t>Missing value proposition.</a:t>
            </a:r>
          </a:p>
          <a:p>
            <a:pPr lvl="1">
              <a:buFont typeface="Wingdings" charset="2"/>
              <a:buChar char="Ø"/>
            </a:pPr>
            <a:r>
              <a:rPr lang="en-US" sz="2800" dirty="0" smtClean="0"/>
              <a:t>Browse Categories are missing.</a:t>
            </a:r>
          </a:p>
          <a:p>
            <a:pPr lvl="1">
              <a:buFont typeface="Wingdings" charset="2"/>
              <a:buChar char="Ø"/>
            </a:pPr>
            <a:r>
              <a:rPr lang="en-US" sz="2800" dirty="0" smtClean="0"/>
              <a:t>Search is missing.</a:t>
            </a:r>
          </a:p>
          <a:p>
            <a:pPr>
              <a:buNone/>
            </a:pPr>
            <a:endParaRPr lang="en-US" sz="3000" dirty="0" smtClean="0"/>
          </a:p>
          <a:p>
            <a:pPr lvl="1">
              <a:buFont typeface="Wingdings" charset="2"/>
              <a:buChar char="Ø"/>
            </a:pPr>
            <a:endParaRPr lang="en-US" sz="2800" dirty="0" smtClean="0"/>
          </a:p>
          <a:p>
            <a:pPr marL="628650" indent="6350">
              <a:buNone/>
            </a:pPr>
            <a:endParaRPr lang="en-US" sz="3200" dirty="0" smtClean="0"/>
          </a:p>
          <a:p>
            <a:pPr marL="628650" indent="6350">
              <a:buNone/>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Things I saw in Project 2: </a:t>
            </a:r>
            <a:endParaRPr lang="en-US" dirty="0"/>
          </a:p>
        </p:txBody>
      </p:sp>
    </p:spTree>
    <p:extLst>
      <p:ext uri="{BB962C8B-B14F-4D97-AF65-F5344CB8AC3E}">
        <p14:creationId xmlns:p14="http://schemas.microsoft.com/office/powerpoint/2010/main" val="7204092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558800"/>
            <a:ext cx="9144000" cy="831088"/>
          </a:xfrm>
        </p:spPr>
        <p:txBody>
          <a:bodyPr/>
          <a:lstStyle/>
          <a:p>
            <a:pPr algn="ctr"/>
            <a:r>
              <a:rPr lang="en-US" dirty="0"/>
              <a:t>Changes to </a:t>
            </a:r>
            <a:r>
              <a:rPr lang="en-US" dirty="0" err="1"/>
              <a:t>Main.js</a:t>
            </a:r>
            <a:r>
              <a:rPr lang="en-US" dirty="0"/>
              <a:t> (cont.)</a:t>
            </a:r>
            <a:endParaRPr lang="en-US" dirty="0"/>
          </a:p>
        </p:txBody>
      </p:sp>
      <p:sp>
        <p:nvSpPr>
          <p:cNvPr id="2" name="TextBox 1"/>
          <p:cNvSpPr txBox="1"/>
          <p:nvPr/>
        </p:nvSpPr>
        <p:spPr>
          <a:xfrm>
            <a:off x="0" y="1529588"/>
            <a:ext cx="9144000" cy="4685899"/>
          </a:xfrm>
          <a:prstGeom prst="rect">
            <a:avLst/>
          </a:prstGeom>
          <a:noFill/>
        </p:spPr>
        <p:txBody>
          <a:bodyPr wrap="square" rtlCol="0">
            <a:spAutoFit/>
          </a:bodyPr>
          <a:lstStyle/>
          <a:p>
            <a:pPr marL="914400" indent="-457200"/>
            <a:r>
              <a:rPr lang="en-US" sz="3600" dirty="0">
                <a:solidFill>
                  <a:srgbClr val="FF0000"/>
                </a:solidFill>
              </a:rPr>
              <a:t>REMOVE</a:t>
            </a:r>
            <a:r>
              <a:rPr lang="en-US" sz="3600" dirty="0"/>
              <a:t> </a:t>
            </a:r>
            <a:r>
              <a:rPr lang="en-US" sz="3600" dirty="0" smtClean="0"/>
              <a:t>TOGGLE function: </a:t>
            </a:r>
            <a:r>
              <a:rPr lang="en-US" sz="3600" dirty="0" smtClean="0">
                <a:solidFill>
                  <a:srgbClr val="FF0000"/>
                </a:solidFill>
              </a:rPr>
              <a:t>GOLD ONLY</a:t>
            </a:r>
            <a:endParaRPr lang="en-US" sz="3600" dirty="0">
              <a:solidFill>
                <a:srgbClr val="FF0000"/>
              </a:solidFill>
            </a:endParaRPr>
          </a:p>
          <a:p>
            <a:pPr marL="914400" indent="-457200">
              <a:buClr>
                <a:schemeClr val="bg2">
                  <a:lumMod val="75000"/>
                </a:schemeClr>
              </a:buClr>
              <a:buFont typeface="Wingdings" charset="2"/>
              <a:buChar char="Ø"/>
            </a:pPr>
            <a:r>
              <a:rPr lang="en-US" sz="3600" dirty="0" smtClean="0"/>
              <a:t>The toggle </a:t>
            </a:r>
            <a:r>
              <a:rPr lang="en-US" sz="3600" dirty="0"/>
              <a:t>function </a:t>
            </a:r>
            <a:r>
              <a:rPr lang="en-US" sz="3600" dirty="0" smtClean="0"/>
              <a:t>hides the </a:t>
            </a:r>
            <a:r>
              <a:rPr lang="en-US" sz="3600" dirty="0"/>
              <a:t>form in certain scenarios (when displaying </a:t>
            </a:r>
            <a:r>
              <a:rPr lang="en-US" sz="3600" dirty="0" smtClean="0"/>
              <a:t>data </a:t>
            </a:r>
            <a:r>
              <a:rPr lang="en-US" sz="3600" dirty="0"/>
              <a:t>for example) and then </a:t>
            </a:r>
            <a:r>
              <a:rPr lang="en-US" sz="3600" dirty="0" smtClean="0"/>
              <a:t>shows </a:t>
            </a:r>
            <a:r>
              <a:rPr lang="en-US" sz="3600" dirty="0"/>
              <a:t>it again if one of those items </a:t>
            </a:r>
            <a:r>
              <a:rPr lang="en-US" sz="3600" dirty="0" smtClean="0"/>
              <a:t>needs </a:t>
            </a:r>
            <a:r>
              <a:rPr lang="en-US" sz="3600" dirty="0"/>
              <a:t>to be </a:t>
            </a:r>
            <a:r>
              <a:rPr lang="en-US" sz="3600" dirty="0" smtClean="0"/>
              <a:t>edited.</a:t>
            </a:r>
          </a:p>
          <a:p>
            <a:pPr marL="914400" indent="-457200">
              <a:buClr>
                <a:schemeClr val="bg2">
                  <a:lumMod val="75000"/>
                </a:schemeClr>
              </a:buClr>
              <a:buFont typeface="Wingdings" charset="2"/>
              <a:buChar char="Ø"/>
            </a:pPr>
            <a:endParaRPr lang="en-US" sz="1050" dirty="0" smtClean="0"/>
          </a:p>
          <a:p>
            <a:pPr marL="914400" indent="-457200">
              <a:buClr>
                <a:schemeClr val="bg2">
                  <a:lumMod val="75000"/>
                </a:schemeClr>
              </a:buClr>
              <a:buFont typeface="Wingdings" charset="2"/>
              <a:buChar char="Ø"/>
            </a:pPr>
            <a:r>
              <a:rPr lang="en-US" sz="3600" dirty="0"/>
              <a:t>Since the form is on the home page, we don’t have to hide </a:t>
            </a:r>
            <a:r>
              <a:rPr lang="en-US" sz="3600" dirty="0" smtClean="0"/>
              <a:t>either one; </a:t>
            </a:r>
            <a:r>
              <a:rPr lang="en-US" sz="3600" dirty="0"/>
              <a:t>it’s automatic.</a:t>
            </a:r>
          </a:p>
        </p:txBody>
      </p:sp>
    </p:spTree>
    <p:extLst>
      <p:ext uri="{BB962C8B-B14F-4D97-AF65-F5344CB8AC3E}">
        <p14:creationId xmlns:p14="http://schemas.microsoft.com/office/powerpoint/2010/main" val="25209215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558800"/>
            <a:ext cx="9144000" cy="831088"/>
          </a:xfrm>
        </p:spPr>
        <p:txBody>
          <a:bodyPr/>
          <a:lstStyle/>
          <a:p>
            <a:pPr algn="ctr"/>
            <a:r>
              <a:rPr lang="en-US" dirty="0"/>
              <a:t>Toggle (cont.)…</a:t>
            </a:r>
            <a:endParaRPr lang="en-US" dirty="0"/>
          </a:p>
        </p:txBody>
      </p:sp>
      <p:sp>
        <p:nvSpPr>
          <p:cNvPr id="2" name="TextBox 1"/>
          <p:cNvSpPr txBox="1"/>
          <p:nvPr/>
        </p:nvSpPr>
        <p:spPr>
          <a:xfrm>
            <a:off x="0" y="1529588"/>
            <a:ext cx="9144000" cy="5239896"/>
          </a:xfrm>
          <a:prstGeom prst="rect">
            <a:avLst/>
          </a:prstGeom>
          <a:noFill/>
        </p:spPr>
        <p:txBody>
          <a:bodyPr wrap="square" rtlCol="0">
            <a:spAutoFit/>
          </a:bodyPr>
          <a:lstStyle/>
          <a:p>
            <a:pPr marL="914400" indent="-457200">
              <a:buClr>
                <a:schemeClr val="bg2">
                  <a:lumMod val="75000"/>
                </a:schemeClr>
              </a:buClr>
              <a:buFont typeface="Wingdings" charset="2"/>
              <a:buChar char="Ø"/>
            </a:pPr>
            <a:r>
              <a:rPr lang="en-US" sz="3600" dirty="0" smtClean="0"/>
              <a:t>If you </a:t>
            </a:r>
            <a:r>
              <a:rPr lang="en-US" sz="3600" dirty="0"/>
              <a:t>leave </a:t>
            </a:r>
            <a:r>
              <a:rPr lang="en-US" sz="3600" dirty="0" smtClean="0"/>
              <a:t>it, assuming your </a:t>
            </a:r>
            <a:r>
              <a:rPr lang="en-US" sz="3600" dirty="0"/>
              <a:t>code is </a:t>
            </a:r>
            <a:r>
              <a:rPr lang="en-US" sz="3600" dirty="0" smtClean="0"/>
              <a:t>structured correctly, you </a:t>
            </a:r>
            <a:r>
              <a:rPr lang="en-US" sz="3600" dirty="0"/>
              <a:t>could technically tell that </a:t>
            </a:r>
            <a:r>
              <a:rPr lang="en-US" sz="3600" dirty="0" smtClean="0"/>
              <a:t>page not to be </a:t>
            </a:r>
            <a:r>
              <a:rPr lang="en-US" sz="3600" dirty="0"/>
              <a:t>visible, but if </a:t>
            </a:r>
            <a:r>
              <a:rPr lang="en-US" sz="3600" dirty="0" smtClean="0"/>
              <a:t>you’re </a:t>
            </a:r>
            <a:r>
              <a:rPr lang="en-US" sz="3600" dirty="0"/>
              <a:t>not on that </a:t>
            </a:r>
            <a:r>
              <a:rPr lang="en-US" sz="3600" dirty="0" err="1" smtClean="0"/>
              <a:t>jQM</a:t>
            </a:r>
            <a:r>
              <a:rPr lang="en-US" sz="3600" dirty="0" smtClean="0"/>
              <a:t> page, </a:t>
            </a:r>
            <a:r>
              <a:rPr lang="en-US" sz="3600" dirty="0"/>
              <a:t>we won't see it </a:t>
            </a:r>
            <a:r>
              <a:rPr lang="en-US" sz="3600" dirty="0" smtClean="0"/>
              <a:t>regardless.</a:t>
            </a:r>
          </a:p>
          <a:p>
            <a:pPr marL="914400" indent="-457200">
              <a:buClr>
                <a:schemeClr val="bg2">
                  <a:lumMod val="75000"/>
                </a:schemeClr>
              </a:buClr>
              <a:buFont typeface="Wingdings" charset="2"/>
              <a:buChar char="Ø"/>
            </a:pPr>
            <a:endParaRPr lang="en-US" sz="1050" dirty="0" smtClean="0"/>
          </a:p>
          <a:p>
            <a:pPr marL="914400" indent="-457200">
              <a:buClr>
                <a:schemeClr val="bg2">
                  <a:lumMod val="75000"/>
                </a:schemeClr>
              </a:buClr>
              <a:buFont typeface="Wingdings" charset="2"/>
              <a:buChar char="Ø"/>
            </a:pPr>
            <a:r>
              <a:rPr lang="en-US" sz="3600" dirty="0"/>
              <a:t>W</a:t>
            </a:r>
            <a:r>
              <a:rPr lang="en-US" sz="3600" dirty="0" smtClean="0"/>
              <a:t>e're </a:t>
            </a:r>
            <a:r>
              <a:rPr lang="en-US" sz="3600" dirty="0"/>
              <a:t>talking to elements that don't exist on the page </a:t>
            </a:r>
            <a:r>
              <a:rPr lang="en-US" sz="3600" dirty="0" smtClean="0"/>
              <a:t>on which we would </a:t>
            </a:r>
            <a:r>
              <a:rPr lang="en-US" sz="3600" dirty="0"/>
              <a:t>be </a:t>
            </a:r>
            <a:r>
              <a:rPr lang="en-US" sz="3600" dirty="0" smtClean="0"/>
              <a:t>looking, </a:t>
            </a:r>
            <a:r>
              <a:rPr lang="en-US" sz="3600" dirty="0"/>
              <a:t>so why tell the form to hide if it's not in the way?</a:t>
            </a:r>
            <a:endParaRPr lang="en-US" sz="3600" dirty="0"/>
          </a:p>
        </p:txBody>
      </p:sp>
    </p:spTree>
    <p:extLst>
      <p:ext uri="{BB962C8B-B14F-4D97-AF65-F5344CB8AC3E}">
        <p14:creationId xmlns:p14="http://schemas.microsoft.com/office/powerpoint/2010/main" val="17073242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4088"/>
            <a:ext cx="5615126" cy="2001012"/>
          </a:xfrm>
        </p:spPr>
        <p:txBody>
          <a:bodyPr anchor="t">
            <a:normAutofit fontScale="90000"/>
          </a:bodyPr>
          <a:lstStyle/>
          <a:p>
            <a:pPr algn="ctr"/>
            <a:r>
              <a:rPr lang="en-US" dirty="0" smtClean="0"/>
              <a:t>Same Page Error Messages </a:t>
            </a:r>
            <a:br>
              <a:rPr lang="en-US" dirty="0" smtClean="0"/>
            </a:br>
            <a:r>
              <a:rPr lang="en-US" sz="3889" dirty="0" smtClean="0"/>
              <a:t>(pgs 388 – 391)</a:t>
            </a:r>
            <a:endParaRPr lang="en-US" sz="3889" dirty="0"/>
          </a:p>
        </p:txBody>
      </p:sp>
      <p:sp>
        <p:nvSpPr>
          <p:cNvPr id="5" name="TextBox 4"/>
          <p:cNvSpPr txBox="1"/>
          <p:nvPr/>
        </p:nvSpPr>
        <p:spPr>
          <a:xfrm>
            <a:off x="1016000" y="3416300"/>
            <a:ext cx="4000500" cy="2554545"/>
          </a:xfrm>
          <a:prstGeom prst="rect">
            <a:avLst/>
          </a:prstGeom>
          <a:noFill/>
        </p:spPr>
        <p:txBody>
          <a:bodyPr wrap="square" rtlCol="0">
            <a:spAutoFit/>
          </a:bodyPr>
          <a:lstStyle/>
          <a:p>
            <a:r>
              <a:rPr lang="en-US" sz="3200" dirty="0" smtClean="0"/>
              <a:t>BEFORE you can tell the user which field he has missed, you MUST tell him which fields are required!</a:t>
            </a:r>
            <a:endParaRPr lang="en-US" sz="3200" dirty="0"/>
          </a:p>
        </p:txBody>
      </p:sp>
      <p:pic>
        <p:nvPicPr>
          <p:cNvPr id="6" name="Picture 5"/>
          <p:cNvPicPr>
            <a:picLocks noChangeAspect="1"/>
          </p:cNvPicPr>
          <p:nvPr/>
        </p:nvPicPr>
        <p:blipFill>
          <a:blip r:embed="rId2"/>
          <a:stretch>
            <a:fillRect/>
          </a:stretch>
        </p:blipFill>
        <p:spPr>
          <a:xfrm>
            <a:off x="5619218" y="0"/>
            <a:ext cx="3524782" cy="68580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382" y="94488"/>
            <a:ext cx="2115744" cy="2001012"/>
          </a:xfrm>
        </p:spPr>
        <p:txBody>
          <a:bodyPr anchor="t">
            <a:noAutofit/>
          </a:bodyPr>
          <a:lstStyle/>
          <a:p>
            <a:pPr algn="ctr"/>
            <a:r>
              <a:rPr lang="en-US" sz="3800" dirty="0" smtClean="0"/>
              <a:t>Same Page Error Messages </a:t>
            </a:r>
            <a:endParaRPr lang="en-US" sz="3800" dirty="0"/>
          </a:p>
        </p:txBody>
      </p:sp>
      <p:sp>
        <p:nvSpPr>
          <p:cNvPr id="4" name="TextBox 3"/>
          <p:cNvSpPr txBox="1"/>
          <p:nvPr/>
        </p:nvSpPr>
        <p:spPr>
          <a:xfrm>
            <a:off x="3499382" y="2311400"/>
            <a:ext cx="2215618" cy="4031873"/>
          </a:xfrm>
          <a:prstGeom prst="rect">
            <a:avLst/>
          </a:prstGeom>
          <a:noFill/>
        </p:spPr>
        <p:txBody>
          <a:bodyPr wrap="square" rtlCol="0">
            <a:spAutoFit/>
          </a:bodyPr>
          <a:lstStyle/>
          <a:p>
            <a:pPr algn="ctr"/>
            <a:r>
              <a:rPr lang="en-US" sz="3200" dirty="0" smtClean="0"/>
              <a:t>Should be at the top of the page with indicators on the fields.  BE GENTLE!</a:t>
            </a:r>
            <a:endParaRPr lang="en-US" sz="3200" dirty="0"/>
          </a:p>
        </p:txBody>
      </p:sp>
      <p:pic>
        <p:nvPicPr>
          <p:cNvPr id="5" name="Picture 4"/>
          <p:cNvPicPr>
            <a:picLocks noChangeAspect="1"/>
          </p:cNvPicPr>
          <p:nvPr/>
        </p:nvPicPr>
        <p:blipFill>
          <a:blip r:embed="rId2"/>
          <a:stretch>
            <a:fillRect/>
          </a:stretch>
        </p:blipFill>
        <p:spPr>
          <a:xfrm>
            <a:off x="-25400" y="0"/>
            <a:ext cx="3524782" cy="6858000"/>
          </a:xfrm>
          <a:prstGeom prst="rect">
            <a:avLst/>
          </a:prstGeom>
        </p:spPr>
      </p:pic>
      <p:pic>
        <p:nvPicPr>
          <p:cNvPr id="6" name="Picture 5"/>
          <p:cNvPicPr>
            <a:picLocks noChangeAspect="1"/>
          </p:cNvPicPr>
          <p:nvPr/>
        </p:nvPicPr>
        <p:blipFill>
          <a:blip r:embed="rId3"/>
          <a:stretch>
            <a:fillRect/>
          </a:stretch>
        </p:blipFill>
        <p:spPr>
          <a:xfrm>
            <a:off x="5715000" y="0"/>
            <a:ext cx="3524782" cy="6858000"/>
          </a:xfrm>
          <a:prstGeom prst="rect">
            <a:avLst/>
          </a:prstGeom>
        </p:spPr>
      </p:pic>
    </p:spTree>
    <p:extLst>
      <p:ext uri="{BB962C8B-B14F-4D97-AF65-F5344CB8AC3E}">
        <p14:creationId xmlns:p14="http://schemas.microsoft.com/office/powerpoint/2010/main" val="358106572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a:xfrm>
            <a:off x="571500" y="1905000"/>
            <a:ext cx="8001000" cy="4762500"/>
          </a:xfrm>
        </p:spPr>
        <p:txBody>
          <a:bodyPr>
            <a:noAutofit/>
          </a:bodyPr>
          <a:lstStyle/>
          <a:p>
            <a:pPr>
              <a:buFont typeface="Wingdings" charset="2"/>
              <a:buChar char="Ø"/>
            </a:pPr>
            <a:r>
              <a:rPr lang="en-US" sz="3200" b="1" dirty="0" smtClean="0"/>
              <a:t>Two</a:t>
            </a:r>
            <a:r>
              <a:rPr lang="en-US" sz="3200" dirty="0" smtClean="0"/>
              <a:t> live links to your code: </a:t>
            </a:r>
          </a:p>
          <a:p>
            <a:pPr lvl="1">
              <a:buFont typeface="Wingdings" charset="2"/>
              <a:buChar char="Ø"/>
            </a:pPr>
            <a:r>
              <a:rPr lang="en-US" sz="3000" dirty="0" smtClean="0"/>
              <a:t>Repository at </a:t>
            </a:r>
            <a:r>
              <a:rPr lang="en-US" sz="3000" dirty="0" err="1" smtClean="0"/>
              <a:t>GitHub</a:t>
            </a:r>
            <a:endParaRPr lang="en-US" sz="3000" dirty="0" smtClean="0"/>
          </a:p>
          <a:p>
            <a:pPr marL="667512" lvl="2" indent="0">
              <a:buNone/>
            </a:pPr>
            <a:r>
              <a:rPr lang="en-US" sz="2800" dirty="0" smtClean="0"/>
              <a:t>Working live (clickable) link to the project source code (from your master branch) on </a:t>
            </a:r>
            <a:r>
              <a:rPr lang="en-US" sz="2800" dirty="0" err="1" smtClean="0"/>
              <a:t>GitHub.com</a:t>
            </a:r>
            <a:endParaRPr lang="en-US" sz="2800" dirty="0" smtClean="0"/>
          </a:p>
          <a:p>
            <a:pPr lvl="1">
              <a:buFont typeface="Wingdings" charset="2"/>
              <a:buChar char="Ø"/>
            </a:pPr>
            <a:r>
              <a:rPr lang="en-US" sz="3000" dirty="0" smtClean="0"/>
              <a:t>Live code at </a:t>
            </a:r>
            <a:r>
              <a:rPr lang="en-US" sz="3000" dirty="0" err="1" smtClean="0"/>
              <a:t>GitHub</a:t>
            </a:r>
            <a:endParaRPr lang="en-US" sz="3000" dirty="0" smtClean="0"/>
          </a:p>
          <a:p>
            <a:pPr marL="667512" lvl="2" indent="0">
              <a:buNone/>
            </a:pPr>
            <a:r>
              <a:rPr lang="en-US" sz="2800" dirty="0" smtClean="0"/>
              <a:t>Working live (clickable) link to the live code (from your </a:t>
            </a:r>
            <a:r>
              <a:rPr lang="en-US" sz="2800" dirty="0" err="1" smtClean="0"/>
              <a:t>gh</a:t>
            </a:r>
            <a:r>
              <a:rPr lang="en-US" sz="2800" dirty="0" smtClean="0"/>
              <a:t>-pages branch) on </a:t>
            </a:r>
            <a:r>
              <a:rPr lang="en-US" sz="2800" dirty="0" err="1" smtClean="0"/>
              <a:t>GitHub.com</a:t>
            </a:r>
            <a:endParaRPr lang="en-US" sz="2800" dirty="0"/>
          </a:p>
        </p:txBody>
      </p:sp>
    </p:spTree>
    <p:extLst>
      <p:ext uri="{BB962C8B-B14F-4D97-AF65-F5344CB8AC3E}">
        <p14:creationId xmlns:p14="http://schemas.microsoft.com/office/powerpoint/2010/main" val="312901629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Deliverables </a:t>
            </a:r>
            <a:r>
              <a:rPr lang="en-US" sz="4400" dirty="0" smtClean="0"/>
              <a:t>(cont.)</a:t>
            </a:r>
            <a:endParaRPr lang="en-US" sz="4400" dirty="0"/>
          </a:p>
        </p:txBody>
      </p:sp>
      <p:sp>
        <p:nvSpPr>
          <p:cNvPr id="3" name="Content Placeholder 2"/>
          <p:cNvSpPr>
            <a:spLocks noGrp="1"/>
          </p:cNvSpPr>
          <p:nvPr>
            <p:ph idx="1"/>
          </p:nvPr>
        </p:nvSpPr>
        <p:spPr/>
        <p:txBody>
          <a:bodyPr>
            <a:normAutofit lnSpcReduction="10000"/>
          </a:bodyPr>
          <a:lstStyle/>
          <a:p>
            <a:pPr>
              <a:buFont typeface="Wingdings" charset="2"/>
              <a:buChar char="Ø"/>
            </a:pPr>
            <a:r>
              <a:rPr lang="en-US" sz="3200" b="1" dirty="0" smtClean="0"/>
              <a:t>Two </a:t>
            </a:r>
            <a:r>
              <a:rPr lang="en-US" sz="3200" dirty="0" smtClean="0"/>
              <a:t>apps:</a:t>
            </a:r>
          </a:p>
          <a:p>
            <a:pPr lvl="1">
              <a:buFont typeface="Wingdings" charset="2"/>
              <a:buChar char="Ø"/>
            </a:pPr>
            <a:r>
              <a:rPr lang="en-US" sz="3000" dirty="0" smtClean="0"/>
              <a:t>Your “GOLD” app. – validate and save only</a:t>
            </a:r>
          </a:p>
          <a:p>
            <a:pPr marL="667512" lvl="2" indent="0">
              <a:buNone/>
            </a:pPr>
            <a:r>
              <a:rPr lang="en-US" sz="2800" dirty="0" smtClean="0"/>
              <a:t>This is your JQM app and should be the one that you feel is the most usable.</a:t>
            </a:r>
          </a:p>
          <a:p>
            <a:pPr lvl="1">
              <a:buFont typeface="Wingdings" charset="2"/>
              <a:buChar char="Ø"/>
            </a:pPr>
            <a:r>
              <a:rPr lang="en-US" sz="3000" dirty="0" smtClean="0"/>
              <a:t>Your “BRONZE” app – must be fully functioning.</a:t>
            </a:r>
          </a:p>
          <a:p>
            <a:pPr marL="667512" lvl="2" indent="0">
              <a:buNone/>
            </a:pPr>
            <a:r>
              <a:rPr lang="en-US" sz="2800" dirty="0" smtClean="0"/>
              <a:t>This is the app in which you apply utilize your VFW CRUD and has patterns that you are not certain work for your app.</a:t>
            </a:r>
          </a:p>
          <a:p>
            <a:pPr lvl="2"/>
            <a:endParaRPr lang="en-US" sz="2800" dirty="0" smtClean="0"/>
          </a:p>
          <a:p>
            <a:pPr lvl="2"/>
            <a:endParaRPr lang="en-US" sz="280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0" y="744538"/>
            <a:ext cx="6743700" cy="6159500"/>
          </a:xfrm>
          <a:prstGeom prst="rect">
            <a:avLst/>
          </a:prstGeom>
        </p:spPr>
      </p:pic>
      <p:pic>
        <p:nvPicPr>
          <p:cNvPr id="15" name="Picture 14"/>
          <p:cNvPicPr>
            <a:picLocks noChangeAspect="1"/>
          </p:cNvPicPr>
          <p:nvPr/>
        </p:nvPicPr>
        <p:blipFill>
          <a:blip r:embed="rId3"/>
          <a:stretch>
            <a:fillRect/>
          </a:stretch>
        </p:blipFill>
        <p:spPr>
          <a:xfrm>
            <a:off x="2641600" y="4578350"/>
            <a:ext cx="7048500" cy="2298700"/>
          </a:xfrm>
          <a:prstGeom prst="rect">
            <a:avLst/>
          </a:prstGeom>
        </p:spPr>
      </p:pic>
      <p:sp>
        <p:nvSpPr>
          <p:cNvPr id="6" name="Text Placeholder 5"/>
          <p:cNvSpPr>
            <a:spLocks noGrp="1"/>
          </p:cNvSpPr>
          <p:nvPr>
            <p:ph type="body" idx="1"/>
          </p:nvPr>
        </p:nvSpPr>
        <p:spPr>
          <a:xfrm>
            <a:off x="2016760" y="2946400"/>
            <a:ext cx="3505200" cy="639762"/>
          </a:xfrm>
        </p:spPr>
        <p:txBody>
          <a:bodyPr/>
          <a:lstStyle/>
          <a:p>
            <a:r>
              <a:rPr lang="en-US" sz="3200" dirty="0" smtClean="0"/>
              <a:t>File Naming</a:t>
            </a:r>
          </a:p>
          <a:p>
            <a:endParaRPr lang="en-US" dirty="0"/>
          </a:p>
        </p:txBody>
      </p:sp>
      <p:sp>
        <p:nvSpPr>
          <p:cNvPr id="7" name="Text Placeholder 6"/>
          <p:cNvSpPr>
            <a:spLocks noGrp="1"/>
          </p:cNvSpPr>
          <p:nvPr>
            <p:ph type="body" sz="half" idx="3"/>
          </p:nvPr>
        </p:nvSpPr>
        <p:spPr>
          <a:xfrm>
            <a:off x="5356860" y="6049962"/>
            <a:ext cx="3558540" cy="639762"/>
          </a:xfrm>
        </p:spPr>
        <p:txBody>
          <a:bodyPr/>
          <a:lstStyle/>
          <a:p>
            <a:r>
              <a:rPr lang="en-US" sz="3200" dirty="0" smtClean="0"/>
              <a:t>Clickable Files</a:t>
            </a:r>
          </a:p>
          <a:p>
            <a:endParaRPr lang="en-US" dirty="0"/>
          </a:p>
        </p:txBody>
      </p:sp>
      <p:sp>
        <p:nvSpPr>
          <p:cNvPr id="8" name="Title 1"/>
          <p:cNvSpPr txBox="1">
            <a:spLocks/>
          </p:cNvSpPr>
          <p:nvPr/>
        </p:nvSpPr>
        <p:spPr>
          <a:xfrm>
            <a:off x="723900" y="0"/>
            <a:ext cx="8001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tx1"/>
                </a:solidFill>
                <a:effectLst/>
                <a:uLnTx/>
                <a:uFillTx/>
                <a:latin typeface="+mj-lt"/>
                <a:ea typeface="+mj-ea"/>
                <a:cs typeface="+mj-cs"/>
              </a:rPr>
              <a:t>Deliverables </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(cont.)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4</a:t>
            </a:r>
            <a:endParaRPr lang="en-US" dirty="0"/>
          </a:p>
        </p:txBody>
      </p:sp>
    </p:spTree>
    <p:extLst>
      <p:ext uri="{BB962C8B-B14F-4D97-AF65-F5344CB8AC3E}">
        <p14:creationId xmlns:p14="http://schemas.microsoft.com/office/powerpoint/2010/main" val="15181729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22238"/>
            <a:ext cx="8001000" cy="1312862"/>
          </a:xfrm>
        </p:spPr>
        <p:txBody>
          <a:bodyPr>
            <a:normAutofit/>
          </a:bodyPr>
          <a:lstStyle/>
          <a:p>
            <a:r>
              <a:rPr lang="en-US" dirty="0" smtClean="0"/>
              <a:t>What’s coming up? Project 4</a:t>
            </a:r>
            <a:endParaRPr lang="en-US" dirty="0"/>
          </a:p>
        </p:txBody>
      </p:sp>
      <p:sp>
        <p:nvSpPr>
          <p:cNvPr id="3" name="Content Placeholder 2"/>
          <p:cNvSpPr>
            <a:spLocks noGrp="1"/>
          </p:cNvSpPr>
          <p:nvPr>
            <p:ph idx="1"/>
          </p:nvPr>
        </p:nvSpPr>
        <p:spPr>
          <a:xfrm>
            <a:off x="571500" y="1435100"/>
            <a:ext cx="8001000" cy="5080000"/>
          </a:xfrm>
        </p:spPr>
        <p:txBody>
          <a:bodyPr>
            <a:normAutofit lnSpcReduction="10000"/>
          </a:bodyPr>
          <a:lstStyle/>
          <a:p>
            <a:pPr>
              <a:buNone/>
            </a:pPr>
            <a:r>
              <a:rPr lang="en-US" sz="3765" dirty="0" smtClean="0"/>
              <a:t>Visual Enhancements</a:t>
            </a:r>
          </a:p>
          <a:p>
            <a:pPr lvl="1">
              <a:buFont typeface="Wingdings" charset="2"/>
              <a:buChar char="Ø"/>
            </a:pPr>
            <a:r>
              <a:rPr lang="en-US" sz="3200" dirty="0" smtClean="0"/>
              <a:t>Few Hues, Many Values</a:t>
            </a:r>
          </a:p>
          <a:p>
            <a:pPr lvl="1">
              <a:buFont typeface="Wingdings" charset="2"/>
              <a:buChar char="Ø"/>
            </a:pPr>
            <a:r>
              <a:rPr lang="en-US" sz="3200" dirty="0" smtClean="0"/>
              <a:t>Deep Background</a:t>
            </a:r>
          </a:p>
          <a:p>
            <a:pPr lvl="1">
              <a:buFont typeface="Wingdings" charset="2"/>
              <a:buChar char="Ø"/>
            </a:pPr>
            <a:r>
              <a:rPr lang="en-US" sz="3200" dirty="0" smtClean="0"/>
              <a:t>Streamlined Branding</a:t>
            </a:r>
          </a:p>
          <a:p>
            <a:pPr lvl="1">
              <a:buFont typeface="Wingdings" charset="2"/>
              <a:buChar char="Ø"/>
            </a:pPr>
            <a:r>
              <a:rPr lang="en-US" sz="3200" dirty="0" smtClean="0"/>
              <a:t>Everything Else from weeks 1-3</a:t>
            </a:r>
          </a:p>
          <a:p>
            <a:pPr lvl="2">
              <a:buFont typeface="Wingdings" charset="2"/>
              <a:buChar char="Ø"/>
            </a:pPr>
            <a:r>
              <a:rPr lang="en-US" sz="3000" dirty="0" smtClean="0"/>
              <a:t>Search</a:t>
            </a:r>
          </a:p>
          <a:p>
            <a:pPr lvl="2">
              <a:buFont typeface="Wingdings" charset="2"/>
              <a:buChar char="Ø"/>
            </a:pPr>
            <a:r>
              <a:rPr lang="en-US" sz="3000" dirty="0" smtClean="0"/>
              <a:t>Navigation</a:t>
            </a:r>
          </a:p>
          <a:p>
            <a:pPr lvl="2">
              <a:buFont typeface="Wingdings" charset="2"/>
              <a:buChar char="Ø"/>
            </a:pPr>
            <a:r>
              <a:rPr lang="en-US" sz="3000" smtClean="0"/>
              <a:t>Newsstream</a:t>
            </a:r>
            <a:endParaRPr lang="en-US" sz="3000" dirty="0" smtClean="0"/>
          </a:p>
          <a:p>
            <a:pPr lvl="2">
              <a:buFont typeface="Wingdings" charset="2"/>
              <a:buChar char="Ø"/>
            </a:pPr>
            <a:r>
              <a:rPr lang="en-US" sz="3000" dirty="0" smtClean="0"/>
              <a:t>Everything working</a:t>
            </a:r>
          </a:p>
          <a:p>
            <a:pPr lvl="1">
              <a:buNone/>
            </a:pPr>
            <a:endParaRPr lang="en-US" sz="3027" dirty="0" smtClean="0"/>
          </a:p>
          <a:p>
            <a:pPr lvl="2"/>
            <a:endParaRPr lang="en-US" dirty="0"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445000"/>
          </a:xfrm>
        </p:spPr>
        <p:txBody>
          <a:bodyPr>
            <a:normAutofit/>
          </a:bodyPr>
          <a:lstStyle/>
          <a:p>
            <a:pPr>
              <a:buFont typeface="Wingdings" charset="2"/>
              <a:buChar char="Ø"/>
            </a:pPr>
            <a:r>
              <a:rPr lang="en-US" sz="2800" dirty="0"/>
              <a:t>Getting ahead of </a:t>
            </a:r>
            <a:r>
              <a:rPr lang="en-US" sz="2800" dirty="0" smtClean="0"/>
              <a:t>yourself!!!!</a:t>
            </a:r>
          </a:p>
          <a:p>
            <a:pPr>
              <a:buFont typeface="Wingdings" charset="2"/>
              <a:buChar char="Ø"/>
            </a:pPr>
            <a:endParaRPr lang="en-US" sz="800" dirty="0" smtClean="0"/>
          </a:p>
          <a:p>
            <a:pPr>
              <a:buFont typeface="Wingdings" charset="2"/>
              <a:buChar char="Ø"/>
            </a:pPr>
            <a:r>
              <a:rPr lang="en-US" sz="2800" dirty="0" smtClean="0"/>
              <a:t>Not trusting yourself.</a:t>
            </a:r>
          </a:p>
          <a:p>
            <a:pPr>
              <a:buFont typeface="Wingdings" charset="2"/>
              <a:buChar char="Ø"/>
            </a:pPr>
            <a:endParaRPr lang="en-US" sz="1000" dirty="0"/>
          </a:p>
          <a:p>
            <a:pPr>
              <a:buFont typeface="Wingdings" charset="2"/>
              <a:buChar char="Ø"/>
            </a:pPr>
            <a:r>
              <a:rPr lang="en-US" sz="3000" dirty="0" smtClean="0"/>
              <a:t>Search</a:t>
            </a:r>
            <a:r>
              <a:rPr lang="en-US" sz="3000" dirty="0" smtClean="0"/>
              <a:t>:</a:t>
            </a:r>
          </a:p>
          <a:p>
            <a:pPr lvl="1">
              <a:buFont typeface="Wingdings" charset="2"/>
              <a:buChar char="Ø"/>
            </a:pPr>
            <a:r>
              <a:rPr lang="en-US" sz="2800" dirty="0" smtClean="0"/>
              <a:t>Non-functioning</a:t>
            </a:r>
          </a:p>
          <a:p>
            <a:pPr lvl="1">
              <a:buFont typeface="Wingdings" charset="2"/>
              <a:buChar char="Ø"/>
            </a:pPr>
            <a:r>
              <a:rPr lang="en-US" sz="2800" dirty="0" smtClean="0"/>
              <a:t>data-filter=“true”</a:t>
            </a:r>
          </a:p>
          <a:p>
            <a:pPr lvl="1">
              <a:buFont typeface="Wingdings" charset="2"/>
              <a:buChar char="Ø"/>
            </a:pPr>
            <a:r>
              <a:rPr lang="en-US" sz="2800" dirty="0" smtClean="0"/>
              <a:t>NOT dynamic, must be included with the section that is to be searched</a:t>
            </a:r>
            <a:r>
              <a:rPr lang="en-US" sz="2800" dirty="0" smtClean="0"/>
              <a:t>.</a:t>
            </a:r>
          </a:p>
          <a:p>
            <a:pPr lvl="1">
              <a:buFont typeface="Wingdings" charset="2"/>
              <a:buChar char="Ø"/>
            </a:pPr>
            <a:r>
              <a:rPr lang="en-US" sz="2800" dirty="0" err="1" smtClean="0"/>
              <a:t>jQM</a:t>
            </a:r>
            <a:r>
              <a:rPr lang="en-US" sz="2800" dirty="0" smtClean="0"/>
              <a:t> filter creates it’s own field.</a:t>
            </a:r>
            <a:endParaRPr lang="en-US" sz="2800" dirty="0" smtClean="0"/>
          </a:p>
          <a:p>
            <a:pPr marL="393192" lvl="1" indent="0">
              <a:buNone/>
            </a:pPr>
            <a:endParaRPr lang="en-US" sz="2800" dirty="0" smtClean="0"/>
          </a:p>
          <a:p>
            <a:pPr>
              <a:buNone/>
            </a:pPr>
            <a:endParaRPr lang="en-US" sz="3000" dirty="0" smtClean="0"/>
          </a:p>
          <a:p>
            <a:pPr lvl="1">
              <a:buFont typeface="Wingdings" charset="2"/>
              <a:buChar char="Ø"/>
            </a:pPr>
            <a:endParaRPr lang="en-US" sz="2800" dirty="0" smtClean="0"/>
          </a:p>
          <a:p>
            <a:pPr marL="628650" indent="6350">
              <a:buNone/>
            </a:pPr>
            <a:endParaRPr lang="en-US" sz="3200" dirty="0" smtClean="0"/>
          </a:p>
          <a:p>
            <a:pPr marL="628650" indent="6350">
              <a:buNone/>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extLst>
      <p:ext uri="{BB962C8B-B14F-4D97-AF65-F5344CB8AC3E}">
        <p14:creationId xmlns:p14="http://schemas.microsoft.com/office/powerpoint/2010/main" val="40904522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11300"/>
            <a:ext cx="8229600" cy="4914900"/>
          </a:xfrm>
        </p:spPr>
        <p:txBody>
          <a:bodyPr>
            <a:normAutofit fontScale="85000" lnSpcReduction="20000"/>
          </a:bodyPr>
          <a:lstStyle/>
          <a:p>
            <a:pPr>
              <a:buFont typeface="Wingdings" charset="2"/>
              <a:buChar char="Ø"/>
            </a:pPr>
            <a:r>
              <a:rPr lang="en-US" sz="4000" dirty="0" smtClean="0"/>
              <a:t>Navigation</a:t>
            </a:r>
            <a:r>
              <a:rPr lang="en-US" sz="4000" dirty="0" smtClean="0"/>
              <a:t>:</a:t>
            </a:r>
          </a:p>
          <a:p>
            <a:pPr lvl="1">
              <a:buFont typeface="Wingdings" charset="2"/>
              <a:buChar char="Ø"/>
            </a:pPr>
            <a:r>
              <a:rPr lang="en-US" sz="3400" dirty="0" smtClean="0"/>
              <a:t>Present, but non-</a:t>
            </a:r>
            <a:r>
              <a:rPr lang="en-US" sz="3400" dirty="0" smtClean="0"/>
              <a:t>functioning</a:t>
            </a:r>
          </a:p>
          <a:p>
            <a:pPr lvl="1">
              <a:buFont typeface="Wingdings" charset="2"/>
              <a:buChar char="Ø"/>
            </a:pPr>
            <a:endParaRPr lang="en-US" sz="900" dirty="0" smtClean="0"/>
          </a:p>
          <a:p>
            <a:pPr lvl="1">
              <a:buFont typeface="Wingdings" charset="2"/>
              <a:buChar char="Ø"/>
            </a:pPr>
            <a:r>
              <a:rPr lang="en-US" sz="3400" dirty="0" smtClean="0"/>
              <a:t>Not </a:t>
            </a:r>
            <a:r>
              <a:rPr lang="en-US" sz="3400" dirty="0" smtClean="0"/>
              <a:t>consistent</a:t>
            </a:r>
          </a:p>
          <a:p>
            <a:pPr lvl="1">
              <a:buFont typeface="Wingdings" charset="2"/>
              <a:buChar char="Ø"/>
            </a:pPr>
            <a:endParaRPr lang="en-US" sz="900" dirty="0" smtClean="0"/>
          </a:p>
          <a:p>
            <a:pPr lvl="1">
              <a:buFont typeface="Wingdings" charset="2"/>
              <a:buChar char="Ø"/>
            </a:pPr>
            <a:r>
              <a:rPr lang="en-US" sz="3400" dirty="0" smtClean="0"/>
              <a:t>Only on one app, should be on </a:t>
            </a:r>
            <a:r>
              <a:rPr lang="en-US" sz="3400" dirty="0" smtClean="0"/>
              <a:t>both</a:t>
            </a:r>
          </a:p>
          <a:p>
            <a:pPr lvl="1">
              <a:buFont typeface="Wingdings" charset="2"/>
              <a:buChar char="Ø"/>
            </a:pPr>
            <a:endParaRPr lang="en-US" sz="900" dirty="0" smtClean="0"/>
          </a:p>
          <a:p>
            <a:pPr lvl="1">
              <a:buFont typeface="Wingdings" charset="2"/>
              <a:buChar char="Ø"/>
            </a:pPr>
            <a:r>
              <a:rPr lang="en-US" sz="3400" dirty="0" smtClean="0"/>
              <a:t>Does not include HOME, INFO or ABOUT, NEWS, </a:t>
            </a:r>
            <a:r>
              <a:rPr lang="en-US" sz="3400" dirty="0" smtClean="0"/>
              <a:t>etc.</a:t>
            </a:r>
          </a:p>
          <a:p>
            <a:pPr lvl="1">
              <a:buFont typeface="Wingdings" charset="2"/>
              <a:buChar char="Ø"/>
            </a:pPr>
            <a:endParaRPr lang="en-US" sz="1000" dirty="0" smtClean="0"/>
          </a:p>
          <a:p>
            <a:pPr lvl="1">
              <a:buFont typeface="Wingdings" charset="2"/>
              <a:buChar char="Ø"/>
            </a:pPr>
            <a:r>
              <a:rPr lang="en-US" sz="3400" dirty="0" smtClean="0"/>
              <a:t>Pages </a:t>
            </a:r>
            <a:r>
              <a:rPr lang="en-US" sz="3400" dirty="0"/>
              <a:t>not linking to anything:</a:t>
            </a:r>
          </a:p>
          <a:p>
            <a:pPr lvl="2">
              <a:buFont typeface="Wingdings" charset="2"/>
              <a:buChar char="Ø"/>
            </a:pPr>
            <a:r>
              <a:rPr lang="en-US" sz="3100" dirty="0"/>
              <a:t>Many of the pages were linked to # as placeholders</a:t>
            </a:r>
            <a:r>
              <a:rPr lang="en-US" sz="3100" dirty="0" smtClean="0"/>
              <a:t>.</a:t>
            </a:r>
          </a:p>
          <a:p>
            <a:pPr lvl="2">
              <a:buFont typeface="Wingdings" charset="2"/>
              <a:buChar char="Ø"/>
            </a:pPr>
            <a:endParaRPr lang="en-US" sz="1000" dirty="0"/>
          </a:p>
          <a:p>
            <a:pPr lvl="2">
              <a:buFont typeface="Wingdings" charset="2"/>
              <a:buChar char="Ø"/>
            </a:pPr>
            <a:r>
              <a:rPr lang="en-US" sz="3100" dirty="0"/>
              <a:t>Pages are calling non-existing pages.</a:t>
            </a:r>
          </a:p>
          <a:p>
            <a:pPr lvl="1">
              <a:buFont typeface="Wingdings" charset="2"/>
              <a:buChar char="Ø"/>
            </a:pPr>
            <a:endParaRPr lang="en-US" sz="2800" dirty="0" smtClean="0"/>
          </a:p>
          <a:p>
            <a:pPr>
              <a:buNone/>
            </a:pPr>
            <a:endParaRPr lang="en-US" sz="3000" dirty="0" smtClean="0"/>
          </a:p>
          <a:p>
            <a:pPr lvl="1">
              <a:buFont typeface="Wingdings" charset="2"/>
              <a:buChar char="Ø"/>
            </a:pPr>
            <a:endParaRPr lang="en-US" sz="2800" dirty="0" smtClean="0"/>
          </a:p>
          <a:p>
            <a:pPr marL="628650" indent="6350">
              <a:buNone/>
            </a:pPr>
            <a:endParaRPr lang="en-US" sz="3200" dirty="0" smtClean="0"/>
          </a:p>
          <a:p>
            <a:pPr marL="628650" indent="6350">
              <a:buNone/>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extLst>
      <p:ext uri="{BB962C8B-B14F-4D97-AF65-F5344CB8AC3E}">
        <p14:creationId xmlns:p14="http://schemas.microsoft.com/office/powerpoint/2010/main" val="186398585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5600"/>
            <a:ext cx="8229600" cy="4800600"/>
          </a:xfrm>
        </p:spPr>
        <p:txBody>
          <a:bodyPr>
            <a:normAutofit/>
          </a:bodyPr>
          <a:lstStyle/>
          <a:p>
            <a:pPr>
              <a:buFont typeface="Wingdings" charset="2"/>
              <a:buChar char="Ø"/>
            </a:pPr>
            <a:r>
              <a:rPr lang="en-US" sz="3000" dirty="0" smtClean="0"/>
              <a:t>Item Details:</a:t>
            </a:r>
          </a:p>
          <a:p>
            <a:pPr lvl="1">
              <a:buFont typeface="Wingdings" charset="2"/>
              <a:buChar char="Ø"/>
            </a:pPr>
            <a:r>
              <a:rPr lang="en-US" sz="2800" dirty="0" smtClean="0"/>
              <a:t>One-Window Drilldown AND List Inlay were required.</a:t>
            </a:r>
          </a:p>
          <a:p>
            <a:pPr lvl="1">
              <a:buFont typeface="Wingdings" charset="2"/>
              <a:buChar char="Ø"/>
            </a:pPr>
            <a:endParaRPr lang="en-US" sz="800" dirty="0"/>
          </a:p>
          <a:p>
            <a:pPr>
              <a:buFont typeface="Wingdings" charset="2"/>
              <a:buChar char="Ø"/>
            </a:pPr>
            <a:r>
              <a:rPr lang="en-US" sz="3000" dirty="0" smtClean="0"/>
              <a:t>Order:</a:t>
            </a:r>
          </a:p>
          <a:p>
            <a:pPr lvl="1">
              <a:buFont typeface="Wingdings" charset="2"/>
              <a:buChar char="Ø"/>
            </a:pPr>
            <a:r>
              <a:rPr lang="en-US" sz="2800" dirty="0" smtClean="0"/>
              <a:t>Missing</a:t>
            </a:r>
          </a:p>
          <a:p>
            <a:pPr lvl="1">
              <a:buFont typeface="Wingdings" charset="2"/>
              <a:buChar char="Ø"/>
            </a:pPr>
            <a:r>
              <a:rPr lang="en-US" sz="2800" dirty="0" smtClean="0"/>
              <a:t>Backwards</a:t>
            </a:r>
          </a:p>
          <a:p>
            <a:pPr lvl="1">
              <a:buFont typeface="Wingdings" charset="2"/>
              <a:buChar char="Ø"/>
            </a:pPr>
            <a:endParaRPr lang="en-US" sz="800" dirty="0" smtClean="0"/>
          </a:p>
          <a:p>
            <a:pPr>
              <a:buFont typeface="Wingdings" charset="2"/>
              <a:buChar char="Ø"/>
            </a:pPr>
            <a:r>
              <a:rPr lang="en-US" sz="3000" dirty="0" smtClean="0"/>
              <a:t>Not adding data-</a:t>
            </a:r>
            <a:r>
              <a:rPr lang="en-US" sz="3000" dirty="0" err="1" smtClean="0"/>
              <a:t>ajax</a:t>
            </a:r>
            <a:r>
              <a:rPr lang="en-US" sz="3000" dirty="0" smtClean="0"/>
              <a:t>=“false” to the a </a:t>
            </a:r>
            <a:r>
              <a:rPr lang="en-US" sz="3000" dirty="0" err="1" smtClean="0"/>
              <a:t>href</a:t>
            </a:r>
            <a:r>
              <a:rPr lang="en-US" sz="3000" dirty="0" smtClean="0"/>
              <a:t> call for external pages.</a:t>
            </a:r>
          </a:p>
          <a:p>
            <a:pPr>
              <a:buFont typeface="Wingdings" charset="2"/>
              <a:buChar char="Ø"/>
            </a:pPr>
            <a:endParaRPr lang="en-US" sz="3000" dirty="0" smtClean="0"/>
          </a:p>
          <a:p>
            <a:pPr lvl="1">
              <a:buFont typeface="Wingdings" charset="2"/>
              <a:buChar char="Ø"/>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12900"/>
            <a:ext cx="8229600" cy="4813300"/>
          </a:xfrm>
        </p:spPr>
        <p:txBody>
          <a:bodyPr>
            <a:normAutofit/>
          </a:bodyPr>
          <a:lstStyle/>
          <a:p>
            <a:pPr>
              <a:buFont typeface="Wingdings" charset="2"/>
              <a:buChar char="Ø"/>
            </a:pPr>
            <a:r>
              <a:rPr lang="en-US" sz="3000" dirty="0" smtClean="0"/>
              <a:t>Images:</a:t>
            </a:r>
          </a:p>
          <a:p>
            <a:pPr lvl="1">
              <a:buFont typeface="Wingdings" charset="2"/>
              <a:buChar char="Ø"/>
            </a:pPr>
            <a:r>
              <a:rPr lang="en-US" sz="2800" dirty="0" smtClean="0"/>
              <a:t>Missing or oddly formatted Thumbnail Grid </a:t>
            </a:r>
          </a:p>
          <a:p>
            <a:pPr lvl="1">
              <a:buFont typeface="Wingdings" charset="2"/>
              <a:buChar char="Ø"/>
            </a:pPr>
            <a:r>
              <a:rPr lang="en-US" sz="2800" dirty="0" smtClean="0"/>
              <a:t>Thumbnail Grid, use &lt;</a:t>
            </a:r>
            <a:r>
              <a:rPr lang="en-US" sz="2800" dirty="0" err="1" smtClean="0"/>
              <a:t>br</a:t>
            </a:r>
            <a:r>
              <a:rPr lang="en-US" sz="2800" dirty="0" smtClean="0"/>
              <a:t>/&gt; to force text to the line below the image.</a:t>
            </a:r>
          </a:p>
          <a:p>
            <a:pPr lvl="1">
              <a:buFont typeface="Wingdings" charset="2"/>
              <a:buChar char="Ø"/>
            </a:pPr>
            <a:endParaRPr lang="en-US" sz="2800" dirty="0" smtClean="0"/>
          </a:p>
          <a:p>
            <a:pPr lvl="1">
              <a:buFont typeface="Wingdings" charset="2"/>
              <a:buChar char="Ø"/>
            </a:pPr>
            <a:r>
              <a:rPr lang="en-US" sz="2800" dirty="0">
                <a:hlinkClick r:id="rId2"/>
              </a:rPr>
              <a:t>http://jquerymobile.com/demos/1.2.0/docs/content/content-</a:t>
            </a:r>
            <a:r>
              <a:rPr lang="en-US" sz="2800" dirty="0" smtClean="0">
                <a:hlinkClick r:id="rId2"/>
              </a:rPr>
              <a:t>grids.html</a:t>
            </a:r>
            <a:endParaRPr lang="en-US" sz="2800" dirty="0" smtClean="0"/>
          </a:p>
          <a:p>
            <a:pPr lvl="1">
              <a:buFont typeface="Wingdings" charset="2"/>
              <a:buChar char="Ø"/>
            </a:pPr>
            <a:endParaRPr lang="en-US" sz="2800" dirty="0" smtClean="0"/>
          </a:p>
          <a:p>
            <a:pPr lvl="1">
              <a:buFont typeface="Wingdings" charset="2"/>
              <a:buChar char="Ø"/>
            </a:pPr>
            <a:r>
              <a:rPr lang="en-US" sz="2800" dirty="0" smtClean="0"/>
              <a:t>Thumbnail &amp; Text missing </a:t>
            </a:r>
          </a:p>
          <a:p>
            <a:pPr marL="628650" indent="6350">
              <a:buNone/>
            </a:pPr>
            <a:endParaRPr lang="en-US" sz="120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extLst>
      <p:ext uri="{BB962C8B-B14F-4D97-AF65-F5344CB8AC3E}">
        <p14:creationId xmlns:p14="http://schemas.microsoft.com/office/powerpoint/2010/main" val="19260860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12900"/>
            <a:ext cx="8229600" cy="4813300"/>
          </a:xfrm>
        </p:spPr>
        <p:txBody>
          <a:bodyPr>
            <a:normAutofit/>
          </a:bodyPr>
          <a:lstStyle/>
          <a:p>
            <a:pPr marL="628650" indent="6350">
              <a:buNone/>
            </a:pPr>
            <a:r>
              <a:rPr lang="en-US" sz="3600" dirty="0" smtClean="0"/>
              <a:t>What will this produce?</a:t>
            </a:r>
          </a:p>
          <a:p>
            <a:pPr marL="628650" indent="6350">
              <a:buNone/>
            </a:pPr>
            <a:r>
              <a:rPr lang="en-US" sz="2800" dirty="0" smtClean="0"/>
              <a:t>&lt;div class=“</a:t>
            </a:r>
            <a:r>
              <a:rPr lang="en-US" sz="2800" dirty="0" err="1" smtClean="0"/>
              <a:t>ui</a:t>
            </a:r>
            <a:r>
              <a:rPr lang="en-US" sz="2800" dirty="0" smtClean="0"/>
              <a:t>-grid-b”&gt;</a:t>
            </a:r>
          </a:p>
          <a:p>
            <a:pPr marL="628650" indent="6350">
              <a:buNone/>
            </a:pPr>
            <a:r>
              <a:rPr lang="en-US" sz="2800" dirty="0"/>
              <a:t> </a:t>
            </a:r>
            <a:r>
              <a:rPr lang="en-US" sz="2800" dirty="0" smtClean="0"/>
              <a:t>      &lt;div class=“</a:t>
            </a:r>
            <a:r>
              <a:rPr lang="en-US" sz="2800" dirty="0" err="1" smtClean="0"/>
              <a:t>ui</a:t>
            </a:r>
            <a:r>
              <a:rPr lang="en-US" sz="2800" dirty="0" smtClean="0"/>
              <a:t>-block-a”&gt; Block A&lt;/div&gt;</a:t>
            </a:r>
          </a:p>
          <a:p>
            <a:pPr marL="628650" indent="6350">
              <a:buNone/>
            </a:pPr>
            <a:r>
              <a:rPr lang="en-US" sz="2800" dirty="0" smtClean="0"/>
              <a:t>       &lt;</a:t>
            </a:r>
            <a:r>
              <a:rPr lang="en-US" sz="2800" dirty="0"/>
              <a:t>div class=“</a:t>
            </a:r>
            <a:r>
              <a:rPr lang="en-US" sz="2800" dirty="0" err="1"/>
              <a:t>ui</a:t>
            </a:r>
            <a:r>
              <a:rPr lang="en-US" sz="2800" dirty="0"/>
              <a:t>-block</a:t>
            </a:r>
            <a:r>
              <a:rPr lang="en-US" sz="2800" dirty="0" smtClean="0"/>
              <a:t>-b”</a:t>
            </a:r>
            <a:r>
              <a:rPr lang="en-US" sz="2800" dirty="0"/>
              <a:t>&gt; Block </a:t>
            </a:r>
            <a:r>
              <a:rPr lang="en-US" sz="2800" dirty="0" smtClean="0"/>
              <a:t>B&lt;</a:t>
            </a:r>
            <a:r>
              <a:rPr lang="en-US" sz="2800" dirty="0"/>
              <a:t>/div</a:t>
            </a:r>
            <a:r>
              <a:rPr lang="en-US" sz="2800" dirty="0" smtClean="0"/>
              <a:t>&gt;</a:t>
            </a:r>
          </a:p>
          <a:p>
            <a:pPr marL="628650" indent="6350">
              <a:buNone/>
            </a:pPr>
            <a:r>
              <a:rPr lang="en-US" sz="2800" dirty="0" smtClean="0"/>
              <a:t>       &lt;</a:t>
            </a:r>
            <a:r>
              <a:rPr lang="en-US" sz="2800" dirty="0"/>
              <a:t>div class=“</a:t>
            </a:r>
            <a:r>
              <a:rPr lang="en-US" sz="2800" dirty="0" err="1"/>
              <a:t>ui</a:t>
            </a:r>
            <a:r>
              <a:rPr lang="en-US" sz="2800" dirty="0"/>
              <a:t>-block</a:t>
            </a:r>
            <a:r>
              <a:rPr lang="en-US" sz="2800" dirty="0" smtClean="0"/>
              <a:t>-c”</a:t>
            </a:r>
            <a:r>
              <a:rPr lang="en-US" sz="2800" dirty="0"/>
              <a:t>&gt; Block </a:t>
            </a:r>
            <a:r>
              <a:rPr lang="en-US" sz="2800" dirty="0" smtClean="0"/>
              <a:t>C&lt;</a:t>
            </a:r>
            <a:r>
              <a:rPr lang="en-US" sz="2800" dirty="0"/>
              <a:t>/div&gt;</a:t>
            </a:r>
          </a:p>
          <a:p>
            <a:pPr marL="628650" indent="6350">
              <a:buNone/>
            </a:pPr>
            <a:r>
              <a:rPr lang="en-US" sz="2800" dirty="0" smtClean="0"/>
              <a:t>&lt;/div&gt; &lt;! - - Closes Grid- - &gt;</a:t>
            </a:r>
            <a:endParaRPr lang="en-US" sz="2800" dirty="0"/>
          </a:p>
          <a:p>
            <a:pPr marL="628650" indent="6350">
              <a:buNone/>
            </a:pPr>
            <a:endParaRPr lang="en-US" sz="2800" dirty="0" smtClean="0"/>
          </a:p>
          <a:p>
            <a:pPr>
              <a:buNone/>
            </a:pPr>
            <a:endParaRPr lang="en-US" sz="10400" dirty="0" smtClean="0"/>
          </a:p>
          <a:p>
            <a:pPr>
              <a:buNone/>
            </a:pPr>
            <a:endParaRPr lang="en-US" sz="2581" dirty="0" smtClean="0"/>
          </a:p>
          <a:p>
            <a:pPr marL="548640" lvl="2" indent="-274320">
              <a:buClr>
                <a:schemeClr val="accent3"/>
              </a:buClr>
              <a:buSzPct val="95000"/>
              <a:buNone/>
            </a:pPr>
            <a:endParaRPr lang="en-US" sz="2700" dirty="0" smtClean="0"/>
          </a:p>
          <a:p>
            <a:endParaRPr lang="en-US" sz="2800" dirty="0" smtClean="0"/>
          </a:p>
          <a:p>
            <a:endParaRPr lang="en-US" dirty="0"/>
          </a:p>
        </p:txBody>
      </p:sp>
      <p:sp>
        <p:nvSpPr>
          <p:cNvPr id="4" name="Title 1"/>
          <p:cNvSpPr>
            <a:spLocks noGrp="1"/>
          </p:cNvSpPr>
          <p:nvPr>
            <p:ph type="title"/>
          </p:nvPr>
        </p:nvSpPr>
        <p:spPr>
          <a:xfrm>
            <a:off x="457200" y="577088"/>
            <a:ext cx="8229600" cy="934212"/>
          </a:xfrm>
        </p:spPr>
        <p:txBody>
          <a:bodyPr/>
          <a:lstStyle/>
          <a:p>
            <a:r>
              <a:rPr lang="en-US" dirty="0" smtClean="0"/>
              <a:t>Project 2 </a:t>
            </a:r>
            <a:endParaRPr lang="en-US" dirty="0"/>
          </a:p>
        </p:txBody>
      </p:sp>
    </p:spTree>
    <p:extLst>
      <p:ext uri="{BB962C8B-B14F-4D97-AF65-F5344CB8AC3E}">
        <p14:creationId xmlns:p14="http://schemas.microsoft.com/office/powerpoint/2010/main" val="182305218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Flow.thmx</Template>
  <TotalTime>9065</TotalTime>
  <Words>2409</Words>
  <Application>Microsoft Macintosh PowerPoint</Application>
  <PresentationFormat>On-screen Show (4:3)</PresentationFormat>
  <Paragraphs>411</Paragraphs>
  <Slides>48</Slides>
  <Notes>14</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Flow</vt:lpstr>
      <vt:lpstr>Week 3 Wimba</vt:lpstr>
      <vt:lpstr>Things I saw in Week 2:</vt:lpstr>
      <vt:lpstr>Things I saw in Week 2:</vt:lpstr>
      <vt:lpstr>Things I saw in Project 2: </vt:lpstr>
      <vt:lpstr>Project 2 </vt:lpstr>
      <vt:lpstr>Project 2 </vt:lpstr>
      <vt:lpstr>Project 2 </vt:lpstr>
      <vt:lpstr>Project 2 </vt:lpstr>
      <vt:lpstr>Project 2 </vt:lpstr>
      <vt:lpstr>Project 2 </vt:lpstr>
      <vt:lpstr>Project 2 </vt:lpstr>
      <vt:lpstr>Project 2 </vt:lpstr>
      <vt:lpstr>Project 2 </vt:lpstr>
      <vt:lpstr>Project 3</vt:lpstr>
      <vt:lpstr>Form Basics (pgs 341 – 343)</vt:lpstr>
      <vt:lpstr>Form Basics (pgs 341 – 343)</vt:lpstr>
      <vt:lpstr>Form Basics (pgs 341 – 343)</vt:lpstr>
      <vt:lpstr> Goal and Page Conversions</vt:lpstr>
      <vt:lpstr> Use forms to mistake proof the completion process. </vt:lpstr>
      <vt:lpstr>Poka Yoke Approach</vt:lpstr>
      <vt:lpstr>Poka Yoke Approach</vt:lpstr>
      <vt:lpstr>Proof of Participation</vt:lpstr>
      <vt:lpstr>PowerPoint Presentation</vt:lpstr>
      <vt:lpstr>Project 3 Requirements</vt:lpstr>
      <vt:lpstr>Project 3 Requirements</vt:lpstr>
      <vt:lpstr>Project 3 Requirements</vt:lpstr>
      <vt:lpstr>Project 3 Requirements</vt:lpstr>
      <vt:lpstr>Input Hints  (pgs 364 – 368)</vt:lpstr>
      <vt:lpstr>Input Prompts  (pgs 369 – 371)</vt:lpstr>
      <vt:lpstr>Dropdown Chooser (pgs 380 – 383)</vt:lpstr>
      <vt:lpstr>Dropdown Chooser (pgs 380 – 383)</vt:lpstr>
      <vt:lpstr>Good Defaults  (pgs 385 – 387)</vt:lpstr>
      <vt:lpstr>Prominent Done Button  (pgs 257 – 261) </vt:lpstr>
      <vt:lpstr>Prominent Done Button  (pgs 257 – 261) </vt:lpstr>
      <vt:lpstr> Changes to:  the form  the main.js</vt:lpstr>
      <vt:lpstr>PowerPoint Presentation</vt:lpstr>
      <vt:lpstr>Changes to the main.js</vt:lpstr>
      <vt:lpstr>Changes to Main.js (cont.)</vt:lpstr>
      <vt:lpstr>To prepare for jQuery in ASD:</vt:lpstr>
      <vt:lpstr>Changes to Main.js (cont.)</vt:lpstr>
      <vt:lpstr>Toggle (cont.)…</vt:lpstr>
      <vt:lpstr>Same Page Error Messages  (pgs 388 – 391)</vt:lpstr>
      <vt:lpstr>Same Page Error Messages </vt:lpstr>
      <vt:lpstr>Deliverables</vt:lpstr>
      <vt:lpstr>Deliverables (cont.)</vt:lpstr>
      <vt:lpstr>PowerPoint Presentation</vt:lpstr>
      <vt:lpstr>Project 4</vt:lpstr>
      <vt:lpstr>What’s coming up? Project 4</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Wimba</dc:title>
  <dc:creator>Robin Alarcon</dc:creator>
  <cp:lastModifiedBy>Full Sail</cp:lastModifiedBy>
  <cp:revision>86</cp:revision>
  <dcterms:created xsi:type="dcterms:W3CDTF">2012-06-09T04:23:55Z</dcterms:created>
  <dcterms:modified xsi:type="dcterms:W3CDTF">2013-01-21T01:57:12Z</dcterms:modified>
</cp:coreProperties>
</file>