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1074e47c_1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3d1074e4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3d1074e47c_1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da69c9ce_0_28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3cda69c9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cda69c9ce_0_28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da69c9ce_0_48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cda69c9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cda69c9ce_0_48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dd14885f8_0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dd1488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dd14885f8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da69c9ce_0_3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3cda69c9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cda69c9ce_0_39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1074e47c_2_103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3d1074e47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3d1074e47c_2_103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1074e47c_2_10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3d1074e47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d1074e47c_2_109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1074e47c_2_11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d1074e47c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d1074e47c_2_116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d1074e47c_2_124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3d1074e47c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d1074e47c_2_124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da69c9ce_0_2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3cda69c9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3cda69c9ce_0_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da69c9ce_0_1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cda69c9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cda69c9ce_0_19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cda69c9ce_0_1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3cda69c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cda69c9ce_0_1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20650" y="138113"/>
            <a:ext cx="6778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79413" y="1058466"/>
            <a:ext cx="8510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779463" y="1496616"/>
            <a:ext cx="76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021138" y="2145506"/>
            <a:ext cx="44370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  <a:defRPr/>
            </a:lvl1pPr>
            <a:lvl2pPr lvl="1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lvl="2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lvl="3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2000"/>
            </a:lvl1pPr>
            <a:lvl2pPr indent="-228600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3pPr>
            <a:lvl4pPr indent="-228600" lvl="3" marL="18288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Arial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208000" y="132150"/>
            <a:ext cx="5467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79413" y="1058466"/>
            <a:ext cx="4178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710113" y="1058466"/>
            <a:ext cx="417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Font typeface="Arial"/>
              <a:buChar char="•"/>
              <a:defRPr sz="2800"/>
            </a:lvl1pPr>
            <a:lvl2pPr indent="-365760" lvl="1" marL="9144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683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indent="-314325" lvl="3" marL="1828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o"/>
              <a:defRPr sz="1800"/>
            </a:lvl4pPr>
            <a:lvl5pPr indent="-325754" lvl="4" marL="2286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76" name="Google Shape;7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433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indent="-304800" lvl="3" marL="1828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Arial"/>
              <a:buChar char="o"/>
              <a:defRPr sz="1600"/>
            </a:lvl4pPr>
            <a:lvl5pPr indent="-314960" lvl="4" marL="22860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208000" y="132150"/>
            <a:ext cx="5467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880"/>
              <a:buFont typeface="Arial"/>
              <a:buChar char="•"/>
              <a:defRPr sz="3200"/>
            </a:lvl1pPr>
            <a:lvl2pPr indent="-388619" lvl="1" marL="9144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96239" lvl="2" marL="13716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indent="-32385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o"/>
              <a:defRPr sz="2000"/>
            </a:lvl4pPr>
            <a:lvl5pPr indent="-33655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Font typeface="Arial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2208000" y="132150"/>
            <a:ext cx="5467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729650" y="-1291884"/>
            <a:ext cx="3810000" cy="8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 rot="5400000">
            <a:off x="5428600" y="1407113"/>
            <a:ext cx="47304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 rot="5400000">
            <a:off x="967813" y="-708938"/>
            <a:ext cx="4730400" cy="6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54330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indent="-314325" lvl="3" marL="1828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indent="-325754" lvl="4" marL="22860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79413" y="1058466"/>
            <a:ext cx="8510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621506"/>
            <a:ext cx="7899300" cy="56100"/>
          </a:xfrm>
          <a:prstGeom prst="rect">
            <a:avLst/>
          </a:prstGeom>
          <a:solidFill>
            <a:srgbClr val="9999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8632700" y="4868472"/>
            <a:ext cx="457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n_2C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8740" y="132151"/>
            <a:ext cx="879999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2208000" y="132150"/>
            <a:ext cx="5467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9769" y="389025"/>
            <a:ext cx="937974" cy="3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20150"/>
            <a:ext cx="1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99"/>
                </a:solidFill>
              </a:rPr>
              <a:t>QUANTAS</a:t>
            </a:r>
            <a:endParaRPr>
              <a:solidFill>
                <a:srgbClr val="0000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cse.chalmers.se/~elad/ApPLIED2022/index.html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1932" r="1932" t="0"/>
          <a:stretch/>
        </p:blipFill>
        <p:spPr>
          <a:xfrm>
            <a:off x="1232275" y="3261370"/>
            <a:ext cx="1761800" cy="128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876" y="2798400"/>
            <a:ext cx="1733205" cy="13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250050" y="1844130"/>
            <a:ext cx="86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99"/>
                </a:solidFill>
              </a:rPr>
              <a:t>QUANTAS</a:t>
            </a:r>
            <a:br>
              <a:rPr lang="en" sz="3600"/>
            </a:br>
            <a:r>
              <a:rPr lang="en" sz="2100">
                <a:solidFill>
                  <a:srgbClr val="000099"/>
                </a:solidFill>
              </a:rPr>
              <a:t>Quantitative User-friendly Adaptable Networked Things Abstract Simulator</a:t>
            </a:r>
            <a:endParaRPr sz="2100"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5480100" y="2891325"/>
            <a:ext cx="27909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Joseph Oglio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Kendric Hood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Mikhail Nesterenko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Sébastien Tixeuil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2400">
              <a:solidFill>
                <a:srgbClr val="000099"/>
              </a:solidFill>
            </a:endParaRPr>
          </a:p>
        </p:txBody>
      </p:sp>
      <p:pic>
        <p:nvPicPr>
          <p:cNvPr descr="sun_2C" id="103" name="Google Shape;1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6249" y="153616"/>
            <a:ext cx="1907381" cy="55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/>
          <p:nvPr/>
        </p:nvSpPr>
        <p:spPr>
          <a:xfrm>
            <a:off x="631843" y="2501503"/>
            <a:ext cx="8067600" cy="58200"/>
          </a:xfrm>
          <a:prstGeom prst="rect">
            <a:avLst/>
          </a:prstGeom>
          <a:solidFill>
            <a:srgbClr val="9999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457200" y="4757721"/>
            <a:ext cx="1200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Salerno</a:t>
            </a:r>
            <a:r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Italy</a:t>
            </a:r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7584938" y="4757713"/>
            <a:ext cx="1114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July 25, 2022</a:t>
            </a:r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457200" y="339700"/>
            <a:ext cx="23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759B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ApPLIED</a:t>
            </a:r>
            <a:endParaRPr b="1" sz="3000">
              <a:solidFill>
                <a:srgbClr val="21759B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238" y="853463"/>
            <a:ext cx="2039450" cy="8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5850" y="3345365"/>
            <a:ext cx="2039424" cy="141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Speed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5733075" y="1052700"/>
            <a:ext cx="32121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threads concurrently process rounds of separate simulation nodes concurrently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varied number of threads in thread pool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Kademlia implementation, 100 rounds, 10 simulations per data point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VM on host with 2 Intel Xeon Gold 6132 CPUs running at 2.60 GHz, 12 cores</a:t>
            </a:r>
            <a:endParaRPr sz="1200"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simulation speed increases as more threads are added to the pool. This increase ends when all available host cores are used</a:t>
            </a:r>
            <a:endParaRPr sz="12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875"/>
            <a:ext cx="5334032" cy="42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314275" y="240100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</a:t>
            </a:r>
            <a:r>
              <a:rPr lang="en"/>
              <a:t> 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" y="1072425"/>
            <a:ext cx="5108199" cy="34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728775" y="1293475"/>
            <a:ext cx="3852000" cy="28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200"/>
              <a:t>examined algorithms in PODC 2021 papers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200"/>
              <a:t>out 44 papers, algorithms 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 28 papers are implementable in QUANTAS with no additional </a:t>
            </a:r>
            <a:r>
              <a:rPr lang="en" sz="1200"/>
              <a:t>modifications to simulator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 11 papers require </a:t>
            </a:r>
            <a:r>
              <a:rPr lang="en" sz="1200"/>
              <a:t>modifications, usually minor: shared registers, Byzantine faults, connection to visualization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 5 papers, there are no algorithms, or no purpose for simulation</a:t>
            </a:r>
            <a:endParaRPr sz="1200"/>
          </a:p>
          <a:p>
            <a:pPr indent="0" lvl="0" marL="914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99"/>
                </a:solidFill>
              </a:rPr>
              <a:t>If there is a need for algorithm simulation, QUANTAS can do it!</a:t>
            </a:r>
            <a:endParaRPr sz="12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314275" y="240100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1186150" y="1058700"/>
            <a:ext cx="63402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more sophisticated fault models: self-stabilization, crash, Byzantine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enhanced topology manipulation: random topology generation, dynamic graphs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level separation and swapping: e.g. evaluate same consensus algorithm over different broadcast algorithms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scalability performance enhancements: more aggressive multithreading, C++ STL parallel algorithms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314275" y="240100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512250" y="1058700"/>
            <a:ext cx="78927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200"/>
              <a:t>situation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Distributed Algorithms Community often neglects to either consider simulation or does ad hoc (one off simulation), data and code are seldom published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results are difficult to verify or compare across papers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further researchers have to start from scratch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concrete simulators (NS-2, OMNeT++) are too detailed to be useful for distributed algorithms simulation 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existing abstract simulators are often too specialized, too difficult to use or focused on education and presentation rather than research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200"/>
              <a:t>opportunity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distributed algorithms are well suited for simulation: 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they are presented so that verification and correctness proof is done by hand: somewhat simple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they are abstract with a simple set of well-established primitives: message-passing/shared memory, asynchronous/synchronous,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1099950" y="1138475"/>
            <a:ext cx="6944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000"/>
              <a:buChar char="•"/>
            </a:pPr>
            <a:r>
              <a:rPr lang="en" sz="1200"/>
              <a:t>QUANTAS: simulator for Distributed Algorithms Community</a:t>
            </a:r>
            <a:endParaRPr sz="1200"/>
          </a:p>
          <a:p>
            <a:pPr indent="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000"/>
              <a:buChar char="•"/>
            </a:pPr>
            <a:r>
              <a:rPr lang="en" sz="1200"/>
              <a:t>design principles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>
                <a:solidFill>
                  <a:srgbClr val="000099"/>
                </a:solidFill>
              </a:rPr>
              <a:t>simplicity, ease-of-use</a:t>
            </a:r>
            <a:r>
              <a:rPr lang="en" sz="1200"/>
              <a:t> - user-facing: subset of C++, core - compact codebase 4K lines of code, no external dependencies (libraries, compilers, specialized languages), set of representative examples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>
                <a:solidFill>
                  <a:srgbClr val="000099"/>
                </a:solidFill>
              </a:rPr>
              <a:t>flexibility</a:t>
            </a:r>
            <a:r>
              <a:rPr lang="en" sz="1200"/>
              <a:t> - configuration and output in JSON: various available interactive and automated tools to process and present data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>
                <a:solidFill>
                  <a:srgbClr val="000099"/>
                </a:solidFill>
              </a:rPr>
              <a:t>scalability</a:t>
            </a:r>
            <a:r>
              <a:rPr lang="en" sz="1200"/>
              <a:t> - multi-threaded implementation, minimum overhead, C++</a:t>
            </a:r>
            <a:endParaRPr sz="1200"/>
          </a:p>
          <a:p>
            <a:pPr indent="0" lvl="0" marL="9144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features: easy experiment configuration through config file, standard primitives: channels with varying delay (either random uniform or Poisson), FIFO or non-FIFO channels, configurable topology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1303875" y="174350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583225" y="1214575"/>
            <a:ext cx="24045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" sz="1200"/>
              <a:t>components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core</a:t>
            </a:r>
            <a:r>
              <a:rPr lang="en" sz="1200"/>
              <a:t> - responsible for running and servicing the </a:t>
            </a:r>
            <a:r>
              <a:rPr lang="en" sz="1200"/>
              <a:t>simulation, reporting the results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user-provided</a:t>
            </a:r>
            <a:r>
              <a:rPr lang="en" sz="1200"/>
              <a:t> - written by the researcher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28"/>
          <p:cNvSpPr/>
          <p:nvPr/>
        </p:nvSpPr>
        <p:spPr>
          <a:xfrm>
            <a:off x="3311945" y="1700981"/>
            <a:ext cx="3046200" cy="334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248000" y="3405750"/>
            <a:ext cx="2634900" cy="8160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Network Interface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channel head/tail, message sending and delivery, implementing message delay, handles sending and receiving of packets (messages) between nodes.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248000" y="2516975"/>
            <a:ext cx="2634900" cy="523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Node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computation (command) interface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248150" y="4453100"/>
            <a:ext cx="2634900" cy="4587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 header: source,destination,packet delay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3605001" y="2957624"/>
            <a:ext cx="2460300" cy="5958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Concrete Node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algorithms-specific commands and variables, libraries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3680237" y="4422591"/>
            <a:ext cx="2309700" cy="489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User-Defined Message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 payload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248000" y="1615338"/>
            <a:ext cx="2634900" cy="6369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network topology: connects nodes and channels, sets up channel delays 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248000" y="756400"/>
            <a:ext cx="2634900" cy="5958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configures simulation, sets up logs, initializes network topology and state, runs simulation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3605001" y="2062783"/>
            <a:ext cx="2460300" cy="523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processing config files: topology, delay, size, simulation length, etc. 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8"/>
          <p:cNvCxnSpPr>
            <a:stCxn id="138" idx="2"/>
            <a:endCxn id="137" idx="0"/>
          </p:cNvCxnSpPr>
          <p:nvPr/>
        </p:nvCxnSpPr>
        <p:spPr>
          <a:xfrm>
            <a:off x="1565450" y="1352200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41" name="Google Shape;141;p28"/>
          <p:cNvCxnSpPr>
            <a:stCxn id="137" idx="2"/>
            <a:endCxn id="133" idx="0"/>
          </p:cNvCxnSpPr>
          <p:nvPr/>
        </p:nvCxnSpPr>
        <p:spPr>
          <a:xfrm flipH="1" rot="-5400000">
            <a:off x="1433450" y="2384238"/>
            <a:ext cx="2646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142" name="Google Shape;142;p28"/>
          <p:cNvSpPr/>
          <p:nvPr/>
        </p:nvSpPr>
        <p:spPr>
          <a:xfrm>
            <a:off x="2207800" y="3051021"/>
            <a:ext cx="199200" cy="110700"/>
          </a:xfrm>
          <a:prstGeom prst="triangle">
            <a:avLst>
              <a:gd fmla="val 5054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8"/>
          <p:cNvCxnSpPr>
            <a:stCxn id="132" idx="2"/>
            <a:endCxn id="134" idx="0"/>
          </p:cNvCxnSpPr>
          <p:nvPr/>
        </p:nvCxnSpPr>
        <p:spPr>
          <a:xfrm>
            <a:off x="1565450" y="4221750"/>
            <a:ext cx="3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p28"/>
          <p:cNvCxnSpPr>
            <a:stCxn id="138" idx="3"/>
            <a:endCxn id="139" idx="1"/>
          </p:cNvCxnSpPr>
          <p:nvPr/>
        </p:nvCxnSpPr>
        <p:spPr>
          <a:xfrm>
            <a:off x="2882900" y="1054300"/>
            <a:ext cx="722100" cy="127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" name="Google Shape;145;p28"/>
          <p:cNvSpPr txBox="1"/>
          <p:nvPr/>
        </p:nvSpPr>
        <p:spPr>
          <a:xfrm>
            <a:off x="4783596" y="1717095"/>
            <a:ext cx="14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«user-provided»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8"/>
          <p:cNvCxnSpPr>
            <a:stCxn id="135" idx="2"/>
            <a:endCxn id="136" idx="0"/>
          </p:cNvCxnSpPr>
          <p:nvPr/>
        </p:nvCxnSpPr>
        <p:spPr>
          <a:xfrm>
            <a:off x="4835151" y="3553424"/>
            <a:ext cx="0" cy="86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47" name="Google Shape;147;p28"/>
          <p:cNvCxnSpPr>
            <a:stCxn id="134" idx="3"/>
            <a:endCxn id="136" idx="1"/>
          </p:cNvCxnSpPr>
          <p:nvPr/>
        </p:nvCxnSpPr>
        <p:spPr>
          <a:xfrm flipH="1" rot="10800000">
            <a:off x="2883050" y="4667150"/>
            <a:ext cx="797100" cy="1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48" name="Google Shape;148;p28"/>
          <p:cNvCxnSpPr>
            <a:stCxn id="133" idx="2"/>
            <a:endCxn id="132" idx="0"/>
          </p:cNvCxnSpPr>
          <p:nvPr/>
        </p:nvCxnSpPr>
        <p:spPr>
          <a:xfrm flipH="1" rot="-5400000">
            <a:off x="1383050" y="3222875"/>
            <a:ext cx="3654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149" name="Google Shape;149;p28"/>
          <p:cNvCxnSpPr>
            <a:stCxn id="135" idx="1"/>
            <a:endCxn id="142" idx="3"/>
          </p:cNvCxnSpPr>
          <p:nvPr/>
        </p:nvCxnSpPr>
        <p:spPr>
          <a:xfrm rot="10800000">
            <a:off x="2308401" y="3161624"/>
            <a:ext cx="1296600" cy="93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981650" y="198275"/>
            <a:ext cx="6798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Example: Sends Greetings to all Nodes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79425" y="803175"/>
            <a:ext cx="8349900" cy="4110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struct HelloMessage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std::string messageText;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void performComputation() {	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HelloMessage msg;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msg.messageText = "Hello From " + std::to_string(id()); // send "hello" to all nodes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broadcast(msg);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service all received messages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while (!inStreamEmpty())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Packet&lt;HelloMessage&gt; newMsg = popInStream();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// logger is a Singleton, "Greetings" is a tag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// getRound() returns simulated computation round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LogWriter::instance()-&gt;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data["Greetings"].push_back(newMsg.getMessage().messageText + "at round: " + getRound())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Blockchain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5396825" y="1052700"/>
            <a:ext cx="35484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algorithms: B</a:t>
            </a:r>
            <a:r>
              <a:rPr lang="en" sz="1200"/>
              <a:t>itcoin</a:t>
            </a:r>
            <a:r>
              <a:rPr lang="en" sz="1200"/>
              <a:t> or Ethereum - like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20 peers, each maintains a copy of blockchain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transaction is submitted to random peer, on average 1 transaction per round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peer broadcasts submitted transaction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each peer mines received transactions, mining </a:t>
            </a:r>
            <a:r>
              <a:rPr lang="en" sz="1200"/>
              <a:t>probability:</a:t>
            </a:r>
            <a:r>
              <a:rPr lang="en" sz="1200"/>
              <a:t> 2.5% per round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Bitcoin - linked to longest chain</a:t>
            </a:r>
            <a:endParaRPr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Ethereum - linked to all unliked branches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100 rounds, 10 computation per data point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throughput - number of blocks in the longest chain for each peer, shortest among peers</a:t>
            </a:r>
            <a:endParaRPr sz="1200"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Ethereum appears more efficient since block is linked to all branches</a:t>
            </a:r>
            <a:endParaRPr sz="12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875"/>
            <a:ext cx="5092025" cy="407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Consensus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5396825" y="955500"/>
            <a:ext cx="35484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algorithms: PBFT and Raft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sequence of values to confirm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PBFT - single leader, no </a:t>
            </a:r>
            <a:r>
              <a:rPr lang="en" sz="1200"/>
              <a:t>view</a:t>
            </a:r>
            <a:r>
              <a:rPr lang="en" sz="1200"/>
              <a:t> change, pre-prepare, prepare, commit messages, once the </a:t>
            </a:r>
            <a:r>
              <a:rPr lang="en" sz="1200"/>
              <a:t>leader</a:t>
            </a:r>
            <a:r>
              <a:rPr lang="en" sz="1200"/>
              <a:t> receives enough commits: considers confirmed, starts next </a:t>
            </a:r>
            <a:r>
              <a:rPr lang="en" sz="1200"/>
              <a:t>consensus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Raft - leader broadcasts value, waits for majority or responses, once received, starts new consensus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latency - average number of rounds from initial message transmission by the leader until commit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20 nodes, 1000 round computations, 10 computations per data point</a:t>
            </a:r>
            <a:endParaRPr sz="1200"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Raft is faster since it is not resilient to Byzantine faults</a:t>
            </a:r>
            <a:endParaRPr sz="1200">
              <a:solidFill>
                <a:srgbClr val="000099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1932" r="1932" t="0"/>
          <a:stretch/>
        </p:blipFill>
        <p:spPr>
          <a:xfrm>
            <a:off x="142225" y="888300"/>
            <a:ext cx="5419950" cy="39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Reliable Data Link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5356975" y="823375"/>
            <a:ext cx="35880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algorithms</a:t>
            </a:r>
            <a:r>
              <a:rPr lang="en" sz="1200"/>
              <a:t>: self-stabilizing alternating bit </a:t>
            </a:r>
            <a:r>
              <a:rPr lang="en" sz="1200"/>
              <a:t>protocol</a:t>
            </a:r>
            <a:r>
              <a:rPr lang="en" sz="1200"/>
              <a:t> (ABP), </a:t>
            </a:r>
            <a:r>
              <a:rPr lang="en" sz="1200"/>
              <a:t>stabilizing</a:t>
            </a:r>
            <a:r>
              <a:rPr lang="en" sz="1200"/>
              <a:t> data link algorithm (SDL)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ABP - submit data to receiver, waits for ack, if either lost - times out and resends, requires FIFO channels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SDL - submits same message multiple times at once based on channel capacity, operates in non-FIFO channels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channel utility - ratio of messages successfully received over transmitted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2 nodes (sender and receiver), channel size of 1 (SDL sends same message 5 times), 100 round computations, 10 computations per data point</a:t>
            </a:r>
            <a:endParaRPr sz="1200"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ABP is 5 times less efficient but unable to handle non-FIFO channels</a:t>
            </a:r>
            <a:endParaRPr sz="1200">
              <a:solidFill>
                <a:srgbClr val="000099"/>
              </a:solidFill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5165" r="5156" t="0"/>
          <a:stretch/>
        </p:blipFill>
        <p:spPr>
          <a:xfrm>
            <a:off x="152400" y="723875"/>
            <a:ext cx="5285874" cy="41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1314275" y="198275"/>
            <a:ext cx="6286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DHT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5184175" y="893875"/>
            <a:ext cx="33849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algorithms: Chord and Kademlia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Chord - peers form a ring, shortcut links are not </a:t>
            </a:r>
            <a:r>
              <a:rPr lang="en" sz="1200"/>
              <a:t>implemented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Kademlia - same ring, shortcut links </a:t>
            </a:r>
            <a:r>
              <a:rPr lang="en" sz="1200"/>
              <a:t>implemented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query for a randomly selected peer is submitted to another random peer, number of traversed hops computed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000099"/>
                </a:solidFill>
              </a:rPr>
              <a:t>Kademlia is more efficient due to shortcut links</a:t>
            </a:r>
            <a:endParaRPr sz="1200"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4685" r="4694" t="0"/>
          <a:stretch/>
        </p:blipFill>
        <p:spPr>
          <a:xfrm>
            <a:off x="193050" y="967825"/>
            <a:ext cx="4767476" cy="36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DSTRIP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