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5009e0192_1_0:notes"/>
          <p:cNvSpPr/>
          <p:nvPr>
            <p:ph idx="2" type="sldImg"/>
          </p:nvPr>
        </p:nvSpPr>
        <p:spPr>
          <a:xfrm>
            <a:off x="397574" y="685488"/>
            <a:ext cx="606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45009e01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1" name="Google Shape;131;g245009e0192_1_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45009e0192_2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45009e0192_2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467b23b44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467b23b44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24d70bd9c1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24d70bd9c1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467b23b4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467b23b4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45009e0192_2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45009e0192_2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224d70bd9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224d70bd9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47a935a90c_1_1:notes"/>
          <p:cNvSpPr/>
          <p:nvPr>
            <p:ph idx="2" type="sldImg"/>
          </p:nvPr>
        </p:nvSpPr>
        <p:spPr>
          <a:xfrm>
            <a:off x="397574" y="685488"/>
            <a:ext cx="606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g247a935a90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49" name="Google Shape;1349;g247a935a90c_1_1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24d70bd9c1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224d70bd9c1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45009e0192_2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45009e0192_2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224d70bd9c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224d70bd9c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5009e0192_1_56:notes"/>
          <p:cNvSpPr/>
          <p:nvPr>
            <p:ph idx="2" type="sldImg"/>
          </p:nvPr>
        </p:nvSpPr>
        <p:spPr>
          <a:xfrm>
            <a:off x="397574" y="685488"/>
            <a:ext cx="606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45009e019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1" name="Google Shape;231;g245009e0192_1_56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247a935a90c_1_187:notes"/>
          <p:cNvSpPr/>
          <p:nvPr>
            <p:ph idx="2" type="sldImg"/>
          </p:nvPr>
        </p:nvSpPr>
        <p:spPr>
          <a:xfrm>
            <a:off x="397574" y="685488"/>
            <a:ext cx="606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0" name="Google Shape;1470;g247a935a90c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71" name="Google Shape;1471;g247a935a90c_1_187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224d70bd9c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224d70bd9c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245009e0192_2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245009e0192_2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245009e0192_2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245009e0192_2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5009e0192_2_105:notes"/>
          <p:cNvSpPr/>
          <p:nvPr>
            <p:ph idx="2" type="sldImg"/>
          </p:nvPr>
        </p:nvSpPr>
        <p:spPr>
          <a:xfrm>
            <a:off x="397574" y="685488"/>
            <a:ext cx="606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45009e0192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7" name="Google Shape;327;g245009e0192_2_105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5009e0192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45009e0192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24d70bd9c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24d70bd9c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47d1ceb244_0_0:notes"/>
          <p:cNvSpPr/>
          <p:nvPr>
            <p:ph idx="2" type="sldImg"/>
          </p:nvPr>
        </p:nvSpPr>
        <p:spPr>
          <a:xfrm>
            <a:off x="397574" y="685488"/>
            <a:ext cx="606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g247d1ceb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7" name="Google Shape;807;g247d1ceb244_0_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800" lIns="89600" spcFirstLastPara="1" rIns="89600" wrap="square" tIns="44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45009e0192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45009e0192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5009e0192_2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5009e0192_2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24d70bd9c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24d70bd9c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None/>
              <a:defRPr>
                <a:solidFill>
                  <a:srgbClr val="0000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9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9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9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9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9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9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9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9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9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0" y="804675"/>
            <a:ext cx="7899300" cy="74700"/>
          </a:xfrm>
          <a:prstGeom prst="rect">
            <a:avLst/>
          </a:prstGeom>
          <a:solidFill>
            <a:srgbClr val="9999FF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975" y="185050"/>
            <a:ext cx="1301390" cy="48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_2C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850" y="146600"/>
            <a:ext cx="1527876" cy="4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231775" y="1344088"/>
            <a:ext cx="86439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99"/>
                </a:solidFill>
              </a:rPr>
              <a:t>Consensus on an Unknown Torus with </a:t>
            </a:r>
            <a:endParaRPr sz="3600">
              <a:solidFill>
                <a:srgbClr val="0000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>
                <a:solidFill>
                  <a:srgbClr val="000099"/>
                </a:solidFill>
              </a:rPr>
              <a:t>Dense Byzantine Faults</a:t>
            </a:r>
            <a:endParaRPr sz="3600">
              <a:solidFill>
                <a:srgbClr val="000099"/>
              </a:solidFill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4807775" y="2740575"/>
            <a:ext cx="36639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ct val="90000"/>
              <a:buFont typeface="Arial"/>
              <a:buNone/>
            </a:pPr>
            <a:r>
              <a:rPr lang="en" sz="2200">
                <a:solidFill>
                  <a:srgbClr val="000099"/>
                </a:solidFill>
              </a:rPr>
              <a:t>Joseph Oglio</a:t>
            </a:r>
            <a:endParaRPr sz="2200">
              <a:solidFill>
                <a:srgbClr val="00009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ct val="90000"/>
              <a:buFont typeface="Arial"/>
              <a:buNone/>
            </a:pPr>
            <a:r>
              <a:rPr lang="en" sz="2200"/>
              <a:t>Kendric Hood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ct val="90000"/>
              <a:buFont typeface="Arial"/>
              <a:buNone/>
            </a:pPr>
            <a:r>
              <a:rPr lang="en" sz="2200"/>
              <a:t>Gokarna Sharma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ct val="90000"/>
              <a:buFont typeface="Arial"/>
              <a:buNone/>
            </a:pPr>
            <a:r>
              <a:rPr lang="en" sz="2200"/>
              <a:t>Mikhail Nesterenko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ct val="900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ct val="90000"/>
              <a:buFont typeface="Arial"/>
              <a:buNone/>
            </a:pPr>
            <a:r>
              <a:t/>
            </a:r>
            <a:endParaRPr sz="2400">
              <a:solidFill>
                <a:srgbClr val="000099"/>
              </a:solidFill>
            </a:endParaRPr>
          </a:p>
        </p:txBody>
      </p:sp>
      <p:pic>
        <p:nvPicPr>
          <p:cNvPr descr="sun_2C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722" y="333074"/>
            <a:ext cx="2285680" cy="66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631843" y="2501503"/>
            <a:ext cx="8067600" cy="58200"/>
          </a:xfrm>
          <a:prstGeom prst="rect">
            <a:avLst/>
          </a:prstGeom>
          <a:solidFill>
            <a:srgbClr val="9999FF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57200" y="4757761"/>
            <a:ext cx="2063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000099"/>
                </a:solidFill>
              </a:rPr>
              <a:t>Marrakech, Morocco</a:t>
            </a:r>
            <a:endParaRPr b="0" i="0" sz="1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7253303" y="4757738"/>
            <a:ext cx="1361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000099"/>
                </a:solidFill>
              </a:rPr>
              <a:t>May 23</a:t>
            </a:r>
            <a:r>
              <a:rPr lang="en" sz="1200">
                <a:solidFill>
                  <a:srgbClr val="000099"/>
                </a:solidFill>
              </a:rPr>
              <a:t>,</a:t>
            </a:r>
            <a:r>
              <a:rPr b="0" i="0" lang="en" sz="12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20</a:t>
            </a:r>
            <a:r>
              <a:rPr lang="en" sz="1200">
                <a:solidFill>
                  <a:srgbClr val="000099"/>
                </a:solidFill>
              </a:rPr>
              <a:t>23</a:t>
            </a:r>
            <a:endParaRPr b="0" i="0" sz="1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344000" cy="8723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5"/>
          <p:cNvGrpSpPr/>
          <p:nvPr/>
        </p:nvGrpSpPr>
        <p:grpSpPr>
          <a:xfrm>
            <a:off x="1212412" y="2626125"/>
            <a:ext cx="2235000" cy="2007000"/>
            <a:chOff x="559937" y="2495650"/>
            <a:chExt cx="2235000" cy="2007000"/>
          </a:xfrm>
        </p:grpSpPr>
        <p:sp>
          <p:nvSpPr>
            <p:cNvPr id="141" name="Google Shape;141;p25"/>
            <p:cNvSpPr/>
            <p:nvPr/>
          </p:nvSpPr>
          <p:spPr>
            <a:xfrm>
              <a:off x="559937" y="2495650"/>
              <a:ext cx="2235000" cy="2007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" name="Google Shape;142;p25"/>
            <p:cNvGrpSpPr/>
            <p:nvPr/>
          </p:nvGrpSpPr>
          <p:grpSpPr>
            <a:xfrm>
              <a:off x="645516" y="2708748"/>
              <a:ext cx="2063823" cy="1580799"/>
              <a:chOff x="5983087" y="3029439"/>
              <a:chExt cx="2520546" cy="1863710"/>
            </a:xfrm>
          </p:grpSpPr>
          <p:sp>
            <p:nvSpPr>
              <p:cNvPr id="143" name="Google Shape;143;p25"/>
              <p:cNvSpPr/>
              <p:nvPr/>
            </p:nvSpPr>
            <p:spPr>
              <a:xfrm>
                <a:off x="6076987" y="3029439"/>
                <a:ext cx="2408400" cy="356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5"/>
              <p:cNvSpPr/>
              <p:nvPr/>
            </p:nvSpPr>
            <p:spPr>
              <a:xfrm>
                <a:off x="5983087" y="3123682"/>
                <a:ext cx="402600" cy="1767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>
                <a:off x="6292035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673981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718759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763537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5"/>
              <p:cNvSpPr/>
              <p:nvPr/>
            </p:nvSpPr>
            <p:spPr>
              <a:xfrm>
                <a:off x="808315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" name="Google Shape;150;p25"/>
              <p:cNvCxnSpPr>
                <a:stCxn id="145" idx="6"/>
                <a:endCxn id="146" idx="2"/>
              </p:cNvCxnSpPr>
              <p:nvPr/>
            </p:nvCxnSpPr>
            <p:spPr>
              <a:xfrm>
                <a:off x="6479235" y="3385519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25"/>
              <p:cNvCxnSpPr/>
              <p:nvPr/>
            </p:nvCxnSpPr>
            <p:spPr>
              <a:xfrm>
                <a:off x="6927033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25"/>
              <p:cNvCxnSpPr/>
              <p:nvPr/>
            </p:nvCxnSpPr>
            <p:spPr>
              <a:xfrm>
                <a:off x="7374809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25"/>
              <p:cNvCxnSpPr/>
              <p:nvPr/>
            </p:nvCxnSpPr>
            <p:spPr>
              <a:xfrm>
                <a:off x="7822592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25"/>
              <p:cNvCxnSpPr/>
              <p:nvPr/>
            </p:nvCxnSpPr>
            <p:spPr>
              <a:xfrm flipH="1" rot="10800000">
                <a:off x="6136794" y="3385351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25"/>
              <p:cNvCxnSpPr/>
              <p:nvPr/>
            </p:nvCxnSpPr>
            <p:spPr>
              <a:xfrm flipH="1" rot="10800000">
                <a:off x="8270362" y="3385177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6" name="Google Shape;156;p25"/>
              <p:cNvSpPr/>
              <p:nvPr/>
            </p:nvSpPr>
            <p:spPr>
              <a:xfrm>
                <a:off x="6292035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>
                <a:off x="673981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>
                <a:off x="718759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763537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808315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1" name="Google Shape;161;p25"/>
              <p:cNvCxnSpPr>
                <a:stCxn id="156" idx="6"/>
                <a:endCxn id="157" idx="2"/>
              </p:cNvCxnSpPr>
              <p:nvPr/>
            </p:nvCxnSpPr>
            <p:spPr>
              <a:xfrm>
                <a:off x="6479235" y="3800941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25"/>
              <p:cNvCxnSpPr/>
              <p:nvPr/>
            </p:nvCxnSpPr>
            <p:spPr>
              <a:xfrm>
                <a:off x="6927033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25"/>
              <p:cNvCxnSpPr/>
              <p:nvPr/>
            </p:nvCxnSpPr>
            <p:spPr>
              <a:xfrm>
                <a:off x="7374809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25"/>
              <p:cNvCxnSpPr/>
              <p:nvPr/>
            </p:nvCxnSpPr>
            <p:spPr>
              <a:xfrm>
                <a:off x="7822592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25"/>
              <p:cNvCxnSpPr/>
              <p:nvPr/>
            </p:nvCxnSpPr>
            <p:spPr>
              <a:xfrm flipH="1" rot="10800000">
                <a:off x="6136794" y="380077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25"/>
              <p:cNvCxnSpPr/>
              <p:nvPr/>
            </p:nvCxnSpPr>
            <p:spPr>
              <a:xfrm flipH="1" rot="10800000">
                <a:off x="8270362" y="3800599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25"/>
              <p:cNvCxnSpPr>
                <a:stCxn id="145" idx="4"/>
                <a:endCxn id="156" idx="0"/>
              </p:cNvCxnSpPr>
              <p:nvPr/>
            </p:nvCxnSpPr>
            <p:spPr>
              <a:xfrm>
                <a:off x="6385635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8" name="Google Shape;168;p25"/>
              <p:cNvSpPr/>
              <p:nvPr/>
            </p:nvSpPr>
            <p:spPr>
              <a:xfrm>
                <a:off x="6292035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5"/>
              <p:cNvSpPr/>
              <p:nvPr/>
            </p:nvSpPr>
            <p:spPr>
              <a:xfrm>
                <a:off x="673981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5"/>
              <p:cNvSpPr/>
              <p:nvPr/>
            </p:nvSpPr>
            <p:spPr>
              <a:xfrm>
                <a:off x="718759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>
                <a:off x="763537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>
                <a:off x="808315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3" name="Google Shape;173;p25"/>
              <p:cNvCxnSpPr>
                <a:stCxn id="168" idx="6"/>
                <a:endCxn id="169" idx="2"/>
              </p:cNvCxnSpPr>
              <p:nvPr/>
            </p:nvCxnSpPr>
            <p:spPr>
              <a:xfrm>
                <a:off x="6479235" y="4216363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25"/>
              <p:cNvCxnSpPr/>
              <p:nvPr/>
            </p:nvCxnSpPr>
            <p:spPr>
              <a:xfrm>
                <a:off x="6927033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25"/>
              <p:cNvCxnSpPr/>
              <p:nvPr/>
            </p:nvCxnSpPr>
            <p:spPr>
              <a:xfrm>
                <a:off x="7374809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25"/>
              <p:cNvCxnSpPr/>
              <p:nvPr/>
            </p:nvCxnSpPr>
            <p:spPr>
              <a:xfrm>
                <a:off x="7822592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25"/>
              <p:cNvCxnSpPr/>
              <p:nvPr/>
            </p:nvCxnSpPr>
            <p:spPr>
              <a:xfrm flipH="1" rot="10800000">
                <a:off x="6136794" y="4216196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25"/>
              <p:cNvCxnSpPr/>
              <p:nvPr/>
            </p:nvCxnSpPr>
            <p:spPr>
              <a:xfrm flipH="1" rot="10800000">
                <a:off x="8270362" y="4216022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25"/>
              <p:cNvCxnSpPr>
                <a:stCxn id="146" idx="4"/>
                <a:endCxn id="157" idx="0"/>
              </p:cNvCxnSpPr>
              <p:nvPr/>
            </p:nvCxnSpPr>
            <p:spPr>
              <a:xfrm>
                <a:off x="683341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25"/>
              <p:cNvCxnSpPr>
                <a:stCxn id="147" idx="4"/>
                <a:endCxn id="158" idx="0"/>
              </p:cNvCxnSpPr>
              <p:nvPr/>
            </p:nvCxnSpPr>
            <p:spPr>
              <a:xfrm>
                <a:off x="728119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25"/>
              <p:cNvCxnSpPr>
                <a:stCxn id="148" idx="4"/>
                <a:endCxn id="159" idx="0"/>
              </p:cNvCxnSpPr>
              <p:nvPr/>
            </p:nvCxnSpPr>
            <p:spPr>
              <a:xfrm>
                <a:off x="772897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25"/>
              <p:cNvCxnSpPr>
                <a:stCxn id="149" idx="4"/>
                <a:endCxn id="160" idx="0"/>
              </p:cNvCxnSpPr>
              <p:nvPr/>
            </p:nvCxnSpPr>
            <p:spPr>
              <a:xfrm>
                <a:off x="817675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25"/>
              <p:cNvCxnSpPr>
                <a:stCxn id="156" idx="4"/>
                <a:endCxn id="168" idx="0"/>
              </p:cNvCxnSpPr>
              <p:nvPr/>
            </p:nvCxnSpPr>
            <p:spPr>
              <a:xfrm>
                <a:off x="6385635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25"/>
              <p:cNvCxnSpPr>
                <a:stCxn id="157" idx="4"/>
                <a:endCxn id="169" idx="0"/>
              </p:cNvCxnSpPr>
              <p:nvPr/>
            </p:nvCxnSpPr>
            <p:spPr>
              <a:xfrm>
                <a:off x="683341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25"/>
              <p:cNvCxnSpPr>
                <a:stCxn id="158" idx="4"/>
                <a:endCxn id="170" idx="0"/>
              </p:cNvCxnSpPr>
              <p:nvPr/>
            </p:nvCxnSpPr>
            <p:spPr>
              <a:xfrm>
                <a:off x="728119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25"/>
              <p:cNvCxnSpPr>
                <a:stCxn id="159" idx="4"/>
                <a:endCxn id="171" idx="0"/>
              </p:cNvCxnSpPr>
              <p:nvPr/>
            </p:nvCxnSpPr>
            <p:spPr>
              <a:xfrm>
                <a:off x="772897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25"/>
              <p:cNvCxnSpPr>
                <a:stCxn id="160" idx="4"/>
                <a:endCxn id="172" idx="0"/>
              </p:cNvCxnSpPr>
              <p:nvPr/>
            </p:nvCxnSpPr>
            <p:spPr>
              <a:xfrm>
                <a:off x="817675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25"/>
              <p:cNvCxnSpPr>
                <a:endCxn id="145" idx="0"/>
              </p:cNvCxnSpPr>
              <p:nvPr/>
            </p:nvCxnSpPr>
            <p:spPr>
              <a:xfrm>
                <a:off x="6385635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25"/>
              <p:cNvCxnSpPr>
                <a:endCxn id="146" idx="0"/>
              </p:cNvCxnSpPr>
              <p:nvPr/>
            </p:nvCxnSpPr>
            <p:spPr>
              <a:xfrm>
                <a:off x="683341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25"/>
              <p:cNvCxnSpPr>
                <a:endCxn id="147" idx="0"/>
              </p:cNvCxnSpPr>
              <p:nvPr/>
            </p:nvCxnSpPr>
            <p:spPr>
              <a:xfrm>
                <a:off x="728119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25"/>
              <p:cNvCxnSpPr>
                <a:endCxn id="148" idx="0"/>
              </p:cNvCxnSpPr>
              <p:nvPr/>
            </p:nvCxnSpPr>
            <p:spPr>
              <a:xfrm>
                <a:off x="772897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25"/>
              <p:cNvCxnSpPr>
                <a:endCxn id="149" idx="0"/>
              </p:cNvCxnSpPr>
              <p:nvPr/>
            </p:nvCxnSpPr>
            <p:spPr>
              <a:xfrm>
                <a:off x="817675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3" name="Google Shape;193;p25"/>
              <p:cNvSpPr/>
              <p:nvPr/>
            </p:nvSpPr>
            <p:spPr>
              <a:xfrm>
                <a:off x="629205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5"/>
              <p:cNvSpPr/>
              <p:nvPr/>
            </p:nvSpPr>
            <p:spPr>
              <a:xfrm>
                <a:off x="673983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5"/>
              <p:cNvSpPr/>
              <p:nvPr/>
            </p:nvSpPr>
            <p:spPr>
              <a:xfrm>
                <a:off x="718761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763539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808317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8" name="Google Shape;198;p25"/>
              <p:cNvCxnSpPr>
                <a:stCxn id="193" idx="6"/>
                <a:endCxn id="194" idx="2"/>
              </p:cNvCxnSpPr>
              <p:nvPr/>
            </p:nvCxnSpPr>
            <p:spPr>
              <a:xfrm>
                <a:off x="6479255" y="4636546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25"/>
              <p:cNvCxnSpPr/>
              <p:nvPr/>
            </p:nvCxnSpPr>
            <p:spPr>
              <a:xfrm>
                <a:off x="6927054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25"/>
              <p:cNvCxnSpPr/>
              <p:nvPr/>
            </p:nvCxnSpPr>
            <p:spPr>
              <a:xfrm>
                <a:off x="7374830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25"/>
              <p:cNvCxnSpPr/>
              <p:nvPr/>
            </p:nvCxnSpPr>
            <p:spPr>
              <a:xfrm>
                <a:off x="7822613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25"/>
              <p:cNvCxnSpPr/>
              <p:nvPr/>
            </p:nvCxnSpPr>
            <p:spPr>
              <a:xfrm flipH="1" rot="10800000">
                <a:off x="6136815" y="4636378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25"/>
              <p:cNvCxnSpPr/>
              <p:nvPr/>
            </p:nvCxnSpPr>
            <p:spPr>
              <a:xfrm flipH="1" rot="10800000">
                <a:off x="8270383" y="463620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25"/>
              <p:cNvCxnSpPr>
                <a:stCxn id="168" idx="4"/>
                <a:endCxn id="193" idx="0"/>
              </p:cNvCxnSpPr>
              <p:nvPr/>
            </p:nvCxnSpPr>
            <p:spPr>
              <a:xfrm>
                <a:off x="6385635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25"/>
              <p:cNvCxnSpPr>
                <a:stCxn id="169" idx="4"/>
                <a:endCxn id="194" idx="0"/>
              </p:cNvCxnSpPr>
              <p:nvPr/>
            </p:nvCxnSpPr>
            <p:spPr>
              <a:xfrm>
                <a:off x="683341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25"/>
              <p:cNvCxnSpPr>
                <a:stCxn id="170" idx="4"/>
                <a:endCxn id="195" idx="0"/>
              </p:cNvCxnSpPr>
              <p:nvPr/>
            </p:nvCxnSpPr>
            <p:spPr>
              <a:xfrm>
                <a:off x="728119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25"/>
              <p:cNvCxnSpPr>
                <a:stCxn id="171" idx="4"/>
                <a:endCxn id="196" idx="0"/>
              </p:cNvCxnSpPr>
              <p:nvPr/>
            </p:nvCxnSpPr>
            <p:spPr>
              <a:xfrm>
                <a:off x="772897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25"/>
              <p:cNvCxnSpPr>
                <a:stCxn id="172" idx="4"/>
                <a:endCxn id="197" idx="0"/>
              </p:cNvCxnSpPr>
              <p:nvPr/>
            </p:nvCxnSpPr>
            <p:spPr>
              <a:xfrm>
                <a:off x="817675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25"/>
              <p:cNvCxnSpPr>
                <a:stCxn id="193" idx="4"/>
              </p:cNvCxnSpPr>
              <p:nvPr/>
            </p:nvCxnSpPr>
            <p:spPr>
              <a:xfrm>
                <a:off x="638565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25"/>
              <p:cNvCxnSpPr>
                <a:stCxn id="194" idx="4"/>
              </p:cNvCxnSpPr>
              <p:nvPr/>
            </p:nvCxnSpPr>
            <p:spPr>
              <a:xfrm>
                <a:off x="683343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25"/>
              <p:cNvCxnSpPr>
                <a:stCxn id="195" idx="4"/>
              </p:cNvCxnSpPr>
              <p:nvPr/>
            </p:nvCxnSpPr>
            <p:spPr>
              <a:xfrm>
                <a:off x="728121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25"/>
              <p:cNvCxnSpPr>
                <a:stCxn id="196" idx="4"/>
              </p:cNvCxnSpPr>
              <p:nvPr/>
            </p:nvCxnSpPr>
            <p:spPr>
              <a:xfrm>
                <a:off x="772899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25"/>
              <p:cNvCxnSpPr>
                <a:stCxn id="197" idx="4"/>
              </p:cNvCxnSpPr>
              <p:nvPr/>
            </p:nvCxnSpPr>
            <p:spPr>
              <a:xfrm>
                <a:off x="817677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25"/>
              <p:cNvSpPr/>
              <p:nvPr/>
            </p:nvSpPr>
            <p:spPr>
              <a:xfrm>
                <a:off x="7056783" y="4719946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7504511" y="4704593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7952196" y="4721424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6609028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7058707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7506456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7954190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6609042" y="4722149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6058690" y="3631430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6067026" y="4047891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6058690" y="4464353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8348506" y="3631323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8348506" y="4047676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8348533" y="4464030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4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/>
              <a:t>: East-West Phase</a:t>
            </a:r>
            <a:endParaRPr/>
          </a:p>
        </p:txBody>
      </p:sp>
      <p:sp>
        <p:nvSpPr>
          <p:cNvPr id="1057" name="Google Shape;1057;p34"/>
          <p:cNvSpPr txBox="1"/>
          <p:nvPr>
            <p:ph idx="1" type="body"/>
          </p:nvPr>
        </p:nvSpPr>
        <p:spPr>
          <a:xfrm>
            <a:off x="461100" y="1192150"/>
            <a:ext cx="6505500" cy="57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process sends  its entire column + left &amp; right neighbor </a:t>
            </a:r>
            <a:endParaRPr sz="1400"/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East(left) and West (right), saves in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rowLeft</a:t>
            </a:r>
            <a:r>
              <a:rPr lang="en" sz="1400"/>
              <a:t> and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rowRight</a:t>
            </a:r>
            <a:r>
              <a:rPr lang="en" sz="1400"/>
              <a:t> forwards received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058" name="Google Shape;1058;p34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9" name="Google Shape;1059;p34"/>
          <p:cNvSpPr txBox="1"/>
          <p:nvPr/>
        </p:nvSpPr>
        <p:spPr>
          <a:xfrm>
            <a:off x="4343400" y="4298055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34"/>
          <p:cNvSpPr txBox="1"/>
          <p:nvPr/>
        </p:nvSpPr>
        <p:spPr>
          <a:xfrm>
            <a:off x="4800600" y="4298055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1" name="Google Shape;1061;p34"/>
          <p:cNvSpPr txBox="1"/>
          <p:nvPr/>
        </p:nvSpPr>
        <p:spPr>
          <a:xfrm>
            <a:off x="5029200" y="4298055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2" name="Google Shape;1062;p34"/>
          <p:cNvSpPr txBox="1"/>
          <p:nvPr/>
        </p:nvSpPr>
        <p:spPr>
          <a:xfrm>
            <a:off x="4572000" y="4298055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3" name="Google Shape;1063;p34"/>
          <p:cNvSpPr txBox="1"/>
          <p:nvPr/>
        </p:nvSpPr>
        <p:spPr>
          <a:xfrm>
            <a:off x="4343400" y="4106031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4" name="Google Shape;1064;p34"/>
          <p:cNvSpPr txBox="1"/>
          <p:nvPr/>
        </p:nvSpPr>
        <p:spPr>
          <a:xfrm>
            <a:off x="4800600" y="4106031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5" name="Google Shape;1065;p34"/>
          <p:cNvSpPr txBox="1"/>
          <p:nvPr/>
        </p:nvSpPr>
        <p:spPr>
          <a:xfrm>
            <a:off x="5029200" y="4106031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6" name="Google Shape;1066;p34"/>
          <p:cNvSpPr txBox="1"/>
          <p:nvPr/>
        </p:nvSpPr>
        <p:spPr>
          <a:xfrm>
            <a:off x="4572000" y="4106031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7" name="Google Shape;1067;p34"/>
          <p:cNvSpPr txBox="1"/>
          <p:nvPr/>
        </p:nvSpPr>
        <p:spPr>
          <a:xfrm>
            <a:off x="423068" y="2179125"/>
            <a:ext cx="8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case of the grey process starting the East-West Phase </a:t>
            </a:r>
            <a:r>
              <a:rPr lang="en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on time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together with white process</a:t>
            </a:r>
            <a:endParaRPr/>
          </a:p>
        </p:txBody>
      </p:sp>
      <p:grpSp>
        <p:nvGrpSpPr>
          <p:cNvPr id="1068" name="Google Shape;1068;p34"/>
          <p:cNvGrpSpPr/>
          <p:nvPr/>
        </p:nvGrpSpPr>
        <p:grpSpPr>
          <a:xfrm>
            <a:off x="2068050" y="3031241"/>
            <a:ext cx="4118725" cy="1684234"/>
            <a:chOff x="2388025" y="3265616"/>
            <a:chExt cx="4118725" cy="1684234"/>
          </a:xfrm>
        </p:grpSpPr>
        <p:sp>
          <p:nvSpPr>
            <p:cNvPr id="1069" name="Google Shape;1069;p34"/>
            <p:cNvSpPr/>
            <p:nvPr/>
          </p:nvSpPr>
          <p:spPr>
            <a:xfrm>
              <a:off x="2667386" y="3432416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3473179" y="3432416"/>
              <a:ext cx="336900" cy="318300"/>
            </a:xfrm>
            <a:prstGeom prst="ellipse">
              <a:avLst/>
            </a:prstGeom>
            <a:solidFill>
              <a:srgbClr val="AEABAB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4278973" y="3432416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084767" y="3432416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66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890561" y="3432416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4" name="Google Shape;1074;p34"/>
            <p:cNvCxnSpPr>
              <a:stCxn id="1069" idx="6"/>
              <a:endCxn id="1070" idx="2"/>
            </p:cNvCxnSpPr>
            <p:nvPr/>
          </p:nvCxnSpPr>
          <p:spPr>
            <a:xfrm>
              <a:off x="3004286" y="3591566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34"/>
            <p:cNvCxnSpPr/>
            <p:nvPr/>
          </p:nvCxnSpPr>
          <p:spPr>
            <a:xfrm>
              <a:off x="3810086" y="3591566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34"/>
            <p:cNvCxnSpPr/>
            <p:nvPr/>
          </p:nvCxnSpPr>
          <p:spPr>
            <a:xfrm>
              <a:off x="4615873" y="3591566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34"/>
            <p:cNvCxnSpPr/>
            <p:nvPr/>
          </p:nvCxnSpPr>
          <p:spPr>
            <a:xfrm>
              <a:off x="5421673" y="3591566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34"/>
            <p:cNvCxnSpPr/>
            <p:nvPr/>
          </p:nvCxnSpPr>
          <p:spPr>
            <a:xfrm flipH="1" rot="10800000">
              <a:off x="2388025" y="3591450"/>
              <a:ext cx="27930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34"/>
            <p:cNvCxnSpPr/>
            <p:nvPr/>
          </p:nvCxnSpPr>
          <p:spPr>
            <a:xfrm flipH="1" rot="10800000">
              <a:off x="6227450" y="3591125"/>
              <a:ext cx="27930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34"/>
            <p:cNvCxnSpPr>
              <a:endCxn id="1069" idx="0"/>
            </p:cNvCxnSpPr>
            <p:nvPr/>
          </p:nvCxnSpPr>
          <p:spPr>
            <a:xfrm>
              <a:off x="2835836" y="32656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34"/>
            <p:cNvCxnSpPr>
              <a:endCxn id="1070" idx="0"/>
            </p:cNvCxnSpPr>
            <p:nvPr/>
          </p:nvCxnSpPr>
          <p:spPr>
            <a:xfrm>
              <a:off x="3641629" y="32656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34"/>
            <p:cNvCxnSpPr>
              <a:endCxn id="1071" idx="0"/>
            </p:cNvCxnSpPr>
            <p:nvPr/>
          </p:nvCxnSpPr>
          <p:spPr>
            <a:xfrm>
              <a:off x="4447423" y="32656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34"/>
            <p:cNvCxnSpPr>
              <a:endCxn id="1072" idx="0"/>
            </p:cNvCxnSpPr>
            <p:nvPr/>
          </p:nvCxnSpPr>
          <p:spPr>
            <a:xfrm>
              <a:off x="5253217" y="32656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34"/>
            <p:cNvCxnSpPr>
              <a:endCxn id="1073" idx="0"/>
            </p:cNvCxnSpPr>
            <p:nvPr/>
          </p:nvCxnSpPr>
          <p:spPr>
            <a:xfrm>
              <a:off x="6059011" y="32656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34"/>
            <p:cNvCxnSpPr>
              <a:stCxn id="1069" idx="4"/>
            </p:cNvCxnSpPr>
            <p:nvPr/>
          </p:nvCxnSpPr>
          <p:spPr>
            <a:xfrm>
              <a:off x="2835836" y="37507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34"/>
            <p:cNvCxnSpPr>
              <a:stCxn id="1070" idx="4"/>
            </p:cNvCxnSpPr>
            <p:nvPr/>
          </p:nvCxnSpPr>
          <p:spPr>
            <a:xfrm>
              <a:off x="3641629" y="37507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34"/>
            <p:cNvCxnSpPr>
              <a:stCxn id="1071" idx="4"/>
            </p:cNvCxnSpPr>
            <p:nvPr/>
          </p:nvCxnSpPr>
          <p:spPr>
            <a:xfrm>
              <a:off x="4447423" y="37507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34"/>
            <p:cNvCxnSpPr>
              <a:stCxn id="1072" idx="4"/>
            </p:cNvCxnSpPr>
            <p:nvPr/>
          </p:nvCxnSpPr>
          <p:spPr>
            <a:xfrm>
              <a:off x="5253217" y="37507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4"/>
            <p:cNvCxnSpPr>
              <a:stCxn id="1073" idx="4"/>
            </p:cNvCxnSpPr>
            <p:nvPr/>
          </p:nvCxnSpPr>
          <p:spPr>
            <a:xfrm>
              <a:off x="6059011" y="37507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0" name="Google Shape;1090;p34"/>
            <p:cNvSpPr txBox="1"/>
            <p:nvPr/>
          </p:nvSpPr>
          <p:spPr>
            <a:xfrm>
              <a:off x="3392300" y="4334250"/>
              <a:ext cx="1094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i="1" lang="en">
                  <a:latin typeface="Times New Roman"/>
                  <a:ea typeface="Times New Roman"/>
                  <a:cs typeface="Times New Roman"/>
                  <a:sym typeface="Times New Roman"/>
                </a:rPr>
                <a:t>owLeft.d :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Times New Roman"/>
                  <a:ea typeface="Times New Roman"/>
                  <a:cs typeface="Times New Roman"/>
                  <a:sym typeface="Times New Roman"/>
                </a:rPr>
                <a:t>ro</a:t>
              </a:r>
              <a:r>
                <a:rPr i="1" lang="en">
                  <a:latin typeface="Times New Roman"/>
                  <a:ea typeface="Times New Roman"/>
                  <a:cs typeface="Times New Roman"/>
                  <a:sym typeface="Times New Roman"/>
                </a:rPr>
                <a:t>wRight.d: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1" name="Google Shape;1091;p34"/>
            <p:cNvSpPr txBox="1"/>
            <p:nvPr/>
          </p:nvSpPr>
          <p:spPr>
            <a:xfrm>
              <a:off x="2697925" y="4017400"/>
              <a:ext cx="34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case (i) grey process on time, d’s perspective</a:t>
              </a:r>
              <a:endParaRPr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92" name="Google Shape;1092;p34"/>
          <p:cNvSpPr txBox="1"/>
          <p:nvPr/>
        </p:nvSpPr>
        <p:spPr>
          <a:xfrm>
            <a:off x="4114800" y="4106031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3" name="Google Shape;1093;p34"/>
          <p:cNvSpPr txBox="1"/>
          <p:nvPr/>
        </p:nvSpPr>
        <p:spPr>
          <a:xfrm>
            <a:off x="4114800" y="4298056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5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/>
              <a:t>: East-West Phase</a:t>
            </a:r>
            <a:endParaRPr/>
          </a:p>
        </p:txBody>
      </p:sp>
      <p:sp>
        <p:nvSpPr>
          <p:cNvPr id="1099" name="Google Shape;1099;p35"/>
          <p:cNvSpPr txBox="1"/>
          <p:nvPr>
            <p:ph idx="1" type="body"/>
          </p:nvPr>
        </p:nvSpPr>
        <p:spPr>
          <a:xfrm>
            <a:off x="461100" y="1192150"/>
            <a:ext cx="6505500" cy="57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process sends  its entire column + left &amp; right neighbor </a:t>
            </a:r>
            <a:endParaRPr sz="1400"/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East(left) and West (right), saves in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rowLeft</a:t>
            </a:r>
            <a:r>
              <a:rPr lang="en" sz="1400"/>
              <a:t> and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rowRight</a:t>
            </a:r>
            <a:r>
              <a:rPr lang="en" sz="1400"/>
              <a:t> forwards received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100" name="Google Shape;1100;p35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1" name="Google Shape;1101;p35"/>
          <p:cNvSpPr txBox="1"/>
          <p:nvPr/>
        </p:nvSpPr>
        <p:spPr>
          <a:xfrm>
            <a:off x="4343400" y="4298055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2" name="Google Shape;1102;p35"/>
          <p:cNvSpPr txBox="1"/>
          <p:nvPr/>
        </p:nvSpPr>
        <p:spPr>
          <a:xfrm>
            <a:off x="5105400" y="4298055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3" name="Google Shape;1103;p35"/>
          <p:cNvSpPr txBox="1"/>
          <p:nvPr/>
        </p:nvSpPr>
        <p:spPr>
          <a:xfrm>
            <a:off x="4572000" y="4298050"/>
            <a:ext cx="5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a/b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4" name="Google Shape;1104;p35"/>
          <p:cNvSpPr txBox="1"/>
          <p:nvPr/>
        </p:nvSpPr>
        <p:spPr>
          <a:xfrm>
            <a:off x="4343400" y="4106031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5" name="Google Shape;1105;p35"/>
          <p:cNvSpPr txBox="1"/>
          <p:nvPr/>
        </p:nvSpPr>
        <p:spPr>
          <a:xfrm>
            <a:off x="5029200" y="4106025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c/b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6" name="Google Shape;1106;p35"/>
          <p:cNvSpPr txBox="1"/>
          <p:nvPr/>
        </p:nvSpPr>
        <p:spPr>
          <a:xfrm>
            <a:off x="4648200" y="4106031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7" name="Google Shape;1107;p35"/>
          <p:cNvSpPr txBox="1"/>
          <p:nvPr/>
        </p:nvSpPr>
        <p:spPr>
          <a:xfrm>
            <a:off x="423068" y="2179125"/>
            <a:ext cx="80811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case of the grey process starting the East-West Phase </a:t>
            </a:r>
            <a:r>
              <a:rPr lang="en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out-of-sync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shown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8" name="Google Shape;1108;p35"/>
          <p:cNvGrpSpPr/>
          <p:nvPr/>
        </p:nvGrpSpPr>
        <p:grpSpPr>
          <a:xfrm>
            <a:off x="2068050" y="3031241"/>
            <a:ext cx="4118725" cy="1684234"/>
            <a:chOff x="2388025" y="3265616"/>
            <a:chExt cx="4118725" cy="1684234"/>
          </a:xfrm>
        </p:grpSpPr>
        <p:sp>
          <p:nvSpPr>
            <p:cNvPr id="1109" name="Google Shape;1109;p35"/>
            <p:cNvSpPr/>
            <p:nvPr/>
          </p:nvSpPr>
          <p:spPr>
            <a:xfrm>
              <a:off x="2667386" y="3432416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3473179" y="3432416"/>
              <a:ext cx="336900" cy="318300"/>
            </a:xfrm>
            <a:prstGeom prst="ellipse">
              <a:avLst/>
            </a:prstGeom>
            <a:solidFill>
              <a:srgbClr val="AEABAB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4278973" y="3432416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5084767" y="3432416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66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5890561" y="3432416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" name="Google Shape;1114;p35"/>
            <p:cNvCxnSpPr>
              <a:stCxn id="1109" idx="6"/>
              <a:endCxn id="1110" idx="2"/>
            </p:cNvCxnSpPr>
            <p:nvPr/>
          </p:nvCxnSpPr>
          <p:spPr>
            <a:xfrm>
              <a:off x="3004286" y="3591566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35"/>
            <p:cNvCxnSpPr/>
            <p:nvPr/>
          </p:nvCxnSpPr>
          <p:spPr>
            <a:xfrm>
              <a:off x="3810086" y="3591566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35"/>
            <p:cNvCxnSpPr/>
            <p:nvPr/>
          </p:nvCxnSpPr>
          <p:spPr>
            <a:xfrm>
              <a:off x="4615873" y="3591566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35"/>
            <p:cNvCxnSpPr/>
            <p:nvPr/>
          </p:nvCxnSpPr>
          <p:spPr>
            <a:xfrm>
              <a:off x="5421673" y="3591566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35"/>
            <p:cNvCxnSpPr/>
            <p:nvPr/>
          </p:nvCxnSpPr>
          <p:spPr>
            <a:xfrm flipH="1" rot="10800000">
              <a:off x="2388025" y="3591450"/>
              <a:ext cx="27930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35"/>
            <p:cNvCxnSpPr/>
            <p:nvPr/>
          </p:nvCxnSpPr>
          <p:spPr>
            <a:xfrm flipH="1" rot="10800000">
              <a:off x="6227450" y="3591125"/>
              <a:ext cx="27930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35"/>
            <p:cNvCxnSpPr>
              <a:endCxn id="1109" idx="0"/>
            </p:cNvCxnSpPr>
            <p:nvPr/>
          </p:nvCxnSpPr>
          <p:spPr>
            <a:xfrm>
              <a:off x="2835836" y="32656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35"/>
            <p:cNvCxnSpPr>
              <a:endCxn id="1110" idx="0"/>
            </p:cNvCxnSpPr>
            <p:nvPr/>
          </p:nvCxnSpPr>
          <p:spPr>
            <a:xfrm>
              <a:off x="3641629" y="32656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35"/>
            <p:cNvCxnSpPr>
              <a:endCxn id="1111" idx="0"/>
            </p:cNvCxnSpPr>
            <p:nvPr/>
          </p:nvCxnSpPr>
          <p:spPr>
            <a:xfrm>
              <a:off x="4447423" y="32656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35"/>
            <p:cNvCxnSpPr>
              <a:endCxn id="1112" idx="0"/>
            </p:cNvCxnSpPr>
            <p:nvPr/>
          </p:nvCxnSpPr>
          <p:spPr>
            <a:xfrm>
              <a:off x="5253217" y="32656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35"/>
            <p:cNvCxnSpPr>
              <a:endCxn id="1113" idx="0"/>
            </p:cNvCxnSpPr>
            <p:nvPr/>
          </p:nvCxnSpPr>
          <p:spPr>
            <a:xfrm>
              <a:off x="6059011" y="32656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35"/>
            <p:cNvCxnSpPr>
              <a:stCxn id="1109" idx="4"/>
            </p:cNvCxnSpPr>
            <p:nvPr/>
          </p:nvCxnSpPr>
          <p:spPr>
            <a:xfrm>
              <a:off x="2835836" y="37507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35"/>
            <p:cNvCxnSpPr>
              <a:stCxn id="1110" idx="4"/>
            </p:cNvCxnSpPr>
            <p:nvPr/>
          </p:nvCxnSpPr>
          <p:spPr>
            <a:xfrm>
              <a:off x="3641629" y="37507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35"/>
            <p:cNvCxnSpPr>
              <a:stCxn id="1111" idx="4"/>
            </p:cNvCxnSpPr>
            <p:nvPr/>
          </p:nvCxnSpPr>
          <p:spPr>
            <a:xfrm>
              <a:off x="4447423" y="37507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35"/>
            <p:cNvCxnSpPr>
              <a:stCxn id="1112" idx="4"/>
            </p:cNvCxnSpPr>
            <p:nvPr/>
          </p:nvCxnSpPr>
          <p:spPr>
            <a:xfrm>
              <a:off x="5253217" y="37507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35"/>
            <p:cNvCxnSpPr>
              <a:stCxn id="1113" idx="4"/>
            </p:cNvCxnSpPr>
            <p:nvPr/>
          </p:nvCxnSpPr>
          <p:spPr>
            <a:xfrm>
              <a:off x="6059011" y="3750716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0" name="Google Shape;1130;p35"/>
            <p:cNvSpPr txBox="1"/>
            <p:nvPr/>
          </p:nvSpPr>
          <p:spPr>
            <a:xfrm>
              <a:off x="3392300" y="4334250"/>
              <a:ext cx="1094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Times New Roman"/>
                  <a:ea typeface="Times New Roman"/>
                  <a:cs typeface="Times New Roman"/>
                  <a:sym typeface="Times New Roman"/>
                </a:rPr>
                <a:t>rowLeft.d :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latin typeface="Times New Roman"/>
                  <a:ea typeface="Times New Roman"/>
                  <a:cs typeface="Times New Roman"/>
                  <a:sym typeface="Times New Roman"/>
                </a:rPr>
                <a:t>rowRight.d: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1" name="Google Shape;1131;p35"/>
            <p:cNvSpPr txBox="1"/>
            <p:nvPr/>
          </p:nvSpPr>
          <p:spPr>
            <a:xfrm>
              <a:off x="2697925" y="4017400"/>
              <a:ext cx="34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case (ii) grey process early, d’s perspective</a:t>
              </a:r>
              <a:endParaRPr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32" name="Google Shape;1132;p35"/>
          <p:cNvSpPr txBox="1"/>
          <p:nvPr/>
        </p:nvSpPr>
        <p:spPr>
          <a:xfrm>
            <a:off x="4114800" y="4106031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3" name="Google Shape;1133;p35"/>
          <p:cNvSpPr txBox="1"/>
          <p:nvPr/>
        </p:nvSpPr>
        <p:spPr>
          <a:xfrm>
            <a:off x="4114800" y="4298056"/>
            <a:ext cx="3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6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/>
              <a:t>: East-West Phase </a:t>
            </a:r>
            <a:br>
              <a:rPr lang="en"/>
            </a:br>
            <a:r>
              <a:rPr lang="en"/>
              <a:t>Right/Left Match</a:t>
            </a:r>
            <a:endParaRPr/>
          </a:p>
        </p:txBody>
      </p:sp>
      <p:sp>
        <p:nvSpPr>
          <p:cNvPr id="1139" name="Google Shape;1139;p36"/>
          <p:cNvSpPr txBox="1"/>
          <p:nvPr>
            <p:ph idx="1" type="body"/>
          </p:nvPr>
        </p:nvSpPr>
        <p:spPr>
          <a:xfrm>
            <a:off x="461100" y="1253450"/>
            <a:ext cx="8081100" cy="138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each white process determines completion of the phase despite single grey/black process possibly out-of-sync</a:t>
            </a:r>
            <a:endParaRPr sz="1400"/>
          </a:p>
          <a:p>
            <a:pPr indent="-3175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two steps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checks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rowLeft</a:t>
            </a:r>
            <a:r>
              <a:rPr lang="en" sz="1400"/>
              <a:t>,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rowRight</a:t>
            </a:r>
            <a:r>
              <a:rPr lang="en" sz="1400"/>
              <a:t> individually: no duplicate ids, neighbors matching, at most one process off</a:t>
            </a:r>
            <a:endParaRPr sz="1400"/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replace off process column info with ⊥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compare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rowLeft</a:t>
            </a:r>
            <a:r>
              <a:rPr lang="en" sz="1400"/>
              <a:t> with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rowRight</a:t>
            </a:r>
            <a:r>
              <a:rPr lang="en" sz="1400"/>
              <a:t>: if they match, phase is complete</a:t>
            </a:r>
            <a:endParaRPr sz="1400"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0" name="Google Shape;1140;p36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1" name="Google Shape;1141;p36"/>
          <p:cNvGrpSpPr/>
          <p:nvPr/>
        </p:nvGrpSpPr>
        <p:grpSpPr>
          <a:xfrm>
            <a:off x="1082550" y="2955041"/>
            <a:ext cx="7046700" cy="1684234"/>
            <a:chOff x="1082550" y="2955041"/>
            <a:chExt cx="7046700" cy="1684234"/>
          </a:xfrm>
        </p:grpSpPr>
        <p:sp>
          <p:nvSpPr>
            <p:cNvPr id="1142" name="Google Shape;1142;p36"/>
            <p:cNvSpPr/>
            <p:nvPr/>
          </p:nvSpPr>
          <p:spPr>
            <a:xfrm>
              <a:off x="2423611" y="3121841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3229404" y="3121841"/>
              <a:ext cx="336900" cy="318300"/>
            </a:xfrm>
            <a:prstGeom prst="ellipse">
              <a:avLst/>
            </a:prstGeom>
            <a:solidFill>
              <a:srgbClr val="AEABAB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4035198" y="3121841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4840992" y="3121841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66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5646786" y="3121841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" name="Google Shape;1147;p36"/>
            <p:cNvCxnSpPr>
              <a:stCxn id="1142" idx="6"/>
              <a:endCxn id="1143" idx="2"/>
            </p:cNvCxnSpPr>
            <p:nvPr/>
          </p:nvCxnSpPr>
          <p:spPr>
            <a:xfrm>
              <a:off x="2760511" y="3280991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36"/>
            <p:cNvCxnSpPr/>
            <p:nvPr/>
          </p:nvCxnSpPr>
          <p:spPr>
            <a:xfrm>
              <a:off x="3566311" y="3280991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36"/>
            <p:cNvCxnSpPr/>
            <p:nvPr/>
          </p:nvCxnSpPr>
          <p:spPr>
            <a:xfrm>
              <a:off x="4372098" y="3280991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36"/>
            <p:cNvCxnSpPr/>
            <p:nvPr/>
          </p:nvCxnSpPr>
          <p:spPr>
            <a:xfrm>
              <a:off x="5177898" y="3280991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36"/>
            <p:cNvCxnSpPr/>
            <p:nvPr/>
          </p:nvCxnSpPr>
          <p:spPr>
            <a:xfrm flipH="1" rot="10800000">
              <a:off x="2144250" y="3280875"/>
              <a:ext cx="27930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36"/>
            <p:cNvCxnSpPr/>
            <p:nvPr/>
          </p:nvCxnSpPr>
          <p:spPr>
            <a:xfrm flipH="1" rot="10800000">
              <a:off x="5983675" y="3280550"/>
              <a:ext cx="27930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36"/>
            <p:cNvCxnSpPr>
              <a:endCxn id="1142" idx="0"/>
            </p:cNvCxnSpPr>
            <p:nvPr/>
          </p:nvCxnSpPr>
          <p:spPr>
            <a:xfrm>
              <a:off x="2592061" y="29550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36"/>
            <p:cNvCxnSpPr>
              <a:endCxn id="1143" idx="0"/>
            </p:cNvCxnSpPr>
            <p:nvPr/>
          </p:nvCxnSpPr>
          <p:spPr>
            <a:xfrm>
              <a:off x="3397854" y="29550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36"/>
            <p:cNvCxnSpPr>
              <a:endCxn id="1144" idx="0"/>
            </p:cNvCxnSpPr>
            <p:nvPr/>
          </p:nvCxnSpPr>
          <p:spPr>
            <a:xfrm>
              <a:off x="4203648" y="29550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36"/>
            <p:cNvCxnSpPr>
              <a:endCxn id="1145" idx="0"/>
            </p:cNvCxnSpPr>
            <p:nvPr/>
          </p:nvCxnSpPr>
          <p:spPr>
            <a:xfrm>
              <a:off x="5009442" y="29550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36"/>
            <p:cNvCxnSpPr>
              <a:endCxn id="1146" idx="0"/>
            </p:cNvCxnSpPr>
            <p:nvPr/>
          </p:nvCxnSpPr>
          <p:spPr>
            <a:xfrm>
              <a:off x="5815236" y="29550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36"/>
            <p:cNvCxnSpPr>
              <a:stCxn id="1142" idx="4"/>
            </p:cNvCxnSpPr>
            <p:nvPr/>
          </p:nvCxnSpPr>
          <p:spPr>
            <a:xfrm>
              <a:off x="2592061" y="34401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36"/>
            <p:cNvCxnSpPr>
              <a:stCxn id="1143" idx="4"/>
            </p:cNvCxnSpPr>
            <p:nvPr/>
          </p:nvCxnSpPr>
          <p:spPr>
            <a:xfrm>
              <a:off x="3397854" y="34401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36"/>
            <p:cNvCxnSpPr>
              <a:stCxn id="1144" idx="4"/>
            </p:cNvCxnSpPr>
            <p:nvPr/>
          </p:nvCxnSpPr>
          <p:spPr>
            <a:xfrm>
              <a:off x="4203648" y="34401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36"/>
            <p:cNvCxnSpPr>
              <a:stCxn id="1145" idx="4"/>
            </p:cNvCxnSpPr>
            <p:nvPr/>
          </p:nvCxnSpPr>
          <p:spPr>
            <a:xfrm>
              <a:off x="5009442" y="34401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36"/>
            <p:cNvCxnSpPr>
              <a:stCxn id="1146" idx="4"/>
            </p:cNvCxnSpPr>
            <p:nvPr/>
          </p:nvCxnSpPr>
          <p:spPr>
            <a:xfrm>
              <a:off x="5815236" y="34401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63" name="Google Shape;1163;p36"/>
            <p:cNvGrpSpPr/>
            <p:nvPr/>
          </p:nvGrpSpPr>
          <p:grpSpPr>
            <a:xfrm>
              <a:off x="1082550" y="3706825"/>
              <a:ext cx="3465300" cy="932450"/>
              <a:chOff x="2606550" y="3706825"/>
              <a:chExt cx="3465300" cy="932450"/>
            </a:xfrm>
          </p:grpSpPr>
          <p:sp>
            <p:nvSpPr>
              <p:cNvPr id="1164" name="Google Shape;1164;p36"/>
              <p:cNvSpPr txBox="1"/>
              <p:nvPr/>
            </p:nvSpPr>
            <p:spPr>
              <a:xfrm>
                <a:off x="45720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5" name="Google Shape;1165;p36"/>
              <p:cNvSpPr txBox="1"/>
              <p:nvPr/>
            </p:nvSpPr>
            <p:spPr>
              <a:xfrm>
                <a:off x="50292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6" name="Google Shape;1166;p36"/>
              <p:cNvSpPr txBox="1"/>
              <p:nvPr/>
            </p:nvSpPr>
            <p:spPr>
              <a:xfrm>
                <a:off x="52578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7" name="Google Shape;1167;p36"/>
              <p:cNvSpPr txBox="1"/>
              <p:nvPr/>
            </p:nvSpPr>
            <p:spPr>
              <a:xfrm>
                <a:off x="48006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8" name="Google Shape;1168;p36"/>
              <p:cNvSpPr txBox="1"/>
              <p:nvPr/>
            </p:nvSpPr>
            <p:spPr>
              <a:xfrm>
                <a:off x="45720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9" name="Google Shape;1169;p36"/>
              <p:cNvSpPr txBox="1"/>
              <p:nvPr/>
            </p:nvSpPr>
            <p:spPr>
              <a:xfrm>
                <a:off x="50292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0" name="Google Shape;1170;p36"/>
              <p:cNvSpPr txBox="1"/>
              <p:nvPr/>
            </p:nvSpPr>
            <p:spPr>
              <a:xfrm>
                <a:off x="52578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1" name="Google Shape;1171;p36"/>
              <p:cNvSpPr txBox="1"/>
              <p:nvPr/>
            </p:nvSpPr>
            <p:spPr>
              <a:xfrm>
                <a:off x="48006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2" name="Google Shape;1172;p36"/>
              <p:cNvSpPr txBox="1"/>
              <p:nvPr/>
            </p:nvSpPr>
            <p:spPr>
              <a:xfrm>
                <a:off x="3300925" y="4023675"/>
                <a:ext cx="10947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rowLeft.d :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rowRight.d: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3" name="Google Shape;1173;p36"/>
              <p:cNvSpPr txBox="1"/>
              <p:nvPr/>
            </p:nvSpPr>
            <p:spPr>
              <a:xfrm>
                <a:off x="2606550" y="3706825"/>
                <a:ext cx="346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case (i) grey process on time, d’s perspective</a:t>
                </a:r>
                <a:endParaRPr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4" name="Google Shape;1174;p36"/>
              <p:cNvSpPr txBox="1"/>
              <p:nvPr/>
            </p:nvSpPr>
            <p:spPr>
              <a:xfrm>
                <a:off x="43434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5" name="Google Shape;1175;p36"/>
              <p:cNvSpPr txBox="1"/>
              <p:nvPr/>
            </p:nvSpPr>
            <p:spPr>
              <a:xfrm>
                <a:off x="4343400" y="4221856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76" name="Google Shape;1176;p36"/>
            <p:cNvGrpSpPr/>
            <p:nvPr/>
          </p:nvGrpSpPr>
          <p:grpSpPr>
            <a:xfrm>
              <a:off x="4663950" y="3706825"/>
              <a:ext cx="3465300" cy="932450"/>
              <a:chOff x="2606550" y="3706825"/>
              <a:chExt cx="3465300" cy="932450"/>
            </a:xfrm>
          </p:grpSpPr>
          <p:sp>
            <p:nvSpPr>
              <p:cNvPr id="1177" name="Google Shape;1177;p36"/>
              <p:cNvSpPr txBox="1"/>
              <p:nvPr/>
            </p:nvSpPr>
            <p:spPr>
              <a:xfrm>
                <a:off x="45720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8" name="Google Shape;1178;p36"/>
              <p:cNvSpPr txBox="1"/>
              <p:nvPr/>
            </p:nvSpPr>
            <p:spPr>
              <a:xfrm>
                <a:off x="50292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⊥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9" name="Google Shape;1179;p36"/>
              <p:cNvSpPr txBox="1"/>
              <p:nvPr/>
            </p:nvSpPr>
            <p:spPr>
              <a:xfrm>
                <a:off x="52578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0" name="Google Shape;1180;p36"/>
              <p:cNvSpPr txBox="1"/>
              <p:nvPr/>
            </p:nvSpPr>
            <p:spPr>
              <a:xfrm>
                <a:off x="48006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1" name="Google Shape;1181;p36"/>
              <p:cNvSpPr txBox="1"/>
              <p:nvPr/>
            </p:nvSpPr>
            <p:spPr>
              <a:xfrm>
                <a:off x="45720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2" name="Google Shape;1182;p36"/>
              <p:cNvSpPr txBox="1"/>
              <p:nvPr/>
            </p:nvSpPr>
            <p:spPr>
              <a:xfrm>
                <a:off x="50292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⊥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3" name="Google Shape;1183;p36"/>
              <p:cNvSpPr txBox="1"/>
              <p:nvPr/>
            </p:nvSpPr>
            <p:spPr>
              <a:xfrm>
                <a:off x="52578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4" name="Google Shape;1184;p36"/>
              <p:cNvSpPr txBox="1"/>
              <p:nvPr/>
            </p:nvSpPr>
            <p:spPr>
              <a:xfrm>
                <a:off x="48006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5" name="Google Shape;1185;p36"/>
              <p:cNvSpPr txBox="1"/>
              <p:nvPr/>
            </p:nvSpPr>
            <p:spPr>
              <a:xfrm>
                <a:off x="3300925" y="4023675"/>
                <a:ext cx="10947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rowLeft.d :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rowRight.d: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6" name="Google Shape;1186;p36"/>
              <p:cNvSpPr txBox="1"/>
              <p:nvPr/>
            </p:nvSpPr>
            <p:spPr>
              <a:xfrm>
                <a:off x="2606550" y="3706825"/>
                <a:ext cx="346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case (ii) grey process early, d’s perspective</a:t>
                </a:r>
                <a:endParaRPr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7" name="Google Shape;1187;p36"/>
              <p:cNvSpPr txBox="1"/>
              <p:nvPr/>
            </p:nvSpPr>
            <p:spPr>
              <a:xfrm>
                <a:off x="43434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8" name="Google Shape;1188;p36"/>
              <p:cNvSpPr txBox="1"/>
              <p:nvPr/>
            </p:nvSpPr>
            <p:spPr>
              <a:xfrm>
                <a:off x="4343400" y="4221856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7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/>
              <a:t>: East-West Phase, </a:t>
            </a:r>
            <a:r>
              <a:rPr lang="en"/>
              <a:t>Completion</a:t>
            </a:r>
            <a:endParaRPr/>
          </a:p>
        </p:txBody>
      </p:sp>
      <p:sp>
        <p:nvSpPr>
          <p:cNvPr id="1194" name="Google Shape;1194;p37"/>
          <p:cNvSpPr txBox="1"/>
          <p:nvPr>
            <p:ph idx="1" type="body"/>
          </p:nvPr>
        </p:nvSpPr>
        <p:spPr>
          <a:xfrm>
            <a:off x="434175" y="1252800"/>
            <a:ext cx="8081100" cy="152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rowLeft </a:t>
            </a:r>
            <a:r>
              <a:rPr lang="en" sz="1400"/>
              <a:t>matches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rowRight </a:t>
            </a:r>
            <a:r>
              <a:rPr lang="en" sz="1400"/>
              <a:t>at process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400"/>
              <a:t>: </a:t>
            </a:r>
            <a:r>
              <a:rPr lang="en" sz="1400"/>
              <a:t>have </a:t>
            </a:r>
            <a:r>
              <a:rPr lang="en" sz="1400">
                <a:solidFill>
                  <a:srgbClr val="000099"/>
                </a:solidFill>
              </a:rPr>
              <a:t>decision matrix: </a:t>
            </a:r>
            <a:r>
              <a:rPr lang="en" sz="1400"/>
              <a:t>correct values of all white processes,  </a:t>
            </a:r>
            <a:r>
              <a:rPr lang="en" sz="1400"/>
              <a:t>guaranteed to happen to every </a:t>
            </a:r>
            <a:r>
              <a:rPr lang="en" sz="1400"/>
              <a:t>white</a:t>
            </a:r>
            <a:r>
              <a:rPr lang="en" sz="1400"/>
              <a:t> process in grey-white row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may happen in black-white row</a:t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then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400"/>
              <a:t> outputs the matrix, starts South </a:t>
            </a:r>
            <a:r>
              <a:rPr lang="en" sz="1400"/>
              <a:t>Phase </a:t>
            </a:r>
            <a:r>
              <a:rPr lang="en" sz="1400"/>
              <a:t>and Decision Phase</a:t>
            </a:r>
            <a:endParaRPr sz="1400"/>
          </a:p>
        </p:txBody>
      </p:sp>
      <p:sp>
        <p:nvSpPr>
          <p:cNvPr id="1195" name="Google Shape;1195;p37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96" name="Google Shape;1196;p37"/>
          <p:cNvGrpSpPr/>
          <p:nvPr/>
        </p:nvGrpSpPr>
        <p:grpSpPr>
          <a:xfrm>
            <a:off x="1082550" y="2955041"/>
            <a:ext cx="7046700" cy="1684234"/>
            <a:chOff x="1082550" y="2955041"/>
            <a:chExt cx="7046700" cy="1684234"/>
          </a:xfrm>
        </p:grpSpPr>
        <p:sp>
          <p:nvSpPr>
            <p:cNvPr id="1197" name="Google Shape;1197;p37"/>
            <p:cNvSpPr/>
            <p:nvPr/>
          </p:nvSpPr>
          <p:spPr>
            <a:xfrm>
              <a:off x="2423611" y="3121841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i="1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3229404" y="3121841"/>
              <a:ext cx="336900" cy="318300"/>
            </a:xfrm>
            <a:prstGeom prst="ellipse">
              <a:avLst/>
            </a:prstGeom>
            <a:solidFill>
              <a:srgbClr val="AEABAB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4035198" y="3121841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4840992" y="3121841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66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5646786" y="3121841"/>
              <a:ext cx="336900" cy="3183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2" name="Google Shape;1202;p37"/>
            <p:cNvCxnSpPr>
              <a:stCxn id="1197" idx="6"/>
              <a:endCxn id="1198" idx="2"/>
            </p:cNvCxnSpPr>
            <p:nvPr/>
          </p:nvCxnSpPr>
          <p:spPr>
            <a:xfrm>
              <a:off x="2760511" y="3280991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37"/>
            <p:cNvCxnSpPr/>
            <p:nvPr/>
          </p:nvCxnSpPr>
          <p:spPr>
            <a:xfrm>
              <a:off x="3566311" y="3280991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37"/>
            <p:cNvCxnSpPr/>
            <p:nvPr/>
          </p:nvCxnSpPr>
          <p:spPr>
            <a:xfrm>
              <a:off x="4372098" y="3280991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37"/>
            <p:cNvCxnSpPr/>
            <p:nvPr/>
          </p:nvCxnSpPr>
          <p:spPr>
            <a:xfrm>
              <a:off x="5177898" y="3280991"/>
              <a:ext cx="46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37"/>
            <p:cNvCxnSpPr/>
            <p:nvPr/>
          </p:nvCxnSpPr>
          <p:spPr>
            <a:xfrm flipH="1" rot="10800000">
              <a:off x="2144250" y="3280875"/>
              <a:ext cx="27930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37"/>
            <p:cNvCxnSpPr/>
            <p:nvPr/>
          </p:nvCxnSpPr>
          <p:spPr>
            <a:xfrm flipH="1" rot="10800000">
              <a:off x="5983675" y="3280550"/>
              <a:ext cx="279300" cy="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37"/>
            <p:cNvCxnSpPr>
              <a:endCxn id="1197" idx="0"/>
            </p:cNvCxnSpPr>
            <p:nvPr/>
          </p:nvCxnSpPr>
          <p:spPr>
            <a:xfrm>
              <a:off x="2592061" y="29550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37"/>
            <p:cNvCxnSpPr>
              <a:endCxn id="1198" idx="0"/>
            </p:cNvCxnSpPr>
            <p:nvPr/>
          </p:nvCxnSpPr>
          <p:spPr>
            <a:xfrm>
              <a:off x="3397854" y="29550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37"/>
            <p:cNvCxnSpPr>
              <a:endCxn id="1199" idx="0"/>
            </p:cNvCxnSpPr>
            <p:nvPr/>
          </p:nvCxnSpPr>
          <p:spPr>
            <a:xfrm>
              <a:off x="4203648" y="29550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37"/>
            <p:cNvCxnSpPr>
              <a:endCxn id="1200" idx="0"/>
            </p:cNvCxnSpPr>
            <p:nvPr/>
          </p:nvCxnSpPr>
          <p:spPr>
            <a:xfrm>
              <a:off x="5009442" y="29550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37"/>
            <p:cNvCxnSpPr>
              <a:endCxn id="1201" idx="0"/>
            </p:cNvCxnSpPr>
            <p:nvPr/>
          </p:nvCxnSpPr>
          <p:spPr>
            <a:xfrm>
              <a:off x="5815236" y="29550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37"/>
            <p:cNvCxnSpPr>
              <a:stCxn id="1197" idx="4"/>
            </p:cNvCxnSpPr>
            <p:nvPr/>
          </p:nvCxnSpPr>
          <p:spPr>
            <a:xfrm>
              <a:off x="2592061" y="34401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37"/>
            <p:cNvCxnSpPr>
              <a:stCxn id="1198" idx="4"/>
            </p:cNvCxnSpPr>
            <p:nvPr/>
          </p:nvCxnSpPr>
          <p:spPr>
            <a:xfrm>
              <a:off x="3397854" y="34401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37"/>
            <p:cNvCxnSpPr>
              <a:stCxn id="1199" idx="4"/>
            </p:cNvCxnSpPr>
            <p:nvPr/>
          </p:nvCxnSpPr>
          <p:spPr>
            <a:xfrm>
              <a:off x="4203648" y="34401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37"/>
            <p:cNvCxnSpPr>
              <a:stCxn id="1200" idx="4"/>
            </p:cNvCxnSpPr>
            <p:nvPr/>
          </p:nvCxnSpPr>
          <p:spPr>
            <a:xfrm>
              <a:off x="5009442" y="34401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37"/>
            <p:cNvCxnSpPr>
              <a:stCxn id="1201" idx="4"/>
            </p:cNvCxnSpPr>
            <p:nvPr/>
          </p:nvCxnSpPr>
          <p:spPr>
            <a:xfrm>
              <a:off x="5815236" y="3440141"/>
              <a:ext cx="0" cy="16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18" name="Google Shape;1218;p37"/>
            <p:cNvGrpSpPr/>
            <p:nvPr/>
          </p:nvGrpSpPr>
          <p:grpSpPr>
            <a:xfrm>
              <a:off x="1082550" y="3706825"/>
              <a:ext cx="3465300" cy="932450"/>
              <a:chOff x="2606550" y="3706825"/>
              <a:chExt cx="3465300" cy="932450"/>
            </a:xfrm>
          </p:grpSpPr>
          <p:sp>
            <p:nvSpPr>
              <p:cNvPr id="1219" name="Google Shape;1219;p37"/>
              <p:cNvSpPr txBox="1"/>
              <p:nvPr/>
            </p:nvSpPr>
            <p:spPr>
              <a:xfrm>
                <a:off x="45720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0" name="Google Shape;1220;p37"/>
              <p:cNvSpPr txBox="1"/>
              <p:nvPr/>
            </p:nvSpPr>
            <p:spPr>
              <a:xfrm>
                <a:off x="50292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1" name="Google Shape;1221;p37"/>
              <p:cNvSpPr txBox="1"/>
              <p:nvPr/>
            </p:nvSpPr>
            <p:spPr>
              <a:xfrm>
                <a:off x="52578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2" name="Google Shape;1222;p37"/>
              <p:cNvSpPr txBox="1"/>
              <p:nvPr/>
            </p:nvSpPr>
            <p:spPr>
              <a:xfrm>
                <a:off x="48006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3" name="Google Shape;1223;p37"/>
              <p:cNvSpPr txBox="1"/>
              <p:nvPr/>
            </p:nvSpPr>
            <p:spPr>
              <a:xfrm>
                <a:off x="45720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4" name="Google Shape;1224;p37"/>
              <p:cNvSpPr txBox="1"/>
              <p:nvPr/>
            </p:nvSpPr>
            <p:spPr>
              <a:xfrm>
                <a:off x="50292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5" name="Google Shape;1225;p37"/>
              <p:cNvSpPr txBox="1"/>
              <p:nvPr/>
            </p:nvSpPr>
            <p:spPr>
              <a:xfrm>
                <a:off x="52578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6" name="Google Shape;1226;p37"/>
              <p:cNvSpPr txBox="1"/>
              <p:nvPr/>
            </p:nvSpPr>
            <p:spPr>
              <a:xfrm>
                <a:off x="48006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7" name="Google Shape;1227;p37"/>
              <p:cNvSpPr txBox="1"/>
              <p:nvPr/>
            </p:nvSpPr>
            <p:spPr>
              <a:xfrm>
                <a:off x="3300925" y="4023675"/>
                <a:ext cx="10947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rowLeft.d :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rowRight.d: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8" name="Google Shape;1228;p37"/>
              <p:cNvSpPr txBox="1"/>
              <p:nvPr/>
            </p:nvSpPr>
            <p:spPr>
              <a:xfrm>
                <a:off x="2606550" y="3706825"/>
                <a:ext cx="346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case (i) grey process on time, d’s perspective</a:t>
                </a:r>
                <a:endParaRPr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9" name="Google Shape;1229;p37"/>
              <p:cNvSpPr txBox="1"/>
              <p:nvPr/>
            </p:nvSpPr>
            <p:spPr>
              <a:xfrm>
                <a:off x="43434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0" name="Google Shape;1230;p37"/>
              <p:cNvSpPr txBox="1"/>
              <p:nvPr/>
            </p:nvSpPr>
            <p:spPr>
              <a:xfrm>
                <a:off x="4343400" y="4221856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31" name="Google Shape;1231;p37"/>
            <p:cNvGrpSpPr/>
            <p:nvPr/>
          </p:nvGrpSpPr>
          <p:grpSpPr>
            <a:xfrm>
              <a:off x="4663950" y="3706825"/>
              <a:ext cx="3465300" cy="932450"/>
              <a:chOff x="2606550" y="3706825"/>
              <a:chExt cx="3465300" cy="932450"/>
            </a:xfrm>
          </p:grpSpPr>
          <p:sp>
            <p:nvSpPr>
              <p:cNvPr id="1232" name="Google Shape;1232;p37"/>
              <p:cNvSpPr txBox="1"/>
              <p:nvPr/>
            </p:nvSpPr>
            <p:spPr>
              <a:xfrm>
                <a:off x="45720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3" name="Google Shape;1233;p37"/>
              <p:cNvSpPr txBox="1"/>
              <p:nvPr/>
            </p:nvSpPr>
            <p:spPr>
              <a:xfrm>
                <a:off x="50292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⊥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4" name="Google Shape;1234;p37"/>
              <p:cNvSpPr txBox="1"/>
              <p:nvPr/>
            </p:nvSpPr>
            <p:spPr>
              <a:xfrm>
                <a:off x="52578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5" name="Google Shape;1235;p37"/>
              <p:cNvSpPr txBox="1"/>
              <p:nvPr/>
            </p:nvSpPr>
            <p:spPr>
              <a:xfrm>
                <a:off x="4800600" y="4221855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6" name="Google Shape;1236;p37"/>
              <p:cNvSpPr txBox="1"/>
              <p:nvPr/>
            </p:nvSpPr>
            <p:spPr>
              <a:xfrm>
                <a:off x="45720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7" name="Google Shape;1237;p37"/>
              <p:cNvSpPr txBox="1"/>
              <p:nvPr/>
            </p:nvSpPr>
            <p:spPr>
              <a:xfrm>
                <a:off x="50292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⊥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8" name="Google Shape;1238;p37"/>
              <p:cNvSpPr txBox="1"/>
              <p:nvPr/>
            </p:nvSpPr>
            <p:spPr>
              <a:xfrm>
                <a:off x="52578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9" name="Google Shape;1239;p37"/>
              <p:cNvSpPr txBox="1"/>
              <p:nvPr/>
            </p:nvSpPr>
            <p:spPr>
              <a:xfrm>
                <a:off x="48006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0" name="Google Shape;1240;p37"/>
              <p:cNvSpPr txBox="1"/>
              <p:nvPr/>
            </p:nvSpPr>
            <p:spPr>
              <a:xfrm>
                <a:off x="3300925" y="4023675"/>
                <a:ext cx="10947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rowLeft.d :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rowRight.d: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1" name="Google Shape;1241;p37"/>
              <p:cNvSpPr txBox="1"/>
              <p:nvPr/>
            </p:nvSpPr>
            <p:spPr>
              <a:xfrm>
                <a:off x="2606550" y="3706825"/>
                <a:ext cx="346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case (ii) grey process early, d’s perspective</a:t>
                </a:r>
                <a:endParaRPr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2" name="Google Shape;1242;p37"/>
              <p:cNvSpPr txBox="1"/>
              <p:nvPr/>
            </p:nvSpPr>
            <p:spPr>
              <a:xfrm>
                <a:off x="4343400" y="4029831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3" name="Google Shape;1243;p37"/>
              <p:cNvSpPr txBox="1"/>
              <p:nvPr/>
            </p:nvSpPr>
            <p:spPr>
              <a:xfrm>
                <a:off x="4343400" y="4221856"/>
                <a:ext cx="316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i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8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/>
              <a:t>: South &amp; Decision Phase</a:t>
            </a:r>
            <a:endParaRPr/>
          </a:p>
        </p:txBody>
      </p:sp>
      <p:sp>
        <p:nvSpPr>
          <p:cNvPr id="1249" name="Google Shape;1249;p38"/>
          <p:cNvSpPr txBox="1"/>
          <p:nvPr>
            <p:ph idx="1" type="body"/>
          </p:nvPr>
        </p:nvSpPr>
        <p:spPr>
          <a:xfrm>
            <a:off x="1146575" y="1315325"/>
            <a:ext cx="7005300" cy="337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99"/>
                </a:solidFill>
              </a:rPr>
              <a:t>South Phase:</a:t>
            </a:r>
            <a:r>
              <a:rPr lang="en" sz="1400"/>
              <a:t> share decision matrix. A white process that completed East-West Phase has decision matrix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sends it to other white processes in same column 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when received, forward down, output, start Decision Phase</a:t>
            </a:r>
            <a:endParaRPr sz="1400"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99"/>
                </a:solidFill>
              </a:rPr>
              <a:t>Decision Phase:</a:t>
            </a:r>
            <a:r>
              <a:rPr lang="en" sz="1400"/>
              <a:t> </a:t>
            </a:r>
            <a:r>
              <a:rPr lang="en" sz="1400"/>
              <a:t>guarantees</a:t>
            </a:r>
            <a:r>
              <a:rPr lang="en" sz="1400"/>
              <a:t> </a:t>
            </a:r>
            <a:r>
              <a:rPr lang="en" sz="1400"/>
              <a:t>white </a:t>
            </a:r>
            <a:r>
              <a:rPr lang="en" sz="1400"/>
              <a:t>termination despite a black neighbor</a:t>
            </a:r>
            <a:endParaRPr sz="14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after South Phase, a white process informs immediate left and right neighbor</a:t>
            </a:r>
            <a:endParaRPr sz="14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terminates if decision matrix and heard from either left or right</a:t>
            </a:r>
            <a:endParaRPr sz="1400"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every white process terminates</a:t>
            </a:r>
            <a:endParaRPr sz="1400"/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grey process does not terminate prematurely: even if gets faulty info from black up/down neighbors, does not hear from white left/right neighbors</a:t>
            </a:r>
            <a:endParaRPr sz="14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50" name="Google Shape;1250;p38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9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/>
              <a:t>: All-to-All Broadcast</a:t>
            </a:r>
            <a:endParaRPr/>
          </a:p>
        </p:txBody>
      </p:sp>
      <p:sp>
        <p:nvSpPr>
          <p:cNvPr id="1256" name="Google Shape;1256;p39"/>
          <p:cNvSpPr txBox="1"/>
          <p:nvPr>
            <p:ph idx="1" type="body"/>
          </p:nvPr>
        </p:nvSpPr>
        <p:spPr>
          <a:xfrm>
            <a:off x="443600" y="1201225"/>
            <a:ext cx="53175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Theorem 2.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Algorithm BAT solves the Weak Synchronous All-to-All Broadcast Problem on an unknown torus with Byzantine faults in at most one column with at least one correct row in at most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H+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+W rounds.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Intuition: 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North Phase takes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r>
              <a:rPr lang="en" sz="1400"/>
              <a:t> rounds to share each processes initial value with its column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East-West Phase :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400"/>
              <a:t> rounds to </a:t>
            </a:r>
            <a:r>
              <a:rPr lang="en" sz="1400"/>
              <a:t>propagate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South Phase: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400"/>
              <a:t> rounds to share the decision matrix 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Decision Phase: 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400"/>
              <a:t> round to terminate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endParaRPr i="1" sz="1400"/>
          </a:p>
        </p:txBody>
      </p:sp>
      <p:sp>
        <p:nvSpPr>
          <p:cNvPr id="1257" name="Google Shape;1257;p39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58" name="Google Shape;1258;p39"/>
          <p:cNvGrpSpPr/>
          <p:nvPr/>
        </p:nvGrpSpPr>
        <p:grpSpPr>
          <a:xfrm>
            <a:off x="5840407" y="1726607"/>
            <a:ext cx="2587260" cy="2118893"/>
            <a:chOff x="6477300" y="3044575"/>
            <a:chExt cx="2300400" cy="1873800"/>
          </a:xfrm>
        </p:grpSpPr>
        <p:sp>
          <p:nvSpPr>
            <p:cNvPr id="1259" name="Google Shape;1259;p39"/>
            <p:cNvSpPr/>
            <p:nvPr/>
          </p:nvSpPr>
          <p:spPr>
            <a:xfrm>
              <a:off x="6477300" y="3044575"/>
              <a:ext cx="2300400" cy="18738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0" name="Google Shape;1260;p39"/>
            <p:cNvGrpSpPr/>
            <p:nvPr/>
          </p:nvGrpSpPr>
          <p:grpSpPr>
            <a:xfrm>
              <a:off x="6641623" y="3128665"/>
              <a:ext cx="2057476" cy="1714645"/>
              <a:chOff x="1650125" y="2210121"/>
              <a:chExt cx="2633738" cy="2099222"/>
            </a:xfrm>
          </p:grpSpPr>
          <p:sp>
            <p:nvSpPr>
              <p:cNvPr id="1261" name="Google Shape;1261;p39"/>
              <p:cNvSpPr/>
              <p:nvPr/>
            </p:nvSpPr>
            <p:spPr>
              <a:xfrm>
                <a:off x="1748232" y="2210121"/>
                <a:ext cx="2516400" cy="401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9"/>
              <p:cNvSpPr/>
              <p:nvPr/>
            </p:nvSpPr>
            <p:spPr>
              <a:xfrm>
                <a:off x="1650125" y="2316273"/>
                <a:ext cx="420600" cy="1990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9"/>
              <p:cNvSpPr/>
              <p:nvPr/>
            </p:nvSpPr>
            <p:spPr>
              <a:xfrm>
                <a:off x="1972915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39"/>
              <p:cNvSpPr/>
              <p:nvPr/>
            </p:nvSpPr>
            <p:spPr>
              <a:xfrm>
                <a:off x="2440759" y="2514894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39"/>
              <p:cNvSpPr/>
              <p:nvPr/>
            </p:nvSpPr>
            <p:spPr>
              <a:xfrm>
                <a:off x="2908603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39"/>
              <p:cNvSpPr/>
              <p:nvPr/>
            </p:nvSpPr>
            <p:spPr>
              <a:xfrm>
                <a:off x="3376447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39"/>
              <p:cNvSpPr/>
              <p:nvPr/>
            </p:nvSpPr>
            <p:spPr>
              <a:xfrm>
                <a:off x="3844291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8" name="Google Shape;1268;p39"/>
              <p:cNvCxnSpPr>
                <a:stCxn id="1263" idx="6"/>
                <a:endCxn id="1264" idx="2"/>
              </p:cNvCxnSpPr>
              <p:nvPr/>
            </p:nvCxnSpPr>
            <p:spPr>
              <a:xfrm>
                <a:off x="2168515" y="261119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9" name="Google Shape;1269;p39"/>
              <p:cNvCxnSpPr/>
              <p:nvPr/>
            </p:nvCxnSpPr>
            <p:spPr>
              <a:xfrm>
                <a:off x="2636367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0" name="Google Shape;1270;p39"/>
              <p:cNvCxnSpPr/>
              <p:nvPr/>
            </p:nvCxnSpPr>
            <p:spPr>
              <a:xfrm>
                <a:off x="3104207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39"/>
              <p:cNvCxnSpPr/>
              <p:nvPr/>
            </p:nvCxnSpPr>
            <p:spPr>
              <a:xfrm>
                <a:off x="3572055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2" name="Google Shape;1272;p39"/>
              <p:cNvCxnSpPr/>
              <p:nvPr/>
            </p:nvCxnSpPr>
            <p:spPr>
              <a:xfrm flipH="1" rot="10800000">
                <a:off x="1810719" y="2611086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39"/>
              <p:cNvCxnSpPr/>
              <p:nvPr/>
            </p:nvCxnSpPr>
            <p:spPr>
              <a:xfrm flipH="1" rot="10800000">
                <a:off x="4039889" y="2610889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74" name="Google Shape;1274;p39"/>
              <p:cNvSpPr/>
              <p:nvPr/>
            </p:nvSpPr>
            <p:spPr>
              <a:xfrm>
                <a:off x="1972915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2440759" y="2982814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2908603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39"/>
              <p:cNvSpPr/>
              <p:nvPr/>
            </p:nvSpPr>
            <p:spPr>
              <a:xfrm>
                <a:off x="3376447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39"/>
              <p:cNvSpPr/>
              <p:nvPr/>
            </p:nvSpPr>
            <p:spPr>
              <a:xfrm>
                <a:off x="3844291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79" name="Google Shape;1279;p39"/>
              <p:cNvCxnSpPr>
                <a:stCxn id="1274" idx="6"/>
                <a:endCxn id="1275" idx="2"/>
              </p:cNvCxnSpPr>
              <p:nvPr/>
            </p:nvCxnSpPr>
            <p:spPr>
              <a:xfrm>
                <a:off x="2168515" y="307911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0" name="Google Shape;1280;p39"/>
              <p:cNvCxnSpPr/>
              <p:nvPr/>
            </p:nvCxnSpPr>
            <p:spPr>
              <a:xfrm>
                <a:off x="2636367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1" name="Google Shape;1281;p39"/>
              <p:cNvCxnSpPr/>
              <p:nvPr/>
            </p:nvCxnSpPr>
            <p:spPr>
              <a:xfrm>
                <a:off x="3104207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2" name="Google Shape;1282;p39"/>
              <p:cNvCxnSpPr/>
              <p:nvPr/>
            </p:nvCxnSpPr>
            <p:spPr>
              <a:xfrm>
                <a:off x="3572055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3" name="Google Shape;1283;p39"/>
              <p:cNvCxnSpPr/>
              <p:nvPr/>
            </p:nvCxnSpPr>
            <p:spPr>
              <a:xfrm flipH="1" rot="10800000">
                <a:off x="1810719" y="3079006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39"/>
              <p:cNvCxnSpPr/>
              <p:nvPr/>
            </p:nvCxnSpPr>
            <p:spPr>
              <a:xfrm flipH="1" rot="10800000">
                <a:off x="4039889" y="3078810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5" name="Google Shape;1285;p39"/>
              <p:cNvCxnSpPr>
                <a:stCxn id="1263" idx="4"/>
                <a:endCxn id="1274" idx="0"/>
              </p:cNvCxnSpPr>
              <p:nvPr/>
            </p:nvCxnSpPr>
            <p:spPr>
              <a:xfrm>
                <a:off x="2070715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6" name="Google Shape;1286;p39"/>
              <p:cNvSpPr/>
              <p:nvPr/>
            </p:nvSpPr>
            <p:spPr>
              <a:xfrm>
                <a:off x="1972915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39"/>
              <p:cNvSpPr/>
              <p:nvPr/>
            </p:nvSpPr>
            <p:spPr>
              <a:xfrm>
                <a:off x="2440759" y="3450735"/>
                <a:ext cx="195600" cy="192600"/>
              </a:xfrm>
              <a:prstGeom prst="ellipse">
                <a:avLst/>
              </a:prstGeom>
              <a:solidFill>
                <a:srgbClr val="AEABAB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2908603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39"/>
              <p:cNvSpPr/>
              <p:nvPr/>
            </p:nvSpPr>
            <p:spPr>
              <a:xfrm>
                <a:off x="3376447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39"/>
              <p:cNvSpPr/>
              <p:nvPr/>
            </p:nvSpPr>
            <p:spPr>
              <a:xfrm>
                <a:off x="3844291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91" name="Google Shape;1291;p39"/>
              <p:cNvCxnSpPr>
                <a:stCxn id="1286" idx="6"/>
                <a:endCxn id="1287" idx="2"/>
              </p:cNvCxnSpPr>
              <p:nvPr/>
            </p:nvCxnSpPr>
            <p:spPr>
              <a:xfrm>
                <a:off x="2168515" y="3547035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2" name="Google Shape;1292;p39"/>
              <p:cNvCxnSpPr/>
              <p:nvPr/>
            </p:nvCxnSpPr>
            <p:spPr>
              <a:xfrm>
                <a:off x="2636367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3" name="Google Shape;1293;p39"/>
              <p:cNvCxnSpPr/>
              <p:nvPr/>
            </p:nvCxnSpPr>
            <p:spPr>
              <a:xfrm>
                <a:off x="3104207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4" name="Google Shape;1294;p39"/>
              <p:cNvCxnSpPr/>
              <p:nvPr/>
            </p:nvCxnSpPr>
            <p:spPr>
              <a:xfrm>
                <a:off x="3572055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5" name="Google Shape;1295;p39"/>
              <p:cNvCxnSpPr/>
              <p:nvPr/>
            </p:nvCxnSpPr>
            <p:spPr>
              <a:xfrm flipH="1" rot="10800000">
                <a:off x="1810719" y="3546927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6" name="Google Shape;1296;p39"/>
              <p:cNvCxnSpPr/>
              <p:nvPr/>
            </p:nvCxnSpPr>
            <p:spPr>
              <a:xfrm flipH="1" rot="10800000">
                <a:off x="4039889" y="3546730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7" name="Google Shape;1297;p39"/>
              <p:cNvCxnSpPr>
                <a:stCxn id="1264" idx="4"/>
                <a:endCxn id="1275" idx="0"/>
              </p:cNvCxnSpPr>
              <p:nvPr/>
            </p:nvCxnSpPr>
            <p:spPr>
              <a:xfrm>
                <a:off x="2538559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8" name="Google Shape;1298;p39"/>
              <p:cNvCxnSpPr>
                <a:stCxn id="1265" idx="4"/>
                <a:endCxn id="1276" idx="0"/>
              </p:cNvCxnSpPr>
              <p:nvPr/>
            </p:nvCxnSpPr>
            <p:spPr>
              <a:xfrm>
                <a:off x="3006403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9" name="Google Shape;1299;p39"/>
              <p:cNvCxnSpPr>
                <a:stCxn id="1266" idx="4"/>
                <a:endCxn id="1277" idx="0"/>
              </p:cNvCxnSpPr>
              <p:nvPr/>
            </p:nvCxnSpPr>
            <p:spPr>
              <a:xfrm>
                <a:off x="3474247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0" name="Google Shape;1300;p39"/>
              <p:cNvCxnSpPr>
                <a:stCxn id="1267" idx="4"/>
                <a:endCxn id="1278" idx="0"/>
              </p:cNvCxnSpPr>
              <p:nvPr/>
            </p:nvCxnSpPr>
            <p:spPr>
              <a:xfrm>
                <a:off x="3942091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1" name="Google Shape;1301;p39"/>
              <p:cNvCxnSpPr>
                <a:stCxn id="1274" idx="4"/>
                <a:endCxn id="1286" idx="0"/>
              </p:cNvCxnSpPr>
              <p:nvPr/>
            </p:nvCxnSpPr>
            <p:spPr>
              <a:xfrm>
                <a:off x="2070715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39"/>
              <p:cNvCxnSpPr>
                <a:stCxn id="1275" idx="4"/>
                <a:endCxn id="1287" idx="0"/>
              </p:cNvCxnSpPr>
              <p:nvPr/>
            </p:nvCxnSpPr>
            <p:spPr>
              <a:xfrm>
                <a:off x="2538559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3" name="Google Shape;1303;p39"/>
              <p:cNvCxnSpPr>
                <a:stCxn id="1276" idx="4"/>
                <a:endCxn id="1288" idx="0"/>
              </p:cNvCxnSpPr>
              <p:nvPr/>
            </p:nvCxnSpPr>
            <p:spPr>
              <a:xfrm>
                <a:off x="3006403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4" name="Google Shape;1304;p39"/>
              <p:cNvCxnSpPr>
                <a:stCxn id="1277" idx="4"/>
                <a:endCxn id="1289" idx="0"/>
              </p:cNvCxnSpPr>
              <p:nvPr/>
            </p:nvCxnSpPr>
            <p:spPr>
              <a:xfrm>
                <a:off x="3474247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5" name="Google Shape;1305;p39"/>
              <p:cNvCxnSpPr>
                <a:stCxn id="1278" idx="4"/>
                <a:endCxn id="1290" idx="0"/>
              </p:cNvCxnSpPr>
              <p:nvPr/>
            </p:nvCxnSpPr>
            <p:spPr>
              <a:xfrm>
                <a:off x="3942091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39"/>
              <p:cNvCxnSpPr>
                <a:endCxn id="1263" idx="0"/>
              </p:cNvCxnSpPr>
              <p:nvPr/>
            </p:nvCxnSpPr>
            <p:spPr>
              <a:xfrm>
                <a:off x="2070715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39"/>
              <p:cNvCxnSpPr>
                <a:endCxn id="1264" idx="0"/>
              </p:cNvCxnSpPr>
              <p:nvPr/>
            </p:nvCxnSpPr>
            <p:spPr>
              <a:xfrm>
                <a:off x="2538559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39"/>
              <p:cNvCxnSpPr>
                <a:endCxn id="1265" idx="0"/>
              </p:cNvCxnSpPr>
              <p:nvPr/>
            </p:nvCxnSpPr>
            <p:spPr>
              <a:xfrm>
                <a:off x="3006403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39"/>
              <p:cNvCxnSpPr>
                <a:endCxn id="1266" idx="0"/>
              </p:cNvCxnSpPr>
              <p:nvPr/>
            </p:nvCxnSpPr>
            <p:spPr>
              <a:xfrm>
                <a:off x="3474247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39"/>
              <p:cNvCxnSpPr>
                <a:endCxn id="1267" idx="0"/>
              </p:cNvCxnSpPr>
              <p:nvPr/>
            </p:nvCxnSpPr>
            <p:spPr>
              <a:xfrm>
                <a:off x="3942091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11" name="Google Shape;1311;p39"/>
              <p:cNvSpPr/>
              <p:nvPr/>
            </p:nvSpPr>
            <p:spPr>
              <a:xfrm>
                <a:off x="1972937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39"/>
              <p:cNvSpPr/>
              <p:nvPr/>
            </p:nvSpPr>
            <p:spPr>
              <a:xfrm>
                <a:off x="2440781" y="3924016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39"/>
              <p:cNvSpPr/>
              <p:nvPr/>
            </p:nvSpPr>
            <p:spPr>
              <a:xfrm>
                <a:off x="2908625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39"/>
              <p:cNvSpPr/>
              <p:nvPr/>
            </p:nvSpPr>
            <p:spPr>
              <a:xfrm>
                <a:off x="3376469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39"/>
              <p:cNvSpPr/>
              <p:nvPr/>
            </p:nvSpPr>
            <p:spPr>
              <a:xfrm>
                <a:off x="3844313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16" name="Google Shape;1316;p39"/>
              <p:cNvCxnSpPr>
                <a:stCxn id="1311" idx="6"/>
                <a:endCxn id="1312" idx="2"/>
              </p:cNvCxnSpPr>
              <p:nvPr/>
            </p:nvCxnSpPr>
            <p:spPr>
              <a:xfrm>
                <a:off x="2168537" y="4020316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39"/>
              <p:cNvCxnSpPr/>
              <p:nvPr/>
            </p:nvCxnSpPr>
            <p:spPr>
              <a:xfrm>
                <a:off x="2636389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39"/>
              <p:cNvCxnSpPr/>
              <p:nvPr/>
            </p:nvCxnSpPr>
            <p:spPr>
              <a:xfrm>
                <a:off x="3104229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39"/>
              <p:cNvCxnSpPr/>
              <p:nvPr/>
            </p:nvCxnSpPr>
            <p:spPr>
              <a:xfrm>
                <a:off x="3572077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39"/>
              <p:cNvCxnSpPr/>
              <p:nvPr/>
            </p:nvCxnSpPr>
            <p:spPr>
              <a:xfrm flipH="1" rot="10800000">
                <a:off x="1810741" y="4020208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39"/>
              <p:cNvCxnSpPr/>
              <p:nvPr/>
            </p:nvCxnSpPr>
            <p:spPr>
              <a:xfrm flipH="1" rot="10800000">
                <a:off x="4039911" y="4020012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39"/>
              <p:cNvCxnSpPr>
                <a:stCxn id="1286" idx="4"/>
                <a:endCxn id="1311" idx="0"/>
              </p:cNvCxnSpPr>
              <p:nvPr/>
            </p:nvCxnSpPr>
            <p:spPr>
              <a:xfrm>
                <a:off x="2070715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39"/>
              <p:cNvCxnSpPr>
                <a:stCxn id="1287" idx="4"/>
                <a:endCxn id="1312" idx="0"/>
              </p:cNvCxnSpPr>
              <p:nvPr/>
            </p:nvCxnSpPr>
            <p:spPr>
              <a:xfrm>
                <a:off x="2538559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39"/>
              <p:cNvCxnSpPr>
                <a:stCxn id="1288" idx="4"/>
                <a:endCxn id="1313" idx="0"/>
              </p:cNvCxnSpPr>
              <p:nvPr/>
            </p:nvCxnSpPr>
            <p:spPr>
              <a:xfrm>
                <a:off x="3006403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39"/>
              <p:cNvCxnSpPr>
                <a:stCxn id="1289" idx="4"/>
                <a:endCxn id="1314" idx="0"/>
              </p:cNvCxnSpPr>
              <p:nvPr/>
            </p:nvCxnSpPr>
            <p:spPr>
              <a:xfrm>
                <a:off x="3474247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39"/>
              <p:cNvCxnSpPr>
                <a:stCxn id="1290" idx="4"/>
                <a:endCxn id="1315" idx="0"/>
              </p:cNvCxnSpPr>
              <p:nvPr/>
            </p:nvCxnSpPr>
            <p:spPr>
              <a:xfrm>
                <a:off x="3942091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39"/>
              <p:cNvCxnSpPr>
                <a:stCxn id="1311" idx="4"/>
              </p:cNvCxnSpPr>
              <p:nvPr/>
            </p:nvCxnSpPr>
            <p:spPr>
              <a:xfrm>
                <a:off x="2070737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39"/>
              <p:cNvCxnSpPr>
                <a:stCxn id="1312" idx="4"/>
              </p:cNvCxnSpPr>
              <p:nvPr/>
            </p:nvCxnSpPr>
            <p:spPr>
              <a:xfrm>
                <a:off x="2538581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39"/>
              <p:cNvCxnSpPr>
                <a:stCxn id="1313" idx="4"/>
              </p:cNvCxnSpPr>
              <p:nvPr/>
            </p:nvCxnSpPr>
            <p:spPr>
              <a:xfrm>
                <a:off x="3006425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39"/>
              <p:cNvCxnSpPr>
                <a:stCxn id="1314" idx="4"/>
              </p:cNvCxnSpPr>
              <p:nvPr/>
            </p:nvCxnSpPr>
            <p:spPr>
              <a:xfrm>
                <a:off x="3474269" y="4116616"/>
                <a:ext cx="0" cy="100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1" name="Google Shape;1331;p39"/>
              <p:cNvCxnSpPr>
                <a:stCxn id="1315" idx="4"/>
              </p:cNvCxnSpPr>
              <p:nvPr/>
            </p:nvCxnSpPr>
            <p:spPr>
              <a:xfrm>
                <a:off x="3942113" y="4116616"/>
                <a:ext cx="0" cy="100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2" name="Google Shape;1332;p39"/>
              <p:cNvSpPr/>
              <p:nvPr/>
            </p:nvSpPr>
            <p:spPr>
              <a:xfrm>
                <a:off x="2771931" y="4114261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9"/>
              <p:cNvSpPr/>
              <p:nvPr/>
            </p:nvSpPr>
            <p:spPr>
              <a:xfrm>
                <a:off x="3239720" y="4096968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9"/>
              <p:cNvSpPr/>
              <p:nvPr/>
            </p:nvSpPr>
            <p:spPr>
              <a:xfrm>
                <a:off x="3707466" y="4115926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9"/>
              <p:cNvSpPr/>
              <p:nvPr/>
            </p:nvSpPr>
            <p:spPr>
              <a:xfrm>
                <a:off x="2304113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9"/>
              <p:cNvSpPr/>
              <p:nvPr/>
            </p:nvSpPr>
            <p:spPr>
              <a:xfrm>
                <a:off x="2773941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9"/>
              <p:cNvSpPr/>
              <p:nvPr/>
            </p:nvSpPr>
            <p:spPr>
              <a:xfrm>
                <a:off x="3241753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9"/>
              <p:cNvSpPr/>
              <p:nvPr/>
            </p:nvSpPr>
            <p:spPr>
              <a:xfrm>
                <a:off x="3709549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9"/>
              <p:cNvSpPr/>
              <p:nvPr/>
            </p:nvSpPr>
            <p:spPr>
              <a:xfrm>
                <a:off x="2304127" y="4116743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9"/>
              <p:cNvSpPr/>
              <p:nvPr/>
            </p:nvSpPr>
            <p:spPr>
              <a:xfrm>
                <a:off x="1729115" y="2888187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9"/>
              <p:cNvSpPr/>
              <p:nvPr/>
            </p:nvSpPr>
            <p:spPr>
              <a:xfrm>
                <a:off x="1737824" y="3357277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9"/>
              <p:cNvSpPr/>
              <p:nvPr/>
            </p:nvSpPr>
            <p:spPr>
              <a:xfrm>
                <a:off x="1729115" y="3826368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9"/>
              <p:cNvSpPr/>
              <p:nvPr/>
            </p:nvSpPr>
            <p:spPr>
              <a:xfrm>
                <a:off x="4121534" y="2888066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9"/>
              <p:cNvSpPr/>
              <p:nvPr/>
            </p:nvSpPr>
            <p:spPr>
              <a:xfrm>
                <a:off x="4121534" y="3357035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9"/>
              <p:cNvSpPr/>
              <p:nvPr/>
            </p:nvSpPr>
            <p:spPr>
              <a:xfrm>
                <a:off x="4121563" y="3826005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0"/>
          <p:cNvSpPr txBox="1"/>
          <p:nvPr>
            <p:ph type="title"/>
          </p:nvPr>
        </p:nvSpPr>
        <p:spPr>
          <a:xfrm>
            <a:off x="457201" y="312847"/>
            <a:ext cx="739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2" name="Google Shape;1352;p40"/>
          <p:cNvSpPr txBox="1"/>
          <p:nvPr>
            <p:ph idx="1" type="body"/>
          </p:nvPr>
        </p:nvSpPr>
        <p:spPr>
          <a:xfrm>
            <a:off x="3419400" y="1770838"/>
            <a:ext cx="44292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99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Impossibility</a:t>
            </a:r>
            <a:endParaRPr sz="1400"/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 sz="1400"/>
              <a:t> - all-to-all broadcast algorithm</a:t>
            </a:r>
            <a:endParaRPr sz="1400"/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CBAT</a:t>
            </a:r>
            <a:r>
              <a:rPr lang="en" sz="1400"/>
              <a:t> - consensus using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/>
              <a:t>extension to CONGEST model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53" name="Google Shape;1353;p40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4" name="Google Shape;1354;p40"/>
          <p:cNvGrpSpPr/>
          <p:nvPr/>
        </p:nvGrpSpPr>
        <p:grpSpPr>
          <a:xfrm>
            <a:off x="1184412" y="1959850"/>
            <a:ext cx="2235000" cy="2007000"/>
            <a:chOff x="559937" y="2495650"/>
            <a:chExt cx="2235000" cy="2007000"/>
          </a:xfrm>
        </p:grpSpPr>
        <p:sp>
          <p:nvSpPr>
            <p:cNvPr id="1355" name="Google Shape;1355;p40"/>
            <p:cNvSpPr/>
            <p:nvPr/>
          </p:nvSpPr>
          <p:spPr>
            <a:xfrm>
              <a:off x="559937" y="2495650"/>
              <a:ext cx="2235000" cy="2007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6" name="Google Shape;1356;p40"/>
            <p:cNvGrpSpPr/>
            <p:nvPr/>
          </p:nvGrpSpPr>
          <p:grpSpPr>
            <a:xfrm>
              <a:off x="645516" y="2708748"/>
              <a:ext cx="2063823" cy="1580799"/>
              <a:chOff x="5983087" y="3029439"/>
              <a:chExt cx="2520546" cy="1863710"/>
            </a:xfrm>
          </p:grpSpPr>
          <p:sp>
            <p:nvSpPr>
              <p:cNvPr id="1357" name="Google Shape;1357;p40"/>
              <p:cNvSpPr/>
              <p:nvPr/>
            </p:nvSpPr>
            <p:spPr>
              <a:xfrm>
                <a:off x="6076987" y="3029439"/>
                <a:ext cx="2408400" cy="356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5983087" y="3123682"/>
                <a:ext cx="402600" cy="1767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0"/>
              <p:cNvSpPr/>
              <p:nvPr/>
            </p:nvSpPr>
            <p:spPr>
              <a:xfrm>
                <a:off x="6292035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0"/>
              <p:cNvSpPr/>
              <p:nvPr/>
            </p:nvSpPr>
            <p:spPr>
              <a:xfrm>
                <a:off x="673981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718759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40"/>
              <p:cNvSpPr/>
              <p:nvPr/>
            </p:nvSpPr>
            <p:spPr>
              <a:xfrm>
                <a:off x="763537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0"/>
              <p:cNvSpPr/>
              <p:nvPr/>
            </p:nvSpPr>
            <p:spPr>
              <a:xfrm>
                <a:off x="808315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64" name="Google Shape;1364;p40"/>
              <p:cNvCxnSpPr>
                <a:stCxn id="1359" idx="6"/>
                <a:endCxn id="1360" idx="2"/>
              </p:cNvCxnSpPr>
              <p:nvPr/>
            </p:nvCxnSpPr>
            <p:spPr>
              <a:xfrm>
                <a:off x="6479235" y="3385519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5" name="Google Shape;1365;p40"/>
              <p:cNvCxnSpPr/>
              <p:nvPr/>
            </p:nvCxnSpPr>
            <p:spPr>
              <a:xfrm>
                <a:off x="6927033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6" name="Google Shape;1366;p40"/>
              <p:cNvCxnSpPr/>
              <p:nvPr/>
            </p:nvCxnSpPr>
            <p:spPr>
              <a:xfrm>
                <a:off x="7374809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7" name="Google Shape;1367;p40"/>
              <p:cNvCxnSpPr/>
              <p:nvPr/>
            </p:nvCxnSpPr>
            <p:spPr>
              <a:xfrm>
                <a:off x="7822592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8" name="Google Shape;1368;p40"/>
              <p:cNvCxnSpPr/>
              <p:nvPr/>
            </p:nvCxnSpPr>
            <p:spPr>
              <a:xfrm flipH="1" rot="10800000">
                <a:off x="6136794" y="3385351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9" name="Google Shape;1369;p40"/>
              <p:cNvCxnSpPr/>
              <p:nvPr/>
            </p:nvCxnSpPr>
            <p:spPr>
              <a:xfrm flipH="1" rot="10800000">
                <a:off x="8270362" y="3385177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70" name="Google Shape;1370;p40"/>
              <p:cNvSpPr/>
              <p:nvPr/>
            </p:nvSpPr>
            <p:spPr>
              <a:xfrm>
                <a:off x="6292035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0"/>
              <p:cNvSpPr/>
              <p:nvPr/>
            </p:nvSpPr>
            <p:spPr>
              <a:xfrm>
                <a:off x="673981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0"/>
              <p:cNvSpPr/>
              <p:nvPr/>
            </p:nvSpPr>
            <p:spPr>
              <a:xfrm>
                <a:off x="718759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763537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0"/>
              <p:cNvSpPr/>
              <p:nvPr/>
            </p:nvSpPr>
            <p:spPr>
              <a:xfrm>
                <a:off x="808315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75" name="Google Shape;1375;p40"/>
              <p:cNvCxnSpPr>
                <a:stCxn id="1370" idx="6"/>
                <a:endCxn id="1371" idx="2"/>
              </p:cNvCxnSpPr>
              <p:nvPr/>
            </p:nvCxnSpPr>
            <p:spPr>
              <a:xfrm>
                <a:off x="6479235" y="3800941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40"/>
              <p:cNvCxnSpPr/>
              <p:nvPr/>
            </p:nvCxnSpPr>
            <p:spPr>
              <a:xfrm>
                <a:off x="6927033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40"/>
              <p:cNvCxnSpPr/>
              <p:nvPr/>
            </p:nvCxnSpPr>
            <p:spPr>
              <a:xfrm>
                <a:off x="7374809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40"/>
              <p:cNvCxnSpPr/>
              <p:nvPr/>
            </p:nvCxnSpPr>
            <p:spPr>
              <a:xfrm>
                <a:off x="7822592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40"/>
              <p:cNvCxnSpPr/>
              <p:nvPr/>
            </p:nvCxnSpPr>
            <p:spPr>
              <a:xfrm flipH="1" rot="10800000">
                <a:off x="6136794" y="380077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40"/>
              <p:cNvCxnSpPr/>
              <p:nvPr/>
            </p:nvCxnSpPr>
            <p:spPr>
              <a:xfrm flipH="1" rot="10800000">
                <a:off x="8270362" y="3800599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40"/>
              <p:cNvCxnSpPr>
                <a:stCxn id="1359" idx="4"/>
                <a:endCxn id="1370" idx="0"/>
              </p:cNvCxnSpPr>
              <p:nvPr/>
            </p:nvCxnSpPr>
            <p:spPr>
              <a:xfrm>
                <a:off x="6385635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82" name="Google Shape;1382;p40"/>
              <p:cNvSpPr/>
              <p:nvPr/>
            </p:nvSpPr>
            <p:spPr>
              <a:xfrm>
                <a:off x="6292035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0"/>
              <p:cNvSpPr/>
              <p:nvPr/>
            </p:nvSpPr>
            <p:spPr>
              <a:xfrm>
                <a:off x="673981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0"/>
              <p:cNvSpPr/>
              <p:nvPr/>
            </p:nvSpPr>
            <p:spPr>
              <a:xfrm>
                <a:off x="718759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0"/>
              <p:cNvSpPr/>
              <p:nvPr/>
            </p:nvSpPr>
            <p:spPr>
              <a:xfrm>
                <a:off x="763537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0"/>
              <p:cNvSpPr/>
              <p:nvPr/>
            </p:nvSpPr>
            <p:spPr>
              <a:xfrm>
                <a:off x="808315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87" name="Google Shape;1387;p40"/>
              <p:cNvCxnSpPr>
                <a:stCxn id="1382" idx="6"/>
                <a:endCxn id="1383" idx="2"/>
              </p:cNvCxnSpPr>
              <p:nvPr/>
            </p:nvCxnSpPr>
            <p:spPr>
              <a:xfrm>
                <a:off x="6479235" y="4216363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40"/>
              <p:cNvCxnSpPr/>
              <p:nvPr/>
            </p:nvCxnSpPr>
            <p:spPr>
              <a:xfrm>
                <a:off x="6927033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9" name="Google Shape;1389;p40"/>
              <p:cNvCxnSpPr/>
              <p:nvPr/>
            </p:nvCxnSpPr>
            <p:spPr>
              <a:xfrm>
                <a:off x="7374809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0" name="Google Shape;1390;p40"/>
              <p:cNvCxnSpPr/>
              <p:nvPr/>
            </p:nvCxnSpPr>
            <p:spPr>
              <a:xfrm>
                <a:off x="7822592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40"/>
              <p:cNvCxnSpPr/>
              <p:nvPr/>
            </p:nvCxnSpPr>
            <p:spPr>
              <a:xfrm flipH="1" rot="10800000">
                <a:off x="6136794" y="4216196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40"/>
              <p:cNvCxnSpPr/>
              <p:nvPr/>
            </p:nvCxnSpPr>
            <p:spPr>
              <a:xfrm flipH="1" rot="10800000">
                <a:off x="8270362" y="4216022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40"/>
              <p:cNvCxnSpPr>
                <a:stCxn id="1360" idx="4"/>
                <a:endCxn id="1371" idx="0"/>
              </p:cNvCxnSpPr>
              <p:nvPr/>
            </p:nvCxnSpPr>
            <p:spPr>
              <a:xfrm>
                <a:off x="683341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40"/>
              <p:cNvCxnSpPr>
                <a:stCxn id="1361" idx="4"/>
                <a:endCxn id="1372" idx="0"/>
              </p:cNvCxnSpPr>
              <p:nvPr/>
            </p:nvCxnSpPr>
            <p:spPr>
              <a:xfrm>
                <a:off x="728119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40"/>
              <p:cNvCxnSpPr>
                <a:stCxn id="1362" idx="4"/>
                <a:endCxn id="1373" idx="0"/>
              </p:cNvCxnSpPr>
              <p:nvPr/>
            </p:nvCxnSpPr>
            <p:spPr>
              <a:xfrm>
                <a:off x="772897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40"/>
              <p:cNvCxnSpPr>
                <a:stCxn id="1363" idx="4"/>
                <a:endCxn id="1374" idx="0"/>
              </p:cNvCxnSpPr>
              <p:nvPr/>
            </p:nvCxnSpPr>
            <p:spPr>
              <a:xfrm>
                <a:off x="817675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40"/>
              <p:cNvCxnSpPr>
                <a:stCxn id="1370" idx="4"/>
                <a:endCxn id="1382" idx="0"/>
              </p:cNvCxnSpPr>
              <p:nvPr/>
            </p:nvCxnSpPr>
            <p:spPr>
              <a:xfrm>
                <a:off x="6385635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40"/>
              <p:cNvCxnSpPr>
                <a:stCxn id="1371" idx="4"/>
                <a:endCxn id="1383" idx="0"/>
              </p:cNvCxnSpPr>
              <p:nvPr/>
            </p:nvCxnSpPr>
            <p:spPr>
              <a:xfrm>
                <a:off x="683341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40"/>
              <p:cNvCxnSpPr>
                <a:stCxn id="1372" idx="4"/>
                <a:endCxn id="1384" idx="0"/>
              </p:cNvCxnSpPr>
              <p:nvPr/>
            </p:nvCxnSpPr>
            <p:spPr>
              <a:xfrm>
                <a:off x="728119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40"/>
              <p:cNvCxnSpPr>
                <a:stCxn id="1373" idx="4"/>
                <a:endCxn id="1385" idx="0"/>
              </p:cNvCxnSpPr>
              <p:nvPr/>
            </p:nvCxnSpPr>
            <p:spPr>
              <a:xfrm>
                <a:off x="772897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40"/>
              <p:cNvCxnSpPr>
                <a:stCxn id="1374" idx="4"/>
                <a:endCxn id="1386" idx="0"/>
              </p:cNvCxnSpPr>
              <p:nvPr/>
            </p:nvCxnSpPr>
            <p:spPr>
              <a:xfrm>
                <a:off x="817675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2" name="Google Shape;1402;p40"/>
              <p:cNvCxnSpPr>
                <a:endCxn id="1359" idx="0"/>
              </p:cNvCxnSpPr>
              <p:nvPr/>
            </p:nvCxnSpPr>
            <p:spPr>
              <a:xfrm>
                <a:off x="6385635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3" name="Google Shape;1403;p40"/>
              <p:cNvCxnSpPr>
                <a:endCxn id="1360" idx="0"/>
              </p:cNvCxnSpPr>
              <p:nvPr/>
            </p:nvCxnSpPr>
            <p:spPr>
              <a:xfrm>
                <a:off x="683341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4" name="Google Shape;1404;p40"/>
              <p:cNvCxnSpPr>
                <a:endCxn id="1361" idx="0"/>
              </p:cNvCxnSpPr>
              <p:nvPr/>
            </p:nvCxnSpPr>
            <p:spPr>
              <a:xfrm>
                <a:off x="728119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5" name="Google Shape;1405;p40"/>
              <p:cNvCxnSpPr>
                <a:endCxn id="1362" idx="0"/>
              </p:cNvCxnSpPr>
              <p:nvPr/>
            </p:nvCxnSpPr>
            <p:spPr>
              <a:xfrm>
                <a:off x="772897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6" name="Google Shape;1406;p40"/>
              <p:cNvCxnSpPr>
                <a:endCxn id="1363" idx="0"/>
              </p:cNvCxnSpPr>
              <p:nvPr/>
            </p:nvCxnSpPr>
            <p:spPr>
              <a:xfrm>
                <a:off x="817675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7" name="Google Shape;1407;p40"/>
              <p:cNvSpPr/>
              <p:nvPr/>
            </p:nvSpPr>
            <p:spPr>
              <a:xfrm>
                <a:off x="629205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673983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718761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763539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808317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2" name="Google Shape;1412;p40"/>
              <p:cNvCxnSpPr>
                <a:stCxn id="1407" idx="6"/>
                <a:endCxn id="1408" idx="2"/>
              </p:cNvCxnSpPr>
              <p:nvPr/>
            </p:nvCxnSpPr>
            <p:spPr>
              <a:xfrm>
                <a:off x="6479255" y="4636546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40"/>
              <p:cNvCxnSpPr/>
              <p:nvPr/>
            </p:nvCxnSpPr>
            <p:spPr>
              <a:xfrm>
                <a:off x="6927054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4" name="Google Shape;1414;p40"/>
              <p:cNvCxnSpPr/>
              <p:nvPr/>
            </p:nvCxnSpPr>
            <p:spPr>
              <a:xfrm>
                <a:off x="7374830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40"/>
              <p:cNvCxnSpPr/>
              <p:nvPr/>
            </p:nvCxnSpPr>
            <p:spPr>
              <a:xfrm>
                <a:off x="7822613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40"/>
              <p:cNvCxnSpPr/>
              <p:nvPr/>
            </p:nvCxnSpPr>
            <p:spPr>
              <a:xfrm flipH="1" rot="10800000">
                <a:off x="6136815" y="4636378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40"/>
              <p:cNvCxnSpPr/>
              <p:nvPr/>
            </p:nvCxnSpPr>
            <p:spPr>
              <a:xfrm flipH="1" rot="10800000">
                <a:off x="8270383" y="463620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40"/>
              <p:cNvCxnSpPr>
                <a:stCxn id="1382" idx="4"/>
                <a:endCxn id="1407" idx="0"/>
              </p:cNvCxnSpPr>
              <p:nvPr/>
            </p:nvCxnSpPr>
            <p:spPr>
              <a:xfrm>
                <a:off x="6385635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40"/>
              <p:cNvCxnSpPr>
                <a:stCxn id="1383" idx="4"/>
                <a:endCxn id="1408" idx="0"/>
              </p:cNvCxnSpPr>
              <p:nvPr/>
            </p:nvCxnSpPr>
            <p:spPr>
              <a:xfrm>
                <a:off x="683341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40"/>
              <p:cNvCxnSpPr>
                <a:stCxn id="1384" idx="4"/>
                <a:endCxn id="1409" idx="0"/>
              </p:cNvCxnSpPr>
              <p:nvPr/>
            </p:nvCxnSpPr>
            <p:spPr>
              <a:xfrm>
                <a:off x="728119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40"/>
              <p:cNvCxnSpPr>
                <a:stCxn id="1385" idx="4"/>
                <a:endCxn id="1410" idx="0"/>
              </p:cNvCxnSpPr>
              <p:nvPr/>
            </p:nvCxnSpPr>
            <p:spPr>
              <a:xfrm>
                <a:off x="772897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40"/>
              <p:cNvCxnSpPr>
                <a:stCxn id="1386" idx="4"/>
                <a:endCxn id="1411" idx="0"/>
              </p:cNvCxnSpPr>
              <p:nvPr/>
            </p:nvCxnSpPr>
            <p:spPr>
              <a:xfrm>
                <a:off x="817675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40"/>
              <p:cNvCxnSpPr>
                <a:stCxn id="1407" idx="4"/>
              </p:cNvCxnSpPr>
              <p:nvPr/>
            </p:nvCxnSpPr>
            <p:spPr>
              <a:xfrm>
                <a:off x="638565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40"/>
              <p:cNvCxnSpPr>
                <a:stCxn id="1408" idx="4"/>
              </p:cNvCxnSpPr>
              <p:nvPr/>
            </p:nvCxnSpPr>
            <p:spPr>
              <a:xfrm>
                <a:off x="683343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40"/>
              <p:cNvCxnSpPr>
                <a:stCxn id="1409" idx="4"/>
              </p:cNvCxnSpPr>
              <p:nvPr/>
            </p:nvCxnSpPr>
            <p:spPr>
              <a:xfrm>
                <a:off x="728121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40"/>
              <p:cNvCxnSpPr>
                <a:stCxn id="1410" idx="4"/>
              </p:cNvCxnSpPr>
              <p:nvPr/>
            </p:nvCxnSpPr>
            <p:spPr>
              <a:xfrm>
                <a:off x="772899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40"/>
              <p:cNvCxnSpPr>
                <a:stCxn id="1411" idx="4"/>
              </p:cNvCxnSpPr>
              <p:nvPr/>
            </p:nvCxnSpPr>
            <p:spPr>
              <a:xfrm>
                <a:off x="817677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8" name="Google Shape;1428;p40"/>
              <p:cNvSpPr/>
              <p:nvPr/>
            </p:nvSpPr>
            <p:spPr>
              <a:xfrm>
                <a:off x="7056783" y="4719946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0"/>
              <p:cNvSpPr/>
              <p:nvPr/>
            </p:nvSpPr>
            <p:spPr>
              <a:xfrm>
                <a:off x="7504511" y="4704593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7952196" y="4721424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6609028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7058707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7506456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7954190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6609042" y="4722149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6058690" y="3631430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0"/>
              <p:cNvSpPr/>
              <p:nvPr/>
            </p:nvSpPr>
            <p:spPr>
              <a:xfrm>
                <a:off x="6067026" y="4047891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0"/>
              <p:cNvSpPr/>
              <p:nvPr/>
            </p:nvSpPr>
            <p:spPr>
              <a:xfrm>
                <a:off x="6058690" y="4464353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0"/>
              <p:cNvSpPr/>
              <p:nvPr/>
            </p:nvSpPr>
            <p:spPr>
              <a:xfrm>
                <a:off x="8348506" y="3631323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0"/>
              <p:cNvSpPr/>
              <p:nvPr/>
            </p:nvSpPr>
            <p:spPr>
              <a:xfrm>
                <a:off x="8348506" y="4047676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0"/>
              <p:cNvSpPr/>
              <p:nvPr/>
            </p:nvSpPr>
            <p:spPr>
              <a:xfrm>
                <a:off x="8348533" y="4464030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41"/>
          <p:cNvSpPr txBox="1"/>
          <p:nvPr>
            <p:ph idx="1" type="body"/>
          </p:nvPr>
        </p:nvSpPr>
        <p:spPr>
          <a:xfrm>
            <a:off x="1372050" y="1041825"/>
            <a:ext cx="5185200" cy="120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simple all-to-all broadcast is insufficient: the values of black processes may differ in the decision matrix of different white processes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black processes may send different values </a:t>
            </a:r>
            <a:br>
              <a:rPr lang="en" sz="1400"/>
            </a:br>
            <a:r>
              <a:rPr lang="en" sz="1400"/>
              <a:t>to different </a:t>
            </a:r>
            <a:r>
              <a:rPr lang="en" sz="1400"/>
              <a:t>white</a:t>
            </a:r>
            <a:r>
              <a:rPr lang="en" sz="1400"/>
              <a:t> processes and influence their decision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447" name="Google Shape;1447;p41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8" name="Google Shape;1448;p41"/>
          <p:cNvSpPr txBox="1"/>
          <p:nvPr>
            <p:ph type="title"/>
          </p:nvPr>
        </p:nvSpPr>
        <p:spPr>
          <a:xfrm>
            <a:off x="1609675" y="129825"/>
            <a:ext cx="58335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All-to-All Broadcast → Consensus</a:t>
            </a:r>
            <a:endParaRPr/>
          </a:p>
        </p:txBody>
      </p:sp>
      <p:pic>
        <p:nvPicPr>
          <p:cNvPr id="1449" name="Google Shape;14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75" y="1623850"/>
            <a:ext cx="3854750" cy="25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41"/>
          <p:cNvSpPr txBox="1"/>
          <p:nvPr/>
        </p:nvSpPr>
        <p:spPr>
          <a:xfrm>
            <a:off x="1372050" y="4151700"/>
            <a:ext cx="5802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CBAT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use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twice to verify received decision matrices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42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CBAT</a:t>
            </a:r>
            <a:r>
              <a:rPr lang="en"/>
              <a:t>:</a:t>
            </a:r>
            <a:r>
              <a:rPr i="1" lang="en"/>
              <a:t> </a:t>
            </a:r>
            <a:r>
              <a:rPr lang="en"/>
              <a:t>Consensus Using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6" name="Google Shape;1456;p42"/>
          <p:cNvSpPr txBox="1"/>
          <p:nvPr>
            <p:ph idx="1" type="body"/>
          </p:nvPr>
        </p:nvSpPr>
        <p:spPr>
          <a:xfrm>
            <a:off x="531425" y="1052075"/>
            <a:ext cx="6313800" cy="398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99"/>
                </a:solidFill>
              </a:rPr>
              <a:t>Stages </a:t>
            </a:r>
            <a:endParaRPr sz="1400">
              <a:solidFill>
                <a:srgbClr val="000099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99"/>
                </a:solidFill>
              </a:rPr>
              <a:t>Broadcast</a:t>
            </a:r>
            <a:endParaRPr sz="1400">
              <a:solidFill>
                <a:srgbClr val="000099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use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 </a:t>
            </a:r>
            <a:r>
              <a:rPr lang="en" sz="1400"/>
              <a:t>to form </a:t>
            </a:r>
            <a:r>
              <a:rPr lang="en" sz="1400"/>
              <a:t>initial</a:t>
            </a:r>
            <a:r>
              <a:rPr lang="en" sz="1400"/>
              <a:t> decision matrices </a:t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99"/>
                </a:solidFill>
              </a:rPr>
              <a:t>Confirm</a:t>
            </a:r>
            <a:endParaRPr sz="1400">
              <a:solidFill>
                <a:srgbClr val="000099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use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 </a:t>
            </a:r>
            <a:r>
              <a:rPr lang="en" sz="1400"/>
              <a:t>exchange initial decision matrices</a:t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99"/>
                </a:solidFill>
              </a:rPr>
              <a:t>Decide</a:t>
            </a:r>
            <a:endParaRPr sz="1400">
              <a:solidFill>
                <a:srgbClr val="000099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select the highest id process to be </a:t>
            </a:r>
            <a:r>
              <a:rPr lang="en" sz="1400">
                <a:solidFill>
                  <a:srgbClr val="000099"/>
                </a:solidFill>
              </a:rPr>
              <a:t>leader</a:t>
            </a:r>
            <a:endParaRPr sz="1400">
              <a:solidFill>
                <a:srgbClr val="000099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check if leaders decision matrix (constructed </a:t>
            </a:r>
            <a:r>
              <a:rPr lang="en" sz="1400"/>
              <a:t>from the values heard from the other peers) </a:t>
            </a:r>
            <a:r>
              <a:rPr lang="en" sz="1400"/>
              <a:t>is </a:t>
            </a:r>
            <a:r>
              <a:rPr lang="en" sz="1400"/>
              <a:t>consistent</a:t>
            </a:r>
            <a:r>
              <a:rPr lang="en" sz="1400"/>
              <a:t> </a:t>
            </a:r>
            <a:r>
              <a:rPr lang="en" sz="1400"/>
              <a:t>(requires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&gt; 4</a:t>
            </a:r>
            <a:r>
              <a:rPr lang="en" sz="1400"/>
              <a:t>)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two or more columns contain:</a:t>
            </a:r>
            <a:endParaRPr sz="1400"/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–  ⊥ 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i="1" lang="en" sz="1400"/>
              <a:t> </a:t>
            </a:r>
            <a:r>
              <a:rPr lang="en" sz="1400"/>
              <a:t>detected the leader to be faulty)</a:t>
            </a:r>
            <a:endParaRPr sz="1400"/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–  both  0s and 1s</a:t>
            </a:r>
            <a:endParaRPr sz="1400"/>
          </a:p>
          <a:p>
            <a:pPr indent="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–  or whose values differ from the rest</a:t>
            </a:r>
            <a:endParaRPr sz="1400"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not consistent: all white processes detect it, all select same leader from a different column: guaranteed to be white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output the majority of the values shared by this leader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1457" name="Google Shape;1457;p42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8" name="Google Shape;14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500" y="924025"/>
            <a:ext cx="2336300" cy="16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494" y="2349432"/>
            <a:ext cx="2379775" cy="18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3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on a Torus</a:t>
            </a:r>
            <a:endParaRPr/>
          </a:p>
        </p:txBody>
      </p:sp>
      <p:sp>
        <p:nvSpPr>
          <p:cNvPr id="1465" name="Google Shape;1465;p43"/>
          <p:cNvSpPr txBox="1"/>
          <p:nvPr>
            <p:ph idx="1" type="body"/>
          </p:nvPr>
        </p:nvSpPr>
        <p:spPr>
          <a:xfrm>
            <a:off x="624425" y="1462425"/>
            <a:ext cx="53175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Theorem 3.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CBAT solves weak consensus on an unknown torus whose width is at least 5 with Byzantine faults in at most one column and with at least one correct row.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Intuition: 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use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 </a:t>
            </a:r>
            <a:r>
              <a:rPr lang="en" sz="1400"/>
              <a:t>to share everyone’s value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use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 </a:t>
            </a:r>
            <a:r>
              <a:rPr lang="en" sz="1400"/>
              <a:t>again, this time sharing what everyone heard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compute a shared set of values by finding the byzantine leader if they misbehaved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output the majority decision among the non byzantine columns</a:t>
            </a:r>
            <a:endParaRPr sz="1400"/>
          </a:p>
        </p:txBody>
      </p:sp>
      <p:sp>
        <p:nvSpPr>
          <p:cNvPr id="1466" name="Google Shape;1466;p43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7" name="Google Shape;14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725" y="1496575"/>
            <a:ext cx="2869175" cy="18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618850" y="99950"/>
            <a:ext cx="5948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Byzantine Faults &amp; Consensus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339325" y="980475"/>
            <a:ext cx="80631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-31670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lang="en">
                <a:solidFill>
                  <a:srgbClr val="000099"/>
                </a:solidFill>
              </a:rPr>
              <a:t>Byzantine fault</a:t>
            </a:r>
            <a:r>
              <a:rPr lang="en"/>
              <a:t> - process behaves arbitrarily,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/>
              <a:t>- number of faulty </a:t>
            </a:r>
            <a:r>
              <a:rPr lang="en"/>
              <a:t>processes </a:t>
            </a:r>
            <a:endParaRPr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(classic) binary byzantine tolerant consensus [Lamport82] - all processes need to agree </a:t>
            </a:r>
            <a:br>
              <a:rPr lang="en"/>
            </a:br>
            <a:r>
              <a:rPr lang="en"/>
              <a:t>on a value </a:t>
            </a:r>
            <a:endParaRPr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-31670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interested in </a:t>
            </a:r>
            <a:r>
              <a:rPr lang="en"/>
              <a:t>deterministic solutions without signatures (oral record)</a:t>
            </a:r>
            <a:endParaRPr/>
          </a:p>
          <a:p>
            <a:pPr indent="-31670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consider torus with dimensions unknown to processes </a:t>
            </a:r>
            <a:endParaRPr/>
          </a:p>
          <a:p>
            <a:pPr indent="-316706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fixed degree and small diameter: convenient for computing and storage tasks</a:t>
            </a:r>
            <a:endParaRPr/>
          </a:p>
          <a:p>
            <a:pPr indent="-316706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known dimensions: solution is simple</a:t>
            </a:r>
            <a:endParaRPr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670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Char char="•"/>
            </a:pPr>
            <a:r>
              <a:rPr lang="en"/>
              <a:t>incomplete topology [Dolev82</a:t>
            </a:r>
            <a:r>
              <a:rPr lang="en">
                <a:solidFill>
                  <a:srgbClr val="000099"/>
                </a:solidFill>
              </a:rPr>
              <a:t>] - </a:t>
            </a:r>
            <a:r>
              <a:rPr lang="en"/>
              <a:t>need at least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lang="en"/>
              <a:t> network </a:t>
            </a:r>
            <a:br>
              <a:rPr lang="en"/>
            </a:br>
            <a:r>
              <a:rPr lang="en"/>
              <a:t>connectivity</a:t>
            </a:r>
            <a:r>
              <a:rPr lang="en"/>
              <a:t>: may tolerate at most 1 fault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670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what to do?</a:t>
            </a:r>
            <a:endParaRPr/>
          </a:p>
          <a:p>
            <a:pPr indent="-316706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>
                <a:solidFill>
                  <a:srgbClr val="000099"/>
                </a:solidFill>
              </a:rPr>
              <a:t>sparse faults </a:t>
            </a:r>
            <a:r>
              <a:rPr lang="en"/>
              <a:t>- faulty processes are far enough</a:t>
            </a:r>
            <a:br>
              <a:rPr lang="en"/>
            </a:br>
            <a:r>
              <a:rPr lang="en"/>
              <a:t>apart to ensure Dolev’s bound </a:t>
            </a:r>
            <a:r>
              <a:rPr lang="en"/>
              <a:t> [Maurer14] </a:t>
            </a:r>
            <a:endParaRPr/>
          </a:p>
          <a:p>
            <a:pPr indent="-316706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want to solve for </a:t>
            </a:r>
            <a:r>
              <a:rPr lang="en">
                <a:solidFill>
                  <a:srgbClr val="000099"/>
                </a:solidFill>
              </a:rPr>
              <a:t>dense faults </a:t>
            </a:r>
            <a:r>
              <a:rPr lang="en"/>
              <a:t>- faulty processes are</a:t>
            </a:r>
            <a:br>
              <a:rPr lang="en"/>
            </a:br>
            <a:r>
              <a:rPr lang="en"/>
              <a:t>arbitrarily </a:t>
            </a:r>
            <a:r>
              <a:rPr lang="en"/>
              <a:t>close</a:t>
            </a:r>
            <a:endParaRPr/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99"/>
                </a:solidFill>
              </a:rPr>
              <a:t>HOW?</a:t>
            </a:r>
            <a:endParaRPr b="1" sz="1700"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" name="Google Shape;236;p26"/>
          <p:cNvGrpSpPr/>
          <p:nvPr/>
        </p:nvGrpSpPr>
        <p:grpSpPr>
          <a:xfrm>
            <a:off x="5900187" y="2760275"/>
            <a:ext cx="2235000" cy="2007000"/>
            <a:chOff x="559937" y="2495650"/>
            <a:chExt cx="2235000" cy="2007000"/>
          </a:xfrm>
        </p:grpSpPr>
        <p:sp>
          <p:nvSpPr>
            <p:cNvPr id="237" name="Google Shape;237;p26"/>
            <p:cNvSpPr/>
            <p:nvPr/>
          </p:nvSpPr>
          <p:spPr>
            <a:xfrm>
              <a:off x="559937" y="2495650"/>
              <a:ext cx="2235000" cy="2007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26"/>
            <p:cNvGrpSpPr/>
            <p:nvPr/>
          </p:nvGrpSpPr>
          <p:grpSpPr>
            <a:xfrm>
              <a:off x="645516" y="2708748"/>
              <a:ext cx="2063823" cy="1580799"/>
              <a:chOff x="5983087" y="3029439"/>
              <a:chExt cx="2520546" cy="1863710"/>
            </a:xfrm>
          </p:grpSpPr>
          <p:sp>
            <p:nvSpPr>
              <p:cNvPr id="239" name="Google Shape;239;p26"/>
              <p:cNvSpPr/>
              <p:nvPr/>
            </p:nvSpPr>
            <p:spPr>
              <a:xfrm>
                <a:off x="6076987" y="3029439"/>
                <a:ext cx="2408400" cy="356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5983087" y="3123682"/>
                <a:ext cx="402600" cy="1767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6292035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673981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18759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63537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808315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6" name="Google Shape;246;p26"/>
              <p:cNvCxnSpPr>
                <a:stCxn id="241" idx="6"/>
                <a:endCxn id="242" idx="2"/>
              </p:cNvCxnSpPr>
              <p:nvPr/>
            </p:nvCxnSpPr>
            <p:spPr>
              <a:xfrm>
                <a:off x="6479235" y="3385519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26"/>
              <p:cNvCxnSpPr/>
              <p:nvPr/>
            </p:nvCxnSpPr>
            <p:spPr>
              <a:xfrm>
                <a:off x="6927033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26"/>
              <p:cNvCxnSpPr/>
              <p:nvPr/>
            </p:nvCxnSpPr>
            <p:spPr>
              <a:xfrm>
                <a:off x="7374809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26"/>
              <p:cNvCxnSpPr/>
              <p:nvPr/>
            </p:nvCxnSpPr>
            <p:spPr>
              <a:xfrm>
                <a:off x="7822592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26"/>
              <p:cNvCxnSpPr/>
              <p:nvPr/>
            </p:nvCxnSpPr>
            <p:spPr>
              <a:xfrm flipH="1" rot="10800000">
                <a:off x="6136794" y="3385351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26"/>
              <p:cNvCxnSpPr/>
              <p:nvPr/>
            </p:nvCxnSpPr>
            <p:spPr>
              <a:xfrm flipH="1" rot="10800000">
                <a:off x="8270362" y="3385177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2" name="Google Shape;252;p26"/>
              <p:cNvSpPr/>
              <p:nvPr/>
            </p:nvSpPr>
            <p:spPr>
              <a:xfrm>
                <a:off x="6292035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673981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6"/>
              <p:cNvSpPr/>
              <p:nvPr/>
            </p:nvSpPr>
            <p:spPr>
              <a:xfrm>
                <a:off x="718759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763537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808315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7" name="Google Shape;257;p26"/>
              <p:cNvCxnSpPr>
                <a:stCxn id="252" idx="6"/>
                <a:endCxn id="253" idx="2"/>
              </p:cNvCxnSpPr>
              <p:nvPr/>
            </p:nvCxnSpPr>
            <p:spPr>
              <a:xfrm>
                <a:off x="6479235" y="3800941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26"/>
              <p:cNvCxnSpPr/>
              <p:nvPr/>
            </p:nvCxnSpPr>
            <p:spPr>
              <a:xfrm>
                <a:off x="6927033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26"/>
              <p:cNvCxnSpPr/>
              <p:nvPr/>
            </p:nvCxnSpPr>
            <p:spPr>
              <a:xfrm>
                <a:off x="7374809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26"/>
              <p:cNvCxnSpPr/>
              <p:nvPr/>
            </p:nvCxnSpPr>
            <p:spPr>
              <a:xfrm>
                <a:off x="7822592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26"/>
              <p:cNvCxnSpPr/>
              <p:nvPr/>
            </p:nvCxnSpPr>
            <p:spPr>
              <a:xfrm flipH="1" rot="10800000">
                <a:off x="6136794" y="380077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26"/>
              <p:cNvCxnSpPr/>
              <p:nvPr/>
            </p:nvCxnSpPr>
            <p:spPr>
              <a:xfrm flipH="1" rot="10800000">
                <a:off x="8270362" y="3800599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26"/>
              <p:cNvCxnSpPr>
                <a:stCxn id="241" idx="4"/>
                <a:endCxn id="252" idx="0"/>
              </p:cNvCxnSpPr>
              <p:nvPr/>
            </p:nvCxnSpPr>
            <p:spPr>
              <a:xfrm>
                <a:off x="6385635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26"/>
              <p:cNvSpPr/>
              <p:nvPr/>
            </p:nvSpPr>
            <p:spPr>
              <a:xfrm>
                <a:off x="6292035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673981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718759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763537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808315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9" name="Google Shape;269;p26"/>
              <p:cNvCxnSpPr>
                <a:stCxn id="264" idx="6"/>
                <a:endCxn id="265" idx="2"/>
              </p:cNvCxnSpPr>
              <p:nvPr/>
            </p:nvCxnSpPr>
            <p:spPr>
              <a:xfrm>
                <a:off x="6479235" y="4216363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26"/>
              <p:cNvCxnSpPr/>
              <p:nvPr/>
            </p:nvCxnSpPr>
            <p:spPr>
              <a:xfrm>
                <a:off x="6927033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26"/>
              <p:cNvCxnSpPr/>
              <p:nvPr/>
            </p:nvCxnSpPr>
            <p:spPr>
              <a:xfrm>
                <a:off x="7374809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6"/>
              <p:cNvCxnSpPr/>
              <p:nvPr/>
            </p:nvCxnSpPr>
            <p:spPr>
              <a:xfrm>
                <a:off x="7822592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26"/>
              <p:cNvCxnSpPr/>
              <p:nvPr/>
            </p:nvCxnSpPr>
            <p:spPr>
              <a:xfrm flipH="1" rot="10800000">
                <a:off x="6136794" y="4216196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26"/>
              <p:cNvCxnSpPr/>
              <p:nvPr/>
            </p:nvCxnSpPr>
            <p:spPr>
              <a:xfrm flipH="1" rot="10800000">
                <a:off x="8270362" y="4216022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26"/>
              <p:cNvCxnSpPr>
                <a:stCxn id="242" idx="4"/>
                <a:endCxn id="253" idx="0"/>
              </p:cNvCxnSpPr>
              <p:nvPr/>
            </p:nvCxnSpPr>
            <p:spPr>
              <a:xfrm>
                <a:off x="683341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26"/>
              <p:cNvCxnSpPr>
                <a:stCxn id="243" idx="4"/>
                <a:endCxn id="254" idx="0"/>
              </p:cNvCxnSpPr>
              <p:nvPr/>
            </p:nvCxnSpPr>
            <p:spPr>
              <a:xfrm>
                <a:off x="728119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26"/>
              <p:cNvCxnSpPr>
                <a:stCxn id="244" idx="4"/>
                <a:endCxn id="255" idx="0"/>
              </p:cNvCxnSpPr>
              <p:nvPr/>
            </p:nvCxnSpPr>
            <p:spPr>
              <a:xfrm>
                <a:off x="772897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26"/>
              <p:cNvCxnSpPr>
                <a:stCxn id="245" idx="4"/>
                <a:endCxn id="256" idx="0"/>
              </p:cNvCxnSpPr>
              <p:nvPr/>
            </p:nvCxnSpPr>
            <p:spPr>
              <a:xfrm>
                <a:off x="817675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26"/>
              <p:cNvCxnSpPr>
                <a:stCxn id="252" idx="4"/>
                <a:endCxn id="264" idx="0"/>
              </p:cNvCxnSpPr>
              <p:nvPr/>
            </p:nvCxnSpPr>
            <p:spPr>
              <a:xfrm>
                <a:off x="6385635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26"/>
              <p:cNvCxnSpPr>
                <a:stCxn id="253" idx="4"/>
                <a:endCxn id="265" idx="0"/>
              </p:cNvCxnSpPr>
              <p:nvPr/>
            </p:nvCxnSpPr>
            <p:spPr>
              <a:xfrm>
                <a:off x="683341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6"/>
              <p:cNvCxnSpPr>
                <a:stCxn id="254" idx="4"/>
                <a:endCxn id="266" idx="0"/>
              </p:cNvCxnSpPr>
              <p:nvPr/>
            </p:nvCxnSpPr>
            <p:spPr>
              <a:xfrm>
                <a:off x="728119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26"/>
              <p:cNvCxnSpPr>
                <a:stCxn id="255" idx="4"/>
                <a:endCxn id="267" idx="0"/>
              </p:cNvCxnSpPr>
              <p:nvPr/>
            </p:nvCxnSpPr>
            <p:spPr>
              <a:xfrm>
                <a:off x="772897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26"/>
              <p:cNvCxnSpPr>
                <a:stCxn id="256" idx="4"/>
                <a:endCxn id="268" idx="0"/>
              </p:cNvCxnSpPr>
              <p:nvPr/>
            </p:nvCxnSpPr>
            <p:spPr>
              <a:xfrm>
                <a:off x="817675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6"/>
              <p:cNvCxnSpPr>
                <a:endCxn id="241" idx="0"/>
              </p:cNvCxnSpPr>
              <p:nvPr/>
            </p:nvCxnSpPr>
            <p:spPr>
              <a:xfrm>
                <a:off x="6385635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26"/>
              <p:cNvCxnSpPr>
                <a:endCxn id="242" idx="0"/>
              </p:cNvCxnSpPr>
              <p:nvPr/>
            </p:nvCxnSpPr>
            <p:spPr>
              <a:xfrm>
                <a:off x="683341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26"/>
              <p:cNvCxnSpPr>
                <a:endCxn id="243" idx="0"/>
              </p:cNvCxnSpPr>
              <p:nvPr/>
            </p:nvCxnSpPr>
            <p:spPr>
              <a:xfrm>
                <a:off x="728119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26"/>
              <p:cNvCxnSpPr>
                <a:endCxn id="244" idx="0"/>
              </p:cNvCxnSpPr>
              <p:nvPr/>
            </p:nvCxnSpPr>
            <p:spPr>
              <a:xfrm>
                <a:off x="772897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26"/>
              <p:cNvCxnSpPr>
                <a:endCxn id="245" idx="0"/>
              </p:cNvCxnSpPr>
              <p:nvPr/>
            </p:nvCxnSpPr>
            <p:spPr>
              <a:xfrm>
                <a:off x="817675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9" name="Google Shape;289;p26"/>
              <p:cNvSpPr/>
              <p:nvPr/>
            </p:nvSpPr>
            <p:spPr>
              <a:xfrm>
                <a:off x="629205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673983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718761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763539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808317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4" name="Google Shape;294;p26"/>
              <p:cNvCxnSpPr>
                <a:stCxn id="289" idx="6"/>
                <a:endCxn id="290" idx="2"/>
              </p:cNvCxnSpPr>
              <p:nvPr/>
            </p:nvCxnSpPr>
            <p:spPr>
              <a:xfrm>
                <a:off x="6479255" y="4636546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26"/>
              <p:cNvCxnSpPr/>
              <p:nvPr/>
            </p:nvCxnSpPr>
            <p:spPr>
              <a:xfrm>
                <a:off x="6927054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26"/>
              <p:cNvCxnSpPr/>
              <p:nvPr/>
            </p:nvCxnSpPr>
            <p:spPr>
              <a:xfrm>
                <a:off x="7374830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26"/>
              <p:cNvCxnSpPr/>
              <p:nvPr/>
            </p:nvCxnSpPr>
            <p:spPr>
              <a:xfrm>
                <a:off x="7822613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26"/>
              <p:cNvCxnSpPr/>
              <p:nvPr/>
            </p:nvCxnSpPr>
            <p:spPr>
              <a:xfrm flipH="1" rot="10800000">
                <a:off x="6136815" y="4636378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26"/>
              <p:cNvCxnSpPr/>
              <p:nvPr/>
            </p:nvCxnSpPr>
            <p:spPr>
              <a:xfrm flipH="1" rot="10800000">
                <a:off x="8270383" y="463620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26"/>
              <p:cNvCxnSpPr>
                <a:stCxn id="264" idx="4"/>
                <a:endCxn id="289" idx="0"/>
              </p:cNvCxnSpPr>
              <p:nvPr/>
            </p:nvCxnSpPr>
            <p:spPr>
              <a:xfrm>
                <a:off x="6385635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6"/>
              <p:cNvCxnSpPr>
                <a:stCxn id="265" idx="4"/>
                <a:endCxn id="290" idx="0"/>
              </p:cNvCxnSpPr>
              <p:nvPr/>
            </p:nvCxnSpPr>
            <p:spPr>
              <a:xfrm>
                <a:off x="683341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26"/>
              <p:cNvCxnSpPr>
                <a:stCxn id="266" idx="4"/>
                <a:endCxn id="291" idx="0"/>
              </p:cNvCxnSpPr>
              <p:nvPr/>
            </p:nvCxnSpPr>
            <p:spPr>
              <a:xfrm>
                <a:off x="728119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26"/>
              <p:cNvCxnSpPr>
                <a:stCxn id="267" idx="4"/>
                <a:endCxn id="292" idx="0"/>
              </p:cNvCxnSpPr>
              <p:nvPr/>
            </p:nvCxnSpPr>
            <p:spPr>
              <a:xfrm>
                <a:off x="772897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26"/>
              <p:cNvCxnSpPr>
                <a:stCxn id="268" idx="4"/>
                <a:endCxn id="293" idx="0"/>
              </p:cNvCxnSpPr>
              <p:nvPr/>
            </p:nvCxnSpPr>
            <p:spPr>
              <a:xfrm>
                <a:off x="817675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26"/>
              <p:cNvCxnSpPr>
                <a:stCxn id="289" idx="4"/>
              </p:cNvCxnSpPr>
              <p:nvPr/>
            </p:nvCxnSpPr>
            <p:spPr>
              <a:xfrm>
                <a:off x="638565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26"/>
              <p:cNvCxnSpPr>
                <a:stCxn id="290" idx="4"/>
              </p:cNvCxnSpPr>
              <p:nvPr/>
            </p:nvCxnSpPr>
            <p:spPr>
              <a:xfrm>
                <a:off x="683343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26"/>
              <p:cNvCxnSpPr>
                <a:stCxn id="291" idx="4"/>
              </p:cNvCxnSpPr>
              <p:nvPr/>
            </p:nvCxnSpPr>
            <p:spPr>
              <a:xfrm>
                <a:off x="728121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26"/>
              <p:cNvCxnSpPr>
                <a:stCxn id="292" idx="4"/>
              </p:cNvCxnSpPr>
              <p:nvPr/>
            </p:nvCxnSpPr>
            <p:spPr>
              <a:xfrm>
                <a:off x="772899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26"/>
              <p:cNvCxnSpPr>
                <a:stCxn id="293" idx="4"/>
              </p:cNvCxnSpPr>
              <p:nvPr/>
            </p:nvCxnSpPr>
            <p:spPr>
              <a:xfrm>
                <a:off x="817677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0" name="Google Shape;310;p26"/>
              <p:cNvSpPr/>
              <p:nvPr/>
            </p:nvSpPr>
            <p:spPr>
              <a:xfrm>
                <a:off x="7056783" y="4719946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7504511" y="4704593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7952196" y="4721424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6609028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7058707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7506456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7954190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6609042" y="4722149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6058690" y="3631430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6067026" y="4047891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6"/>
              <p:cNvSpPr/>
              <p:nvPr/>
            </p:nvSpPr>
            <p:spPr>
              <a:xfrm>
                <a:off x="6058690" y="4464353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8348506" y="3631323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348506" y="4047676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348533" y="4464030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44"/>
          <p:cNvSpPr txBox="1"/>
          <p:nvPr>
            <p:ph type="title"/>
          </p:nvPr>
        </p:nvSpPr>
        <p:spPr>
          <a:xfrm>
            <a:off x="457201" y="312847"/>
            <a:ext cx="739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74" name="Google Shape;1474;p44"/>
          <p:cNvSpPr txBox="1"/>
          <p:nvPr>
            <p:ph idx="1" type="body"/>
          </p:nvPr>
        </p:nvSpPr>
        <p:spPr>
          <a:xfrm>
            <a:off x="3419400" y="1770838"/>
            <a:ext cx="44292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99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Impossibility</a:t>
            </a:r>
            <a:endParaRPr sz="1400"/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 sz="1400"/>
              <a:t> - all-to-all broadcast algorithm</a:t>
            </a:r>
            <a:endParaRPr sz="1400"/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CBAT</a:t>
            </a:r>
            <a:r>
              <a:rPr lang="en" sz="1400"/>
              <a:t> - consensus using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/>
              <a:t>extension to CONGEST model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75" name="Google Shape;1475;p44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6" name="Google Shape;1476;p44"/>
          <p:cNvGrpSpPr/>
          <p:nvPr/>
        </p:nvGrpSpPr>
        <p:grpSpPr>
          <a:xfrm>
            <a:off x="1276537" y="2073725"/>
            <a:ext cx="2235000" cy="2007000"/>
            <a:chOff x="559937" y="2495650"/>
            <a:chExt cx="2235000" cy="2007000"/>
          </a:xfrm>
        </p:grpSpPr>
        <p:sp>
          <p:nvSpPr>
            <p:cNvPr id="1477" name="Google Shape;1477;p44"/>
            <p:cNvSpPr/>
            <p:nvPr/>
          </p:nvSpPr>
          <p:spPr>
            <a:xfrm>
              <a:off x="559937" y="2495650"/>
              <a:ext cx="2235000" cy="2007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8" name="Google Shape;1478;p44"/>
            <p:cNvGrpSpPr/>
            <p:nvPr/>
          </p:nvGrpSpPr>
          <p:grpSpPr>
            <a:xfrm>
              <a:off x="645516" y="2708748"/>
              <a:ext cx="2063823" cy="1580799"/>
              <a:chOff x="5983087" y="3029439"/>
              <a:chExt cx="2520546" cy="1863710"/>
            </a:xfrm>
          </p:grpSpPr>
          <p:sp>
            <p:nvSpPr>
              <p:cNvPr id="1479" name="Google Shape;1479;p44"/>
              <p:cNvSpPr/>
              <p:nvPr/>
            </p:nvSpPr>
            <p:spPr>
              <a:xfrm>
                <a:off x="6076987" y="3029439"/>
                <a:ext cx="2408400" cy="356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4"/>
              <p:cNvSpPr/>
              <p:nvPr/>
            </p:nvSpPr>
            <p:spPr>
              <a:xfrm>
                <a:off x="5983087" y="3123682"/>
                <a:ext cx="402600" cy="1767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4"/>
              <p:cNvSpPr/>
              <p:nvPr/>
            </p:nvSpPr>
            <p:spPr>
              <a:xfrm>
                <a:off x="6292035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4"/>
              <p:cNvSpPr/>
              <p:nvPr/>
            </p:nvSpPr>
            <p:spPr>
              <a:xfrm>
                <a:off x="673981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44"/>
              <p:cNvSpPr/>
              <p:nvPr/>
            </p:nvSpPr>
            <p:spPr>
              <a:xfrm>
                <a:off x="718759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44"/>
              <p:cNvSpPr/>
              <p:nvPr/>
            </p:nvSpPr>
            <p:spPr>
              <a:xfrm>
                <a:off x="763537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44"/>
              <p:cNvSpPr/>
              <p:nvPr/>
            </p:nvSpPr>
            <p:spPr>
              <a:xfrm>
                <a:off x="808315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6" name="Google Shape;1486;p44"/>
              <p:cNvCxnSpPr>
                <a:stCxn id="1481" idx="6"/>
                <a:endCxn id="1482" idx="2"/>
              </p:cNvCxnSpPr>
              <p:nvPr/>
            </p:nvCxnSpPr>
            <p:spPr>
              <a:xfrm>
                <a:off x="6479235" y="3385519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44"/>
              <p:cNvCxnSpPr/>
              <p:nvPr/>
            </p:nvCxnSpPr>
            <p:spPr>
              <a:xfrm>
                <a:off x="6927033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44"/>
              <p:cNvCxnSpPr/>
              <p:nvPr/>
            </p:nvCxnSpPr>
            <p:spPr>
              <a:xfrm>
                <a:off x="7374809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44"/>
              <p:cNvCxnSpPr/>
              <p:nvPr/>
            </p:nvCxnSpPr>
            <p:spPr>
              <a:xfrm>
                <a:off x="7822592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0" name="Google Shape;1490;p44"/>
              <p:cNvCxnSpPr/>
              <p:nvPr/>
            </p:nvCxnSpPr>
            <p:spPr>
              <a:xfrm flipH="1" rot="10800000">
                <a:off x="6136794" y="3385351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44"/>
              <p:cNvCxnSpPr/>
              <p:nvPr/>
            </p:nvCxnSpPr>
            <p:spPr>
              <a:xfrm flipH="1" rot="10800000">
                <a:off x="8270362" y="3385177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92" name="Google Shape;1492;p44"/>
              <p:cNvSpPr/>
              <p:nvPr/>
            </p:nvSpPr>
            <p:spPr>
              <a:xfrm>
                <a:off x="6292035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4"/>
              <p:cNvSpPr/>
              <p:nvPr/>
            </p:nvSpPr>
            <p:spPr>
              <a:xfrm>
                <a:off x="673981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4"/>
              <p:cNvSpPr/>
              <p:nvPr/>
            </p:nvSpPr>
            <p:spPr>
              <a:xfrm>
                <a:off x="718759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44"/>
              <p:cNvSpPr/>
              <p:nvPr/>
            </p:nvSpPr>
            <p:spPr>
              <a:xfrm>
                <a:off x="763537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44"/>
              <p:cNvSpPr/>
              <p:nvPr/>
            </p:nvSpPr>
            <p:spPr>
              <a:xfrm>
                <a:off x="808315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97" name="Google Shape;1497;p44"/>
              <p:cNvCxnSpPr>
                <a:stCxn id="1492" idx="6"/>
                <a:endCxn id="1493" idx="2"/>
              </p:cNvCxnSpPr>
              <p:nvPr/>
            </p:nvCxnSpPr>
            <p:spPr>
              <a:xfrm>
                <a:off x="6479235" y="3800941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44"/>
              <p:cNvCxnSpPr/>
              <p:nvPr/>
            </p:nvCxnSpPr>
            <p:spPr>
              <a:xfrm>
                <a:off x="6927033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9" name="Google Shape;1499;p44"/>
              <p:cNvCxnSpPr/>
              <p:nvPr/>
            </p:nvCxnSpPr>
            <p:spPr>
              <a:xfrm>
                <a:off x="7374809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0" name="Google Shape;1500;p44"/>
              <p:cNvCxnSpPr/>
              <p:nvPr/>
            </p:nvCxnSpPr>
            <p:spPr>
              <a:xfrm>
                <a:off x="7822592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1" name="Google Shape;1501;p44"/>
              <p:cNvCxnSpPr/>
              <p:nvPr/>
            </p:nvCxnSpPr>
            <p:spPr>
              <a:xfrm flipH="1" rot="10800000">
                <a:off x="6136794" y="380077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2" name="Google Shape;1502;p44"/>
              <p:cNvCxnSpPr/>
              <p:nvPr/>
            </p:nvCxnSpPr>
            <p:spPr>
              <a:xfrm flipH="1" rot="10800000">
                <a:off x="8270362" y="3800599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3" name="Google Shape;1503;p44"/>
              <p:cNvCxnSpPr>
                <a:stCxn id="1481" idx="4"/>
                <a:endCxn id="1492" idx="0"/>
              </p:cNvCxnSpPr>
              <p:nvPr/>
            </p:nvCxnSpPr>
            <p:spPr>
              <a:xfrm>
                <a:off x="6385635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04" name="Google Shape;1504;p44"/>
              <p:cNvSpPr/>
              <p:nvPr/>
            </p:nvSpPr>
            <p:spPr>
              <a:xfrm>
                <a:off x="6292035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44"/>
              <p:cNvSpPr/>
              <p:nvPr/>
            </p:nvSpPr>
            <p:spPr>
              <a:xfrm>
                <a:off x="673981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44"/>
              <p:cNvSpPr/>
              <p:nvPr/>
            </p:nvSpPr>
            <p:spPr>
              <a:xfrm>
                <a:off x="718759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44"/>
              <p:cNvSpPr/>
              <p:nvPr/>
            </p:nvSpPr>
            <p:spPr>
              <a:xfrm>
                <a:off x="763537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44"/>
              <p:cNvSpPr/>
              <p:nvPr/>
            </p:nvSpPr>
            <p:spPr>
              <a:xfrm>
                <a:off x="808315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9" name="Google Shape;1509;p44"/>
              <p:cNvCxnSpPr>
                <a:stCxn id="1504" idx="6"/>
                <a:endCxn id="1505" idx="2"/>
              </p:cNvCxnSpPr>
              <p:nvPr/>
            </p:nvCxnSpPr>
            <p:spPr>
              <a:xfrm>
                <a:off x="6479235" y="4216363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0" name="Google Shape;1510;p44"/>
              <p:cNvCxnSpPr/>
              <p:nvPr/>
            </p:nvCxnSpPr>
            <p:spPr>
              <a:xfrm>
                <a:off x="6927033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1" name="Google Shape;1511;p44"/>
              <p:cNvCxnSpPr/>
              <p:nvPr/>
            </p:nvCxnSpPr>
            <p:spPr>
              <a:xfrm>
                <a:off x="7374809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44"/>
              <p:cNvCxnSpPr/>
              <p:nvPr/>
            </p:nvCxnSpPr>
            <p:spPr>
              <a:xfrm>
                <a:off x="7822592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3" name="Google Shape;1513;p44"/>
              <p:cNvCxnSpPr/>
              <p:nvPr/>
            </p:nvCxnSpPr>
            <p:spPr>
              <a:xfrm flipH="1" rot="10800000">
                <a:off x="6136794" y="4216196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4" name="Google Shape;1514;p44"/>
              <p:cNvCxnSpPr/>
              <p:nvPr/>
            </p:nvCxnSpPr>
            <p:spPr>
              <a:xfrm flipH="1" rot="10800000">
                <a:off x="8270362" y="4216022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5" name="Google Shape;1515;p44"/>
              <p:cNvCxnSpPr>
                <a:stCxn id="1482" idx="4"/>
                <a:endCxn id="1493" idx="0"/>
              </p:cNvCxnSpPr>
              <p:nvPr/>
            </p:nvCxnSpPr>
            <p:spPr>
              <a:xfrm>
                <a:off x="683341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44"/>
              <p:cNvCxnSpPr>
                <a:stCxn id="1483" idx="4"/>
                <a:endCxn id="1494" idx="0"/>
              </p:cNvCxnSpPr>
              <p:nvPr/>
            </p:nvCxnSpPr>
            <p:spPr>
              <a:xfrm>
                <a:off x="728119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7" name="Google Shape;1517;p44"/>
              <p:cNvCxnSpPr>
                <a:stCxn id="1484" idx="4"/>
                <a:endCxn id="1495" idx="0"/>
              </p:cNvCxnSpPr>
              <p:nvPr/>
            </p:nvCxnSpPr>
            <p:spPr>
              <a:xfrm>
                <a:off x="772897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8" name="Google Shape;1518;p44"/>
              <p:cNvCxnSpPr>
                <a:stCxn id="1485" idx="4"/>
                <a:endCxn id="1496" idx="0"/>
              </p:cNvCxnSpPr>
              <p:nvPr/>
            </p:nvCxnSpPr>
            <p:spPr>
              <a:xfrm>
                <a:off x="817675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9" name="Google Shape;1519;p44"/>
              <p:cNvCxnSpPr>
                <a:stCxn id="1492" idx="4"/>
                <a:endCxn id="1504" idx="0"/>
              </p:cNvCxnSpPr>
              <p:nvPr/>
            </p:nvCxnSpPr>
            <p:spPr>
              <a:xfrm>
                <a:off x="6385635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0" name="Google Shape;1520;p44"/>
              <p:cNvCxnSpPr>
                <a:stCxn id="1493" idx="4"/>
                <a:endCxn id="1505" idx="0"/>
              </p:cNvCxnSpPr>
              <p:nvPr/>
            </p:nvCxnSpPr>
            <p:spPr>
              <a:xfrm>
                <a:off x="683341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1" name="Google Shape;1521;p44"/>
              <p:cNvCxnSpPr>
                <a:stCxn id="1494" idx="4"/>
                <a:endCxn id="1506" idx="0"/>
              </p:cNvCxnSpPr>
              <p:nvPr/>
            </p:nvCxnSpPr>
            <p:spPr>
              <a:xfrm>
                <a:off x="728119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2" name="Google Shape;1522;p44"/>
              <p:cNvCxnSpPr>
                <a:stCxn id="1495" idx="4"/>
                <a:endCxn id="1507" idx="0"/>
              </p:cNvCxnSpPr>
              <p:nvPr/>
            </p:nvCxnSpPr>
            <p:spPr>
              <a:xfrm>
                <a:off x="772897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44"/>
              <p:cNvCxnSpPr>
                <a:stCxn id="1496" idx="4"/>
                <a:endCxn id="1508" idx="0"/>
              </p:cNvCxnSpPr>
              <p:nvPr/>
            </p:nvCxnSpPr>
            <p:spPr>
              <a:xfrm>
                <a:off x="817675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44"/>
              <p:cNvCxnSpPr>
                <a:endCxn id="1481" idx="0"/>
              </p:cNvCxnSpPr>
              <p:nvPr/>
            </p:nvCxnSpPr>
            <p:spPr>
              <a:xfrm>
                <a:off x="6385635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44"/>
              <p:cNvCxnSpPr>
                <a:endCxn id="1482" idx="0"/>
              </p:cNvCxnSpPr>
              <p:nvPr/>
            </p:nvCxnSpPr>
            <p:spPr>
              <a:xfrm>
                <a:off x="683341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44"/>
              <p:cNvCxnSpPr>
                <a:endCxn id="1483" idx="0"/>
              </p:cNvCxnSpPr>
              <p:nvPr/>
            </p:nvCxnSpPr>
            <p:spPr>
              <a:xfrm>
                <a:off x="728119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7" name="Google Shape;1527;p44"/>
              <p:cNvCxnSpPr>
                <a:endCxn id="1484" idx="0"/>
              </p:cNvCxnSpPr>
              <p:nvPr/>
            </p:nvCxnSpPr>
            <p:spPr>
              <a:xfrm>
                <a:off x="772897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8" name="Google Shape;1528;p44"/>
              <p:cNvCxnSpPr>
                <a:endCxn id="1485" idx="0"/>
              </p:cNvCxnSpPr>
              <p:nvPr/>
            </p:nvCxnSpPr>
            <p:spPr>
              <a:xfrm>
                <a:off x="817675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9" name="Google Shape;1529;p44"/>
              <p:cNvSpPr/>
              <p:nvPr/>
            </p:nvSpPr>
            <p:spPr>
              <a:xfrm>
                <a:off x="629205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44"/>
              <p:cNvSpPr/>
              <p:nvPr/>
            </p:nvSpPr>
            <p:spPr>
              <a:xfrm>
                <a:off x="673983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44"/>
              <p:cNvSpPr/>
              <p:nvPr/>
            </p:nvSpPr>
            <p:spPr>
              <a:xfrm>
                <a:off x="718761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4"/>
              <p:cNvSpPr/>
              <p:nvPr/>
            </p:nvSpPr>
            <p:spPr>
              <a:xfrm>
                <a:off x="763539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4"/>
              <p:cNvSpPr/>
              <p:nvPr/>
            </p:nvSpPr>
            <p:spPr>
              <a:xfrm>
                <a:off x="808317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4" name="Google Shape;1534;p44"/>
              <p:cNvCxnSpPr>
                <a:stCxn id="1529" idx="6"/>
                <a:endCxn id="1530" idx="2"/>
              </p:cNvCxnSpPr>
              <p:nvPr/>
            </p:nvCxnSpPr>
            <p:spPr>
              <a:xfrm>
                <a:off x="6479255" y="4636546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5" name="Google Shape;1535;p44"/>
              <p:cNvCxnSpPr/>
              <p:nvPr/>
            </p:nvCxnSpPr>
            <p:spPr>
              <a:xfrm>
                <a:off x="6927054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6" name="Google Shape;1536;p44"/>
              <p:cNvCxnSpPr/>
              <p:nvPr/>
            </p:nvCxnSpPr>
            <p:spPr>
              <a:xfrm>
                <a:off x="7374830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7" name="Google Shape;1537;p44"/>
              <p:cNvCxnSpPr/>
              <p:nvPr/>
            </p:nvCxnSpPr>
            <p:spPr>
              <a:xfrm>
                <a:off x="7822613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8" name="Google Shape;1538;p44"/>
              <p:cNvCxnSpPr/>
              <p:nvPr/>
            </p:nvCxnSpPr>
            <p:spPr>
              <a:xfrm flipH="1" rot="10800000">
                <a:off x="6136815" y="4636378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9" name="Google Shape;1539;p44"/>
              <p:cNvCxnSpPr/>
              <p:nvPr/>
            </p:nvCxnSpPr>
            <p:spPr>
              <a:xfrm flipH="1" rot="10800000">
                <a:off x="8270383" y="463620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0" name="Google Shape;1540;p44"/>
              <p:cNvCxnSpPr>
                <a:stCxn id="1504" idx="4"/>
                <a:endCxn id="1529" idx="0"/>
              </p:cNvCxnSpPr>
              <p:nvPr/>
            </p:nvCxnSpPr>
            <p:spPr>
              <a:xfrm>
                <a:off x="6385635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1" name="Google Shape;1541;p44"/>
              <p:cNvCxnSpPr>
                <a:stCxn id="1505" idx="4"/>
                <a:endCxn id="1530" idx="0"/>
              </p:cNvCxnSpPr>
              <p:nvPr/>
            </p:nvCxnSpPr>
            <p:spPr>
              <a:xfrm>
                <a:off x="683341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2" name="Google Shape;1542;p44"/>
              <p:cNvCxnSpPr>
                <a:stCxn id="1506" idx="4"/>
                <a:endCxn id="1531" idx="0"/>
              </p:cNvCxnSpPr>
              <p:nvPr/>
            </p:nvCxnSpPr>
            <p:spPr>
              <a:xfrm>
                <a:off x="728119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3" name="Google Shape;1543;p44"/>
              <p:cNvCxnSpPr>
                <a:stCxn id="1507" idx="4"/>
                <a:endCxn id="1532" idx="0"/>
              </p:cNvCxnSpPr>
              <p:nvPr/>
            </p:nvCxnSpPr>
            <p:spPr>
              <a:xfrm>
                <a:off x="772897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4" name="Google Shape;1544;p44"/>
              <p:cNvCxnSpPr>
                <a:stCxn id="1508" idx="4"/>
                <a:endCxn id="1533" idx="0"/>
              </p:cNvCxnSpPr>
              <p:nvPr/>
            </p:nvCxnSpPr>
            <p:spPr>
              <a:xfrm>
                <a:off x="817675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5" name="Google Shape;1545;p44"/>
              <p:cNvCxnSpPr>
                <a:stCxn id="1529" idx="4"/>
              </p:cNvCxnSpPr>
              <p:nvPr/>
            </p:nvCxnSpPr>
            <p:spPr>
              <a:xfrm>
                <a:off x="638565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6" name="Google Shape;1546;p44"/>
              <p:cNvCxnSpPr>
                <a:stCxn id="1530" idx="4"/>
              </p:cNvCxnSpPr>
              <p:nvPr/>
            </p:nvCxnSpPr>
            <p:spPr>
              <a:xfrm>
                <a:off x="683343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7" name="Google Shape;1547;p44"/>
              <p:cNvCxnSpPr>
                <a:stCxn id="1531" idx="4"/>
              </p:cNvCxnSpPr>
              <p:nvPr/>
            </p:nvCxnSpPr>
            <p:spPr>
              <a:xfrm>
                <a:off x="728121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8" name="Google Shape;1548;p44"/>
              <p:cNvCxnSpPr>
                <a:stCxn id="1532" idx="4"/>
              </p:cNvCxnSpPr>
              <p:nvPr/>
            </p:nvCxnSpPr>
            <p:spPr>
              <a:xfrm>
                <a:off x="772899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9" name="Google Shape;1549;p44"/>
              <p:cNvCxnSpPr>
                <a:stCxn id="1533" idx="4"/>
              </p:cNvCxnSpPr>
              <p:nvPr/>
            </p:nvCxnSpPr>
            <p:spPr>
              <a:xfrm>
                <a:off x="817677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50" name="Google Shape;1550;p44"/>
              <p:cNvSpPr/>
              <p:nvPr/>
            </p:nvSpPr>
            <p:spPr>
              <a:xfrm>
                <a:off x="7056783" y="4719946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4"/>
              <p:cNvSpPr/>
              <p:nvPr/>
            </p:nvSpPr>
            <p:spPr>
              <a:xfrm>
                <a:off x="7504511" y="4704593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4"/>
              <p:cNvSpPr/>
              <p:nvPr/>
            </p:nvSpPr>
            <p:spPr>
              <a:xfrm>
                <a:off x="7952196" y="4721424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4"/>
              <p:cNvSpPr/>
              <p:nvPr/>
            </p:nvSpPr>
            <p:spPr>
              <a:xfrm>
                <a:off x="6609028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44"/>
              <p:cNvSpPr/>
              <p:nvPr/>
            </p:nvSpPr>
            <p:spPr>
              <a:xfrm>
                <a:off x="7058707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4"/>
              <p:cNvSpPr/>
              <p:nvPr/>
            </p:nvSpPr>
            <p:spPr>
              <a:xfrm>
                <a:off x="7506456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4"/>
              <p:cNvSpPr/>
              <p:nvPr/>
            </p:nvSpPr>
            <p:spPr>
              <a:xfrm>
                <a:off x="7954190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4"/>
              <p:cNvSpPr/>
              <p:nvPr/>
            </p:nvSpPr>
            <p:spPr>
              <a:xfrm>
                <a:off x="6609042" y="4722149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4"/>
              <p:cNvSpPr/>
              <p:nvPr/>
            </p:nvSpPr>
            <p:spPr>
              <a:xfrm>
                <a:off x="6058690" y="3631430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4"/>
              <p:cNvSpPr/>
              <p:nvPr/>
            </p:nvSpPr>
            <p:spPr>
              <a:xfrm>
                <a:off x="6067026" y="4047891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4"/>
              <p:cNvSpPr/>
              <p:nvPr/>
            </p:nvSpPr>
            <p:spPr>
              <a:xfrm>
                <a:off x="6058690" y="4464353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4"/>
              <p:cNvSpPr/>
              <p:nvPr/>
            </p:nvSpPr>
            <p:spPr>
              <a:xfrm>
                <a:off x="8348506" y="3631323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4"/>
              <p:cNvSpPr/>
              <p:nvPr/>
            </p:nvSpPr>
            <p:spPr>
              <a:xfrm>
                <a:off x="8348506" y="4047676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4"/>
              <p:cNvSpPr/>
              <p:nvPr/>
            </p:nvSpPr>
            <p:spPr>
              <a:xfrm>
                <a:off x="8348533" y="4464030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5"/>
          <p:cNvSpPr txBox="1"/>
          <p:nvPr>
            <p:ph type="title"/>
          </p:nvPr>
        </p:nvSpPr>
        <p:spPr>
          <a:xfrm>
            <a:off x="1529475" y="143225"/>
            <a:ext cx="58905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to Fixed Message Size: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9" name="Google Shape;1569;p45"/>
          <p:cNvSpPr txBox="1"/>
          <p:nvPr>
            <p:ph idx="1" type="body"/>
          </p:nvPr>
        </p:nvSpPr>
        <p:spPr>
          <a:xfrm>
            <a:off x="434175" y="1060850"/>
            <a:ext cx="8081100" cy="408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LOCAL: process may send arbitrary amount of data per round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CONGEST: process may only send Θ(1) per round</a:t>
            </a:r>
            <a:endParaRPr sz="1400"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 </a:t>
            </a:r>
            <a:r>
              <a:rPr lang="en" sz="1400"/>
              <a:t>LOCAL Phases: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North: message size is 1 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400"/>
              <a:t> rounds)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East-West: message size of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" sz="1400"/>
              <a:t>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400"/>
              <a:t> rounds)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South: message size of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H×W </a:t>
            </a:r>
            <a:r>
              <a:rPr lang="en" sz="1400"/>
              <a:t>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400"/>
              <a:t> rounds)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Decide: O(1)</a:t>
            </a:r>
            <a:endParaRPr sz="1400"/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North Phase, processes determine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400"/>
              <a:t>, can transmit column in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400"/>
              <a:t> fixed-size rounds, in East-West Phase determine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400"/>
              <a:t>, can transmit matrix in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H×W</a:t>
            </a:r>
            <a:r>
              <a:rPr lang="en" sz="1400"/>
              <a:t> rounds, hence: 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 </a:t>
            </a:r>
            <a:r>
              <a:rPr lang="en" sz="1400"/>
              <a:t>CONGEST Phases: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North: O(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400"/>
              <a:t>)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East-West: O(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H×W</a:t>
            </a:r>
            <a:r>
              <a:rPr lang="en" sz="1400"/>
              <a:t>)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South: O(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×W</a:t>
            </a:r>
            <a:r>
              <a:rPr lang="en" sz="1400"/>
              <a:t>)</a:t>
            </a:r>
            <a:endParaRPr sz="1400"/>
          </a:p>
        </p:txBody>
      </p:sp>
      <p:sp>
        <p:nvSpPr>
          <p:cNvPr id="1570" name="Google Shape;1570;p45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6"/>
          <p:cNvSpPr txBox="1"/>
          <p:nvPr>
            <p:ph type="title"/>
          </p:nvPr>
        </p:nvSpPr>
        <p:spPr>
          <a:xfrm>
            <a:off x="1358475" y="129825"/>
            <a:ext cx="61635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to Fixed Message Size: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CBAT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6" name="Google Shape;1576;p46"/>
          <p:cNvSpPr txBox="1"/>
          <p:nvPr>
            <p:ph idx="1" type="body"/>
          </p:nvPr>
        </p:nvSpPr>
        <p:spPr>
          <a:xfrm>
            <a:off x="1461350" y="1154350"/>
            <a:ext cx="5746200" cy="398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similarly</a:t>
            </a:r>
            <a:r>
              <a:rPr lang="en" sz="1400"/>
              <a:t>:</a:t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CBAT </a:t>
            </a:r>
            <a:r>
              <a:rPr lang="en" sz="1400"/>
              <a:t>LOCAL: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Broadcast: </a:t>
            </a:r>
            <a:r>
              <a:rPr i="1" lang="en" sz="1400"/>
              <a:t>BAT</a:t>
            </a:r>
            <a:r>
              <a:rPr lang="en" sz="1400"/>
              <a:t>(initVal) - message size of O(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H×W</a:t>
            </a:r>
            <a:r>
              <a:rPr lang="en" sz="1400"/>
              <a:t>)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Confirm: </a:t>
            </a:r>
            <a:r>
              <a:rPr i="1" lang="en" sz="1400"/>
              <a:t>BAT</a:t>
            </a:r>
            <a:r>
              <a:rPr lang="en" sz="1400"/>
              <a:t>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H*W</a:t>
            </a:r>
            <a:r>
              <a:rPr lang="en" sz="1400"/>
              <a:t> matrix) - O(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30000" lang="en" sz="1400"/>
              <a:t>2</a:t>
            </a:r>
            <a:r>
              <a:rPr lang="en" sz="1400"/>
              <a:t>×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n" sz="1400"/>
              <a:t>2</a:t>
            </a:r>
            <a:r>
              <a:rPr lang="en" sz="1400"/>
              <a:t>)</a:t>
            </a:r>
            <a:endParaRPr sz="1400"/>
          </a:p>
          <a:p>
            <a:pPr indent="-3175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Decide: local computation</a:t>
            </a:r>
            <a:endParaRPr sz="1400"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CBAT </a:t>
            </a:r>
            <a:r>
              <a:rPr lang="en" sz="1400"/>
              <a:t>CONGEST:</a:t>
            </a:r>
            <a:endParaRPr sz="1400"/>
          </a:p>
          <a:p>
            <a:pPr indent="-31750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Broadcast</a:t>
            </a:r>
            <a:r>
              <a:rPr lang="en" sz="1400"/>
              <a:t>: </a:t>
            </a:r>
            <a:r>
              <a:rPr i="1" lang="en" sz="1400"/>
              <a:t>BAT</a:t>
            </a:r>
            <a:r>
              <a:rPr lang="en" sz="1400"/>
              <a:t>(initVal)</a:t>
            </a:r>
            <a:r>
              <a:rPr lang="en" sz="1400"/>
              <a:t> - </a:t>
            </a:r>
            <a:r>
              <a:rPr lang="en" sz="1400"/>
              <a:t>O(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30000" lang="en" sz="1400"/>
              <a:t>2</a:t>
            </a:r>
            <a:r>
              <a:rPr lang="en" sz="1400"/>
              <a:t>×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400"/>
              <a:t>)</a:t>
            </a:r>
            <a:endParaRPr sz="1400"/>
          </a:p>
          <a:p>
            <a:pPr indent="-31750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Confirm: </a:t>
            </a:r>
            <a:r>
              <a:rPr i="1" lang="en" sz="1400"/>
              <a:t>BAT</a:t>
            </a:r>
            <a:r>
              <a:rPr lang="en" sz="1400"/>
              <a:t>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H×W</a:t>
            </a:r>
            <a:r>
              <a:rPr lang="en" sz="1400"/>
              <a:t> matrix) - O(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30000" lang="en" sz="1400"/>
              <a:t>3</a:t>
            </a:r>
            <a:r>
              <a:rPr lang="en" sz="1400"/>
              <a:t>×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30000" lang="en" sz="1400"/>
              <a:t>2</a:t>
            </a:r>
            <a:r>
              <a:rPr lang="en" sz="1400"/>
              <a:t>)</a:t>
            </a:r>
            <a:endParaRPr sz="1400"/>
          </a:p>
        </p:txBody>
      </p:sp>
      <p:sp>
        <p:nvSpPr>
          <p:cNvPr id="1577" name="Google Shape;1577;p46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7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Torus Recap</a:t>
            </a:r>
            <a:endParaRPr/>
          </a:p>
        </p:txBody>
      </p:sp>
      <p:sp>
        <p:nvSpPr>
          <p:cNvPr id="1583" name="Google Shape;1583;p47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4" name="Google Shape;1584;p47"/>
          <p:cNvSpPr/>
          <p:nvPr/>
        </p:nvSpPr>
        <p:spPr>
          <a:xfrm>
            <a:off x="3162224" y="3700475"/>
            <a:ext cx="38949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0"/>
              <a:buFont typeface="Arial"/>
              <a:buNone/>
            </a:pPr>
            <a:r>
              <a:rPr lang="en" sz="4000">
                <a:solidFill>
                  <a:srgbClr val="000099"/>
                </a:solidFill>
              </a:rPr>
              <a:t>Questions?</a:t>
            </a:r>
            <a:endParaRPr sz="4000"/>
          </a:p>
        </p:txBody>
      </p:sp>
      <p:sp>
        <p:nvSpPr>
          <p:cNvPr id="1585" name="Google Shape;1585;p47"/>
          <p:cNvSpPr txBox="1"/>
          <p:nvPr/>
        </p:nvSpPr>
        <p:spPr>
          <a:xfrm>
            <a:off x="745600" y="1770950"/>
            <a:ext cx="61758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posed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 Byzantine Torus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proved it impossible if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there is a complete faulty column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presented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all-to-all broadcast on a torus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presented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CBAT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to solve consensus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extended results to fixed message size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47"/>
          <p:cNvSpPr/>
          <p:nvPr/>
        </p:nvSpPr>
        <p:spPr>
          <a:xfrm>
            <a:off x="6296775" y="1126225"/>
            <a:ext cx="2620200" cy="2138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7" name="Google Shape;1587;p47"/>
          <p:cNvGrpSpPr/>
          <p:nvPr/>
        </p:nvGrpSpPr>
        <p:grpSpPr>
          <a:xfrm>
            <a:off x="6466496" y="1248122"/>
            <a:ext cx="2314043" cy="1938920"/>
            <a:chOff x="1650125" y="2210121"/>
            <a:chExt cx="2633738" cy="2099222"/>
          </a:xfrm>
        </p:grpSpPr>
        <p:sp>
          <p:nvSpPr>
            <p:cNvPr id="1588" name="Google Shape;1588;p47"/>
            <p:cNvSpPr/>
            <p:nvPr/>
          </p:nvSpPr>
          <p:spPr>
            <a:xfrm>
              <a:off x="1748232" y="2210121"/>
              <a:ext cx="2516400" cy="401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650125" y="2316273"/>
              <a:ext cx="420600" cy="1990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1972915" y="251489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2440759" y="2514894"/>
              <a:ext cx="195600" cy="192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2908603" y="251489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3376447" y="251489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3844291" y="251489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5" name="Google Shape;1595;p47"/>
            <p:cNvCxnSpPr>
              <a:stCxn id="1590" idx="6"/>
              <a:endCxn id="1591" idx="2"/>
            </p:cNvCxnSpPr>
            <p:nvPr/>
          </p:nvCxnSpPr>
          <p:spPr>
            <a:xfrm>
              <a:off x="2168515" y="2611194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Google Shape;1596;p47"/>
            <p:cNvCxnSpPr/>
            <p:nvPr/>
          </p:nvCxnSpPr>
          <p:spPr>
            <a:xfrm>
              <a:off x="2636367" y="2611211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47"/>
            <p:cNvCxnSpPr/>
            <p:nvPr/>
          </p:nvCxnSpPr>
          <p:spPr>
            <a:xfrm>
              <a:off x="3104207" y="2611211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47"/>
            <p:cNvCxnSpPr/>
            <p:nvPr/>
          </p:nvCxnSpPr>
          <p:spPr>
            <a:xfrm>
              <a:off x="3572055" y="2611211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47"/>
            <p:cNvCxnSpPr/>
            <p:nvPr/>
          </p:nvCxnSpPr>
          <p:spPr>
            <a:xfrm flipH="1" rot="10800000">
              <a:off x="1810719" y="2611086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47"/>
            <p:cNvCxnSpPr/>
            <p:nvPr/>
          </p:nvCxnSpPr>
          <p:spPr>
            <a:xfrm flipH="1" rot="10800000">
              <a:off x="4039889" y="2610889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1" name="Google Shape;1601;p47"/>
            <p:cNvSpPr/>
            <p:nvPr/>
          </p:nvSpPr>
          <p:spPr>
            <a:xfrm>
              <a:off x="1972915" y="298281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2440759" y="2982814"/>
              <a:ext cx="195600" cy="192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2908603" y="298281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3376447" y="298281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3844291" y="298281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6" name="Google Shape;1606;p47"/>
            <p:cNvCxnSpPr>
              <a:stCxn id="1601" idx="6"/>
              <a:endCxn id="1602" idx="2"/>
            </p:cNvCxnSpPr>
            <p:nvPr/>
          </p:nvCxnSpPr>
          <p:spPr>
            <a:xfrm>
              <a:off x="2168515" y="3079114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7" name="Google Shape;1607;p47"/>
            <p:cNvCxnSpPr/>
            <p:nvPr/>
          </p:nvCxnSpPr>
          <p:spPr>
            <a:xfrm>
              <a:off x="2636367" y="307913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8" name="Google Shape;1608;p47"/>
            <p:cNvCxnSpPr/>
            <p:nvPr/>
          </p:nvCxnSpPr>
          <p:spPr>
            <a:xfrm>
              <a:off x="3104207" y="307913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47"/>
            <p:cNvCxnSpPr/>
            <p:nvPr/>
          </p:nvCxnSpPr>
          <p:spPr>
            <a:xfrm>
              <a:off x="3572055" y="307913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0" name="Google Shape;1610;p47"/>
            <p:cNvCxnSpPr/>
            <p:nvPr/>
          </p:nvCxnSpPr>
          <p:spPr>
            <a:xfrm flipH="1" rot="10800000">
              <a:off x="1810719" y="3079006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47"/>
            <p:cNvCxnSpPr/>
            <p:nvPr/>
          </p:nvCxnSpPr>
          <p:spPr>
            <a:xfrm flipH="1" rot="10800000">
              <a:off x="4039889" y="3078810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2" name="Google Shape;1612;p47"/>
            <p:cNvCxnSpPr>
              <a:stCxn id="1590" idx="4"/>
              <a:endCxn id="1601" idx="0"/>
            </p:cNvCxnSpPr>
            <p:nvPr/>
          </p:nvCxnSpPr>
          <p:spPr>
            <a:xfrm>
              <a:off x="2070715" y="270749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3" name="Google Shape;1613;p47"/>
            <p:cNvSpPr/>
            <p:nvPr/>
          </p:nvSpPr>
          <p:spPr>
            <a:xfrm>
              <a:off x="1972915" y="3450735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2440759" y="3450735"/>
              <a:ext cx="195600" cy="192600"/>
            </a:xfrm>
            <a:prstGeom prst="ellipse">
              <a:avLst/>
            </a:prstGeom>
            <a:solidFill>
              <a:srgbClr val="AEABAB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2908603" y="3450735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7"/>
            <p:cNvSpPr/>
            <p:nvPr/>
          </p:nvSpPr>
          <p:spPr>
            <a:xfrm>
              <a:off x="3376447" y="3450735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7"/>
            <p:cNvSpPr/>
            <p:nvPr/>
          </p:nvSpPr>
          <p:spPr>
            <a:xfrm>
              <a:off x="3844291" y="3450735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8" name="Google Shape;1618;p47"/>
            <p:cNvCxnSpPr>
              <a:stCxn id="1613" idx="6"/>
              <a:endCxn id="1614" idx="2"/>
            </p:cNvCxnSpPr>
            <p:nvPr/>
          </p:nvCxnSpPr>
          <p:spPr>
            <a:xfrm>
              <a:off x="2168515" y="3547035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47"/>
            <p:cNvCxnSpPr/>
            <p:nvPr/>
          </p:nvCxnSpPr>
          <p:spPr>
            <a:xfrm>
              <a:off x="2636367" y="354705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47"/>
            <p:cNvCxnSpPr/>
            <p:nvPr/>
          </p:nvCxnSpPr>
          <p:spPr>
            <a:xfrm>
              <a:off x="3104207" y="354705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1" name="Google Shape;1621;p47"/>
            <p:cNvCxnSpPr/>
            <p:nvPr/>
          </p:nvCxnSpPr>
          <p:spPr>
            <a:xfrm>
              <a:off x="3572055" y="354705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2" name="Google Shape;1622;p47"/>
            <p:cNvCxnSpPr/>
            <p:nvPr/>
          </p:nvCxnSpPr>
          <p:spPr>
            <a:xfrm flipH="1" rot="10800000">
              <a:off x="1810719" y="3546927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3" name="Google Shape;1623;p47"/>
            <p:cNvCxnSpPr/>
            <p:nvPr/>
          </p:nvCxnSpPr>
          <p:spPr>
            <a:xfrm flipH="1" rot="10800000">
              <a:off x="4039889" y="3546730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4" name="Google Shape;1624;p47"/>
            <p:cNvCxnSpPr>
              <a:stCxn id="1591" idx="4"/>
              <a:endCxn id="1602" idx="0"/>
            </p:cNvCxnSpPr>
            <p:nvPr/>
          </p:nvCxnSpPr>
          <p:spPr>
            <a:xfrm>
              <a:off x="2538559" y="270749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5" name="Google Shape;1625;p47"/>
            <p:cNvCxnSpPr>
              <a:stCxn id="1592" idx="4"/>
              <a:endCxn id="1603" idx="0"/>
            </p:cNvCxnSpPr>
            <p:nvPr/>
          </p:nvCxnSpPr>
          <p:spPr>
            <a:xfrm>
              <a:off x="3006403" y="270749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6" name="Google Shape;1626;p47"/>
            <p:cNvCxnSpPr>
              <a:stCxn id="1593" idx="4"/>
              <a:endCxn id="1604" idx="0"/>
            </p:cNvCxnSpPr>
            <p:nvPr/>
          </p:nvCxnSpPr>
          <p:spPr>
            <a:xfrm>
              <a:off x="3474247" y="270749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7" name="Google Shape;1627;p47"/>
            <p:cNvCxnSpPr>
              <a:stCxn id="1594" idx="4"/>
              <a:endCxn id="1605" idx="0"/>
            </p:cNvCxnSpPr>
            <p:nvPr/>
          </p:nvCxnSpPr>
          <p:spPr>
            <a:xfrm>
              <a:off x="3942091" y="270749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8" name="Google Shape;1628;p47"/>
            <p:cNvCxnSpPr>
              <a:stCxn id="1601" idx="4"/>
              <a:endCxn id="1613" idx="0"/>
            </p:cNvCxnSpPr>
            <p:nvPr/>
          </p:nvCxnSpPr>
          <p:spPr>
            <a:xfrm>
              <a:off x="2070715" y="317541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9" name="Google Shape;1629;p47"/>
            <p:cNvCxnSpPr>
              <a:stCxn id="1602" idx="4"/>
              <a:endCxn id="1614" idx="0"/>
            </p:cNvCxnSpPr>
            <p:nvPr/>
          </p:nvCxnSpPr>
          <p:spPr>
            <a:xfrm>
              <a:off x="2538559" y="317541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47"/>
            <p:cNvCxnSpPr>
              <a:stCxn id="1603" idx="4"/>
              <a:endCxn id="1615" idx="0"/>
            </p:cNvCxnSpPr>
            <p:nvPr/>
          </p:nvCxnSpPr>
          <p:spPr>
            <a:xfrm>
              <a:off x="3006403" y="317541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1" name="Google Shape;1631;p47"/>
            <p:cNvCxnSpPr>
              <a:stCxn id="1604" idx="4"/>
              <a:endCxn id="1616" idx="0"/>
            </p:cNvCxnSpPr>
            <p:nvPr/>
          </p:nvCxnSpPr>
          <p:spPr>
            <a:xfrm>
              <a:off x="3474247" y="317541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47"/>
            <p:cNvCxnSpPr>
              <a:stCxn id="1605" idx="4"/>
              <a:endCxn id="1617" idx="0"/>
            </p:cNvCxnSpPr>
            <p:nvPr/>
          </p:nvCxnSpPr>
          <p:spPr>
            <a:xfrm>
              <a:off x="3942091" y="317541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3" name="Google Shape;1633;p47"/>
            <p:cNvCxnSpPr>
              <a:endCxn id="1590" idx="0"/>
            </p:cNvCxnSpPr>
            <p:nvPr/>
          </p:nvCxnSpPr>
          <p:spPr>
            <a:xfrm>
              <a:off x="2070715" y="2414094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4" name="Google Shape;1634;p47"/>
            <p:cNvCxnSpPr>
              <a:endCxn id="1591" idx="0"/>
            </p:cNvCxnSpPr>
            <p:nvPr/>
          </p:nvCxnSpPr>
          <p:spPr>
            <a:xfrm>
              <a:off x="2538559" y="2414094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47"/>
            <p:cNvCxnSpPr>
              <a:endCxn id="1592" idx="0"/>
            </p:cNvCxnSpPr>
            <p:nvPr/>
          </p:nvCxnSpPr>
          <p:spPr>
            <a:xfrm>
              <a:off x="3006403" y="2414094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47"/>
            <p:cNvCxnSpPr>
              <a:endCxn id="1593" idx="0"/>
            </p:cNvCxnSpPr>
            <p:nvPr/>
          </p:nvCxnSpPr>
          <p:spPr>
            <a:xfrm>
              <a:off x="3474247" y="2414094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47"/>
            <p:cNvCxnSpPr>
              <a:endCxn id="1594" idx="0"/>
            </p:cNvCxnSpPr>
            <p:nvPr/>
          </p:nvCxnSpPr>
          <p:spPr>
            <a:xfrm>
              <a:off x="3942091" y="2414094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8" name="Google Shape;1638;p47"/>
            <p:cNvSpPr/>
            <p:nvPr/>
          </p:nvSpPr>
          <p:spPr>
            <a:xfrm>
              <a:off x="1972937" y="3924016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2440781" y="3924016"/>
              <a:ext cx="195600" cy="192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2908625" y="3924016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3376469" y="3924016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3844313" y="3924016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3" name="Google Shape;1643;p47"/>
            <p:cNvCxnSpPr>
              <a:stCxn id="1638" idx="6"/>
              <a:endCxn id="1639" idx="2"/>
            </p:cNvCxnSpPr>
            <p:nvPr/>
          </p:nvCxnSpPr>
          <p:spPr>
            <a:xfrm>
              <a:off x="2168537" y="4020316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4" name="Google Shape;1644;p47"/>
            <p:cNvCxnSpPr/>
            <p:nvPr/>
          </p:nvCxnSpPr>
          <p:spPr>
            <a:xfrm>
              <a:off x="2636389" y="4020334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47"/>
            <p:cNvCxnSpPr/>
            <p:nvPr/>
          </p:nvCxnSpPr>
          <p:spPr>
            <a:xfrm>
              <a:off x="3104229" y="4020334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47"/>
            <p:cNvCxnSpPr/>
            <p:nvPr/>
          </p:nvCxnSpPr>
          <p:spPr>
            <a:xfrm>
              <a:off x="3572077" y="4020334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47"/>
            <p:cNvCxnSpPr/>
            <p:nvPr/>
          </p:nvCxnSpPr>
          <p:spPr>
            <a:xfrm flipH="1" rot="10800000">
              <a:off x="1810741" y="4020208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8" name="Google Shape;1648;p47"/>
            <p:cNvCxnSpPr/>
            <p:nvPr/>
          </p:nvCxnSpPr>
          <p:spPr>
            <a:xfrm flipH="1" rot="10800000">
              <a:off x="4039911" y="4020012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9" name="Google Shape;1649;p47"/>
            <p:cNvCxnSpPr>
              <a:stCxn id="1613" idx="4"/>
              <a:endCxn id="1638" idx="0"/>
            </p:cNvCxnSpPr>
            <p:nvPr/>
          </p:nvCxnSpPr>
          <p:spPr>
            <a:xfrm>
              <a:off x="2070715" y="3643335"/>
              <a:ext cx="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0" name="Google Shape;1650;p47"/>
            <p:cNvCxnSpPr>
              <a:stCxn id="1614" idx="4"/>
              <a:endCxn id="1639" idx="0"/>
            </p:cNvCxnSpPr>
            <p:nvPr/>
          </p:nvCxnSpPr>
          <p:spPr>
            <a:xfrm>
              <a:off x="2538559" y="3643335"/>
              <a:ext cx="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1" name="Google Shape;1651;p47"/>
            <p:cNvCxnSpPr>
              <a:stCxn id="1615" idx="4"/>
              <a:endCxn id="1640" idx="0"/>
            </p:cNvCxnSpPr>
            <p:nvPr/>
          </p:nvCxnSpPr>
          <p:spPr>
            <a:xfrm>
              <a:off x="3006403" y="3643335"/>
              <a:ext cx="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2" name="Google Shape;1652;p47"/>
            <p:cNvCxnSpPr>
              <a:stCxn id="1616" idx="4"/>
              <a:endCxn id="1641" idx="0"/>
            </p:cNvCxnSpPr>
            <p:nvPr/>
          </p:nvCxnSpPr>
          <p:spPr>
            <a:xfrm>
              <a:off x="3474247" y="3643335"/>
              <a:ext cx="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3" name="Google Shape;1653;p47"/>
            <p:cNvCxnSpPr>
              <a:stCxn id="1617" idx="4"/>
              <a:endCxn id="1642" idx="0"/>
            </p:cNvCxnSpPr>
            <p:nvPr/>
          </p:nvCxnSpPr>
          <p:spPr>
            <a:xfrm>
              <a:off x="3942091" y="3643335"/>
              <a:ext cx="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4" name="Google Shape;1654;p47"/>
            <p:cNvCxnSpPr>
              <a:stCxn id="1638" idx="4"/>
            </p:cNvCxnSpPr>
            <p:nvPr/>
          </p:nvCxnSpPr>
          <p:spPr>
            <a:xfrm>
              <a:off x="2070737" y="4116616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47"/>
            <p:cNvCxnSpPr>
              <a:stCxn id="1639" idx="4"/>
            </p:cNvCxnSpPr>
            <p:nvPr/>
          </p:nvCxnSpPr>
          <p:spPr>
            <a:xfrm>
              <a:off x="2538581" y="4116616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6" name="Google Shape;1656;p47"/>
            <p:cNvCxnSpPr>
              <a:stCxn id="1640" idx="4"/>
            </p:cNvCxnSpPr>
            <p:nvPr/>
          </p:nvCxnSpPr>
          <p:spPr>
            <a:xfrm>
              <a:off x="3006425" y="4116616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47"/>
            <p:cNvCxnSpPr>
              <a:stCxn id="1641" idx="4"/>
            </p:cNvCxnSpPr>
            <p:nvPr/>
          </p:nvCxnSpPr>
          <p:spPr>
            <a:xfrm>
              <a:off x="3474269" y="4116616"/>
              <a:ext cx="0" cy="100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8" name="Google Shape;1658;p47"/>
            <p:cNvCxnSpPr>
              <a:stCxn id="1642" idx="4"/>
            </p:cNvCxnSpPr>
            <p:nvPr/>
          </p:nvCxnSpPr>
          <p:spPr>
            <a:xfrm>
              <a:off x="3942113" y="4116616"/>
              <a:ext cx="0" cy="100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9" name="Google Shape;1659;p47"/>
            <p:cNvSpPr/>
            <p:nvPr/>
          </p:nvSpPr>
          <p:spPr>
            <a:xfrm>
              <a:off x="2771931" y="4114261"/>
              <a:ext cx="234300" cy="1926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3239720" y="4096968"/>
              <a:ext cx="234300" cy="1926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3707466" y="4115926"/>
              <a:ext cx="234300" cy="1926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2304113" y="2322234"/>
              <a:ext cx="234300" cy="1926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2773941" y="2322234"/>
              <a:ext cx="234300" cy="1926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3241753" y="2322234"/>
              <a:ext cx="234300" cy="1926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709549" y="2322234"/>
              <a:ext cx="234300" cy="1926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2304127" y="4116743"/>
              <a:ext cx="234300" cy="1926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1729115" y="2888187"/>
              <a:ext cx="162300" cy="192600"/>
            </a:xfrm>
            <a:prstGeom prst="arc">
              <a:avLst>
                <a:gd fmla="val 5253066" name="adj1"/>
                <a:gd fmla="val 10703646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1737824" y="3357277"/>
              <a:ext cx="162300" cy="192600"/>
            </a:xfrm>
            <a:prstGeom prst="arc">
              <a:avLst>
                <a:gd fmla="val 5253066" name="adj1"/>
                <a:gd fmla="val 10703646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1729115" y="3826368"/>
              <a:ext cx="162300" cy="192600"/>
            </a:xfrm>
            <a:prstGeom prst="arc">
              <a:avLst>
                <a:gd fmla="val 5253066" name="adj1"/>
                <a:gd fmla="val 10703646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4121534" y="2888066"/>
              <a:ext cx="162300" cy="192600"/>
            </a:xfrm>
            <a:prstGeom prst="arc">
              <a:avLst>
                <a:gd fmla="val 122877" name="adj1"/>
                <a:gd fmla="val 5270999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4121534" y="3357035"/>
              <a:ext cx="162300" cy="192600"/>
            </a:xfrm>
            <a:prstGeom prst="arc">
              <a:avLst>
                <a:gd fmla="val 122877" name="adj1"/>
                <a:gd fmla="val 5270999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4121563" y="3826005"/>
              <a:ext cx="162300" cy="192600"/>
            </a:xfrm>
            <a:prstGeom prst="arc">
              <a:avLst>
                <a:gd fmla="val 122877" name="adj1"/>
                <a:gd fmla="val 5270999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457201" y="312847"/>
            <a:ext cx="739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30" name="Google Shape;330;p27"/>
          <p:cNvSpPr txBox="1"/>
          <p:nvPr>
            <p:ph idx="1" type="body"/>
          </p:nvPr>
        </p:nvSpPr>
        <p:spPr>
          <a:xfrm>
            <a:off x="3419400" y="1770838"/>
            <a:ext cx="44292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99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Impossibility</a:t>
            </a:r>
            <a:endParaRPr sz="1400"/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 sz="1400"/>
              <a:t> - all-to-all broadcast algorithm</a:t>
            </a:r>
            <a:endParaRPr sz="1400"/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CBAT</a:t>
            </a:r>
            <a:r>
              <a:rPr lang="en" sz="1400"/>
              <a:t> - consensus using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/>
              <a:t>extension to CONGEST model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1" name="Google Shape;331;p27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2" name="Google Shape;332;p27"/>
          <p:cNvGrpSpPr/>
          <p:nvPr/>
        </p:nvGrpSpPr>
        <p:grpSpPr>
          <a:xfrm>
            <a:off x="1276537" y="2073725"/>
            <a:ext cx="2235000" cy="2007000"/>
            <a:chOff x="559937" y="2495650"/>
            <a:chExt cx="2235000" cy="2007000"/>
          </a:xfrm>
        </p:grpSpPr>
        <p:sp>
          <p:nvSpPr>
            <p:cNvPr id="333" name="Google Shape;333;p27"/>
            <p:cNvSpPr/>
            <p:nvPr/>
          </p:nvSpPr>
          <p:spPr>
            <a:xfrm>
              <a:off x="559937" y="2495650"/>
              <a:ext cx="2235000" cy="2007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7"/>
            <p:cNvGrpSpPr/>
            <p:nvPr/>
          </p:nvGrpSpPr>
          <p:grpSpPr>
            <a:xfrm>
              <a:off x="645516" y="2708748"/>
              <a:ext cx="2063823" cy="1580799"/>
              <a:chOff x="5983087" y="3029439"/>
              <a:chExt cx="2520546" cy="186371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6076987" y="3029439"/>
                <a:ext cx="2408400" cy="356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5983087" y="3123682"/>
                <a:ext cx="402600" cy="1767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6292035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673981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>
                <a:off x="718759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763537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>
                <a:off x="808315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2" name="Google Shape;342;p27"/>
              <p:cNvCxnSpPr>
                <a:stCxn id="337" idx="6"/>
                <a:endCxn id="338" idx="2"/>
              </p:cNvCxnSpPr>
              <p:nvPr/>
            </p:nvCxnSpPr>
            <p:spPr>
              <a:xfrm>
                <a:off x="6479235" y="3385519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27"/>
              <p:cNvCxnSpPr/>
              <p:nvPr/>
            </p:nvCxnSpPr>
            <p:spPr>
              <a:xfrm>
                <a:off x="6927033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27"/>
              <p:cNvCxnSpPr/>
              <p:nvPr/>
            </p:nvCxnSpPr>
            <p:spPr>
              <a:xfrm>
                <a:off x="7374809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27"/>
              <p:cNvCxnSpPr/>
              <p:nvPr/>
            </p:nvCxnSpPr>
            <p:spPr>
              <a:xfrm>
                <a:off x="7822592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27"/>
              <p:cNvCxnSpPr/>
              <p:nvPr/>
            </p:nvCxnSpPr>
            <p:spPr>
              <a:xfrm flipH="1" rot="10800000">
                <a:off x="6136794" y="3385351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27"/>
              <p:cNvCxnSpPr/>
              <p:nvPr/>
            </p:nvCxnSpPr>
            <p:spPr>
              <a:xfrm flipH="1" rot="10800000">
                <a:off x="8270362" y="3385177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8" name="Google Shape;348;p27"/>
              <p:cNvSpPr/>
              <p:nvPr/>
            </p:nvSpPr>
            <p:spPr>
              <a:xfrm>
                <a:off x="6292035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673981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718759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763537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>
                <a:off x="808315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3" name="Google Shape;353;p27"/>
              <p:cNvCxnSpPr>
                <a:stCxn id="348" idx="6"/>
                <a:endCxn id="349" idx="2"/>
              </p:cNvCxnSpPr>
              <p:nvPr/>
            </p:nvCxnSpPr>
            <p:spPr>
              <a:xfrm>
                <a:off x="6479235" y="3800941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27"/>
              <p:cNvCxnSpPr/>
              <p:nvPr/>
            </p:nvCxnSpPr>
            <p:spPr>
              <a:xfrm>
                <a:off x="6927033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27"/>
              <p:cNvCxnSpPr/>
              <p:nvPr/>
            </p:nvCxnSpPr>
            <p:spPr>
              <a:xfrm>
                <a:off x="7374809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27"/>
              <p:cNvCxnSpPr/>
              <p:nvPr/>
            </p:nvCxnSpPr>
            <p:spPr>
              <a:xfrm>
                <a:off x="7822592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27"/>
              <p:cNvCxnSpPr/>
              <p:nvPr/>
            </p:nvCxnSpPr>
            <p:spPr>
              <a:xfrm flipH="1" rot="10800000">
                <a:off x="6136794" y="380077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27"/>
              <p:cNvCxnSpPr/>
              <p:nvPr/>
            </p:nvCxnSpPr>
            <p:spPr>
              <a:xfrm flipH="1" rot="10800000">
                <a:off x="8270362" y="3800599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27"/>
              <p:cNvCxnSpPr>
                <a:stCxn id="337" idx="4"/>
                <a:endCxn id="348" idx="0"/>
              </p:cNvCxnSpPr>
              <p:nvPr/>
            </p:nvCxnSpPr>
            <p:spPr>
              <a:xfrm>
                <a:off x="6385635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0" name="Google Shape;360;p27"/>
              <p:cNvSpPr/>
              <p:nvPr/>
            </p:nvSpPr>
            <p:spPr>
              <a:xfrm>
                <a:off x="6292035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673981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718759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7"/>
              <p:cNvSpPr/>
              <p:nvPr/>
            </p:nvSpPr>
            <p:spPr>
              <a:xfrm>
                <a:off x="763537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808315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5" name="Google Shape;365;p27"/>
              <p:cNvCxnSpPr>
                <a:stCxn id="360" idx="6"/>
                <a:endCxn id="361" idx="2"/>
              </p:cNvCxnSpPr>
              <p:nvPr/>
            </p:nvCxnSpPr>
            <p:spPr>
              <a:xfrm>
                <a:off x="6479235" y="4216363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27"/>
              <p:cNvCxnSpPr/>
              <p:nvPr/>
            </p:nvCxnSpPr>
            <p:spPr>
              <a:xfrm>
                <a:off x="6927033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27"/>
              <p:cNvCxnSpPr/>
              <p:nvPr/>
            </p:nvCxnSpPr>
            <p:spPr>
              <a:xfrm>
                <a:off x="7374809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27"/>
              <p:cNvCxnSpPr/>
              <p:nvPr/>
            </p:nvCxnSpPr>
            <p:spPr>
              <a:xfrm>
                <a:off x="7822592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27"/>
              <p:cNvCxnSpPr/>
              <p:nvPr/>
            </p:nvCxnSpPr>
            <p:spPr>
              <a:xfrm flipH="1" rot="10800000">
                <a:off x="6136794" y="4216196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27"/>
              <p:cNvCxnSpPr/>
              <p:nvPr/>
            </p:nvCxnSpPr>
            <p:spPr>
              <a:xfrm flipH="1" rot="10800000">
                <a:off x="8270362" y="4216022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27"/>
              <p:cNvCxnSpPr>
                <a:stCxn id="338" idx="4"/>
                <a:endCxn id="349" idx="0"/>
              </p:cNvCxnSpPr>
              <p:nvPr/>
            </p:nvCxnSpPr>
            <p:spPr>
              <a:xfrm>
                <a:off x="683341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27"/>
              <p:cNvCxnSpPr>
                <a:stCxn id="339" idx="4"/>
                <a:endCxn id="350" idx="0"/>
              </p:cNvCxnSpPr>
              <p:nvPr/>
            </p:nvCxnSpPr>
            <p:spPr>
              <a:xfrm>
                <a:off x="728119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27"/>
              <p:cNvCxnSpPr>
                <a:stCxn id="340" idx="4"/>
                <a:endCxn id="351" idx="0"/>
              </p:cNvCxnSpPr>
              <p:nvPr/>
            </p:nvCxnSpPr>
            <p:spPr>
              <a:xfrm>
                <a:off x="772897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27"/>
              <p:cNvCxnSpPr>
                <a:stCxn id="341" idx="4"/>
                <a:endCxn id="352" idx="0"/>
              </p:cNvCxnSpPr>
              <p:nvPr/>
            </p:nvCxnSpPr>
            <p:spPr>
              <a:xfrm>
                <a:off x="817675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27"/>
              <p:cNvCxnSpPr>
                <a:stCxn id="348" idx="4"/>
                <a:endCxn id="360" idx="0"/>
              </p:cNvCxnSpPr>
              <p:nvPr/>
            </p:nvCxnSpPr>
            <p:spPr>
              <a:xfrm>
                <a:off x="6385635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27"/>
              <p:cNvCxnSpPr>
                <a:stCxn id="349" idx="4"/>
                <a:endCxn id="361" idx="0"/>
              </p:cNvCxnSpPr>
              <p:nvPr/>
            </p:nvCxnSpPr>
            <p:spPr>
              <a:xfrm>
                <a:off x="683341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27"/>
              <p:cNvCxnSpPr>
                <a:stCxn id="350" idx="4"/>
                <a:endCxn id="362" idx="0"/>
              </p:cNvCxnSpPr>
              <p:nvPr/>
            </p:nvCxnSpPr>
            <p:spPr>
              <a:xfrm>
                <a:off x="728119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27"/>
              <p:cNvCxnSpPr>
                <a:stCxn id="351" idx="4"/>
                <a:endCxn id="363" idx="0"/>
              </p:cNvCxnSpPr>
              <p:nvPr/>
            </p:nvCxnSpPr>
            <p:spPr>
              <a:xfrm>
                <a:off x="772897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27"/>
              <p:cNvCxnSpPr>
                <a:stCxn id="352" idx="4"/>
                <a:endCxn id="364" idx="0"/>
              </p:cNvCxnSpPr>
              <p:nvPr/>
            </p:nvCxnSpPr>
            <p:spPr>
              <a:xfrm>
                <a:off x="817675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27"/>
              <p:cNvCxnSpPr>
                <a:endCxn id="337" idx="0"/>
              </p:cNvCxnSpPr>
              <p:nvPr/>
            </p:nvCxnSpPr>
            <p:spPr>
              <a:xfrm>
                <a:off x="6385635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27"/>
              <p:cNvCxnSpPr>
                <a:endCxn id="338" idx="0"/>
              </p:cNvCxnSpPr>
              <p:nvPr/>
            </p:nvCxnSpPr>
            <p:spPr>
              <a:xfrm>
                <a:off x="683341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27"/>
              <p:cNvCxnSpPr>
                <a:endCxn id="339" idx="0"/>
              </p:cNvCxnSpPr>
              <p:nvPr/>
            </p:nvCxnSpPr>
            <p:spPr>
              <a:xfrm>
                <a:off x="728119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Google Shape;383;p27"/>
              <p:cNvCxnSpPr>
                <a:endCxn id="340" idx="0"/>
              </p:cNvCxnSpPr>
              <p:nvPr/>
            </p:nvCxnSpPr>
            <p:spPr>
              <a:xfrm>
                <a:off x="772897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27"/>
              <p:cNvCxnSpPr>
                <a:endCxn id="341" idx="0"/>
              </p:cNvCxnSpPr>
              <p:nvPr/>
            </p:nvCxnSpPr>
            <p:spPr>
              <a:xfrm>
                <a:off x="817675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5" name="Google Shape;385;p27"/>
              <p:cNvSpPr/>
              <p:nvPr/>
            </p:nvSpPr>
            <p:spPr>
              <a:xfrm>
                <a:off x="629205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673983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718761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763539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808317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0" name="Google Shape;390;p27"/>
              <p:cNvCxnSpPr>
                <a:stCxn id="385" idx="6"/>
                <a:endCxn id="386" idx="2"/>
              </p:cNvCxnSpPr>
              <p:nvPr/>
            </p:nvCxnSpPr>
            <p:spPr>
              <a:xfrm>
                <a:off x="6479255" y="4636546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27"/>
              <p:cNvCxnSpPr/>
              <p:nvPr/>
            </p:nvCxnSpPr>
            <p:spPr>
              <a:xfrm>
                <a:off x="6927054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27"/>
              <p:cNvCxnSpPr/>
              <p:nvPr/>
            </p:nvCxnSpPr>
            <p:spPr>
              <a:xfrm>
                <a:off x="7374830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27"/>
              <p:cNvCxnSpPr/>
              <p:nvPr/>
            </p:nvCxnSpPr>
            <p:spPr>
              <a:xfrm>
                <a:off x="7822613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27"/>
              <p:cNvCxnSpPr/>
              <p:nvPr/>
            </p:nvCxnSpPr>
            <p:spPr>
              <a:xfrm flipH="1" rot="10800000">
                <a:off x="6136815" y="4636378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7"/>
              <p:cNvCxnSpPr/>
              <p:nvPr/>
            </p:nvCxnSpPr>
            <p:spPr>
              <a:xfrm flipH="1" rot="10800000">
                <a:off x="8270383" y="463620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27"/>
              <p:cNvCxnSpPr>
                <a:stCxn id="360" idx="4"/>
                <a:endCxn id="385" idx="0"/>
              </p:cNvCxnSpPr>
              <p:nvPr/>
            </p:nvCxnSpPr>
            <p:spPr>
              <a:xfrm>
                <a:off x="6385635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27"/>
              <p:cNvCxnSpPr>
                <a:stCxn id="361" idx="4"/>
                <a:endCxn id="386" idx="0"/>
              </p:cNvCxnSpPr>
              <p:nvPr/>
            </p:nvCxnSpPr>
            <p:spPr>
              <a:xfrm>
                <a:off x="683341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27"/>
              <p:cNvCxnSpPr>
                <a:stCxn id="362" idx="4"/>
                <a:endCxn id="387" idx="0"/>
              </p:cNvCxnSpPr>
              <p:nvPr/>
            </p:nvCxnSpPr>
            <p:spPr>
              <a:xfrm>
                <a:off x="728119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27"/>
              <p:cNvCxnSpPr>
                <a:stCxn id="363" idx="4"/>
                <a:endCxn id="388" idx="0"/>
              </p:cNvCxnSpPr>
              <p:nvPr/>
            </p:nvCxnSpPr>
            <p:spPr>
              <a:xfrm>
                <a:off x="772897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27"/>
              <p:cNvCxnSpPr>
                <a:stCxn id="364" idx="4"/>
                <a:endCxn id="389" idx="0"/>
              </p:cNvCxnSpPr>
              <p:nvPr/>
            </p:nvCxnSpPr>
            <p:spPr>
              <a:xfrm>
                <a:off x="817675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27"/>
              <p:cNvCxnSpPr>
                <a:stCxn id="385" idx="4"/>
              </p:cNvCxnSpPr>
              <p:nvPr/>
            </p:nvCxnSpPr>
            <p:spPr>
              <a:xfrm>
                <a:off x="638565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27"/>
              <p:cNvCxnSpPr>
                <a:stCxn id="386" idx="4"/>
              </p:cNvCxnSpPr>
              <p:nvPr/>
            </p:nvCxnSpPr>
            <p:spPr>
              <a:xfrm>
                <a:off x="683343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27"/>
              <p:cNvCxnSpPr>
                <a:stCxn id="387" idx="4"/>
              </p:cNvCxnSpPr>
              <p:nvPr/>
            </p:nvCxnSpPr>
            <p:spPr>
              <a:xfrm>
                <a:off x="728121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27"/>
              <p:cNvCxnSpPr>
                <a:stCxn id="388" idx="4"/>
              </p:cNvCxnSpPr>
              <p:nvPr/>
            </p:nvCxnSpPr>
            <p:spPr>
              <a:xfrm>
                <a:off x="772899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7"/>
              <p:cNvCxnSpPr>
                <a:stCxn id="389" idx="4"/>
              </p:cNvCxnSpPr>
              <p:nvPr/>
            </p:nvCxnSpPr>
            <p:spPr>
              <a:xfrm>
                <a:off x="817677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6" name="Google Shape;406;p27"/>
              <p:cNvSpPr/>
              <p:nvPr/>
            </p:nvSpPr>
            <p:spPr>
              <a:xfrm>
                <a:off x="7056783" y="4719946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7504511" y="4704593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7952196" y="4721424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6609028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7058707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7506456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7954190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6609042" y="4722149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6058690" y="3631430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6067026" y="4047891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6058690" y="4464353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8348506" y="3631323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8348506" y="4047676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8348533" y="4464030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/>
          <p:nvPr>
            <p:ph type="title"/>
          </p:nvPr>
        </p:nvSpPr>
        <p:spPr>
          <a:xfrm>
            <a:off x="1501725" y="129825"/>
            <a:ext cx="59784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Consensus with </a:t>
            </a:r>
            <a:br>
              <a:rPr lang="en"/>
            </a:br>
            <a:r>
              <a:rPr lang="en"/>
              <a:t>Arbitrary Fault Location</a:t>
            </a:r>
            <a:endParaRPr/>
          </a:p>
        </p:txBody>
      </p:sp>
      <p:sp>
        <p:nvSpPr>
          <p:cNvPr id="425" name="Google Shape;425;p28"/>
          <p:cNvSpPr txBox="1"/>
          <p:nvPr>
            <p:ph idx="1" type="body"/>
          </p:nvPr>
        </p:nvSpPr>
        <p:spPr>
          <a:xfrm>
            <a:off x="628650" y="1154350"/>
            <a:ext cx="5501100" cy="59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</a:t>
            </a:r>
            <a:r>
              <a:rPr lang="en" sz="1400"/>
              <a:t>here is no algorithm that solves consensus with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&gt; 1</a:t>
            </a:r>
            <a:r>
              <a:rPr lang="en" sz="1400"/>
              <a:t> faults on a torus with connectivity 4 [Dolev82].</a:t>
            </a:r>
            <a:endParaRPr sz="1400"/>
          </a:p>
        </p:txBody>
      </p:sp>
      <p:sp>
        <p:nvSpPr>
          <p:cNvPr id="426" name="Google Shape;426;p28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7" name="Google Shape;427;p28"/>
          <p:cNvGrpSpPr/>
          <p:nvPr/>
        </p:nvGrpSpPr>
        <p:grpSpPr>
          <a:xfrm>
            <a:off x="6087499" y="1091941"/>
            <a:ext cx="2442361" cy="1883381"/>
            <a:chOff x="5982450" y="1020975"/>
            <a:chExt cx="2721900" cy="2016900"/>
          </a:xfrm>
        </p:grpSpPr>
        <p:sp>
          <p:nvSpPr>
            <p:cNvPr id="428" name="Google Shape;428;p28"/>
            <p:cNvSpPr/>
            <p:nvPr/>
          </p:nvSpPr>
          <p:spPr>
            <a:xfrm>
              <a:off x="5982450" y="1020975"/>
              <a:ext cx="2721900" cy="20169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9" name="Google Shape;429;p28"/>
            <p:cNvGrpSpPr/>
            <p:nvPr/>
          </p:nvGrpSpPr>
          <p:grpSpPr>
            <a:xfrm>
              <a:off x="6129753" y="1185690"/>
              <a:ext cx="2468866" cy="1737316"/>
              <a:chOff x="1650125" y="2210121"/>
              <a:chExt cx="2633738" cy="2099222"/>
            </a:xfrm>
          </p:grpSpPr>
          <p:sp>
            <p:nvSpPr>
              <p:cNvPr id="430" name="Google Shape;430;p28"/>
              <p:cNvSpPr/>
              <p:nvPr/>
            </p:nvSpPr>
            <p:spPr>
              <a:xfrm>
                <a:off x="1748232" y="2210121"/>
                <a:ext cx="2516400" cy="401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1650125" y="2316273"/>
                <a:ext cx="420600" cy="1990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1972915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8"/>
              <p:cNvSpPr/>
              <p:nvPr/>
            </p:nvSpPr>
            <p:spPr>
              <a:xfrm>
                <a:off x="2440759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8"/>
              <p:cNvSpPr/>
              <p:nvPr/>
            </p:nvSpPr>
            <p:spPr>
              <a:xfrm>
                <a:off x="2908603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3376447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3844291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37" name="Google Shape;437;p28"/>
              <p:cNvCxnSpPr>
                <a:stCxn id="432" idx="6"/>
                <a:endCxn id="433" idx="2"/>
              </p:cNvCxnSpPr>
              <p:nvPr/>
            </p:nvCxnSpPr>
            <p:spPr>
              <a:xfrm>
                <a:off x="2168515" y="261119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28"/>
              <p:cNvCxnSpPr/>
              <p:nvPr/>
            </p:nvCxnSpPr>
            <p:spPr>
              <a:xfrm>
                <a:off x="2636367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28"/>
              <p:cNvCxnSpPr/>
              <p:nvPr/>
            </p:nvCxnSpPr>
            <p:spPr>
              <a:xfrm>
                <a:off x="3104207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28"/>
              <p:cNvCxnSpPr/>
              <p:nvPr/>
            </p:nvCxnSpPr>
            <p:spPr>
              <a:xfrm>
                <a:off x="3572055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28"/>
              <p:cNvCxnSpPr/>
              <p:nvPr/>
            </p:nvCxnSpPr>
            <p:spPr>
              <a:xfrm flipH="1" rot="10800000">
                <a:off x="1810719" y="2611086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28"/>
              <p:cNvCxnSpPr/>
              <p:nvPr/>
            </p:nvCxnSpPr>
            <p:spPr>
              <a:xfrm flipH="1" rot="10800000">
                <a:off x="4039889" y="2610889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3" name="Google Shape;443;p28"/>
              <p:cNvSpPr/>
              <p:nvPr/>
            </p:nvSpPr>
            <p:spPr>
              <a:xfrm>
                <a:off x="1972915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2440759" y="2982814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2908603" y="2982814"/>
                <a:ext cx="195600" cy="192600"/>
              </a:xfrm>
              <a:prstGeom prst="ellipse">
                <a:avLst/>
              </a:prstGeom>
              <a:solidFill>
                <a:srgbClr val="AEABAB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3376447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3844291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8" name="Google Shape;448;p28"/>
              <p:cNvCxnSpPr>
                <a:stCxn id="443" idx="6"/>
                <a:endCxn id="444" idx="2"/>
              </p:cNvCxnSpPr>
              <p:nvPr/>
            </p:nvCxnSpPr>
            <p:spPr>
              <a:xfrm>
                <a:off x="2168515" y="307911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28"/>
              <p:cNvCxnSpPr/>
              <p:nvPr/>
            </p:nvCxnSpPr>
            <p:spPr>
              <a:xfrm>
                <a:off x="2636367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" name="Google Shape;450;p28"/>
              <p:cNvCxnSpPr/>
              <p:nvPr/>
            </p:nvCxnSpPr>
            <p:spPr>
              <a:xfrm>
                <a:off x="3104207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28"/>
              <p:cNvCxnSpPr/>
              <p:nvPr/>
            </p:nvCxnSpPr>
            <p:spPr>
              <a:xfrm>
                <a:off x="3572055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28"/>
              <p:cNvCxnSpPr/>
              <p:nvPr/>
            </p:nvCxnSpPr>
            <p:spPr>
              <a:xfrm flipH="1" rot="10800000">
                <a:off x="1810719" y="3079006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28"/>
              <p:cNvCxnSpPr/>
              <p:nvPr/>
            </p:nvCxnSpPr>
            <p:spPr>
              <a:xfrm flipH="1" rot="10800000">
                <a:off x="4039889" y="3078810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28"/>
              <p:cNvCxnSpPr>
                <a:stCxn id="432" idx="4"/>
                <a:endCxn id="443" idx="0"/>
              </p:cNvCxnSpPr>
              <p:nvPr/>
            </p:nvCxnSpPr>
            <p:spPr>
              <a:xfrm>
                <a:off x="2070715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5" name="Google Shape;455;p28"/>
              <p:cNvSpPr/>
              <p:nvPr/>
            </p:nvSpPr>
            <p:spPr>
              <a:xfrm>
                <a:off x="1972915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440759" y="3450735"/>
                <a:ext cx="195600" cy="192600"/>
              </a:xfrm>
              <a:prstGeom prst="ellipse">
                <a:avLst/>
              </a:prstGeom>
              <a:solidFill>
                <a:srgbClr val="AEABAB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908603" y="3450735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3376447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3844291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0" name="Google Shape;460;p28"/>
              <p:cNvCxnSpPr>
                <a:stCxn id="455" idx="6"/>
                <a:endCxn id="456" idx="2"/>
              </p:cNvCxnSpPr>
              <p:nvPr/>
            </p:nvCxnSpPr>
            <p:spPr>
              <a:xfrm>
                <a:off x="2168515" y="3547035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28"/>
              <p:cNvCxnSpPr/>
              <p:nvPr/>
            </p:nvCxnSpPr>
            <p:spPr>
              <a:xfrm>
                <a:off x="2636367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28"/>
              <p:cNvCxnSpPr/>
              <p:nvPr/>
            </p:nvCxnSpPr>
            <p:spPr>
              <a:xfrm>
                <a:off x="3104207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28"/>
              <p:cNvCxnSpPr/>
              <p:nvPr/>
            </p:nvCxnSpPr>
            <p:spPr>
              <a:xfrm>
                <a:off x="3572055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28"/>
              <p:cNvCxnSpPr/>
              <p:nvPr/>
            </p:nvCxnSpPr>
            <p:spPr>
              <a:xfrm flipH="1" rot="10800000">
                <a:off x="1810719" y="3546927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28"/>
              <p:cNvCxnSpPr/>
              <p:nvPr/>
            </p:nvCxnSpPr>
            <p:spPr>
              <a:xfrm flipH="1" rot="10800000">
                <a:off x="4039889" y="3546730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28"/>
              <p:cNvCxnSpPr>
                <a:stCxn id="433" idx="4"/>
                <a:endCxn id="444" idx="0"/>
              </p:cNvCxnSpPr>
              <p:nvPr/>
            </p:nvCxnSpPr>
            <p:spPr>
              <a:xfrm>
                <a:off x="2538559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28"/>
              <p:cNvCxnSpPr>
                <a:stCxn id="434" idx="4"/>
                <a:endCxn id="445" idx="0"/>
              </p:cNvCxnSpPr>
              <p:nvPr/>
            </p:nvCxnSpPr>
            <p:spPr>
              <a:xfrm>
                <a:off x="3006403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28"/>
              <p:cNvCxnSpPr>
                <a:stCxn id="435" idx="4"/>
                <a:endCxn id="446" idx="0"/>
              </p:cNvCxnSpPr>
              <p:nvPr/>
            </p:nvCxnSpPr>
            <p:spPr>
              <a:xfrm>
                <a:off x="3474247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28"/>
              <p:cNvCxnSpPr>
                <a:stCxn id="436" idx="4"/>
                <a:endCxn id="447" idx="0"/>
              </p:cNvCxnSpPr>
              <p:nvPr/>
            </p:nvCxnSpPr>
            <p:spPr>
              <a:xfrm>
                <a:off x="3942091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28"/>
              <p:cNvCxnSpPr>
                <a:stCxn id="443" idx="4"/>
                <a:endCxn id="455" idx="0"/>
              </p:cNvCxnSpPr>
              <p:nvPr/>
            </p:nvCxnSpPr>
            <p:spPr>
              <a:xfrm>
                <a:off x="2070715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28"/>
              <p:cNvCxnSpPr>
                <a:stCxn id="444" idx="4"/>
                <a:endCxn id="456" idx="0"/>
              </p:cNvCxnSpPr>
              <p:nvPr/>
            </p:nvCxnSpPr>
            <p:spPr>
              <a:xfrm>
                <a:off x="2538559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28"/>
              <p:cNvCxnSpPr>
                <a:stCxn id="445" idx="4"/>
                <a:endCxn id="457" idx="0"/>
              </p:cNvCxnSpPr>
              <p:nvPr/>
            </p:nvCxnSpPr>
            <p:spPr>
              <a:xfrm>
                <a:off x="3006403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28"/>
              <p:cNvCxnSpPr>
                <a:stCxn id="446" idx="4"/>
                <a:endCxn id="458" idx="0"/>
              </p:cNvCxnSpPr>
              <p:nvPr/>
            </p:nvCxnSpPr>
            <p:spPr>
              <a:xfrm>
                <a:off x="3474247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28"/>
              <p:cNvCxnSpPr>
                <a:stCxn id="447" idx="4"/>
                <a:endCxn id="459" idx="0"/>
              </p:cNvCxnSpPr>
              <p:nvPr/>
            </p:nvCxnSpPr>
            <p:spPr>
              <a:xfrm>
                <a:off x="3942091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28"/>
              <p:cNvCxnSpPr>
                <a:endCxn id="432" idx="0"/>
              </p:cNvCxnSpPr>
              <p:nvPr/>
            </p:nvCxnSpPr>
            <p:spPr>
              <a:xfrm>
                <a:off x="2070715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28"/>
              <p:cNvCxnSpPr>
                <a:endCxn id="433" idx="0"/>
              </p:cNvCxnSpPr>
              <p:nvPr/>
            </p:nvCxnSpPr>
            <p:spPr>
              <a:xfrm>
                <a:off x="2538559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28"/>
              <p:cNvCxnSpPr>
                <a:endCxn id="434" idx="0"/>
              </p:cNvCxnSpPr>
              <p:nvPr/>
            </p:nvCxnSpPr>
            <p:spPr>
              <a:xfrm>
                <a:off x="3006403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28"/>
              <p:cNvCxnSpPr>
                <a:endCxn id="435" idx="0"/>
              </p:cNvCxnSpPr>
              <p:nvPr/>
            </p:nvCxnSpPr>
            <p:spPr>
              <a:xfrm>
                <a:off x="3474247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28"/>
              <p:cNvCxnSpPr>
                <a:endCxn id="436" idx="0"/>
              </p:cNvCxnSpPr>
              <p:nvPr/>
            </p:nvCxnSpPr>
            <p:spPr>
              <a:xfrm>
                <a:off x="3942091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0" name="Google Shape;480;p28"/>
              <p:cNvSpPr/>
              <p:nvPr/>
            </p:nvSpPr>
            <p:spPr>
              <a:xfrm>
                <a:off x="1972937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440781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908625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3376469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3844313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5" name="Google Shape;485;p28"/>
              <p:cNvCxnSpPr>
                <a:stCxn id="480" idx="6"/>
                <a:endCxn id="481" idx="2"/>
              </p:cNvCxnSpPr>
              <p:nvPr/>
            </p:nvCxnSpPr>
            <p:spPr>
              <a:xfrm>
                <a:off x="2168537" y="4020316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28"/>
              <p:cNvCxnSpPr/>
              <p:nvPr/>
            </p:nvCxnSpPr>
            <p:spPr>
              <a:xfrm>
                <a:off x="2636389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28"/>
              <p:cNvCxnSpPr/>
              <p:nvPr/>
            </p:nvCxnSpPr>
            <p:spPr>
              <a:xfrm>
                <a:off x="3104229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28"/>
              <p:cNvCxnSpPr/>
              <p:nvPr/>
            </p:nvCxnSpPr>
            <p:spPr>
              <a:xfrm>
                <a:off x="3572077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28"/>
              <p:cNvCxnSpPr/>
              <p:nvPr/>
            </p:nvCxnSpPr>
            <p:spPr>
              <a:xfrm flipH="1" rot="10800000">
                <a:off x="1810741" y="4020208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28"/>
              <p:cNvCxnSpPr/>
              <p:nvPr/>
            </p:nvCxnSpPr>
            <p:spPr>
              <a:xfrm flipH="1" rot="10800000">
                <a:off x="4039911" y="4020012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28"/>
              <p:cNvCxnSpPr>
                <a:stCxn id="455" idx="4"/>
                <a:endCxn id="480" idx="0"/>
              </p:cNvCxnSpPr>
              <p:nvPr/>
            </p:nvCxnSpPr>
            <p:spPr>
              <a:xfrm>
                <a:off x="2070715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28"/>
              <p:cNvCxnSpPr>
                <a:stCxn id="456" idx="4"/>
                <a:endCxn id="481" idx="0"/>
              </p:cNvCxnSpPr>
              <p:nvPr/>
            </p:nvCxnSpPr>
            <p:spPr>
              <a:xfrm>
                <a:off x="2538559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28"/>
              <p:cNvCxnSpPr>
                <a:stCxn id="457" idx="4"/>
                <a:endCxn id="482" idx="0"/>
              </p:cNvCxnSpPr>
              <p:nvPr/>
            </p:nvCxnSpPr>
            <p:spPr>
              <a:xfrm>
                <a:off x="3006403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28"/>
              <p:cNvCxnSpPr>
                <a:stCxn id="458" idx="4"/>
                <a:endCxn id="483" idx="0"/>
              </p:cNvCxnSpPr>
              <p:nvPr/>
            </p:nvCxnSpPr>
            <p:spPr>
              <a:xfrm>
                <a:off x="3474247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28"/>
              <p:cNvCxnSpPr>
                <a:stCxn id="459" idx="4"/>
                <a:endCxn id="484" idx="0"/>
              </p:cNvCxnSpPr>
              <p:nvPr/>
            </p:nvCxnSpPr>
            <p:spPr>
              <a:xfrm>
                <a:off x="3942091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28"/>
              <p:cNvCxnSpPr>
                <a:stCxn id="480" idx="4"/>
              </p:cNvCxnSpPr>
              <p:nvPr/>
            </p:nvCxnSpPr>
            <p:spPr>
              <a:xfrm>
                <a:off x="2070737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28"/>
              <p:cNvCxnSpPr>
                <a:stCxn id="481" idx="4"/>
              </p:cNvCxnSpPr>
              <p:nvPr/>
            </p:nvCxnSpPr>
            <p:spPr>
              <a:xfrm>
                <a:off x="2538581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28"/>
              <p:cNvCxnSpPr>
                <a:stCxn id="482" idx="4"/>
              </p:cNvCxnSpPr>
              <p:nvPr/>
            </p:nvCxnSpPr>
            <p:spPr>
              <a:xfrm>
                <a:off x="3006425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28"/>
              <p:cNvCxnSpPr>
                <a:stCxn id="483" idx="4"/>
              </p:cNvCxnSpPr>
              <p:nvPr/>
            </p:nvCxnSpPr>
            <p:spPr>
              <a:xfrm>
                <a:off x="3474269" y="4116616"/>
                <a:ext cx="0" cy="100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28"/>
              <p:cNvCxnSpPr>
                <a:stCxn id="484" idx="4"/>
              </p:cNvCxnSpPr>
              <p:nvPr/>
            </p:nvCxnSpPr>
            <p:spPr>
              <a:xfrm>
                <a:off x="3942113" y="4116616"/>
                <a:ext cx="0" cy="100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1" name="Google Shape;501;p28"/>
              <p:cNvSpPr/>
              <p:nvPr/>
            </p:nvSpPr>
            <p:spPr>
              <a:xfrm>
                <a:off x="2771931" y="4114261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3239720" y="4096968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3707466" y="4115926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04113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773941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3241753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3709549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2304127" y="4116743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1729115" y="2888187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1737824" y="3357277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1729115" y="3826368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4121534" y="2888066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4121534" y="3357035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4121563" y="3826005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5" name="Google Shape;515;p28"/>
          <p:cNvGrpSpPr/>
          <p:nvPr/>
        </p:nvGrpSpPr>
        <p:grpSpPr>
          <a:xfrm>
            <a:off x="6087624" y="3158010"/>
            <a:ext cx="2442361" cy="1883381"/>
            <a:chOff x="5982450" y="3126600"/>
            <a:chExt cx="2721900" cy="2016900"/>
          </a:xfrm>
        </p:grpSpPr>
        <p:sp>
          <p:nvSpPr>
            <p:cNvPr id="516" name="Google Shape;516;p28"/>
            <p:cNvSpPr/>
            <p:nvPr/>
          </p:nvSpPr>
          <p:spPr>
            <a:xfrm>
              <a:off x="5982450" y="3126600"/>
              <a:ext cx="2721900" cy="20169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28"/>
            <p:cNvGrpSpPr/>
            <p:nvPr/>
          </p:nvGrpSpPr>
          <p:grpSpPr>
            <a:xfrm>
              <a:off x="6129751" y="3244095"/>
              <a:ext cx="2468866" cy="1737316"/>
              <a:chOff x="1650125" y="2210121"/>
              <a:chExt cx="2633738" cy="2099222"/>
            </a:xfrm>
          </p:grpSpPr>
          <p:sp>
            <p:nvSpPr>
              <p:cNvPr id="518" name="Google Shape;518;p28"/>
              <p:cNvSpPr/>
              <p:nvPr/>
            </p:nvSpPr>
            <p:spPr>
              <a:xfrm>
                <a:off x="1748232" y="2210121"/>
                <a:ext cx="2516400" cy="401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1650125" y="2316273"/>
                <a:ext cx="420600" cy="1990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1972915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2440759" y="2514894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2908603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3376447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3844291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25" name="Google Shape;525;p28"/>
              <p:cNvCxnSpPr>
                <a:stCxn id="520" idx="6"/>
                <a:endCxn id="521" idx="2"/>
              </p:cNvCxnSpPr>
              <p:nvPr/>
            </p:nvCxnSpPr>
            <p:spPr>
              <a:xfrm>
                <a:off x="2168515" y="261119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28"/>
              <p:cNvCxnSpPr/>
              <p:nvPr/>
            </p:nvCxnSpPr>
            <p:spPr>
              <a:xfrm>
                <a:off x="2636367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28"/>
              <p:cNvCxnSpPr/>
              <p:nvPr/>
            </p:nvCxnSpPr>
            <p:spPr>
              <a:xfrm>
                <a:off x="3104207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28"/>
              <p:cNvCxnSpPr/>
              <p:nvPr/>
            </p:nvCxnSpPr>
            <p:spPr>
              <a:xfrm>
                <a:off x="3572055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28"/>
              <p:cNvCxnSpPr/>
              <p:nvPr/>
            </p:nvCxnSpPr>
            <p:spPr>
              <a:xfrm flipH="1" rot="10800000">
                <a:off x="1810719" y="2611086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28"/>
              <p:cNvCxnSpPr/>
              <p:nvPr/>
            </p:nvCxnSpPr>
            <p:spPr>
              <a:xfrm flipH="1" rot="10800000">
                <a:off x="4039889" y="2610889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1" name="Google Shape;531;p28"/>
              <p:cNvSpPr/>
              <p:nvPr/>
            </p:nvSpPr>
            <p:spPr>
              <a:xfrm>
                <a:off x="1972915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2440759" y="2982814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2908603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3376447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3844291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6" name="Google Shape;536;p28"/>
              <p:cNvCxnSpPr>
                <a:stCxn id="531" idx="6"/>
                <a:endCxn id="532" idx="2"/>
              </p:cNvCxnSpPr>
              <p:nvPr/>
            </p:nvCxnSpPr>
            <p:spPr>
              <a:xfrm>
                <a:off x="2168515" y="307911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28"/>
              <p:cNvCxnSpPr/>
              <p:nvPr/>
            </p:nvCxnSpPr>
            <p:spPr>
              <a:xfrm>
                <a:off x="2636367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28"/>
              <p:cNvCxnSpPr/>
              <p:nvPr/>
            </p:nvCxnSpPr>
            <p:spPr>
              <a:xfrm>
                <a:off x="3104207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28"/>
              <p:cNvCxnSpPr/>
              <p:nvPr/>
            </p:nvCxnSpPr>
            <p:spPr>
              <a:xfrm>
                <a:off x="3572055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28"/>
              <p:cNvCxnSpPr/>
              <p:nvPr/>
            </p:nvCxnSpPr>
            <p:spPr>
              <a:xfrm flipH="1" rot="10800000">
                <a:off x="1810719" y="3079006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28"/>
              <p:cNvCxnSpPr/>
              <p:nvPr/>
            </p:nvCxnSpPr>
            <p:spPr>
              <a:xfrm flipH="1" rot="10800000">
                <a:off x="4039889" y="3078810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28"/>
              <p:cNvCxnSpPr>
                <a:stCxn id="520" idx="4"/>
                <a:endCxn id="531" idx="0"/>
              </p:cNvCxnSpPr>
              <p:nvPr/>
            </p:nvCxnSpPr>
            <p:spPr>
              <a:xfrm>
                <a:off x="2070715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3" name="Google Shape;543;p28"/>
              <p:cNvSpPr/>
              <p:nvPr/>
            </p:nvSpPr>
            <p:spPr>
              <a:xfrm>
                <a:off x="1972915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2440759" y="3450735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2908603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3376447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3844291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8" name="Google Shape;548;p28"/>
              <p:cNvCxnSpPr>
                <a:stCxn id="543" idx="6"/>
                <a:endCxn id="544" idx="2"/>
              </p:cNvCxnSpPr>
              <p:nvPr/>
            </p:nvCxnSpPr>
            <p:spPr>
              <a:xfrm>
                <a:off x="2168515" y="3547035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28"/>
              <p:cNvCxnSpPr/>
              <p:nvPr/>
            </p:nvCxnSpPr>
            <p:spPr>
              <a:xfrm>
                <a:off x="2636367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28"/>
              <p:cNvCxnSpPr/>
              <p:nvPr/>
            </p:nvCxnSpPr>
            <p:spPr>
              <a:xfrm>
                <a:off x="3104207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28"/>
              <p:cNvCxnSpPr/>
              <p:nvPr/>
            </p:nvCxnSpPr>
            <p:spPr>
              <a:xfrm>
                <a:off x="3572055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28"/>
              <p:cNvCxnSpPr/>
              <p:nvPr/>
            </p:nvCxnSpPr>
            <p:spPr>
              <a:xfrm flipH="1" rot="10800000">
                <a:off x="1810719" y="3546927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28"/>
              <p:cNvCxnSpPr/>
              <p:nvPr/>
            </p:nvCxnSpPr>
            <p:spPr>
              <a:xfrm flipH="1" rot="10800000">
                <a:off x="4039889" y="3546730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28"/>
              <p:cNvCxnSpPr>
                <a:stCxn id="521" idx="4"/>
                <a:endCxn id="532" idx="0"/>
              </p:cNvCxnSpPr>
              <p:nvPr/>
            </p:nvCxnSpPr>
            <p:spPr>
              <a:xfrm>
                <a:off x="2538559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28"/>
              <p:cNvCxnSpPr>
                <a:stCxn id="522" idx="4"/>
                <a:endCxn id="533" idx="0"/>
              </p:cNvCxnSpPr>
              <p:nvPr/>
            </p:nvCxnSpPr>
            <p:spPr>
              <a:xfrm>
                <a:off x="3006403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28"/>
              <p:cNvCxnSpPr>
                <a:stCxn id="523" idx="4"/>
                <a:endCxn id="534" idx="0"/>
              </p:cNvCxnSpPr>
              <p:nvPr/>
            </p:nvCxnSpPr>
            <p:spPr>
              <a:xfrm>
                <a:off x="3474247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28"/>
              <p:cNvCxnSpPr>
                <a:stCxn id="524" idx="4"/>
                <a:endCxn id="535" idx="0"/>
              </p:cNvCxnSpPr>
              <p:nvPr/>
            </p:nvCxnSpPr>
            <p:spPr>
              <a:xfrm>
                <a:off x="3942091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28"/>
              <p:cNvCxnSpPr>
                <a:stCxn id="531" idx="4"/>
                <a:endCxn id="543" idx="0"/>
              </p:cNvCxnSpPr>
              <p:nvPr/>
            </p:nvCxnSpPr>
            <p:spPr>
              <a:xfrm>
                <a:off x="2070715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28"/>
              <p:cNvCxnSpPr>
                <a:stCxn id="532" idx="4"/>
                <a:endCxn id="544" idx="0"/>
              </p:cNvCxnSpPr>
              <p:nvPr/>
            </p:nvCxnSpPr>
            <p:spPr>
              <a:xfrm>
                <a:off x="2538559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28"/>
              <p:cNvCxnSpPr>
                <a:stCxn id="533" idx="4"/>
                <a:endCxn id="545" idx="0"/>
              </p:cNvCxnSpPr>
              <p:nvPr/>
            </p:nvCxnSpPr>
            <p:spPr>
              <a:xfrm>
                <a:off x="3006403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28"/>
              <p:cNvCxnSpPr>
                <a:stCxn id="534" idx="4"/>
                <a:endCxn id="546" idx="0"/>
              </p:cNvCxnSpPr>
              <p:nvPr/>
            </p:nvCxnSpPr>
            <p:spPr>
              <a:xfrm>
                <a:off x="3474247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28"/>
              <p:cNvCxnSpPr>
                <a:stCxn id="535" idx="4"/>
                <a:endCxn id="547" idx="0"/>
              </p:cNvCxnSpPr>
              <p:nvPr/>
            </p:nvCxnSpPr>
            <p:spPr>
              <a:xfrm>
                <a:off x="3942091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28"/>
              <p:cNvCxnSpPr>
                <a:endCxn id="520" idx="0"/>
              </p:cNvCxnSpPr>
              <p:nvPr/>
            </p:nvCxnSpPr>
            <p:spPr>
              <a:xfrm>
                <a:off x="2070715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28"/>
              <p:cNvCxnSpPr>
                <a:endCxn id="521" idx="0"/>
              </p:cNvCxnSpPr>
              <p:nvPr/>
            </p:nvCxnSpPr>
            <p:spPr>
              <a:xfrm>
                <a:off x="2538559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28"/>
              <p:cNvCxnSpPr>
                <a:endCxn id="522" idx="0"/>
              </p:cNvCxnSpPr>
              <p:nvPr/>
            </p:nvCxnSpPr>
            <p:spPr>
              <a:xfrm>
                <a:off x="3006403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28"/>
              <p:cNvCxnSpPr>
                <a:endCxn id="523" idx="0"/>
              </p:cNvCxnSpPr>
              <p:nvPr/>
            </p:nvCxnSpPr>
            <p:spPr>
              <a:xfrm>
                <a:off x="3474247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28"/>
              <p:cNvCxnSpPr>
                <a:endCxn id="524" idx="0"/>
              </p:cNvCxnSpPr>
              <p:nvPr/>
            </p:nvCxnSpPr>
            <p:spPr>
              <a:xfrm>
                <a:off x="3942091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8" name="Google Shape;568;p28"/>
              <p:cNvSpPr/>
              <p:nvPr/>
            </p:nvSpPr>
            <p:spPr>
              <a:xfrm>
                <a:off x="1972937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2440781" y="3924016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2908625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3376469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3844313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73" name="Google Shape;573;p28"/>
              <p:cNvCxnSpPr>
                <a:stCxn id="568" idx="6"/>
                <a:endCxn id="569" idx="2"/>
              </p:cNvCxnSpPr>
              <p:nvPr/>
            </p:nvCxnSpPr>
            <p:spPr>
              <a:xfrm>
                <a:off x="2168537" y="4020316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28"/>
              <p:cNvCxnSpPr/>
              <p:nvPr/>
            </p:nvCxnSpPr>
            <p:spPr>
              <a:xfrm>
                <a:off x="2636389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28"/>
              <p:cNvCxnSpPr/>
              <p:nvPr/>
            </p:nvCxnSpPr>
            <p:spPr>
              <a:xfrm>
                <a:off x="3104229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28"/>
              <p:cNvCxnSpPr/>
              <p:nvPr/>
            </p:nvCxnSpPr>
            <p:spPr>
              <a:xfrm>
                <a:off x="3572077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28"/>
              <p:cNvCxnSpPr/>
              <p:nvPr/>
            </p:nvCxnSpPr>
            <p:spPr>
              <a:xfrm flipH="1" rot="10800000">
                <a:off x="1810741" y="4020208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28"/>
              <p:cNvCxnSpPr/>
              <p:nvPr/>
            </p:nvCxnSpPr>
            <p:spPr>
              <a:xfrm flipH="1" rot="10800000">
                <a:off x="4039911" y="4020012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28"/>
              <p:cNvCxnSpPr>
                <a:stCxn id="543" idx="4"/>
                <a:endCxn id="568" idx="0"/>
              </p:cNvCxnSpPr>
              <p:nvPr/>
            </p:nvCxnSpPr>
            <p:spPr>
              <a:xfrm>
                <a:off x="2070715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28"/>
              <p:cNvCxnSpPr>
                <a:stCxn id="544" idx="4"/>
                <a:endCxn id="569" idx="0"/>
              </p:cNvCxnSpPr>
              <p:nvPr/>
            </p:nvCxnSpPr>
            <p:spPr>
              <a:xfrm>
                <a:off x="2538559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28"/>
              <p:cNvCxnSpPr>
                <a:stCxn id="545" idx="4"/>
                <a:endCxn id="570" idx="0"/>
              </p:cNvCxnSpPr>
              <p:nvPr/>
            </p:nvCxnSpPr>
            <p:spPr>
              <a:xfrm>
                <a:off x="3006403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28"/>
              <p:cNvCxnSpPr>
                <a:stCxn id="546" idx="4"/>
                <a:endCxn id="571" idx="0"/>
              </p:cNvCxnSpPr>
              <p:nvPr/>
            </p:nvCxnSpPr>
            <p:spPr>
              <a:xfrm>
                <a:off x="3474247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28"/>
              <p:cNvCxnSpPr>
                <a:stCxn id="547" idx="4"/>
                <a:endCxn id="572" idx="0"/>
              </p:cNvCxnSpPr>
              <p:nvPr/>
            </p:nvCxnSpPr>
            <p:spPr>
              <a:xfrm>
                <a:off x="3942091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28"/>
              <p:cNvCxnSpPr>
                <a:stCxn id="568" idx="4"/>
              </p:cNvCxnSpPr>
              <p:nvPr/>
            </p:nvCxnSpPr>
            <p:spPr>
              <a:xfrm>
                <a:off x="2070737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28"/>
              <p:cNvCxnSpPr>
                <a:stCxn id="569" idx="4"/>
              </p:cNvCxnSpPr>
              <p:nvPr/>
            </p:nvCxnSpPr>
            <p:spPr>
              <a:xfrm>
                <a:off x="2538581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28"/>
              <p:cNvCxnSpPr>
                <a:stCxn id="570" idx="4"/>
              </p:cNvCxnSpPr>
              <p:nvPr/>
            </p:nvCxnSpPr>
            <p:spPr>
              <a:xfrm>
                <a:off x="3006425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28"/>
              <p:cNvCxnSpPr>
                <a:stCxn id="571" idx="4"/>
              </p:cNvCxnSpPr>
              <p:nvPr/>
            </p:nvCxnSpPr>
            <p:spPr>
              <a:xfrm>
                <a:off x="3474269" y="4116616"/>
                <a:ext cx="0" cy="100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28"/>
              <p:cNvCxnSpPr>
                <a:stCxn id="572" idx="4"/>
              </p:cNvCxnSpPr>
              <p:nvPr/>
            </p:nvCxnSpPr>
            <p:spPr>
              <a:xfrm>
                <a:off x="3942113" y="4116616"/>
                <a:ext cx="0" cy="100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9" name="Google Shape;589;p28"/>
              <p:cNvSpPr/>
              <p:nvPr/>
            </p:nvSpPr>
            <p:spPr>
              <a:xfrm>
                <a:off x="2771931" y="4114261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3239720" y="4096968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3707466" y="4115926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304113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773941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3241753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3709549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304127" y="4116743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1729115" y="2888187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1737824" y="3357277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1729115" y="3826368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4121534" y="2888066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4121534" y="3357035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4121563" y="3826005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3" name="Google Shape;603;p28"/>
          <p:cNvSpPr txBox="1"/>
          <p:nvPr/>
        </p:nvSpPr>
        <p:spPr>
          <a:xfrm>
            <a:off x="628650" y="2101175"/>
            <a:ext cx="53538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Intuition: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onsider 2 faults (black processes), the correct (grey processes)  cannot tell which neighbors are Byzantine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628650" y="3478625"/>
            <a:ext cx="40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restrict fault location to single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9"/>
          <p:cNvSpPr/>
          <p:nvPr/>
        </p:nvSpPr>
        <p:spPr>
          <a:xfrm>
            <a:off x="6553500" y="1063375"/>
            <a:ext cx="2300400" cy="1873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9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Consensus with a Faulty Column</a:t>
            </a:r>
            <a:endParaRPr/>
          </a:p>
        </p:txBody>
      </p:sp>
      <p:sp>
        <p:nvSpPr>
          <p:cNvPr id="611" name="Google Shape;611;p29"/>
          <p:cNvSpPr txBox="1"/>
          <p:nvPr>
            <p:ph idx="1" type="body"/>
          </p:nvPr>
        </p:nvSpPr>
        <p:spPr>
          <a:xfrm>
            <a:off x="628650" y="1154350"/>
            <a:ext cx="5844600" cy="56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Theorem 1.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There is no algorithm that solves consensus … on a torus with a faulty column.</a:t>
            </a:r>
            <a:endParaRPr sz="1400"/>
          </a:p>
        </p:txBody>
      </p:sp>
      <p:sp>
        <p:nvSpPr>
          <p:cNvPr id="612" name="Google Shape;612;p29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3" name="Google Shape;613;p29"/>
          <p:cNvGrpSpPr/>
          <p:nvPr/>
        </p:nvGrpSpPr>
        <p:grpSpPr>
          <a:xfrm>
            <a:off x="6717698" y="1154347"/>
            <a:ext cx="2057476" cy="1649149"/>
            <a:chOff x="1650125" y="2210121"/>
            <a:chExt cx="2633738" cy="2099222"/>
          </a:xfrm>
        </p:grpSpPr>
        <p:sp>
          <p:nvSpPr>
            <p:cNvPr id="614" name="Google Shape;614;p29"/>
            <p:cNvSpPr/>
            <p:nvPr/>
          </p:nvSpPr>
          <p:spPr>
            <a:xfrm>
              <a:off x="1748232" y="2210121"/>
              <a:ext cx="2516400" cy="401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1650125" y="2316273"/>
              <a:ext cx="420600" cy="1990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972915" y="251489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2440759" y="2514894"/>
              <a:ext cx="195600" cy="192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2908603" y="251489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376447" y="251489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844291" y="251489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1" name="Google Shape;621;p29"/>
            <p:cNvCxnSpPr>
              <a:stCxn id="616" idx="6"/>
              <a:endCxn id="617" idx="2"/>
            </p:cNvCxnSpPr>
            <p:nvPr/>
          </p:nvCxnSpPr>
          <p:spPr>
            <a:xfrm>
              <a:off x="2168515" y="2611194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29"/>
            <p:cNvCxnSpPr/>
            <p:nvPr/>
          </p:nvCxnSpPr>
          <p:spPr>
            <a:xfrm>
              <a:off x="2636367" y="2611211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29"/>
            <p:cNvCxnSpPr/>
            <p:nvPr/>
          </p:nvCxnSpPr>
          <p:spPr>
            <a:xfrm>
              <a:off x="3104207" y="2611211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29"/>
            <p:cNvCxnSpPr/>
            <p:nvPr/>
          </p:nvCxnSpPr>
          <p:spPr>
            <a:xfrm>
              <a:off x="3572055" y="2611211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29"/>
            <p:cNvCxnSpPr/>
            <p:nvPr/>
          </p:nvCxnSpPr>
          <p:spPr>
            <a:xfrm flipH="1" rot="10800000">
              <a:off x="1810719" y="2611086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9"/>
            <p:cNvCxnSpPr/>
            <p:nvPr/>
          </p:nvCxnSpPr>
          <p:spPr>
            <a:xfrm flipH="1" rot="10800000">
              <a:off x="4039889" y="2610889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7" name="Google Shape;627;p29"/>
            <p:cNvSpPr/>
            <p:nvPr/>
          </p:nvSpPr>
          <p:spPr>
            <a:xfrm>
              <a:off x="1972915" y="298281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440759" y="2982814"/>
              <a:ext cx="195600" cy="192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908603" y="298281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3376447" y="298281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3844291" y="2982814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2" name="Google Shape;632;p29"/>
            <p:cNvCxnSpPr>
              <a:stCxn id="627" idx="6"/>
              <a:endCxn id="628" idx="2"/>
            </p:cNvCxnSpPr>
            <p:nvPr/>
          </p:nvCxnSpPr>
          <p:spPr>
            <a:xfrm>
              <a:off x="2168515" y="3079114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29"/>
            <p:cNvCxnSpPr/>
            <p:nvPr/>
          </p:nvCxnSpPr>
          <p:spPr>
            <a:xfrm>
              <a:off x="2636367" y="307913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9"/>
            <p:cNvCxnSpPr/>
            <p:nvPr/>
          </p:nvCxnSpPr>
          <p:spPr>
            <a:xfrm>
              <a:off x="3104207" y="307913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9"/>
            <p:cNvCxnSpPr/>
            <p:nvPr/>
          </p:nvCxnSpPr>
          <p:spPr>
            <a:xfrm>
              <a:off x="3572055" y="307913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29"/>
            <p:cNvCxnSpPr/>
            <p:nvPr/>
          </p:nvCxnSpPr>
          <p:spPr>
            <a:xfrm flipH="1" rot="10800000">
              <a:off x="1810719" y="3079006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29"/>
            <p:cNvCxnSpPr/>
            <p:nvPr/>
          </p:nvCxnSpPr>
          <p:spPr>
            <a:xfrm flipH="1" rot="10800000">
              <a:off x="4039889" y="3078810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29"/>
            <p:cNvCxnSpPr>
              <a:stCxn id="616" idx="4"/>
              <a:endCxn id="627" idx="0"/>
            </p:cNvCxnSpPr>
            <p:nvPr/>
          </p:nvCxnSpPr>
          <p:spPr>
            <a:xfrm>
              <a:off x="2070715" y="270749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9" name="Google Shape;639;p29"/>
            <p:cNvSpPr/>
            <p:nvPr/>
          </p:nvSpPr>
          <p:spPr>
            <a:xfrm>
              <a:off x="1972915" y="3450735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2440759" y="3450735"/>
              <a:ext cx="195600" cy="192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2908603" y="3450735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3376447" y="3450735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3844291" y="3450735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4" name="Google Shape;644;p29"/>
            <p:cNvCxnSpPr>
              <a:stCxn id="639" idx="6"/>
              <a:endCxn id="640" idx="2"/>
            </p:cNvCxnSpPr>
            <p:nvPr/>
          </p:nvCxnSpPr>
          <p:spPr>
            <a:xfrm>
              <a:off x="2168515" y="3547035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29"/>
            <p:cNvCxnSpPr/>
            <p:nvPr/>
          </p:nvCxnSpPr>
          <p:spPr>
            <a:xfrm>
              <a:off x="2636367" y="354705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9"/>
            <p:cNvCxnSpPr/>
            <p:nvPr/>
          </p:nvCxnSpPr>
          <p:spPr>
            <a:xfrm>
              <a:off x="3104207" y="354705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9"/>
            <p:cNvCxnSpPr/>
            <p:nvPr/>
          </p:nvCxnSpPr>
          <p:spPr>
            <a:xfrm>
              <a:off x="3572055" y="3547052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9"/>
            <p:cNvCxnSpPr/>
            <p:nvPr/>
          </p:nvCxnSpPr>
          <p:spPr>
            <a:xfrm flipH="1" rot="10800000">
              <a:off x="1810719" y="3546927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9"/>
            <p:cNvCxnSpPr/>
            <p:nvPr/>
          </p:nvCxnSpPr>
          <p:spPr>
            <a:xfrm flipH="1" rot="10800000">
              <a:off x="4039889" y="3546730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9"/>
            <p:cNvCxnSpPr>
              <a:stCxn id="617" idx="4"/>
              <a:endCxn id="628" idx="0"/>
            </p:cNvCxnSpPr>
            <p:nvPr/>
          </p:nvCxnSpPr>
          <p:spPr>
            <a:xfrm>
              <a:off x="2538559" y="270749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29"/>
            <p:cNvCxnSpPr>
              <a:stCxn id="618" idx="4"/>
              <a:endCxn id="629" idx="0"/>
            </p:cNvCxnSpPr>
            <p:nvPr/>
          </p:nvCxnSpPr>
          <p:spPr>
            <a:xfrm>
              <a:off x="3006403" y="270749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9"/>
            <p:cNvCxnSpPr>
              <a:stCxn id="619" idx="4"/>
              <a:endCxn id="630" idx="0"/>
            </p:cNvCxnSpPr>
            <p:nvPr/>
          </p:nvCxnSpPr>
          <p:spPr>
            <a:xfrm>
              <a:off x="3474247" y="270749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29"/>
            <p:cNvCxnSpPr>
              <a:stCxn id="620" idx="4"/>
              <a:endCxn id="631" idx="0"/>
            </p:cNvCxnSpPr>
            <p:nvPr/>
          </p:nvCxnSpPr>
          <p:spPr>
            <a:xfrm>
              <a:off x="3942091" y="270749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29"/>
            <p:cNvCxnSpPr>
              <a:stCxn id="627" idx="4"/>
              <a:endCxn id="639" idx="0"/>
            </p:cNvCxnSpPr>
            <p:nvPr/>
          </p:nvCxnSpPr>
          <p:spPr>
            <a:xfrm>
              <a:off x="2070715" y="317541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29"/>
            <p:cNvCxnSpPr>
              <a:stCxn id="628" idx="4"/>
              <a:endCxn id="640" idx="0"/>
            </p:cNvCxnSpPr>
            <p:nvPr/>
          </p:nvCxnSpPr>
          <p:spPr>
            <a:xfrm>
              <a:off x="2538559" y="317541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9"/>
            <p:cNvCxnSpPr>
              <a:stCxn id="629" idx="4"/>
              <a:endCxn id="641" idx="0"/>
            </p:cNvCxnSpPr>
            <p:nvPr/>
          </p:nvCxnSpPr>
          <p:spPr>
            <a:xfrm>
              <a:off x="3006403" y="317541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29"/>
            <p:cNvCxnSpPr>
              <a:stCxn id="630" idx="4"/>
              <a:endCxn id="642" idx="0"/>
            </p:cNvCxnSpPr>
            <p:nvPr/>
          </p:nvCxnSpPr>
          <p:spPr>
            <a:xfrm>
              <a:off x="3474247" y="317541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29"/>
            <p:cNvCxnSpPr>
              <a:stCxn id="631" idx="4"/>
              <a:endCxn id="643" idx="0"/>
            </p:cNvCxnSpPr>
            <p:nvPr/>
          </p:nvCxnSpPr>
          <p:spPr>
            <a:xfrm>
              <a:off x="3942091" y="3175414"/>
              <a:ext cx="0" cy="27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29"/>
            <p:cNvCxnSpPr>
              <a:endCxn id="616" idx="0"/>
            </p:cNvCxnSpPr>
            <p:nvPr/>
          </p:nvCxnSpPr>
          <p:spPr>
            <a:xfrm>
              <a:off x="2070715" y="2414094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29"/>
            <p:cNvCxnSpPr>
              <a:endCxn id="617" idx="0"/>
            </p:cNvCxnSpPr>
            <p:nvPr/>
          </p:nvCxnSpPr>
          <p:spPr>
            <a:xfrm>
              <a:off x="2538559" y="2414094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29"/>
            <p:cNvCxnSpPr>
              <a:endCxn id="618" idx="0"/>
            </p:cNvCxnSpPr>
            <p:nvPr/>
          </p:nvCxnSpPr>
          <p:spPr>
            <a:xfrm>
              <a:off x="3006403" y="2414094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29"/>
            <p:cNvCxnSpPr>
              <a:endCxn id="619" idx="0"/>
            </p:cNvCxnSpPr>
            <p:nvPr/>
          </p:nvCxnSpPr>
          <p:spPr>
            <a:xfrm>
              <a:off x="3474247" y="2414094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29"/>
            <p:cNvCxnSpPr>
              <a:endCxn id="620" idx="0"/>
            </p:cNvCxnSpPr>
            <p:nvPr/>
          </p:nvCxnSpPr>
          <p:spPr>
            <a:xfrm>
              <a:off x="3942091" y="2414094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4" name="Google Shape;664;p29"/>
            <p:cNvSpPr/>
            <p:nvPr/>
          </p:nvSpPr>
          <p:spPr>
            <a:xfrm>
              <a:off x="1972937" y="3924016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440781" y="3924016"/>
              <a:ext cx="195600" cy="1926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908625" y="3924016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376469" y="3924016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844313" y="3924016"/>
              <a:ext cx="195600" cy="192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" name="Google Shape;669;p29"/>
            <p:cNvCxnSpPr>
              <a:stCxn id="664" idx="6"/>
              <a:endCxn id="665" idx="2"/>
            </p:cNvCxnSpPr>
            <p:nvPr/>
          </p:nvCxnSpPr>
          <p:spPr>
            <a:xfrm>
              <a:off x="2168537" y="4020316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9"/>
            <p:cNvCxnSpPr/>
            <p:nvPr/>
          </p:nvCxnSpPr>
          <p:spPr>
            <a:xfrm>
              <a:off x="2636389" y="4020334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29"/>
            <p:cNvCxnSpPr/>
            <p:nvPr/>
          </p:nvCxnSpPr>
          <p:spPr>
            <a:xfrm>
              <a:off x="3104229" y="4020334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9"/>
            <p:cNvCxnSpPr/>
            <p:nvPr/>
          </p:nvCxnSpPr>
          <p:spPr>
            <a:xfrm>
              <a:off x="3572077" y="4020334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29"/>
            <p:cNvCxnSpPr/>
            <p:nvPr/>
          </p:nvCxnSpPr>
          <p:spPr>
            <a:xfrm flipH="1" rot="10800000">
              <a:off x="1810741" y="4020208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9"/>
            <p:cNvCxnSpPr/>
            <p:nvPr/>
          </p:nvCxnSpPr>
          <p:spPr>
            <a:xfrm flipH="1" rot="10800000">
              <a:off x="4039911" y="4020012"/>
              <a:ext cx="162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29"/>
            <p:cNvCxnSpPr>
              <a:stCxn id="639" idx="4"/>
              <a:endCxn id="664" idx="0"/>
            </p:cNvCxnSpPr>
            <p:nvPr/>
          </p:nvCxnSpPr>
          <p:spPr>
            <a:xfrm>
              <a:off x="2070715" y="3643335"/>
              <a:ext cx="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29"/>
            <p:cNvCxnSpPr>
              <a:stCxn id="640" idx="4"/>
              <a:endCxn id="665" idx="0"/>
            </p:cNvCxnSpPr>
            <p:nvPr/>
          </p:nvCxnSpPr>
          <p:spPr>
            <a:xfrm>
              <a:off x="2538559" y="3643335"/>
              <a:ext cx="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29"/>
            <p:cNvCxnSpPr>
              <a:stCxn id="641" idx="4"/>
              <a:endCxn id="666" idx="0"/>
            </p:cNvCxnSpPr>
            <p:nvPr/>
          </p:nvCxnSpPr>
          <p:spPr>
            <a:xfrm>
              <a:off x="3006403" y="3643335"/>
              <a:ext cx="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29"/>
            <p:cNvCxnSpPr>
              <a:stCxn id="642" idx="4"/>
              <a:endCxn id="667" idx="0"/>
            </p:cNvCxnSpPr>
            <p:nvPr/>
          </p:nvCxnSpPr>
          <p:spPr>
            <a:xfrm>
              <a:off x="3474247" y="3643335"/>
              <a:ext cx="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29"/>
            <p:cNvCxnSpPr>
              <a:stCxn id="643" idx="4"/>
              <a:endCxn id="668" idx="0"/>
            </p:cNvCxnSpPr>
            <p:nvPr/>
          </p:nvCxnSpPr>
          <p:spPr>
            <a:xfrm>
              <a:off x="3942091" y="3643335"/>
              <a:ext cx="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29"/>
            <p:cNvCxnSpPr>
              <a:stCxn id="664" idx="4"/>
            </p:cNvCxnSpPr>
            <p:nvPr/>
          </p:nvCxnSpPr>
          <p:spPr>
            <a:xfrm>
              <a:off x="2070737" y="4116616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29"/>
            <p:cNvCxnSpPr>
              <a:stCxn id="665" idx="4"/>
            </p:cNvCxnSpPr>
            <p:nvPr/>
          </p:nvCxnSpPr>
          <p:spPr>
            <a:xfrm>
              <a:off x="2538581" y="4116616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29"/>
            <p:cNvCxnSpPr>
              <a:stCxn id="666" idx="4"/>
            </p:cNvCxnSpPr>
            <p:nvPr/>
          </p:nvCxnSpPr>
          <p:spPr>
            <a:xfrm>
              <a:off x="3006425" y="4116616"/>
              <a:ext cx="0" cy="1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9"/>
            <p:cNvCxnSpPr>
              <a:stCxn id="667" idx="4"/>
            </p:cNvCxnSpPr>
            <p:nvPr/>
          </p:nvCxnSpPr>
          <p:spPr>
            <a:xfrm>
              <a:off x="3474269" y="4116616"/>
              <a:ext cx="0" cy="100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29"/>
            <p:cNvCxnSpPr>
              <a:stCxn id="668" idx="4"/>
            </p:cNvCxnSpPr>
            <p:nvPr/>
          </p:nvCxnSpPr>
          <p:spPr>
            <a:xfrm>
              <a:off x="3942113" y="4116616"/>
              <a:ext cx="0" cy="100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5" name="Google Shape;685;p29"/>
            <p:cNvSpPr/>
            <p:nvPr/>
          </p:nvSpPr>
          <p:spPr>
            <a:xfrm>
              <a:off x="2771931" y="4114261"/>
              <a:ext cx="234300" cy="1926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3239720" y="4096968"/>
              <a:ext cx="234300" cy="1926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707466" y="4115926"/>
              <a:ext cx="234300" cy="1926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304113" y="2322234"/>
              <a:ext cx="234300" cy="1926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773941" y="2322234"/>
              <a:ext cx="234300" cy="1926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241753" y="2322234"/>
              <a:ext cx="234300" cy="1926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3709549" y="2322234"/>
              <a:ext cx="234300" cy="1926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2304127" y="4116743"/>
              <a:ext cx="234300" cy="1926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729115" y="2888187"/>
              <a:ext cx="162300" cy="192600"/>
            </a:xfrm>
            <a:prstGeom prst="arc">
              <a:avLst>
                <a:gd fmla="val 5253066" name="adj1"/>
                <a:gd fmla="val 10703646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737824" y="3357277"/>
              <a:ext cx="162300" cy="192600"/>
            </a:xfrm>
            <a:prstGeom prst="arc">
              <a:avLst>
                <a:gd fmla="val 5253066" name="adj1"/>
                <a:gd fmla="val 10703646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729115" y="3826368"/>
              <a:ext cx="162300" cy="192600"/>
            </a:xfrm>
            <a:prstGeom prst="arc">
              <a:avLst>
                <a:gd fmla="val 5253066" name="adj1"/>
                <a:gd fmla="val 10703646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121534" y="2888066"/>
              <a:ext cx="162300" cy="192600"/>
            </a:xfrm>
            <a:prstGeom prst="arc">
              <a:avLst>
                <a:gd fmla="val 122877" name="adj1"/>
                <a:gd fmla="val 5270999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121534" y="3357035"/>
              <a:ext cx="162300" cy="192600"/>
            </a:xfrm>
            <a:prstGeom prst="arc">
              <a:avLst>
                <a:gd fmla="val 122877" name="adj1"/>
                <a:gd fmla="val 5270999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121563" y="3826005"/>
              <a:ext cx="162300" cy="192600"/>
            </a:xfrm>
            <a:prstGeom prst="arc">
              <a:avLst>
                <a:gd fmla="val 122877" name="adj1"/>
                <a:gd fmla="val 5270999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29"/>
          <p:cNvGrpSpPr/>
          <p:nvPr/>
        </p:nvGrpSpPr>
        <p:grpSpPr>
          <a:xfrm>
            <a:off x="6477300" y="3044575"/>
            <a:ext cx="2300400" cy="1873800"/>
            <a:chOff x="6477300" y="3044575"/>
            <a:chExt cx="2300400" cy="1873800"/>
          </a:xfrm>
        </p:grpSpPr>
        <p:sp>
          <p:nvSpPr>
            <p:cNvPr id="700" name="Google Shape;700;p29"/>
            <p:cNvSpPr/>
            <p:nvPr/>
          </p:nvSpPr>
          <p:spPr>
            <a:xfrm>
              <a:off x="6477300" y="3044575"/>
              <a:ext cx="2300400" cy="18738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1" name="Google Shape;701;p29"/>
            <p:cNvGrpSpPr/>
            <p:nvPr/>
          </p:nvGrpSpPr>
          <p:grpSpPr>
            <a:xfrm>
              <a:off x="6641623" y="3128665"/>
              <a:ext cx="2057476" cy="1714645"/>
              <a:chOff x="1650125" y="2210121"/>
              <a:chExt cx="2633738" cy="2099222"/>
            </a:xfrm>
          </p:grpSpPr>
          <p:sp>
            <p:nvSpPr>
              <p:cNvPr id="702" name="Google Shape;702;p29"/>
              <p:cNvSpPr/>
              <p:nvPr/>
            </p:nvSpPr>
            <p:spPr>
              <a:xfrm>
                <a:off x="1748232" y="2210121"/>
                <a:ext cx="2516400" cy="401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1650125" y="2316273"/>
                <a:ext cx="420600" cy="1990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1972915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2440759" y="2514894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2908603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3376447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3844291" y="251489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9" name="Google Shape;709;p29"/>
              <p:cNvCxnSpPr>
                <a:stCxn id="704" idx="6"/>
                <a:endCxn id="705" idx="2"/>
              </p:cNvCxnSpPr>
              <p:nvPr/>
            </p:nvCxnSpPr>
            <p:spPr>
              <a:xfrm>
                <a:off x="2168515" y="261119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29"/>
              <p:cNvCxnSpPr/>
              <p:nvPr/>
            </p:nvCxnSpPr>
            <p:spPr>
              <a:xfrm>
                <a:off x="2636367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29"/>
              <p:cNvCxnSpPr/>
              <p:nvPr/>
            </p:nvCxnSpPr>
            <p:spPr>
              <a:xfrm>
                <a:off x="3104207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29"/>
              <p:cNvCxnSpPr/>
              <p:nvPr/>
            </p:nvCxnSpPr>
            <p:spPr>
              <a:xfrm>
                <a:off x="3572055" y="2611211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29"/>
              <p:cNvCxnSpPr/>
              <p:nvPr/>
            </p:nvCxnSpPr>
            <p:spPr>
              <a:xfrm flipH="1" rot="10800000">
                <a:off x="1810719" y="2611086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29"/>
              <p:cNvCxnSpPr/>
              <p:nvPr/>
            </p:nvCxnSpPr>
            <p:spPr>
              <a:xfrm flipH="1" rot="10800000">
                <a:off x="4039889" y="2610889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5" name="Google Shape;715;p29"/>
              <p:cNvSpPr/>
              <p:nvPr/>
            </p:nvSpPr>
            <p:spPr>
              <a:xfrm>
                <a:off x="1972915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2440759" y="2982814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2908603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3376447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3844291" y="2982814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20" name="Google Shape;720;p29"/>
              <p:cNvCxnSpPr>
                <a:stCxn id="715" idx="6"/>
                <a:endCxn id="716" idx="2"/>
              </p:cNvCxnSpPr>
              <p:nvPr/>
            </p:nvCxnSpPr>
            <p:spPr>
              <a:xfrm>
                <a:off x="2168515" y="307911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29"/>
              <p:cNvCxnSpPr/>
              <p:nvPr/>
            </p:nvCxnSpPr>
            <p:spPr>
              <a:xfrm>
                <a:off x="2636367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29"/>
              <p:cNvCxnSpPr/>
              <p:nvPr/>
            </p:nvCxnSpPr>
            <p:spPr>
              <a:xfrm>
                <a:off x="3104207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29"/>
              <p:cNvCxnSpPr/>
              <p:nvPr/>
            </p:nvCxnSpPr>
            <p:spPr>
              <a:xfrm>
                <a:off x="3572055" y="307913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29"/>
              <p:cNvCxnSpPr/>
              <p:nvPr/>
            </p:nvCxnSpPr>
            <p:spPr>
              <a:xfrm flipH="1" rot="10800000">
                <a:off x="1810719" y="3079006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29"/>
              <p:cNvCxnSpPr/>
              <p:nvPr/>
            </p:nvCxnSpPr>
            <p:spPr>
              <a:xfrm flipH="1" rot="10800000">
                <a:off x="4039889" y="3078810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29"/>
              <p:cNvCxnSpPr>
                <a:stCxn id="704" idx="4"/>
                <a:endCxn id="715" idx="0"/>
              </p:cNvCxnSpPr>
              <p:nvPr/>
            </p:nvCxnSpPr>
            <p:spPr>
              <a:xfrm>
                <a:off x="2070715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7" name="Google Shape;727;p29"/>
              <p:cNvSpPr/>
              <p:nvPr/>
            </p:nvSpPr>
            <p:spPr>
              <a:xfrm>
                <a:off x="1972915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2440759" y="3450735"/>
                <a:ext cx="195600" cy="192600"/>
              </a:xfrm>
              <a:prstGeom prst="ellipse">
                <a:avLst/>
              </a:prstGeom>
              <a:solidFill>
                <a:srgbClr val="AEABAB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2908603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3376447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3844291" y="3450735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32" name="Google Shape;732;p29"/>
              <p:cNvCxnSpPr>
                <a:stCxn id="727" idx="6"/>
                <a:endCxn id="728" idx="2"/>
              </p:cNvCxnSpPr>
              <p:nvPr/>
            </p:nvCxnSpPr>
            <p:spPr>
              <a:xfrm>
                <a:off x="2168515" y="3547035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29"/>
              <p:cNvCxnSpPr/>
              <p:nvPr/>
            </p:nvCxnSpPr>
            <p:spPr>
              <a:xfrm>
                <a:off x="2636367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29"/>
              <p:cNvCxnSpPr/>
              <p:nvPr/>
            </p:nvCxnSpPr>
            <p:spPr>
              <a:xfrm>
                <a:off x="3104207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29"/>
              <p:cNvCxnSpPr/>
              <p:nvPr/>
            </p:nvCxnSpPr>
            <p:spPr>
              <a:xfrm>
                <a:off x="3572055" y="3547052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29"/>
              <p:cNvCxnSpPr/>
              <p:nvPr/>
            </p:nvCxnSpPr>
            <p:spPr>
              <a:xfrm flipH="1" rot="10800000">
                <a:off x="1810719" y="3546927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29"/>
              <p:cNvCxnSpPr/>
              <p:nvPr/>
            </p:nvCxnSpPr>
            <p:spPr>
              <a:xfrm flipH="1" rot="10800000">
                <a:off x="4039889" y="3546730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29"/>
              <p:cNvCxnSpPr>
                <a:stCxn id="705" idx="4"/>
                <a:endCxn id="716" idx="0"/>
              </p:cNvCxnSpPr>
              <p:nvPr/>
            </p:nvCxnSpPr>
            <p:spPr>
              <a:xfrm>
                <a:off x="2538559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29"/>
              <p:cNvCxnSpPr>
                <a:stCxn id="706" idx="4"/>
                <a:endCxn id="717" idx="0"/>
              </p:cNvCxnSpPr>
              <p:nvPr/>
            </p:nvCxnSpPr>
            <p:spPr>
              <a:xfrm>
                <a:off x="3006403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29"/>
              <p:cNvCxnSpPr>
                <a:stCxn id="707" idx="4"/>
                <a:endCxn id="718" idx="0"/>
              </p:cNvCxnSpPr>
              <p:nvPr/>
            </p:nvCxnSpPr>
            <p:spPr>
              <a:xfrm>
                <a:off x="3474247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29"/>
              <p:cNvCxnSpPr>
                <a:stCxn id="708" idx="4"/>
                <a:endCxn id="719" idx="0"/>
              </p:cNvCxnSpPr>
              <p:nvPr/>
            </p:nvCxnSpPr>
            <p:spPr>
              <a:xfrm>
                <a:off x="3942091" y="270749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29"/>
              <p:cNvCxnSpPr>
                <a:stCxn id="715" idx="4"/>
                <a:endCxn id="727" idx="0"/>
              </p:cNvCxnSpPr>
              <p:nvPr/>
            </p:nvCxnSpPr>
            <p:spPr>
              <a:xfrm>
                <a:off x="2070715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29"/>
              <p:cNvCxnSpPr>
                <a:stCxn id="716" idx="4"/>
                <a:endCxn id="728" idx="0"/>
              </p:cNvCxnSpPr>
              <p:nvPr/>
            </p:nvCxnSpPr>
            <p:spPr>
              <a:xfrm>
                <a:off x="2538559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29"/>
              <p:cNvCxnSpPr>
                <a:stCxn id="717" idx="4"/>
                <a:endCxn id="729" idx="0"/>
              </p:cNvCxnSpPr>
              <p:nvPr/>
            </p:nvCxnSpPr>
            <p:spPr>
              <a:xfrm>
                <a:off x="3006403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29"/>
              <p:cNvCxnSpPr>
                <a:stCxn id="718" idx="4"/>
                <a:endCxn id="730" idx="0"/>
              </p:cNvCxnSpPr>
              <p:nvPr/>
            </p:nvCxnSpPr>
            <p:spPr>
              <a:xfrm>
                <a:off x="3474247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29"/>
              <p:cNvCxnSpPr>
                <a:stCxn id="719" idx="4"/>
                <a:endCxn id="731" idx="0"/>
              </p:cNvCxnSpPr>
              <p:nvPr/>
            </p:nvCxnSpPr>
            <p:spPr>
              <a:xfrm>
                <a:off x="3942091" y="3175414"/>
                <a:ext cx="0" cy="275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29"/>
              <p:cNvCxnSpPr>
                <a:endCxn id="704" idx="0"/>
              </p:cNvCxnSpPr>
              <p:nvPr/>
            </p:nvCxnSpPr>
            <p:spPr>
              <a:xfrm>
                <a:off x="2070715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29"/>
              <p:cNvCxnSpPr>
                <a:endCxn id="705" idx="0"/>
              </p:cNvCxnSpPr>
              <p:nvPr/>
            </p:nvCxnSpPr>
            <p:spPr>
              <a:xfrm>
                <a:off x="2538559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29"/>
              <p:cNvCxnSpPr>
                <a:endCxn id="706" idx="0"/>
              </p:cNvCxnSpPr>
              <p:nvPr/>
            </p:nvCxnSpPr>
            <p:spPr>
              <a:xfrm>
                <a:off x="3006403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29"/>
              <p:cNvCxnSpPr>
                <a:endCxn id="707" idx="0"/>
              </p:cNvCxnSpPr>
              <p:nvPr/>
            </p:nvCxnSpPr>
            <p:spPr>
              <a:xfrm>
                <a:off x="3474247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29"/>
              <p:cNvCxnSpPr>
                <a:endCxn id="708" idx="0"/>
              </p:cNvCxnSpPr>
              <p:nvPr/>
            </p:nvCxnSpPr>
            <p:spPr>
              <a:xfrm>
                <a:off x="3942091" y="2414094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2" name="Google Shape;752;p29"/>
              <p:cNvSpPr/>
              <p:nvPr/>
            </p:nvSpPr>
            <p:spPr>
              <a:xfrm>
                <a:off x="1972937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2440781" y="3924016"/>
                <a:ext cx="195600" cy="192600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2908625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3376469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3844313" y="3924016"/>
                <a:ext cx="195600" cy="1926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57" name="Google Shape;757;p29"/>
              <p:cNvCxnSpPr>
                <a:stCxn id="752" idx="6"/>
                <a:endCxn id="753" idx="2"/>
              </p:cNvCxnSpPr>
              <p:nvPr/>
            </p:nvCxnSpPr>
            <p:spPr>
              <a:xfrm>
                <a:off x="2168537" y="4020316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8" name="Google Shape;758;p29"/>
              <p:cNvCxnSpPr/>
              <p:nvPr/>
            </p:nvCxnSpPr>
            <p:spPr>
              <a:xfrm>
                <a:off x="2636389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29"/>
              <p:cNvCxnSpPr/>
              <p:nvPr/>
            </p:nvCxnSpPr>
            <p:spPr>
              <a:xfrm>
                <a:off x="3104229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29"/>
              <p:cNvCxnSpPr/>
              <p:nvPr/>
            </p:nvCxnSpPr>
            <p:spPr>
              <a:xfrm>
                <a:off x="3572077" y="4020334"/>
                <a:ext cx="272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29"/>
              <p:cNvCxnSpPr/>
              <p:nvPr/>
            </p:nvCxnSpPr>
            <p:spPr>
              <a:xfrm flipH="1" rot="10800000">
                <a:off x="1810741" y="4020208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29"/>
              <p:cNvCxnSpPr/>
              <p:nvPr/>
            </p:nvCxnSpPr>
            <p:spPr>
              <a:xfrm flipH="1" rot="10800000">
                <a:off x="4039911" y="4020012"/>
                <a:ext cx="1623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29"/>
              <p:cNvCxnSpPr>
                <a:stCxn id="727" idx="4"/>
                <a:endCxn id="752" idx="0"/>
              </p:cNvCxnSpPr>
              <p:nvPr/>
            </p:nvCxnSpPr>
            <p:spPr>
              <a:xfrm>
                <a:off x="2070715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29"/>
              <p:cNvCxnSpPr>
                <a:stCxn id="728" idx="4"/>
                <a:endCxn id="753" idx="0"/>
              </p:cNvCxnSpPr>
              <p:nvPr/>
            </p:nvCxnSpPr>
            <p:spPr>
              <a:xfrm>
                <a:off x="2538559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29"/>
              <p:cNvCxnSpPr>
                <a:stCxn id="729" idx="4"/>
                <a:endCxn id="754" idx="0"/>
              </p:cNvCxnSpPr>
              <p:nvPr/>
            </p:nvCxnSpPr>
            <p:spPr>
              <a:xfrm>
                <a:off x="3006403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29"/>
              <p:cNvCxnSpPr>
                <a:stCxn id="730" idx="4"/>
                <a:endCxn id="755" idx="0"/>
              </p:cNvCxnSpPr>
              <p:nvPr/>
            </p:nvCxnSpPr>
            <p:spPr>
              <a:xfrm>
                <a:off x="3474247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29"/>
              <p:cNvCxnSpPr>
                <a:stCxn id="731" idx="4"/>
                <a:endCxn id="756" idx="0"/>
              </p:cNvCxnSpPr>
              <p:nvPr/>
            </p:nvCxnSpPr>
            <p:spPr>
              <a:xfrm>
                <a:off x="3942091" y="3643335"/>
                <a:ext cx="0" cy="2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29"/>
              <p:cNvCxnSpPr>
                <a:stCxn id="752" idx="4"/>
              </p:cNvCxnSpPr>
              <p:nvPr/>
            </p:nvCxnSpPr>
            <p:spPr>
              <a:xfrm>
                <a:off x="2070737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29"/>
              <p:cNvCxnSpPr>
                <a:stCxn id="753" idx="4"/>
              </p:cNvCxnSpPr>
              <p:nvPr/>
            </p:nvCxnSpPr>
            <p:spPr>
              <a:xfrm>
                <a:off x="2538581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29"/>
              <p:cNvCxnSpPr>
                <a:stCxn id="754" idx="4"/>
              </p:cNvCxnSpPr>
              <p:nvPr/>
            </p:nvCxnSpPr>
            <p:spPr>
              <a:xfrm>
                <a:off x="3006425" y="4116616"/>
                <a:ext cx="0" cy="10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29"/>
              <p:cNvCxnSpPr>
                <a:stCxn id="755" idx="4"/>
              </p:cNvCxnSpPr>
              <p:nvPr/>
            </p:nvCxnSpPr>
            <p:spPr>
              <a:xfrm>
                <a:off x="3474269" y="4116616"/>
                <a:ext cx="0" cy="100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29"/>
              <p:cNvCxnSpPr>
                <a:stCxn id="756" idx="4"/>
              </p:cNvCxnSpPr>
              <p:nvPr/>
            </p:nvCxnSpPr>
            <p:spPr>
              <a:xfrm>
                <a:off x="3942113" y="4116616"/>
                <a:ext cx="0" cy="100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3" name="Google Shape;773;p29"/>
              <p:cNvSpPr/>
              <p:nvPr/>
            </p:nvSpPr>
            <p:spPr>
              <a:xfrm>
                <a:off x="2771931" y="4114261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3239720" y="4096968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3707466" y="4115926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2304113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2773941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3241753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3709549" y="2322234"/>
                <a:ext cx="234300" cy="1926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2304127" y="4116743"/>
                <a:ext cx="234300" cy="1926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1729115" y="2888187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1737824" y="3357277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1729115" y="3826368"/>
                <a:ext cx="162300" cy="1926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4121534" y="2888066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4121534" y="3357035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4121563" y="3826005"/>
                <a:ext cx="162300" cy="1926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7" name="Google Shape;787;p29"/>
          <p:cNvSpPr txBox="1"/>
          <p:nvPr/>
        </p:nvSpPr>
        <p:spPr>
          <a:xfrm>
            <a:off x="628650" y="1834150"/>
            <a:ext cx="58446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Intuition: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ets first consider a ring (a torus of height 1) with a single faulty process. Connectivity is 2, need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 = 3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solve consensus [Dolev82]</a:t>
            </a:r>
            <a:endParaRPr/>
          </a:p>
        </p:txBody>
      </p:sp>
      <p:sp>
        <p:nvSpPr>
          <p:cNvPr id="788" name="Google Shape;788;p29"/>
          <p:cNvSpPr txBox="1"/>
          <p:nvPr/>
        </p:nvSpPr>
        <p:spPr>
          <a:xfrm>
            <a:off x="628650" y="3311888"/>
            <a:ext cx="58446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at least one correct process in the faulty column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faulty process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grey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correct in faulty column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white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correct in non-faulty column</a:t>
            </a:r>
            <a:endParaRPr/>
          </a:p>
        </p:txBody>
      </p:sp>
      <p:sp>
        <p:nvSpPr>
          <p:cNvPr id="789" name="Google Shape;789;p29"/>
          <p:cNvSpPr txBox="1"/>
          <p:nvPr/>
        </p:nvSpPr>
        <p:spPr>
          <a:xfrm>
            <a:off x="628650" y="2843800"/>
            <a:ext cx="58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argument can be extended to a torus of arbitrary height</a:t>
            </a:r>
            <a:endParaRPr/>
          </a:p>
        </p:txBody>
      </p:sp>
      <p:grpSp>
        <p:nvGrpSpPr>
          <p:cNvPr id="790" name="Google Shape;790;p29"/>
          <p:cNvGrpSpPr/>
          <p:nvPr/>
        </p:nvGrpSpPr>
        <p:grpSpPr>
          <a:xfrm>
            <a:off x="6781800" y="1691640"/>
            <a:ext cx="1995857" cy="225634"/>
            <a:chOff x="4925630" y="5734890"/>
            <a:chExt cx="1995857" cy="225634"/>
          </a:xfrm>
        </p:grpSpPr>
        <p:sp>
          <p:nvSpPr>
            <p:cNvPr id="791" name="Google Shape;791;p29"/>
            <p:cNvSpPr/>
            <p:nvPr/>
          </p:nvSpPr>
          <p:spPr>
            <a:xfrm>
              <a:off x="5116087" y="5809325"/>
              <a:ext cx="152700" cy="151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5481566" y="5809325"/>
              <a:ext cx="152700" cy="1512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5847046" y="5809325"/>
              <a:ext cx="152700" cy="151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6212526" y="5809325"/>
              <a:ext cx="152700" cy="151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578005" y="5809325"/>
              <a:ext cx="152700" cy="151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6" name="Google Shape;796;p29"/>
            <p:cNvCxnSpPr>
              <a:stCxn id="791" idx="6"/>
              <a:endCxn id="792" idx="2"/>
            </p:cNvCxnSpPr>
            <p:nvPr/>
          </p:nvCxnSpPr>
          <p:spPr>
            <a:xfrm>
              <a:off x="5268787" y="5884925"/>
              <a:ext cx="212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9"/>
            <p:cNvCxnSpPr/>
            <p:nvPr/>
          </p:nvCxnSpPr>
          <p:spPr>
            <a:xfrm>
              <a:off x="5634375" y="5884992"/>
              <a:ext cx="212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9"/>
            <p:cNvCxnSpPr/>
            <p:nvPr/>
          </p:nvCxnSpPr>
          <p:spPr>
            <a:xfrm>
              <a:off x="5999852" y="5884992"/>
              <a:ext cx="212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9"/>
            <p:cNvCxnSpPr/>
            <p:nvPr/>
          </p:nvCxnSpPr>
          <p:spPr>
            <a:xfrm>
              <a:off x="6365334" y="5884992"/>
              <a:ext cx="212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9"/>
            <p:cNvCxnSpPr/>
            <p:nvPr/>
          </p:nvCxnSpPr>
          <p:spPr>
            <a:xfrm flipH="1" rot="10800000">
              <a:off x="4989379" y="5884765"/>
              <a:ext cx="1269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9"/>
            <p:cNvCxnSpPr/>
            <p:nvPr/>
          </p:nvCxnSpPr>
          <p:spPr>
            <a:xfrm flipH="1" rot="10800000">
              <a:off x="6730806" y="5884610"/>
              <a:ext cx="1269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2" name="Google Shape;802;p29"/>
            <p:cNvSpPr/>
            <p:nvPr/>
          </p:nvSpPr>
          <p:spPr>
            <a:xfrm>
              <a:off x="4925630" y="5734985"/>
              <a:ext cx="126900" cy="151200"/>
            </a:xfrm>
            <a:prstGeom prst="arc">
              <a:avLst>
                <a:gd fmla="val 5253066" name="adj1"/>
                <a:gd fmla="val 10703646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6794587" y="5734890"/>
              <a:ext cx="126900" cy="151200"/>
            </a:xfrm>
            <a:prstGeom prst="arc">
              <a:avLst>
                <a:gd fmla="val 122877" name="adj1"/>
                <a:gd fmla="val 5270999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0"/>
          <p:cNvSpPr txBox="1"/>
          <p:nvPr>
            <p:ph type="title"/>
          </p:nvPr>
        </p:nvSpPr>
        <p:spPr>
          <a:xfrm>
            <a:off x="457201" y="312847"/>
            <a:ext cx="739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10" name="Google Shape;810;p30"/>
          <p:cNvSpPr txBox="1"/>
          <p:nvPr>
            <p:ph idx="1" type="body"/>
          </p:nvPr>
        </p:nvSpPr>
        <p:spPr>
          <a:xfrm>
            <a:off x="3419400" y="1770838"/>
            <a:ext cx="44292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99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Impossibility</a:t>
            </a:r>
            <a:endParaRPr sz="1400"/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 sz="1400"/>
              <a:t> - all-to-all broadcast algorithm</a:t>
            </a:r>
            <a:endParaRPr sz="1400"/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CBAT</a:t>
            </a:r>
            <a:r>
              <a:rPr lang="en" sz="1400"/>
              <a:t> - consensus using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/>
              <a:t>extension to CONGEST model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11" name="Google Shape;811;p30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2" name="Google Shape;812;p30"/>
          <p:cNvGrpSpPr/>
          <p:nvPr/>
        </p:nvGrpSpPr>
        <p:grpSpPr>
          <a:xfrm>
            <a:off x="1276537" y="2073725"/>
            <a:ext cx="2235000" cy="2007000"/>
            <a:chOff x="559937" y="2495650"/>
            <a:chExt cx="2235000" cy="2007000"/>
          </a:xfrm>
        </p:grpSpPr>
        <p:sp>
          <p:nvSpPr>
            <p:cNvPr id="813" name="Google Shape;813;p30"/>
            <p:cNvSpPr/>
            <p:nvPr/>
          </p:nvSpPr>
          <p:spPr>
            <a:xfrm>
              <a:off x="559937" y="2495650"/>
              <a:ext cx="2235000" cy="20070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4" name="Google Shape;814;p30"/>
            <p:cNvGrpSpPr/>
            <p:nvPr/>
          </p:nvGrpSpPr>
          <p:grpSpPr>
            <a:xfrm>
              <a:off x="645516" y="2708748"/>
              <a:ext cx="2063823" cy="1580799"/>
              <a:chOff x="5983087" y="3029439"/>
              <a:chExt cx="2520546" cy="1863710"/>
            </a:xfrm>
          </p:grpSpPr>
          <p:sp>
            <p:nvSpPr>
              <p:cNvPr id="815" name="Google Shape;815;p30"/>
              <p:cNvSpPr/>
              <p:nvPr/>
            </p:nvSpPr>
            <p:spPr>
              <a:xfrm>
                <a:off x="6076987" y="3029439"/>
                <a:ext cx="2408400" cy="356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5983087" y="3123682"/>
                <a:ext cx="402600" cy="1767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6292035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673981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7187594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763537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8083153" y="3300019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2" name="Google Shape;822;p30"/>
              <p:cNvCxnSpPr>
                <a:stCxn id="817" idx="6"/>
                <a:endCxn id="818" idx="2"/>
              </p:cNvCxnSpPr>
              <p:nvPr/>
            </p:nvCxnSpPr>
            <p:spPr>
              <a:xfrm>
                <a:off x="6479235" y="3385519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30"/>
              <p:cNvCxnSpPr/>
              <p:nvPr/>
            </p:nvCxnSpPr>
            <p:spPr>
              <a:xfrm>
                <a:off x="6927033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30"/>
              <p:cNvCxnSpPr/>
              <p:nvPr/>
            </p:nvCxnSpPr>
            <p:spPr>
              <a:xfrm>
                <a:off x="7374809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30"/>
              <p:cNvCxnSpPr/>
              <p:nvPr/>
            </p:nvCxnSpPr>
            <p:spPr>
              <a:xfrm>
                <a:off x="7822592" y="3385530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30"/>
              <p:cNvCxnSpPr/>
              <p:nvPr/>
            </p:nvCxnSpPr>
            <p:spPr>
              <a:xfrm flipH="1" rot="10800000">
                <a:off x="6136794" y="3385351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30"/>
              <p:cNvCxnSpPr/>
              <p:nvPr/>
            </p:nvCxnSpPr>
            <p:spPr>
              <a:xfrm flipH="1" rot="10800000">
                <a:off x="8270362" y="3385177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8" name="Google Shape;828;p30"/>
              <p:cNvSpPr/>
              <p:nvPr/>
            </p:nvSpPr>
            <p:spPr>
              <a:xfrm>
                <a:off x="6292035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673981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7187594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763537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8083153" y="3715441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33" name="Google Shape;833;p30"/>
              <p:cNvCxnSpPr>
                <a:stCxn id="828" idx="6"/>
                <a:endCxn id="829" idx="2"/>
              </p:cNvCxnSpPr>
              <p:nvPr/>
            </p:nvCxnSpPr>
            <p:spPr>
              <a:xfrm>
                <a:off x="6479235" y="3800941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30"/>
              <p:cNvCxnSpPr/>
              <p:nvPr/>
            </p:nvCxnSpPr>
            <p:spPr>
              <a:xfrm>
                <a:off x="6927033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30"/>
              <p:cNvCxnSpPr/>
              <p:nvPr/>
            </p:nvCxnSpPr>
            <p:spPr>
              <a:xfrm>
                <a:off x="7374809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30"/>
              <p:cNvCxnSpPr/>
              <p:nvPr/>
            </p:nvCxnSpPr>
            <p:spPr>
              <a:xfrm>
                <a:off x="7822592" y="3800952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30"/>
              <p:cNvCxnSpPr/>
              <p:nvPr/>
            </p:nvCxnSpPr>
            <p:spPr>
              <a:xfrm flipH="1" rot="10800000">
                <a:off x="6136794" y="380077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30"/>
              <p:cNvCxnSpPr/>
              <p:nvPr/>
            </p:nvCxnSpPr>
            <p:spPr>
              <a:xfrm flipH="1" rot="10800000">
                <a:off x="8270362" y="3800599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9" name="Google Shape;839;p30"/>
              <p:cNvCxnSpPr>
                <a:stCxn id="817" idx="4"/>
                <a:endCxn id="828" idx="0"/>
              </p:cNvCxnSpPr>
              <p:nvPr/>
            </p:nvCxnSpPr>
            <p:spPr>
              <a:xfrm>
                <a:off x="6385635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0" name="Google Shape;840;p30"/>
              <p:cNvSpPr/>
              <p:nvPr/>
            </p:nvSpPr>
            <p:spPr>
              <a:xfrm>
                <a:off x="6292035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673981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187594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63537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8083153" y="4130863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45" name="Google Shape;845;p30"/>
              <p:cNvCxnSpPr>
                <a:stCxn id="840" idx="6"/>
                <a:endCxn id="841" idx="2"/>
              </p:cNvCxnSpPr>
              <p:nvPr/>
            </p:nvCxnSpPr>
            <p:spPr>
              <a:xfrm>
                <a:off x="6479235" y="4216363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6" name="Google Shape;846;p30"/>
              <p:cNvCxnSpPr/>
              <p:nvPr/>
            </p:nvCxnSpPr>
            <p:spPr>
              <a:xfrm>
                <a:off x="6927033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p30"/>
              <p:cNvCxnSpPr/>
              <p:nvPr/>
            </p:nvCxnSpPr>
            <p:spPr>
              <a:xfrm>
                <a:off x="7374809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8" name="Google Shape;848;p30"/>
              <p:cNvCxnSpPr/>
              <p:nvPr/>
            </p:nvCxnSpPr>
            <p:spPr>
              <a:xfrm>
                <a:off x="7822592" y="4216375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9" name="Google Shape;849;p30"/>
              <p:cNvCxnSpPr/>
              <p:nvPr/>
            </p:nvCxnSpPr>
            <p:spPr>
              <a:xfrm flipH="1" rot="10800000">
                <a:off x="6136794" y="4216196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0" name="Google Shape;850;p30"/>
              <p:cNvCxnSpPr/>
              <p:nvPr/>
            </p:nvCxnSpPr>
            <p:spPr>
              <a:xfrm flipH="1" rot="10800000">
                <a:off x="8270362" y="4216022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1" name="Google Shape;851;p30"/>
              <p:cNvCxnSpPr>
                <a:stCxn id="818" idx="4"/>
                <a:endCxn id="829" idx="0"/>
              </p:cNvCxnSpPr>
              <p:nvPr/>
            </p:nvCxnSpPr>
            <p:spPr>
              <a:xfrm>
                <a:off x="683341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30"/>
              <p:cNvCxnSpPr>
                <a:stCxn id="819" idx="4"/>
                <a:endCxn id="830" idx="0"/>
              </p:cNvCxnSpPr>
              <p:nvPr/>
            </p:nvCxnSpPr>
            <p:spPr>
              <a:xfrm>
                <a:off x="7281194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30"/>
              <p:cNvCxnSpPr>
                <a:stCxn id="820" idx="4"/>
                <a:endCxn id="831" idx="0"/>
              </p:cNvCxnSpPr>
              <p:nvPr/>
            </p:nvCxnSpPr>
            <p:spPr>
              <a:xfrm>
                <a:off x="772897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4" name="Google Shape;854;p30"/>
              <p:cNvCxnSpPr>
                <a:stCxn id="821" idx="4"/>
                <a:endCxn id="832" idx="0"/>
              </p:cNvCxnSpPr>
              <p:nvPr/>
            </p:nvCxnSpPr>
            <p:spPr>
              <a:xfrm>
                <a:off x="8176753" y="3471019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30"/>
              <p:cNvCxnSpPr>
                <a:stCxn id="828" idx="4"/>
                <a:endCxn id="840" idx="0"/>
              </p:cNvCxnSpPr>
              <p:nvPr/>
            </p:nvCxnSpPr>
            <p:spPr>
              <a:xfrm>
                <a:off x="6385635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30"/>
              <p:cNvCxnSpPr>
                <a:stCxn id="829" idx="4"/>
                <a:endCxn id="841" idx="0"/>
              </p:cNvCxnSpPr>
              <p:nvPr/>
            </p:nvCxnSpPr>
            <p:spPr>
              <a:xfrm>
                <a:off x="683341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7" name="Google Shape;857;p30"/>
              <p:cNvCxnSpPr>
                <a:stCxn id="830" idx="4"/>
                <a:endCxn id="842" idx="0"/>
              </p:cNvCxnSpPr>
              <p:nvPr/>
            </p:nvCxnSpPr>
            <p:spPr>
              <a:xfrm>
                <a:off x="7281194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30"/>
              <p:cNvCxnSpPr>
                <a:stCxn id="831" idx="4"/>
                <a:endCxn id="843" idx="0"/>
              </p:cNvCxnSpPr>
              <p:nvPr/>
            </p:nvCxnSpPr>
            <p:spPr>
              <a:xfrm>
                <a:off x="772897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30"/>
              <p:cNvCxnSpPr>
                <a:stCxn id="832" idx="4"/>
                <a:endCxn id="844" idx="0"/>
              </p:cNvCxnSpPr>
              <p:nvPr/>
            </p:nvCxnSpPr>
            <p:spPr>
              <a:xfrm>
                <a:off x="8176753" y="3886441"/>
                <a:ext cx="0" cy="24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0" name="Google Shape;860;p30"/>
              <p:cNvCxnSpPr>
                <a:endCxn id="817" idx="0"/>
              </p:cNvCxnSpPr>
              <p:nvPr/>
            </p:nvCxnSpPr>
            <p:spPr>
              <a:xfrm>
                <a:off x="6385635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30"/>
              <p:cNvCxnSpPr>
                <a:endCxn id="818" idx="0"/>
              </p:cNvCxnSpPr>
              <p:nvPr/>
            </p:nvCxnSpPr>
            <p:spPr>
              <a:xfrm>
                <a:off x="683341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30"/>
              <p:cNvCxnSpPr>
                <a:endCxn id="819" idx="0"/>
              </p:cNvCxnSpPr>
              <p:nvPr/>
            </p:nvCxnSpPr>
            <p:spPr>
              <a:xfrm>
                <a:off x="7281194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30"/>
              <p:cNvCxnSpPr>
                <a:endCxn id="820" idx="0"/>
              </p:cNvCxnSpPr>
              <p:nvPr/>
            </p:nvCxnSpPr>
            <p:spPr>
              <a:xfrm>
                <a:off x="772897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30"/>
              <p:cNvCxnSpPr>
                <a:endCxn id="821" idx="0"/>
              </p:cNvCxnSpPr>
              <p:nvPr/>
            </p:nvCxnSpPr>
            <p:spPr>
              <a:xfrm>
                <a:off x="8176753" y="3210319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5" name="Google Shape;865;p30"/>
              <p:cNvSpPr/>
              <p:nvPr/>
            </p:nvSpPr>
            <p:spPr>
              <a:xfrm>
                <a:off x="629205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673983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7187615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0"/>
              <p:cNvSpPr/>
              <p:nvPr/>
            </p:nvSpPr>
            <p:spPr>
              <a:xfrm>
                <a:off x="763539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0"/>
              <p:cNvSpPr/>
              <p:nvPr/>
            </p:nvSpPr>
            <p:spPr>
              <a:xfrm>
                <a:off x="8083174" y="4551046"/>
                <a:ext cx="187200" cy="171000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0" name="Google Shape;870;p30"/>
              <p:cNvCxnSpPr>
                <a:stCxn id="865" idx="6"/>
                <a:endCxn id="866" idx="2"/>
              </p:cNvCxnSpPr>
              <p:nvPr/>
            </p:nvCxnSpPr>
            <p:spPr>
              <a:xfrm>
                <a:off x="6479255" y="4636546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30"/>
              <p:cNvCxnSpPr/>
              <p:nvPr/>
            </p:nvCxnSpPr>
            <p:spPr>
              <a:xfrm>
                <a:off x="6927054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30"/>
              <p:cNvCxnSpPr/>
              <p:nvPr/>
            </p:nvCxnSpPr>
            <p:spPr>
              <a:xfrm>
                <a:off x="7374830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30"/>
              <p:cNvCxnSpPr/>
              <p:nvPr/>
            </p:nvCxnSpPr>
            <p:spPr>
              <a:xfrm>
                <a:off x="7822613" y="4636557"/>
                <a:ext cx="26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30"/>
              <p:cNvCxnSpPr/>
              <p:nvPr/>
            </p:nvCxnSpPr>
            <p:spPr>
              <a:xfrm flipH="1" rot="10800000">
                <a:off x="6136815" y="4636378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30"/>
              <p:cNvCxnSpPr/>
              <p:nvPr/>
            </p:nvCxnSpPr>
            <p:spPr>
              <a:xfrm flipH="1" rot="10800000">
                <a:off x="8270383" y="4636204"/>
                <a:ext cx="155100" cy="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30"/>
              <p:cNvCxnSpPr>
                <a:stCxn id="840" idx="4"/>
                <a:endCxn id="865" idx="0"/>
              </p:cNvCxnSpPr>
              <p:nvPr/>
            </p:nvCxnSpPr>
            <p:spPr>
              <a:xfrm>
                <a:off x="6385635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30"/>
              <p:cNvCxnSpPr>
                <a:stCxn id="841" idx="4"/>
                <a:endCxn id="866" idx="0"/>
              </p:cNvCxnSpPr>
              <p:nvPr/>
            </p:nvCxnSpPr>
            <p:spPr>
              <a:xfrm>
                <a:off x="683341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30"/>
              <p:cNvCxnSpPr>
                <a:stCxn id="842" idx="4"/>
                <a:endCxn id="867" idx="0"/>
              </p:cNvCxnSpPr>
              <p:nvPr/>
            </p:nvCxnSpPr>
            <p:spPr>
              <a:xfrm>
                <a:off x="7281194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30"/>
              <p:cNvCxnSpPr>
                <a:stCxn id="843" idx="4"/>
                <a:endCxn id="868" idx="0"/>
              </p:cNvCxnSpPr>
              <p:nvPr/>
            </p:nvCxnSpPr>
            <p:spPr>
              <a:xfrm>
                <a:off x="772897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0" name="Google Shape;880;p30"/>
              <p:cNvCxnSpPr>
                <a:stCxn id="844" idx="4"/>
                <a:endCxn id="869" idx="0"/>
              </p:cNvCxnSpPr>
              <p:nvPr/>
            </p:nvCxnSpPr>
            <p:spPr>
              <a:xfrm>
                <a:off x="8176753" y="4301863"/>
                <a:ext cx="0" cy="24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30"/>
              <p:cNvCxnSpPr>
                <a:stCxn id="865" idx="4"/>
              </p:cNvCxnSpPr>
              <p:nvPr/>
            </p:nvCxnSpPr>
            <p:spPr>
              <a:xfrm>
                <a:off x="638565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30"/>
              <p:cNvCxnSpPr>
                <a:stCxn id="866" idx="4"/>
              </p:cNvCxnSpPr>
              <p:nvPr/>
            </p:nvCxnSpPr>
            <p:spPr>
              <a:xfrm>
                <a:off x="683343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30"/>
              <p:cNvCxnSpPr>
                <a:stCxn id="867" idx="4"/>
              </p:cNvCxnSpPr>
              <p:nvPr/>
            </p:nvCxnSpPr>
            <p:spPr>
              <a:xfrm>
                <a:off x="7281215" y="4722046"/>
                <a:ext cx="0" cy="8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30"/>
              <p:cNvCxnSpPr>
                <a:stCxn id="868" idx="4"/>
              </p:cNvCxnSpPr>
              <p:nvPr/>
            </p:nvCxnSpPr>
            <p:spPr>
              <a:xfrm>
                <a:off x="772899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30"/>
              <p:cNvCxnSpPr>
                <a:stCxn id="869" idx="4"/>
              </p:cNvCxnSpPr>
              <p:nvPr/>
            </p:nvCxnSpPr>
            <p:spPr>
              <a:xfrm>
                <a:off x="8176774" y="4722046"/>
                <a:ext cx="0" cy="8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6" name="Google Shape;886;p30"/>
              <p:cNvSpPr/>
              <p:nvPr/>
            </p:nvSpPr>
            <p:spPr>
              <a:xfrm>
                <a:off x="7056783" y="4719946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0"/>
              <p:cNvSpPr/>
              <p:nvPr/>
            </p:nvSpPr>
            <p:spPr>
              <a:xfrm>
                <a:off x="7504511" y="4704593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0"/>
              <p:cNvSpPr/>
              <p:nvPr/>
            </p:nvSpPr>
            <p:spPr>
              <a:xfrm>
                <a:off x="7952196" y="4721424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0"/>
              <p:cNvSpPr/>
              <p:nvPr/>
            </p:nvSpPr>
            <p:spPr>
              <a:xfrm>
                <a:off x="6609028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7058707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7506456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7954190" y="3128974"/>
                <a:ext cx="224400" cy="171000"/>
              </a:xfrm>
              <a:prstGeom prst="arc">
                <a:avLst>
                  <a:gd fmla="val 16159296" name="adj1"/>
                  <a:gd fmla="val 6056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6609042" y="4722149"/>
                <a:ext cx="224400" cy="171000"/>
              </a:xfrm>
              <a:prstGeom prst="arc">
                <a:avLst>
                  <a:gd fmla="val 134751" name="adj1"/>
                  <a:gd fmla="val 5301085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0"/>
              <p:cNvSpPr/>
              <p:nvPr/>
            </p:nvSpPr>
            <p:spPr>
              <a:xfrm>
                <a:off x="6058690" y="3631430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6067026" y="4047891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6058690" y="4464353"/>
                <a:ext cx="155100" cy="171000"/>
              </a:xfrm>
              <a:prstGeom prst="arc">
                <a:avLst>
                  <a:gd fmla="val 5253066" name="adj1"/>
                  <a:gd fmla="val 10703646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8348506" y="3631323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8348506" y="4047676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8348533" y="4464030"/>
                <a:ext cx="155100" cy="171000"/>
              </a:xfrm>
              <a:prstGeom prst="arc">
                <a:avLst>
                  <a:gd fmla="val 122877" name="adj1"/>
                  <a:gd fmla="val 5270999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lg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1"/>
          <p:cNvSpPr txBox="1"/>
          <p:nvPr>
            <p:ph idx="1" type="body"/>
          </p:nvPr>
        </p:nvSpPr>
        <p:spPr>
          <a:xfrm>
            <a:off x="434175" y="1154350"/>
            <a:ext cx="8081100" cy="380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99"/>
                </a:solidFill>
              </a:rPr>
              <a:t>Model:</a:t>
            </a:r>
            <a:r>
              <a:rPr lang="en" sz="1400"/>
              <a:t> synchronous, processes share orientation, every process has unique ids, knows immediate neighbors, torus size 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i="1"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400"/>
              <a:t> </a:t>
            </a:r>
            <a:r>
              <a:rPr lang="en" sz="1400"/>
              <a:t>unknown</a:t>
            </a:r>
            <a:r>
              <a:rPr lang="en" sz="1400"/>
              <a:t> to processes, arbitrary amount of data transmitted per round (LOCAL model) later relaxed to fixed size (CONGEST) </a:t>
            </a:r>
            <a:endParaRPr sz="1400"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Algorithm consists of four phases: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000099"/>
                </a:solidFill>
              </a:rPr>
              <a:t>North</a:t>
            </a:r>
            <a:r>
              <a:rPr lang="en" sz="1400"/>
              <a:t> - collects info vertically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000099"/>
                </a:solidFill>
              </a:rPr>
              <a:t>East-West</a:t>
            </a:r>
            <a:r>
              <a:rPr lang="en" sz="1400"/>
              <a:t> - collects info horizontally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000099"/>
                </a:solidFill>
              </a:rPr>
              <a:t>South</a:t>
            </a:r>
            <a:r>
              <a:rPr lang="en" sz="1400"/>
              <a:t> - shares info vertically</a:t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000099"/>
                </a:solidFill>
              </a:rPr>
              <a:t>Decision</a:t>
            </a:r>
            <a:r>
              <a:rPr lang="en" sz="1400"/>
              <a:t> - terminates </a:t>
            </a:r>
            <a:endParaRPr sz="1400"/>
          </a:p>
        </p:txBody>
      </p:sp>
      <p:sp>
        <p:nvSpPr>
          <p:cNvPr id="905" name="Google Shape;905;p31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/>
              <a:t>: Byzantine All-to-All </a:t>
            </a:r>
            <a:br>
              <a:rPr lang="en"/>
            </a:br>
            <a:r>
              <a:rPr lang="en"/>
              <a:t>Broadcast on a Torus</a:t>
            </a:r>
            <a:endParaRPr/>
          </a:p>
        </p:txBody>
      </p:sp>
      <p:sp>
        <p:nvSpPr>
          <p:cNvPr id="906" name="Google Shape;906;p31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7" name="Google Shape;907;p31"/>
          <p:cNvGrpSpPr/>
          <p:nvPr/>
        </p:nvGrpSpPr>
        <p:grpSpPr>
          <a:xfrm>
            <a:off x="4620975" y="1824325"/>
            <a:ext cx="3978900" cy="3216900"/>
            <a:chOff x="4239975" y="1824325"/>
            <a:chExt cx="3978900" cy="3216900"/>
          </a:xfrm>
        </p:grpSpPr>
        <p:sp>
          <p:nvSpPr>
            <p:cNvPr id="908" name="Google Shape;908;p31"/>
            <p:cNvSpPr/>
            <p:nvPr/>
          </p:nvSpPr>
          <p:spPr>
            <a:xfrm>
              <a:off x="4239975" y="1824325"/>
              <a:ext cx="3978900" cy="32169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698141" y="2014304"/>
              <a:ext cx="3234900" cy="548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4572018" y="2159343"/>
              <a:ext cx="540900" cy="2719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4986987" y="2430724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5588431" y="2430724"/>
              <a:ext cx="251400" cy="2631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6189876" y="2430724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6791320" y="2430724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7392765" y="2430724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6" name="Google Shape;916;p31"/>
            <p:cNvCxnSpPr>
              <a:stCxn id="911" idx="6"/>
              <a:endCxn id="912" idx="2"/>
            </p:cNvCxnSpPr>
            <p:nvPr/>
          </p:nvCxnSpPr>
          <p:spPr>
            <a:xfrm>
              <a:off x="5238387" y="2562274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1"/>
            <p:cNvCxnSpPr/>
            <p:nvPr/>
          </p:nvCxnSpPr>
          <p:spPr>
            <a:xfrm>
              <a:off x="5839898" y="2562325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31"/>
            <p:cNvCxnSpPr/>
            <p:nvPr/>
          </p:nvCxnSpPr>
          <p:spPr>
            <a:xfrm>
              <a:off x="6441338" y="2562325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31"/>
            <p:cNvCxnSpPr/>
            <p:nvPr/>
          </p:nvCxnSpPr>
          <p:spPr>
            <a:xfrm>
              <a:off x="7042787" y="2562325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31"/>
            <p:cNvCxnSpPr/>
            <p:nvPr/>
          </p:nvCxnSpPr>
          <p:spPr>
            <a:xfrm flipH="1" rot="10800000">
              <a:off x="4778472" y="2562373"/>
              <a:ext cx="2085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31"/>
            <p:cNvCxnSpPr/>
            <p:nvPr/>
          </p:nvCxnSpPr>
          <p:spPr>
            <a:xfrm flipH="1" rot="10800000">
              <a:off x="7644219" y="2562105"/>
              <a:ext cx="2085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2" name="Google Shape;922;p31"/>
            <p:cNvSpPr/>
            <p:nvPr/>
          </p:nvSpPr>
          <p:spPr>
            <a:xfrm>
              <a:off x="4986987" y="3070055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5588431" y="3070055"/>
              <a:ext cx="251400" cy="263100"/>
            </a:xfrm>
            <a:prstGeom prst="ellipse">
              <a:avLst/>
            </a:prstGeom>
            <a:solidFill>
              <a:srgbClr val="AEABAB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6189876" y="3070055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6791320" y="3070055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7392765" y="3070055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7" name="Google Shape;927;p31"/>
            <p:cNvCxnSpPr>
              <a:stCxn id="922" idx="6"/>
              <a:endCxn id="923" idx="2"/>
            </p:cNvCxnSpPr>
            <p:nvPr/>
          </p:nvCxnSpPr>
          <p:spPr>
            <a:xfrm>
              <a:off x="5238387" y="3201605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31"/>
            <p:cNvCxnSpPr/>
            <p:nvPr/>
          </p:nvCxnSpPr>
          <p:spPr>
            <a:xfrm>
              <a:off x="5839898" y="3201656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31"/>
            <p:cNvCxnSpPr/>
            <p:nvPr/>
          </p:nvCxnSpPr>
          <p:spPr>
            <a:xfrm>
              <a:off x="6441338" y="3201656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1"/>
            <p:cNvCxnSpPr/>
            <p:nvPr/>
          </p:nvCxnSpPr>
          <p:spPr>
            <a:xfrm>
              <a:off x="7042787" y="3201656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31"/>
            <p:cNvCxnSpPr/>
            <p:nvPr/>
          </p:nvCxnSpPr>
          <p:spPr>
            <a:xfrm flipH="1" rot="10800000">
              <a:off x="4778472" y="3201705"/>
              <a:ext cx="2085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31"/>
            <p:cNvCxnSpPr/>
            <p:nvPr/>
          </p:nvCxnSpPr>
          <p:spPr>
            <a:xfrm flipH="1" rot="10800000">
              <a:off x="7644219" y="3201436"/>
              <a:ext cx="2085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31"/>
            <p:cNvCxnSpPr>
              <a:stCxn id="911" idx="4"/>
              <a:endCxn id="922" idx="0"/>
            </p:cNvCxnSpPr>
            <p:nvPr/>
          </p:nvCxnSpPr>
          <p:spPr>
            <a:xfrm>
              <a:off x="5112687" y="2693824"/>
              <a:ext cx="0" cy="3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4" name="Google Shape;934;p31"/>
            <p:cNvSpPr/>
            <p:nvPr/>
          </p:nvSpPr>
          <p:spPr>
            <a:xfrm>
              <a:off x="4986987" y="3709387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5588431" y="3709387"/>
              <a:ext cx="251400" cy="2631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6189876" y="3709387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6791320" y="3709387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7392765" y="3709387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9" name="Google Shape;939;p31"/>
            <p:cNvCxnSpPr>
              <a:stCxn id="934" idx="6"/>
              <a:endCxn id="935" idx="2"/>
            </p:cNvCxnSpPr>
            <p:nvPr/>
          </p:nvCxnSpPr>
          <p:spPr>
            <a:xfrm>
              <a:off x="5238387" y="3840937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31"/>
            <p:cNvCxnSpPr/>
            <p:nvPr/>
          </p:nvCxnSpPr>
          <p:spPr>
            <a:xfrm>
              <a:off x="5839898" y="3840988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1" name="Google Shape;941;p31"/>
            <p:cNvCxnSpPr/>
            <p:nvPr/>
          </p:nvCxnSpPr>
          <p:spPr>
            <a:xfrm>
              <a:off x="6441338" y="3840988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31"/>
            <p:cNvCxnSpPr/>
            <p:nvPr/>
          </p:nvCxnSpPr>
          <p:spPr>
            <a:xfrm>
              <a:off x="7042787" y="3840988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3" name="Google Shape;943;p31"/>
            <p:cNvCxnSpPr/>
            <p:nvPr/>
          </p:nvCxnSpPr>
          <p:spPr>
            <a:xfrm flipH="1" rot="10800000">
              <a:off x="4778472" y="3841036"/>
              <a:ext cx="2085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31"/>
            <p:cNvCxnSpPr/>
            <p:nvPr/>
          </p:nvCxnSpPr>
          <p:spPr>
            <a:xfrm flipH="1" rot="10800000">
              <a:off x="7644219" y="3840768"/>
              <a:ext cx="2085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31"/>
            <p:cNvCxnSpPr>
              <a:stCxn id="912" idx="4"/>
              <a:endCxn id="923" idx="0"/>
            </p:cNvCxnSpPr>
            <p:nvPr/>
          </p:nvCxnSpPr>
          <p:spPr>
            <a:xfrm>
              <a:off x="5714131" y="2693824"/>
              <a:ext cx="0" cy="3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31"/>
            <p:cNvCxnSpPr>
              <a:stCxn id="913" idx="4"/>
              <a:endCxn id="924" idx="0"/>
            </p:cNvCxnSpPr>
            <p:nvPr/>
          </p:nvCxnSpPr>
          <p:spPr>
            <a:xfrm>
              <a:off x="6315576" y="2693824"/>
              <a:ext cx="0" cy="3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31"/>
            <p:cNvCxnSpPr>
              <a:stCxn id="914" idx="4"/>
              <a:endCxn id="925" idx="0"/>
            </p:cNvCxnSpPr>
            <p:nvPr/>
          </p:nvCxnSpPr>
          <p:spPr>
            <a:xfrm>
              <a:off x="6917020" y="2693824"/>
              <a:ext cx="0" cy="3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31"/>
            <p:cNvCxnSpPr>
              <a:stCxn id="915" idx="4"/>
              <a:endCxn id="926" idx="0"/>
            </p:cNvCxnSpPr>
            <p:nvPr/>
          </p:nvCxnSpPr>
          <p:spPr>
            <a:xfrm>
              <a:off x="7518465" y="2693824"/>
              <a:ext cx="0" cy="3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31"/>
            <p:cNvCxnSpPr>
              <a:stCxn id="922" idx="4"/>
              <a:endCxn id="934" idx="0"/>
            </p:cNvCxnSpPr>
            <p:nvPr/>
          </p:nvCxnSpPr>
          <p:spPr>
            <a:xfrm>
              <a:off x="5112687" y="3333155"/>
              <a:ext cx="0" cy="3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31"/>
            <p:cNvCxnSpPr>
              <a:stCxn id="923" idx="4"/>
              <a:endCxn id="935" idx="0"/>
            </p:cNvCxnSpPr>
            <p:nvPr/>
          </p:nvCxnSpPr>
          <p:spPr>
            <a:xfrm>
              <a:off x="5714131" y="3333155"/>
              <a:ext cx="0" cy="3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31"/>
            <p:cNvCxnSpPr>
              <a:stCxn id="924" idx="4"/>
              <a:endCxn id="936" idx="0"/>
            </p:cNvCxnSpPr>
            <p:nvPr/>
          </p:nvCxnSpPr>
          <p:spPr>
            <a:xfrm>
              <a:off x="6315576" y="3333155"/>
              <a:ext cx="0" cy="3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31"/>
            <p:cNvCxnSpPr>
              <a:stCxn id="925" idx="4"/>
              <a:endCxn id="937" idx="0"/>
            </p:cNvCxnSpPr>
            <p:nvPr/>
          </p:nvCxnSpPr>
          <p:spPr>
            <a:xfrm>
              <a:off x="6917020" y="3333155"/>
              <a:ext cx="0" cy="3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31"/>
            <p:cNvCxnSpPr>
              <a:stCxn id="926" idx="4"/>
              <a:endCxn id="938" idx="0"/>
            </p:cNvCxnSpPr>
            <p:nvPr/>
          </p:nvCxnSpPr>
          <p:spPr>
            <a:xfrm>
              <a:off x="7518465" y="3333155"/>
              <a:ext cx="0" cy="37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31"/>
            <p:cNvCxnSpPr>
              <a:endCxn id="911" idx="0"/>
            </p:cNvCxnSpPr>
            <p:nvPr/>
          </p:nvCxnSpPr>
          <p:spPr>
            <a:xfrm>
              <a:off x="5112687" y="2292724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31"/>
            <p:cNvCxnSpPr>
              <a:endCxn id="912" idx="0"/>
            </p:cNvCxnSpPr>
            <p:nvPr/>
          </p:nvCxnSpPr>
          <p:spPr>
            <a:xfrm>
              <a:off x="5714131" y="2292724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31"/>
            <p:cNvCxnSpPr>
              <a:endCxn id="913" idx="0"/>
            </p:cNvCxnSpPr>
            <p:nvPr/>
          </p:nvCxnSpPr>
          <p:spPr>
            <a:xfrm>
              <a:off x="6315576" y="2292724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31"/>
            <p:cNvCxnSpPr>
              <a:endCxn id="914" idx="0"/>
            </p:cNvCxnSpPr>
            <p:nvPr/>
          </p:nvCxnSpPr>
          <p:spPr>
            <a:xfrm>
              <a:off x="6917020" y="2292724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31"/>
            <p:cNvCxnSpPr>
              <a:endCxn id="915" idx="0"/>
            </p:cNvCxnSpPr>
            <p:nvPr/>
          </p:nvCxnSpPr>
          <p:spPr>
            <a:xfrm>
              <a:off x="7518465" y="2292724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9" name="Google Shape;959;p31"/>
            <p:cNvSpPr/>
            <p:nvPr/>
          </p:nvSpPr>
          <p:spPr>
            <a:xfrm>
              <a:off x="4987015" y="4356043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5588459" y="4356043"/>
              <a:ext cx="251400" cy="2631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6189904" y="4356043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6791348" y="4356043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7392793" y="4356043"/>
              <a:ext cx="251400" cy="2631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" name="Google Shape;964;p31"/>
            <p:cNvCxnSpPr>
              <a:stCxn id="959" idx="6"/>
              <a:endCxn id="960" idx="2"/>
            </p:cNvCxnSpPr>
            <p:nvPr/>
          </p:nvCxnSpPr>
          <p:spPr>
            <a:xfrm>
              <a:off x="5238415" y="4487593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31"/>
            <p:cNvCxnSpPr/>
            <p:nvPr/>
          </p:nvCxnSpPr>
          <p:spPr>
            <a:xfrm>
              <a:off x="5839926" y="4487644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31"/>
            <p:cNvCxnSpPr/>
            <p:nvPr/>
          </p:nvCxnSpPr>
          <p:spPr>
            <a:xfrm>
              <a:off x="6441366" y="4487644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31"/>
            <p:cNvCxnSpPr/>
            <p:nvPr/>
          </p:nvCxnSpPr>
          <p:spPr>
            <a:xfrm>
              <a:off x="7042815" y="4487644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31"/>
            <p:cNvCxnSpPr/>
            <p:nvPr/>
          </p:nvCxnSpPr>
          <p:spPr>
            <a:xfrm flipH="1" rot="10800000">
              <a:off x="4778500" y="4487693"/>
              <a:ext cx="2085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31"/>
            <p:cNvCxnSpPr/>
            <p:nvPr/>
          </p:nvCxnSpPr>
          <p:spPr>
            <a:xfrm flipH="1" rot="10800000">
              <a:off x="7644247" y="4487424"/>
              <a:ext cx="2085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31"/>
            <p:cNvCxnSpPr>
              <a:stCxn id="934" idx="4"/>
              <a:endCxn id="959" idx="0"/>
            </p:cNvCxnSpPr>
            <p:nvPr/>
          </p:nvCxnSpPr>
          <p:spPr>
            <a:xfrm>
              <a:off x="5112687" y="3972487"/>
              <a:ext cx="0" cy="383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31"/>
            <p:cNvCxnSpPr>
              <a:stCxn id="935" idx="4"/>
              <a:endCxn id="960" idx="0"/>
            </p:cNvCxnSpPr>
            <p:nvPr/>
          </p:nvCxnSpPr>
          <p:spPr>
            <a:xfrm>
              <a:off x="5714131" y="3972487"/>
              <a:ext cx="0" cy="383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31"/>
            <p:cNvCxnSpPr>
              <a:stCxn id="936" idx="4"/>
              <a:endCxn id="961" idx="0"/>
            </p:cNvCxnSpPr>
            <p:nvPr/>
          </p:nvCxnSpPr>
          <p:spPr>
            <a:xfrm>
              <a:off x="6315576" y="3972487"/>
              <a:ext cx="0" cy="383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31"/>
            <p:cNvCxnSpPr>
              <a:stCxn id="937" idx="4"/>
              <a:endCxn id="962" idx="0"/>
            </p:cNvCxnSpPr>
            <p:nvPr/>
          </p:nvCxnSpPr>
          <p:spPr>
            <a:xfrm>
              <a:off x="6917020" y="3972487"/>
              <a:ext cx="0" cy="383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31"/>
            <p:cNvCxnSpPr>
              <a:stCxn id="938" idx="4"/>
              <a:endCxn id="963" idx="0"/>
            </p:cNvCxnSpPr>
            <p:nvPr/>
          </p:nvCxnSpPr>
          <p:spPr>
            <a:xfrm>
              <a:off x="7518465" y="3972487"/>
              <a:ext cx="0" cy="383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31"/>
            <p:cNvCxnSpPr>
              <a:stCxn id="959" idx="4"/>
            </p:cNvCxnSpPr>
            <p:nvPr/>
          </p:nvCxnSpPr>
          <p:spPr>
            <a:xfrm>
              <a:off x="5112715" y="4619143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31"/>
            <p:cNvCxnSpPr>
              <a:stCxn id="960" idx="4"/>
            </p:cNvCxnSpPr>
            <p:nvPr/>
          </p:nvCxnSpPr>
          <p:spPr>
            <a:xfrm>
              <a:off x="5714159" y="4619143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31"/>
            <p:cNvCxnSpPr>
              <a:stCxn id="961" idx="4"/>
            </p:cNvCxnSpPr>
            <p:nvPr/>
          </p:nvCxnSpPr>
          <p:spPr>
            <a:xfrm>
              <a:off x="6315604" y="4619143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31"/>
            <p:cNvCxnSpPr>
              <a:stCxn id="962" idx="4"/>
            </p:cNvCxnSpPr>
            <p:nvPr/>
          </p:nvCxnSpPr>
          <p:spPr>
            <a:xfrm>
              <a:off x="6917048" y="4619143"/>
              <a:ext cx="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31"/>
            <p:cNvCxnSpPr>
              <a:stCxn id="963" idx="4"/>
            </p:cNvCxnSpPr>
            <p:nvPr/>
          </p:nvCxnSpPr>
          <p:spPr>
            <a:xfrm>
              <a:off x="7518493" y="4619143"/>
              <a:ext cx="0" cy="13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0" name="Google Shape;980;p31"/>
            <p:cNvSpPr/>
            <p:nvPr/>
          </p:nvSpPr>
          <p:spPr>
            <a:xfrm>
              <a:off x="6014175" y="4615980"/>
              <a:ext cx="301500" cy="2631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6615549" y="4592351"/>
              <a:ext cx="301500" cy="2631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7216868" y="4618254"/>
              <a:ext cx="301500" cy="2631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5412763" y="2167488"/>
              <a:ext cx="301500" cy="2631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6016759" y="2167488"/>
              <a:ext cx="301500" cy="2631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6618162" y="2167488"/>
              <a:ext cx="301500" cy="2631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7219545" y="2167488"/>
              <a:ext cx="301500" cy="263100"/>
            </a:xfrm>
            <a:prstGeom prst="arc">
              <a:avLst>
                <a:gd fmla="val 16159296" name="adj1"/>
                <a:gd fmla="val 60565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5412782" y="4619370"/>
              <a:ext cx="301500" cy="263100"/>
            </a:xfrm>
            <a:prstGeom prst="arc">
              <a:avLst>
                <a:gd fmla="val 134751" name="adj1"/>
                <a:gd fmla="val 5301085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4673566" y="2940763"/>
              <a:ext cx="208500" cy="263100"/>
            </a:xfrm>
            <a:prstGeom prst="arc">
              <a:avLst>
                <a:gd fmla="val 5253066" name="adj1"/>
                <a:gd fmla="val 10703646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4684762" y="3581693"/>
              <a:ext cx="208500" cy="263100"/>
            </a:xfrm>
            <a:prstGeom prst="arc">
              <a:avLst>
                <a:gd fmla="val 5253066" name="adj1"/>
                <a:gd fmla="val 10703646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4673566" y="4222624"/>
              <a:ext cx="208500" cy="263100"/>
            </a:xfrm>
            <a:prstGeom prst="arc">
              <a:avLst>
                <a:gd fmla="val 5253066" name="adj1"/>
                <a:gd fmla="val 10703646" name="adj2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7749179" y="2940598"/>
              <a:ext cx="208500" cy="263100"/>
            </a:xfrm>
            <a:prstGeom prst="arc">
              <a:avLst>
                <a:gd fmla="val 122877" name="adj1"/>
                <a:gd fmla="val 5270999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7749179" y="3581363"/>
              <a:ext cx="208500" cy="263100"/>
            </a:xfrm>
            <a:prstGeom prst="arc">
              <a:avLst>
                <a:gd fmla="val 122877" name="adj1"/>
                <a:gd fmla="val 5270999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7749216" y="4222127"/>
              <a:ext cx="208500" cy="263100"/>
            </a:xfrm>
            <a:prstGeom prst="arc">
              <a:avLst>
                <a:gd fmla="val 122877" name="adj1"/>
                <a:gd fmla="val 5270999" name="adj2"/>
              </a:avLst>
            </a:prstGeom>
            <a:noFill/>
            <a:ln cap="flat" cmpd="sng" w="19050">
              <a:solidFill>
                <a:schemeClr val="dk1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4" name="Google Shape;9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875" y="3113100"/>
            <a:ext cx="1889900" cy="18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32"/>
          <p:cNvGrpSpPr/>
          <p:nvPr/>
        </p:nvGrpSpPr>
        <p:grpSpPr>
          <a:xfrm>
            <a:off x="5715000" y="1280160"/>
            <a:ext cx="1230151" cy="3196896"/>
            <a:chOff x="1375253" y="1175125"/>
            <a:chExt cx="1047115" cy="2793269"/>
          </a:xfrm>
        </p:grpSpPr>
        <p:sp>
          <p:nvSpPr>
            <p:cNvPr id="1000" name="Google Shape;1000;p32"/>
            <p:cNvSpPr/>
            <p:nvPr/>
          </p:nvSpPr>
          <p:spPr>
            <a:xfrm>
              <a:off x="1760402" y="1331425"/>
              <a:ext cx="276600" cy="298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1" name="Google Shape;1001;p32"/>
            <p:cNvCxnSpPr/>
            <p:nvPr/>
          </p:nvCxnSpPr>
          <p:spPr>
            <a:xfrm>
              <a:off x="1375253" y="1480644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2"/>
            <p:cNvCxnSpPr/>
            <p:nvPr/>
          </p:nvCxnSpPr>
          <p:spPr>
            <a:xfrm>
              <a:off x="2037137" y="1480644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3" name="Google Shape;1003;p32"/>
            <p:cNvSpPr/>
            <p:nvPr/>
          </p:nvSpPr>
          <p:spPr>
            <a:xfrm>
              <a:off x="1760402" y="2056346"/>
              <a:ext cx="276600" cy="298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66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4" name="Google Shape;1004;p32"/>
            <p:cNvCxnSpPr/>
            <p:nvPr/>
          </p:nvCxnSpPr>
          <p:spPr>
            <a:xfrm>
              <a:off x="1375253" y="2205565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2"/>
            <p:cNvCxnSpPr/>
            <p:nvPr/>
          </p:nvCxnSpPr>
          <p:spPr>
            <a:xfrm>
              <a:off x="2037137" y="2205565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6" name="Google Shape;1006;p32"/>
            <p:cNvSpPr/>
            <p:nvPr/>
          </p:nvSpPr>
          <p:spPr>
            <a:xfrm>
              <a:off x="1760402" y="2781267"/>
              <a:ext cx="276600" cy="298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7" name="Google Shape;1007;p32"/>
            <p:cNvCxnSpPr/>
            <p:nvPr/>
          </p:nvCxnSpPr>
          <p:spPr>
            <a:xfrm>
              <a:off x="1375253" y="2930486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32"/>
            <p:cNvCxnSpPr/>
            <p:nvPr/>
          </p:nvCxnSpPr>
          <p:spPr>
            <a:xfrm>
              <a:off x="2037137" y="2930486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32"/>
            <p:cNvCxnSpPr>
              <a:stCxn id="1000" idx="4"/>
              <a:endCxn id="1003" idx="0"/>
            </p:cNvCxnSpPr>
            <p:nvPr/>
          </p:nvCxnSpPr>
          <p:spPr>
            <a:xfrm>
              <a:off x="1898702" y="1629925"/>
              <a:ext cx="0" cy="426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32"/>
            <p:cNvCxnSpPr>
              <a:stCxn id="1003" idx="4"/>
              <a:endCxn id="1006" idx="0"/>
            </p:cNvCxnSpPr>
            <p:nvPr/>
          </p:nvCxnSpPr>
          <p:spPr>
            <a:xfrm>
              <a:off x="1898702" y="2354846"/>
              <a:ext cx="0" cy="426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32"/>
            <p:cNvCxnSpPr>
              <a:endCxn id="1000" idx="0"/>
            </p:cNvCxnSpPr>
            <p:nvPr/>
          </p:nvCxnSpPr>
          <p:spPr>
            <a:xfrm>
              <a:off x="1898702" y="1175125"/>
              <a:ext cx="0" cy="156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2" name="Google Shape;1012;p32"/>
            <p:cNvSpPr/>
            <p:nvPr/>
          </p:nvSpPr>
          <p:spPr>
            <a:xfrm>
              <a:off x="1760433" y="3514493"/>
              <a:ext cx="276600" cy="298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3" name="Google Shape;1013;p32"/>
            <p:cNvCxnSpPr/>
            <p:nvPr/>
          </p:nvCxnSpPr>
          <p:spPr>
            <a:xfrm>
              <a:off x="1375283" y="3663712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>
              <a:off x="2037168" y="3663712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32"/>
            <p:cNvCxnSpPr>
              <a:stCxn id="1006" idx="4"/>
              <a:endCxn id="1012" idx="0"/>
            </p:cNvCxnSpPr>
            <p:nvPr/>
          </p:nvCxnSpPr>
          <p:spPr>
            <a:xfrm>
              <a:off x="1898702" y="3079767"/>
              <a:ext cx="0" cy="434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32"/>
            <p:cNvCxnSpPr>
              <a:stCxn id="1012" idx="4"/>
            </p:cNvCxnSpPr>
            <p:nvPr/>
          </p:nvCxnSpPr>
          <p:spPr>
            <a:xfrm>
              <a:off x="1898733" y="3812993"/>
              <a:ext cx="0" cy="15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7" name="Google Shape;1017;p32"/>
          <p:cNvSpPr txBox="1"/>
          <p:nvPr>
            <p:ph type="title"/>
          </p:nvPr>
        </p:nvSpPr>
        <p:spPr>
          <a:xfrm>
            <a:off x="1609675" y="129825"/>
            <a:ext cx="5641800" cy="675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/>
              <a:t>: North Phase, White Columns</a:t>
            </a:r>
            <a:endParaRPr/>
          </a:p>
        </p:txBody>
      </p:sp>
      <p:sp>
        <p:nvSpPr>
          <p:cNvPr id="1018" name="Google Shape;1018;p32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9" name="Google Shape;1019;p32"/>
          <p:cNvSpPr txBox="1"/>
          <p:nvPr/>
        </p:nvSpPr>
        <p:spPr>
          <a:xfrm>
            <a:off x="6921400" y="2241375"/>
            <a:ext cx="175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Round:     2   3   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  d   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32"/>
          <p:cNvSpPr txBox="1"/>
          <p:nvPr/>
        </p:nvSpPr>
        <p:spPr>
          <a:xfrm>
            <a:off x="54750" y="1058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hite columns:</a:t>
            </a:r>
            <a:endParaRPr/>
          </a:p>
        </p:txBody>
      </p:sp>
      <p:sp>
        <p:nvSpPr>
          <p:cNvPr id="1021" name="Google Shape;1021;p32"/>
          <p:cNvSpPr txBox="1"/>
          <p:nvPr/>
        </p:nvSpPr>
        <p:spPr>
          <a:xfrm>
            <a:off x="120450" y="1515700"/>
            <a:ext cx="53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ound 1: each process sends a message up containing its value </a:t>
            </a:r>
            <a:endParaRPr/>
          </a:p>
        </p:txBody>
      </p:sp>
      <p:sp>
        <p:nvSpPr>
          <p:cNvPr id="1022" name="Google Shape;1022;p32"/>
          <p:cNvSpPr txBox="1"/>
          <p:nvPr/>
        </p:nvSpPr>
        <p:spPr>
          <a:xfrm>
            <a:off x="87600" y="2349075"/>
            <a:ext cx="49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ound 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&gt;1,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stores message and forwards it up</a:t>
            </a:r>
            <a:endParaRPr/>
          </a:p>
        </p:txBody>
      </p:sp>
      <p:sp>
        <p:nvSpPr>
          <p:cNvPr id="1023" name="Google Shape;1023;p32"/>
          <p:cNvSpPr txBox="1"/>
          <p:nvPr/>
        </p:nvSpPr>
        <p:spPr>
          <a:xfrm>
            <a:off x="120450" y="3180200"/>
            <a:ext cx="50109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ound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each process will receive its own initial value, store it,  and move on to the East-West Phase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8572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H, W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and color are unknown to processes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4" name="Google Shape;1024;p32"/>
          <p:cNvGrpSpPr/>
          <p:nvPr/>
        </p:nvGrpSpPr>
        <p:grpSpPr>
          <a:xfrm>
            <a:off x="8274500" y="2107275"/>
            <a:ext cx="403500" cy="883800"/>
            <a:chOff x="8274500" y="2107275"/>
            <a:chExt cx="403500" cy="883800"/>
          </a:xfrm>
        </p:grpSpPr>
        <p:sp>
          <p:nvSpPr>
            <p:cNvPr id="1025" name="Google Shape;1025;p32"/>
            <p:cNvSpPr/>
            <p:nvPr/>
          </p:nvSpPr>
          <p:spPr>
            <a:xfrm>
              <a:off x="8274500" y="2107275"/>
              <a:ext cx="368400" cy="883800"/>
            </a:xfrm>
            <a:prstGeom prst="ellipse">
              <a:avLst/>
            </a:prstGeom>
            <a:noFill/>
            <a:ln cap="flat" cmpd="sng" w="28575">
              <a:solidFill>
                <a:srgbClr val="66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 txBox="1"/>
            <p:nvPr/>
          </p:nvSpPr>
          <p:spPr>
            <a:xfrm>
              <a:off x="8274500" y="2241375"/>
              <a:ext cx="40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oogle Shape;1031;p33"/>
          <p:cNvGrpSpPr/>
          <p:nvPr/>
        </p:nvGrpSpPr>
        <p:grpSpPr>
          <a:xfrm>
            <a:off x="5669280" y="1280160"/>
            <a:ext cx="1230148" cy="3196904"/>
            <a:chOff x="4659144" y="906712"/>
            <a:chExt cx="1114366" cy="2839169"/>
          </a:xfrm>
        </p:grpSpPr>
        <p:sp>
          <p:nvSpPr>
            <p:cNvPr id="1032" name="Google Shape;1032;p33"/>
            <p:cNvSpPr/>
            <p:nvPr/>
          </p:nvSpPr>
          <p:spPr>
            <a:xfrm>
              <a:off x="5111544" y="1085512"/>
              <a:ext cx="276600" cy="2985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3" name="Google Shape;1033;p33"/>
            <p:cNvCxnSpPr>
              <a:endCxn id="1032" idx="2"/>
            </p:cNvCxnSpPr>
            <p:nvPr/>
          </p:nvCxnSpPr>
          <p:spPr>
            <a:xfrm>
              <a:off x="4659144" y="1234762"/>
              <a:ext cx="45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33"/>
            <p:cNvCxnSpPr/>
            <p:nvPr/>
          </p:nvCxnSpPr>
          <p:spPr>
            <a:xfrm>
              <a:off x="5388279" y="1234731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5" name="Google Shape;1035;p33"/>
            <p:cNvSpPr/>
            <p:nvPr/>
          </p:nvSpPr>
          <p:spPr>
            <a:xfrm>
              <a:off x="5111544" y="1810433"/>
              <a:ext cx="276600" cy="298500"/>
            </a:xfrm>
            <a:prstGeom prst="ellipse">
              <a:avLst/>
            </a:prstGeom>
            <a:solidFill>
              <a:srgbClr val="AEABAB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6" name="Google Shape;1036;p33"/>
            <p:cNvCxnSpPr>
              <a:endCxn id="1035" idx="2"/>
            </p:cNvCxnSpPr>
            <p:nvPr/>
          </p:nvCxnSpPr>
          <p:spPr>
            <a:xfrm>
              <a:off x="4659144" y="1959683"/>
              <a:ext cx="45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33"/>
            <p:cNvCxnSpPr/>
            <p:nvPr/>
          </p:nvCxnSpPr>
          <p:spPr>
            <a:xfrm>
              <a:off x="5388279" y="1959652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8" name="Google Shape;1038;p33"/>
            <p:cNvSpPr/>
            <p:nvPr/>
          </p:nvSpPr>
          <p:spPr>
            <a:xfrm>
              <a:off x="5111544" y="2535354"/>
              <a:ext cx="276600" cy="2985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9" name="Google Shape;1039;p33"/>
            <p:cNvCxnSpPr>
              <a:endCxn id="1038" idx="2"/>
            </p:cNvCxnSpPr>
            <p:nvPr/>
          </p:nvCxnSpPr>
          <p:spPr>
            <a:xfrm>
              <a:off x="4659144" y="2684604"/>
              <a:ext cx="45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33"/>
            <p:cNvCxnSpPr/>
            <p:nvPr/>
          </p:nvCxnSpPr>
          <p:spPr>
            <a:xfrm>
              <a:off x="5388279" y="2684573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33"/>
            <p:cNvCxnSpPr>
              <a:stCxn id="1032" idx="4"/>
              <a:endCxn id="1035" idx="0"/>
            </p:cNvCxnSpPr>
            <p:nvPr/>
          </p:nvCxnSpPr>
          <p:spPr>
            <a:xfrm>
              <a:off x="5249844" y="1384012"/>
              <a:ext cx="0" cy="426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33"/>
            <p:cNvCxnSpPr>
              <a:stCxn id="1035" idx="4"/>
              <a:endCxn id="1038" idx="0"/>
            </p:cNvCxnSpPr>
            <p:nvPr/>
          </p:nvCxnSpPr>
          <p:spPr>
            <a:xfrm>
              <a:off x="5249844" y="2108933"/>
              <a:ext cx="0" cy="426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33"/>
            <p:cNvCxnSpPr>
              <a:endCxn id="1032" idx="0"/>
            </p:cNvCxnSpPr>
            <p:nvPr/>
          </p:nvCxnSpPr>
          <p:spPr>
            <a:xfrm>
              <a:off x="5249844" y="906712"/>
              <a:ext cx="0" cy="17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4" name="Google Shape;1044;p33"/>
            <p:cNvSpPr/>
            <p:nvPr/>
          </p:nvSpPr>
          <p:spPr>
            <a:xfrm>
              <a:off x="5111575" y="3268581"/>
              <a:ext cx="276600" cy="298500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5" name="Google Shape;1045;p33"/>
            <p:cNvCxnSpPr>
              <a:endCxn id="1044" idx="2"/>
            </p:cNvCxnSpPr>
            <p:nvPr/>
          </p:nvCxnSpPr>
          <p:spPr>
            <a:xfrm>
              <a:off x="4659175" y="3417831"/>
              <a:ext cx="452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3"/>
            <p:cNvCxnSpPr/>
            <p:nvPr/>
          </p:nvCxnSpPr>
          <p:spPr>
            <a:xfrm>
              <a:off x="5388310" y="3417800"/>
              <a:ext cx="38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33"/>
            <p:cNvCxnSpPr>
              <a:stCxn id="1038" idx="4"/>
              <a:endCxn id="1044" idx="0"/>
            </p:cNvCxnSpPr>
            <p:nvPr/>
          </p:nvCxnSpPr>
          <p:spPr>
            <a:xfrm>
              <a:off x="5249844" y="2833854"/>
              <a:ext cx="0" cy="434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33"/>
            <p:cNvCxnSpPr>
              <a:stCxn id="1044" idx="4"/>
            </p:cNvCxnSpPr>
            <p:nvPr/>
          </p:nvCxnSpPr>
          <p:spPr>
            <a:xfrm>
              <a:off x="5249875" y="3567081"/>
              <a:ext cx="0" cy="17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9" name="Google Shape;1049;p33"/>
          <p:cNvSpPr txBox="1"/>
          <p:nvPr>
            <p:ph type="title"/>
          </p:nvPr>
        </p:nvSpPr>
        <p:spPr>
          <a:xfrm>
            <a:off x="1414450" y="123125"/>
            <a:ext cx="6195000" cy="76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BAT</a:t>
            </a:r>
            <a:r>
              <a:rPr lang="en"/>
              <a:t>: North Phase, Black-Grey Column</a:t>
            </a:r>
            <a:endParaRPr/>
          </a:p>
        </p:txBody>
      </p:sp>
      <p:sp>
        <p:nvSpPr>
          <p:cNvPr id="1050" name="Google Shape;1050;p33"/>
          <p:cNvSpPr txBox="1"/>
          <p:nvPr>
            <p:ph idx="12" type="sldNum"/>
          </p:nvPr>
        </p:nvSpPr>
        <p:spPr>
          <a:xfrm>
            <a:off x="692140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1" name="Google Shape;1051;p33"/>
          <p:cNvSpPr txBox="1"/>
          <p:nvPr>
            <p:ph idx="1" type="body"/>
          </p:nvPr>
        </p:nvSpPr>
        <p:spPr>
          <a:xfrm>
            <a:off x="285150" y="1280150"/>
            <a:ext cx="4857000" cy="312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black processes may send arbitrary messages to the grey process</a:t>
            </a:r>
            <a:endParaRPr sz="1400"/>
          </a:p>
          <a:p>
            <a:pPr indent="-228600" lvl="0" marL="685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⇒ grey process may complete its North Phase earlier than white, later or never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