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95" r:id="rId3"/>
    <p:sldId id="297" r:id="rId4"/>
    <p:sldId id="296" r:id="rId5"/>
    <p:sldId id="299" r:id="rId6"/>
    <p:sldId id="303" r:id="rId7"/>
    <p:sldId id="302" r:id="rId8"/>
    <p:sldId id="304" r:id="rId9"/>
    <p:sldId id="305"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84" autoAdjust="0"/>
  </p:normalViewPr>
  <p:slideViewPr>
    <p:cSldViewPr snapToGrid="0">
      <p:cViewPr varScale="1">
        <p:scale>
          <a:sx n="40" d="100"/>
          <a:sy n="40" d="100"/>
        </p:scale>
        <p:origin x="44" y="5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Kao (高育晟)" userId="831eb8d1-f187-4574-a680-ad975c495a54" providerId="ADAL" clId="{660B97CA-29FC-4613-AB4A-E176E82AC8F2}"/>
    <pc:docChg chg="modSld">
      <pc:chgData name="Joe Kao (高育晟)" userId="831eb8d1-f187-4574-a680-ad975c495a54" providerId="ADAL" clId="{660B97CA-29FC-4613-AB4A-E176E82AC8F2}" dt="2022-01-20T07:13:49.601" v="1" actId="1076"/>
      <pc:docMkLst>
        <pc:docMk/>
      </pc:docMkLst>
      <pc:sldChg chg="modSp mod">
        <pc:chgData name="Joe Kao (高育晟)" userId="831eb8d1-f187-4574-a680-ad975c495a54" providerId="ADAL" clId="{660B97CA-29FC-4613-AB4A-E176E82AC8F2}" dt="2022-01-20T07:11:42.781" v="0" actId="1076"/>
        <pc:sldMkLst>
          <pc:docMk/>
          <pc:sldMk cId="0" sldId="295"/>
        </pc:sldMkLst>
        <pc:picChg chg="mod">
          <ac:chgData name="Joe Kao (高育晟)" userId="831eb8d1-f187-4574-a680-ad975c495a54" providerId="ADAL" clId="{660B97CA-29FC-4613-AB4A-E176E82AC8F2}" dt="2022-01-20T07:11:42.781" v="0" actId="1076"/>
          <ac:picMkLst>
            <pc:docMk/>
            <pc:sldMk cId="0" sldId="295"/>
            <ac:picMk id="40965" creationId="{00000000-0000-0000-0000-000000000000}"/>
          </ac:picMkLst>
        </pc:picChg>
      </pc:sldChg>
      <pc:sldChg chg="modSp mod">
        <pc:chgData name="Joe Kao (高育晟)" userId="831eb8d1-f187-4574-a680-ad975c495a54" providerId="ADAL" clId="{660B97CA-29FC-4613-AB4A-E176E82AC8F2}" dt="2022-01-20T07:13:49.601" v="1" actId="1076"/>
        <pc:sldMkLst>
          <pc:docMk/>
          <pc:sldMk cId="0" sldId="303"/>
        </pc:sldMkLst>
        <pc:spChg chg="mod">
          <ac:chgData name="Joe Kao (高育晟)" userId="831eb8d1-f187-4574-a680-ad975c495a54" providerId="ADAL" clId="{660B97CA-29FC-4613-AB4A-E176E82AC8F2}" dt="2022-01-20T07:13:49.601" v="1" actId="1076"/>
          <ac:spMkLst>
            <pc:docMk/>
            <pc:sldMk cId="0" sldId="303"/>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70D3D-E14B-4133-BF97-37DFA7E52039}" type="datetimeFigureOut">
              <a:rPr lang="zh-TW" altLang="en-US" smtClean="0"/>
              <a:t>2022/1/20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1CBE2-F094-470E-8773-30492D7D4889}" type="slidenum">
              <a:rPr lang="zh-TW" altLang="en-US" smtClean="0"/>
              <a:t>‹#›</a:t>
            </a:fld>
            <a:endParaRPr lang="zh-TW" altLang="en-US"/>
          </a:p>
        </p:txBody>
      </p:sp>
    </p:spTree>
    <p:extLst>
      <p:ext uri="{BB962C8B-B14F-4D97-AF65-F5344CB8AC3E}">
        <p14:creationId xmlns:p14="http://schemas.microsoft.com/office/powerpoint/2010/main" val="394612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xfrm>
            <a:off x="904875" y="674688"/>
            <a:ext cx="5476875" cy="4106862"/>
          </a:xfrm>
          <a:ln/>
        </p:spPr>
      </p:sp>
      <p:sp>
        <p:nvSpPr>
          <p:cNvPr id="86020" name="Rectangle 3"/>
          <p:cNvSpPr>
            <a:spLocks noGrp="1" noChangeArrowheads="1"/>
          </p:cNvSpPr>
          <p:nvPr>
            <p:ph type="body" idx="1"/>
          </p:nvPr>
        </p:nvSpPr>
        <p:spPr>
          <a:noFill/>
          <a:ln/>
        </p:spPr>
        <p:txBody>
          <a:bodyPr/>
          <a:lstStyle/>
          <a:p>
            <a:pPr eaLnBrk="1" hangingPunct="1"/>
            <a:r>
              <a:rPr lang="en-US" sz="1200" b="1" dirty="0">
                <a:latin typeface="Arial Narrow" pitchFamily="34" charset="0"/>
              </a:rPr>
              <a:t>Source Code Control</a:t>
            </a:r>
          </a:p>
          <a:p>
            <a:pPr eaLnBrk="1" hangingPunct="1"/>
            <a:r>
              <a:rPr lang="en-US" dirty="0"/>
              <a:t>Source code control software</a:t>
            </a:r>
            <a:r>
              <a:rPr lang="en-US" baseline="0" dirty="0"/>
              <a:t> </a:t>
            </a:r>
            <a:r>
              <a:rPr lang="en-US" dirty="0"/>
              <a:t>tracks changes to files. All versions of files are stored in a repository for later retrieval. Source code control provides multiple developers access to files and controls who has access to a file for editing. For larger, team-based projects, source code control is an essential element.</a:t>
            </a:r>
          </a:p>
          <a:p>
            <a:pPr eaLnBrk="1" hangingPunct="1"/>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xfrm>
            <a:off x="476250" y="728663"/>
            <a:ext cx="6365875" cy="3581400"/>
          </a:xfrm>
          <a:ln/>
        </p:spPr>
      </p:sp>
      <p:sp>
        <p:nvSpPr>
          <p:cNvPr id="87044" name="Rectangle 3"/>
          <p:cNvSpPr>
            <a:spLocks noGrp="1" noChangeArrowheads="1"/>
          </p:cNvSpPr>
          <p:nvPr>
            <p:ph type="body" idx="1"/>
          </p:nvPr>
        </p:nvSpPr>
        <p:spPr>
          <a:xfrm>
            <a:off x="976313" y="4557713"/>
            <a:ext cx="5362575" cy="4322762"/>
          </a:xfrm>
          <a:noFill/>
          <a:ln/>
        </p:spPr>
        <p:txBody>
          <a:bodyPr/>
          <a:lstStyle/>
          <a:p>
            <a:pPr eaLnBrk="1" hangingPunct="1"/>
            <a:r>
              <a:rPr lang="en-US" sz="1200" b="1" dirty="0">
                <a:latin typeface="Arial Narrow" pitchFamily="34" charset="0"/>
              </a:rPr>
              <a:t>Source Code Control – Options</a:t>
            </a:r>
          </a:p>
          <a:p>
            <a:pPr eaLnBrk="1" hangingPunct="1"/>
            <a:r>
              <a:rPr lang="en-US" dirty="0"/>
              <a:t>Source code control is completely integrated with the LabVIEW Professional Development system. You can access source code control through the Project Explorer. You can access the functionality integrated in LabVIEW through the interface of the source code control provider. With the Project Explorer, you never have to leave the LabVIEW environment after you configure LabVIEW to use source code control.</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xfrm>
            <a:off x="476250" y="728663"/>
            <a:ext cx="6365875" cy="3581400"/>
          </a:xfrm>
          <a:ln/>
        </p:spPr>
      </p:sp>
      <p:sp>
        <p:nvSpPr>
          <p:cNvPr id="88068" name="Rectangle 3"/>
          <p:cNvSpPr>
            <a:spLocks noGrp="1" noChangeArrowheads="1"/>
          </p:cNvSpPr>
          <p:nvPr>
            <p:ph type="body" idx="1"/>
          </p:nvPr>
        </p:nvSpPr>
        <p:spPr>
          <a:xfrm>
            <a:off x="976313" y="4557713"/>
            <a:ext cx="5362575" cy="4322762"/>
          </a:xfrm>
          <a:noFill/>
          <a:ln/>
        </p:spPr>
        <p:txBody>
          <a:bodyPr/>
          <a:lstStyle/>
          <a:p>
            <a:pPr eaLnBrk="1" hangingPunct="1"/>
            <a:r>
              <a:rPr lang="en-US" sz="1200" b="1" dirty="0">
                <a:latin typeface="Arial Narrow" pitchFamily="34" charset="0"/>
              </a:rPr>
              <a:t>Source Code Control – Integration with the LabVIEW Project</a:t>
            </a:r>
          </a:p>
          <a:p>
            <a:pPr eaLnBrk="1" hangingPunct="1"/>
            <a:r>
              <a:rPr lang="en-US" dirty="0"/>
              <a:t>Use the Project Explorer to check a file into or out of the source code control system. You can also right-click a file and select </a:t>
            </a:r>
            <a:r>
              <a:rPr lang="en-US" b="1" dirty="0"/>
              <a:t>Show Differences</a:t>
            </a:r>
            <a:r>
              <a:rPr lang="en-US" dirty="0"/>
              <a:t> to view the differences between the item that is currently being edited and what is checked in at the head of the source code control system. The Project Explorer also shows the current status of the file, indicating if the file is checked in or checked out of the source code control system.</a:t>
            </a:r>
          </a:p>
          <a:p>
            <a:pPr eaLnBrk="1" hangingPunct="1"/>
            <a:endParaRPr lang="en-US"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Rot="1" noChangeAspect="1" noChangeArrowheads="1" noTextEdit="1"/>
          </p:cNvSpPr>
          <p:nvPr>
            <p:ph type="sldImg"/>
          </p:nvPr>
        </p:nvSpPr>
        <p:spPr>
          <a:xfrm>
            <a:off x="1271588" y="728663"/>
            <a:ext cx="4775200" cy="3581400"/>
          </a:xfrm>
          <a:ln/>
        </p:spPr>
      </p:sp>
      <p:sp>
        <p:nvSpPr>
          <p:cNvPr id="89092" name="Rectangle 3"/>
          <p:cNvSpPr>
            <a:spLocks noGrp="1" noChangeArrowheads="1"/>
          </p:cNvSpPr>
          <p:nvPr>
            <p:ph type="body" idx="1"/>
          </p:nvPr>
        </p:nvSpPr>
        <p:spPr>
          <a:xfrm>
            <a:off x="976313" y="4557713"/>
            <a:ext cx="5362575" cy="4322762"/>
          </a:xfrm>
          <a:noFill/>
          <a:ln/>
        </p:spPr>
        <p:txBody>
          <a:bodyPr/>
          <a:lstStyle/>
          <a:p>
            <a:pPr eaLnBrk="1" hangingPunct="1"/>
            <a:r>
              <a:rPr lang="en-US" sz="1200" b="1" dirty="0">
                <a:latin typeface="Arial Narrow" pitchFamily="34" charset="0"/>
              </a:rPr>
              <a:t>Source Code Control – Supported Packages</a:t>
            </a:r>
          </a:p>
          <a:p>
            <a:pPr eaLnBrk="1" hangingPunct="1"/>
            <a:r>
              <a:rPr lang="en-US" dirty="0"/>
              <a:t>The following list of third-party source code control tools can integrate with LabVIEW:</a:t>
            </a:r>
          </a:p>
          <a:p>
            <a:pPr marL="285750" lvl="1" indent="-171450" eaLnBrk="1" hangingPunct="1">
              <a:buFontTx/>
              <a:buChar char="•"/>
            </a:pPr>
            <a:r>
              <a:rPr lang="en-US" dirty="0"/>
              <a:t>Perforce</a:t>
            </a:r>
          </a:p>
          <a:p>
            <a:pPr marL="285750" lvl="1" indent="-171450" eaLnBrk="1" hangingPunct="1">
              <a:buFontTx/>
              <a:buChar char="•"/>
            </a:pPr>
            <a:r>
              <a:rPr lang="en-US" dirty="0"/>
              <a:t>Microsoft Visual SourceSafe</a:t>
            </a:r>
          </a:p>
          <a:p>
            <a:pPr marL="285750" lvl="1" indent="-171450" eaLnBrk="1" hangingPunct="1">
              <a:buFontTx/>
              <a:buChar char="•"/>
            </a:pPr>
            <a:r>
              <a:rPr lang="en-US" dirty="0"/>
              <a:t>IBM Rational ClearCase</a:t>
            </a:r>
          </a:p>
          <a:p>
            <a:pPr marL="285750" lvl="1" indent="-171450" eaLnBrk="1" hangingPunct="1">
              <a:buFontTx/>
              <a:buChar char="•"/>
            </a:pPr>
            <a:r>
              <a:rPr lang="en-US" dirty="0"/>
              <a:t>Serena Version Manager (PVCS)</a:t>
            </a:r>
          </a:p>
          <a:p>
            <a:pPr marL="285750" lvl="1" indent="-171450" eaLnBrk="1" hangingPunct="1">
              <a:buFontTx/>
              <a:buChar char="•"/>
            </a:pPr>
            <a:r>
              <a:rPr lang="en-US" dirty="0"/>
              <a:t>Borland Star Team</a:t>
            </a:r>
          </a:p>
          <a:p>
            <a:pPr marL="285750" lvl="1" indent="-171450" eaLnBrk="1" hangingPunct="1">
              <a:buFontTx/>
              <a:buChar char="•"/>
            </a:pPr>
            <a:r>
              <a:rPr lang="en-US" dirty="0"/>
              <a:t>MKS Source Integrity</a:t>
            </a:r>
          </a:p>
          <a:p>
            <a:pPr marL="285750" lvl="1" indent="-171450">
              <a:buFontTx/>
              <a:buChar char="•"/>
            </a:pPr>
            <a:r>
              <a:rPr lang="en-US" dirty="0"/>
              <a:t>Subversion</a:t>
            </a:r>
            <a:r>
              <a:rPr lang="en-US" baseline="30000" dirty="0"/>
              <a:t>*</a:t>
            </a:r>
            <a:endParaRPr lang="en-US" dirty="0"/>
          </a:p>
          <a:p>
            <a:pPr marL="285750" lvl="1" indent="-171450">
              <a:buFontTx/>
              <a:buChar char="•"/>
            </a:pPr>
            <a:r>
              <a:rPr lang="en-US" dirty="0"/>
              <a:t>CVS</a:t>
            </a:r>
            <a:r>
              <a:rPr lang="en-US" baseline="30000" dirty="0"/>
              <a:t>*</a:t>
            </a:r>
            <a:endParaRPr lang="en-US" dirty="0"/>
          </a:p>
          <a:p>
            <a:pPr marL="285750" lvl="1" indent="-171450" eaLnBrk="1" hangingPunct="1">
              <a:buFontTx/>
              <a:buChar char="•"/>
            </a:pPr>
            <a:r>
              <a:rPr lang="en-US" dirty="0"/>
              <a:t>Others compatible with Microsoft Visual Studio</a:t>
            </a:r>
          </a:p>
          <a:p>
            <a:pPr eaLnBrk="1" hangingPunct="1">
              <a:buFontTx/>
              <a:buChar char="•"/>
            </a:pPr>
            <a:endParaRPr lang="en-US" dirty="0"/>
          </a:p>
          <a:p>
            <a:pPr eaLnBrk="1" hangingPunct="1">
              <a:buFontTx/>
              <a:buChar char="•"/>
            </a:pPr>
            <a:endParaRPr lang="en-US" dirty="0"/>
          </a:p>
          <a:p>
            <a:pPr eaLnBrk="1" hangingPunct="1">
              <a:buFontTx/>
              <a:buChar char="•"/>
            </a:pPr>
            <a:endParaRPr lang="en-US" dirty="0"/>
          </a:p>
          <a:p>
            <a:pPr eaLnBrk="1" hangingPunct="1">
              <a:buFontTx/>
              <a:buChar char="•"/>
            </a:pPr>
            <a:endParaRPr lang="en-US" dirty="0"/>
          </a:p>
          <a:p>
            <a:pPr eaLnBrk="1" hangingPunct="1">
              <a:buFontTx/>
              <a:buChar char="•"/>
            </a:pPr>
            <a:endParaRPr lang="en-US" dirty="0"/>
          </a:p>
          <a:p>
            <a:pPr eaLnBrk="1" hangingPunct="1">
              <a:buFontTx/>
              <a:buChar char="•"/>
            </a:pPr>
            <a:endParaRPr lang="en-US" dirty="0"/>
          </a:p>
          <a:p>
            <a:pPr eaLnBrk="1" hangingPunct="1">
              <a:buFontTx/>
              <a:buChar char="•"/>
            </a:pPr>
            <a:endParaRPr lang="en-US" dirty="0"/>
          </a:p>
          <a:p>
            <a:pPr eaLnBrk="1" hangingPunct="1">
              <a:buFontTx/>
              <a:buChar char="•"/>
            </a:pPr>
            <a:endParaRPr lang="en-US" dirty="0"/>
          </a:p>
          <a:p>
            <a:pPr eaLnBrk="1" hangingPunct="1"/>
            <a:r>
              <a:rPr lang="en-US" baseline="30000" dirty="0"/>
              <a:t>* </a:t>
            </a:r>
            <a:r>
              <a:rPr lang="en-US" dirty="0"/>
              <a:t>Requires a low-cost, third-party plug-in.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xfrm>
            <a:off x="476250" y="728663"/>
            <a:ext cx="6365875" cy="3581400"/>
          </a:xfrm>
          <a:ln/>
        </p:spPr>
      </p:sp>
      <p:sp>
        <p:nvSpPr>
          <p:cNvPr id="90116" name="Rectangle 3"/>
          <p:cNvSpPr>
            <a:spLocks noGrp="1" noChangeArrowheads="1"/>
          </p:cNvSpPr>
          <p:nvPr>
            <p:ph type="body" idx="1"/>
          </p:nvPr>
        </p:nvSpPr>
        <p:spPr>
          <a:xfrm>
            <a:off x="976313" y="4557713"/>
            <a:ext cx="5362575" cy="4322762"/>
          </a:xfrm>
          <a:noFill/>
          <a:ln/>
        </p:spPr>
        <p:txBody>
          <a:bodyPr/>
          <a:lstStyle/>
          <a:p>
            <a:pPr eaLnBrk="1" hangingPunct="1"/>
            <a:r>
              <a:rPr lang="en-US" sz="1200" b="1" dirty="0">
                <a:latin typeface="Arial Narrow" pitchFamily="34" charset="0"/>
              </a:rPr>
              <a:t>Source Code Control – Team-Based Development</a:t>
            </a:r>
          </a:p>
          <a:p>
            <a:pPr eaLnBrk="1" hangingPunct="1"/>
            <a:r>
              <a:rPr lang="en-US" dirty="0"/>
              <a:t>Creating large applications requires a team-based development strategy. Using a source code control system assists the team during development. A centralized server stores the source code control repository. Because the source code control system is designed to handle many different types of files, you can easily store all project related files in the source code control system. Creating backups of the source code control system repository guarantees that the time spent developing the code is not lost due to a data disaster. </a:t>
            </a:r>
          </a:p>
          <a:p>
            <a:pPr eaLnBrk="1" hangingPunct="1"/>
            <a:r>
              <a:rPr lang="en-US" dirty="0"/>
              <a:t>With a source code control system, each developer can place the project files on their own system to develop the application. The source code control system guarantees that only one person is editing and modifying a file at any one time. After the developer finishes editing the file, she can check the file back into the source code control system and make the file available to the rest of the development team. At National Instruments, source code control is essential to the development of many products. Because National Instruments is a global company with research and development teams in many different countries, by using source code control, multi-disciplinary teams can develop products even though the teams are located in different time zones.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xfrm>
            <a:off x="-6350" y="674688"/>
            <a:ext cx="7299325" cy="4106862"/>
          </a:xfrm>
          <a:ln/>
        </p:spPr>
      </p:sp>
      <p:sp>
        <p:nvSpPr>
          <p:cNvPr id="91140" name="Rectangle 3"/>
          <p:cNvSpPr>
            <a:spLocks noGrp="1" noChangeArrowheads="1"/>
          </p:cNvSpPr>
          <p:nvPr>
            <p:ph type="body" idx="1"/>
          </p:nvPr>
        </p:nvSpPr>
        <p:spPr>
          <a:noFill/>
          <a:ln/>
        </p:spPr>
        <p:txBody>
          <a:bodyPr/>
          <a:lstStyle/>
          <a:p>
            <a:pPr eaLnBrk="1" hangingPunct="1"/>
            <a:r>
              <a:rPr lang="en-US" sz="1200" b="1" dirty="0">
                <a:latin typeface="Arial Narrow" pitchFamily="34" charset="0"/>
              </a:rPr>
              <a:t>Source Code Control – Consistent Hierarchy</a:t>
            </a:r>
          </a:p>
          <a:p>
            <a:pPr eaLnBrk="1" hangingPunct="1"/>
            <a:r>
              <a:rPr lang="en-US" dirty="0"/>
              <a:t>It is a good development practice to match the Project Explorer hierarchy with the VI hierarchy used in the application. This is not always possible, especially when developing reusable components for the application. But, try to maintain synchronization of the Project Explorer hierarchy with the source code control hierarchy. This is the best way to keep track of the development in the application.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xfrm>
            <a:off x="904875" y="674688"/>
            <a:ext cx="5476875" cy="4106862"/>
          </a:xfrm>
          <a:ln/>
        </p:spPr>
      </p:sp>
      <p:sp>
        <p:nvSpPr>
          <p:cNvPr id="93188" name="Rectangle 3"/>
          <p:cNvSpPr>
            <a:spLocks noGrp="1" noChangeArrowheads="1"/>
          </p:cNvSpPr>
          <p:nvPr>
            <p:ph type="body" idx="1"/>
          </p:nvPr>
        </p:nvSpPr>
        <p:spPr>
          <a:noFill/>
          <a:ln/>
        </p:spPr>
        <p:txBody>
          <a:bodyPr/>
          <a:lstStyle/>
          <a:p>
            <a:r>
              <a:rPr lang="en-US" sz="1200" b="1" dirty="0">
                <a:latin typeface="Arial Narrow" pitchFamily="34" charset="0"/>
              </a:rPr>
              <a:t>Source Code Control – Branch and Merge</a:t>
            </a:r>
          </a:p>
          <a:p>
            <a:pPr eaLnBrk="1" hangingPunct="1"/>
            <a:r>
              <a:rPr lang="en-US" dirty="0"/>
              <a:t>Create a branch from the main code development to create a new version of the code. Often developers are interested in trying a new strategy with their code, or the project may evolve into a new version. By creating a branch off the main code line, the code can evolve without affecting the main code line. After the team has tested, verified, and approved the branch code, you can integrate it back into the main code line. The best strategy for source code control reserves the main code line for the most stable version of the code. You should only place code that has been fully tested, verified, and approved into the main line.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a:xfrm>
            <a:off x="-6350" y="674688"/>
            <a:ext cx="7299325" cy="4106862"/>
          </a:xfrm>
          <a:ln/>
        </p:spPr>
      </p:sp>
      <p:sp>
        <p:nvSpPr>
          <p:cNvPr id="94212" name="Rectangle 3"/>
          <p:cNvSpPr>
            <a:spLocks noGrp="1" noChangeArrowheads="1"/>
          </p:cNvSpPr>
          <p:nvPr>
            <p:ph type="body" idx="1"/>
          </p:nvPr>
        </p:nvSpPr>
        <p:spPr>
          <a:noFill/>
          <a:ln/>
        </p:spPr>
        <p:txBody>
          <a:bodyPr/>
          <a:lstStyle/>
          <a:p>
            <a:r>
              <a:rPr lang="en-US" sz="1200" b="1" dirty="0">
                <a:latin typeface="Arial Narrow" pitchFamily="34" charset="0"/>
              </a:rPr>
              <a:t>Source Code Control – Branch and Merge</a:t>
            </a:r>
            <a:r>
              <a:rPr lang="en-US" sz="1200" b="1" baseline="0" dirty="0">
                <a:latin typeface="Arial Narrow" pitchFamily="34" charset="0"/>
              </a:rPr>
              <a:t> (continued)</a:t>
            </a:r>
            <a:endParaRPr lang="en-US" sz="1200" b="1" dirty="0">
              <a:latin typeface="Arial Narrow" pitchFamily="34" charset="0"/>
            </a:endParaRPr>
          </a:p>
          <a:p>
            <a:pPr eaLnBrk="1" hangingPunct="1"/>
            <a:r>
              <a:rPr lang="en-US" dirty="0"/>
              <a:t>Individual branches are integrated into the main code line. The process of integrating the code is completely automated by the source code control provider and provides a means to greatly enhance the development process. The best strategy permits only the integration of tested, verified, and approved code into the main development line. If any developer synchronizes to the main development line, he is accessing a fully functioning version of the software.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xfrm>
            <a:off x="904875" y="674688"/>
            <a:ext cx="5476875" cy="4106862"/>
          </a:xfrm>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2CBBD8-B017-4653-B2E0-A68F0B29C5F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2C45D6-3336-4902-8A37-04B52FB5E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2416DBC-5699-4EA1-B1C1-4B9CD329DEB5}"/>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5" name="頁尾版面配置區 4">
            <a:extLst>
              <a:ext uri="{FF2B5EF4-FFF2-40B4-BE49-F238E27FC236}">
                <a16:creationId xmlns:a16="http://schemas.microsoft.com/office/drawing/2014/main" id="{6574231D-EB36-498E-82B2-C1211B20659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D68B272-67D3-4A78-ABBC-B924461FB703}"/>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319333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F4476E-A1F3-44D4-832D-434959CE77B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CB9BA35-0B6A-4416-94EE-988C7C63C19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593F70-DCA3-46D0-BEBF-0791AD6BF598}"/>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5" name="頁尾版面配置區 4">
            <a:extLst>
              <a:ext uri="{FF2B5EF4-FFF2-40B4-BE49-F238E27FC236}">
                <a16:creationId xmlns:a16="http://schemas.microsoft.com/office/drawing/2014/main" id="{1CD34A81-1E07-47A0-BF6D-803AAA75CE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7F8592-6DC6-4621-9796-164B7FE55CBE}"/>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286311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9C2E033-431F-41FF-9AFF-A8A0B31BE79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BE00ACB-5B3F-44A0-A6C9-3FFCEAC6F8C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04A2CD3-A2B9-413B-838C-B4F14893AE81}"/>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5" name="頁尾版面配置區 4">
            <a:extLst>
              <a:ext uri="{FF2B5EF4-FFF2-40B4-BE49-F238E27FC236}">
                <a16:creationId xmlns:a16="http://schemas.microsoft.com/office/drawing/2014/main" id="{047C665B-9F4E-438B-80BE-15174FB06F3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FB1983-F645-41B8-8609-4DB87EDF8A65}"/>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357849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E9B735-BA35-4102-82E2-816F5F667E2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82BE275-3450-46C8-B5FC-EE7623E16E3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F56FC2F-2472-4ACC-BBE6-49BE4F8531C4}"/>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5" name="頁尾版面配置區 4">
            <a:extLst>
              <a:ext uri="{FF2B5EF4-FFF2-40B4-BE49-F238E27FC236}">
                <a16:creationId xmlns:a16="http://schemas.microsoft.com/office/drawing/2014/main" id="{9EBE304C-F360-4222-8A13-D3824997F5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42AF1A-9665-4A3A-BD5B-813CE1040081}"/>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149129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331034-ADB0-4EF4-9463-1A9B7151F77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F6CA3C1-DAC5-43B2-99C5-203DB3C4C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63FD0F2-8F4E-4236-B456-55C0AE66C8DA}"/>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5" name="頁尾版面配置區 4">
            <a:extLst>
              <a:ext uri="{FF2B5EF4-FFF2-40B4-BE49-F238E27FC236}">
                <a16:creationId xmlns:a16="http://schemas.microsoft.com/office/drawing/2014/main" id="{5A02E51C-D3F6-440F-A3BA-C665019FAD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FB730C2-74AB-41BA-A2F9-EC207329DA3D}"/>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391647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C71662-552D-443D-AB77-D3D1AC50DBD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9A7CB66-00A9-4262-BC78-5FAFBCA3885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767E03C-CA85-4A79-83B5-A480E455691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86B55A6-2A1F-40F1-9FA4-C8B59AF2945A}"/>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6" name="頁尾版面配置區 5">
            <a:extLst>
              <a:ext uri="{FF2B5EF4-FFF2-40B4-BE49-F238E27FC236}">
                <a16:creationId xmlns:a16="http://schemas.microsoft.com/office/drawing/2014/main" id="{74D0612A-7596-442A-A190-ED492C0BE88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54A91E1-5FDA-4309-B35F-939357718BA5}"/>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297426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C21152-3073-4466-BC0B-C6AB573BCED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F535DC6-9305-4A34-8635-18873EA5BE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3FA926E-1F77-4827-89BD-25E3F424C68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31C9DC1-8841-4BA1-B3E5-5E82939DF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926BC11-4EE3-4EF5-B3E0-EACAC70D0379}"/>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9700494-7616-47A8-9C04-9A997429CE33}"/>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8" name="頁尾版面配置區 7">
            <a:extLst>
              <a:ext uri="{FF2B5EF4-FFF2-40B4-BE49-F238E27FC236}">
                <a16:creationId xmlns:a16="http://schemas.microsoft.com/office/drawing/2014/main" id="{E8710035-050F-45B1-A5C5-0224A227214C}"/>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18B7D83-A1B6-4564-979A-C9C1717D744C}"/>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105734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79E47D-B20A-4F35-98D2-3B050EA64C6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AB7CF97-D08E-4E86-9726-B0D20B2B029B}"/>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4" name="頁尾版面配置區 3">
            <a:extLst>
              <a:ext uri="{FF2B5EF4-FFF2-40B4-BE49-F238E27FC236}">
                <a16:creationId xmlns:a16="http://schemas.microsoft.com/office/drawing/2014/main" id="{E010D26E-320F-4A13-873A-CF417289815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E09D424-3370-4C0A-90AC-4C8961FAB385}"/>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321689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92E9E48-0B88-46E9-AE01-23EDB4B49D8F}"/>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3" name="頁尾版面配置區 2">
            <a:extLst>
              <a:ext uri="{FF2B5EF4-FFF2-40B4-BE49-F238E27FC236}">
                <a16:creationId xmlns:a16="http://schemas.microsoft.com/office/drawing/2014/main" id="{22D61EE9-59B3-4552-A519-0D0EBB879F5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AFBD14E-AE23-457A-8773-391BF067E5F9}"/>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43016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5DB82-1556-4C28-A466-4BA84F919F5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F4A8F1D-1021-439D-9C1E-B0DEDECF6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D0EC958-8959-499F-876D-9E9E2B242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F789110-0344-4F61-BEAA-087771A4C245}"/>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6" name="頁尾版面配置區 5">
            <a:extLst>
              <a:ext uri="{FF2B5EF4-FFF2-40B4-BE49-F238E27FC236}">
                <a16:creationId xmlns:a16="http://schemas.microsoft.com/office/drawing/2014/main" id="{453D2521-4051-4847-BC2E-50212C1C885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78EBFD6-E440-4529-B8F4-F13F977CD6BD}"/>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127081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7B4607-390A-4951-B632-FF82A677CF7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3A2DA39-4E65-4BDA-B444-C64858500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054B93C-0270-42AC-8D88-F93A3B10E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492DF25-4547-4532-A837-629FAEA9E497}"/>
              </a:ext>
            </a:extLst>
          </p:cNvPr>
          <p:cNvSpPr>
            <a:spLocks noGrp="1"/>
          </p:cNvSpPr>
          <p:nvPr>
            <p:ph type="dt" sz="half" idx="10"/>
          </p:nvPr>
        </p:nvSpPr>
        <p:spPr/>
        <p:txBody>
          <a:bodyPr/>
          <a:lstStyle/>
          <a:p>
            <a:fld id="{329520AF-85C7-4E0F-88F9-1EEF19B2FFCB}" type="datetimeFigureOut">
              <a:rPr lang="zh-TW" altLang="en-US" smtClean="0"/>
              <a:t>2022/1/20</a:t>
            </a:fld>
            <a:endParaRPr lang="zh-TW" altLang="en-US"/>
          </a:p>
        </p:txBody>
      </p:sp>
      <p:sp>
        <p:nvSpPr>
          <p:cNvPr id="6" name="頁尾版面配置區 5">
            <a:extLst>
              <a:ext uri="{FF2B5EF4-FFF2-40B4-BE49-F238E27FC236}">
                <a16:creationId xmlns:a16="http://schemas.microsoft.com/office/drawing/2014/main" id="{44F48052-6595-4A8A-8075-F508FBD2907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83F25D6-DF75-4F84-8551-60EE6FB9517B}"/>
              </a:ext>
            </a:extLst>
          </p:cNvPr>
          <p:cNvSpPr>
            <a:spLocks noGrp="1"/>
          </p:cNvSpPr>
          <p:nvPr>
            <p:ph type="sldNum" sz="quarter" idx="12"/>
          </p:nvPr>
        </p:nvSpPr>
        <p:spPr/>
        <p:txBody>
          <a:body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371293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6E2E8BA-C26B-498C-AF8C-BD8210683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F4948A4-F9BC-41CD-8558-AE65EC0704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519EB6B-92C0-43D7-BE39-A3C25B8A8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520AF-85C7-4E0F-88F9-1EEF19B2FFCB}" type="datetimeFigureOut">
              <a:rPr lang="zh-TW" altLang="en-US" smtClean="0"/>
              <a:t>2022/1/20</a:t>
            </a:fld>
            <a:endParaRPr lang="zh-TW" altLang="en-US"/>
          </a:p>
        </p:txBody>
      </p:sp>
      <p:sp>
        <p:nvSpPr>
          <p:cNvPr id="5" name="頁尾版面配置區 4">
            <a:extLst>
              <a:ext uri="{FF2B5EF4-FFF2-40B4-BE49-F238E27FC236}">
                <a16:creationId xmlns:a16="http://schemas.microsoft.com/office/drawing/2014/main" id="{38BF5F0E-F6CD-4245-BDF1-F10E6BEB0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9CCDDE9-C924-400D-A8A6-AB0B34F32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A764-8F84-4CC2-B6EC-5A0E6F580593}" type="slidenum">
              <a:rPr lang="zh-TW" altLang="en-US" smtClean="0"/>
              <a:t>‹#›</a:t>
            </a:fld>
            <a:endParaRPr lang="zh-TW" altLang="en-US"/>
          </a:p>
        </p:txBody>
      </p:sp>
    </p:spTree>
    <p:extLst>
      <p:ext uri="{BB962C8B-B14F-4D97-AF65-F5344CB8AC3E}">
        <p14:creationId xmlns:p14="http://schemas.microsoft.com/office/powerpoint/2010/main" val="1344276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Source Code Control</a:t>
            </a:r>
          </a:p>
        </p:txBody>
      </p:sp>
      <p:sp>
        <p:nvSpPr>
          <p:cNvPr id="39939" name="Rectangle 3"/>
          <p:cNvSpPr>
            <a:spLocks noGrp="1" noChangeArrowheads="1"/>
          </p:cNvSpPr>
          <p:nvPr>
            <p:ph idx="1"/>
          </p:nvPr>
        </p:nvSpPr>
        <p:spPr/>
        <p:txBody>
          <a:bodyPr/>
          <a:lstStyle/>
          <a:p>
            <a:r>
              <a:rPr lang="en-US" dirty="0"/>
              <a:t>Software that tracks changes to files</a:t>
            </a:r>
          </a:p>
          <a:p>
            <a:pPr lvl="1"/>
            <a:r>
              <a:rPr lang="en-US" dirty="0"/>
              <a:t>Stores all versions of files and their change records</a:t>
            </a:r>
          </a:p>
          <a:p>
            <a:pPr lvl="1"/>
            <a:r>
              <a:rPr lang="en-US" dirty="0"/>
              <a:t>Provides multiple developers access to files</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Source Code Control – Options</a:t>
            </a:r>
          </a:p>
        </p:txBody>
      </p:sp>
      <p:sp>
        <p:nvSpPr>
          <p:cNvPr id="40963" name="Rectangle 3"/>
          <p:cNvSpPr>
            <a:spLocks noGrp="1" noChangeArrowheads="1"/>
          </p:cNvSpPr>
          <p:nvPr>
            <p:ph sz="half" idx="1"/>
          </p:nvPr>
        </p:nvSpPr>
        <p:spPr>
          <a:xfrm>
            <a:off x="2057400" y="1328212"/>
            <a:ext cx="3962400" cy="4286250"/>
          </a:xfrm>
        </p:spPr>
        <p:txBody>
          <a:bodyPr/>
          <a:lstStyle/>
          <a:p>
            <a:r>
              <a:rPr lang="en-US" dirty="0"/>
              <a:t>Use within LabVIEW Professional Development System</a:t>
            </a:r>
          </a:p>
        </p:txBody>
      </p:sp>
      <p:sp>
        <p:nvSpPr>
          <p:cNvPr id="40964" name="Rectangle 4"/>
          <p:cNvSpPr>
            <a:spLocks noGrp="1" noChangeArrowheads="1"/>
          </p:cNvSpPr>
          <p:nvPr>
            <p:ph sz="half" idx="2"/>
          </p:nvPr>
        </p:nvSpPr>
        <p:spPr>
          <a:xfrm>
            <a:off x="6172200" y="1305690"/>
            <a:ext cx="3962400" cy="1166930"/>
          </a:xfrm>
        </p:spPr>
        <p:txBody>
          <a:bodyPr/>
          <a:lstStyle/>
          <a:p>
            <a:r>
              <a:rPr lang="en-US" dirty="0"/>
              <a:t>Use directly through a source code control tool</a:t>
            </a:r>
          </a:p>
          <a:p>
            <a:endParaRPr lang="en-US" dirty="0"/>
          </a:p>
        </p:txBody>
      </p:sp>
      <p:pic>
        <p:nvPicPr>
          <p:cNvPr id="40965" name="Picture 5"/>
          <p:cNvPicPr>
            <a:picLocks noChangeAspect="1" noChangeArrowheads="1"/>
          </p:cNvPicPr>
          <p:nvPr/>
        </p:nvPicPr>
        <p:blipFill>
          <a:blip r:embed="rId3"/>
          <a:srcRect/>
          <a:stretch>
            <a:fillRect/>
          </a:stretch>
        </p:blipFill>
        <p:spPr bwMode="auto">
          <a:xfrm>
            <a:off x="5655509" y="2472620"/>
            <a:ext cx="4892995" cy="3389498"/>
          </a:xfrm>
          <a:prstGeom prst="rect">
            <a:avLst/>
          </a:prstGeom>
          <a:noFill/>
          <a:ln w="9525" algn="ctr">
            <a:noFill/>
            <a:miter lim="800000"/>
            <a:headEnd type="none" w="sm" len="sm"/>
            <a:tailEnd type="none" w="sm" len="sm"/>
          </a:ln>
        </p:spPr>
      </p:pic>
      <p:pic>
        <p:nvPicPr>
          <p:cNvPr id="40966" name="Picture 6"/>
          <p:cNvPicPr>
            <a:picLocks noChangeAspect="1" noChangeArrowheads="1"/>
          </p:cNvPicPr>
          <p:nvPr/>
        </p:nvPicPr>
        <p:blipFill>
          <a:blip r:embed="rId4"/>
          <a:srcRect/>
          <a:stretch>
            <a:fillRect/>
          </a:stretch>
        </p:blipFill>
        <p:spPr bwMode="auto">
          <a:xfrm>
            <a:off x="2593323" y="2839634"/>
            <a:ext cx="2547937" cy="3962400"/>
          </a:xfrm>
          <a:prstGeom prst="rect">
            <a:avLst/>
          </a:prstGeom>
          <a:noFill/>
          <a:ln w="9525" algn="ctr">
            <a:noFill/>
            <a:miter lim="800000"/>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Source Code Control – Integration with the LabVIEW Project </a:t>
            </a:r>
          </a:p>
        </p:txBody>
      </p:sp>
      <p:sp>
        <p:nvSpPr>
          <p:cNvPr id="5" name="Content Placeholder 4"/>
          <p:cNvSpPr>
            <a:spLocks noGrp="1"/>
          </p:cNvSpPr>
          <p:nvPr>
            <p:ph sz="half" idx="1"/>
          </p:nvPr>
        </p:nvSpPr>
        <p:spPr/>
        <p:txBody>
          <a:bodyPr/>
          <a:lstStyle/>
          <a:p>
            <a:pPr lvl="1"/>
            <a:r>
              <a:rPr lang="en-US" dirty="0"/>
              <a:t>LabVIEW Project makes accessing SCC in LabVIEW simpler</a:t>
            </a:r>
          </a:p>
          <a:p>
            <a:pPr lvl="2"/>
            <a:r>
              <a:rPr lang="en-US" dirty="0"/>
              <a:t>Right-click one or more files to check in or out</a:t>
            </a:r>
          </a:p>
          <a:p>
            <a:pPr lvl="2"/>
            <a:r>
              <a:rPr lang="en-US" dirty="0"/>
              <a:t>Right-click and select Show Differences to view edits interactively (Perforce and VSS)</a:t>
            </a:r>
          </a:p>
          <a:p>
            <a:pPr lvl="1"/>
            <a:r>
              <a:rPr lang="en-US" dirty="0"/>
              <a:t>File icon shows current status</a:t>
            </a:r>
          </a:p>
          <a:p>
            <a:pPr lvl="2"/>
            <a:r>
              <a:rPr lang="en-US" dirty="0"/>
              <a:t>Checked in</a:t>
            </a:r>
          </a:p>
          <a:p>
            <a:pPr lvl="2"/>
            <a:r>
              <a:rPr lang="en-US" dirty="0"/>
              <a:t>Checked out</a:t>
            </a:r>
          </a:p>
          <a:p>
            <a:endParaRPr lang="en-US" dirty="0"/>
          </a:p>
        </p:txBody>
      </p:sp>
      <p:pic>
        <p:nvPicPr>
          <p:cNvPr id="10" name="Picture 4"/>
          <p:cNvPicPr>
            <a:picLocks noChangeAspect="1" noChangeArrowheads="1"/>
          </p:cNvPicPr>
          <p:nvPr/>
        </p:nvPicPr>
        <p:blipFill>
          <a:blip r:embed="rId3"/>
          <a:srcRect/>
          <a:stretch>
            <a:fillRect/>
          </a:stretch>
        </p:blipFill>
        <p:spPr bwMode="auto">
          <a:xfrm>
            <a:off x="6526162" y="1104637"/>
            <a:ext cx="3281363" cy="5103813"/>
          </a:xfrm>
          <a:prstGeom prst="rect">
            <a:avLst/>
          </a:prstGeom>
          <a:noFill/>
          <a:ln w="9525" algn="ctr">
            <a:noFill/>
            <a:miter lim="800000"/>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Source Code Control – Supported Packages</a:t>
            </a:r>
          </a:p>
        </p:txBody>
      </p:sp>
      <p:sp>
        <p:nvSpPr>
          <p:cNvPr id="43011" name="Rectangle 3"/>
          <p:cNvSpPr>
            <a:spLocks noGrp="1" noChangeArrowheads="1"/>
          </p:cNvSpPr>
          <p:nvPr>
            <p:ph sz="half" idx="1"/>
          </p:nvPr>
        </p:nvSpPr>
        <p:spPr/>
        <p:txBody>
          <a:bodyPr/>
          <a:lstStyle/>
          <a:p>
            <a:pPr lvl="1"/>
            <a:r>
              <a:rPr lang="en-US" dirty="0"/>
              <a:t>Perforce</a:t>
            </a:r>
          </a:p>
          <a:p>
            <a:pPr lvl="1"/>
            <a:r>
              <a:rPr lang="en-US" dirty="0"/>
              <a:t>Microsoft Visual SourceSafe</a:t>
            </a:r>
          </a:p>
          <a:p>
            <a:pPr lvl="1"/>
            <a:r>
              <a:rPr lang="en-US" dirty="0"/>
              <a:t>IBM Rational ClearCase</a:t>
            </a:r>
          </a:p>
          <a:p>
            <a:pPr lvl="1"/>
            <a:r>
              <a:rPr lang="en-US" dirty="0"/>
              <a:t>Serena Version Manager (PVCS)</a:t>
            </a:r>
          </a:p>
          <a:p>
            <a:pPr lvl="1"/>
            <a:r>
              <a:rPr lang="en-US" dirty="0"/>
              <a:t>Borland </a:t>
            </a:r>
            <a:r>
              <a:rPr lang="en-US" dirty="0" err="1"/>
              <a:t>StarTeam</a:t>
            </a:r>
            <a:endParaRPr lang="en-US" dirty="0"/>
          </a:p>
        </p:txBody>
      </p:sp>
      <p:sp>
        <p:nvSpPr>
          <p:cNvPr id="7" name="Content Placeholder 6"/>
          <p:cNvSpPr>
            <a:spLocks noGrp="1"/>
          </p:cNvSpPr>
          <p:nvPr>
            <p:ph sz="half" idx="2"/>
          </p:nvPr>
        </p:nvSpPr>
        <p:spPr/>
        <p:txBody>
          <a:bodyPr/>
          <a:lstStyle/>
          <a:p>
            <a:pPr lvl="1"/>
            <a:r>
              <a:rPr lang="en-US" dirty="0"/>
              <a:t>MKS Source Integrity</a:t>
            </a:r>
          </a:p>
          <a:p>
            <a:pPr lvl="1"/>
            <a:r>
              <a:rPr lang="en-US" dirty="0"/>
              <a:t>Subversion</a:t>
            </a:r>
            <a:r>
              <a:rPr lang="en-US" baseline="30000" dirty="0"/>
              <a:t>*</a:t>
            </a:r>
            <a:endParaRPr lang="en-US" dirty="0"/>
          </a:p>
          <a:p>
            <a:pPr lvl="1"/>
            <a:r>
              <a:rPr lang="en-US" dirty="0"/>
              <a:t>CVS</a:t>
            </a:r>
            <a:r>
              <a:rPr lang="en-US" baseline="30000" dirty="0"/>
              <a:t>*</a:t>
            </a:r>
          </a:p>
          <a:p>
            <a:pPr lvl="1"/>
            <a:r>
              <a:rPr lang="en-US" dirty="0"/>
              <a:t>Others compatible with Microsoft Visual Studio</a:t>
            </a:r>
          </a:p>
          <a:p>
            <a:endParaRPr lang="en-US" dirty="0"/>
          </a:p>
          <a:p>
            <a:endParaRPr lang="en-US" dirty="0"/>
          </a:p>
          <a:p>
            <a:endParaRPr lang="en-US" dirty="0"/>
          </a:p>
          <a:p>
            <a:endParaRPr lang="en-US" dirty="0"/>
          </a:p>
          <a:p>
            <a:pPr lvl="2">
              <a:buNone/>
            </a:pPr>
            <a:r>
              <a:rPr lang="en-US" baseline="30000" dirty="0"/>
              <a:t>*</a:t>
            </a:r>
            <a:r>
              <a:rPr lang="en-US" i="1" dirty="0"/>
              <a:t> Requires low-cost third-party plug-in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laptop"/>
          <p:cNvPicPr>
            <a:picLocks noChangeAspect="1" noChangeArrowheads="1"/>
          </p:cNvPicPr>
          <p:nvPr/>
        </p:nvPicPr>
        <p:blipFill>
          <a:blip r:embed="rId3"/>
          <a:srcRect l="5927"/>
          <a:stretch>
            <a:fillRect/>
          </a:stretch>
        </p:blipFill>
        <p:spPr bwMode="auto">
          <a:xfrm>
            <a:off x="1924051" y="3581400"/>
            <a:ext cx="1960563" cy="1758950"/>
          </a:xfrm>
          <a:prstGeom prst="rect">
            <a:avLst/>
          </a:prstGeom>
          <a:noFill/>
          <a:ln w="9525">
            <a:noFill/>
            <a:miter lim="800000"/>
            <a:headEnd/>
            <a:tailEnd/>
          </a:ln>
        </p:spPr>
      </p:pic>
      <p:sp>
        <p:nvSpPr>
          <p:cNvPr id="44035" name="Rectangle 3"/>
          <p:cNvSpPr>
            <a:spLocks noGrp="1" noChangeArrowheads="1"/>
          </p:cNvSpPr>
          <p:nvPr>
            <p:ph type="title"/>
          </p:nvPr>
        </p:nvSpPr>
        <p:spPr/>
        <p:txBody>
          <a:bodyPr>
            <a:normAutofit/>
          </a:bodyPr>
          <a:lstStyle/>
          <a:p>
            <a:r>
              <a:rPr lang="en-US" dirty="0"/>
              <a:t>Source Code Control – Team-Based Development</a:t>
            </a:r>
          </a:p>
        </p:txBody>
      </p:sp>
      <p:sp>
        <p:nvSpPr>
          <p:cNvPr id="44036" name="Rectangle 4"/>
          <p:cNvSpPr>
            <a:spLocks noGrp="1" noChangeArrowheads="1"/>
          </p:cNvSpPr>
          <p:nvPr>
            <p:ph idx="4294967295"/>
          </p:nvPr>
        </p:nvSpPr>
        <p:spPr>
          <a:xfrm>
            <a:off x="7239000" y="1434352"/>
            <a:ext cx="3429000" cy="1219200"/>
          </a:xfrm>
        </p:spPr>
        <p:txBody>
          <a:bodyPr>
            <a:normAutofit lnSpcReduction="10000"/>
          </a:bodyPr>
          <a:lstStyle/>
          <a:p>
            <a:pPr marL="0" indent="0">
              <a:lnSpc>
                <a:spcPct val="80000"/>
              </a:lnSpc>
              <a:buNone/>
            </a:pPr>
            <a:r>
              <a:rPr lang="en-US" sz="1600" b="1" dirty="0"/>
              <a:t>Server stores all revisions of files</a:t>
            </a:r>
          </a:p>
          <a:p>
            <a:pPr lvl="1">
              <a:lnSpc>
                <a:spcPct val="80000"/>
              </a:lnSpc>
            </a:pPr>
            <a:r>
              <a:rPr lang="en-US" sz="1500" b="1" dirty="0"/>
              <a:t>Project files</a:t>
            </a:r>
          </a:p>
          <a:p>
            <a:pPr lvl="1">
              <a:lnSpc>
                <a:spcPct val="80000"/>
              </a:lnSpc>
            </a:pPr>
            <a:r>
              <a:rPr lang="en-US" sz="1500" b="1" dirty="0"/>
              <a:t>VIs</a:t>
            </a:r>
          </a:p>
          <a:p>
            <a:pPr lvl="1">
              <a:lnSpc>
                <a:spcPct val="80000"/>
              </a:lnSpc>
            </a:pPr>
            <a:r>
              <a:rPr lang="en-US" sz="1500" b="1" dirty="0"/>
              <a:t>LLBs</a:t>
            </a:r>
          </a:p>
          <a:p>
            <a:pPr lvl="1">
              <a:lnSpc>
                <a:spcPct val="80000"/>
              </a:lnSpc>
            </a:pPr>
            <a:r>
              <a:rPr lang="en-US" sz="1500" b="1" dirty="0"/>
              <a:t>Documents</a:t>
            </a:r>
          </a:p>
        </p:txBody>
      </p:sp>
      <p:pic>
        <p:nvPicPr>
          <p:cNvPr id="44037" name="Picture 5"/>
          <p:cNvPicPr>
            <a:picLocks noChangeAspect="1" noChangeArrowheads="1"/>
          </p:cNvPicPr>
          <p:nvPr/>
        </p:nvPicPr>
        <p:blipFill>
          <a:blip r:embed="rId4"/>
          <a:srcRect/>
          <a:stretch>
            <a:fillRect/>
          </a:stretch>
        </p:blipFill>
        <p:spPr bwMode="auto">
          <a:xfrm>
            <a:off x="5438775" y="1304926"/>
            <a:ext cx="1333500" cy="1666875"/>
          </a:xfrm>
          <a:prstGeom prst="rect">
            <a:avLst/>
          </a:prstGeom>
          <a:noFill/>
          <a:ln w="50800" algn="ctr">
            <a:noFill/>
            <a:miter lim="800000"/>
            <a:headEnd/>
            <a:tailEnd/>
          </a:ln>
        </p:spPr>
      </p:pic>
      <p:sp>
        <p:nvSpPr>
          <p:cNvPr id="44038" name="Line 6"/>
          <p:cNvSpPr>
            <a:spLocks noChangeShapeType="1"/>
          </p:cNvSpPr>
          <p:nvPr/>
        </p:nvSpPr>
        <p:spPr bwMode="auto">
          <a:xfrm flipH="1">
            <a:off x="3352801" y="2590801"/>
            <a:ext cx="2130425" cy="1298575"/>
          </a:xfrm>
          <a:prstGeom prst="line">
            <a:avLst/>
          </a:prstGeom>
          <a:noFill/>
          <a:ln w="107950">
            <a:solidFill>
              <a:srgbClr val="AFBED1">
                <a:alpha val="74901"/>
              </a:srgbClr>
            </a:solidFill>
            <a:round/>
            <a:headEnd type="triangle" w="sm" len="med"/>
            <a:tailEnd type="triangle" w="sm" len="med"/>
          </a:ln>
        </p:spPr>
        <p:txBody>
          <a:bodyPr wrap="none" anchor="ctr"/>
          <a:lstStyle/>
          <a:p>
            <a:endParaRPr lang="en-US"/>
          </a:p>
        </p:txBody>
      </p:sp>
      <p:pic>
        <p:nvPicPr>
          <p:cNvPr id="44039" name="Picture 7" descr="laptop"/>
          <p:cNvPicPr>
            <a:picLocks noChangeAspect="1" noChangeArrowheads="1"/>
          </p:cNvPicPr>
          <p:nvPr/>
        </p:nvPicPr>
        <p:blipFill>
          <a:blip r:embed="rId3"/>
          <a:srcRect l="5927"/>
          <a:stretch>
            <a:fillRect/>
          </a:stretch>
        </p:blipFill>
        <p:spPr bwMode="auto">
          <a:xfrm>
            <a:off x="3962401" y="3575050"/>
            <a:ext cx="1960563" cy="1758950"/>
          </a:xfrm>
          <a:prstGeom prst="rect">
            <a:avLst/>
          </a:prstGeom>
          <a:noFill/>
          <a:ln w="9525">
            <a:noFill/>
            <a:miter lim="800000"/>
            <a:headEnd/>
            <a:tailEnd/>
          </a:ln>
        </p:spPr>
      </p:pic>
      <p:pic>
        <p:nvPicPr>
          <p:cNvPr id="44040" name="Picture 8" descr="laptop"/>
          <p:cNvPicPr>
            <a:picLocks noChangeAspect="1" noChangeArrowheads="1"/>
          </p:cNvPicPr>
          <p:nvPr/>
        </p:nvPicPr>
        <p:blipFill>
          <a:blip r:embed="rId3"/>
          <a:srcRect l="5927"/>
          <a:stretch>
            <a:fillRect/>
          </a:stretch>
        </p:blipFill>
        <p:spPr bwMode="auto">
          <a:xfrm>
            <a:off x="6096001" y="3575050"/>
            <a:ext cx="1960563" cy="1758950"/>
          </a:xfrm>
          <a:prstGeom prst="rect">
            <a:avLst/>
          </a:prstGeom>
          <a:noFill/>
          <a:ln w="9525">
            <a:noFill/>
            <a:miter lim="800000"/>
            <a:headEnd/>
            <a:tailEnd/>
          </a:ln>
        </p:spPr>
      </p:pic>
      <p:pic>
        <p:nvPicPr>
          <p:cNvPr id="44041" name="Picture 9" descr="laptop"/>
          <p:cNvPicPr>
            <a:picLocks noChangeAspect="1" noChangeArrowheads="1"/>
          </p:cNvPicPr>
          <p:nvPr/>
        </p:nvPicPr>
        <p:blipFill>
          <a:blip r:embed="rId3"/>
          <a:srcRect l="5927"/>
          <a:stretch>
            <a:fillRect/>
          </a:stretch>
        </p:blipFill>
        <p:spPr bwMode="auto">
          <a:xfrm>
            <a:off x="8174038" y="3575050"/>
            <a:ext cx="1960562" cy="1758950"/>
          </a:xfrm>
          <a:prstGeom prst="rect">
            <a:avLst/>
          </a:prstGeom>
          <a:noFill/>
          <a:ln w="9525">
            <a:noFill/>
            <a:miter lim="800000"/>
            <a:headEnd/>
            <a:tailEnd/>
          </a:ln>
        </p:spPr>
      </p:pic>
      <p:sp>
        <p:nvSpPr>
          <p:cNvPr id="44042" name="Line 10"/>
          <p:cNvSpPr>
            <a:spLocks noChangeShapeType="1"/>
          </p:cNvSpPr>
          <p:nvPr/>
        </p:nvSpPr>
        <p:spPr bwMode="auto">
          <a:xfrm flipH="1" flipV="1">
            <a:off x="6781800" y="2590800"/>
            <a:ext cx="2133600" cy="1295400"/>
          </a:xfrm>
          <a:prstGeom prst="line">
            <a:avLst/>
          </a:prstGeom>
          <a:noFill/>
          <a:ln w="107950">
            <a:solidFill>
              <a:srgbClr val="AFBED1">
                <a:alpha val="74901"/>
              </a:srgbClr>
            </a:solidFill>
            <a:round/>
            <a:headEnd type="triangle" w="sm" len="med"/>
            <a:tailEnd type="triangle" w="sm" len="med"/>
          </a:ln>
        </p:spPr>
        <p:txBody>
          <a:bodyPr wrap="none" anchor="ctr"/>
          <a:lstStyle/>
          <a:p>
            <a:endParaRPr lang="en-US"/>
          </a:p>
        </p:txBody>
      </p:sp>
      <p:sp>
        <p:nvSpPr>
          <p:cNvPr id="44043" name="Line 11"/>
          <p:cNvSpPr>
            <a:spLocks noChangeShapeType="1"/>
          </p:cNvSpPr>
          <p:nvPr/>
        </p:nvSpPr>
        <p:spPr bwMode="auto">
          <a:xfrm flipH="1" flipV="1">
            <a:off x="6477000" y="2819400"/>
            <a:ext cx="457200" cy="1066800"/>
          </a:xfrm>
          <a:prstGeom prst="line">
            <a:avLst/>
          </a:prstGeom>
          <a:noFill/>
          <a:ln w="107950">
            <a:solidFill>
              <a:srgbClr val="AFBED1">
                <a:alpha val="74901"/>
              </a:srgbClr>
            </a:solidFill>
            <a:round/>
            <a:headEnd type="triangle" w="sm" len="med"/>
            <a:tailEnd type="triangle" w="sm" len="med"/>
          </a:ln>
        </p:spPr>
        <p:txBody>
          <a:bodyPr wrap="none" anchor="ctr"/>
          <a:lstStyle/>
          <a:p>
            <a:endParaRPr lang="en-US"/>
          </a:p>
        </p:txBody>
      </p:sp>
      <p:sp>
        <p:nvSpPr>
          <p:cNvPr id="44044" name="Line 12"/>
          <p:cNvSpPr>
            <a:spLocks noChangeShapeType="1"/>
          </p:cNvSpPr>
          <p:nvPr/>
        </p:nvSpPr>
        <p:spPr bwMode="auto">
          <a:xfrm flipV="1">
            <a:off x="5257800" y="2819400"/>
            <a:ext cx="533400" cy="1066800"/>
          </a:xfrm>
          <a:prstGeom prst="line">
            <a:avLst/>
          </a:prstGeom>
          <a:noFill/>
          <a:ln w="107950">
            <a:solidFill>
              <a:srgbClr val="AFBED1">
                <a:alpha val="74901"/>
              </a:srgbClr>
            </a:solidFill>
            <a:round/>
            <a:headEnd type="triangle" w="sm" len="med"/>
            <a:tailEnd type="triangle" w="sm" len="med"/>
          </a:ln>
        </p:spPr>
        <p:txBody>
          <a:bodyPr wrap="none" anchor="ctr"/>
          <a:lstStyle/>
          <a:p>
            <a:endParaRPr lang="en-US"/>
          </a:p>
        </p:txBody>
      </p:sp>
      <p:pic>
        <p:nvPicPr>
          <p:cNvPr id="44045" name="Picture 13"/>
          <p:cNvPicPr>
            <a:picLocks noChangeAspect="1" noChangeArrowheads="1"/>
          </p:cNvPicPr>
          <p:nvPr/>
        </p:nvPicPr>
        <p:blipFill>
          <a:blip r:embed="rId5"/>
          <a:srcRect/>
          <a:stretch>
            <a:fillRect/>
          </a:stretch>
        </p:blipFill>
        <p:spPr bwMode="auto">
          <a:xfrm>
            <a:off x="9571038" y="3575051"/>
            <a:ext cx="557212" cy="841375"/>
          </a:xfrm>
          <a:prstGeom prst="rect">
            <a:avLst/>
          </a:prstGeom>
          <a:noFill/>
          <a:ln w="9525" algn="ctr">
            <a:noFill/>
            <a:miter lim="800000"/>
            <a:headEnd type="none" w="sm" len="sm"/>
            <a:tailEnd type="none" w="sm" len="sm"/>
          </a:ln>
        </p:spPr>
      </p:pic>
      <p:pic>
        <p:nvPicPr>
          <p:cNvPr id="44046" name="Picture 14"/>
          <p:cNvPicPr>
            <a:picLocks noChangeAspect="1" noChangeArrowheads="1"/>
          </p:cNvPicPr>
          <p:nvPr/>
        </p:nvPicPr>
        <p:blipFill>
          <a:blip r:embed="rId6"/>
          <a:srcRect/>
          <a:stretch>
            <a:fillRect/>
          </a:stretch>
        </p:blipFill>
        <p:spPr bwMode="auto">
          <a:xfrm>
            <a:off x="7475538" y="3575050"/>
            <a:ext cx="557212" cy="844550"/>
          </a:xfrm>
          <a:prstGeom prst="rect">
            <a:avLst/>
          </a:prstGeom>
          <a:noFill/>
          <a:ln w="9525" algn="ctr">
            <a:noFill/>
            <a:miter lim="800000"/>
            <a:headEnd type="none" w="sm" len="sm"/>
            <a:tailEnd type="none" w="sm" len="sm"/>
          </a:ln>
        </p:spPr>
      </p:pic>
      <p:pic>
        <p:nvPicPr>
          <p:cNvPr id="44047" name="Picture 15"/>
          <p:cNvPicPr>
            <a:picLocks noChangeAspect="1" noChangeArrowheads="1"/>
          </p:cNvPicPr>
          <p:nvPr/>
        </p:nvPicPr>
        <p:blipFill>
          <a:blip r:embed="rId6"/>
          <a:srcRect/>
          <a:stretch>
            <a:fillRect/>
          </a:stretch>
        </p:blipFill>
        <p:spPr bwMode="auto">
          <a:xfrm>
            <a:off x="4189413" y="3581400"/>
            <a:ext cx="557212" cy="844550"/>
          </a:xfrm>
          <a:prstGeom prst="rect">
            <a:avLst/>
          </a:prstGeom>
          <a:noFill/>
          <a:ln w="9525" algn="ctr">
            <a:noFill/>
            <a:miter lim="800000"/>
            <a:headEnd type="none" w="sm" len="sm"/>
            <a:tailEnd type="none" w="sm" len="sm"/>
          </a:ln>
        </p:spPr>
      </p:pic>
      <p:pic>
        <p:nvPicPr>
          <p:cNvPr id="44048" name="Picture 16"/>
          <p:cNvPicPr>
            <a:picLocks noChangeAspect="1" noChangeArrowheads="1"/>
          </p:cNvPicPr>
          <p:nvPr/>
        </p:nvPicPr>
        <p:blipFill>
          <a:blip r:embed="rId6"/>
          <a:srcRect/>
          <a:stretch>
            <a:fillRect/>
          </a:stretch>
        </p:blipFill>
        <p:spPr bwMode="auto">
          <a:xfrm>
            <a:off x="2166938" y="3581400"/>
            <a:ext cx="557212" cy="844550"/>
          </a:xfrm>
          <a:prstGeom prst="rect">
            <a:avLst/>
          </a:prstGeom>
          <a:noFill/>
          <a:ln w="9525" algn="ctr">
            <a:noFill/>
            <a:miter lim="800000"/>
            <a:headEnd type="none" w="sm" len="sm"/>
            <a:tailEnd type="none" w="sm" len="sm"/>
          </a:ln>
        </p:spPr>
      </p:pic>
      <p:sp>
        <p:nvSpPr>
          <p:cNvPr id="44049" name="Rectangle 17"/>
          <p:cNvSpPr>
            <a:spLocks noChangeArrowheads="1"/>
          </p:cNvSpPr>
          <p:nvPr/>
        </p:nvSpPr>
        <p:spPr bwMode="auto">
          <a:xfrm>
            <a:off x="2971800" y="5562600"/>
            <a:ext cx="6858000" cy="457200"/>
          </a:xfrm>
          <a:prstGeom prst="rect">
            <a:avLst/>
          </a:prstGeom>
          <a:noFill/>
          <a:ln w="9525">
            <a:noFill/>
            <a:miter lim="800000"/>
            <a:headEnd/>
            <a:tailEnd/>
          </a:ln>
        </p:spPr>
        <p:txBody>
          <a:bodyPr/>
          <a:lstStyle/>
          <a:p>
            <a:pPr marL="231775" indent="-231775">
              <a:lnSpc>
                <a:spcPct val="80000"/>
              </a:lnSpc>
              <a:spcBef>
                <a:spcPct val="20000"/>
              </a:spcBef>
            </a:pPr>
            <a:r>
              <a:rPr lang="en-US"/>
              <a:t>	Each developer can check copies of files in and out as needed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200" dirty="0"/>
              <a:t>Source Code Control – Consistent Hierarchy</a:t>
            </a:r>
          </a:p>
        </p:txBody>
      </p:sp>
      <p:sp>
        <p:nvSpPr>
          <p:cNvPr id="4" name="Oval 3"/>
          <p:cNvSpPr>
            <a:spLocks noChangeAspect="1"/>
          </p:cNvSpPr>
          <p:nvPr/>
        </p:nvSpPr>
        <p:spPr>
          <a:xfrm>
            <a:off x="5023077" y="1521917"/>
            <a:ext cx="2377440" cy="2377440"/>
          </a:xfrm>
          <a:prstGeom prst="ellipse">
            <a:avLst/>
          </a:prstGeom>
          <a:blipFill rotWithShape="0">
            <a:blip r:embed="rId3"/>
            <a:stretch>
              <a:fillRect/>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9" name="Content Placeholder 8"/>
          <p:cNvSpPr>
            <a:spLocks noGrp="1" noChangeAspect="1"/>
          </p:cNvSpPr>
          <p:nvPr>
            <p:ph sz="half" idx="1"/>
          </p:nvPr>
        </p:nvSpPr>
        <p:spPr>
          <a:xfrm>
            <a:off x="1980126" y="1521917"/>
            <a:ext cx="2377440" cy="2377440"/>
          </a:xfrm>
          <a:prstGeom prst="ellipse">
            <a:avLst/>
          </a:prstGeom>
          <a:blipFill rotWithShape="0">
            <a:blip r:embed="rId4"/>
            <a:stretch>
              <a:fillRect/>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0" name="Left-Right Arrow 9"/>
          <p:cNvSpPr/>
          <p:nvPr/>
        </p:nvSpPr>
        <p:spPr bwMode="auto">
          <a:xfrm>
            <a:off x="2232338" y="4945487"/>
            <a:ext cx="7868992" cy="850006"/>
          </a:xfrm>
          <a:prstGeom prst="leftRightArrow">
            <a:avLst/>
          </a:prstGeom>
          <a:solidFill>
            <a:schemeClr val="accent1"/>
          </a:solidFill>
          <a:ln w="9525" cap="flat" cmpd="sng" algn="ctr">
            <a:noFill/>
            <a:prstDash val="solid"/>
            <a:round/>
            <a:headEnd type="none" w="sm" len="sm"/>
            <a:tailEnd type="none" w="sm" len="sm"/>
          </a:ln>
          <a:effectLst/>
          <a:scene3d>
            <a:camera prst="legacyObliqueTopRight"/>
            <a:lightRig rig="legacyFlat3" dir="b"/>
          </a:scene3d>
          <a:sp3d prstMaterial="matte">
            <a:extrusionClr>
              <a:schemeClr val="accent1"/>
            </a:extrusionClr>
          </a:sp3d>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400" b="1">
              <a:solidFill>
                <a:schemeClr val="bg1"/>
              </a:solidFill>
              <a:latin typeface="Arial Narrow" pitchFamily="34" charset="0"/>
            </a:endParaRPr>
          </a:p>
        </p:txBody>
      </p:sp>
      <p:sp>
        <p:nvSpPr>
          <p:cNvPr id="11" name="Content Placeholder 10"/>
          <p:cNvSpPr>
            <a:spLocks noGrp="1" noChangeAspect="1"/>
          </p:cNvSpPr>
          <p:nvPr>
            <p:ph sz="half" idx="2"/>
          </p:nvPr>
        </p:nvSpPr>
        <p:spPr>
          <a:xfrm>
            <a:off x="8120396" y="1477707"/>
            <a:ext cx="2377440" cy="2377440"/>
          </a:xfrm>
          <a:prstGeom prst="ellipse">
            <a:avLst/>
          </a:prstGeom>
          <a:blipFill rotWithShape="0">
            <a:blip r:embed="rId5"/>
            <a:stretch>
              <a:fillRect/>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2" name="TextBox 11"/>
          <p:cNvSpPr txBox="1"/>
          <p:nvPr/>
        </p:nvSpPr>
        <p:spPr>
          <a:xfrm>
            <a:off x="2338330" y="4095482"/>
            <a:ext cx="1321580" cy="369332"/>
          </a:xfrm>
          <a:prstGeom prst="rect">
            <a:avLst/>
          </a:prstGeom>
          <a:noFill/>
        </p:spPr>
        <p:txBody>
          <a:bodyPr wrap="none" rtlCol="0">
            <a:spAutoFit/>
          </a:bodyPr>
          <a:lstStyle/>
          <a:p>
            <a:r>
              <a:rPr lang="en-US" dirty="0"/>
              <a:t>VI Hierarchy</a:t>
            </a:r>
          </a:p>
        </p:txBody>
      </p:sp>
      <p:sp>
        <p:nvSpPr>
          <p:cNvPr id="14" name="TextBox 13"/>
          <p:cNvSpPr txBox="1"/>
          <p:nvPr/>
        </p:nvSpPr>
        <p:spPr>
          <a:xfrm>
            <a:off x="5144038" y="4095482"/>
            <a:ext cx="1679947" cy="369332"/>
          </a:xfrm>
          <a:prstGeom prst="rect">
            <a:avLst/>
          </a:prstGeom>
          <a:noFill/>
        </p:spPr>
        <p:txBody>
          <a:bodyPr wrap="none" rtlCol="0">
            <a:spAutoFit/>
          </a:bodyPr>
          <a:lstStyle/>
          <a:p>
            <a:r>
              <a:rPr lang="en-US" dirty="0"/>
              <a:t>Project Explorer</a:t>
            </a:r>
          </a:p>
        </p:txBody>
      </p:sp>
      <p:sp>
        <p:nvSpPr>
          <p:cNvPr id="13" name="TextBox 12"/>
          <p:cNvSpPr txBox="1"/>
          <p:nvPr/>
        </p:nvSpPr>
        <p:spPr>
          <a:xfrm>
            <a:off x="8241055" y="4095483"/>
            <a:ext cx="1359475" cy="646331"/>
          </a:xfrm>
          <a:prstGeom prst="rect">
            <a:avLst/>
          </a:prstGeom>
          <a:noFill/>
        </p:spPr>
        <p:txBody>
          <a:bodyPr wrap="none" rtlCol="0">
            <a:spAutoFit/>
          </a:bodyPr>
          <a:lstStyle/>
          <a:p>
            <a:r>
              <a:rPr lang="en-US" dirty="0"/>
              <a:t>Source Code</a:t>
            </a:r>
          </a:p>
          <a:p>
            <a:r>
              <a:rPr lang="en-US" dirty="0"/>
              <a:t>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dirty="0">
                <a:latin typeface="Arial Narrow" pitchFamily="34" charset="0"/>
              </a:rPr>
              <a:t>Source Code Control – Branch and Merge</a:t>
            </a:r>
          </a:p>
        </p:txBody>
      </p:sp>
      <p:sp>
        <p:nvSpPr>
          <p:cNvPr id="47108" name="Rectangle 3"/>
          <p:cNvSpPr>
            <a:spLocks noGrp="1" noChangeArrowheads="1"/>
          </p:cNvSpPr>
          <p:nvPr>
            <p:ph idx="1"/>
          </p:nvPr>
        </p:nvSpPr>
        <p:spPr/>
        <p:txBody>
          <a:bodyPr/>
          <a:lstStyle/>
          <a:p>
            <a:pPr marL="0" lvl="1" indent="0">
              <a:buNone/>
            </a:pPr>
            <a:r>
              <a:rPr lang="en-US" dirty="0"/>
              <a:t>Branch—Split from the main development line to create a new version of the code</a:t>
            </a:r>
          </a:p>
          <a:p>
            <a:endParaRPr lang="en-US" dirty="0"/>
          </a:p>
        </p:txBody>
      </p:sp>
      <p:pic>
        <p:nvPicPr>
          <p:cNvPr id="5" name="Picture 4" descr="branch.emf"/>
          <p:cNvPicPr>
            <a:picLocks noChangeAspect="1"/>
          </p:cNvPicPr>
          <p:nvPr/>
        </p:nvPicPr>
        <p:blipFill>
          <a:blip r:embed="rId3"/>
          <a:stretch>
            <a:fillRect/>
          </a:stretch>
        </p:blipFill>
        <p:spPr>
          <a:xfrm>
            <a:off x="1883698" y="3311485"/>
            <a:ext cx="8386877" cy="1434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dirty="0">
                <a:latin typeface="Arial Narrow" pitchFamily="34" charset="0"/>
              </a:rPr>
              <a:t>Source Code Control – Branch and Merge (continued)</a:t>
            </a:r>
          </a:p>
        </p:txBody>
      </p:sp>
      <p:sp>
        <p:nvSpPr>
          <p:cNvPr id="48131" name="Rectangle 3"/>
          <p:cNvSpPr>
            <a:spLocks noGrp="1" noChangeArrowheads="1"/>
          </p:cNvSpPr>
          <p:nvPr>
            <p:ph idx="1"/>
          </p:nvPr>
        </p:nvSpPr>
        <p:spPr/>
        <p:txBody>
          <a:bodyPr/>
          <a:lstStyle/>
          <a:p>
            <a:pPr marL="0" lvl="1" indent="0">
              <a:buNone/>
            </a:pPr>
            <a:r>
              <a:rPr lang="en-US" dirty="0"/>
              <a:t>Merge—Integrate the development split into the main development line</a:t>
            </a:r>
          </a:p>
        </p:txBody>
      </p:sp>
      <p:pic>
        <p:nvPicPr>
          <p:cNvPr id="5" name="Picture 4" descr="merge.emf"/>
          <p:cNvPicPr>
            <a:picLocks noChangeAspect="1"/>
          </p:cNvPicPr>
          <p:nvPr/>
        </p:nvPicPr>
        <p:blipFill>
          <a:blip r:embed="rId3"/>
          <a:stretch>
            <a:fillRect/>
          </a:stretch>
        </p:blipFill>
        <p:spPr>
          <a:xfrm>
            <a:off x="2142187" y="3148360"/>
            <a:ext cx="7914377" cy="1923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t>Exercise 3-2: Source Code Control</a:t>
            </a:r>
          </a:p>
        </p:txBody>
      </p:sp>
      <p:sp>
        <p:nvSpPr>
          <p:cNvPr id="49155" name="Rectangle 3"/>
          <p:cNvSpPr>
            <a:spLocks noGrp="1" noChangeArrowheads="1"/>
          </p:cNvSpPr>
          <p:nvPr>
            <p:ph idx="1"/>
          </p:nvPr>
        </p:nvSpPr>
        <p:spPr/>
        <p:txBody>
          <a:bodyPr/>
          <a:lstStyle/>
          <a:p>
            <a:r>
              <a:rPr lang="en-US"/>
              <a:t>Install and configure a source code control system with LabVIEW to improve the configuration management of a project and learn common techniques of using a source code control system.</a:t>
            </a: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1057</Words>
  <Application>Microsoft Office PowerPoint</Application>
  <PresentationFormat>寬螢幕</PresentationFormat>
  <Paragraphs>82</Paragraphs>
  <Slides>9</Slides>
  <Notes>9</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Arial</vt:lpstr>
      <vt:lpstr>Arial Narrow</vt:lpstr>
      <vt:lpstr>Calibri</vt:lpstr>
      <vt:lpstr>Calibri Light</vt:lpstr>
      <vt:lpstr>Office 佈景主題</vt:lpstr>
      <vt:lpstr>Source Code Control</vt:lpstr>
      <vt:lpstr>Source Code Control – Options</vt:lpstr>
      <vt:lpstr>Source Code Control – Integration with the LabVIEW Project </vt:lpstr>
      <vt:lpstr>Source Code Control – Supported Packages</vt:lpstr>
      <vt:lpstr>Source Code Control – Team-Based Development</vt:lpstr>
      <vt:lpstr>Source Code Control – Consistent Hierarchy</vt:lpstr>
      <vt:lpstr>Source Code Control – Branch and Merge</vt:lpstr>
      <vt:lpstr>Source Code Control – Branch and Merge (continued)</vt:lpstr>
      <vt:lpstr>Exercise 3-2: Source Code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Control</dc:title>
  <dc:creator>Joe Kao (高育晟)</dc:creator>
  <cp:lastModifiedBy>Joe Kao (高育晟)</cp:lastModifiedBy>
  <cp:revision>1</cp:revision>
  <dcterms:created xsi:type="dcterms:W3CDTF">2022-01-19T12:47:56Z</dcterms:created>
  <dcterms:modified xsi:type="dcterms:W3CDTF">2022-01-20T07:14:16Z</dcterms:modified>
</cp:coreProperties>
</file>