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74" r:id="rId15"/>
    <p:sldId id="268" r:id="rId16"/>
    <p:sldId id="275" r:id="rId17"/>
    <p:sldId id="276" r:id="rId18"/>
    <p:sldId id="269"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74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autoAdjust="0"/>
    <p:restoredTop sz="94660"/>
  </p:normalViewPr>
  <p:slideViewPr>
    <p:cSldViewPr snapToGrid="0">
      <p:cViewPr varScale="1">
        <p:scale>
          <a:sx n="77" d="100"/>
          <a:sy n="77" d="100"/>
        </p:scale>
        <p:origin x="7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175632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162556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9524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2709878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5944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4056696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4294284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152181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246363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36AFC-C3CC-41F3-9F2D-648A539C325A}"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382688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36AFC-C3CC-41F3-9F2D-648A539C325A}" type="datetimeFigureOut">
              <a:rPr lang="fr-FR" smtClean="0"/>
              <a:t>23/05/2025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32498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36AFC-C3CC-41F3-9F2D-648A539C325A}" type="datetimeFigureOut">
              <a:rPr lang="fr-FR" smtClean="0"/>
              <a:t>23/05/2025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15852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36AFC-C3CC-41F3-9F2D-648A539C325A}" type="datetimeFigureOut">
              <a:rPr lang="fr-FR" smtClean="0"/>
              <a:t>23/05/2025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47724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36AFC-C3CC-41F3-9F2D-648A539C325A}" type="datetimeFigureOut">
              <a:rPr lang="fr-FR" smtClean="0"/>
              <a:t>23/05/2025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313047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136AFC-C3CC-41F3-9F2D-648A539C325A}" type="datetimeFigureOut">
              <a:rPr lang="fr-FR" smtClean="0"/>
              <a:t>23/05/2025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2829D30-3391-46D2-9A21-BFBAA038F2D0}" type="slidenum">
              <a:rPr lang="fr-FR" smtClean="0"/>
              <a:t>‹#›</a:t>
            </a:fld>
            <a:endParaRPr lang="fr-FR"/>
          </a:p>
        </p:txBody>
      </p:sp>
    </p:spTree>
    <p:extLst>
      <p:ext uri="{BB962C8B-B14F-4D97-AF65-F5344CB8AC3E}">
        <p14:creationId xmlns:p14="http://schemas.microsoft.com/office/powerpoint/2010/main" val="412995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2829D30-3391-46D2-9A21-BFBAA038F2D0}" type="slidenum">
              <a:rPr lang="fr-FR" smtClean="0"/>
              <a:t>‹#›</a:t>
            </a:fld>
            <a:endParaRPr lang="fr-FR"/>
          </a:p>
        </p:txBody>
      </p:sp>
      <p:sp>
        <p:nvSpPr>
          <p:cNvPr id="5" name="Date Placeholder 4"/>
          <p:cNvSpPr>
            <a:spLocks noGrp="1"/>
          </p:cNvSpPr>
          <p:nvPr>
            <p:ph type="dt" sz="half" idx="10"/>
          </p:nvPr>
        </p:nvSpPr>
        <p:spPr/>
        <p:txBody>
          <a:bodyPr/>
          <a:lstStyle/>
          <a:p>
            <a:fld id="{4A136AFC-C3CC-41F3-9F2D-648A539C325A}" type="datetimeFigureOut">
              <a:rPr lang="fr-FR" smtClean="0"/>
              <a:t>23/05/2025</a:t>
            </a:fld>
            <a:endParaRPr lang="fr-FR"/>
          </a:p>
        </p:txBody>
      </p:sp>
    </p:spTree>
    <p:extLst>
      <p:ext uri="{BB962C8B-B14F-4D97-AF65-F5344CB8AC3E}">
        <p14:creationId xmlns:p14="http://schemas.microsoft.com/office/powerpoint/2010/main" val="212114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136AFC-C3CC-41F3-9F2D-648A539C325A}" type="datetimeFigureOut">
              <a:rPr lang="fr-FR" smtClean="0"/>
              <a:t>23/05/2025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829D30-3391-46D2-9A21-BFBAA038F2D0}" type="slidenum">
              <a:rPr lang="fr-FR" smtClean="0"/>
              <a:t>‹#›</a:t>
            </a:fld>
            <a:endParaRPr lang="fr-FR"/>
          </a:p>
        </p:txBody>
      </p:sp>
    </p:spTree>
    <p:extLst>
      <p:ext uri="{BB962C8B-B14F-4D97-AF65-F5344CB8AC3E}">
        <p14:creationId xmlns:p14="http://schemas.microsoft.com/office/powerpoint/2010/main" val="1471490935"/>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638E-9161-FAF5-05A6-DD3A1D59F049}"/>
              </a:ext>
            </a:extLst>
          </p:cNvPr>
          <p:cNvSpPr>
            <a:spLocks noGrp="1"/>
          </p:cNvSpPr>
          <p:nvPr>
            <p:ph type="ctrTitle"/>
          </p:nvPr>
        </p:nvSpPr>
        <p:spPr>
          <a:xfrm>
            <a:off x="2609271" y="2297158"/>
            <a:ext cx="6815669" cy="1515533"/>
          </a:xfrm>
        </p:spPr>
        <p:txBody>
          <a:bodyPr>
            <a:normAutofit fontScale="90000"/>
          </a:bodyPr>
          <a:lstStyle/>
          <a:p>
            <a:pPr marL="0" marR="0" algn="ctr">
              <a:lnSpc>
                <a:spcPct val="107000"/>
              </a:lnSpc>
              <a:spcAft>
                <a:spcPts val="800"/>
              </a:spcAft>
            </a:pP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fr-FR" sz="1800" b="1" dirty="0">
                <a:effectLst/>
                <a:latin typeface="Times New Roman" panose="02020603050405020304" pitchFamily="18" charset="0"/>
                <a:ea typeface="Calibri" panose="020F0502020204030204" pitchFamily="34" charset="0"/>
                <a:cs typeface="Times New Roman" panose="02020603050405020304" pitchFamily="18" charset="0"/>
              </a:rPr>
            </a:br>
            <a:r>
              <a:rPr lang="fr-FR"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PROGRAMME DESS</a:t>
            </a:r>
            <a:b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lang="fr-FR"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DIPLÔME D’ÉTUDES SUPERIEURES SPECIALISÉES (DESS)</a:t>
            </a:r>
            <a:br>
              <a:rPr lang="en-US"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br>
            <a:r>
              <a:rPr lang="fr-FR"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EN TECHNOLOGIE DE L’INFORMATION  </a:t>
            </a:r>
            <a:br>
              <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F443AFC4-0397-766B-3FA2-17175074C92D}"/>
              </a:ext>
            </a:extLst>
          </p:cNvPr>
          <p:cNvSpPr>
            <a:spLocks noGrp="1"/>
          </p:cNvSpPr>
          <p:nvPr>
            <p:ph type="subTitle" idx="1"/>
          </p:nvPr>
        </p:nvSpPr>
        <p:spPr>
          <a:xfrm>
            <a:off x="4019159" y="2600978"/>
            <a:ext cx="6044872" cy="1616225"/>
          </a:xfrm>
        </p:spPr>
        <p:txBody>
          <a:bodyPr>
            <a:normAutofit fontScale="40000" lnSpcReduction="20000"/>
          </a:bodyPr>
          <a:lstStyle/>
          <a:p>
            <a:pPr>
              <a:lnSpc>
                <a:spcPct val="107000"/>
              </a:lnSpc>
              <a:spcAft>
                <a:spcPts val="800"/>
              </a:spcAft>
            </a:pPr>
            <a:endParaRPr lang="fr-FR" sz="1800" i="1" u="sng"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3400" i="1" dirty="0">
                <a:effectLst/>
                <a:latin typeface="Times New Roman" panose="02020603050405020304" pitchFamily="18" charset="0"/>
                <a:ea typeface="Calibri" panose="020F0502020204030204" pitchFamily="34" charset="0"/>
                <a:cs typeface="Times New Roman" panose="02020603050405020304" pitchFamily="18" charset="0"/>
              </a:rPr>
              <a:t>                                                                                  COURS</a:t>
            </a:r>
            <a:br>
              <a:rPr lang="fr-FR" sz="3400" i="1" dirty="0">
                <a:effectLst/>
                <a:latin typeface="Times New Roman" panose="02020603050405020304" pitchFamily="18" charset="0"/>
                <a:ea typeface="Calibri" panose="020F0502020204030204" pitchFamily="34" charset="0"/>
                <a:cs typeface="Times New Roman" panose="02020603050405020304" pitchFamily="18" charset="0"/>
              </a:rPr>
            </a:br>
            <a:r>
              <a:rPr lang="fr-FR" sz="3400" i="1" dirty="0">
                <a:effectLst/>
                <a:latin typeface="Times New Roman" panose="02020603050405020304" pitchFamily="18" charset="0"/>
                <a:ea typeface="Calibri" panose="020F0502020204030204" pitchFamily="34" charset="0"/>
                <a:cs typeface="Times New Roman" panose="02020603050405020304" pitchFamily="18" charset="0"/>
              </a:rPr>
              <a:t>                                    GESTION DES PROJETS INFORMATIQUE</a:t>
            </a:r>
            <a:endParaRPr lang="fr-FR" sz="3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Aft>
                <a:spcPts val="800"/>
              </a:spcAft>
              <a:buNone/>
            </a:pPr>
            <a:r>
              <a:rPr lang="fr-FR" sz="3400" b="1" dirty="0">
                <a:effectLst/>
                <a:latin typeface="Times New Roman" panose="02020603050405020304" pitchFamily="18" charset="0"/>
                <a:ea typeface="Calibri" panose="020F0502020204030204" pitchFamily="34" charset="0"/>
                <a:cs typeface="Times New Roman" panose="02020603050405020304" pitchFamily="18" charset="0"/>
              </a:rPr>
              <a:t>PROFESSEUR Dr. LEVIKA HERVE NANKAP </a:t>
            </a:r>
            <a:endParaRPr lang="en-US" sz="3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Aft>
                <a:spcPts val="800"/>
              </a:spcAft>
            </a:pPr>
            <a:r>
              <a:rPr lang="fr-FR" sz="1800" i="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6" name="Rectangle 5">
            <a:extLst>
              <a:ext uri="{FF2B5EF4-FFF2-40B4-BE49-F238E27FC236}">
                <a16:creationId xmlns:a16="http://schemas.microsoft.com/office/drawing/2014/main" id="{AEF2F415-5E05-BE09-8B7B-976ED6ADB722}"/>
              </a:ext>
            </a:extLst>
          </p:cNvPr>
          <p:cNvSpPr/>
          <p:nvPr/>
        </p:nvSpPr>
        <p:spPr>
          <a:xfrm>
            <a:off x="225300" y="756745"/>
            <a:ext cx="2594100" cy="96196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Rounded Rectangle 3">
            <a:extLst>
              <a:ext uri="{FF2B5EF4-FFF2-40B4-BE49-F238E27FC236}">
                <a16:creationId xmlns:a16="http://schemas.microsoft.com/office/drawing/2014/main" id="{ADA6FE72-4747-B3E0-4955-9D97E25C74F8}"/>
              </a:ext>
            </a:extLst>
          </p:cNvPr>
          <p:cNvSpPr/>
          <p:nvPr/>
        </p:nvSpPr>
        <p:spPr>
          <a:xfrm>
            <a:off x="9304867" y="962443"/>
            <a:ext cx="1888065" cy="930203"/>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Subtitle 2">
            <a:extLst>
              <a:ext uri="{FF2B5EF4-FFF2-40B4-BE49-F238E27FC236}">
                <a16:creationId xmlns:a16="http://schemas.microsoft.com/office/drawing/2014/main" id="{F443AFC4-0397-766B-3FA2-17175074C92D}"/>
              </a:ext>
            </a:extLst>
          </p:cNvPr>
          <p:cNvSpPr txBox="1">
            <a:spLocks/>
          </p:cNvSpPr>
          <p:nvPr/>
        </p:nvSpPr>
        <p:spPr>
          <a:xfrm>
            <a:off x="4499895" y="4495225"/>
            <a:ext cx="6044872" cy="2206502"/>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Aft>
                <a:spcPts val="800"/>
              </a:spcAft>
            </a:pPr>
            <a:endParaRPr lang="fr-FR" sz="1800" i="1" u="sng" dirty="0">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spcBef>
                <a:spcPts val="0"/>
              </a:spcBef>
            </a:pPr>
            <a:r>
              <a:rPr lang="en-US" sz="5600" b="1" dirty="0">
                <a:latin typeface="Times New Roman" panose="02020603050405020304" pitchFamily="18" charset="0"/>
                <a:ea typeface="Yu Gothic" panose="020B0400000000000000" pitchFamily="34" charset="-128"/>
                <a:cs typeface="Times New Roman" panose="02020603050405020304" pitchFamily="18" charset="0"/>
              </a:rPr>
              <a:t>Abraham B.C.D FLEURY</a:t>
            </a:r>
          </a:p>
          <a:p>
            <a:pPr>
              <a:lnSpc>
                <a:spcPct val="120000"/>
              </a:lnSpc>
              <a:spcBef>
                <a:spcPts val="0"/>
              </a:spcBef>
            </a:pPr>
            <a:r>
              <a:rPr lang="en-US" sz="5600" b="1" dirty="0" err="1">
                <a:latin typeface="Times New Roman" panose="02020603050405020304" pitchFamily="18" charset="0"/>
                <a:ea typeface="Yu Gothic" panose="020B0400000000000000" pitchFamily="34" charset="-128"/>
                <a:cs typeface="Times New Roman" panose="02020603050405020304" pitchFamily="18" charset="0"/>
              </a:rPr>
              <a:t>Augusmene</a:t>
            </a:r>
            <a:r>
              <a:rPr lang="en-US" sz="5600" b="1" dirty="0">
                <a:latin typeface="Times New Roman" panose="02020603050405020304" pitchFamily="18" charset="0"/>
                <a:ea typeface="Yu Gothic" panose="020B0400000000000000" pitchFamily="34" charset="-128"/>
                <a:cs typeface="Times New Roman" panose="02020603050405020304" pitchFamily="18" charset="0"/>
              </a:rPr>
              <a:t> PHILUS,</a:t>
            </a:r>
          </a:p>
          <a:p>
            <a:pPr>
              <a:lnSpc>
                <a:spcPct val="120000"/>
              </a:lnSpc>
              <a:spcBef>
                <a:spcPts val="0"/>
              </a:spcBef>
            </a:pPr>
            <a:r>
              <a:rPr lang="fr-CA" sz="5600" b="1" dirty="0">
                <a:latin typeface="Times New Roman" panose="02020603050405020304" pitchFamily="18" charset="0"/>
                <a:ea typeface="Yu Gothic" panose="020B0400000000000000" pitchFamily="34" charset="-128"/>
                <a:cs typeface="Times New Roman" panose="02020603050405020304" pitchFamily="18" charset="0"/>
              </a:rPr>
              <a:t>Jean </a:t>
            </a:r>
            <a:r>
              <a:rPr lang="fr-CA" sz="5600" b="1" dirty="0" err="1">
                <a:latin typeface="Times New Roman" panose="02020603050405020304" pitchFamily="18" charset="0"/>
                <a:ea typeface="Yu Gothic" panose="020B0400000000000000" pitchFamily="34" charset="-128"/>
                <a:cs typeface="Times New Roman" panose="02020603050405020304" pitchFamily="18" charset="0"/>
              </a:rPr>
              <a:t>Lukens</a:t>
            </a:r>
            <a:r>
              <a:rPr lang="fr-CA" sz="5600" b="1" dirty="0">
                <a:latin typeface="Times New Roman" panose="02020603050405020304" pitchFamily="18" charset="0"/>
                <a:ea typeface="Yu Gothic" panose="020B0400000000000000" pitchFamily="34" charset="-128"/>
                <a:cs typeface="Times New Roman" panose="02020603050405020304" pitchFamily="18" charset="0"/>
              </a:rPr>
              <a:t> DERILUS </a:t>
            </a:r>
          </a:p>
          <a:p>
            <a:pPr>
              <a:lnSpc>
                <a:spcPct val="120000"/>
              </a:lnSpc>
              <a:spcBef>
                <a:spcPts val="0"/>
              </a:spcBef>
            </a:pPr>
            <a:r>
              <a:rPr lang="en-US" sz="5600" b="1" dirty="0">
                <a:latin typeface="Times New Roman" panose="02020603050405020304" pitchFamily="18" charset="0"/>
                <a:ea typeface="Yu Gothic" panose="020B0400000000000000" pitchFamily="34" charset="-128"/>
                <a:cs typeface="Times New Roman" panose="02020603050405020304" pitchFamily="18" charset="0"/>
              </a:rPr>
              <a:t>Jean Yves AGENOR,</a:t>
            </a:r>
          </a:p>
          <a:p>
            <a:pPr>
              <a:lnSpc>
                <a:spcPct val="120000"/>
              </a:lnSpc>
              <a:spcBef>
                <a:spcPts val="0"/>
              </a:spcBef>
            </a:pPr>
            <a:r>
              <a:rPr lang="fr-CA" sz="5600" b="1" dirty="0">
                <a:latin typeface="Times New Roman" panose="02020603050405020304" pitchFamily="18" charset="0"/>
                <a:ea typeface="Yu Gothic" panose="020B0400000000000000" pitchFamily="34" charset="-128"/>
                <a:cs typeface="Times New Roman" panose="02020603050405020304" pitchFamily="18" charset="0"/>
              </a:rPr>
              <a:t>Joël ALEXIS </a:t>
            </a:r>
          </a:p>
          <a:p>
            <a:pPr>
              <a:lnSpc>
                <a:spcPct val="120000"/>
              </a:lnSpc>
              <a:spcBef>
                <a:spcPts val="0"/>
              </a:spcBef>
            </a:pPr>
            <a:r>
              <a:rPr lang="fr-CA" sz="5600" b="1" dirty="0">
                <a:latin typeface="Times New Roman" panose="02020603050405020304" pitchFamily="18" charset="0"/>
                <a:ea typeface="Yu Gothic" panose="020B0400000000000000" pitchFamily="34" charset="-128"/>
                <a:cs typeface="Times New Roman" panose="02020603050405020304" pitchFamily="18" charset="0"/>
              </a:rPr>
              <a:t>Joseph Jeff  FORESTAL</a:t>
            </a:r>
          </a:p>
          <a:p>
            <a:pPr>
              <a:lnSpc>
                <a:spcPct val="120000"/>
              </a:lnSpc>
              <a:spcBef>
                <a:spcPts val="0"/>
              </a:spcBef>
            </a:pPr>
            <a:r>
              <a:rPr lang="fr-CA" sz="5600" b="1" dirty="0">
                <a:latin typeface="Times New Roman" panose="02020603050405020304" pitchFamily="18" charset="0"/>
                <a:ea typeface="Yu Gothic" panose="020B0400000000000000" pitchFamily="34" charset="-128"/>
                <a:cs typeface="Times New Roman" panose="02020603050405020304" pitchFamily="18" charset="0"/>
              </a:rPr>
              <a:t>Laurence SAINT-VILME</a:t>
            </a:r>
          </a:p>
          <a:p>
            <a:pPr>
              <a:lnSpc>
                <a:spcPct val="120000"/>
              </a:lnSpc>
              <a:spcBef>
                <a:spcPts val="0"/>
              </a:spcBef>
            </a:pPr>
            <a:r>
              <a:rPr lang="fr-CA" sz="5600" b="1" dirty="0">
                <a:latin typeface="Times New Roman" panose="02020603050405020304" pitchFamily="18" charset="0"/>
                <a:ea typeface="Yu Gothic" panose="020B0400000000000000" pitchFamily="34" charset="-128"/>
                <a:cs typeface="Times New Roman" panose="02020603050405020304" pitchFamily="18" charset="0"/>
              </a:rPr>
              <a:t> </a:t>
            </a:r>
            <a:r>
              <a:rPr lang="fr-CA" sz="5600" b="1" dirty="0" err="1">
                <a:latin typeface="Times New Roman" panose="02020603050405020304" pitchFamily="18" charset="0"/>
                <a:ea typeface="Yu Gothic" panose="020B0400000000000000" pitchFamily="34" charset="-128"/>
                <a:cs typeface="Times New Roman" panose="02020603050405020304" pitchFamily="18" charset="0"/>
              </a:rPr>
              <a:t>Luckens</a:t>
            </a:r>
            <a:r>
              <a:rPr lang="fr-CA" sz="5600" b="1" dirty="0">
                <a:latin typeface="Times New Roman" panose="02020603050405020304" pitchFamily="18" charset="0"/>
                <a:ea typeface="Yu Gothic" panose="020B0400000000000000" pitchFamily="34" charset="-128"/>
                <a:cs typeface="Times New Roman" panose="02020603050405020304" pitchFamily="18" charset="0"/>
              </a:rPr>
              <a:t>  JEAN </a:t>
            </a:r>
          </a:p>
          <a:p>
            <a:pPr>
              <a:lnSpc>
                <a:spcPct val="120000"/>
              </a:lnSpc>
              <a:spcBef>
                <a:spcPts val="0"/>
              </a:spcBef>
            </a:pPr>
            <a:r>
              <a:rPr lang="fr-CA" sz="5600" b="1" dirty="0">
                <a:latin typeface="Times New Roman" panose="02020603050405020304" pitchFamily="18" charset="0"/>
                <a:ea typeface="Yu Gothic" panose="020B0400000000000000" pitchFamily="34" charset="-128"/>
                <a:cs typeface="Times New Roman" panose="02020603050405020304" pitchFamily="18" charset="0"/>
              </a:rPr>
              <a:t>Marcus  RÉGIS</a:t>
            </a:r>
          </a:p>
          <a:p>
            <a:pPr>
              <a:lnSpc>
                <a:spcPct val="120000"/>
              </a:lnSpc>
              <a:spcBef>
                <a:spcPts val="0"/>
              </a:spcBef>
            </a:pPr>
            <a:r>
              <a:rPr lang="en-US" sz="5600" i="1" dirty="0">
                <a:latin typeface="Times New Roman" panose="02020603050405020304" pitchFamily="18" charset="0"/>
                <a:ea typeface="Calibri" panose="020F0502020204030204" pitchFamily="34" charset="0"/>
                <a:cs typeface="Times New Roman" panose="02020603050405020304" pitchFamily="18" charset="0"/>
              </a:rPr>
              <a:t> </a:t>
            </a:r>
            <a:endParaRPr lang="en-US" sz="5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fr-FR" sz="1800" b="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Bef>
                <a:spcPts val="0"/>
              </a:spcBef>
            </a:pPr>
            <a:r>
              <a:rPr lang="fr-FR" sz="1800" i="1"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TextBox 3"/>
          <p:cNvSpPr txBox="1"/>
          <p:nvPr/>
        </p:nvSpPr>
        <p:spPr>
          <a:xfrm>
            <a:off x="6601612" y="4116511"/>
            <a:ext cx="1705970" cy="461665"/>
          </a:xfrm>
          <a:prstGeom prst="rect">
            <a:avLst/>
          </a:prstGeom>
          <a:noFill/>
        </p:spPr>
        <p:txBody>
          <a:bodyPr wrap="square" rtlCol="0">
            <a:spAutoFit/>
          </a:bodyPr>
          <a:lstStyle/>
          <a:p>
            <a:pPr algn="ctr"/>
            <a:r>
              <a:rPr lang="en-US" sz="2400" b="1" dirty="0" err="1"/>
              <a:t>Groupe</a:t>
            </a:r>
            <a:r>
              <a:rPr lang="en-US" sz="2400" b="1" dirty="0"/>
              <a:t> 3</a:t>
            </a:r>
            <a:endParaRPr lang="fr-FR" sz="2400" b="1"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928" y="2795910"/>
            <a:ext cx="3774231" cy="3774231"/>
          </a:xfrm>
          <a:prstGeom prst="rect">
            <a:avLst/>
          </a:prstGeom>
        </p:spPr>
      </p:pic>
    </p:spTree>
    <p:extLst>
      <p:ext uri="{BB962C8B-B14F-4D97-AF65-F5344CB8AC3E}">
        <p14:creationId xmlns:p14="http://schemas.microsoft.com/office/powerpoint/2010/main" val="360923486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fr-FR" sz="3600" dirty="0">
                <a:latin typeface="Bahnschrift Light SemiCondensed" panose="020B0502040204020203" pitchFamily="34" charset="0"/>
              </a:rPr>
              <a:t>La </a:t>
            </a:r>
            <a:r>
              <a:rPr lang="fr-FR" sz="3600" b="1" dirty="0">
                <a:latin typeface="Bahnschrift Light SemiCondensed" panose="020B0502040204020203" pitchFamily="34" charset="0"/>
              </a:rPr>
              <a:t>méthode agile</a:t>
            </a:r>
            <a:r>
              <a:rPr lang="fr-FR" sz="3600" dirty="0">
                <a:latin typeface="Bahnschrift Light SemiCondensed" panose="020B0502040204020203" pitchFamily="34" charset="0"/>
              </a:rPr>
              <a:t> utilisée (SCRUM)</a:t>
            </a:r>
            <a:endParaRPr lang="en-US" sz="3600" dirty="0">
              <a:latin typeface="Bahnschrift Light SemiCondensed" panose="020B0502040204020203" pitchFamily="34" charset="0"/>
            </a:endParaRPr>
          </a:p>
        </p:txBody>
      </p:sp>
      <p:sp>
        <p:nvSpPr>
          <p:cNvPr id="2" name="Content Placeholder 1"/>
          <p:cNvSpPr>
            <a:spLocks noGrp="1"/>
          </p:cNvSpPr>
          <p:nvPr>
            <p:ph idx="1"/>
          </p:nvPr>
        </p:nvSpPr>
        <p:spPr>
          <a:xfrm>
            <a:off x="677334" y="1534057"/>
            <a:ext cx="8596668" cy="3880773"/>
          </a:xfrm>
        </p:spPr>
        <p:txBody>
          <a:bodyPr>
            <a:normAutofit fontScale="92500" lnSpcReduction="20000"/>
          </a:bodyPr>
          <a:lstStyle/>
          <a:p>
            <a:pPr marL="0" indent="0">
              <a:buNone/>
            </a:pPr>
            <a:r>
              <a:rPr lang="en-US" sz="2800" dirty="0">
                <a:latin typeface="Bahnschrift Light SemiCondensed" panose="020B0502040204020203" pitchFamily="34" charset="0"/>
              </a:rPr>
              <a:t>Nous </a:t>
            </a:r>
            <a:r>
              <a:rPr lang="en-US" sz="2800" dirty="0" err="1">
                <a:latin typeface="Bahnschrift Light SemiCondensed" panose="020B0502040204020203" pitchFamily="34" charset="0"/>
              </a:rPr>
              <a:t>avons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utilisé</a:t>
            </a:r>
            <a:r>
              <a:rPr lang="en-US" sz="2800" dirty="0">
                <a:latin typeface="Bahnschrift Light SemiCondensed" panose="020B0502040204020203" pitchFamily="34" charset="0"/>
              </a:rPr>
              <a:t> la </a:t>
            </a:r>
            <a:r>
              <a:rPr lang="en-US" sz="2800" dirty="0" err="1">
                <a:latin typeface="Bahnschrift Light SemiCondensed" panose="020B0502040204020203" pitchFamily="34" charset="0"/>
              </a:rPr>
              <a:t>méthode</a:t>
            </a:r>
            <a:r>
              <a:rPr lang="en-US" sz="2800" dirty="0">
                <a:latin typeface="Bahnschrift Light SemiCondensed" panose="020B0502040204020203" pitchFamily="34" charset="0"/>
              </a:rPr>
              <a:t> SCRUM, avec un sprint de 2 </a:t>
            </a:r>
            <a:r>
              <a:rPr lang="en-US" sz="2800" dirty="0" err="1">
                <a:latin typeface="Bahnschrift Light SemiCondensed" panose="020B0502040204020203" pitchFamily="34" charset="0"/>
              </a:rPr>
              <a:t>semaines</a:t>
            </a:r>
            <a:r>
              <a:rPr lang="en-US" sz="2800" dirty="0">
                <a:latin typeface="Bahnschrift Light SemiCondensed" panose="020B0502040204020203" pitchFamily="34" charset="0"/>
              </a:rPr>
              <a:t>.</a:t>
            </a:r>
            <a:br>
              <a:rPr lang="en-US" sz="2800" dirty="0">
                <a:latin typeface="Bahnschrift Light SemiCondensed" panose="020B0502040204020203" pitchFamily="34" charset="0"/>
              </a:rPr>
            </a:br>
            <a:r>
              <a:rPr lang="en-US" sz="2800" dirty="0">
                <a:latin typeface="Bahnschrift Light SemiCondensed" panose="020B0502040204020203" pitchFamily="34" charset="0"/>
              </a:rPr>
              <a:t>Pendant </a:t>
            </a:r>
            <a:r>
              <a:rPr lang="en-US" sz="2800" dirty="0" err="1">
                <a:latin typeface="Bahnschrift Light SemiCondensed" panose="020B0502040204020203" pitchFamily="34" charset="0"/>
              </a:rPr>
              <a:t>ce</a:t>
            </a:r>
            <a:r>
              <a:rPr lang="en-US" sz="2800" dirty="0">
                <a:latin typeface="Bahnschrift Light SemiCondensed" panose="020B0502040204020203" pitchFamily="34" charset="0"/>
              </a:rPr>
              <a:t> sprint, nous </a:t>
            </a:r>
            <a:r>
              <a:rPr lang="en-US" sz="2800" dirty="0" err="1">
                <a:latin typeface="Bahnschrift Light SemiCondensed" panose="020B0502040204020203" pitchFamily="34" charset="0"/>
              </a:rPr>
              <a:t>avons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développé</a:t>
            </a:r>
            <a:r>
              <a:rPr lang="en-US" sz="2800" dirty="0">
                <a:latin typeface="Bahnschrift Light SemiCondensed" panose="020B0502040204020203" pitchFamily="34" charset="0"/>
              </a:rPr>
              <a:t> 5 </a:t>
            </a:r>
            <a:r>
              <a:rPr lang="en-US" sz="2800" dirty="0" err="1">
                <a:latin typeface="Bahnschrift Light SemiCondensed" panose="020B0502040204020203" pitchFamily="34" charset="0"/>
              </a:rPr>
              <a:t>fonctionnalités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essentielles</a:t>
            </a:r>
            <a:r>
              <a:rPr lang="en-US" sz="2800" dirty="0">
                <a:latin typeface="Bahnschrift Light SemiCondensed" panose="020B0502040204020203" pitchFamily="34" charset="0"/>
              </a:rPr>
              <a:t> :</a:t>
            </a:r>
          </a:p>
          <a:p>
            <a:r>
              <a:rPr lang="en-US" sz="2800" dirty="0" err="1">
                <a:latin typeface="Bahnschrift Light SemiCondensed" panose="020B0502040204020203" pitchFamily="34" charset="0"/>
              </a:rPr>
              <a:t>Authentification</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Ajout</a:t>
            </a:r>
            <a:r>
              <a:rPr lang="en-US" sz="2800" dirty="0">
                <a:latin typeface="Bahnschrift Light SemiCondensed" panose="020B0502040204020203" pitchFamily="34" charset="0"/>
              </a:rPr>
              <a:t> et </a:t>
            </a:r>
            <a:r>
              <a:rPr lang="en-US" sz="2800" dirty="0" err="1">
                <a:latin typeface="Bahnschrift Light SemiCondensed" panose="020B0502040204020203" pitchFamily="34" charset="0"/>
              </a:rPr>
              <a:t>Connexion</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Utilisateur</a:t>
            </a:r>
            <a:r>
              <a:rPr lang="en-US" sz="2800" dirty="0">
                <a:latin typeface="Bahnschrift Light SemiCondensed" panose="020B0502040204020203" pitchFamily="34" charset="0"/>
              </a:rPr>
              <a:t>)</a:t>
            </a:r>
          </a:p>
          <a:p>
            <a:r>
              <a:rPr lang="en-US" sz="2800" dirty="0" err="1">
                <a:latin typeface="Bahnschrift Light SemiCondensed" panose="020B0502040204020203" pitchFamily="34" charset="0"/>
              </a:rPr>
              <a:t>Ajout</a:t>
            </a:r>
            <a:r>
              <a:rPr lang="en-US" sz="2800" dirty="0">
                <a:latin typeface="Bahnschrift Light SemiCondensed" panose="020B0502040204020203" pitchFamily="34" charset="0"/>
              </a:rPr>
              <a:t> de contravention</a:t>
            </a:r>
          </a:p>
          <a:p>
            <a:r>
              <a:rPr lang="en-US" sz="2800" dirty="0" err="1">
                <a:latin typeface="Bahnschrift Light SemiCondensed" panose="020B0502040204020203" pitchFamily="34" charset="0"/>
              </a:rPr>
              <a:t>Vérification</a:t>
            </a:r>
            <a:endParaRPr lang="en-US" sz="2800" dirty="0">
              <a:latin typeface="Bahnschrift Light SemiCondensed" panose="020B0502040204020203" pitchFamily="34" charset="0"/>
            </a:endParaRPr>
          </a:p>
          <a:p>
            <a:r>
              <a:rPr lang="en-US" sz="2800" dirty="0" err="1">
                <a:latin typeface="Bahnschrift Light SemiCondensed" panose="020B0502040204020203" pitchFamily="34" charset="0"/>
              </a:rPr>
              <a:t>Statistiques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globales</a:t>
            </a:r>
            <a:endParaRPr lang="en-US" sz="2800" dirty="0">
              <a:latin typeface="Bahnschrift Light SemiCondensed" panose="020B0502040204020203" pitchFamily="34" charset="0"/>
            </a:endParaRPr>
          </a:p>
          <a:p>
            <a:r>
              <a:rPr lang="en-US" sz="2800" dirty="0" err="1">
                <a:latin typeface="Bahnschrift Light SemiCondensed" panose="020B0502040204020203" pitchFamily="34" charset="0"/>
              </a:rPr>
              <a:t>Statistiques</a:t>
            </a:r>
            <a:r>
              <a:rPr lang="en-US" sz="2800" dirty="0">
                <a:latin typeface="Bahnschrift Light SemiCondensed" panose="020B0502040204020203" pitchFamily="34" charset="0"/>
              </a:rPr>
              <a:t> par </a:t>
            </a:r>
            <a:r>
              <a:rPr lang="en-US" sz="2800" dirty="0" err="1">
                <a:latin typeface="Bahnschrift Light SemiCondensed" panose="020B0502040204020203" pitchFamily="34" charset="0"/>
              </a:rPr>
              <a:t>mois</a:t>
            </a:r>
            <a:endParaRPr lang="en-US" sz="2800" dirty="0">
              <a:latin typeface="Bahnschrift Light SemiCondensed" panose="020B0502040204020203" pitchFamily="34" charset="0"/>
            </a:endParaRPr>
          </a:p>
          <a:p>
            <a:endParaRPr lang="fr-FR" dirty="0"/>
          </a:p>
        </p:txBody>
      </p:sp>
    </p:spTree>
    <p:extLst>
      <p:ext uri="{BB962C8B-B14F-4D97-AF65-F5344CB8AC3E}">
        <p14:creationId xmlns:p14="http://schemas.microsoft.com/office/powerpoint/2010/main" val="3876615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sz="3600" b="1" dirty="0">
                <a:latin typeface="Bahnschrift Light SemiCondensed" panose="020B0502040204020203" pitchFamily="34" charset="0"/>
              </a:rPr>
              <a:t>Menaces et </a:t>
            </a:r>
            <a:r>
              <a:rPr sz="3600" b="1" dirty="0" err="1">
                <a:latin typeface="Bahnschrift Light SemiCondensed" panose="020B0502040204020203" pitchFamily="34" charset="0"/>
              </a:rPr>
              <a:t>risques</a:t>
            </a:r>
            <a:r>
              <a:rPr sz="3600" b="1" dirty="0">
                <a:latin typeface="Bahnschrift Light SemiCondensed" panose="020B0502040204020203" pitchFamily="34" charset="0"/>
              </a:rPr>
              <a:t> du </a:t>
            </a:r>
            <a:r>
              <a:rPr sz="3600" b="1" dirty="0" err="1">
                <a:latin typeface="Bahnschrift Light SemiCondensed" panose="020B0502040204020203" pitchFamily="34" charset="0"/>
              </a:rPr>
              <a:t>projet</a:t>
            </a:r>
            <a:endParaRPr sz="3600" b="1" dirty="0">
              <a:latin typeface="Bahnschrift Light SemiCondensed" panose="020B0502040204020203" pitchFamily="34" charset="0"/>
            </a:endParaRPr>
          </a:p>
        </p:txBody>
      </p:sp>
      <p:sp>
        <p:nvSpPr>
          <p:cNvPr id="3" name="Content Placeholder 2"/>
          <p:cNvSpPr>
            <a:spLocks noGrp="1"/>
          </p:cNvSpPr>
          <p:nvPr>
            <p:ph idx="1"/>
          </p:nvPr>
        </p:nvSpPr>
        <p:spPr>
          <a:xfrm>
            <a:off x="787400" y="1534056"/>
            <a:ext cx="8596668" cy="3880773"/>
          </a:xfrm>
        </p:spPr>
        <p:txBody>
          <a:bodyPr>
            <a:noAutofit/>
          </a:bodyPr>
          <a:lstStyle/>
          <a:p>
            <a:pPr marL="0" indent="0">
              <a:buNone/>
            </a:pPr>
            <a:r>
              <a:rPr lang="en-US" sz="2800" dirty="0" err="1">
                <a:latin typeface="Bahnschrift Light SemiCondensed" panose="020B0502040204020203" pitchFamily="34" charset="0"/>
              </a:rPr>
              <a:t>Comme</a:t>
            </a:r>
            <a:r>
              <a:rPr lang="en-US" sz="2800" dirty="0">
                <a:latin typeface="Bahnschrift Light SemiCondensed" panose="020B0502040204020203" pitchFamily="34" charset="0"/>
              </a:rPr>
              <a:t> tout </a:t>
            </a:r>
            <a:r>
              <a:rPr lang="en-US" sz="2800" dirty="0" err="1">
                <a:latin typeface="Bahnschrift Light SemiCondensed" panose="020B0502040204020203" pitchFamily="34" charset="0"/>
              </a:rPr>
              <a:t>projet</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numérique</a:t>
            </a:r>
            <a:r>
              <a:rPr lang="en-US" sz="2800" dirty="0">
                <a:latin typeface="Bahnschrift Light SemiCondensed" panose="020B0502040204020203" pitchFamily="34" charset="0"/>
              </a:rPr>
              <a:t>, nous </a:t>
            </a:r>
            <a:r>
              <a:rPr lang="en-US" sz="2800" dirty="0" err="1">
                <a:latin typeface="Bahnschrift Light SemiCondensed" panose="020B0502040204020203" pitchFamily="34" charset="0"/>
              </a:rPr>
              <a:t>avons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identifié</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quelques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risques</a:t>
            </a:r>
            <a:r>
              <a:rPr lang="en-US" sz="2800" dirty="0">
                <a:latin typeface="Bahnschrift Light SemiCondensed" panose="020B0502040204020203" pitchFamily="34" charset="0"/>
              </a:rPr>
              <a:t> :</a:t>
            </a:r>
          </a:p>
          <a:p>
            <a:r>
              <a:rPr lang="en-US" sz="2800" dirty="0" err="1">
                <a:latin typeface="Bahnschrift Light SemiCondensed" panose="020B0502040204020203" pitchFamily="34" charset="0"/>
              </a:rPr>
              <a:t>Problèmes</a:t>
            </a:r>
            <a:r>
              <a:rPr lang="en-US" sz="2800" dirty="0">
                <a:latin typeface="Bahnschrift Light SemiCondensed" panose="020B0502040204020203" pitchFamily="34" charset="0"/>
              </a:rPr>
              <a:t> de </a:t>
            </a:r>
            <a:r>
              <a:rPr lang="en-US" sz="2800" dirty="0" err="1">
                <a:latin typeface="Bahnschrift Light SemiCondensed" panose="020B0502040204020203" pitchFamily="34" charset="0"/>
              </a:rPr>
              <a:t>sécurité</a:t>
            </a:r>
            <a:endParaRPr lang="en-US" sz="2800" dirty="0">
              <a:latin typeface="Bahnschrift Light SemiCondensed" panose="020B0502040204020203" pitchFamily="34" charset="0"/>
            </a:endParaRPr>
          </a:p>
          <a:p>
            <a:r>
              <a:rPr lang="en-US" sz="2800" dirty="0" err="1">
                <a:latin typeface="Bahnschrift Light SemiCondensed" panose="020B0502040204020203" pitchFamily="34" charset="0"/>
              </a:rPr>
              <a:t>Erreurs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humaines</a:t>
            </a:r>
            <a:r>
              <a:rPr lang="en-US" sz="2800" dirty="0">
                <a:latin typeface="Bahnschrift Light SemiCondensed" panose="020B0502040204020203" pitchFamily="34" charset="0"/>
              </a:rPr>
              <a:t> à la </a:t>
            </a:r>
            <a:r>
              <a:rPr lang="en-US" sz="2800" dirty="0" err="1">
                <a:latin typeface="Bahnschrift Light SemiCondensed" panose="020B0502040204020203" pitchFamily="34" charset="0"/>
              </a:rPr>
              <a:t>saisie</a:t>
            </a:r>
            <a:endParaRPr lang="en-US" sz="2800" dirty="0">
              <a:latin typeface="Bahnschrift Light SemiCondensed" panose="020B0502040204020203" pitchFamily="34" charset="0"/>
            </a:endParaRPr>
          </a:p>
          <a:p>
            <a:r>
              <a:rPr lang="en-US" sz="2800" dirty="0" err="1">
                <a:latin typeface="Bahnschrift Light SemiCondensed" panose="020B0502040204020203" pitchFamily="34" charset="0"/>
              </a:rPr>
              <a:t>Dépendance</a:t>
            </a:r>
            <a:r>
              <a:rPr lang="en-US" sz="2800" dirty="0">
                <a:latin typeface="Bahnschrift Light SemiCondensed" panose="020B0502040204020203" pitchFamily="34" charset="0"/>
              </a:rPr>
              <a:t> à la </a:t>
            </a:r>
            <a:r>
              <a:rPr lang="en-US" sz="2800" dirty="0" err="1">
                <a:latin typeface="Bahnschrift Light SemiCondensed" panose="020B0502040204020203" pitchFamily="34" charset="0"/>
              </a:rPr>
              <a:t>connexion</a:t>
            </a:r>
            <a:r>
              <a:rPr lang="en-US" sz="2800" dirty="0">
                <a:latin typeface="Bahnschrift Light SemiCondensed" panose="020B0502040204020203" pitchFamily="34" charset="0"/>
              </a:rPr>
              <a:t> Internet</a:t>
            </a:r>
          </a:p>
          <a:p>
            <a:r>
              <a:rPr lang="en-US" sz="2800" dirty="0" err="1">
                <a:latin typeface="Bahnschrift Light SemiCondensed" panose="020B0502040204020203" pitchFamily="34" charset="0"/>
              </a:rPr>
              <a:t>Intégration</a:t>
            </a:r>
            <a:r>
              <a:rPr lang="en-US" sz="2800" dirty="0">
                <a:latin typeface="Bahnschrift Light SemiCondensed" panose="020B0502040204020203" pitchFamily="34" charset="0"/>
              </a:rPr>
              <a:t> des </a:t>
            </a:r>
            <a:r>
              <a:rPr lang="en-US" sz="2800" dirty="0" err="1">
                <a:latin typeface="Bahnschrift Light SemiCondensed" panose="020B0502040204020203" pitchFamily="34" charset="0"/>
              </a:rPr>
              <a:t>systèmes</a:t>
            </a:r>
            <a:r>
              <a:rPr lang="en-US" sz="2800" dirty="0">
                <a:latin typeface="Bahnschrift Light SemiCondensed" panose="020B0502040204020203" pitchFamily="34" charset="0"/>
              </a:rPr>
              <a:t> de </a:t>
            </a:r>
            <a:r>
              <a:rPr lang="en-US" sz="2800" dirty="0" err="1">
                <a:latin typeface="Bahnschrift Light SemiCondensed" panose="020B0502040204020203" pitchFamily="34" charset="0"/>
              </a:rPr>
              <a:t>paiement</a:t>
            </a:r>
            <a:endParaRPr lang="en-US" sz="2800" dirty="0">
              <a:latin typeface="Bahnschrift Light SemiCondensed"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latin typeface="Bahnschrift Light" panose="020B0502040204020203" pitchFamily="34" charset="0"/>
              </a:rPr>
              <a:t>Résultats</a:t>
            </a:r>
            <a:r>
              <a:rPr lang="en-US" b="1" dirty="0">
                <a:latin typeface="Bahnschrift Light" panose="020B0502040204020203" pitchFamily="34" charset="0"/>
              </a:rPr>
              <a:t> </a:t>
            </a:r>
            <a:r>
              <a:rPr lang="en-US" b="1" dirty="0" err="1">
                <a:latin typeface="Bahnschrift Light" panose="020B0502040204020203" pitchFamily="34" charset="0"/>
              </a:rPr>
              <a:t>obtenus</a:t>
            </a:r>
            <a:endParaRPr lang="en-US" b="1" dirty="0">
              <a:latin typeface="Bahnschrift Light" panose="020B0502040204020203" pitchFamily="34" charset="0"/>
            </a:endParaRPr>
          </a:p>
        </p:txBody>
      </p:sp>
      <p:sp>
        <p:nvSpPr>
          <p:cNvPr id="3" name="Content Placeholder 2"/>
          <p:cNvSpPr>
            <a:spLocks noGrp="1"/>
          </p:cNvSpPr>
          <p:nvPr>
            <p:ph idx="1"/>
          </p:nvPr>
        </p:nvSpPr>
        <p:spPr>
          <a:xfrm>
            <a:off x="939801" y="1576389"/>
            <a:ext cx="8596668" cy="3880773"/>
          </a:xfrm>
        </p:spPr>
        <p:txBody>
          <a:bodyPr>
            <a:normAutofit/>
          </a:bodyPr>
          <a:lstStyle/>
          <a:p>
            <a:pPr marL="0" indent="0">
              <a:buNone/>
            </a:pPr>
            <a:r>
              <a:rPr lang="en-US" sz="2800" dirty="0">
                <a:latin typeface="Bahnschrift Light SemiCondensed" panose="020B0502040204020203" pitchFamily="34" charset="0"/>
              </a:rPr>
              <a:t>À </a:t>
            </a:r>
            <a:r>
              <a:rPr lang="en-US" sz="2800" dirty="0" err="1">
                <a:latin typeface="Bahnschrift Light SemiCondensed" panose="020B0502040204020203" pitchFamily="34" charset="0"/>
              </a:rPr>
              <a:t>ce</a:t>
            </a:r>
            <a:r>
              <a:rPr lang="en-US" sz="2800" dirty="0">
                <a:latin typeface="Bahnschrift Light SemiCondensed" panose="020B0502040204020203" pitchFamily="34" charset="0"/>
              </a:rPr>
              <a:t> jour, nous </a:t>
            </a:r>
            <a:r>
              <a:rPr lang="en-US" sz="2800" dirty="0" err="1">
                <a:latin typeface="Bahnschrift Light SemiCondensed" panose="020B0502040204020203" pitchFamily="34" charset="0"/>
              </a:rPr>
              <a:t>avons</a:t>
            </a:r>
            <a:r>
              <a:rPr lang="en-US" sz="2800" dirty="0">
                <a:latin typeface="Bahnschrift Light SemiCondensed" panose="020B0502040204020203" pitchFamily="34" charset="0"/>
              </a:rPr>
              <a:t> :</a:t>
            </a:r>
          </a:p>
          <a:p>
            <a:r>
              <a:rPr lang="en-US" sz="2800" dirty="0" err="1">
                <a:latin typeface="Bahnschrift Light SemiCondensed" panose="020B0502040204020203" pitchFamily="34" charset="0"/>
              </a:rPr>
              <a:t>Une</a:t>
            </a:r>
            <a:r>
              <a:rPr lang="en-US" sz="2800" dirty="0">
                <a:latin typeface="Bahnschrift Light SemiCondensed" panose="020B0502040204020203" pitchFamily="34" charset="0"/>
              </a:rPr>
              <a:t> application </a:t>
            </a:r>
            <a:r>
              <a:rPr lang="en-US" sz="2800" dirty="0" err="1">
                <a:latin typeface="Bahnschrift Light SemiCondensed" panose="020B0502040204020203" pitchFamily="34" charset="0"/>
              </a:rPr>
              <a:t>fonctionnelle</a:t>
            </a:r>
            <a:endParaRPr lang="en-US" sz="2800" dirty="0">
              <a:latin typeface="Bahnschrift Light SemiCondensed" panose="020B0502040204020203" pitchFamily="34" charset="0"/>
            </a:endParaRPr>
          </a:p>
          <a:p>
            <a:r>
              <a:rPr lang="en-US" sz="2800" dirty="0">
                <a:latin typeface="Bahnschrift Light SemiCondensed" panose="020B0502040204020203" pitchFamily="34" charset="0"/>
              </a:rPr>
              <a:t>Un </a:t>
            </a:r>
            <a:r>
              <a:rPr lang="en-US" sz="2800" dirty="0" err="1">
                <a:latin typeface="Bahnschrift Light SemiCondensed" panose="020B0502040204020203" pitchFamily="34" charset="0"/>
              </a:rPr>
              <a:t>système</a:t>
            </a:r>
            <a:r>
              <a:rPr lang="en-US" sz="2800" dirty="0">
                <a:latin typeface="Bahnschrift Light SemiCondensed" panose="020B0502040204020203" pitchFamily="34" charset="0"/>
              </a:rPr>
              <a:t> de </a:t>
            </a:r>
            <a:r>
              <a:rPr lang="en-US" sz="2800" dirty="0" err="1">
                <a:latin typeface="Bahnschrift Light SemiCondensed" panose="020B0502040204020203" pitchFamily="34" charset="0"/>
              </a:rPr>
              <a:t>connexion</a:t>
            </a:r>
            <a:r>
              <a:rPr lang="en-US" sz="2800" dirty="0">
                <a:latin typeface="Bahnschrift Light SemiCondensed" panose="020B0502040204020203" pitchFamily="34" charset="0"/>
              </a:rPr>
              <a:t> et </a:t>
            </a:r>
            <a:r>
              <a:rPr lang="en-US" sz="2800" dirty="0" err="1">
                <a:latin typeface="Bahnschrift Light SemiCondensed" panose="020B0502040204020203" pitchFamily="34" charset="0"/>
              </a:rPr>
              <a:t>d’ajout</a:t>
            </a:r>
            <a:r>
              <a:rPr lang="en-US" sz="2800" dirty="0">
                <a:latin typeface="Bahnschrift Light SemiCondensed" panose="020B0502040204020203" pitchFamily="34" charset="0"/>
              </a:rPr>
              <a:t> de contraventions</a:t>
            </a:r>
          </a:p>
          <a:p>
            <a:r>
              <a:rPr lang="en-US" sz="2800" dirty="0">
                <a:latin typeface="Bahnschrift Light SemiCondensed" panose="020B0502040204020203" pitchFamily="34" charset="0"/>
              </a:rPr>
              <a:t>Et </a:t>
            </a:r>
            <a:r>
              <a:rPr lang="en-US" sz="2800" dirty="0" err="1">
                <a:latin typeface="Bahnschrift Light SemiCondensed" panose="020B0502040204020203" pitchFamily="34" charset="0"/>
              </a:rPr>
              <a:t>une</a:t>
            </a:r>
            <a:r>
              <a:rPr lang="en-US" sz="2800" dirty="0">
                <a:latin typeface="Bahnschrift Light SemiCondensed" panose="020B0502040204020203" pitchFamily="34" charset="0"/>
              </a:rPr>
              <a:t> base de </a:t>
            </a:r>
            <a:r>
              <a:rPr lang="en-US" sz="2800" dirty="0" err="1">
                <a:latin typeface="Bahnschrift Light SemiCondensed" panose="020B0502040204020203" pitchFamily="34" charset="0"/>
              </a:rPr>
              <a:t>données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solide</a:t>
            </a:r>
            <a:endParaRPr lang="en-US" sz="2800" dirty="0">
              <a:latin typeface="Bahnschrift Light SemiCondensed"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b="1" dirty="0">
                <a:latin typeface="Bahnschrift Light" panose="020B0502040204020203" pitchFamily="34" charset="0"/>
              </a:rPr>
              <a:t>Perspectives futures</a:t>
            </a:r>
          </a:p>
        </p:txBody>
      </p:sp>
      <p:sp>
        <p:nvSpPr>
          <p:cNvPr id="3" name="Content Placeholder 2"/>
          <p:cNvSpPr>
            <a:spLocks noGrp="1"/>
          </p:cNvSpPr>
          <p:nvPr>
            <p:ph idx="1"/>
          </p:nvPr>
        </p:nvSpPr>
        <p:spPr>
          <a:xfrm>
            <a:off x="838200" y="1027906"/>
            <a:ext cx="10515600" cy="4351338"/>
          </a:xfrm>
        </p:spPr>
        <p:txBody>
          <a:bodyPr>
            <a:normAutofit/>
          </a:bodyPr>
          <a:lstStyle/>
          <a:p>
            <a:endParaRPr dirty="0"/>
          </a:p>
          <a:p>
            <a:pPr marL="0" indent="0">
              <a:buNone/>
            </a:pPr>
            <a:r>
              <a:rPr lang="en-US" sz="2800" dirty="0" err="1">
                <a:latin typeface="Bahnschrift Light" panose="020B0502040204020203" pitchFamily="34" charset="0"/>
              </a:rPr>
              <a:t>Ce</a:t>
            </a:r>
            <a:r>
              <a:rPr lang="en-US" sz="2800" dirty="0">
                <a:latin typeface="Bahnschrift Light" panose="020B0502040204020203" pitchFamily="34" charset="0"/>
              </a:rPr>
              <a:t> </a:t>
            </a:r>
            <a:r>
              <a:rPr lang="en-US" sz="2800" dirty="0" err="1">
                <a:latin typeface="Bahnschrift Light" panose="020B0502040204020203" pitchFamily="34" charset="0"/>
              </a:rPr>
              <a:t>projet</a:t>
            </a:r>
            <a:r>
              <a:rPr lang="en-US" sz="2800" dirty="0">
                <a:latin typeface="Bahnschrift Light" panose="020B0502040204020203" pitchFamily="34" charset="0"/>
              </a:rPr>
              <a:t> </a:t>
            </a:r>
            <a:r>
              <a:rPr lang="en-US" sz="2800" dirty="0" err="1">
                <a:latin typeface="Bahnschrift Light" panose="020B0502040204020203" pitchFamily="34" charset="0"/>
              </a:rPr>
              <a:t>pourra</a:t>
            </a:r>
            <a:r>
              <a:rPr lang="en-US" sz="2800" dirty="0">
                <a:latin typeface="Bahnschrift Light" panose="020B0502040204020203" pitchFamily="34" charset="0"/>
              </a:rPr>
              <a:t> </a:t>
            </a:r>
            <a:r>
              <a:rPr lang="en-US" sz="2800" dirty="0" err="1">
                <a:latin typeface="Bahnschrift Light" panose="020B0502040204020203" pitchFamily="34" charset="0"/>
              </a:rPr>
              <a:t>évoluer</a:t>
            </a:r>
            <a:r>
              <a:rPr lang="en-US" sz="2800" dirty="0">
                <a:latin typeface="Bahnschrift Light" panose="020B0502040204020203" pitchFamily="34" charset="0"/>
              </a:rPr>
              <a:t> avec :</a:t>
            </a:r>
          </a:p>
          <a:p>
            <a:r>
              <a:rPr lang="en-US" sz="2800" dirty="0">
                <a:latin typeface="Bahnschrift Light" panose="020B0502040204020203" pitchFamily="34" charset="0"/>
              </a:rPr>
              <a:t>La </a:t>
            </a:r>
            <a:r>
              <a:rPr lang="en-US" sz="2800" dirty="0" err="1">
                <a:latin typeface="Bahnschrift Light" panose="020B0502040204020203" pitchFamily="34" charset="0"/>
              </a:rPr>
              <a:t>génération</a:t>
            </a:r>
            <a:r>
              <a:rPr lang="en-US" sz="2800" dirty="0">
                <a:latin typeface="Bahnschrift Light" panose="020B0502040204020203" pitchFamily="34" charset="0"/>
              </a:rPr>
              <a:t> de </a:t>
            </a:r>
            <a:r>
              <a:rPr lang="en-US" sz="2800" dirty="0" err="1">
                <a:latin typeface="Bahnschrift Light" panose="020B0502040204020203" pitchFamily="34" charset="0"/>
              </a:rPr>
              <a:t>reçus</a:t>
            </a:r>
            <a:r>
              <a:rPr lang="en-US" sz="2800" dirty="0">
                <a:latin typeface="Bahnschrift Light" panose="020B0502040204020203" pitchFamily="34" charset="0"/>
              </a:rPr>
              <a:t> PDF</a:t>
            </a:r>
          </a:p>
          <a:p>
            <a:r>
              <a:rPr lang="en-US" sz="2800" dirty="0">
                <a:latin typeface="Bahnschrift Light" panose="020B0502040204020203" pitchFamily="34" charset="0"/>
              </a:rPr>
              <a:t>Des notifications email </a:t>
            </a:r>
            <a:r>
              <a:rPr lang="en-US" sz="2800" dirty="0" err="1">
                <a:latin typeface="Bahnschrift Light" panose="020B0502040204020203" pitchFamily="34" charset="0"/>
              </a:rPr>
              <a:t>ou</a:t>
            </a:r>
            <a:r>
              <a:rPr lang="en-US" sz="2800" dirty="0">
                <a:latin typeface="Bahnschrift Light" panose="020B0502040204020203" pitchFamily="34" charset="0"/>
              </a:rPr>
              <a:t> SMS</a:t>
            </a:r>
          </a:p>
          <a:p>
            <a:r>
              <a:rPr lang="en-US" sz="2800" dirty="0" err="1">
                <a:latin typeface="Bahnschrift Light" panose="020B0502040204020203" pitchFamily="34" charset="0"/>
              </a:rPr>
              <a:t>Une</a:t>
            </a:r>
            <a:r>
              <a:rPr lang="en-US" sz="2800" dirty="0">
                <a:latin typeface="Bahnschrift Light" panose="020B0502040204020203" pitchFamily="34" charset="0"/>
              </a:rPr>
              <a:t> application mobile</a:t>
            </a:r>
          </a:p>
          <a:p>
            <a:r>
              <a:rPr lang="en-US" sz="2800" dirty="0">
                <a:latin typeface="Bahnschrift Light" panose="020B0502040204020203" pitchFamily="34" charset="0"/>
              </a:rPr>
              <a:t>Integration des </a:t>
            </a:r>
            <a:r>
              <a:rPr lang="en-US" sz="2800" dirty="0" err="1">
                <a:latin typeface="Bahnschrift Light" panose="020B0502040204020203" pitchFamily="34" charset="0"/>
              </a:rPr>
              <a:t>systèmes</a:t>
            </a:r>
            <a:r>
              <a:rPr lang="en-US" sz="2800" dirty="0">
                <a:latin typeface="Bahnschrift Light" panose="020B0502040204020203" pitchFamily="34" charset="0"/>
              </a:rPr>
              <a:t> de </a:t>
            </a:r>
            <a:r>
              <a:rPr lang="en-US" sz="2800" dirty="0" err="1">
                <a:latin typeface="Bahnschrift Light" panose="020B0502040204020203" pitchFamily="34" charset="0"/>
              </a:rPr>
              <a:t>paiement</a:t>
            </a:r>
            <a:r>
              <a:rPr lang="en-US" sz="2800" dirty="0">
                <a:latin typeface="Bahnschrift Light" panose="020B0502040204020203" pitchFamily="34" charset="0"/>
              </a:rPr>
              <a:t> </a:t>
            </a:r>
            <a:r>
              <a:rPr lang="en-US" sz="2800" dirty="0" err="1">
                <a:latin typeface="Bahnschrift Light" panose="020B0502040204020203" pitchFamily="34" charset="0"/>
              </a:rPr>
              <a:t>en</a:t>
            </a:r>
            <a:r>
              <a:rPr lang="en-US" sz="2800" dirty="0">
                <a:latin typeface="Bahnschrift Light" panose="020B0502040204020203" pitchFamily="34" charset="0"/>
              </a:rPr>
              <a:t> </a:t>
            </a:r>
            <a:r>
              <a:rPr lang="en-US" sz="2800" dirty="0" err="1">
                <a:latin typeface="Bahnschrift Light" panose="020B0502040204020203" pitchFamily="34" charset="0"/>
              </a:rPr>
              <a:t>ligne</a:t>
            </a:r>
            <a:endParaRPr lang="en-US" sz="2800" dirty="0">
              <a:latin typeface="Bahnschrift Light" panose="020B0502040204020203" pitchFamily="34" charset="0"/>
            </a:endParaRPr>
          </a:p>
          <a:p>
            <a:r>
              <a:rPr lang="en-US" sz="2800" dirty="0">
                <a:latin typeface="Bahnschrift Light" panose="020B0502040204020203" pitchFamily="34" charset="0"/>
              </a:rPr>
              <a:t>Et un tableau de bord plus </a:t>
            </a:r>
            <a:r>
              <a:rPr lang="en-US" sz="2800" dirty="0" err="1">
                <a:latin typeface="Bahnschrift Light" panose="020B0502040204020203" pitchFamily="34" charset="0"/>
              </a:rPr>
              <a:t>plus</a:t>
            </a:r>
            <a:r>
              <a:rPr lang="en-US" sz="2800" dirty="0">
                <a:latin typeface="Bahnschrift Light" panose="020B0502040204020203" pitchFamily="34" charset="0"/>
              </a:rPr>
              <a:t> </a:t>
            </a:r>
            <a:r>
              <a:rPr lang="en-US" sz="2800" dirty="0" err="1">
                <a:latin typeface="Bahnschrift Light" panose="020B0502040204020203" pitchFamily="34" charset="0"/>
              </a:rPr>
              <a:t>enrichi</a:t>
            </a:r>
            <a:r>
              <a:rPr lang="en-US" sz="2800" dirty="0">
                <a:latin typeface="Bahnschrift Light" panose="020B0502040204020203" pitchFamily="34" charset="0"/>
              </a:rPr>
              <a:t>.</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AF735F-C37A-C4CE-893B-71220E28F9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C6DF27-A3B6-7864-5E96-719A45ED469B}"/>
              </a:ext>
            </a:extLst>
          </p:cNvPr>
          <p:cNvSpPr>
            <a:spLocks noGrp="1"/>
          </p:cNvSpPr>
          <p:nvPr>
            <p:ph type="title"/>
          </p:nvPr>
        </p:nvSpPr>
        <p:spPr/>
        <p:txBody>
          <a:bodyPr>
            <a:noAutofit/>
          </a:bodyPr>
          <a:lstStyle/>
          <a:p>
            <a:pPr algn="ctr"/>
            <a:r>
              <a:rPr sz="4000" dirty="0" err="1">
                <a:latin typeface="Bahnschrift Light SemiCondensed" panose="020B0502040204020203" pitchFamily="34" charset="0"/>
              </a:rPr>
              <a:t>Démonstration</a:t>
            </a:r>
            <a:r>
              <a:rPr sz="4000" dirty="0">
                <a:latin typeface="Bahnschrift Light SemiCondensed" panose="020B0502040204020203" pitchFamily="34" charset="0"/>
              </a:rPr>
              <a:t> du </a:t>
            </a:r>
            <a:r>
              <a:rPr sz="4000" dirty="0" err="1">
                <a:latin typeface="Bahnschrift Light SemiCondensed" panose="020B0502040204020203" pitchFamily="34" charset="0"/>
              </a:rPr>
              <a:t>système</a:t>
            </a:r>
            <a:endParaRPr sz="4000" dirty="0">
              <a:latin typeface="Bahnschrift Light SemiCondensed" panose="020B0502040204020203" pitchFamily="34" charset="0"/>
            </a:endParaRPr>
          </a:p>
        </p:txBody>
      </p:sp>
      <p:pic>
        <p:nvPicPr>
          <p:cNvPr id="4" name="Picture 3">
            <a:extLst>
              <a:ext uri="{FF2B5EF4-FFF2-40B4-BE49-F238E27FC236}">
                <a16:creationId xmlns:a16="http://schemas.microsoft.com/office/drawing/2014/main" id="{10539EC1-17EB-7630-FDEA-191C8F194136}"/>
              </a:ext>
            </a:extLst>
          </p:cNvPr>
          <p:cNvPicPr>
            <a:picLocks noChangeAspect="1"/>
          </p:cNvPicPr>
          <p:nvPr/>
        </p:nvPicPr>
        <p:blipFill>
          <a:blip r:embed="rId2"/>
          <a:stretch>
            <a:fillRect/>
          </a:stretch>
        </p:blipFill>
        <p:spPr>
          <a:xfrm>
            <a:off x="810252" y="2004962"/>
            <a:ext cx="8208249" cy="3903765"/>
          </a:xfrm>
          <a:prstGeom prst="rect">
            <a:avLst/>
          </a:prstGeom>
        </p:spPr>
      </p:pic>
    </p:spTree>
    <p:extLst>
      <p:ext uri="{BB962C8B-B14F-4D97-AF65-F5344CB8AC3E}">
        <p14:creationId xmlns:p14="http://schemas.microsoft.com/office/powerpoint/2010/main" val="252347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sz="4000" dirty="0" err="1">
                <a:latin typeface="Bahnschrift Light SemiCondensed" panose="020B0502040204020203" pitchFamily="34" charset="0"/>
              </a:rPr>
              <a:t>Démonstration</a:t>
            </a:r>
            <a:r>
              <a:rPr sz="4000" dirty="0">
                <a:latin typeface="Bahnschrift Light SemiCondensed" panose="020B0502040204020203" pitchFamily="34" charset="0"/>
              </a:rPr>
              <a:t> du </a:t>
            </a:r>
            <a:r>
              <a:rPr sz="4000" dirty="0" err="1">
                <a:latin typeface="Bahnschrift Light SemiCondensed" panose="020B0502040204020203" pitchFamily="34" charset="0"/>
              </a:rPr>
              <a:t>système</a:t>
            </a:r>
            <a:endParaRPr sz="4000" dirty="0">
              <a:latin typeface="Bahnschrift Light SemiCondensed"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03" y="1690690"/>
            <a:ext cx="7997997" cy="45323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BA9E15-E46B-B360-B975-711D5C4F0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5B3C10-0ABA-EE10-84F6-5FE9C128392D}"/>
              </a:ext>
            </a:extLst>
          </p:cNvPr>
          <p:cNvSpPr>
            <a:spLocks noGrp="1"/>
          </p:cNvSpPr>
          <p:nvPr>
            <p:ph type="title"/>
          </p:nvPr>
        </p:nvSpPr>
        <p:spPr/>
        <p:txBody>
          <a:bodyPr>
            <a:noAutofit/>
          </a:bodyPr>
          <a:lstStyle/>
          <a:p>
            <a:pPr algn="ctr"/>
            <a:r>
              <a:rPr sz="4000" dirty="0" err="1">
                <a:latin typeface="Bahnschrift Light SemiCondensed" panose="020B0502040204020203" pitchFamily="34" charset="0"/>
              </a:rPr>
              <a:t>Démonstration</a:t>
            </a:r>
            <a:r>
              <a:rPr sz="4000" dirty="0">
                <a:latin typeface="Bahnschrift Light SemiCondensed" panose="020B0502040204020203" pitchFamily="34" charset="0"/>
              </a:rPr>
              <a:t> du </a:t>
            </a:r>
            <a:r>
              <a:rPr sz="4000" dirty="0" err="1">
                <a:latin typeface="Bahnschrift Light SemiCondensed" panose="020B0502040204020203" pitchFamily="34" charset="0"/>
              </a:rPr>
              <a:t>système</a:t>
            </a:r>
            <a:endParaRPr sz="4000" dirty="0">
              <a:latin typeface="Bahnschrift Light SemiCondensed" panose="020B0502040204020203" pitchFamily="34" charset="0"/>
            </a:endParaRPr>
          </a:p>
        </p:txBody>
      </p:sp>
      <p:pic>
        <p:nvPicPr>
          <p:cNvPr id="4" name="Picture 3">
            <a:extLst>
              <a:ext uri="{FF2B5EF4-FFF2-40B4-BE49-F238E27FC236}">
                <a16:creationId xmlns:a16="http://schemas.microsoft.com/office/drawing/2014/main" id="{C3F4CEBB-2617-0FF6-E420-62AA09E185BD}"/>
              </a:ext>
            </a:extLst>
          </p:cNvPr>
          <p:cNvPicPr>
            <a:picLocks noChangeAspect="1"/>
          </p:cNvPicPr>
          <p:nvPr/>
        </p:nvPicPr>
        <p:blipFill>
          <a:blip r:embed="rId2"/>
          <a:stretch>
            <a:fillRect/>
          </a:stretch>
        </p:blipFill>
        <p:spPr>
          <a:xfrm>
            <a:off x="834887" y="1613799"/>
            <a:ext cx="9024731" cy="4139917"/>
          </a:xfrm>
          <a:prstGeom prst="rect">
            <a:avLst/>
          </a:prstGeom>
        </p:spPr>
      </p:pic>
    </p:spTree>
    <p:extLst>
      <p:ext uri="{BB962C8B-B14F-4D97-AF65-F5344CB8AC3E}">
        <p14:creationId xmlns:p14="http://schemas.microsoft.com/office/powerpoint/2010/main" val="219674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1AC095-9AB3-1F57-C57B-27C6F7141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3C664C-0B26-A338-8616-F65B4391E84D}"/>
              </a:ext>
            </a:extLst>
          </p:cNvPr>
          <p:cNvSpPr>
            <a:spLocks noGrp="1"/>
          </p:cNvSpPr>
          <p:nvPr>
            <p:ph type="title"/>
          </p:nvPr>
        </p:nvSpPr>
        <p:spPr/>
        <p:txBody>
          <a:bodyPr>
            <a:noAutofit/>
          </a:bodyPr>
          <a:lstStyle/>
          <a:p>
            <a:pPr algn="ctr"/>
            <a:r>
              <a:rPr sz="4000" dirty="0" err="1">
                <a:latin typeface="Bahnschrift Light SemiCondensed" panose="020B0502040204020203" pitchFamily="34" charset="0"/>
              </a:rPr>
              <a:t>Démonstration</a:t>
            </a:r>
            <a:r>
              <a:rPr sz="4000" dirty="0">
                <a:latin typeface="Bahnschrift Light SemiCondensed" panose="020B0502040204020203" pitchFamily="34" charset="0"/>
              </a:rPr>
              <a:t> du </a:t>
            </a:r>
            <a:r>
              <a:rPr sz="4000" dirty="0" err="1">
                <a:latin typeface="Bahnschrift Light SemiCondensed" panose="020B0502040204020203" pitchFamily="34" charset="0"/>
              </a:rPr>
              <a:t>système</a:t>
            </a:r>
            <a:endParaRPr sz="4000" dirty="0">
              <a:latin typeface="Bahnschrift Light SemiCondensed" panose="020B0502040204020203" pitchFamily="34" charset="0"/>
            </a:endParaRPr>
          </a:p>
        </p:txBody>
      </p:sp>
      <p:pic>
        <p:nvPicPr>
          <p:cNvPr id="5" name="Picture 4">
            <a:extLst>
              <a:ext uri="{FF2B5EF4-FFF2-40B4-BE49-F238E27FC236}">
                <a16:creationId xmlns:a16="http://schemas.microsoft.com/office/drawing/2014/main" id="{BD1A6329-F2B1-2382-179A-94E044F16E7C}"/>
              </a:ext>
            </a:extLst>
          </p:cNvPr>
          <p:cNvPicPr>
            <a:picLocks noChangeAspect="1"/>
          </p:cNvPicPr>
          <p:nvPr/>
        </p:nvPicPr>
        <p:blipFill>
          <a:blip r:embed="rId2"/>
          <a:stretch>
            <a:fillRect/>
          </a:stretch>
        </p:blipFill>
        <p:spPr>
          <a:xfrm>
            <a:off x="834887" y="1624008"/>
            <a:ext cx="8439115" cy="4047922"/>
          </a:xfrm>
          <a:prstGeom prst="rect">
            <a:avLst/>
          </a:prstGeom>
        </p:spPr>
      </p:pic>
    </p:spTree>
    <p:extLst>
      <p:ext uri="{BB962C8B-B14F-4D97-AF65-F5344CB8AC3E}">
        <p14:creationId xmlns:p14="http://schemas.microsoft.com/office/powerpoint/2010/main" val="146712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b="1" dirty="0">
                <a:latin typeface="Bahnschrift Light" panose="020B0502040204020203" pitchFamily="34" charset="0"/>
              </a:rPr>
              <a:t>Conclusion</a:t>
            </a:r>
          </a:p>
        </p:txBody>
      </p:sp>
      <p:sp>
        <p:nvSpPr>
          <p:cNvPr id="3" name="Content Placeholder 2"/>
          <p:cNvSpPr>
            <a:spLocks noGrp="1"/>
          </p:cNvSpPr>
          <p:nvPr>
            <p:ph idx="1"/>
          </p:nvPr>
        </p:nvSpPr>
        <p:spPr>
          <a:xfrm>
            <a:off x="778934" y="1593323"/>
            <a:ext cx="8596668" cy="3880773"/>
          </a:xfrm>
        </p:spPr>
        <p:txBody>
          <a:bodyPr>
            <a:normAutofit/>
          </a:bodyPr>
          <a:lstStyle/>
          <a:p>
            <a:pPr marL="0" indent="0">
              <a:buNone/>
            </a:pPr>
            <a:r>
              <a:rPr lang="en-US" sz="2800" dirty="0">
                <a:latin typeface="Bahnschrift" panose="020B0502040204020203" pitchFamily="34" charset="0"/>
              </a:rPr>
              <a:t>En résumé, le SGC </a:t>
            </a:r>
            <a:r>
              <a:rPr lang="en-US" sz="2800" dirty="0" err="1">
                <a:latin typeface="Bahnschrift" panose="020B0502040204020203" pitchFamily="34" charset="0"/>
              </a:rPr>
              <a:t>est</a:t>
            </a:r>
            <a:r>
              <a:rPr lang="en-US" sz="2800" dirty="0">
                <a:latin typeface="Bahnschrift" panose="020B0502040204020203" pitchFamily="34" charset="0"/>
              </a:rPr>
              <a:t> </a:t>
            </a:r>
            <a:r>
              <a:rPr lang="en-US" sz="2800" dirty="0" err="1">
                <a:latin typeface="Bahnschrift" panose="020B0502040204020203" pitchFamily="34" charset="0"/>
              </a:rPr>
              <a:t>une</a:t>
            </a:r>
            <a:r>
              <a:rPr lang="en-US" sz="2800" dirty="0">
                <a:latin typeface="Bahnschrift" panose="020B0502040204020203" pitchFamily="34" charset="0"/>
              </a:rPr>
              <a:t> solution </a:t>
            </a:r>
            <a:r>
              <a:rPr lang="en-US" sz="2800" dirty="0" err="1">
                <a:latin typeface="Bahnschrift" panose="020B0502040204020203" pitchFamily="34" charset="0"/>
              </a:rPr>
              <a:t>moderne</a:t>
            </a:r>
            <a:r>
              <a:rPr lang="en-US" sz="2800" dirty="0">
                <a:latin typeface="Bahnschrift" panose="020B0502040204020203" pitchFamily="34" charset="0"/>
              </a:rPr>
              <a:t> et </a:t>
            </a:r>
            <a:r>
              <a:rPr lang="en-US" sz="2800" dirty="0" err="1">
                <a:latin typeface="Bahnschrift" panose="020B0502040204020203" pitchFamily="34" charset="0"/>
              </a:rPr>
              <a:t>adaptée</a:t>
            </a:r>
            <a:r>
              <a:rPr lang="en-US" sz="2800" dirty="0">
                <a:latin typeface="Bahnschrift" panose="020B0502040204020203" pitchFamily="34" charset="0"/>
              </a:rPr>
              <a:t> à la </a:t>
            </a:r>
            <a:r>
              <a:rPr lang="en-US" sz="2800" dirty="0" err="1">
                <a:latin typeface="Bahnschrift" panose="020B0502040204020203" pitchFamily="34" charset="0"/>
              </a:rPr>
              <a:t>réalité</a:t>
            </a:r>
            <a:r>
              <a:rPr lang="en-US" sz="2800" dirty="0">
                <a:latin typeface="Bahnschrift" panose="020B0502040204020203" pitchFamily="34" charset="0"/>
              </a:rPr>
              <a:t> </a:t>
            </a:r>
            <a:r>
              <a:rPr lang="en-US" sz="2800" dirty="0" err="1">
                <a:latin typeface="Bahnschrift" panose="020B0502040204020203" pitchFamily="34" charset="0"/>
              </a:rPr>
              <a:t>haïtienne</a:t>
            </a:r>
            <a:r>
              <a:rPr lang="en-US" sz="2800" dirty="0">
                <a:latin typeface="Bahnschrift" panose="020B0502040204020203" pitchFamily="34" charset="0"/>
              </a:rPr>
              <a:t>.</a:t>
            </a:r>
            <a:br>
              <a:rPr lang="en-US" sz="2800" dirty="0">
                <a:latin typeface="Bahnschrift" panose="020B0502040204020203" pitchFamily="34" charset="0"/>
              </a:rPr>
            </a:br>
            <a:r>
              <a:rPr lang="en-US" sz="2800" dirty="0">
                <a:latin typeface="Bahnschrift" panose="020B0502040204020203" pitchFamily="34" charset="0"/>
              </a:rPr>
              <a:t>Elle </a:t>
            </a:r>
            <a:r>
              <a:rPr lang="en-US" sz="2800" dirty="0" err="1">
                <a:latin typeface="Bahnschrift" panose="020B0502040204020203" pitchFamily="34" charset="0"/>
              </a:rPr>
              <a:t>permet</a:t>
            </a:r>
            <a:r>
              <a:rPr lang="en-US" sz="2800" dirty="0">
                <a:latin typeface="Bahnschrift" panose="020B0502040204020203" pitchFamily="34" charset="0"/>
              </a:rPr>
              <a:t> de </a:t>
            </a:r>
            <a:r>
              <a:rPr lang="en-US" sz="2800" dirty="0" err="1">
                <a:latin typeface="Bahnschrift" panose="020B0502040204020203" pitchFamily="34" charset="0"/>
              </a:rPr>
              <a:t>mieux</a:t>
            </a:r>
            <a:r>
              <a:rPr lang="en-US" sz="2800" dirty="0">
                <a:latin typeface="Bahnschrift" panose="020B0502040204020203" pitchFamily="34" charset="0"/>
              </a:rPr>
              <a:t> </a:t>
            </a:r>
            <a:r>
              <a:rPr lang="en-US" sz="2800" dirty="0" err="1">
                <a:latin typeface="Bahnschrift" panose="020B0502040204020203" pitchFamily="34" charset="0"/>
              </a:rPr>
              <a:t>gérer</a:t>
            </a:r>
            <a:r>
              <a:rPr lang="en-US" sz="2800" dirty="0">
                <a:latin typeface="Bahnschrift" panose="020B0502040204020203" pitchFamily="34" charset="0"/>
              </a:rPr>
              <a:t> les contraventions, de </a:t>
            </a:r>
            <a:r>
              <a:rPr lang="en-US" sz="2800" dirty="0" err="1">
                <a:latin typeface="Bahnschrift" panose="020B0502040204020203" pitchFamily="34" charset="0"/>
              </a:rPr>
              <a:t>réduire</a:t>
            </a:r>
            <a:r>
              <a:rPr lang="en-US" sz="2800" dirty="0">
                <a:latin typeface="Bahnschrift" panose="020B0502040204020203" pitchFamily="34" charset="0"/>
              </a:rPr>
              <a:t> les </a:t>
            </a:r>
            <a:r>
              <a:rPr lang="en-US" sz="2800" dirty="0" err="1">
                <a:latin typeface="Bahnschrift" panose="020B0502040204020203" pitchFamily="34" charset="0"/>
              </a:rPr>
              <a:t>erreurs</a:t>
            </a:r>
            <a:r>
              <a:rPr lang="en-US" sz="2800" dirty="0">
                <a:latin typeface="Bahnschrift" panose="020B0502040204020203" pitchFamily="34" charset="0"/>
              </a:rPr>
              <a:t>, et </a:t>
            </a:r>
            <a:r>
              <a:rPr lang="en-US" sz="2800" dirty="0" err="1">
                <a:latin typeface="Bahnschrift" panose="020B0502040204020203" pitchFamily="34" charset="0"/>
              </a:rPr>
              <a:t>d'améliorer</a:t>
            </a:r>
            <a:r>
              <a:rPr lang="en-US" sz="2800" dirty="0">
                <a:latin typeface="Bahnschrift" panose="020B0502040204020203" pitchFamily="34" charset="0"/>
              </a:rPr>
              <a:t> la relation entre les </a:t>
            </a:r>
            <a:r>
              <a:rPr lang="en-US" sz="2800" dirty="0" err="1">
                <a:latin typeface="Bahnschrift" panose="020B0502040204020203" pitchFamily="34" charset="0"/>
              </a:rPr>
              <a:t>citoyens</a:t>
            </a:r>
            <a:r>
              <a:rPr lang="en-US" sz="2800" dirty="0">
                <a:latin typeface="Bahnschrift" panose="020B0502040204020203" pitchFamily="34" charset="0"/>
              </a:rPr>
              <a:t> et </a:t>
            </a:r>
            <a:r>
              <a:rPr lang="en-US" sz="2800" dirty="0" err="1">
                <a:latin typeface="Bahnschrift" panose="020B0502040204020203" pitchFamily="34" charset="0"/>
              </a:rPr>
              <a:t>l’administration</a:t>
            </a:r>
            <a:r>
              <a:rPr lang="en-US" sz="2800" dirty="0">
                <a:latin typeface="Bahnschrift" panose="020B0502040204020203" pitchFamily="34" charset="0"/>
              </a:rPr>
              <a:t>.</a:t>
            </a:r>
            <a:endParaRPr sz="2800" dirty="0">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6267" y="0"/>
            <a:ext cx="10515600" cy="1325563"/>
          </a:xfrm>
        </p:spPr>
        <p:txBody>
          <a:bodyPr>
            <a:noAutofit/>
          </a:bodyPr>
          <a:lstStyle/>
          <a:p>
            <a:pPr algn="ctr"/>
            <a:r>
              <a:rPr lang="fr-FR" sz="4000" b="1" dirty="0">
                <a:latin typeface="Bahnschrift Light SemiCondensed" panose="020B0502040204020203" pitchFamily="34" charset="0"/>
                <a:ea typeface="+mn-ea"/>
                <a:cs typeface="+mn-cs"/>
              </a:rPr>
              <a:t>Introduction au projet SGC</a:t>
            </a:r>
          </a:p>
        </p:txBody>
      </p:sp>
      <p:sp>
        <p:nvSpPr>
          <p:cNvPr id="3" name="Subtitle 2"/>
          <p:cNvSpPr>
            <a:spLocks noGrp="1"/>
          </p:cNvSpPr>
          <p:nvPr>
            <p:ph idx="1"/>
          </p:nvPr>
        </p:nvSpPr>
        <p:spPr>
          <a:xfrm>
            <a:off x="677334" y="2062691"/>
            <a:ext cx="8000999" cy="4351338"/>
          </a:xfrm>
          <a:noFill/>
        </p:spPr>
        <p:txBody>
          <a:bodyPr>
            <a:noAutofit/>
          </a:bodyPr>
          <a:lstStyle/>
          <a:p>
            <a:pPr marL="0" indent="0" algn="just">
              <a:buNone/>
            </a:pPr>
            <a:r>
              <a:rPr lang="fr-FR" sz="2100" b="1" dirty="0">
                <a:latin typeface="Bahnschrift Light SemiCondensed" panose="020B0502040204020203" pitchFamily="34" charset="0"/>
              </a:rPr>
              <a:t>En Haïti, la gestion des contraventions se fait encore de manière manuelle et désorganisée. Cela pose plusieurs problèmes importants :</a:t>
            </a:r>
          </a:p>
          <a:p>
            <a:pPr marL="342900" lvl="0" indent="-342900" algn="just"/>
            <a:r>
              <a:rPr lang="fr-FR" sz="2100" b="1" dirty="0">
                <a:latin typeface="Bahnschrift Light SemiCondensed" panose="020B0502040204020203" pitchFamily="34" charset="0"/>
              </a:rPr>
              <a:t>Les dossiers se perdent facilement</a:t>
            </a:r>
          </a:p>
          <a:p>
            <a:pPr marL="342900" lvl="0" indent="-342900" algn="just"/>
            <a:r>
              <a:rPr lang="fr-FR" sz="2100" b="1" dirty="0">
                <a:latin typeface="Bahnschrift Light SemiCondensed" panose="020B0502040204020203" pitchFamily="34" charset="0"/>
              </a:rPr>
              <a:t>Il peut y avoir des fraudes ou des erreurs</a:t>
            </a:r>
          </a:p>
          <a:p>
            <a:pPr marL="342900" lvl="0" indent="-342900" algn="just"/>
            <a:r>
              <a:rPr lang="fr-FR" sz="2100" b="1" dirty="0">
                <a:latin typeface="Bahnschrift Light SemiCondensed" panose="020B0502040204020203" pitchFamily="34" charset="0"/>
              </a:rPr>
              <a:t>L’État a du mal à suivre les amendes</a:t>
            </a:r>
          </a:p>
          <a:p>
            <a:pPr marL="342900" lvl="0" indent="-342900" algn="just"/>
            <a:r>
              <a:rPr lang="fr-FR" sz="2100" b="1" dirty="0">
                <a:latin typeface="Bahnschrift Light SemiCondensed" panose="020B0502040204020203" pitchFamily="34" charset="0"/>
              </a:rPr>
              <a:t>Les citoyens n’ont pas un accès clair à leurs contraventions</a:t>
            </a:r>
          </a:p>
          <a:p>
            <a:pPr marL="342900" lvl="0" indent="-342900" algn="just"/>
            <a:r>
              <a:rPr lang="fr-FR" sz="2100" b="1" dirty="0">
                <a:latin typeface="Bahnschrift Light SemiCondensed" panose="020B0502040204020203" pitchFamily="34" charset="0"/>
              </a:rPr>
              <a:t>Le système manque de rapidité, de transparence et de fiabilité.</a:t>
            </a:r>
          </a:p>
          <a:p>
            <a:pPr marL="0" indent="0" algn="just">
              <a:buNone/>
            </a:pPr>
            <a:r>
              <a:rPr lang="fr-FR" sz="2100" b="1" dirty="0">
                <a:latin typeface="Bahnschrift Light SemiCondensed" panose="020B0502040204020203" pitchFamily="34" charset="0"/>
              </a:rPr>
              <a:t>Aujourd’hui, avec l’arrivée progressive des outils numériques dans le pays, il devient nécessaire de moderniser ce processus. Une solution digitale peut rendre le système plus simple, plus rapide et plus efficace pour tous.</a:t>
            </a:r>
          </a:p>
          <a:p>
            <a:pPr marL="0" indent="0" algn="just">
              <a:buNone/>
            </a:pPr>
            <a:endParaRPr lang="fr-FR" sz="2100" b="1" dirty="0">
              <a:latin typeface="Bahnschrift Light SemiCondensed" panose="020B0502040204020203" pitchFamily="34" charset="0"/>
            </a:endParaRPr>
          </a:p>
        </p:txBody>
      </p:sp>
      <p:sp>
        <p:nvSpPr>
          <p:cNvPr id="4" name="Title 1"/>
          <p:cNvSpPr txBox="1">
            <a:spLocks/>
          </p:cNvSpPr>
          <p:nvPr/>
        </p:nvSpPr>
        <p:spPr>
          <a:xfrm>
            <a:off x="677334" y="1251624"/>
            <a:ext cx="6108095" cy="590934"/>
          </a:xfrm>
          <a:prstGeom prst="rect">
            <a:avLst/>
          </a:prstGeom>
          <a:solidFill>
            <a:schemeClr val="bg1"/>
          </a:solidFill>
          <a:ln>
            <a:solidFill>
              <a:schemeClr val="accent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3200" b="1" dirty="0">
                <a:solidFill>
                  <a:srgbClr val="7030A0"/>
                </a:solidFill>
                <a:latin typeface="Bahnschrift Light SemiCondensed" panose="020B0502040204020203" pitchFamily="34" charset="0"/>
                <a:ea typeface="+mn-ea"/>
                <a:cs typeface="+mn-cs"/>
              </a:rPr>
              <a:t>Contexte </a:t>
            </a:r>
            <a:r>
              <a:rPr lang="fr-FR" sz="3600" b="1" dirty="0">
                <a:solidFill>
                  <a:srgbClr val="7030A0"/>
                </a:solidFill>
                <a:latin typeface="Bahnschrift Light SemiCondensed" panose="020B0502040204020203" pitchFamily="34" charset="0"/>
                <a:ea typeface="+mn-ea"/>
                <a:cs typeface="+mn-cs"/>
              </a:rPr>
              <a:t>général</a:t>
            </a:r>
            <a:endParaRPr lang="fr-FR" sz="3200" b="1" dirty="0">
              <a:solidFill>
                <a:srgbClr val="7030A0"/>
              </a:solidFill>
              <a:latin typeface="Bahnschrift Light SemiCondensed" panose="020B0502040204020203" pitchFamily="34" charset="0"/>
              <a:ea typeface="+mn-ea"/>
              <a:cs typeface="+mn-cs"/>
            </a:endParaRPr>
          </a:p>
        </p:txBody>
      </p:sp>
    </p:spTree>
    <p:extLst>
      <p:ext uri="{BB962C8B-B14F-4D97-AF65-F5344CB8AC3E}">
        <p14:creationId xmlns:p14="http://schemas.microsoft.com/office/powerpoint/2010/main" val="149294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867" y="195792"/>
            <a:ext cx="10515600" cy="1325563"/>
          </a:xfrm>
        </p:spPr>
        <p:txBody>
          <a:bodyPr>
            <a:noAutofit/>
          </a:bodyPr>
          <a:lstStyle/>
          <a:p>
            <a:pPr algn="ctr"/>
            <a:r>
              <a:rPr lang="fr-FR" sz="4000" b="1" dirty="0">
                <a:latin typeface="Bahnschrift Light SemiCondensed" panose="020B0502040204020203" pitchFamily="34" charset="0"/>
                <a:ea typeface="+mn-ea"/>
                <a:cs typeface="+mn-cs"/>
              </a:rPr>
              <a:t>Introduction au projet SGC</a:t>
            </a:r>
          </a:p>
        </p:txBody>
      </p:sp>
      <p:sp>
        <p:nvSpPr>
          <p:cNvPr id="3" name="Subtitle 2"/>
          <p:cNvSpPr>
            <a:spLocks noGrp="1"/>
          </p:cNvSpPr>
          <p:nvPr>
            <p:ph idx="1"/>
          </p:nvPr>
        </p:nvSpPr>
        <p:spPr>
          <a:xfrm>
            <a:off x="838200" y="2248958"/>
            <a:ext cx="10515600" cy="4351338"/>
          </a:xfrm>
        </p:spPr>
        <p:txBody>
          <a:bodyPr>
            <a:noAutofit/>
          </a:bodyPr>
          <a:lstStyle/>
          <a:p>
            <a:pPr marL="0" indent="0" algn="l">
              <a:buNone/>
            </a:pPr>
            <a:r>
              <a:rPr lang="fr-FR" sz="2800" b="1" dirty="0">
                <a:latin typeface="Bahnschrift Light SemiCondensed" panose="020B0502040204020203" pitchFamily="34" charset="0"/>
              </a:rPr>
              <a:t>Le projet SGC – Système de Gestion des Contraventions a été pensé comme une réponse concrète à cette problématique nationale.</a:t>
            </a:r>
          </a:p>
          <a:p>
            <a:pPr algn="l"/>
            <a:r>
              <a:rPr lang="fr-FR" sz="2800" b="1" dirty="0">
                <a:latin typeface="Bahnschrift Light SemiCondensed" panose="020B0502040204020203" pitchFamily="34" charset="0"/>
              </a:rPr>
              <a:t>Il vise à offrir :</a:t>
            </a:r>
          </a:p>
          <a:p>
            <a:pPr algn="l"/>
            <a:r>
              <a:rPr lang="fr-FR" sz="2800" b="1" dirty="0">
                <a:latin typeface="Bahnschrift Light SemiCondensed" panose="020B0502040204020203" pitchFamily="34" charset="0"/>
              </a:rPr>
              <a:t>un système numérique centralisé,</a:t>
            </a:r>
          </a:p>
          <a:p>
            <a:pPr algn="l"/>
            <a:r>
              <a:rPr lang="fr-FR" sz="2800" b="1" dirty="0">
                <a:latin typeface="Bahnschrift Light SemiCondensed" panose="020B0502040204020203" pitchFamily="34" charset="0"/>
              </a:rPr>
              <a:t>accessible aussi bien aux agents de police qu’aux conducteurs,</a:t>
            </a:r>
          </a:p>
          <a:p>
            <a:pPr algn="l"/>
            <a:r>
              <a:rPr lang="fr-FR" sz="2800" b="1" dirty="0">
                <a:latin typeface="Bahnschrift Light SemiCondensed" panose="020B0502040204020203" pitchFamily="34" charset="0"/>
              </a:rPr>
              <a:t>et capable de moderniser la gestion des amendes en Haïti.</a:t>
            </a:r>
          </a:p>
        </p:txBody>
      </p:sp>
      <p:sp>
        <p:nvSpPr>
          <p:cNvPr id="4" name="Title 1"/>
          <p:cNvSpPr txBox="1">
            <a:spLocks/>
          </p:cNvSpPr>
          <p:nvPr/>
        </p:nvSpPr>
        <p:spPr>
          <a:xfrm>
            <a:off x="838200" y="1521355"/>
            <a:ext cx="5696607" cy="5909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3600" b="1" dirty="0">
                <a:solidFill>
                  <a:srgbClr val="7030A0"/>
                </a:solidFill>
                <a:latin typeface="Bahnschrift Light SemiCondensed" panose="020B0502040204020203" pitchFamily="34" charset="0"/>
                <a:ea typeface="+mn-ea"/>
                <a:cs typeface="+mn-cs"/>
              </a:rPr>
              <a:t>Pourquoi le projet SGC ?</a:t>
            </a:r>
          </a:p>
        </p:txBody>
      </p:sp>
    </p:spTree>
    <p:extLst>
      <p:ext uri="{BB962C8B-B14F-4D97-AF65-F5344CB8AC3E}">
        <p14:creationId xmlns:p14="http://schemas.microsoft.com/office/powerpoint/2010/main" val="44565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7131"/>
            <a:ext cx="11413067" cy="1325563"/>
          </a:xfrm>
        </p:spPr>
        <p:txBody>
          <a:bodyPr>
            <a:noAutofit/>
          </a:bodyPr>
          <a:lstStyle/>
          <a:p>
            <a:pPr algn="ctr"/>
            <a:r>
              <a:rPr lang="fr-FR" sz="4000" b="1" dirty="0">
                <a:latin typeface="Bahnschrift Light SemiCondensed" panose="020B0502040204020203" pitchFamily="34" charset="0"/>
              </a:rPr>
              <a:t>Introduction au projet SGC</a:t>
            </a:r>
            <a:endParaRPr lang="fr-FR" sz="3600" dirty="0">
              <a:latin typeface="Bahnschrift Light SemiCondensed" panose="020B0502040204020203" pitchFamily="34" charset="0"/>
            </a:endParaRPr>
          </a:p>
        </p:txBody>
      </p:sp>
      <p:sp>
        <p:nvSpPr>
          <p:cNvPr id="3" name="Subtitle 2"/>
          <p:cNvSpPr>
            <a:spLocks noGrp="1"/>
          </p:cNvSpPr>
          <p:nvPr>
            <p:ph idx="1"/>
          </p:nvPr>
        </p:nvSpPr>
        <p:spPr>
          <a:xfrm>
            <a:off x="897467" y="1983628"/>
            <a:ext cx="8830733" cy="4351338"/>
          </a:xfrm>
        </p:spPr>
        <p:txBody>
          <a:bodyPr>
            <a:noAutofit/>
          </a:bodyPr>
          <a:lstStyle/>
          <a:p>
            <a:pPr algn="l"/>
            <a:r>
              <a:rPr lang="fr-FR" sz="2800" dirty="0">
                <a:latin typeface="Bahnschrift Light SemiCondensed" panose="020B0502040204020203" pitchFamily="34" charset="0"/>
              </a:rPr>
              <a:t>Développer une </a:t>
            </a:r>
            <a:r>
              <a:rPr lang="fr-FR" sz="2800" b="1" dirty="0">
                <a:latin typeface="Bahnschrift Light SemiCondensed" panose="020B0502040204020203" pitchFamily="34" charset="0"/>
              </a:rPr>
              <a:t>application web sécurisée</a:t>
            </a:r>
            <a:r>
              <a:rPr lang="fr-FR" sz="2800" dirty="0">
                <a:latin typeface="Bahnschrift Light SemiCondensed" panose="020B0502040204020203" pitchFamily="34" charset="0"/>
              </a:rPr>
              <a:t> qui permet de :</a:t>
            </a:r>
          </a:p>
          <a:p>
            <a:pPr algn="l"/>
            <a:r>
              <a:rPr lang="fr-FR" sz="2800" dirty="0">
                <a:latin typeface="Bahnschrift Light SemiCondensed" panose="020B0502040204020203" pitchFamily="34" charset="0"/>
              </a:rPr>
              <a:t>créer et enregistrer des contraventions en ligne,</a:t>
            </a:r>
          </a:p>
          <a:p>
            <a:pPr algn="l"/>
            <a:r>
              <a:rPr lang="fr-FR" sz="2800" dirty="0">
                <a:latin typeface="Bahnschrift Light SemiCondensed" panose="020B0502040204020203" pitchFamily="34" charset="0"/>
              </a:rPr>
              <a:t>consulter facilement ses amendes,</a:t>
            </a:r>
          </a:p>
          <a:p>
            <a:pPr algn="l"/>
            <a:r>
              <a:rPr lang="fr-FR" sz="2800" dirty="0">
                <a:latin typeface="Bahnschrift Light SemiCondensed" panose="020B0502040204020203" pitchFamily="34" charset="0"/>
              </a:rPr>
              <a:t>effectuer un </a:t>
            </a:r>
            <a:r>
              <a:rPr lang="fr-FR" sz="2800" b="1" dirty="0">
                <a:latin typeface="Bahnschrift Light SemiCondensed" panose="020B0502040204020203" pitchFamily="34" charset="0"/>
              </a:rPr>
              <a:t>paiement électronique</a:t>
            </a:r>
            <a:r>
              <a:rPr lang="fr-FR" sz="2800" dirty="0">
                <a:latin typeface="Bahnschrift Light SemiCondensed" panose="020B0502040204020203" pitchFamily="34" charset="0"/>
              </a:rPr>
              <a:t> simple et traçable.</a:t>
            </a:r>
          </a:p>
          <a:p>
            <a:pPr algn="l"/>
            <a:r>
              <a:rPr lang="fr-FR" sz="2800" dirty="0">
                <a:latin typeface="Bahnschrift Light SemiCondensed" panose="020B0502040204020203" pitchFamily="34" charset="0"/>
              </a:rPr>
              <a:t>Ce projet s’inscrit dans une logique de </a:t>
            </a:r>
            <a:r>
              <a:rPr lang="fr-FR" sz="2800" b="1" dirty="0">
                <a:latin typeface="Bahnschrift Light SemiCondensed" panose="020B0502040204020203" pitchFamily="34" charset="0"/>
              </a:rPr>
              <a:t>réforme digitale</a:t>
            </a:r>
            <a:r>
              <a:rPr lang="fr-FR" sz="2800" dirty="0">
                <a:latin typeface="Bahnschrift Light SemiCondensed" panose="020B0502040204020203" pitchFamily="34" charset="0"/>
              </a:rPr>
              <a:t> au service de la transparence, de la rapidité et de la lutte contre la corruption.</a:t>
            </a:r>
          </a:p>
        </p:txBody>
      </p:sp>
      <p:sp>
        <p:nvSpPr>
          <p:cNvPr id="4" name="Title 1"/>
          <p:cNvSpPr txBox="1">
            <a:spLocks/>
          </p:cNvSpPr>
          <p:nvPr/>
        </p:nvSpPr>
        <p:spPr>
          <a:xfrm>
            <a:off x="897467" y="1282627"/>
            <a:ext cx="3669698" cy="5909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3600" b="1" dirty="0">
                <a:solidFill>
                  <a:srgbClr val="7030A0"/>
                </a:solidFill>
                <a:latin typeface="Bahnschrift Light SemiCondensed" panose="020B0502040204020203" pitchFamily="34" charset="0"/>
                <a:ea typeface="+mn-ea"/>
                <a:cs typeface="+mn-cs"/>
              </a:rPr>
              <a:t>Objectif du projet</a:t>
            </a:r>
          </a:p>
        </p:txBody>
      </p:sp>
    </p:spTree>
    <p:extLst>
      <p:ext uri="{BB962C8B-B14F-4D97-AF65-F5344CB8AC3E}">
        <p14:creationId xmlns:p14="http://schemas.microsoft.com/office/powerpoint/2010/main" val="2249993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0401" y="245534"/>
            <a:ext cx="8596668" cy="1320800"/>
          </a:xfrm>
        </p:spPr>
        <p:txBody>
          <a:bodyPr>
            <a:noAutofit/>
          </a:bodyPr>
          <a:lstStyle/>
          <a:p>
            <a:pPr algn="ctr"/>
            <a:r>
              <a:rPr lang="fr-FR" sz="4000" b="1" dirty="0">
                <a:latin typeface="Bahnschrift Light SemiCondensed" panose="020B0502040204020203" pitchFamily="34" charset="0"/>
                <a:ea typeface="+mn-ea"/>
                <a:cs typeface="+mn-cs"/>
              </a:rPr>
              <a:t>Plan de la présentation</a:t>
            </a:r>
          </a:p>
        </p:txBody>
      </p:sp>
      <p:sp>
        <p:nvSpPr>
          <p:cNvPr id="3" name="Subtitle 2"/>
          <p:cNvSpPr>
            <a:spLocks noGrp="1"/>
          </p:cNvSpPr>
          <p:nvPr>
            <p:ph idx="1"/>
          </p:nvPr>
        </p:nvSpPr>
        <p:spPr>
          <a:xfrm>
            <a:off x="812800" y="1322390"/>
            <a:ext cx="8596668" cy="3880773"/>
          </a:xfrm>
        </p:spPr>
        <p:txBody>
          <a:bodyPr>
            <a:noAutofit/>
          </a:bodyPr>
          <a:lstStyle/>
          <a:p>
            <a:pPr marL="0" indent="0" algn="l">
              <a:buNone/>
            </a:pPr>
            <a:r>
              <a:rPr lang="fr-FR" sz="2800" b="1" dirty="0">
                <a:latin typeface="Bahnschrift Light SemiCondensed" panose="020B0502040204020203" pitchFamily="34" charset="0"/>
              </a:rPr>
              <a:t>Dans cette présentation, nous allons vous montrer :</a:t>
            </a:r>
          </a:p>
          <a:p>
            <a:pPr marL="457200" indent="-457200" algn="l">
              <a:buFont typeface="+mj-lt"/>
              <a:buAutoNum type="arabicPeriod"/>
            </a:pPr>
            <a:r>
              <a:rPr lang="fr-FR" sz="2800" dirty="0">
                <a:latin typeface="Bahnschrift Light SemiCondensed" panose="020B0502040204020203" pitchFamily="34" charset="0"/>
              </a:rPr>
              <a:t>Les </a:t>
            </a:r>
            <a:r>
              <a:rPr lang="fr-FR" sz="2800" b="1" dirty="0">
                <a:latin typeface="Bahnschrift Light SemiCondensed" panose="020B0502040204020203" pitchFamily="34" charset="0"/>
              </a:rPr>
              <a:t>problèmes identifiés</a:t>
            </a:r>
            <a:endParaRPr lang="fr-FR" sz="2800" dirty="0">
              <a:latin typeface="Bahnschrift Light SemiCondensed" panose="020B0502040204020203" pitchFamily="34" charset="0"/>
            </a:endParaRPr>
          </a:p>
          <a:p>
            <a:pPr marL="457200" indent="-457200" algn="l">
              <a:buFont typeface="+mj-lt"/>
              <a:buAutoNum type="arabicPeriod"/>
            </a:pPr>
            <a:r>
              <a:rPr lang="fr-FR" sz="2800" dirty="0">
                <a:latin typeface="Bahnschrift Light SemiCondensed" panose="020B0502040204020203" pitchFamily="34" charset="0"/>
              </a:rPr>
              <a:t>Les </a:t>
            </a:r>
            <a:r>
              <a:rPr lang="fr-FR" sz="2800" b="1" dirty="0">
                <a:latin typeface="Bahnschrift Light SemiCondensed" panose="020B0502040204020203" pitchFamily="34" charset="0"/>
              </a:rPr>
              <a:t>solutions proposées</a:t>
            </a:r>
            <a:endParaRPr lang="fr-FR" sz="2800" dirty="0">
              <a:latin typeface="Bahnschrift Light SemiCondensed" panose="020B0502040204020203" pitchFamily="34" charset="0"/>
            </a:endParaRPr>
          </a:p>
          <a:p>
            <a:pPr marL="457200" indent="-457200" algn="l">
              <a:buFont typeface="+mj-lt"/>
              <a:buAutoNum type="arabicPeriod"/>
            </a:pPr>
            <a:r>
              <a:rPr lang="fr-FR" sz="2800" dirty="0">
                <a:latin typeface="Bahnschrift Light SemiCondensed" panose="020B0502040204020203" pitchFamily="34" charset="0"/>
              </a:rPr>
              <a:t>L’</a:t>
            </a:r>
            <a:r>
              <a:rPr lang="fr-FR" sz="2800" b="1" dirty="0">
                <a:latin typeface="Bahnschrift Light SemiCondensed" panose="020B0502040204020203" pitchFamily="34" charset="0"/>
              </a:rPr>
              <a:t>architecture de l’application</a:t>
            </a:r>
            <a:endParaRPr lang="fr-FR" sz="2800" dirty="0">
              <a:latin typeface="Bahnschrift Light SemiCondensed" panose="020B0502040204020203" pitchFamily="34" charset="0"/>
            </a:endParaRPr>
          </a:p>
          <a:p>
            <a:pPr marL="457200" indent="-457200" algn="l">
              <a:buFont typeface="+mj-lt"/>
              <a:buAutoNum type="arabicPeriod"/>
            </a:pPr>
            <a:r>
              <a:rPr lang="fr-FR" sz="2800" dirty="0">
                <a:latin typeface="Bahnschrift Light SemiCondensed" panose="020B0502040204020203" pitchFamily="34" charset="0"/>
              </a:rPr>
              <a:t>Les </a:t>
            </a:r>
            <a:r>
              <a:rPr lang="fr-FR" sz="2800" b="1" dirty="0">
                <a:latin typeface="Bahnschrift Light SemiCondensed" panose="020B0502040204020203" pitchFamily="34" charset="0"/>
              </a:rPr>
              <a:t>fonctionnalités clés</a:t>
            </a:r>
            <a:endParaRPr lang="fr-FR" sz="2800" dirty="0">
              <a:latin typeface="Bahnschrift Light SemiCondensed" panose="020B0502040204020203" pitchFamily="34" charset="0"/>
            </a:endParaRPr>
          </a:p>
          <a:p>
            <a:pPr marL="457200" indent="-457200" algn="l">
              <a:buFont typeface="+mj-lt"/>
              <a:buAutoNum type="arabicPeriod"/>
            </a:pPr>
            <a:r>
              <a:rPr lang="fr-FR" sz="2800" dirty="0">
                <a:latin typeface="Bahnschrift Light SemiCondensed" panose="020B0502040204020203" pitchFamily="34" charset="0"/>
              </a:rPr>
              <a:t>La </a:t>
            </a:r>
            <a:r>
              <a:rPr lang="fr-FR" sz="2800" b="1" dirty="0">
                <a:latin typeface="Bahnschrift Light SemiCondensed" panose="020B0502040204020203" pitchFamily="34" charset="0"/>
              </a:rPr>
              <a:t>méthode agile</a:t>
            </a:r>
            <a:r>
              <a:rPr lang="fr-FR" sz="2800" dirty="0">
                <a:latin typeface="Bahnschrift Light SemiCondensed" panose="020B0502040204020203" pitchFamily="34" charset="0"/>
              </a:rPr>
              <a:t> utilisée (SCRUM)</a:t>
            </a:r>
          </a:p>
          <a:p>
            <a:pPr marL="457200" indent="-457200" algn="l">
              <a:buFont typeface="+mj-lt"/>
              <a:buAutoNum type="arabicPeriod"/>
            </a:pPr>
            <a:r>
              <a:rPr lang="fr-FR" sz="2800" dirty="0">
                <a:latin typeface="Bahnschrift Light SemiCondensed" panose="020B0502040204020203" pitchFamily="34" charset="0"/>
              </a:rPr>
              <a:t>Les </a:t>
            </a:r>
            <a:r>
              <a:rPr lang="fr-FR" sz="2800" b="1" dirty="0">
                <a:latin typeface="Bahnschrift Light SemiCondensed" panose="020B0502040204020203" pitchFamily="34" charset="0"/>
              </a:rPr>
              <a:t>résultats obtenus</a:t>
            </a:r>
            <a:r>
              <a:rPr lang="fr-FR" sz="2800" dirty="0">
                <a:latin typeface="Bahnschrift Light SemiCondensed" panose="020B0502040204020203" pitchFamily="34" charset="0"/>
              </a:rPr>
              <a:t> et les </a:t>
            </a:r>
            <a:r>
              <a:rPr lang="fr-FR" sz="2800" b="1" dirty="0">
                <a:latin typeface="Bahnschrift Light SemiCondensed" panose="020B0502040204020203" pitchFamily="34" charset="0"/>
              </a:rPr>
              <a:t>perspectives futures</a:t>
            </a:r>
          </a:p>
          <a:p>
            <a:pPr marL="457200" indent="-457200" algn="l">
              <a:buFont typeface="+mj-lt"/>
              <a:buAutoNum type="arabicPeriod"/>
            </a:pPr>
            <a:r>
              <a:rPr lang="en-US" sz="2800" b="1" dirty="0">
                <a:latin typeface="Bahnschrift Light SemiCondensed" panose="020B0502040204020203" pitchFamily="34" charset="0"/>
              </a:rPr>
              <a:t>Demonstration</a:t>
            </a:r>
          </a:p>
          <a:p>
            <a:pPr marL="457200" indent="-457200" algn="l">
              <a:buFont typeface="+mj-lt"/>
              <a:buAutoNum type="arabicPeriod"/>
            </a:pPr>
            <a:r>
              <a:rPr lang="en-US" sz="2800" b="1" dirty="0">
                <a:latin typeface="Bahnschrift Light SemiCondensed" panose="020B0502040204020203" pitchFamily="34" charset="0"/>
              </a:rPr>
              <a:t>Conclusion</a:t>
            </a:r>
            <a:endParaRPr lang="fr-FR" sz="2800" dirty="0">
              <a:latin typeface="Bahnschrift Light SemiCondensed" panose="020B0502040204020203" pitchFamily="34" charset="0"/>
            </a:endParaRPr>
          </a:p>
        </p:txBody>
      </p:sp>
    </p:spTree>
    <p:extLst>
      <p:ext uri="{BB962C8B-B14F-4D97-AF65-F5344CB8AC3E}">
        <p14:creationId xmlns:p14="http://schemas.microsoft.com/office/powerpoint/2010/main" val="199885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5859"/>
            <a:ext cx="9897533" cy="904874"/>
          </a:xfrm>
        </p:spPr>
        <p:txBody>
          <a:bodyPr>
            <a:normAutofit/>
          </a:bodyPr>
          <a:lstStyle/>
          <a:p>
            <a:pPr algn="ctr"/>
            <a:r>
              <a:rPr lang="fr-FR" sz="4000" b="1" dirty="0">
                <a:latin typeface="Bahnschrift Light SemiCondensed" panose="020B0502040204020203" pitchFamily="34" charset="0"/>
              </a:rPr>
              <a:t>Problèmes identifiés</a:t>
            </a:r>
            <a:endParaRPr lang="fr-FR" sz="4000" dirty="0">
              <a:latin typeface="Bahnschrift Light SemiCondensed" panose="020B0502040204020203" pitchFamily="34" charset="0"/>
            </a:endParaRPr>
          </a:p>
        </p:txBody>
      </p:sp>
      <p:sp>
        <p:nvSpPr>
          <p:cNvPr id="3" name="Content Placeholder 2"/>
          <p:cNvSpPr>
            <a:spLocks noGrp="1"/>
          </p:cNvSpPr>
          <p:nvPr>
            <p:ph idx="1"/>
          </p:nvPr>
        </p:nvSpPr>
        <p:spPr>
          <a:xfrm>
            <a:off x="914400" y="1359958"/>
            <a:ext cx="10515600" cy="4351338"/>
          </a:xfrm>
        </p:spPr>
        <p:txBody>
          <a:bodyPr>
            <a:noAutofit/>
          </a:bodyPr>
          <a:lstStyle/>
          <a:p>
            <a:pPr marL="0" indent="0">
              <a:buNone/>
            </a:pPr>
            <a:r>
              <a:rPr lang="en-US" sz="2800" dirty="0">
                <a:latin typeface="Bahnschrift Light SemiCondensed" panose="020B0502040204020203" pitchFamily="34" charset="0"/>
              </a:rPr>
              <a:t>Le </a:t>
            </a:r>
            <a:r>
              <a:rPr lang="en-US" sz="2800" dirty="0" err="1">
                <a:latin typeface="Bahnschrift Light SemiCondensed" panose="020B0502040204020203" pitchFamily="34" charset="0"/>
              </a:rPr>
              <a:t>système</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actuel</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présente</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plusieurs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limites</a:t>
            </a:r>
            <a:r>
              <a:rPr lang="en-US" sz="2800" dirty="0">
                <a:latin typeface="Bahnschrift Light SemiCondensed" panose="020B0502040204020203" pitchFamily="34" charset="0"/>
              </a:rPr>
              <a:t> :</a:t>
            </a:r>
          </a:p>
          <a:p>
            <a:r>
              <a:rPr lang="en-US" sz="2800" dirty="0">
                <a:latin typeface="Bahnschrift Light SemiCondensed" panose="020B0502040204020203" pitchFamily="34" charset="0"/>
              </a:rPr>
              <a:t>Il </a:t>
            </a:r>
            <a:r>
              <a:rPr lang="en-US" sz="2800" dirty="0" err="1">
                <a:latin typeface="Bahnschrift Light SemiCondensed" panose="020B0502040204020203" pitchFamily="34" charset="0"/>
              </a:rPr>
              <a:t>est</a:t>
            </a:r>
            <a:r>
              <a:rPr lang="en-US" sz="2800" dirty="0">
                <a:latin typeface="Bahnschrift Light SemiCondensed" panose="020B0502040204020203" pitchFamily="34" charset="0"/>
              </a:rPr>
              <a:t> lent et </a:t>
            </a:r>
            <a:r>
              <a:rPr lang="en-US" sz="2800" dirty="0" err="1">
                <a:latin typeface="Bahnschrift Light SemiCondensed" panose="020B0502040204020203" pitchFamily="34" charset="0"/>
              </a:rPr>
              <a:t>manuel</a:t>
            </a:r>
            <a:endParaRPr lang="en-US" sz="2800" dirty="0">
              <a:latin typeface="Bahnschrift Light SemiCondensed" panose="020B0502040204020203" pitchFamily="34" charset="0"/>
            </a:endParaRPr>
          </a:p>
          <a:p>
            <a:r>
              <a:rPr lang="en-US" sz="2800" dirty="0">
                <a:latin typeface="Bahnschrift Light SemiCondensed" panose="020B0502040204020203" pitchFamily="34" charset="0"/>
              </a:rPr>
              <a:t>Il </a:t>
            </a:r>
            <a:r>
              <a:rPr lang="en-US" sz="2800" dirty="0" err="1">
                <a:latin typeface="Bahnschrift Light SemiCondensed" panose="020B0502040204020203" pitchFamily="34" charset="0"/>
              </a:rPr>
              <a:t>n’y</a:t>
            </a:r>
            <a:r>
              <a:rPr lang="en-US" sz="2800" dirty="0">
                <a:latin typeface="Bahnschrift Light SemiCondensed" panose="020B0502040204020203" pitchFamily="34" charset="0"/>
              </a:rPr>
              <a:t> a pas de base de </a:t>
            </a:r>
            <a:r>
              <a:rPr lang="en-US" sz="2800" dirty="0" err="1">
                <a:latin typeface="Bahnschrift Light SemiCondensed" panose="020B0502040204020203" pitchFamily="34" charset="0"/>
              </a:rPr>
              <a:t>données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centralisée</a:t>
            </a:r>
            <a:endParaRPr lang="en-US" sz="2800" dirty="0">
              <a:latin typeface="Bahnschrift Light SemiCondensed" panose="020B0502040204020203" pitchFamily="34" charset="0"/>
            </a:endParaRPr>
          </a:p>
          <a:p>
            <a:r>
              <a:rPr lang="en-US" sz="2800" dirty="0">
                <a:latin typeface="Bahnschrift Light SemiCondensed" panose="020B0502040204020203" pitchFamily="34" charset="0"/>
              </a:rPr>
              <a:t>Les </a:t>
            </a:r>
            <a:r>
              <a:rPr lang="en-US" sz="2800" dirty="0" err="1">
                <a:latin typeface="Bahnschrift Light SemiCondensed" panose="020B0502040204020203" pitchFamily="34" charset="0"/>
              </a:rPr>
              <a:t>paiements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sont</a:t>
            </a:r>
            <a:r>
              <a:rPr lang="en-US" sz="2800" dirty="0">
                <a:latin typeface="Bahnschrift Light SemiCondensed" panose="020B0502040204020203" pitchFamily="34" charset="0"/>
              </a:rPr>
              <a:t> non </a:t>
            </a:r>
            <a:r>
              <a:rPr lang="en-US" sz="2800" dirty="0" err="1">
                <a:latin typeface="Bahnschrift Light SemiCondensed" panose="020B0502040204020203" pitchFamily="34" charset="0"/>
              </a:rPr>
              <a:t>traçables</a:t>
            </a:r>
            <a:endParaRPr lang="en-US" sz="2800" dirty="0">
              <a:latin typeface="Bahnschrift Light SemiCondensed" panose="020B0502040204020203" pitchFamily="34" charset="0"/>
            </a:endParaRPr>
          </a:p>
          <a:p>
            <a:r>
              <a:rPr lang="en-US" sz="2800" dirty="0">
                <a:latin typeface="Bahnschrift Light SemiCondensed" panose="020B0502040204020203" pitchFamily="34" charset="0"/>
              </a:rPr>
              <a:t>Et les </a:t>
            </a:r>
            <a:r>
              <a:rPr lang="en-US" sz="2800" dirty="0" err="1">
                <a:latin typeface="Bahnschrift Light SemiCondensed" panose="020B0502040204020203" pitchFamily="34" charset="0"/>
              </a:rPr>
              <a:t>conducteurs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n’ont</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aucun</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moyen</a:t>
            </a:r>
            <a:r>
              <a:rPr lang="en-US" sz="2800" dirty="0">
                <a:latin typeface="Bahnschrift Light SemiCondensed" panose="020B0502040204020203" pitchFamily="34" charset="0"/>
              </a:rPr>
              <a:t> de consulter </a:t>
            </a:r>
            <a:r>
              <a:rPr lang="en-US" sz="2800" dirty="0" err="1">
                <a:latin typeface="Bahnschrift Light SemiCondensed" panose="020B0502040204020203" pitchFamily="34" charset="0"/>
              </a:rPr>
              <a:t>leurs</a:t>
            </a:r>
            <a:r>
              <a:rPr lang="en-US" sz="2800" dirty="0">
                <a:latin typeface="Bahnschrift Light SemiCondensed" panose="020B0502040204020203" pitchFamily="34" charset="0"/>
              </a:rPr>
              <a:t> contraventions</a:t>
            </a:r>
          </a:p>
        </p:txBody>
      </p:sp>
    </p:spTree>
    <p:extLst>
      <p:ext uri="{BB962C8B-B14F-4D97-AF65-F5344CB8AC3E}">
        <p14:creationId xmlns:p14="http://schemas.microsoft.com/office/powerpoint/2010/main" val="129142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6534" y="254000"/>
            <a:ext cx="8596668" cy="1320800"/>
          </a:xfrm>
        </p:spPr>
        <p:txBody>
          <a:bodyPr/>
          <a:lstStyle/>
          <a:p>
            <a:pPr algn="ctr"/>
            <a:r>
              <a:rPr lang="fr-FR" b="1" dirty="0">
                <a:latin typeface="Bahnschrift Light SemiCondensed" panose="020B0502040204020203" pitchFamily="34" charset="0"/>
              </a:rPr>
              <a:t>Solutions proposées</a:t>
            </a:r>
          </a:p>
        </p:txBody>
      </p:sp>
      <p:sp>
        <p:nvSpPr>
          <p:cNvPr id="6" name="Rectangle 3"/>
          <p:cNvSpPr>
            <a:spLocks noGrp="1" noChangeArrowheads="1"/>
          </p:cNvSpPr>
          <p:nvPr>
            <p:ph idx="1"/>
          </p:nvPr>
        </p:nvSpPr>
        <p:spPr bwMode="auto">
          <a:xfrm>
            <a:off x="846667" y="1173630"/>
            <a:ext cx="10515600" cy="27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800" dirty="0">
                <a:latin typeface="Bahnschrift Light SemiCondensed" panose="020B0502040204020203" pitchFamily="34" charset="0"/>
              </a:rPr>
              <a:t>Pour </a:t>
            </a:r>
            <a:r>
              <a:rPr lang="en-US" sz="2800" dirty="0" err="1">
                <a:latin typeface="Bahnschrift Light SemiCondensed" panose="020B0502040204020203" pitchFamily="34" charset="0"/>
              </a:rPr>
              <a:t>résoudre</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cela</a:t>
            </a:r>
            <a:r>
              <a:rPr lang="en-US" sz="2800" dirty="0">
                <a:latin typeface="Bahnschrift Light SemiCondensed" panose="020B0502040204020203" pitchFamily="34" charset="0"/>
              </a:rPr>
              <a:t>, nous </a:t>
            </a:r>
            <a:r>
              <a:rPr lang="en-US" sz="2800" dirty="0" err="1">
                <a:latin typeface="Bahnschrift Light SemiCondensed" panose="020B0502040204020203" pitchFamily="34" charset="0"/>
              </a:rPr>
              <a:t>proposons</a:t>
            </a:r>
            <a:r>
              <a:rPr lang="en-US" sz="2800" dirty="0">
                <a:latin typeface="Bahnschrift Light SemiCondensed" panose="020B0502040204020203" pitchFamily="34" charset="0"/>
              </a:rPr>
              <a:t>:</a:t>
            </a:r>
          </a:p>
          <a:p>
            <a:r>
              <a:rPr lang="en-US" sz="2800" dirty="0" err="1">
                <a:latin typeface="Bahnschrift Light SemiCondensed" panose="020B0502040204020203" pitchFamily="34" charset="0"/>
              </a:rPr>
              <a:t>Une</a:t>
            </a:r>
            <a:r>
              <a:rPr lang="en-US" sz="2800" dirty="0">
                <a:latin typeface="Bahnschrift Light SemiCondensed" panose="020B0502040204020203" pitchFamily="34" charset="0"/>
              </a:rPr>
              <a:t> interface web simple</a:t>
            </a:r>
          </a:p>
          <a:p>
            <a:r>
              <a:rPr lang="en-US" sz="2800" dirty="0">
                <a:latin typeface="Bahnschrift Light SemiCondensed" panose="020B0502040204020203" pitchFamily="34" charset="0"/>
              </a:rPr>
              <a:t>Un </a:t>
            </a:r>
            <a:r>
              <a:rPr lang="en-US" sz="2800" dirty="0" err="1">
                <a:latin typeface="Bahnschrift Light SemiCondensed" panose="020B0502040204020203" pitchFamily="34" charset="0"/>
              </a:rPr>
              <a:t>système</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d’enregistrement</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numérique</a:t>
            </a:r>
            <a:r>
              <a:rPr lang="en-US" sz="2800" dirty="0">
                <a:latin typeface="Bahnschrift Light SemiCondensed" panose="020B0502040204020203" pitchFamily="34" charset="0"/>
              </a:rPr>
              <a:t> des contraventions</a:t>
            </a:r>
          </a:p>
          <a:p>
            <a:r>
              <a:rPr lang="en-US" sz="2800" dirty="0">
                <a:latin typeface="Bahnschrift Light SemiCondensed" panose="020B0502040204020203" pitchFamily="34" charset="0"/>
              </a:rPr>
              <a:t>Un </a:t>
            </a:r>
            <a:r>
              <a:rPr lang="en-US" sz="2800" dirty="0" err="1">
                <a:latin typeface="Bahnschrift Light SemiCondensed" panose="020B0502040204020203" pitchFamily="34" charset="0"/>
              </a:rPr>
              <a:t>sytème</a:t>
            </a:r>
            <a:r>
              <a:rPr lang="en-US" sz="2800" dirty="0">
                <a:latin typeface="Bahnschrift Light SemiCondensed" panose="020B0502040204020203" pitchFamily="34" charset="0"/>
              </a:rPr>
              <a:t> de </a:t>
            </a:r>
            <a:r>
              <a:rPr lang="en-US" sz="2800" dirty="0" err="1">
                <a:latin typeface="Bahnschrift Light SemiCondensed" panose="020B0502040204020203" pitchFamily="34" charset="0"/>
              </a:rPr>
              <a:t>paiement</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integré</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Moncash</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Natcash</a:t>
            </a:r>
            <a:r>
              <a:rPr lang="en-US" sz="2800" dirty="0">
                <a:latin typeface="Bahnschrift Light SemiCondensed" panose="020B0502040204020203" pitchFamily="34" charset="0"/>
              </a:rPr>
              <a:t>, carte)</a:t>
            </a:r>
          </a:p>
          <a:p>
            <a:r>
              <a:rPr lang="en-US" sz="2800" dirty="0">
                <a:latin typeface="Bahnschrift Light SemiCondensed" panose="020B0502040204020203" pitchFamily="34" charset="0"/>
              </a:rPr>
              <a:t>Un tableau de </a:t>
            </a:r>
            <a:r>
              <a:rPr lang="en-US" sz="2800" dirty="0" err="1">
                <a:latin typeface="Bahnschrift Light SemiCondensed" panose="020B0502040204020203" pitchFamily="34" charset="0"/>
              </a:rPr>
              <a:t>bord</a:t>
            </a:r>
            <a:r>
              <a:rPr lang="en-US" sz="2800" dirty="0">
                <a:latin typeface="Bahnschrift Light SemiCondensed" panose="020B0502040204020203" pitchFamily="34" charset="0"/>
              </a:rPr>
              <a:t> et un </a:t>
            </a:r>
            <a:r>
              <a:rPr lang="en-US" sz="2800" dirty="0" err="1">
                <a:latin typeface="Bahnschrift Light SemiCondensed" panose="020B0502040204020203" pitchFamily="34" charset="0"/>
              </a:rPr>
              <a:t>accès</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sécurisé</a:t>
            </a:r>
            <a:r>
              <a:rPr lang="en-US" sz="2800" dirty="0">
                <a:latin typeface="Bahnschrift Light SemiCondensed" panose="020B0502040204020203" pitchFamily="34" charset="0"/>
              </a:rPr>
              <a:t> aux </a:t>
            </a:r>
            <a:r>
              <a:rPr lang="en-US" sz="2800" dirty="0" err="1">
                <a:latin typeface="Bahnschrift Light SemiCondensed" panose="020B0502040204020203" pitchFamily="34" charset="0"/>
              </a:rPr>
              <a:t>données</a:t>
            </a:r>
            <a:endParaRPr lang="en-US" sz="2800" dirty="0">
              <a:latin typeface="Bahnschrift Light SemiCondensed" panose="020B0502040204020203" pitchFamily="34" charset="0"/>
            </a:endParaRPr>
          </a:p>
        </p:txBody>
      </p:sp>
    </p:spTree>
    <p:extLst>
      <p:ext uri="{BB962C8B-B14F-4D97-AF65-F5344CB8AC3E}">
        <p14:creationId xmlns:p14="http://schemas.microsoft.com/office/powerpoint/2010/main" val="426922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62467"/>
            <a:ext cx="8686800" cy="1325563"/>
          </a:xfrm>
        </p:spPr>
        <p:txBody>
          <a:bodyPr>
            <a:noAutofit/>
          </a:bodyPr>
          <a:lstStyle/>
          <a:p>
            <a:pPr algn="ctr"/>
            <a:r>
              <a:rPr lang="fr-FR" sz="3600" b="1" dirty="0">
                <a:latin typeface="Bahnschrift Light SemiCondensed" panose="020B0502040204020203" pitchFamily="34" charset="0"/>
              </a:rPr>
              <a:t>L’architecture de l’application</a:t>
            </a:r>
          </a:p>
        </p:txBody>
      </p:sp>
      <p:sp>
        <p:nvSpPr>
          <p:cNvPr id="6" name="Rectangle 3"/>
          <p:cNvSpPr>
            <a:spLocks noGrp="1" noChangeArrowheads="1"/>
          </p:cNvSpPr>
          <p:nvPr>
            <p:ph idx="1"/>
          </p:nvPr>
        </p:nvSpPr>
        <p:spPr bwMode="auto">
          <a:xfrm>
            <a:off x="838200" y="1536102"/>
            <a:ext cx="10515600" cy="39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3000" dirty="0" err="1">
                <a:latin typeface="Bahnschrift Light SemiCondensed" panose="020B0502040204020203" pitchFamily="34" charset="0"/>
              </a:rPr>
              <a:t>Techniquement</a:t>
            </a:r>
            <a:r>
              <a:rPr lang="en-US" sz="3000" dirty="0">
                <a:latin typeface="Bahnschrift Light SemiCondensed" panose="020B0502040204020203" pitchFamily="34" charset="0"/>
              </a:rPr>
              <a:t>, </a:t>
            </a:r>
            <a:r>
              <a:rPr lang="en-US" sz="3000" dirty="0" err="1">
                <a:latin typeface="Bahnschrift Light SemiCondensed" panose="020B0502040204020203" pitchFamily="34" charset="0"/>
              </a:rPr>
              <a:t>l’application</a:t>
            </a:r>
            <a:r>
              <a:rPr lang="en-US" sz="3000" dirty="0">
                <a:latin typeface="Bahnschrift Light SemiCondensed" panose="020B0502040204020203" pitchFamily="34" charset="0"/>
              </a:rPr>
              <a:t> repose </a:t>
            </a:r>
            <a:r>
              <a:rPr lang="en-US" sz="3000" dirty="0" err="1">
                <a:latin typeface="Bahnschrift Light SemiCondensed" panose="020B0502040204020203" pitchFamily="34" charset="0"/>
              </a:rPr>
              <a:t>sur</a:t>
            </a:r>
            <a:r>
              <a:rPr lang="en-US" sz="3000" dirty="0">
                <a:latin typeface="Bahnschrift Light SemiCondensed" panose="020B0502040204020203" pitchFamily="34" charset="0"/>
              </a:rPr>
              <a:t> :</a:t>
            </a:r>
          </a:p>
          <a:p>
            <a:r>
              <a:rPr lang="en-US" sz="3000" dirty="0">
                <a:latin typeface="Bahnschrift Light SemiCondensed" panose="020B0502040204020203" pitchFamily="34" charset="0"/>
              </a:rPr>
              <a:t>Frontend : Razor Pages et Bootstrap </a:t>
            </a:r>
            <a:r>
              <a:rPr lang="en-US" sz="3000" dirty="0" err="1">
                <a:latin typeface="Bahnschrift Light SemiCondensed" panose="020B0502040204020203" pitchFamily="34" charset="0"/>
              </a:rPr>
              <a:t>Intégré</a:t>
            </a:r>
            <a:endParaRPr lang="en-US" sz="3000" dirty="0">
              <a:latin typeface="Bahnschrift Light SemiCondensed" panose="020B0502040204020203" pitchFamily="34" charset="0"/>
            </a:endParaRPr>
          </a:p>
          <a:p>
            <a:r>
              <a:rPr lang="en-US" sz="3000" dirty="0">
                <a:latin typeface="Bahnschrift Light SemiCondensed" panose="020B0502040204020203" pitchFamily="34" charset="0"/>
              </a:rPr>
              <a:t>Backend : </a:t>
            </a:r>
            <a:r>
              <a:rPr lang="en-US" sz="3000" dirty="0" err="1">
                <a:latin typeface="Bahnschrift Light SemiCondensed" panose="020B0502040204020203" pitchFamily="34" charset="0"/>
              </a:rPr>
              <a:t>ASP.Net</a:t>
            </a:r>
            <a:r>
              <a:rPr lang="en-US" sz="3000" dirty="0">
                <a:latin typeface="Bahnschrift Light SemiCondensed" panose="020B0502040204020203" pitchFamily="34" charset="0"/>
              </a:rPr>
              <a:t> Core MVC (Model View Controller)</a:t>
            </a:r>
          </a:p>
          <a:p>
            <a:r>
              <a:rPr lang="en-US" sz="3000" dirty="0">
                <a:latin typeface="Bahnschrift Light SemiCondensed" panose="020B0502040204020203" pitchFamily="34" charset="0"/>
              </a:rPr>
              <a:t>La </a:t>
            </a:r>
            <a:r>
              <a:rPr lang="en-US" sz="3000" dirty="0" err="1">
                <a:latin typeface="Bahnschrift Light SemiCondensed" panose="020B0502040204020203" pitchFamily="34" charset="0"/>
              </a:rPr>
              <a:t>sécurité</a:t>
            </a:r>
            <a:r>
              <a:rPr lang="en-US" sz="3000" dirty="0">
                <a:latin typeface="Bahnschrift Light SemiCondensed" panose="020B0502040204020203" pitchFamily="34" charset="0"/>
              </a:rPr>
              <a:t> </a:t>
            </a:r>
            <a:r>
              <a:rPr lang="en-US" sz="3000" dirty="0" err="1">
                <a:latin typeface="Bahnschrift Light SemiCondensed" panose="020B0502040204020203" pitchFamily="34" charset="0"/>
              </a:rPr>
              <a:t>est</a:t>
            </a:r>
            <a:r>
              <a:rPr lang="en-US" sz="3000" dirty="0">
                <a:latin typeface="Bahnschrift Light SemiCondensed" panose="020B0502040204020203" pitchFamily="34" charset="0"/>
              </a:rPr>
              <a:t> </a:t>
            </a:r>
            <a:r>
              <a:rPr lang="en-US" sz="3000" dirty="0" err="1">
                <a:latin typeface="Bahnschrift Light SemiCondensed" panose="020B0502040204020203" pitchFamily="34" charset="0"/>
              </a:rPr>
              <a:t>assurée</a:t>
            </a:r>
            <a:r>
              <a:rPr lang="en-US" sz="3000" dirty="0">
                <a:latin typeface="Bahnschrift Light SemiCondensed" panose="020B0502040204020203" pitchFamily="34" charset="0"/>
              </a:rPr>
              <a:t> </a:t>
            </a:r>
            <a:r>
              <a:rPr lang="en-US" sz="3000" dirty="0" err="1">
                <a:latin typeface="Bahnschrift Light SemiCondensed" panose="020B0502040204020203" pitchFamily="34" charset="0"/>
              </a:rPr>
              <a:t>.Net</a:t>
            </a:r>
            <a:r>
              <a:rPr lang="en-US" sz="3000" dirty="0">
                <a:latin typeface="Bahnschrift Light SemiCondensed" panose="020B0502040204020203" pitchFamily="34" charset="0"/>
              </a:rPr>
              <a:t> Identity</a:t>
            </a:r>
          </a:p>
          <a:p>
            <a:r>
              <a:rPr lang="en-US" sz="3000" dirty="0" err="1">
                <a:latin typeface="Bahnschrift Light SemiCondensed" panose="020B0502040204020203" pitchFamily="34" charset="0"/>
              </a:rPr>
              <a:t>L’application</a:t>
            </a:r>
            <a:r>
              <a:rPr lang="en-US" sz="3000" dirty="0">
                <a:latin typeface="Bahnschrift Light SemiCondensed" panose="020B0502040204020203" pitchFamily="34" charset="0"/>
              </a:rPr>
              <a:t> </a:t>
            </a:r>
            <a:r>
              <a:rPr lang="en-US" sz="3000" dirty="0" err="1">
                <a:latin typeface="Bahnschrift Light SemiCondensed" panose="020B0502040204020203" pitchFamily="34" charset="0"/>
              </a:rPr>
              <a:t>est</a:t>
            </a:r>
            <a:r>
              <a:rPr lang="en-US" sz="3000" dirty="0">
                <a:latin typeface="Bahnschrift Light SemiCondensed" panose="020B0502040204020203" pitchFamily="34" charset="0"/>
              </a:rPr>
              <a:t> </a:t>
            </a:r>
            <a:r>
              <a:rPr lang="en-US" sz="3000" dirty="0" err="1">
                <a:latin typeface="Bahnschrift Light SemiCondensed" panose="020B0502040204020203" pitchFamily="34" charset="0"/>
              </a:rPr>
              <a:t>hébergée</a:t>
            </a:r>
            <a:r>
              <a:rPr lang="en-US" sz="3000" dirty="0">
                <a:latin typeface="Bahnschrift Light SemiCondensed" panose="020B0502040204020203" pitchFamily="34" charset="0"/>
              </a:rPr>
              <a:t> </a:t>
            </a:r>
            <a:r>
              <a:rPr lang="en-US" sz="3000" dirty="0" err="1">
                <a:latin typeface="Bahnschrift Light SemiCondensed" panose="020B0502040204020203" pitchFamily="34" charset="0"/>
              </a:rPr>
              <a:t>localement</a:t>
            </a:r>
            <a:r>
              <a:rPr lang="en-US" sz="3000" dirty="0">
                <a:latin typeface="Bahnschrift Light SemiCondensed" panose="020B0502040204020203" pitchFamily="34" charset="0"/>
              </a:rPr>
              <a:t> avec kestrel </a:t>
            </a:r>
          </a:p>
          <a:p>
            <a:pPr marL="0" indent="0">
              <a:buNone/>
            </a:pPr>
            <a:r>
              <a:rPr lang="fr-FR" sz="3000" dirty="0">
                <a:latin typeface="Bahnschrift Light SemiCondensed" panose="020B0502040204020203" pitchFamily="34" charset="0"/>
              </a:rPr>
              <a:t>    et sera prochainement accessible à distance via Internet.</a:t>
            </a:r>
            <a:endParaRPr lang="en-US" sz="3000" dirty="0">
              <a:latin typeface="Bahnschrift Light Semi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sz="3000" b="0" i="0" u="none" strike="noStrike" cap="none" normalizeH="0" baseline="0" dirty="0">
              <a:ln>
                <a:noFill/>
              </a:ln>
              <a:solidFill>
                <a:schemeClr val="tx1"/>
              </a:solidFill>
              <a:effectLst/>
              <a:latin typeface="Bahnschrift Light SemiCondensed" panose="020B0502040204020203" pitchFamily="34" charset="0"/>
            </a:endParaRPr>
          </a:p>
        </p:txBody>
      </p:sp>
    </p:spTree>
    <p:extLst>
      <p:ext uri="{BB962C8B-B14F-4D97-AF65-F5344CB8AC3E}">
        <p14:creationId xmlns:p14="http://schemas.microsoft.com/office/powerpoint/2010/main" val="339015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4000" b="-8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sz="3600" b="1" dirty="0">
                <a:latin typeface="Bahnschrift Light SemiCondensed" panose="020B0502040204020203" pitchFamily="34" charset="0"/>
              </a:rPr>
              <a:t>Fonctionnalités principales</a:t>
            </a:r>
            <a:endParaRPr lang="en-US" sz="3600" dirty="0"/>
          </a:p>
        </p:txBody>
      </p:sp>
      <p:sp>
        <p:nvSpPr>
          <p:cNvPr id="3" name="Content Placeholder 2"/>
          <p:cNvSpPr>
            <a:spLocks noGrp="1"/>
          </p:cNvSpPr>
          <p:nvPr>
            <p:ph idx="1"/>
          </p:nvPr>
        </p:nvSpPr>
        <p:spPr>
          <a:xfrm>
            <a:off x="838200" y="1376894"/>
            <a:ext cx="10515600" cy="4351338"/>
          </a:xfrm>
        </p:spPr>
        <p:txBody>
          <a:bodyPr>
            <a:normAutofit/>
          </a:bodyPr>
          <a:lstStyle/>
          <a:p>
            <a:pPr marL="0" indent="0">
              <a:buNone/>
            </a:pPr>
            <a:r>
              <a:rPr lang="en-US" sz="2800" dirty="0" err="1">
                <a:latin typeface="Bahnschrift Light SemiCondensed" panose="020B0502040204020203" pitchFamily="34" charset="0"/>
              </a:rPr>
              <a:t>L’utilisateur</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pourra</a:t>
            </a:r>
            <a:r>
              <a:rPr lang="en-US" sz="2800" dirty="0">
                <a:latin typeface="Bahnschrift Light SemiCondensed" panose="020B0502040204020203" pitchFamily="34" charset="0"/>
              </a:rPr>
              <a:t>:</a:t>
            </a:r>
          </a:p>
          <a:p>
            <a:pPr marL="457200" indent="-457200"/>
            <a:r>
              <a:rPr lang="en-US" sz="2800" dirty="0">
                <a:latin typeface="Bahnschrift Light SemiCondensed" panose="020B0502040204020203" pitchFamily="34" charset="0"/>
              </a:rPr>
              <a:t>Se connecter</a:t>
            </a:r>
          </a:p>
          <a:p>
            <a:pPr marL="457200" indent="-457200"/>
            <a:r>
              <a:rPr lang="en-US" sz="2800" dirty="0" err="1">
                <a:latin typeface="Bahnschrift Light SemiCondensed" panose="020B0502040204020203" pitchFamily="34" charset="0"/>
              </a:rPr>
              <a:t>Ajouter</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une</a:t>
            </a:r>
            <a:r>
              <a:rPr lang="en-US" sz="2800" dirty="0">
                <a:latin typeface="Bahnschrift Light SemiCondensed" panose="020B0502040204020203" pitchFamily="34" charset="0"/>
              </a:rPr>
              <a:t> contravention</a:t>
            </a:r>
          </a:p>
          <a:p>
            <a:pPr marL="457200" indent="-457200"/>
            <a:r>
              <a:rPr lang="en-US" sz="2800" dirty="0">
                <a:latin typeface="Bahnschrift Light SemiCondensed" panose="020B0502040204020203" pitchFamily="34" charset="0"/>
              </a:rPr>
              <a:t>Payer </a:t>
            </a:r>
            <a:r>
              <a:rPr lang="en-US" sz="2800" dirty="0" err="1">
                <a:latin typeface="Bahnschrift Light SemiCondensed" panose="020B0502040204020203" pitchFamily="34" charset="0"/>
              </a:rPr>
              <a:t>une</a:t>
            </a:r>
            <a:r>
              <a:rPr lang="en-US" sz="2800" dirty="0">
                <a:latin typeface="Bahnschrift Light SemiCondensed" panose="020B0502040204020203" pitchFamily="34" charset="0"/>
              </a:rPr>
              <a:t> </a:t>
            </a:r>
            <a:r>
              <a:rPr lang="en-US" sz="2800" dirty="0" err="1">
                <a:latin typeface="Bahnschrift Light SemiCondensed" panose="020B0502040204020203" pitchFamily="34" charset="0"/>
              </a:rPr>
              <a:t>amende</a:t>
            </a:r>
            <a:r>
              <a:rPr lang="en-US" sz="2800" dirty="0">
                <a:latin typeface="Bahnschrift Light SemiCondensed" panose="020B0502040204020203" pitchFamily="34" charset="0"/>
              </a:rPr>
              <a:t> </a:t>
            </a:r>
          </a:p>
          <a:p>
            <a:pPr marL="457200" indent="-457200"/>
            <a:r>
              <a:rPr lang="en-US" sz="2800" dirty="0" err="1">
                <a:latin typeface="Bahnschrift Light SemiCondensed" panose="020B0502040204020203" pitchFamily="34" charset="0"/>
              </a:rPr>
              <a:t>Voir</a:t>
            </a:r>
            <a:r>
              <a:rPr lang="en-US" sz="2800" dirty="0">
                <a:latin typeface="Bahnschrift Light SemiCondensed" panose="020B0502040204020203" pitchFamily="34" charset="0"/>
              </a:rPr>
              <a:t> son </a:t>
            </a:r>
            <a:r>
              <a:rPr lang="en-US" sz="2800" dirty="0" err="1">
                <a:latin typeface="Bahnschrift Light SemiCondensed" panose="020B0502040204020203" pitchFamily="34" charset="0"/>
              </a:rPr>
              <a:t>historique</a:t>
            </a:r>
            <a:endParaRPr lang="en-US" sz="2800" dirty="0">
              <a:latin typeface="Bahnschrift Light SemiCondensed" panose="020B0502040204020203" pitchFamily="34" charset="0"/>
            </a:endParaRPr>
          </a:p>
          <a:p>
            <a:pPr marL="457200" indent="-457200"/>
            <a:r>
              <a:rPr lang="en-US" sz="2800" dirty="0">
                <a:latin typeface="Bahnschrift Light SemiCondensed" panose="020B0502040204020203" pitchFamily="34" charset="0"/>
              </a:rPr>
              <a:t>Et consulter un tableau de bord</a:t>
            </a:r>
          </a:p>
          <a:p>
            <a:endParaRPr lang="fr-FR" sz="2800" dirty="0"/>
          </a:p>
        </p:txBody>
      </p:sp>
    </p:spTree>
    <p:extLst>
      <p:ext uri="{BB962C8B-B14F-4D97-AF65-F5344CB8AC3E}">
        <p14:creationId xmlns:p14="http://schemas.microsoft.com/office/powerpoint/2010/main" val="1493902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572</TotalTime>
  <Words>703</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vt:lpstr>
      <vt:lpstr>Bahnschrift Light</vt:lpstr>
      <vt:lpstr>Bahnschrift Light SemiCondensed</vt:lpstr>
      <vt:lpstr>Calibri</vt:lpstr>
      <vt:lpstr>Times New Roman</vt:lpstr>
      <vt:lpstr>Trebuchet MS</vt:lpstr>
      <vt:lpstr>Wingdings 3</vt:lpstr>
      <vt:lpstr>Facet</vt:lpstr>
      <vt:lpstr>          PROGRAMME DESS DIPLÔME D’ÉTUDES SUPERIEURES SPECIALISÉES (DESS) EN TECHNOLOGIE DE L’INFORMATION     </vt:lpstr>
      <vt:lpstr>Introduction au projet SGC</vt:lpstr>
      <vt:lpstr>Introduction au projet SGC</vt:lpstr>
      <vt:lpstr>Introduction au projet SGC</vt:lpstr>
      <vt:lpstr>Plan de la présentation</vt:lpstr>
      <vt:lpstr>Problèmes identifiés</vt:lpstr>
      <vt:lpstr>Solutions proposées</vt:lpstr>
      <vt:lpstr>L’architecture de l’application</vt:lpstr>
      <vt:lpstr>Fonctionnalités principales</vt:lpstr>
      <vt:lpstr>La méthode agile utilisée (SCRUM)</vt:lpstr>
      <vt:lpstr>Menaces et risques du projet</vt:lpstr>
      <vt:lpstr>Résultats obtenus</vt:lpstr>
      <vt:lpstr>Perspectives futures</vt:lpstr>
      <vt:lpstr>Démonstration du système</vt:lpstr>
      <vt:lpstr>Démonstration du système</vt:lpstr>
      <vt:lpstr>Démonstration du système</vt:lpstr>
      <vt:lpstr>Démonstration du système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projet SGC</dc:title>
  <dc:creator>Microsoft account</dc:creator>
  <cp:lastModifiedBy>Joseph Jeff Forestal</cp:lastModifiedBy>
  <cp:revision>42</cp:revision>
  <dcterms:created xsi:type="dcterms:W3CDTF">2025-05-16T17:21:58Z</dcterms:created>
  <dcterms:modified xsi:type="dcterms:W3CDTF">2025-05-23T12:42:19Z</dcterms:modified>
</cp:coreProperties>
</file>