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2" r:id="rId1"/>
  </p:sldMasterIdLst>
  <p:sldIdLst>
    <p:sldId id="256" r:id="rId2"/>
    <p:sldId id="277" r:id="rId3"/>
    <p:sldId id="258" r:id="rId4"/>
    <p:sldId id="259" r:id="rId5"/>
    <p:sldId id="261" r:id="rId6"/>
    <p:sldId id="262" r:id="rId7"/>
    <p:sldId id="264" r:id="rId8"/>
    <p:sldId id="280" r:id="rId9"/>
    <p:sldId id="281" r:id="rId10"/>
    <p:sldId id="282" r:id="rId11"/>
    <p:sldId id="283" r:id="rId12"/>
    <p:sldId id="27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9692A8-7E7B-4485-B7FE-1DE2431CBC3F}"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9CDFB4-87B5-4B1A-AF93-4B0B1A1FAAE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797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9692A8-7E7B-4485-B7FE-1DE2431CBC3F}"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9CDFB4-87B5-4B1A-AF93-4B0B1A1FAAE1}" type="slidenum">
              <a:rPr lang="en-US" smtClean="0"/>
              <a:t>‹#›</a:t>
            </a:fld>
            <a:endParaRPr lang="en-US"/>
          </a:p>
        </p:txBody>
      </p:sp>
    </p:spTree>
    <p:extLst>
      <p:ext uri="{BB962C8B-B14F-4D97-AF65-F5344CB8AC3E}">
        <p14:creationId xmlns:p14="http://schemas.microsoft.com/office/powerpoint/2010/main" val="3211986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9692A8-7E7B-4485-B7FE-1DE2431CBC3F}"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9CDFB4-87B5-4B1A-AF93-4B0B1A1FAAE1}" type="slidenum">
              <a:rPr lang="en-US" smtClean="0"/>
              <a:t>‹#›</a:t>
            </a:fld>
            <a:endParaRPr lang="en-US"/>
          </a:p>
        </p:txBody>
      </p:sp>
    </p:spTree>
    <p:extLst>
      <p:ext uri="{BB962C8B-B14F-4D97-AF65-F5344CB8AC3E}">
        <p14:creationId xmlns:p14="http://schemas.microsoft.com/office/powerpoint/2010/main" val="4271051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9692A8-7E7B-4485-B7FE-1DE2431CBC3F}"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9CDFB4-87B5-4B1A-AF93-4B0B1A1FAAE1}" type="slidenum">
              <a:rPr lang="en-US" smtClean="0"/>
              <a:t>‹#›</a:t>
            </a:fld>
            <a:endParaRPr lang="en-US"/>
          </a:p>
        </p:txBody>
      </p:sp>
    </p:spTree>
    <p:extLst>
      <p:ext uri="{BB962C8B-B14F-4D97-AF65-F5344CB8AC3E}">
        <p14:creationId xmlns:p14="http://schemas.microsoft.com/office/powerpoint/2010/main" val="6498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9692A8-7E7B-4485-B7FE-1DE2431CBC3F}"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9CDFB4-87B5-4B1A-AF93-4B0B1A1FAAE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597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9692A8-7E7B-4485-B7FE-1DE2431CBC3F}" type="datetimeFigureOut">
              <a:rPr lang="en-US" smtClean="0"/>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9CDFB4-87B5-4B1A-AF93-4B0B1A1FAAE1}" type="slidenum">
              <a:rPr lang="en-US" smtClean="0"/>
              <a:t>‹#›</a:t>
            </a:fld>
            <a:endParaRPr lang="en-US"/>
          </a:p>
        </p:txBody>
      </p:sp>
    </p:spTree>
    <p:extLst>
      <p:ext uri="{BB962C8B-B14F-4D97-AF65-F5344CB8AC3E}">
        <p14:creationId xmlns:p14="http://schemas.microsoft.com/office/powerpoint/2010/main" val="1403250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9692A8-7E7B-4485-B7FE-1DE2431CBC3F}" type="datetimeFigureOut">
              <a:rPr lang="en-US" smtClean="0"/>
              <a:t>5/22/2025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9CDFB4-87B5-4B1A-AF93-4B0B1A1FAAE1}" type="slidenum">
              <a:rPr lang="en-US" smtClean="0"/>
              <a:t>‹#›</a:t>
            </a:fld>
            <a:endParaRPr lang="en-US"/>
          </a:p>
        </p:txBody>
      </p:sp>
    </p:spTree>
    <p:extLst>
      <p:ext uri="{BB962C8B-B14F-4D97-AF65-F5344CB8AC3E}">
        <p14:creationId xmlns:p14="http://schemas.microsoft.com/office/powerpoint/2010/main" val="538471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9692A8-7E7B-4485-B7FE-1DE2431CBC3F}" type="datetimeFigureOut">
              <a:rPr lang="en-US" smtClean="0"/>
              <a:t>5/22/2025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9CDFB4-87B5-4B1A-AF93-4B0B1A1FAAE1}" type="slidenum">
              <a:rPr lang="en-US" smtClean="0"/>
              <a:t>‹#›</a:t>
            </a:fld>
            <a:endParaRPr lang="en-US"/>
          </a:p>
        </p:txBody>
      </p:sp>
    </p:spTree>
    <p:extLst>
      <p:ext uri="{BB962C8B-B14F-4D97-AF65-F5344CB8AC3E}">
        <p14:creationId xmlns:p14="http://schemas.microsoft.com/office/powerpoint/2010/main" val="66657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F9692A8-7E7B-4485-B7FE-1DE2431CBC3F}" type="datetimeFigureOut">
              <a:rPr lang="en-US" smtClean="0"/>
              <a:t>5/22/2025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D9CDFB4-87B5-4B1A-AF93-4B0B1A1FAAE1}" type="slidenum">
              <a:rPr lang="en-US" smtClean="0"/>
              <a:t>‹#›</a:t>
            </a:fld>
            <a:endParaRPr lang="en-US"/>
          </a:p>
        </p:txBody>
      </p:sp>
    </p:spTree>
    <p:extLst>
      <p:ext uri="{BB962C8B-B14F-4D97-AF65-F5344CB8AC3E}">
        <p14:creationId xmlns:p14="http://schemas.microsoft.com/office/powerpoint/2010/main" val="1575571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F9692A8-7E7B-4485-B7FE-1DE2431CBC3F}" type="datetimeFigureOut">
              <a:rPr lang="en-US" smtClean="0"/>
              <a:t>5/22/2025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D9CDFB4-87B5-4B1A-AF93-4B0B1A1FAAE1}" type="slidenum">
              <a:rPr lang="en-US" smtClean="0"/>
              <a:t>‹#›</a:t>
            </a:fld>
            <a:endParaRPr lang="en-US"/>
          </a:p>
        </p:txBody>
      </p:sp>
    </p:spTree>
    <p:extLst>
      <p:ext uri="{BB962C8B-B14F-4D97-AF65-F5344CB8AC3E}">
        <p14:creationId xmlns:p14="http://schemas.microsoft.com/office/powerpoint/2010/main" val="744165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9692A8-7E7B-4485-B7FE-1DE2431CBC3F}" type="datetimeFigureOut">
              <a:rPr lang="en-US" smtClean="0"/>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9CDFB4-87B5-4B1A-AF93-4B0B1A1FAAE1}" type="slidenum">
              <a:rPr lang="en-US" smtClean="0"/>
              <a:t>‹#›</a:t>
            </a:fld>
            <a:endParaRPr lang="en-US"/>
          </a:p>
        </p:txBody>
      </p:sp>
    </p:spTree>
    <p:extLst>
      <p:ext uri="{BB962C8B-B14F-4D97-AF65-F5344CB8AC3E}">
        <p14:creationId xmlns:p14="http://schemas.microsoft.com/office/powerpoint/2010/main" val="2593667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F9692A8-7E7B-4485-B7FE-1DE2431CBC3F}" type="datetimeFigureOut">
              <a:rPr lang="en-US" smtClean="0"/>
              <a:t>5/22/2025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D9CDFB4-87B5-4B1A-AF93-4B0B1A1FAAE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564369"/>
      </p:ext>
    </p:extLst>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DD638E-9161-FAF5-05A6-DD3A1D59F049}"/>
              </a:ext>
            </a:extLst>
          </p:cNvPr>
          <p:cNvSpPr>
            <a:spLocks noGrp="1"/>
          </p:cNvSpPr>
          <p:nvPr>
            <p:ph type="ctrTitle"/>
          </p:nvPr>
        </p:nvSpPr>
        <p:spPr>
          <a:xfrm>
            <a:off x="2609271" y="2297158"/>
            <a:ext cx="6815669" cy="1515533"/>
          </a:xfrm>
        </p:spPr>
        <p:txBody>
          <a:bodyPr>
            <a:normAutofit fontScale="90000"/>
          </a:bodyPr>
          <a:lstStyle/>
          <a:p>
            <a:pPr marL="0" marR="0" algn="ctr">
              <a:lnSpc>
                <a:spcPct val="107000"/>
              </a:lnSpc>
              <a:spcAft>
                <a:spcPts val="800"/>
              </a:spcAft>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a:r>
            <a:br>
              <a:rPr lang="fr-FR" sz="1800" b="1" dirty="0">
                <a:effectLst/>
                <a:latin typeface="Times New Roman" panose="02020603050405020304" pitchFamily="18" charset="0"/>
                <a:ea typeface="Calibri" panose="020F0502020204030204" pitchFamily="34" charset="0"/>
                <a:cs typeface="Times New Roman" panose="02020603050405020304" pitchFamily="18" charset="0"/>
              </a:rPr>
            </a:b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a:r>
            <a:br>
              <a:rPr lang="fr-FR" sz="1800" b="1" dirty="0">
                <a:effectLst/>
                <a:latin typeface="Times New Roman" panose="02020603050405020304" pitchFamily="18" charset="0"/>
                <a:ea typeface="Calibri" panose="020F0502020204030204" pitchFamily="34" charset="0"/>
                <a:cs typeface="Times New Roman" panose="02020603050405020304" pitchFamily="18" charset="0"/>
              </a:rPr>
            </a:b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a:r>
            <a:br>
              <a:rPr lang="fr-FR" sz="1800" b="1" dirty="0">
                <a:effectLst/>
                <a:latin typeface="Times New Roman" panose="02020603050405020304" pitchFamily="18" charset="0"/>
                <a:ea typeface="Calibri" panose="020F0502020204030204" pitchFamily="34" charset="0"/>
                <a:cs typeface="Times New Roman" panose="02020603050405020304" pitchFamily="18" charset="0"/>
              </a:rPr>
            </a:b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a:r>
            <a:br>
              <a:rPr lang="fr-FR" sz="1800" b="1" dirty="0">
                <a:effectLst/>
                <a:latin typeface="Times New Roman" panose="02020603050405020304" pitchFamily="18" charset="0"/>
                <a:ea typeface="Calibri" panose="020F0502020204030204" pitchFamily="34" charset="0"/>
                <a:cs typeface="Times New Roman" panose="02020603050405020304" pitchFamily="18" charset="0"/>
              </a:rPr>
            </a:b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a:r>
            <a:br>
              <a:rPr lang="fr-FR" sz="1800" b="1" dirty="0">
                <a:effectLst/>
                <a:latin typeface="Times New Roman" panose="02020603050405020304" pitchFamily="18" charset="0"/>
                <a:ea typeface="Calibri" panose="020F0502020204030204" pitchFamily="34" charset="0"/>
                <a:cs typeface="Times New Roman" panose="02020603050405020304" pitchFamily="18" charset="0"/>
              </a:rPr>
            </a:b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a:r>
            <a:br>
              <a:rPr lang="fr-FR" sz="1800" b="1" dirty="0">
                <a:effectLst/>
                <a:latin typeface="Times New Roman" panose="02020603050405020304" pitchFamily="18" charset="0"/>
                <a:ea typeface="Calibri" panose="020F0502020204030204" pitchFamily="34" charset="0"/>
                <a:cs typeface="Times New Roman" panose="02020603050405020304" pitchFamily="18" charset="0"/>
              </a:rPr>
            </a:b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a:r>
            <a:br>
              <a:rPr lang="fr-FR" sz="1800" b="1" dirty="0">
                <a:effectLst/>
                <a:latin typeface="Times New Roman" panose="02020603050405020304" pitchFamily="18" charset="0"/>
                <a:ea typeface="Calibri" panose="020F0502020204030204" pitchFamily="34" charset="0"/>
                <a:cs typeface="Times New Roman" panose="02020603050405020304" pitchFamily="18" charset="0"/>
              </a:rPr>
            </a:b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a:r>
            <a:br>
              <a:rPr lang="fr-FR" sz="1800" b="1" dirty="0">
                <a:effectLst/>
                <a:latin typeface="Times New Roman" panose="02020603050405020304" pitchFamily="18" charset="0"/>
                <a:ea typeface="Calibri" panose="020F0502020204030204" pitchFamily="34" charset="0"/>
                <a:cs typeface="Times New Roman" panose="02020603050405020304" pitchFamily="18" charset="0"/>
              </a:rPr>
            </a:b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a:r>
            <a:br>
              <a:rPr lang="fr-FR" sz="1800" b="1" dirty="0">
                <a:effectLst/>
                <a:latin typeface="Times New Roman" panose="02020603050405020304" pitchFamily="18" charset="0"/>
                <a:ea typeface="Calibri" panose="020F0502020204030204" pitchFamily="34" charset="0"/>
                <a:cs typeface="Times New Roman" panose="02020603050405020304" pitchFamily="18" charset="0"/>
              </a:rPr>
            </a:b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a:r>
            <a:br>
              <a:rPr lang="fr-FR" sz="1800" b="1" dirty="0">
                <a:effectLst/>
                <a:latin typeface="Times New Roman" panose="02020603050405020304" pitchFamily="18" charset="0"/>
                <a:ea typeface="Calibri" panose="020F0502020204030204" pitchFamily="34" charset="0"/>
                <a:cs typeface="Times New Roman" panose="02020603050405020304" pitchFamily="18" charset="0"/>
              </a:rPr>
            </a:br>
            <a:r>
              <a:rPr lang="fr-FR" sz="18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PROGRAMME DESS</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r>
            <a:b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br>
            <a:r>
              <a:rPr lang="fr-FR" sz="18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DIPLÔME D’ÉTUDES SUPERIEURES SPECIALISÉES (DESS)</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r>
            <a:b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br>
            <a:r>
              <a:rPr lang="fr-FR" sz="18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EN TECHNOLOGIE DE L’INFORMATION  </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r>
            <a:b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b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 xmlns:a16="http://schemas.microsoft.com/office/drawing/2014/main" id="{F443AFC4-0397-766B-3FA2-17175074C92D}"/>
              </a:ext>
            </a:extLst>
          </p:cNvPr>
          <p:cNvSpPr>
            <a:spLocks noGrp="1"/>
          </p:cNvSpPr>
          <p:nvPr>
            <p:ph type="subTitle" idx="1"/>
          </p:nvPr>
        </p:nvSpPr>
        <p:spPr>
          <a:xfrm>
            <a:off x="1503961" y="3277143"/>
            <a:ext cx="8637072" cy="2094957"/>
          </a:xfrm>
        </p:spPr>
        <p:txBody>
          <a:bodyPr>
            <a:normAutofit fontScale="85000" lnSpcReduction="20000"/>
          </a:bodyPr>
          <a:lstStyle/>
          <a:p>
            <a:pPr>
              <a:lnSpc>
                <a:spcPct val="107000"/>
              </a:lnSpc>
              <a:spcAft>
                <a:spcPts val="800"/>
              </a:spcAft>
            </a:pPr>
            <a:endParaRPr lang="fr-FR" sz="1800" i="1" u="sng"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COURS</a:t>
            </a:r>
            <a:br>
              <a:rPr lang="fr-FR" sz="1800" i="1" dirty="0">
                <a:effectLst/>
                <a:latin typeface="Times New Roman" panose="02020603050405020304" pitchFamily="18" charset="0"/>
                <a:ea typeface="Calibri" panose="020F0502020204030204" pitchFamily="34" charset="0"/>
                <a:cs typeface="Times New Roman" panose="02020603050405020304" pitchFamily="18" charset="0"/>
              </a:rPr>
            </a:br>
            <a:r>
              <a:rPr lang="fr-FR" sz="1800" i="1" dirty="0">
                <a:effectLst/>
                <a:latin typeface="Times New Roman" panose="02020603050405020304" pitchFamily="18" charset="0"/>
                <a:ea typeface="Calibri" panose="020F0502020204030204" pitchFamily="34" charset="0"/>
                <a:cs typeface="Times New Roman" panose="02020603050405020304" pitchFamily="18" charset="0"/>
              </a:rPr>
              <a:t>                                                 GESTION DES PROJETS INFORMATIQUES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Aft>
                <a:spcPts val="800"/>
              </a:spcAft>
              <a:buNone/>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PROFESSEUR Dr. LEVIKA HERVE NANKAP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Aft>
                <a:spcPts val="800"/>
              </a:spcAft>
            </a:pPr>
            <a:r>
              <a:rPr lang="fr-FR" sz="1800" i="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b="1" dirty="0">
                <a:effectLst/>
                <a:latin typeface="Times New Roman" panose="02020603050405020304" pitchFamily="18" charset="0"/>
                <a:ea typeface="Calibri" panose="020F0502020204030204" pitchFamily="34" charset="0"/>
              </a:rPr>
              <a:t>03 Avril 2025</a:t>
            </a:r>
            <a:endParaRPr lang="en-US" dirty="0"/>
          </a:p>
        </p:txBody>
      </p:sp>
      <p:sp>
        <p:nvSpPr>
          <p:cNvPr id="6" name="Rectangle 5">
            <a:extLst>
              <a:ext uri="{FF2B5EF4-FFF2-40B4-BE49-F238E27FC236}">
                <a16:creationId xmlns="" xmlns:a16="http://schemas.microsoft.com/office/drawing/2014/main" id="{AEF2F415-5E05-BE09-8B7B-976ED6ADB722}"/>
              </a:ext>
            </a:extLst>
          </p:cNvPr>
          <p:cNvSpPr/>
          <p:nvPr/>
        </p:nvSpPr>
        <p:spPr>
          <a:xfrm>
            <a:off x="146304" y="484142"/>
            <a:ext cx="2743200" cy="1024618"/>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ounded Rectangle 3">
            <a:extLst>
              <a:ext uri="{FF2B5EF4-FFF2-40B4-BE49-F238E27FC236}">
                <a16:creationId xmlns="" xmlns:a16="http://schemas.microsoft.com/office/drawing/2014/main" id="{ADA6FE72-4747-B3E0-4955-9D97E25C74F8}"/>
              </a:ext>
            </a:extLst>
          </p:cNvPr>
          <p:cNvSpPr/>
          <p:nvPr/>
        </p:nvSpPr>
        <p:spPr>
          <a:xfrm>
            <a:off x="9638616" y="962443"/>
            <a:ext cx="1421575" cy="762543"/>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787199301"/>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rgbClr val="0070C0"/>
                </a:solidFill>
                <a:latin typeface="Times New Roman" panose="02020603050405020304" pitchFamily="18" charset="0"/>
                <a:cs typeface="Times New Roman" panose="02020603050405020304" pitchFamily="18" charset="0"/>
              </a:rPr>
              <a:t>PRESENTATION </a:t>
            </a:r>
            <a:r>
              <a:rPr lang="en-US" sz="2400" b="1" dirty="0" smtClean="0">
                <a:solidFill>
                  <a:srgbClr val="0070C0"/>
                </a:solidFill>
                <a:latin typeface="Times New Roman" panose="02020603050405020304" pitchFamily="18" charset="0"/>
                <a:cs typeface="Times New Roman" panose="02020603050405020304" pitchFamily="18" charset="0"/>
              </a:rPr>
              <a:t>CREATION UTILISATEUR </a:t>
            </a:r>
            <a:r>
              <a:rPr lang="en-US" sz="2400" b="1" dirty="0">
                <a:solidFill>
                  <a:srgbClr val="0070C0"/>
                </a:solidFill>
                <a:latin typeface="Times New Roman" panose="02020603050405020304" pitchFamily="18" charset="0"/>
                <a:cs typeface="Times New Roman" panose="02020603050405020304" pitchFamily="18" charset="0"/>
              </a:rPr>
              <a:t>DU SYSTEME</a:t>
            </a:r>
            <a:endParaRPr lang="en-US" sz="2400" dirty="0"/>
          </a:p>
        </p:txBody>
      </p:sp>
      <p:pic>
        <p:nvPicPr>
          <p:cNvPr id="4" name="Content Placeholder 3"/>
          <p:cNvPicPr>
            <a:picLocks noGrp="1" noChangeAspect="1"/>
          </p:cNvPicPr>
          <p:nvPr>
            <p:ph idx="1"/>
          </p:nvPr>
        </p:nvPicPr>
        <p:blipFill>
          <a:blip r:embed="rId2"/>
          <a:stretch>
            <a:fillRect/>
          </a:stretch>
        </p:blipFill>
        <p:spPr>
          <a:xfrm>
            <a:off x="978408" y="1846263"/>
            <a:ext cx="9337711" cy="4482510"/>
          </a:xfrm>
          <a:prstGeom prst="rect">
            <a:avLst/>
          </a:prstGeom>
        </p:spPr>
      </p:pic>
    </p:spTree>
    <p:extLst>
      <p:ext uri="{BB962C8B-B14F-4D97-AF65-F5344CB8AC3E}">
        <p14:creationId xmlns:p14="http://schemas.microsoft.com/office/powerpoint/2010/main" val="2133672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PRESENTATION DASHBOARD  DU SYSTEME</a:t>
            </a:r>
            <a:endParaRPr lang="en-US" sz="2400" b="1" dirty="0">
              <a:solidFill>
                <a:srgbClr val="0070C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856388" y="1737360"/>
            <a:ext cx="10811356" cy="4608576"/>
          </a:xfrm>
          <a:prstGeom prst="rect">
            <a:avLst/>
          </a:prstGeom>
        </p:spPr>
      </p:pic>
    </p:spTree>
    <p:extLst>
      <p:ext uri="{BB962C8B-B14F-4D97-AF65-F5344CB8AC3E}">
        <p14:creationId xmlns:p14="http://schemas.microsoft.com/office/powerpoint/2010/main" val="1721572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960BC2-B9D0-2C87-354C-9416A4CB1541}"/>
              </a:ext>
            </a:extLst>
          </p:cNvPr>
          <p:cNvSpPr>
            <a:spLocks noGrp="1"/>
          </p:cNvSpPr>
          <p:nvPr>
            <p:ph type="title"/>
          </p:nvPr>
        </p:nvSpPr>
        <p:spPr/>
        <p:txBody>
          <a:bodyPr>
            <a:normAutofit/>
          </a:bodyPr>
          <a:lstStyle/>
          <a:p>
            <a:r>
              <a:rPr lang="fr-FR" sz="3200" b="1" dirty="0">
                <a:effectLst/>
                <a:latin typeface="Times New Roman" panose="02020603050405020304" pitchFamily="18" charset="0"/>
                <a:ea typeface="Times New Roman" panose="02020603050405020304" pitchFamily="18" charset="0"/>
              </a:rPr>
              <a:t/>
            </a:r>
            <a:br>
              <a:rPr lang="fr-FR" sz="3200" b="1" dirty="0">
                <a:effectLst/>
                <a:latin typeface="Times New Roman" panose="02020603050405020304" pitchFamily="18" charset="0"/>
                <a:ea typeface="Times New Roman" panose="02020603050405020304" pitchFamily="18" charset="0"/>
              </a:rPr>
            </a:br>
            <a:r>
              <a:rPr lang="fr-FR" sz="3200" b="1" dirty="0">
                <a:effectLst/>
                <a:latin typeface="Times New Roman" panose="02020603050405020304" pitchFamily="18" charset="0"/>
                <a:ea typeface="Times New Roman" panose="02020603050405020304" pitchFamily="18" charset="0"/>
              </a:rPr>
              <a:t/>
            </a:r>
            <a:br>
              <a:rPr lang="fr-FR" sz="3200" b="1" dirty="0">
                <a:effectLst/>
                <a:latin typeface="Times New Roman" panose="02020603050405020304" pitchFamily="18" charset="0"/>
                <a:ea typeface="Times New Roman" panose="02020603050405020304" pitchFamily="18" charset="0"/>
              </a:rPr>
            </a:br>
            <a:r>
              <a:rPr lang="fr-FR" sz="2400" b="1" dirty="0" smtClean="0">
                <a:solidFill>
                  <a:srgbClr val="0070C0"/>
                </a:solidFill>
                <a:effectLst/>
                <a:latin typeface="Times New Roman" panose="02020603050405020304" pitchFamily="18" charset="0"/>
                <a:ea typeface="Times New Roman" panose="02020603050405020304" pitchFamily="18" charset="0"/>
              </a:rPr>
              <a:t>CONCLUSION</a:t>
            </a:r>
            <a:r>
              <a:rPr lang="fr-FR" sz="3200" b="1" dirty="0" smtClean="0">
                <a:effectLst/>
                <a:latin typeface="Times New Roman" panose="02020603050405020304" pitchFamily="18" charset="0"/>
                <a:ea typeface="Times New Roman" panose="02020603050405020304" pitchFamily="18" charset="0"/>
              </a:rPr>
              <a:t> </a:t>
            </a:r>
            <a:endParaRPr lang="en-US" dirty="0"/>
          </a:p>
        </p:txBody>
      </p:sp>
      <p:sp>
        <p:nvSpPr>
          <p:cNvPr id="3" name="Content Placeholder 2">
            <a:extLst>
              <a:ext uri="{FF2B5EF4-FFF2-40B4-BE49-F238E27FC236}">
                <a16:creationId xmlns="" xmlns:a16="http://schemas.microsoft.com/office/drawing/2014/main" id="{411F56E4-3613-DF6C-2C21-87B5AFD1D4C6}"/>
              </a:ext>
            </a:extLst>
          </p:cNvPr>
          <p:cNvSpPr>
            <a:spLocks noGrp="1"/>
          </p:cNvSpPr>
          <p:nvPr>
            <p:ph idx="1"/>
          </p:nvPr>
        </p:nvSpPr>
        <p:spPr/>
        <p:txBody>
          <a:bodyPr/>
          <a:lstStyle/>
          <a:p>
            <a:pPr marL="0" indent="0" algn="just">
              <a:lnSpc>
                <a:spcPct val="150000"/>
              </a:lnSpc>
              <a:spcAft>
                <a:spcPts val="800"/>
              </a:spcAft>
              <a:buSzPts val="1000"/>
              <a:buNone/>
              <a:tabLst>
                <a:tab pos="457200" algn="l"/>
              </a:tabLst>
            </a:pPr>
            <a:r>
              <a:rPr lang="fr-FR" sz="1800" dirty="0" smtClean="0">
                <a:latin typeface="Times New Roman" panose="02020603050405020304" pitchFamily="18" charset="0"/>
                <a:cs typeface="Times New Roman" panose="02020603050405020304" pitchFamily="18" charset="0"/>
              </a:rPr>
              <a:t>	Le </a:t>
            </a:r>
            <a:r>
              <a:rPr lang="fr-FR" sz="1800" dirty="0">
                <a:latin typeface="Times New Roman" panose="02020603050405020304" pitchFamily="18" charset="0"/>
                <a:cs typeface="Times New Roman" panose="02020603050405020304" pitchFamily="18" charset="0"/>
              </a:rPr>
              <a:t>projet </a:t>
            </a:r>
            <a:r>
              <a:rPr lang="fr-FR" sz="1800" b="1" u="sng" dirty="0">
                <a:latin typeface="Times New Roman" panose="02020603050405020304" pitchFamily="18" charset="0"/>
                <a:ea typeface="Times New Roman" panose="02020603050405020304" pitchFamily="18" charset="0"/>
                <a:cs typeface="Times New Roman" panose="02020603050405020304" pitchFamily="18" charset="0"/>
              </a:rPr>
              <a:t>SGC</a:t>
            </a:r>
            <a:r>
              <a:rPr lang="fr-FR" sz="1800" dirty="0">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smtClean="0">
                <a:latin typeface="Times New Roman" panose="02020603050405020304" pitchFamily="18" charset="0"/>
                <a:cs typeface="Times New Roman" panose="02020603050405020304" pitchFamily="18" charset="0"/>
              </a:rPr>
              <a:t>vise </a:t>
            </a:r>
            <a:r>
              <a:rPr lang="fr-FR" sz="1800" dirty="0">
                <a:latin typeface="Times New Roman" panose="02020603050405020304" pitchFamily="18" charset="0"/>
                <a:cs typeface="Times New Roman" panose="02020603050405020304" pitchFamily="18" charset="0"/>
              </a:rPr>
              <a:t>à résoudre les problèmes d'efficacité et d'accessibilité de la gestion des contraventions. En utilisant des technologies modernes et une méthodologie Agile, nous comptons livrer une solution robuste, sécurisée et intuitive pour les administrations et les citoyens.</a:t>
            </a:r>
          </a:p>
          <a:p>
            <a:pPr marL="0" marR="0" lvl="0" indent="0" algn="just">
              <a:lnSpc>
                <a:spcPct val="150000"/>
              </a:lnSpc>
              <a:spcAft>
                <a:spcPts val="800"/>
              </a:spcAft>
              <a:buSzPts val="1000"/>
              <a:buNone/>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01416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PRÉSENTATION DES MEMBRES DU GROUPE </a:t>
            </a:r>
            <a:r>
              <a:rPr lang="fr-FR"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a:t>
            </a:r>
            <a:r>
              <a:rPr lang="fr-FR" sz="2400" b="1"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15</a:t>
            </a:r>
            <a:endPar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Abraham </a:t>
            </a:r>
            <a:r>
              <a:rPr lang="en-US" b="1" dirty="0">
                <a:latin typeface="Times New Roman" panose="02020603050405020304" pitchFamily="18" charset="0"/>
                <a:cs typeface="Times New Roman" panose="02020603050405020304" pitchFamily="18" charset="0"/>
              </a:rPr>
              <a:t>B.C.D </a:t>
            </a:r>
            <a:r>
              <a:rPr lang="en-US" b="1" dirty="0" smtClean="0">
                <a:latin typeface="Times New Roman" panose="02020603050405020304" pitchFamily="18" charset="0"/>
                <a:cs typeface="Times New Roman" panose="02020603050405020304" pitchFamily="18" charset="0"/>
              </a:rPr>
              <a:t>FLEURY</a:t>
            </a:r>
          </a:p>
          <a:p>
            <a:pPr>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Augusmene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PHILUS</a:t>
            </a:r>
          </a:p>
          <a:p>
            <a:pPr>
              <a:buFont typeface="Wingdings" panose="05000000000000000000" pitchFamily="2" charset="2"/>
              <a:buChar char="Ø"/>
            </a:pPr>
            <a:r>
              <a:rPr lang="fr-CA" dirty="0">
                <a:latin typeface="Times New Roman" panose="02020603050405020304" pitchFamily="18" charset="0"/>
                <a:cs typeface="Times New Roman" panose="02020603050405020304" pitchFamily="18" charset="0"/>
              </a:rPr>
              <a:t>Frantz </a:t>
            </a:r>
            <a:r>
              <a:rPr lang="fr-CA" b="1" dirty="0">
                <a:latin typeface="Times New Roman" panose="02020603050405020304" pitchFamily="18" charset="0"/>
                <a:cs typeface="Times New Roman" panose="02020603050405020304" pitchFamily="18" charset="0"/>
              </a:rPr>
              <a:t>PEDROS-ALEXIX</a:t>
            </a: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fr-CA" dirty="0">
                <a:latin typeface="Times New Roman" panose="02020603050405020304" pitchFamily="18" charset="0"/>
                <a:cs typeface="Times New Roman" panose="02020603050405020304" pitchFamily="18" charset="0"/>
              </a:rPr>
              <a:t>Jean </a:t>
            </a:r>
            <a:r>
              <a:rPr lang="fr-CA" dirty="0" err="1">
                <a:latin typeface="Times New Roman" panose="02020603050405020304" pitchFamily="18" charset="0"/>
                <a:cs typeface="Times New Roman" panose="02020603050405020304" pitchFamily="18" charset="0"/>
              </a:rPr>
              <a:t>Lukens</a:t>
            </a:r>
            <a:r>
              <a:rPr lang="fr-CA" dirty="0">
                <a:latin typeface="Times New Roman" panose="02020603050405020304" pitchFamily="18" charset="0"/>
                <a:cs typeface="Times New Roman" panose="02020603050405020304" pitchFamily="18" charset="0"/>
              </a:rPr>
              <a:t> </a:t>
            </a:r>
            <a:r>
              <a:rPr lang="fr-CA" b="1" dirty="0">
                <a:latin typeface="Times New Roman" panose="02020603050405020304" pitchFamily="18" charset="0"/>
                <a:cs typeface="Times New Roman" panose="02020603050405020304" pitchFamily="18" charset="0"/>
              </a:rPr>
              <a:t>DERILUS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Jean Yves </a:t>
            </a:r>
            <a:r>
              <a:rPr lang="en-US" b="1" dirty="0">
                <a:latin typeface="Times New Roman" panose="02020603050405020304" pitchFamily="18" charset="0"/>
                <a:cs typeface="Times New Roman" panose="02020603050405020304" pitchFamily="18" charset="0"/>
              </a:rPr>
              <a:t>AGENOR</a:t>
            </a:r>
          </a:p>
          <a:p>
            <a:pPr>
              <a:buFont typeface="Wingdings" panose="05000000000000000000" pitchFamily="2" charset="2"/>
              <a:buChar char="Ø"/>
            </a:pPr>
            <a:r>
              <a:rPr lang="fr-CA" dirty="0">
                <a:latin typeface="Times New Roman" panose="02020603050405020304" pitchFamily="18" charset="0"/>
                <a:cs typeface="Times New Roman" panose="02020603050405020304" pitchFamily="18" charset="0"/>
              </a:rPr>
              <a:t>Joël </a:t>
            </a:r>
            <a:r>
              <a:rPr lang="fr-CA" b="1" dirty="0">
                <a:latin typeface="Times New Roman" panose="02020603050405020304" pitchFamily="18" charset="0"/>
                <a:cs typeface="Times New Roman" panose="02020603050405020304" pitchFamily="18" charset="0"/>
              </a:rPr>
              <a:t>ALEXIS </a:t>
            </a: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fr-CA" dirty="0">
                <a:latin typeface="Times New Roman" panose="02020603050405020304" pitchFamily="18" charset="0"/>
                <a:cs typeface="Times New Roman" panose="02020603050405020304" pitchFamily="18" charset="0"/>
              </a:rPr>
              <a:t>Joseph Jeff  </a:t>
            </a:r>
            <a:r>
              <a:rPr lang="fr-CA" b="1" dirty="0">
                <a:latin typeface="Times New Roman" panose="02020603050405020304" pitchFamily="18" charset="0"/>
                <a:cs typeface="Times New Roman" panose="02020603050405020304" pitchFamily="18" charset="0"/>
              </a:rPr>
              <a:t>FORESTAL</a:t>
            </a: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fr-CA" dirty="0" err="1">
                <a:latin typeface="Times New Roman" panose="02020603050405020304" pitchFamily="18" charset="0"/>
                <a:cs typeface="Times New Roman" panose="02020603050405020304" pitchFamily="18" charset="0"/>
              </a:rPr>
              <a:t>Luckens</a:t>
            </a:r>
            <a:r>
              <a:rPr lang="fr-CA" dirty="0">
                <a:latin typeface="Times New Roman" panose="02020603050405020304" pitchFamily="18" charset="0"/>
                <a:cs typeface="Times New Roman" panose="02020603050405020304" pitchFamily="18" charset="0"/>
              </a:rPr>
              <a:t>  </a:t>
            </a:r>
            <a:r>
              <a:rPr lang="fr-CA" b="1" dirty="0">
                <a:latin typeface="Times New Roman" panose="02020603050405020304" pitchFamily="18" charset="0"/>
                <a:cs typeface="Times New Roman" panose="02020603050405020304" pitchFamily="18" charset="0"/>
              </a:rPr>
              <a:t>JEAN </a:t>
            </a: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fr-CA" dirty="0">
                <a:latin typeface="Times New Roman" panose="02020603050405020304" pitchFamily="18" charset="0"/>
                <a:cs typeface="Times New Roman" panose="02020603050405020304" pitchFamily="18" charset="0"/>
              </a:rPr>
              <a:t>Marcus  </a:t>
            </a:r>
            <a:r>
              <a:rPr lang="fr-CA" b="1" dirty="0">
                <a:latin typeface="Times New Roman" panose="02020603050405020304" pitchFamily="18" charset="0"/>
                <a:cs typeface="Times New Roman" panose="02020603050405020304" pitchFamily="18" charset="0"/>
              </a:rPr>
              <a:t>RÉGIS</a:t>
            </a:r>
            <a:endParaRPr lang="en-US" b="1" dirty="0">
              <a:latin typeface="Times New Roman" panose="02020603050405020304" pitchFamily="18" charset="0"/>
              <a:cs typeface="Times New Roman" panose="02020603050405020304" pitchFamily="18" charset="0"/>
            </a:endParaRPr>
          </a:p>
          <a:p>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6518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BCADFB-CE43-3C17-3464-EA8A3A9638AE}"/>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3600" b="1" dirty="0" err="1" smtClean="0">
                <a:solidFill>
                  <a:srgbClr val="0070C0"/>
                </a:solidFill>
                <a:latin typeface="Times New Roman" panose="02020603050405020304" pitchFamily="18" charset="0"/>
                <a:cs typeface="Times New Roman" panose="02020603050405020304" pitchFamily="18" charset="0"/>
              </a:rPr>
              <a:t>Pr</a:t>
            </a:r>
            <a:r>
              <a:rPr lang="fr-FR" sz="36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é</a:t>
            </a:r>
            <a:r>
              <a:rPr lang="en-US" sz="3600" b="1" dirty="0" err="1" smtClean="0">
                <a:solidFill>
                  <a:srgbClr val="0070C0"/>
                </a:solidFill>
                <a:latin typeface="Times New Roman" panose="02020603050405020304" pitchFamily="18" charset="0"/>
                <a:cs typeface="Times New Roman" panose="02020603050405020304" pitchFamily="18" charset="0"/>
              </a:rPr>
              <a:t>sentation</a:t>
            </a:r>
            <a:r>
              <a:rPr lang="en-US" sz="3600" b="1" dirty="0" smtClean="0">
                <a:solidFill>
                  <a:srgbClr val="0070C0"/>
                </a:solidFill>
                <a:latin typeface="Times New Roman" panose="02020603050405020304" pitchFamily="18" charset="0"/>
                <a:cs typeface="Times New Roman" panose="02020603050405020304" pitchFamily="18" charset="0"/>
              </a:rPr>
              <a:t> </a:t>
            </a:r>
            <a:r>
              <a:rPr lang="en-US" sz="3600" b="1" dirty="0">
                <a:solidFill>
                  <a:srgbClr val="0070C0"/>
                </a:solidFill>
                <a:latin typeface="Times New Roman" panose="02020603050405020304" pitchFamily="18" charset="0"/>
                <a:cs typeface="Times New Roman" panose="02020603050405020304" pitchFamily="18" charset="0"/>
              </a:rPr>
              <a:t>du Projet</a:t>
            </a:r>
          </a:p>
        </p:txBody>
      </p:sp>
      <p:sp>
        <p:nvSpPr>
          <p:cNvPr id="3" name="Content Placeholder 2">
            <a:extLst>
              <a:ext uri="{FF2B5EF4-FFF2-40B4-BE49-F238E27FC236}">
                <a16:creationId xmlns="" xmlns:a16="http://schemas.microsoft.com/office/drawing/2014/main" id="{C9F09746-53E3-C6AD-52C3-FEE29C5D9290}"/>
              </a:ext>
            </a:extLst>
          </p:cNvPr>
          <p:cNvSpPr>
            <a:spLocks noGrp="1"/>
          </p:cNvSpPr>
          <p:nvPr>
            <p:ph idx="1"/>
          </p:nvPr>
        </p:nvSpPr>
        <p:spPr>
          <a:xfrm>
            <a:off x="1451579" y="2015732"/>
            <a:ext cx="9479657" cy="3179723"/>
          </a:xfrm>
        </p:spPr>
        <p:txBody>
          <a:bodyPr>
            <a:normAutofit/>
          </a:bodyPr>
          <a:lstStyle/>
          <a:p>
            <a:pPr marL="0" indent="0" algn="just">
              <a:lnSpc>
                <a:spcPct val="150000"/>
              </a:lnSpc>
              <a:buNone/>
            </a:pPr>
            <a:r>
              <a:rPr lang="fr-CA" sz="2400" b="1" dirty="0" smtClean="0">
                <a:effectLst/>
                <a:latin typeface="Times New Roman" panose="02020603050405020304" pitchFamily="18" charset="0"/>
                <a:ea typeface="Calibri" panose="020F0502020204030204" pitchFamily="34" charset="0"/>
                <a:cs typeface="Times New Roman" panose="02020603050405020304" pitchFamily="18" charset="0"/>
              </a:rPr>
              <a:t>Système de Gestion des contraventions (SGC)</a:t>
            </a:r>
            <a:r>
              <a:rPr lang="fr-CA" sz="2400" dirty="0" smtClean="0">
                <a:effectLst/>
                <a:latin typeface="Times New Roman" panose="02020603050405020304" pitchFamily="18" charset="0"/>
                <a:ea typeface="Calibri" panose="020F0502020204030204" pitchFamily="34" charset="0"/>
                <a:cs typeface="Times New Roman" panose="02020603050405020304" pitchFamily="18" charset="0"/>
              </a:rPr>
              <a:t>: Ce projet permet aux agents de l'ordre de punir les conducteurs qui ne respectent pas les règles de la route en leur infligeant des contraventions. </a:t>
            </a:r>
            <a:r>
              <a:rPr lang="fr-CA" sz="2400" b="1" dirty="0" smtClean="0">
                <a:effectLst/>
                <a:latin typeface="Times New Roman" panose="02020603050405020304" pitchFamily="18" charset="0"/>
                <a:ea typeface="Calibri" panose="020F0502020204030204" pitchFamily="34" charset="0"/>
                <a:cs typeface="Times New Roman" panose="02020603050405020304" pitchFamily="18" charset="0"/>
              </a:rPr>
              <a:t>SGC</a:t>
            </a:r>
            <a:r>
              <a:rPr lang="fr-CA" sz="24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fr-FR" sz="2400" dirty="0" smtClean="0">
                <a:effectLst/>
                <a:latin typeface="Times New Roman" panose="02020603050405020304" pitchFamily="18" charset="0"/>
                <a:ea typeface="Times New Roman" panose="02020603050405020304" pitchFamily="18" charset="0"/>
                <a:cs typeface="Times New Roman" panose="02020603050405020304" pitchFamily="18" charset="0"/>
              </a:rPr>
              <a:t>reflète l'objectif principal  </a:t>
            </a:r>
            <a:r>
              <a:rPr lang="fr-FR" sz="2400" dirty="0">
                <a:latin typeface="Times New Roman" panose="02020603050405020304" pitchFamily="18" charset="0"/>
                <a:ea typeface="Calibri" panose="020F0502020204030204" pitchFamily="34" charset="0"/>
                <a:cs typeface="Times New Roman" panose="02020603050405020304" pitchFamily="18" charset="0"/>
              </a:rPr>
              <a:t>de fournir une solution efficace et intuitive pour la gestion des contraventions. Il est à la fois simple, explicite et facilement reconnaissable.</a:t>
            </a:r>
          </a:p>
          <a:p>
            <a:pPr marL="0" indent="0" algn="just">
              <a:lnSpc>
                <a:spcPct val="150000"/>
              </a:lnSpc>
              <a:buNone/>
            </a:pPr>
            <a:endParaRPr lang="en-US" dirty="0"/>
          </a:p>
        </p:txBody>
      </p:sp>
    </p:spTree>
    <p:extLst>
      <p:ext uri="{BB962C8B-B14F-4D97-AF65-F5344CB8AC3E}">
        <p14:creationId xmlns:p14="http://schemas.microsoft.com/office/powerpoint/2010/main" val="438371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C54B66-568F-26CD-7A58-A06AC14F7857}"/>
              </a:ext>
            </a:extLst>
          </p:cNvPr>
          <p:cNvSpPr>
            <a:spLocks noGrp="1"/>
          </p:cNvSpPr>
          <p:nvPr>
            <p:ph type="title"/>
          </p:nvPr>
        </p:nvSpPr>
        <p:spPr/>
        <p:txBody>
          <a:bodyPr>
            <a:normAutofit/>
          </a:bodyPr>
          <a:lstStyle/>
          <a:p>
            <a:r>
              <a:rPr lang="fr-CA" sz="1800" b="1" dirty="0">
                <a:effectLst/>
                <a:latin typeface="Times New Roman" panose="02020603050405020304" pitchFamily="18" charset="0"/>
                <a:ea typeface="Calibri" panose="020F0502020204030204" pitchFamily="34" charset="0"/>
                <a:cs typeface="Times New Roman" panose="02020603050405020304" pitchFamily="18" charset="0"/>
              </a:rPr>
              <a:t/>
            </a:r>
            <a:br>
              <a:rPr lang="fr-CA" sz="1800" b="1" dirty="0">
                <a:effectLst/>
                <a:latin typeface="Times New Roman" panose="02020603050405020304" pitchFamily="18" charset="0"/>
                <a:ea typeface="Calibri" panose="020F0502020204030204" pitchFamily="34" charset="0"/>
                <a:cs typeface="Times New Roman" panose="02020603050405020304" pitchFamily="18" charset="0"/>
              </a:rPr>
            </a:br>
            <a:r>
              <a:rPr lang="fr-CA" sz="1800" b="1" dirty="0">
                <a:effectLst/>
                <a:latin typeface="Times New Roman" panose="02020603050405020304" pitchFamily="18" charset="0"/>
                <a:ea typeface="Calibri" panose="020F0502020204030204" pitchFamily="34" charset="0"/>
                <a:cs typeface="Times New Roman" panose="02020603050405020304" pitchFamily="18" charset="0"/>
              </a:rPr>
              <a:t/>
            </a:r>
            <a:br>
              <a:rPr lang="fr-CA" sz="1800" b="1" dirty="0">
                <a:effectLst/>
                <a:latin typeface="Times New Roman" panose="02020603050405020304" pitchFamily="18" charset="0"/>
                <a:ea typeface="Calibri" panose="020F0502020204030204" pitchFamily="34" charset="0"/>
                <a:cs typeface="Times New Roman" panose="02020603050405020304" pitchFamily="18" charset="0"/>
              </a:rPr>
            </a:br>
            <a:r>
              <a:rPr lang="fr-CA" sz="1800" b="1" dirty="0">
                <a:effectLst/>
                <a:latin typeface="Times New Roman" panose="02020603050405020304" pitchFamily="18" charset="0"/>
                <a:ea typeface="Calibri" panose="020F0502020204030204" pitchFamily="34" charset="0"/>
                <a:cs typeface="Times New Roman" panose="02020603050405020304" pitchFamily="18" charset="0"/>
              </a:rPr>
              <a:t/>
            </a:r>
            <a:br>
              <a:rPr lang="fr-CA" sz="1800" b="1" dirty="0">
                <a:effectLst/>
                <a:latin typeface="Times New Roman" panose="02020603050405020304" pitchFamily="18" charset="0"/>
                <a:ea typeface="Calibri" panose="020F0502020204030204" pitchFamily="34" charset="0"/>
                <a:cs typeface="Times New Roman" panose="02020603050405020304" pitchFamily="18" charset="0"/>
              </a:rPr>
            </a:br>
            <a:r>
              <a:rPr lang="fr-CA"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LES PARTIES PRENANTES</a:t>
            </a:r>
            <a:endParaRPr lang="en-US" sz="2400" dirty="0">
              <a:solidFill>
                <a:srgbClr val="0070C0"/>
              </a:solidFill>
            </a:endParaRPr>
          </a:p>
        </p:txBody>
      </p:sp>
      <p:sp>
        <p:nvSpPr>
          <p:cNvPr id="3" name="Content Placeholder 2">
            <a:extLst>
              <a:ext uri="{FF2B5EF4-FFF2-40B4-BE49-F238E27FC236}">
                <a16:creationId xmlns="" xmlns:a16="http://schemas.microsoft.com/office/drawing/2014/main" id="{4B0A4A2C-8601-F1E5-FB55-7394416AFDBB}"/>
              </a:ext>
            </a:extLst>
          </p:cNvPr>
          <p:cNvSpPr>
            <a:spLocks noGrp="1"/>
          </p:cNvSpPr>
          <p:nvPr>
            <p:ph idx="1"/>
          </p:nvPr>
        </p:nvSpPr>
        <p:spPr/>
        <p:txBody>
          <a:bodyPr>
            <a:normAutofit/>
          </a:bodyPr>
          <a:lstStyle/>
          <a:p>
            <a:pPr marL="0" marR="0" indent="457200">
              <a:buNone/>
            </a:pPr>
            <a:r>
              <a:rPr lang="fr-FR" sz="1800" b="1" dirty="0">
                <a:effectLst/>
                <a:latin typeface="Times New Roman" panose="02020603050405020304" pitchFamily="18" charset="0"/>
                <a:ea typeface="Times New Roman" panose="02020603050405020304" pitchFamily="18" charset="0"/>
                <a:cs typeface="Times New Roman" panose="02020603050405020304" pitchFamily="18" charset="0"/>
              </a:rPr>
              <a:t>Les principales parties prenantes de ce projet sont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buFont typeface="Wingdings" panose="05000000000000000000" pitchFamily="2" charset="2"/>
              <a:buChar char=""/>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Les agents de l’ordre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buFont typeface="Wingdings" panose="05000000000000000000" pitchFamily="2" charset="2"/>
              <a:buChar char=""/>
            </a:pPr>
            <a:r>
              <a:rPr lang="en-US"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Les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conducteurs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contrevenants</a:t>
            </a:r>
            <a:r>
              <a:rPr lang="en-US"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r>
              <a:rPr lang="fr-FR"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buFont typeface="Wingdings" panose="05000000000000000000" pitchFamily="2" charset="2"/>
              <a:buChar char=""/>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L’administration (autorités de régulation routière, ministère des transports, police/gendarmerie</a:t>
            </a:r>
            <a:r>
              <a:rPr lang="fr-FR"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marR="0" lvl="0" indent="-342900" algn="just">
              <a:lnSpc>
                <a:spcPct val="107000"/>
              </a:lnSpc>
              <a:buFont typeface="Wingdings" panose="05000000000000000000" pitchFamily="2" charset="2"/>
              <a:buChar char=""/>
            </a:pPr>
            <a:r>
              <a:rPr lang="fr-FR" sz="1800" dirty="0">
                <a:latin typeface="Times New Roman" panose="02020603050405020304" pitchFamily="18" charset="0"/>
                <a:ea typeface="Times New Roman" panose="02020603050405020304" pitchFamily="18" charset="0"/>
                <a:cs typeface="Times New Roman" panose="02020603050405020304" pitchFamily="18" charset="0"/>
              </a:rPr>
              <a:t>Le système judiciaire (tribunal de police, avocats, médiateurs)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buFont typeface="Wingdings" panose="05000000000000000000" pitchFamily="2" charset="2"/>
              <a:buChar char=""/>
            </a:pPr>
            <a:r>
              <a:rPr lang="fr-FR" sz="1800" dirty="0" smtClean="0">
                <a:latin typeface="Times New Roman" panose="02020603050405020304" pitchFamily="18" charset="0"/>
                <a:ea typeface="Times New Roman" panose="02020603050405020304" pitchFamily="18" charset="0"/>
                <a:cs typeface="Times New Roman" panose="02020603050405020304" pitchFamily="18" charset="0"/>
              </a:rPr>
              <a:t>Les </a:t>
            </a:r>
            <a:r>
              <a:rPr lang="fr-FR" sz="1800" dirty="0">
                <a:latin typeface="Times New Roman" panose="02020603050405020304" pitchFamily="18" charset="0"/>
                <a:ea typeface="Times New Roman" panose="02020603050405020304" pitchFamily="18" charset="0"/>
                <a:cs typeface="Times New Roman" panose="02020603050405020304" pitchFamily="18" charset="0"/>
              </a:rPr>
              <a:t>développeurs et administrateurs du </a:t>
            </a:r>
            <a:r>
              <a:rPr lang="fr-FR" sz="1800" dirty="0" smtClean="0">
                <a:latin typeface="Times New Roman" panose="02020603050405020304" pitchFamily="18" charset="0"/>
                <a:ea typeface="Times New Roman" panose="02020603050405020304" pitchFamily="18" charset="0"/>
                <a:cs typeface="Times New Roman" panose="02020603050405020304" pitchFamily="18" charset="0"/>
              </a:rPr>
              <a:t>système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buFont typeface="Wingdings" panose="05000000000000000000" pitchFamily="2" charset="2"/>
              <a:buChar char=""/>
            </a:pPr>
            <a:r>
              <a:rPr lang="fr-FR" sz="1800" dirty="0">
                <a:latin typeface="Times New Roman" panose="02020603050405020304" pitchFamily="18" charset="0"/>
                <a:ea typeface="Times New Roman" panose="02020603050405020304" pitchFamily="18" charset="0"/>
                <a:cs typeface="Times New Roman" panose="02020603050405020304" pitchFamily="18" charset="0"/>
              </a:rPr>
              <a:t>Les organismes financiers (banques, services de paiement en ligne</a:t>
            </a:r>
            <a:r>
              <a:rPr lang="fr-FR" sz="18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342900" marR="0" lvl="0" indent="-342900" algn="just">
              <a:lnSpc>
                <a:spcPct val="107000"/>
              </a:lnSpc>
              <a:buFont typeface="Wingdings" panose="05000000000000000000" pitchFamily="2" charset="2"/>
              <a:buChar char=""/>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6671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A97928-3742-FF78-E53B-00839DC66977}"/>
              </a:ext>
            </a:extLst>
          </p:cNvPr>
          <p:cNvSpPr>
            <a:spLocks noGrp="1"/>
          </p:cNvSpPr>
          <p:nvPr>
            <p:ph type="title"/>
          </p:nvPr>
        </p:nvSpPr>
        <p:spPr/>
        <p:txBody>
          <a:bodyPr/>
          <a:lstStyle/>
          <a:p>
            <a:r>
              <a:rPr lang="fr-CA" sz="3200" b="1" dirty="0">
                <a:effectLst/>
                <a:latin typeface="Times New Roman" panose="02020603050405020304" pitchFamily="18" charset="0"/>
                <a:ea typeface="Calibri" panose="020F0502020204030204" pitchFamily="34" charset="0"/>
                <a:cs typeface="Times New Roman" panose="02020603050405020304" pitchFamily="18" charset="0"/>
              </a:rPr>
              <a:t/>
            </a:r>
            <a:br>
              <a:rPr lang="fr-CA" sz="3200" b="1" dirty="0">
                <a:effectLst/>
                <a:latin typeface="Times New Roman" panose="02020603050405020304" pitchFamily="18" charset="0"/>
                <a:ea typeface="Calibri" panose="020F0502020204030204" pitchFamily="34" charset="0"/>
                <a:cs typeface="Times New Roman" panose="02020603050405020304" pitchFamily="18" charset="0"/>
              </a:rPr>
            </a:br>
            <a:r>
              <a:rPr lang="fr-CA"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LES PARTIES PRENANTES(suite)</a:t>
            </a:r>
            <a:endPar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D01AE62-1BC7-79D1-D36E-9484D8153634}"/>
              </a:ext>
            </a:extLst>
          </p:cNvPr>
          <p:cNvSpPr>
            <a:spLocks noGrp="1"/>
          </p:cNvSpPr>
          <p:nvPr>
            <p:ph idx="1"/>
          </p:nvPr>
        </p:nvSpPr>
        <p:spPr>
          <a:xfrm>
            <a:off x="1097280" y="1845734"/>
            <a:ext cx="10058400" cy="4023360"/>
          </a:xfrm>
        </p:spPr>
        <p:txBody>
          <a:bodyPr>
            <a:normAutofit fontScale="25000" lnSpcReduction="20000"/>
          </a:bodyPr>
          <a:lstStyle/>
          <a:p>
            <a:pPr marL="342900" marR="0" lvl="0" indent="-342900">
              <a:lnSpc>
                <a:spcPct val="107000"/>
              </a:lnSpc>
              <a:buFont typeface="Wingdings" panose="05000000000000000000" pitchFamily="2" charset="2"/>
              <a:buChar char=""/>
            </a:pPr>
            <a:endParaRPr lang="fr-CA" sz="1200" b="1"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70000"/>
              </a:lnSpc>
              <a:buFont typeface="Wingdings" panose="05000000000000000000" pitchFamily="2" charset="2"/>
              <a:buChar char=""/>
            </a:pPr>
            <a:r>
              <a:rPr lang="fr-CA" sz="7200" b="1" dirty="0" smtClean="0">
                <a:effectLst/>
                <a:latin typeface="Times New Roman" panose="02020603050405020304" pitchFamily="18" charset="0"/>
                <a:ea typeface="Times New Roman" panose="02020603050405020304" pitchFamily="18" charset="0"/>
                <a:cs typeface="Times New Roman" panose="02020603050405020304" pitchFamily="18" charset="0"/>
              </a:rPr>
              <a:t>Utilisateurs </a:t>
            </a:r>
            <a:r>
              <a:rPr lang="fr-CA" sz="7200" b="1" dirty="0">
                <a:effectLst/>
                <a:latin typeface="Times New Roman" panose="02020603050405020304" pitchFamily="18" charset="0"/>
                <a:ea typeface="Times New Roman" panose="02020603050405020304" pitchFamily="18" charset="0"/>
                <a:cs typeface="Times New Roman" panose="02020603050405020304" pitchFamily="18" charset="0"/>
              </a:rPr>
              <a:t>potentiels </a:t>
            </a:r>
            <a:r>
              <a:rPr lang="fr-CA" sz="7200" b="1"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p>
          <a:p>
            <a:pPr marR="0" lvl="0" algn="just">
              <a:lnSpc>
                <a:spcPct val="120000"/>
              </a:lnSpc>
              <a:buFont typeface="Arial" panose="020B0604020202020204" pitchFamily="34" charset="0"/>
              <a:buChar char="•"/>
            </a:pPr>
            <a:r>
              <a:rPr lang="fr-FR" sz="7200" dirty="0" smtClean="0">
                <a:latin typeface="Times New Roman" panose="02020603050405020304" pitchFamily="18" charset="0"/>
                <a:ea typeface="Times New Roman" panose="02020603050405020304" pitchFamily="18" charset="0"/>
                <a:cs typeface="Times New Roman" panose="02020603050405020304" pitchFamily="18" charset="0"/>
              </a:rPr>
              <a:t>Agents </a:t>
            </a:r>
            <a:r>
              <a:rPr lang="fr-FR" sz="7200" dirty="0">
                <a:latin typeface="Times New Roman" panose="02020603050405020304" pitchFamily="18" charset="0"/>
                <a:ea typeface="Times New Roman" panose="02020603050405020304" pitchFamily="18" charset="0"/>
                <a:cs typeface="Times New Roman" panose="02020603050405020304" pitchFamily="18" charset="0"/>
              </a:rPr>
              <a:t>de police (contrôle </a:t>
            </a:r>
            <a:r>
              <a:rPr lang="fr-FR" sz="7200" dirty="0" smtClean="0">
                <a:latin typeface="Times New Roman" panose="02020603050405020304" pitchFamily="18" charset="0"/>
                <a:ea typeface="Times New Roman" panose="02020603050405020304" pitchFamily="18" charset="0"/>
                <a:cs typeface="Times New Roman" panose="02020603050405020304" pitchFamily="18" charset="0"/>
              </a:rPr>
              <a:t>routier) </a:t>
            </a:r>
          </a:p>
          <a:p>
            <a:pPr marR="0" lvl="0" algn="just">
              <a:lnSpc>
                <a:spcPct val="120000"/>
              </a:lnSpc>
              <a:buFont typeface="Arial" panose="020B0604020202020204" pitchFamily="34" charset="0"/>
              <a:buChar char="•"/>
            </a:pPr>
            <a:r>
              <a:rPr lang="fr-FR" sz="7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fr-CA" sz="7200" dirty="0" smtClean="0">
                <a:latin typeface="Times New Roman" panose="02020603050405020304" pitchFamily="18" charset="0"/>
                <a:ea typeface="Times New Roman" panose="02020603050405020304" pitchFamily="18" charset="0"/>
                <a:cs typeface="Times New Roman" panose="02020603050405020304" pitchFamily="18" charset="0"/>
              </a:rPr>
              <a:t>Conducteurs </a:t>
            </a:r>
            <a:r>
              <a:rPr lang="fr-CA" sz="7200" dirty="0">
                <a:latin typeface="Times New Roman" panose="02020603050405020304" pitchFamily="18" charset="0"/>
                <a:ea typeface="Times New Roman" panose="02020603050405020304" pitchFamily="18" charset="0"/>
                <a:cs typeface="Times New Roman" panose="02020603050405020304" pitchFamily="18" charset="0"/>
              </a:rPr>
              <a:t>et propriétaires de </a:t>
            </a:r>
            <a:r>
              <a:rPr lang="fr-CA" sz="7200" dirty="0" smtClean="0">
                <a:latin typeface="Times New Roman" panose="02020603050405020304" pitchFamily="18" charset="0"/>
                <a:ea typeface="Times New Roman" panose="02020603050405020304" pitchFamily="18" charset="0"/>
                <a:cs typeface="Times New Roman" panose="02020603050405020304" pitchFamily="18" charset="0"/>
              </a:rPr>
              <a:t>véhicules  </a:t>
            </a:r>
          </a:p>
          <a:p>
            <a:pPr marR="0" lvl="0" algn="just">
              <a:lnSpc>
                <a:spcPct val="120000"/>
              </a:lnSpc>
              <a:buFont typeface="Arial" panose="020B0604020202020204" pitchFamily="34" charset="0"/>
              <a:buChar char="•"/>
            </a:pPr>
            <a:r>
              <a:rPr lang="fr-CA" sz="72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fr-CA" sz="7200" dirty="0" smtClean="0">
                <a:latin typeface="Times New Roman" panose="02020603050405020304" pitchFamily="18" charset="0"/>
                <a:ea typeface="Times New Roman" panose="02020603050405020304" pitchFamily="18" charset="0"/>
                <a:cs typeface="Times New Roman" panose="02020603050405020304" pitchFamily="18" charset="0"/>
              </a:rPr>
              <a:t>Compagnies </a:t>
            </a:r>
            <a:r>
              <a:rPr lang="fr-CA" sz="7200" dirty="0">
                <a:latin typeface="Times New Roman" panose="02020603050405020304" pitchFamily="18" charset="0"/>
                <a:ea typeface="Times New Roman" panose="02020603050405020304" pitchFamily="18" charset="0"/>
                <a:cs typeface="Times New Roman" panose="02020603050405020304" pitchFamily="18" charset="0"/>
              </a:rPr>
              <a:t>d’assurance</a:t>
            </a:r>
            <a:r>
              <a:rPr lang="en-US" sz="7200" dirty="0">
                <a:latin typeface="Calibri" panose="020F0502020204030204" pitchFamily="34" charset="0"/>
                <a:ea typeface="Times New Roman" panose="02020603050405020304" pitchFamily="18" charset="0"/>
                <a:cs typeface="Times New Roman" panose="02020603050405020304" pitchFamily="18" charset="0"/>
              </a:rPr>
              <a:t> </a:t>
            </a:r>
            <a:r>
              <a:rPr lang="fr-CA" sz="7200" dirty="0">
                <a:latin typeface="Times New Roman" panose="02020603050405020304" pitchFamily="18" charset="0"/>
                <a:ea typeface="Times New Roman" panose="02020603050405020304" pitchFamily="18" charset="0"/>
                <a:cs typeface="Times New Roman" panose="02020603050405020304" pitchFamily="18" charset="0"/>
              </a:rPr>
              <a:t>Administrations publiques</a:t>
            </a:r>
            <a:endParaRPr lang="en-US" sz="7200"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70000"/>
              </a:lnSpc>
              <a:buFont typeface="Wingdings" panose="05000000000000000000" pitchFamily="2" charset="2"/>
              <a:buChar char="Ø"/>
            </a:pPr>
            <a:r>
              <a:rPr lang="fr-CA" sz="7200" b="1" dirty="0" smtClean="0">
                <a:effectLst/>
                <a:latin typeface="Times New Roman" panose="02020603050405020304" pitchFamily="18" charset="0"/>
                <a:ea typeface="Times New Roman" panose="02020603050405020304" pitchFamily="18" charset="0"/>
                <a:cs typeface="Times New Roman" panose="02020603050405020304" pitchFamily="18" charset="0"/>
              </a:rPr>
              <a:t>Concurrents </a:t>
            </a:r>
            <a:r>
              <a:rPr lang="fr-CA" sz="7200" b="1" dirty="0">
                <a:effectLst/>
                <a:latin typeface="Times New Roman" panose="02020603050405020304" pitchFamily="18" charset="0"/>
                <a:ea typeface="Times New Roman" panose="02020603050405020304" pitchFamily="18" charset="0"/>
                <a:cs typeface="Times New Roman" panose="02020603050405020304" pitchFamily="18" charset="0"/>
              </a:rPr>
              <a:t>existants </a:t>
            </a:r>
            <a:r>
              <a:rPr lang="fr-CA" sz="7200" b="1"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p>
          <a:p>
            <a:pPr marR="0" lvl="0" algn="just">
              <a:lnSpc>
                <a:spcPct val="120000"/>
              </a:lnSpc>
              <a:buFont typeface="Arial" panose="020B0604020202020204" pitchFamily="34" charset="0"/>
              <a:buChar char="•"/>
            </a:pPr>
            <a:r>
              <a:rPr lang="fr-FR" sz="7200" dirty="0" smtClean="0">
                <a:latin typeface="Times New Roman" panose="02020603050405020304" pitchFamily="18" charset="0"/>
                <a:ea typeface="Times New Roman" panose="02020603050405020304" pitchFamily="18" charset="0"/>
                <a:cs typeface="Times New Roman" panose="02020603050405020304" pitchFamily="18" charset="0"/>
              </a:rPr>
              <a:t>Systèmes </a:t>
            </a:r>
            <a:r>
              <a:rPr lang="fr-FR" sz="7200" dirty="0">
                <a:latin typeface="Times New Roman" panose="02020603050405020304" pitchFamily="18" charset="0"/>
                <a:ea typeface="Times New Roman" panose="02020603050405020304" pitchFamily="18" charset="0"/>
                <a:cs typeface="Times New Roman" panose="02020603050405020304" pitchFamily="18" charset="0"/>
              </a:rPr>
              <a:t>de gestion des contraventions </a:t>
            </a:r>
            <a:r>
              <a:rPr lang="fr-FR" sz="7200" dirty="0" smtClean="0">
                <a:latin typeface="Times New Roman" panose="02020603050405020304" pitchFamily="18" charset="0"/>
                <a:ea typeface="Times New Roman" panose="02020603050405020304" pitchFamily="18" charset="0"/>
                <a:cs typeface="Times New Roman" panose="02020603050405020304" pitchFamily="18" charset="0"/>
              </a:rPr>
              <a:t>traditionnels</a:t>
            </a:r>
            <a:endParaRPr lang="en-US" sz="7200" dirty="0">
              <a:latin typeface="Calibri" panose="020F0502020204030204" pitchFamily="34" charset="0"/>
              <a:ea typeface="Times New Roman" panose="02020603050405020304" pitchFamily="18" charset="0"/>
              <a:cs typeface="Times New Roman" panose="02020603050405020304" pitchFamily="18" charset="0"/>
            </a:endParaRPr>
          </a:p>
          <a:p>
            <a:pPr marR="0" lvl="0" algn="just">
              <a:lnSpc>
                <a:spcPct val="120000"/>
              </a:lnSpc>
              <a:buFont typeface="Arial" panose="020B0604020202020204" pitchFamily="34" charset="0"/>
              <a:buChar char="•"/>
            </a:pPr>
            <a:r>
              <a:rPr lang="fr-CA" sz="7200" dirty="0" smtClean="0">
                <a:latin typeface="Times New Roman" panose="02020603050405020304" pitchFamily="18" charset="0"/>
                <a:ea typeface="Times New Roman" panose="02020603050405020304" pitchFamily="18" charset="0"/>
                <a:cs typeface="Times New Roman" panose="02020603050405020304" pitchFamily="18" charset="0"/>
              </a:rPr>
              <a:t>Applications </a:t>
            </a:r>
            <a:r>
              <a:rPr lang="fr-CA" sz="7200" dirty="0">
                <a:latin typeface="Times New Roman" panose="02020603050405020304" pitchFamily="18" charset="0"/>
                <a:ea typeface="Times New Roman" panose="02020603050405020304" pitchFamily="18" charset="0"/>
                <a:cs typeface="Times New Roman" panose="02020603050405020304" pitchFamily="18" charset="0"/>
              </a:rPr>
              <a:t>d’assurance </a:t>
            </a:r>
            <a:r>
              <a:rPr lang="fr-CA" sz="7200" dirty="0" smtClean="0">
                <a:latin typeface="Times New Roman" panose="02020603050405020304" pitchFamily="18" charset="0"/>
                <a:ea typeface="Times New Roman" panose="02020603050405020304" pitchFamily="18" charset="0"/>
                <a:cs typeface="Times New Roman" panose="02020603050405020304" pitchFamily="18" charset="0"/>
              </a:rPr>
              <a:t>en ligne</a:t>
            </a:r>
            <a:endParaRPr lang="en-US" sz="7200" dirty="0">
              <a:latin typeface="Calibri" panose="020F0502020204030204" pitchFamily="34" charset="0"/>
              <a:ea typeface="Times New Roman" panose="02020603050405020304" pitchFamily="18" charset="0"/>
              <a:cs typeface="Times New Roman" panose="02020603050405020304" pitchFamily="18" charset="0"/>
            </a:endParaRPr>
          </a:p>
          <a:p>
            <a:pPr marR="0" lvl="0" algn="just">
              <a:lnSpc>
                <a:spcPct val="120000"/>
              </a:lnSpc>
              <a:buFont typeface="Arial" panose="020B0604020202020204" pitchFamily="34" charset="0"/>
              <a:buChar char="•"/>
            </a:pPr>
            <a:r>
              <a:rPr lang="fr-FR" sz="7200" dirty="0" smtClean="0">
                <a:latin typeface="Times New Roman" panose="02020603050405020304" pitchFamily="18" charset="0"/>
                <a:ea typeface="Times New Roman" panose="02020603050405020304" pitchFamily="18" charset="0"/>
                <a:cs typeface="Times New Roman" panose="02020603050405020304" pitchFamily="18" charset="0"/>
              </a:rPr>
              <a:t>Bases de données de suivi des véhicules des services gouvernementaux</a:t>
            </a:r>
            <a:endParaRPr lang="en-US" sz="72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buFont typeface="Wingdings" panose="05000000000000000000" pitchFamily="2" charset="2"/>
              <a:buChar char=""/>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buNone/>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188230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9524D3-67E9-1445-927E-85842DE2F1B2}"/>
              </a:ext>
            </a:extLst>
          </p:cNvPr>
          <p:cNvSpPr>
            <a:spLocks noGrp="1"/>
          </p:cNvSpPr>
          <p:nvPr>
            <p:ph type="title"/>
          </p:nvPr>
        </p:nvSpPr>
        <p:spPr/>
        <p:txBody>
          <a:bodyPr/>
          <a:lstStyle/>
          <a:p>
            <a:r>
              <a:rPr lang="fr-CA" sz="1800" b="1" dirty="0">
                <a:effectLst/>
                <a:latin typeface="Times New Roman" panose="02020603050405020304" pitchFamily="18" charset="0"/>
                <a:ea typeface="Calibri" panose="020F0502020204030204" pitchFamily="34" charset="0"/>
                <a:cs typeface="Times New Roman" panose="02020603050405020304" pitchFamily="18" charset="0"/>
              </a:rPr>
              <a:t/>
            </a:r>
            <a:br>
              <a:rPr lang="fr-CA" sz="1800" b="1" dirty="0">
                <a:effectLst/>
                <a:latin typeface="Times New Roman" panose="02020603050405020304" pitchFamily="18" charset="0"/>
                <a:ea typeface="Calibri" panose="020F0502020204030204" pitchFamily="34" charset="0"/>
                <a:cs typeface="Times New Roman" panose="02020603050405020304" pitchFamily="18" charset="0"/>
              </a:rPr>
            </a:br>
            <a:r>
              <a:rPr lang="fr-CA" sz="1800" b="1" dirty="0">
                <a:effectLst/>
                <a:latin typeface="Times New Roman" panose="02020603050405020304" pitchFamily="18" charset="0"/>
                <a:ea typeface="Calibri" panose="020F0502020204030204" pitchFamily="34" charset="0"/>
                <a:cs typeface="Times New Roman" panose="02020603050405020304" pitchFamily="18" charset="0"/>
              </a:rPr>
              <a:t/>
            </a:r>
            <a:br>
              <a:rPr lang="fr-CA" sz="1800" b="1" dirty="0">
                <a:effectLst/>
                <a:latin typeface="Times New Roman" panose="02020603050405020304" pitchFamily="18" charset="0"/>
                <a:ea typeface="Calibri" panose="020F0502020204030204" pitchFamily="34" charset="0"/>
                <a:cs typeface="Times New Roman" panose="02020603050405020304" pitchFamily="18" charset="0"/>
              </a:rPr>
            </a:br>
            <a:r>
              <a:rPr lang="fr-CA"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L'OPPORTUNITÉ</a:t>
            </a:r>
            <a:endParaRPr lang="en-US" sz="2400" dirty="0">
              <a:solidFill>
                <a:srgbClr val="0070C0"/>
              </a:solidFill>
            </a:endParaRPr>
          </a:p>
        </p:txBody>
      </p:sp>
      <p:sp>
        <p:nvSpPr>
          <p:cNvPr id="3" name="Content Placeholder 2">
            <a:extLst>
              <a:ext uri="{FF2B5EF4-FFF2-40B4-BE49-F238E27FC236}">
                <a16:creationId xmlns="" xmlns:a16="http://schemas.microsoft.com/office/drawing/2014/main" id="{ACFA1D0B-A823-F69C-3DE3-3FBA39E909D0}"/>
              </a:ext>
            </a:extLst>
          </p:cNvPr>
          <p:cNvSpPr>
            <a:spLocks noGrp="1"/>
          </p:cNvSpPr>
          <p:nvPr>
            <p:ph idx="1"/>
          </p:nvPr>
        </p:nvSpPr>
        <p:spPr/>
        <p:txBody>
          <a:bodyPr>
            <a:normAutofit/>
          </a:bodyPr>
          <a:lstStyle/>
          <a:p>
            <a:pPr marL="457200" marR="0">
              <a:lnSpc>
                <a:spcPct val="107000"/>
              </a:lnSpc>
              <a:spcAft>
                <a:spcPts val="800"/>
              </a:spcAft>
              <a:buNone/>
            </a:pPr>
            <a:r>
              <a:rPr lang="fr-FR" sz="1800" b="1" dirty="0">
                <a:effectLst/>
                <a:latin typeface="Times New Roman" panose="02020603050405020304" pitchFamily="18" charset="0"/>
                <a:ea typeface="Times New Roman" panose="02020603050405020304" pitchFamily="18" charset="0"/>
                <a:cs typeface="Times New Roman" panose="02020603050405020304" pitchFamily="18" charset="0"/>
              </a:rPr>
              <a:t>Ce projet présente plusieurs opportunités intéressantes, tant pour les autorités que pour les citoyens. Voici quelques-unes des principales opportunités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Ø"/>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Digitalisation et modernisation du système de contraventions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Ø"/>
            </a:pPr>
            <a:r>
              <a:rPr lang="fr-FR"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Réduction </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de la corruption et amélioration de la </a:t>
            </a:r>
            <a:r>
              <a:rPr lang="fr-FR"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transparence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Ø"/>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Gain de temps pour les agents et les </a:t>
            </a:r>
            <a:r>
              <a:rPr lang="fr-FR" sz="1800" dirty="0" smtClean="0">
                <a:latin typeface="Times New Roman" panose="02020603050405020304" pitchFamily="18" charset="0"/>
                <a:ea typeface="Times New Roman" panose="02020603050405020304" pitchFamily="18" charset="0"/>
                <a:cs typeface="Times New Roman" panose="02020603050405020304" pitchFamily="18" charset="0"/>
              </a:rPr>
              <a:t>conducteurs</a:t>
            </a:r>
          </a:p>
          <a:p>
            <a:pPr>
              <a:lnSpc>
                <a:spcPct val="107000"/>
              </a:lnSpc>
              <a:buFont typeface="Wingdings" panose="05000000000000000000" pitchFamily="2" charset="2"/>
              <a:buChar char="Ø"/>
            </a:pPr>
            <a:r>
              <a:rPr lang="fr-FR" sz="1800" dirty="0" smtClean="0">
                <a:latin typeface="Times New Roman" panose="02020603050405020304" pitchFamily="18" charset="0"/>
                <a:ea typeface="Times New Roman" panose="02020603050405020304" pitchFamily="18" charset="0"/>
                <a:cs typeface="Times New Roman" panose="02020603050405020304" pitchFamily="18" charset="0"/>
              </a:rPr>
              <a:t>Amélioration </a:t>
            </a:r>
            <a:r>
              <a:rPr lang="fr-FR" sz="1800" dirty="0">
                <a:latin typeface="Times New Roman" panose="02020603050405020304" pitchFamily="18" charset="0"/>
                <a:ea typeface="Times New Roman" panose="02020603050405020304" pitchFamily="18" charset="0"/>
                <a:cs typeface="Times New Roman" panose="02020603050405020304" pitchFamily="18" charset="0"/>
              </a:rPr>
              <a:t>de la sécurité routière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Ø"/>
            </a:pPr>
            <a:r>
              <a:rPr lang="fr-FR" sz="1800" dirty="0">
                <a:latin typeface="Times New Roman" panose="02020603050405020304" pitchFamily="18" charset="0"/>
                <a:ea typeface="Times New Roman" panose="02020603050405020304" pitchFamily="18" charset="0"/>
                <a:cs typeface="Times New Roman" panose="02020603050405020304" pitchFamily="18" charset="0"/>
              </a:rPr>
              <a:t>Génération de revenus pour l’État et les collectivités.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Ø"/>
            </a:pPr>
            <a:r>
              <a:rPr lang="fr-FR" sz="1800" dirty="0">
                <a:latin typeface="Times New Roman" panose="02020603050405020304" pitchFamily="18" charset="0"/>
                <a:ea typeface="Times New Roman" panose="02020603050405020304" pitchFamily="18" charset="0"/>
                <a:cs typeface="Times New Roman" panose="02020603050405020304" pitchFamily="18" charset="0"/>
              </a:rPr>
              <a:t>Accès à des données pour l’analyse et la prévention</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buFont typeface="Symbol" panose="05050102010706020507" pitchFamily="18" charset="2"/>
              <a:buBlip>
                <a:blip r:embed="rId2"/>
              </a:buBlip>
            </a:pPr>
            <a:endParaRPr lang="fr-FR" sz="1350" b="1"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buFont typeface="Symbol" panose="05050102010706020507" pitchFamily="18" charset="2"/>
              <a:buBlip>
                <a:blip r:embed="rId2"/>
              </a:buBlip>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1464290"/>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7D6BBB-DF13-925C-004B-A00D89C98E4A}"/>
              </a:ext>
            </a:extLst>
          </p:cNvPr>
          <p:cNvSpPr>
            <a:spLocks noGrp="1"/>
          </p:cNvSpPr>
          <p:nvPr>
            <p:ph type="title"/>
          </p:nvPr>
        </p:nvSpPr>
        <p:spPr/>
        <p:txBody>
          <a:bodyPr>
            <a:normAutofit/>
          </a:bodyPr>
          <a:lstStyle/>
          <a:p>
            <a:r>
              <a:rPr lang="fr-CA" sz="1800" b="1" dirty="0">
                <a:effectLst/>
                <a:latin typeface="Times New Roman" panose="02020603050405020304" pitchFamily="18" charset="0"/>
                <a:ea typeface="Calibri" panose="020F0502020204030204" pitchFamily="34" charset="0"/>
                <a:cs typeface="Times New Roman" panose="02020603050405020304" pitchFamily="18" charset="0"/>
              </a:rPr>
              <a:t/>
            </a:r>
            <a:br>
              <a:rPr lang="fr-CA" sz="1800" b="1" dirty="0">
                <a:effectLst/>
                <a:latin typeface="Times New Roman" panose="02020603050405020304" pitchFamily="18" charset="0"/>
                <a:ea typeface="Calibri" panose="020F0502020204030204" pitchFamily="34" charset="0"/>
                <a:cs typeface="Times New Roman" panose="02020603050405020304" pitchFamily="18" charset="0"/>
              </a:rPr>
            </a:br>
            <a:r>
              <a:rPr lang="fr-CA" sz="1800" b="1" dirty="0">
                <a:effectLst/>
                <a:latin typeface="Times New Roman" panose="02020603050405020304" pitchFamily="18" charset="0"/>
                <a:ea typeface="Calibri" panose="020F0502020204030204" pitchFamily="34" charset="0"/>
                <a:cs typeface="Times New Roman" panose="02020603050405020304" pitchFamily="18" charset="0"/>
              </a:rPr>
              <a:t/>
            </a:r>
            <a:br>
              <a:rPr lang="fr-CA" sz="1800" b="1" dirty="0">
                <a:effectLst/>
                <a:latin typeface="Times New Roman" panose="02020603050405020304" pitchFamily="18" charset="0"/>
                <a:ea typeface="Calibri" panose="020F0502020204030204" pitchFamily="34" charset="0"/>
                <a:cs typeface="Times New Roman" panose="02020603050405020304" pitchFamily="18" charset="0"/>
              </a:rPr>
            </a:br>
            <a:r>
              <a:rPr lang="fr-CA" sz="1800" b="1" dirty="0">
                <a:effectLst/>
                <a:latin typeface="Times New Roman" panose="02020603050405020304" pitchFamily="18" charset="0"/>
                <a:ea typeface="Calibri" panose="020F0502020204030204" pitchFamily="34" charset="0"/>
                <a:cs typeface="Times New Roman" panose="02020603050405020304" pitchFamily="18" charset="0"/>
              </a:rPr>
              <a:t/>
            </a:r>
            <a:br>
              <a:rPr lang="fr-CA" sz="1800" b="1" dirty="0">
                <a:effectLst/>
                <a:latin typeface="Times New Roman" panose="02020603050405020304" pitchFamily="18" charset="0"/>
                <a:ea typeface="Calibri" panose="020F0502020204030204" pitchFamily="34" charset="0"/>
                <a:cs typeface="Times New Roman" panose="02020603050405020304" pitchFamily="18" charset="0"/>
              </a:rPr>
            </a:br>
            <a:r>
              <a:rPr lang="fr-CA" sz="2400" b="1"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SPECIFICATIONS DES </a:t>
            </a:r>
            <a:r>
              <a:rPr lang="fr-CA" sz="2400" b="1" dirty="0" smtClean="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EXIGENCES</a:t>
            </a:r>
            <a:endParaRPr lang="en-US" sz="2400" dirty="0">
              <a:solidFill>
                <a:srgbClr val="0070C0"/>
              </a:solidFill>
            </a:endParaRPr>
          </a:p>
        </p:txBody>
      </p:sp>
      <p:sp>
        <p:nvSpPr>
          <p:cNvPr id="3" name="Content Placeholder 2">
            <a:extLst>
              <a:ext uri="{FF2B5EF4-FFF2-40B4-BE49-F238E27FC236}">
                <a16:creationId xmlns="" xmlns:a16="http://schemas.microsoft.com/office/drawing/2014/main" id="{E4E46026-8EE0-F893-7F91-F8CFE8A25C43}"/>
              </a:ext>
            </a:extLst>
          </p:cNvPr>
          <p:cNvSpPr>
            <a:spLocks noGrp="1"/>
          </p:cNvSpPr>
          <p:nvPr>
            <p:ph idx="1"/>
          </p:nvPr>
        </p:nvSpPr>
        <p:spPr/>
        <p:txBody>
          <a:bodyPr>
            <a:normAutofit/>
          </a:bodyPr>
          <a:lstStyle/>
          <a:p>
            <a:pPr marL="0" indent="0">
              <a:buNone/>
            </a:pPr>
            <a:r>
              <a:rPr lang="fr-FR" b="1" dirty="0"/>
              <a:t> </a:t>
            </a:r>
            <a:r>
              <a:rPr lang="fr-FR" b="1" dirty="0" smtClean="0"/>
              <a:t> </a:t>
            </a:r>
            <a:r>
              <a:rPr lang="fr-CA" b="1" dirty="0"/>
              <a:t>Exigences Fonctionnelles</a:t>
            </a:r>
            <a:r>
              <a:rPr lang="fr-CA" dirty="0"/>
              <a:t> (Ce que le système doit faire)</a:t>
            </a:r>
            <a:r>
              <a:rPr lang="fr-FR" b="1" dirty="0" smtClean="0">
                <a:latin typeface="Times New Roman" panose="02020603050405020304" pitchFamily="18" charset="0"/>
                <a:cs typeface="Times New Roman" panose="02020603050405020304" pitchFamily="18" charset="0"/>
              </a:rPr>
              <a:t>:</a:t>
            </a:r>
          </a:p>
          <a:p>
            <a:pPr lvl="0">
              <a:buFont typeface="Wingdings" panose="05000000000000000000" pitchFamily="2" charset="2"/>
              <a:buChar char="ü"/>
            </a:pPr>
            <a:r>
              <a:rPr lang="fr-FR" dirty="0" smtClean="0">
                <a:latin typeface="Times New Roman" panose="02020603050405020304" pitchFamily="18" charset="0"/>
                <a:ea typeface="Calibri" panose="020F0502020204030204" pitchFamily="34" charset="0"/>
                <a:cs typeface="Times New Roman" panose="02020603050405020304" pitchFamily="18" charset="0"/>
              </a:rPr>
              <a:t>Enregistrement </a:t>
            </a:r>
            <a:r>
              <a:rPr lang="fr-FR" dirty="0">
                <a:latin typeface="Times New Roman" panose="02020603050405020304" pitchFamily="18" charset="0"/>
                <a:ea typeface="Calibri" panose="020F0502020204030204" pitchFamily="34" charset="0"/>
                <a:cs typeface="Times New Roman" panose="02020603050405020304" pitchFamily="18" charset="0"/>
              </a:rPr>
              <a:t>automatique des contraventions</a:t>
            </a:r>
          </a:p>
          <a:p>
            <a:pPr lvl="0">
              <a:buFont typeface="Wingdings" panose="05000000000000000000" pitchFamily="2" charset="2"/>
              <a:buChar char="ü"/>
            </a:pPr>
            <a:r>
              <a:rPr lang="fr-FR" dirty="0">
                <a:latin typeface="Times New Roman" panose="02020603050405020304" pitchFamily="18" charset="0"/>
                <a:ea typeface="Calibri" panose="020F0502020204030204" pitchFamily="34" charset="0"/>
                <a:cs typeface="Times New Roman" panose="02020603050405020304" pitchFamily="18" charset="0"/>
              </a:rPr>
              <a:t>Consultation des contraventions par les utilisateurs</a:t>
            </a:r>
          </a:p>
          <a:p>
            <a:pPr lvl="0">
              <a:buFont typeface="Wingdings" panose="05000000000000000000" pitchFamily="2" charset="2"/>
              <a:buChar char="ü"/>
            </a:pPr>
            <a:r>
              <a:rPr lang="fr-FR" dirty="0">
                <a:latin typeface="Times New Roman" panose="02020603050405020304" pitchFamily="18" charset="0"/>
                <a:ea typeface="Calibri" panose="020F0502020204030204" pitchFamily="34" charset="0"/>
                <a:cs typeface="Times New Roman" panose="02020603050405020304" pitchFamily="18" charset="0"/>
              </a:rPr>
              <a:t>Paiement en ligne </a:t>
            </a:r>
            <a:r>
              <a:rPr lang="fr-FR" dirty="0" smtClean="0">
                <a:latin typeface="Times New Roman" panose="02020603050405020304" pitchFamily="18" charset="0"/>
                <a:ea typeface="Calibri" panose="020F0502020204030204" pitchFamily="34" charset="0"/>
                <a:cs typeface="Times New Roman" panose="02020603050405020304" pitchFamily="18" charset="0"/>
              </a:rPr>
              <a:t>sécurisé (</a:t>
            </a:r>
            <a:r>
              <a:rPr lang="fr-FR" dirty="0" err="1" smtClean="0">
                <a:latin typeface="Times New Roman" panose="02020603050405020304" pitchFamily="18" charset="0"/>
                <a:ea typeface="Calibri" panose="020F0502020204030204" pitchFamily="34" charset="0"/>
                <a:cs typeface="Times New Roman" panose="02020603050405020304" pitchFamily="18" charset="0"/>
              </a:rPr>
              <a:t>Moncash</a:t>
            </a:r>
            <a:r>
              <a:rPr lang="fr-FR" dirty="0" smtClean="0">
                <a:latin typeface="Times New Roman" panose="02020603050405020304" pitchFamily="18" charset="0"/>
                <a:ea typeface="Calibri" panose="020F0502020204030204" pitchFamily="34" charset="0"/>
                <a:cs typeface="Times New Roman" panose="02020603050405020304" pitchFamily="18" charset="0"/>
              </a:rPr>
              <a:t> ou </a:t>
            </a:r>
            <a:r>
              <a:rPr lang="fr-FR" dirty="0" err="1" smtClean="0">
                <a:latin typeface="Times New Roman" panose="02020603050405020304" pitchFamily="18" charset="0"/>
                <a:ea typeface="Calibri" panose="020F0502020204030204" pitchFamily="34" charset="0"/>
                <a:cs typeface="Times New Roman" panose="02020603050405020304" pitchFamily="18" charset="0"/>
              </a:rPr>
              <a:t>Natcash</a:t>
            </a:r>
            <a:r>
              <a:rPr lang="fr-FR" dirty="0" smtClean="0">
                <a:latin typeface="Times New Roman" panose="02020603050405020304" pitchFamily="18" charset="0"/>
                <a:ea typeface="Calibri" panose="020F0502020204030204" pitchFamily="34" charset="0"/>
                <a:cs typeface="Times New Roman" panose="02020603050405020304" pitchFamily="18" charset="0"/>
              </a:rPr>
              <a:t>)</a:t>
            </a:r>
            <a:endParaRPr lang="fr-FR" dirty="0">
              <a:latin typeface="Times New Roman" panose="02020603050405020304" pitchFamily="18" charset="0"/>
              <a:ea typeface="Calibri" panose="020F0502020204030204" pitchFamily="34" charset="0"/>
              <a:cs typeface="Times New Roman" panose="02020603050405020304" pitchFamily="18" charset="0"/>
            </a:endParaRPr>
          </a:p>
          <a:p>
            <a:pPr lvl="0">
              <a:buFont typeface="Wingdings" panose="05000000000000000000" pitchFamily="2" charset="2"/>
              <a:buChar char="ü"/>
            </a:pPr>
            <a:r>
              <a:rPr lang="fr-FR" dirty="0">
                <a:latin typeface="Times New Roman" panose="02020603050405020304" pitchFamily="18" charset="0"/>
                <a:ea typeface="Calibri" panose="020F0502020204030204" pitchFamily="34" charset="0"/>
                <a:cs typeface="Times New Roman" panose="02020603050405020304" pitchFamily="18" charset="0"/>
              </a:rPr>
              <a:t>Notifications et rappels automatisés</a:t>
            </a:r>
          </a:p>
          <a:p>
            <a:pPr lvl="0">
              <a:buFont typeface="Wingdings" panose="05000000000000000000" pitchFamily="2" charset="2"/>
              <a:buChar char="ü"/>
            </a:pPr>
            <a:r>
              <a:rPr lang="fr-FR" dirty="0">
                <a:latin typeface="Times New Roman" panose="02020603050405020304" pitchFamily="18" charset="0"/>
                <a:ea typeface="Calibri" panose="020F0502020204030204" pitchFamily="34" charset="0"/>
                <a:cs typeface="Times New Roman" panose="02020603050405020304" pitchFamily="18" charset="0"/>
              </a:rPr>
              <a:t>Génération de rapports pour les administrations</a:t>
            </a:r>
          </a:p>
          <a:p>
            <a:pPr lvl="0">
              <a:buFont typeface="Wingdings" panose="05000000000000000000" pitchFamily="2" charset="2"/>
              <a:buChar char="ü"/>
            </a:pPr>
            <a:r>
              <a:rPr lang="fr-FR" dirty="0">
                <a:latin typeface="Times New Roman" panose="02020603050405020304" pitchFamily="18" charset="0"/>
                <a:ea typeface="Calibri" panose="020F0502020204030204" pitchFamily="34" charset="0"/>
                <a:cs typeface="Times New Roman" panose="02020603050405020304" pitchFamily="18" charset="0"/>
              </a:rPr>
              <a:t>Intégration avec les bases de données municipales</a:t>
            </a:r>
          </a:p>
          <a:p>
            <a:endParaRPr lang="en-US" dirty="0"/>
          </a:p>
        </p:txBody>
      </p:sp>
    </p:spTree>
    <p:extLst>
      <p:ext uri="{BB962C8B-B14F-4D97-AF65-F5344CB8AC3E}">
        <p14:creationId xmlns:p14="http://schemas.microsoft.com/office/powerpoint/2010/main" val="42553580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720" y="1146139"/>
            <a:ext cx="10058400" cy="554645"/>
          </a:xfrm>
        </p:spPr>
        <p:txBody>
          <a:bodyPr>
            <a:normAutofit/>
          </a:bodyPr>
          <a:lstStyle/>
          <a:p>
            <a:r>
              <a:rPr lang="en-US" sz="2400" b="1"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DIAGRAMME DES CAS D'UTILISATION</a:t>
            </a:r>
            <a:endPar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742" t="15704" r="27648" b="10194"/>
          <a:stretch/>
        </p:blipFill>
        <p:spPr>
          <a:xfrm>
            <a:off x="1709929" y="1810512"/>
            <a:ext cx="6709844" cy="4562856"/>
          </a:xfrm>
        </p:spPr>
      </p:pic>
    </p:spTree>
    <p:extLst>
      <p:ext uri="{BB962C8B-B14F-4D97-AF65-F5344CB8AC3E}">
        <p14:creationId xmlns:p14="http://schemas.microsoft.com/office/powerpoint/2010/main" val="869819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992" y="570067"/>
            <a:ext cx="10058400" cy="947837"/>
          </a:xfrm>
        </p:spPr>
        <p:txBody>
          <a:bodyPr>
            <a:normAutofit/>
          </a:bodyPr>
          <a:lstStyle/>
          <a:p>
            <a:r>
              <a:rPr lang="en-US" sz="2400" b="1"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SCHÉMA CONCEPTUEL DE DONNÉES</a:t>
            </a:r>
            <a:endPar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5337" b="67054"/>
          <a:stretch/>
        </p:blipFill>
        <p:spPr>
          <a:xfrm>
            <a:off x="886147" y="1874520"/>
            <a:ext cx="10589573" cy="3849624"/>
          </a:xfrm>
        </p:spPr>
      </p:pic>
    </p:spTree>
    <p:extLst>
      <p:ext uri="{BB962C8B-B14F-4D97-AF65-F5344CB8AC3E}">
        <p14:creationId xmlns:p14="http://schemas.microsoft.com/office/powerpoint/2010/main" val="2159784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
  <TotalTime>542</TotalTime>
  <Words>335</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Symbol</vt:lpstr>
      <vt:lpstr>Times New Roman</vt:lpstr>
      <vt:lpstr>Wingdings</vt:lpstr>
      <vt:lpstr>Retrospect</vt:lpstr>
      <vt:lpstr>          PROGRAMME DESS DIPLÔME D’ÉTUDES SUPERIEURES SPECIALISÉES (DESS) EN TECHNOLOGIE DE L’INFORMATION     </vt:lpstr>
      <vt:lpstr>PRÉSENTATION DES MEMBRES DU GROUPE #15</vt:lpstr>
      <vt:lpstr> Présentation du Projet</vt:lpstr>
      <vt:lpstr>   LES PARTIES PRENANTES</vt:lpstr>
      <vt:lpstr> LES PARTIES PRENANTES(suite)</vt:lpstr>
      <vt:lpstr>  L'OPPORTUNITÉ</vt:lpstr>
      <vt:lpstr>   SPECIFICATIONS DES EXIGENCES</vt:lpstr>
      <vt:lpstr>DIAGRAMME DES CAS D'UTILISATION</vt:lpstr>
      <vt:lpstr>SCHÉMA CONCEPTUEL DE DONNÉES</vt:lpstr>
      <vt:lpstr>PRESENTATION CREATION UTILISATEUR DU SYSTEME</vt:lpstr>
      <vt:lpstr>PRESENTATION DASHBOARD  DU SYSTEME</vt:lpstr>
      <vt:lpstr>  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 DESS DIPLÔME D’ÉTUDES SUPERIEURES SPECIALISÉES (DESS) EN TECHNOLOGIE DE L’INFORMATION</dc:title>
  <dc:creator>Philius Augusmène</dc:creator>
  <cp:lastModifiedBy>AGENOR JEAN YVES</cp:lastModifiedBy>
  <cp:revision>65</cp:revision>
  <dcterms:created xsi:type="dcterms:W3CDTF">2025-04-01T01:47:24Z</dcterms:created>
  <dcterms:modified xsi:type="dcterms:W3CDTF">2025-05-22T20:07:58Z</dcterms:modified>
</cp:coreProperties>
</file>