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1"/>
  </p:notesMasterIdLst>
  <p:handoutMasterIdLst>
    <p:handoutMasterId r:id="rId32"/>
  </p:handoutMasterIdLst>
  <p:sldIdLst>
    <p:sldId id="314" r:id="rId5"/>
    <p:sldId id="316" r:id="rId6"/>
    <p:sldId id="315" r:id="rId7"/>
    <p:sldId id="326" r:id="rId8"/>
    <p:sldId id="317" r:id="rId9"/>
    <p:sldId id="332" r:id="rId10"/>
    <p:sldId id="319" r:id="rId11"/>
    <p:sldId id="335" r:id="rId12"/>
    <p:sldId id="343" r:id="rId13"/>
    <p:sldId id="344" r:id="rId14"/>
    <p:sldId id="333" r:id="rId15"/>
    <p:sldId id="318" r:id="rId16"/>
    <p:sldId id="346" r:id="rId17"/>
    <p:sldId id="334" r:id="rId18"/>
    <p:sldId id="327" r:id="rId19"/>
    <p:sldId id="336" r:id="rId20"/>
    <p:sldId id="328" r:id="rId21"/>
    <p:sldId id="337" r:id="rId22"/>
    <p:sldId id="323" r:id="rId23"/>
    <p:sldId id="338" r:id="rId24"/>
    <p:sldId id="339" r:id="rId25"/>
    <p:sldId id="330" r:id="rId26"/>
    <p:sldId id="340" r:id="rId27"/>
    <p:sldId id="341" r:id="rId28"/>
    <p:sldId id="342" r:id="rId29"/>
    <p:sldId id="30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D2DD-FBCB-3E03-EB63-C744348CB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C0BA34-C8C6-24B4-4EA4-4246BE3D74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5C1C5B-5D33-E3ED-9C16-D4F26145D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5B99E-49E8-97B5-26AC-28AA1B952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47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D4C0C-827F-8A21-9734-2F87758B0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CF2754-8F51-494E-639B-91689F809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951793-4FFB-729D-DB33-D48AA1308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F6365-C5F8-922C-7367-820413A2D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54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A701A-4AC3-6884-1304-1EE9518AF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5FB293-E375-1CAA-F88A-39773AF71D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5542CA-195D-B486-1662-A0A9D767B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7FF9C-5C9A-58ED-AE40-FB75A7429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67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55926-1B44-0A1D-DC0F-BB5D17018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4E0AC4-2A5C-2136-5F61-E18EE70938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1140B5-DCF4-CF72-C433-A1B738B51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10836-5BC9-7F7D-FB36-80AACDA33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79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43DB4-E252-5B0B-45CD-1F6398B30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D2DA67-FAED-BE52-9498-30EC9443A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6AC70D-7515-6E0A-F465-391B48C0D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8797A-5E84-02A9-FC44-C76572F13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48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545B4-60F7-0CA0-DE77-DA27EE25A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BEB8BE-9959-F709-2731-98790E9442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425686-253B-CF12-84F4-4623E243C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6BD4D-9660-A4C7-2C16-9E5ACF275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06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E8EED-A460-C510-5F8C-EA7ED1FF2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A159BD-D1B9-879A-15BA-A01B1E2F13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BA2CFA-FA4C-5272-A200-D53BCB487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28903-82E4-70DC-A3EE-0A453FDDC4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03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1D44A-4D38-B2DF-CC83-155E787A6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B0AE3-729B-5537-C1AD-0E6E13F26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4CBB4-35E1-F35F-13C4-F108B563D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56F33-BBE8-1DE9-C5A0-03C3F7104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06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80E8B-3444-E439-230E-25C1A2824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6E2C03-AFF5-1E0C-5DA6-412D699453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8A697-5316-934A-92AE-3071645D1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47A7C-F506-E296-3B9B-D86A5323D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83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C7DBA-CF4F-1C59-E1FD-BA6211BF5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C86492-9D9A-8CEE-7650-DB58FF6C2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A9C95C-9C76-8BC0-F6B9-C26F26A47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44115-1410-7076-558D-FA0E437F8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60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B0124-E0B6-44C3-6FC0-02C4C08E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254180-A842-95B2-0475-A70C9067A4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C088A5-C1BE-8C62-2102-5AC990D9B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D7EF6-0E40-C820-8384-1933EEDF8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95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941E5-2749-89DF-E06A-D632C5F85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27128C-3AF6-8BD8-2428-0D6E307C81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6C145-C7DF-0121-1AC5-8690EFB21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C7ECF-2E41-591E-057B-C9596A021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86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D2D45-3E1E-38AF-95C2-095D2C798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A504B9-6A52-327B-F6AC-D5800935B1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F0E7EA-7AFC-8C86-84C8-9C7CCDF00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DFC0F-1084-DD11-AC20-51A834B09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60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93593-1888-9FDD-A0CF-346AB526C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E7393F-E11B-8816-8B75-CD73168B05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15C9CF-4C1A-BEB3-0B51-41E1B87CF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95AF-86F2-9B91-E83D-114EE91E8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723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2B7A0-3BEC-A88A-CE1C-FDA64B655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5834B4-AB49-16C3-8547-AB18E1324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EDB7CF-2267-57C2-A1D7-6935C6A3A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A15EC-B679-1AAC-301B-201C2B860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00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E415B-2D8F-DFA8-F41C-9BA0CF8FB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041DD1-E30C-9323-A711-D6AE34BF37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E28739-D808-04CF-22C2-C115D17C0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28D71-4B0A-D3E1-9386-C09BB4430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7045B-4E2D-9CEC-3CA5-BAB5CD091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0243BD-DE88-171D-3BFE-BB498B77A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AFA9C-0C74-6DDF-58EA-CEF87ADE8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61EEA-CAC1-800A-F1D0-3011CF085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36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97B41-F8CB-25EC-69CC-06102A89D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5CA387-C468-C25E-6866-4DFA775E49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410C72-6C64-3653-7B4F-61F6626A0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F715C-131F-3799-DBD7-EF8F9C355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3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in a hoodie using a computer&#10;&#10;AI-generated content may be incorrect.">
            <a:extLst>
              <a:ext uri="{FF2B5EF4-FFF2-40B4-BE49-F238E27FC236}">
                <a16:creationId xmlns:a16="http://schemas.microsoft.com/office/drawing/2014/main" id="{8CC90D63-67ED-B880-DB4F-769E2E76D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>
            <a:normAutofit/>
          </a:bodyPr>
          <a:lstStyle/>
          <a:p>
            <a:r>
              <a:rPr lang="en-US" dirty="0"/>
              <a:t>SECURITE DES SYSTEMES INFORMATIQUES </a:t>
            </a:r>
            <a:r>
              <a:rPr lang="en-US" sz="2800" dirty="0"/>
              <a:t>PROJET FINAL – 26 Mai 2025</a:t>
            </a:r>
            <a:br>
              <a:rPr lang="en-US" sz="2800" dirty="0"/>
            </a:br>
            <a:r>
              <a:rPr lang="en-US" sz="2800" dirty="0"/>
              <a:t>prof - </a:t>
            </a:r>
            <a:r>
              <a:rPr lang="fr-FR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Blaise ARBOUET</a:t>
            </a:r>
            <a:endParaRPr lang="en-US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7D6D02-E43A-BAAD-595A-B5256943B7F0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40" y="268359"/>
            <a:ext cx="1252220" cy="697230"/>
          </a:xfrm>
          <a:prstGeom prst="rect">
            <a:avLst/>
          </a:prstGeom>
        </p:spPr>
      </p:pic>
      <p:pic>
        <p:nvPicPr>
          <p:cNvPr id="4" name="Image 1">
            <a:extLst>
              <a:ext uri="{FF2B5EF4-FFF2-40B4-BE49-F238E27FC236}">
                <a16:creationId xmlns:a16="http://schemas.microsoft.com/office/drawing/2014/main" id="{8D1E2744-0F89-FC03-8E0D-56C18032690A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40" y="5494973"/>
            <a:ext cx="961390" cy="95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B2950-A8E9-538E-2379-94C5B7C7F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AD4E06-A765-0BA7-13D2-A2503A69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Portee de l’attaque -suite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47546-0859-191B-8B63-6DE086E4A4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844799"/>
            <a:ext cx="9336505" cy="340145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/>
              <a:t>Affectation des systèmes administratifs (facturation, comptabilité, gestion des fournisseurs, messagerie interne)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/>
              <a:t>Dispersion géographique limitée aux data centers administratifs (pas de contagion vers les sites de production)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/>
              <a:t>Durée d’indisponibilité de 24 h à 72 h pour les services IT affectés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/>
              <a:t>Aucune preuve publique de vol de données sensibles (pas de fuite connue)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/>
              <a:t>L’attaque s’est propagée latéralement via RDP ou phishing ciblé, révélant un manque de segmentation réseau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4FD43-D9F7-1E01-87C0-9C6387FAE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8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EAE60-C34E-55B1-C2D1-04275BA56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F6D3B21-AB0C-B05F-E359-4B2A5BB3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/>
          <a:lstStyle/>
          <a:p>
            <a:r>
              <a:rPr lang="en-US" dirty="0" err="1"/>
              <a:t>Sommaire</a:t>
            </a:r>
            <a:r>
              <a:rPr lang="en-US" dirty="0"/>
              <a:t> </a:t>
            </a:r>
            <a:r>
              <a:rPr lang="en-US" dirty="0" err="1"/>
              <a:t>executif</a:t>
            </a:r>
            <a:endParaRPr lang="en-US" dirty="0"/>
          </a:p>
        </p:txBody>
      </p:sp>
      <p:pic>
        <p:nvPicPr>
          <p:cNvPr id="5" name="Picture Placeholder 4" descr="A person typing on a keyboard&#10;&#10;AI-generated content may be incorrect.">
            <a:extLst>
              <a:ext uri="{FF2B5EF4-FFF2-40B4-BE49-F238E27FC236}">
                <a16:creationId xmlns:a16="http://schemas.microsoft.com/office/drawing/2014/main" id="{D6064643-0667-7A6C-D524-AC1B9BA624C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3910" r="239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91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Sommaire</a:t>
            </a:r>
            <a:r>
              <a:rPr lang="en-US" sz="3200" dirty="0"/>
              <a:t> </a:t>
            </a:r>
            <a:r>
              <a:rPr lang="en-US" sz="3200" dirty="0" err="1"/>
              <a:t>executif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11363"/>
            <a:ext cx="8486275" cy="3475037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Periode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9 – 11 </a:t>
            </a:r>
            <a:r>
              <a:rPr lang="en-US" sz="2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novembre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2019</a:t>
            </a:r>
          </a:p>
          <a:p>
            <a:pPr lvl="1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 </a:t>
            </a:r>
            <a:r>
              <a:rPr lang="en-US" sz="2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d’attaque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ransomware</a:t>
            </a:r>
          </a:p>
          <a:p>
            <a:pPr lvl="1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Acteur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Identifie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groupe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Ryuk</a:t>
            </a: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22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variante</a:t>
            </a: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DoppelPaymer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2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Vecteur</a:t>
            </a:r>
            <a:r>
              <a:rPr lang="en-US" sz="2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initial </a:t>
            </a: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phishing </a:t>
            </a:r>
            <a:r>
              <a:rPr lang="en-US" sz="22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cible</a:t>
            </a: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</a:t>
            </a: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access RDP non </a:t>
            </a:r>
            <a:r>
              <a:rPr lang="en-US" sz="22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securise</a:t>
            </a:r>
            <a:endParaRPr lang="en-US" sz="2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Impact 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fr-FR" sz="2400" dirty="0"/>
              <a:t>chiffrement d’environ 5 % des serveurs et postes administratifs (facturation, messagerie, gestion fournisseurs)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2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48BB0-CA66-CDD4-0323-E5BFAA384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ADDE-8AFA-CE24-0C8C-B058F191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Sommaire</a:t>
            </a:r>
            <a:r>
              <a:rPr lang="en-US" sz="3200" dirty="0"/>
              <a:t> executive -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CC68-60F0-00A3-485A-F9A74C090D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11363"/>
            <a:ext cx="8486275" cy="3475037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Montant demandé</a:t>
            </a: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</a:t>
            </a:r>
            <a:r>
              <a:rPr lang="fr-FR" sz="2400" dirty="0"/>
              <a:t>565 BTC (~5 M USD) avec échéance 30 novembre – refus de paiement par PEMEX </a:t>
            </a:r>
          </a:p>
          <a:p>
            <a:pPr lvl="1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Portee</a:t>
            </a: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</a:t>
            </a:r>
            <a:r>
              <a:rPr lang="fr-FR" sz="2400" dirty="0"/>
              <a:t>pas d’impact sur la production d’énergie ni sur les systèmes industriels (ICS/SCADA)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2400" b="1" dirty="0"/>
              <a:t>Durée d’indisponibilité</a:t>
            </a:r>
            <a:r>
              <a:rPr lang="fr-FR" sz="2400" dirty="0"/>
              <a:t> : 24–72 heures pour les services IT affectés </a:t>
            </a:r>
          </a:p>
          <a:p>
            <a:pPr lvl="1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2400" b="1" dirty="0"/>
              <a:t>Criticité</a:t>
            </a:r>
            <a:r>
              <a:rPr lang="fr-FR" sz="2400" dirty="0"/>
              <a:t> : élevée – interruption partielle des services administratifs d’une infrastructure critique nationale </a:t>
            </a:r>
          </a:p>
          <a:p>
            <a:pPr lvl="1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sz="2400" b="1" dirty="0"/>
              <a:t>Réponse initiale</a:t>
            </a:r>
            <a:r>
              <a:rPr lang="fr-FR" sz="2400" dirty="0"/>
              <a:t> : isolation des systèmes, restauration depuis sauvegardes hors site, lancement d’analyses </a:t>
            </a:r>
            <a:r>
              <a:rPr lang="fr-FR" sz="2400" dirty="0" err="1"/>
              <a:t>forensic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53B3B-EE23-90B9-2AD7-7B0969CF8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8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BDE6A-AC7C-A263-6736-CE96A2CA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8300-9CD3-4CEB-BA06-1551CBC3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Chronologie de l’attaque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2AC59-0E87-4126-E72F-D8F79E9B2A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7273638" cy="3475037"/>
          </a:xfrm>
        </p:spPr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b="1" dirty="0"/>
              <a:t>Avant 9 novembre</a:t>
            </a:r>
            <a:r>
              <a:rPr lang="fr-FR" dirty="0"/>
              <a:t>: reconnaissance &amp; phishing/RDP</a:t>
            </a:r>
          </a:p>
          <a:p>
            <a:r>
              <a:rPr lang="fr-FR" b="1" dirty="0"/>
              <a:t>9 novembre soir</a:t>
            </a:r>
            <a:r>
              <a:rPr lang="fr-FR" dirty="0"/>
              <a:t>: premières infections détectées</a:t>
            </a:r>
          </a:p>
          <a:p>
            <a:r>
              <a:rPr lang="fr-FR" b="1" dirty="0"/>
              <a:t>10 novembre matin</a:t>
            </a:r>
            <a:r>
              <a:rPr lang="fr-FR" dirty="0"/>
              <a:t>: chiffrement massif des données</a:t>
            </a:r>
          </a:p>
          <a:p>
            <a:r>
              <a:rPr lang="fr-FR" b="1" dirty="0"/>
              <a:t>10 novembre après midi</a:t>
            </a:r>
            <a:r>
              <a:rPr lang="fr-FR" dirty="0"/>
              <a:t>: confinement, impact &lt; 5 %</a:t>
            </a:r>
          </a:p>
          <a:p>
            <a:r>
              <a:rPr lang="fr-FR" b="1" dirty="0"/>
              <a:t>11 novembre</a:t>
            </a:r>
            <a:r>
              <a:rPr lang="fr-FR" dirty="0"/>
              <a:t>: annonce gouvernementale &amp; confirmation</a:t>
            </a:r>
          </a:p>
          <a:p>
            <a:r>
              <a:rPr lang="fr-FR" b="1" dirty="0"/>
              <a:t>12 novembre</a:t>
            </a:r>
            <a:r>
              <a:rPr lang="fr-FR" dirty="0"/>
              <a:t>: demande de rançon formelle, refus</a:t>
            </a:r>
          </a:p>
          <a:p>
            <a:r>
              <a:rPr lang="fr-FR" b="1" dirty="0"/>
              <a:t>11–15 novembre</a:t>
            </a:r>
            <a:r>
              <a:rPr lang="fr-FR" dirty="0"/>
              <a:t>: restauration &amp; </a:t>
            </a:r>
            <a:r>
              <a:rPr lang="fr-FR" dirty="0" err="1"/>
              <a:t>forensic</a:t>
            </a:r>
            <a:endParaRPr lang="fr-FR" dirty="0"/>
          </a:p>
          <a:p>
            <a:r>
              <a:rPr lang="fr-FR" b="1" dirty="0"/>
              <a:t>Fin novembre</a:t>
            </a:r>
            <a:r>
              <a:rPr lang="fr-FR" dirty="0"/>
              <a:t>: correctifs, segmentation, tests DRP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8E3D7-D934-FD62-438F-B586ABF53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5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DD749-687F-C480-AF70-C2D4E180D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3498C4-B2D9-BA7E-EFBC-123F24C3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/>
          <a:lstStyle/>
          <a:p>
            <a:r>
              <a:rPr lang="en-US" dirty="0" err="1"/>
              <a:t>Enjeux</a:t>
            </a:r>
            <a:r>
              <a:rPr lang="en-US" dirty="0"/>
              <a:t> de </a:t>
            </a:r>
            <a:r>
              <a:rPr lang="en-US" dirty="0" err="1"/>
              <a:t>cybersecurite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4F8E3F-4E9B-D53F-0B97-49D1CA1E0A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6163" y="4172990"/>
            <a:ext cx="4805997" cy="23897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A25CBBE-29E0-FA82-1198-F43BBE18D7A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5111" r="25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688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B171E-E67F-BC0B-67BE-5CE45FB55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51E4-45C4-0388-E02F-5FF88749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Enjeux</a:t>
            </a:r>
            <a:r>
              <a:rPr lang="en-US" dirty="0"/>
              <a:t> de </a:t>
            </a:r>
            <a:r>
              <a:rPr lang="en-US" dirty="0" err="1"/>
              <a:t>cybersecurite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DEA5-8890-DE33-A53D-5BDF74B21D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7273638" cy="3475037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Protection des infrastructures critiques industrielles</a:t>
            </a:r>
          </a:p>
          <a:p>
            <a:r>
              <a:rPr lang="fr-FR" dirty="0"/>
              <a:t>Risques de paralysie des services nationaux</a:t>
            </a:r>
          </a:p>
          <a:p>
            <a:r>
              <a:rPr lang="fr-FR" dirty="0"/>
              <a:t>Coûts financiers et réputationnels élevés</a:t>
            </a:r>
          </a:p>
          <a:p>
            <a:r>
              <a:rPr lang="fr-FR" dirty="0"/>
              <a:t>Pression politique et réglementaire accrue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A3560-8586-59B8-6857-34E4226F1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1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D1F16-BFE8-DDA8-72F5-936FC2A7D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481C-9442-AAD3-80A3-4B9B2E08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Classification des </a:t>
            </a:r>
            <a:r>
              <a:rPr lang="en-US" dirty="0" err="1"/>
              <a:t>donnees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3139-F37A-B134-BA3E-F8BF709F79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r>
              <a:rPr lang="en-US" noProof="1"/>
              <a:t>Securite des systemes informatiques</a:t>
            </a:r>
          </a:p>
        </p:txBody>
      </p:sp>
      <p:pic>
        <p:nvPicPr>
          <p:cNvPr id="5" name="Picture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832DE1C9-9793-CFFD-F4C0-3FACFD0A889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9882" r="198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393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19163-0882-C516-B287-3DB1C31F3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366-849D-EDA3-1A6C-874C3C31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des </a:t>
            </a:r>
            <a:r>
              <a:rPr lang="en-US" dirty="0" err="1"/>
              <a:t>donnees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2CE3-9EE6-E929-53CE-BABE974951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7273638" cy="3475037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Données opérationnelles (ICS, commandes) – Critique</a:t>
            </a:r>
          </a:p>
          <a:p>
            <a:r>
              <a:rPr lang="fr-FR" dirty="0"/>
              <a:t>Données financières (facturation) – Élevée</a:t>
            </a:r>
          </a:p>
          <a:p>
            <a:r>
              <a:rPr lang="fr-FR" dirty="0"/>
              <a:t>Données RH (paie, contrats) – Moyenne</a:t>
            </a:r>
          </a:p>
          <a:p>
            <a:r>
              <a:rPr lang="fr-FR" dirty="0"/>
              <a:t>Données stratégiques (plans, investissements) – Très élevée</a:t>
            </a:r>
          </a:p>
          <a:p>
            <a:r>
              <a:rPr lang="fr-FR" dirty="0"/>
              <a:t>Données partenaires – Élevée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9DF05-37C1-C6AC-0634-9D5CD6D53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8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Classification des </a:t>
            </a:r>
            <a:r>
              <a:rPr lang="en-US" dirty="0" err="1"/>
              <a:t>donnees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BE1467-F2E3-7D18-60C3-6A4BD2846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718353"/>
              </p:ext>
            </p:extLst>
          </p:nvPr>
        </p:nvGraphicFramePr>
        <p:xfrm>
          <a:off x="1032709" y="1536693"/>
          <a:ext cx="9645320" cy="42240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1330">
                  <a:extLst>
                    <a:ext uri="{9D8B030D-6E8A-4147-A177-3AD203B41FA5}">
                      <a16:colId xmlns:a16="http://schemas.microsoft.com/office/drawing/2014/main" val="3233444557"/>
                    </a:ext>
                  </a:extLst>
                </a:gridCol>
                <a:gridCol w="2411330">
                  <a:extLst>
                    <a:ext uri="{9D8B030D-6E8A-4147-A177-3AD203B41FA5}">
                      <a16:colId xmlns:a16="http://schemas.microsoft.com/office/drawing/2014/main" val="2723361397"/>
                    </a:ext>
                  </a:extLst>
                </a:gridCol>
                <a:gridCol w="2411330">
                  <a:extLst>
                    <a:ext uri="{9D8B030D-6E8A-4147-A177-3AD203B41FA5}">
                      <a16:colId xmlns:a16="http://schemas.microsoft.com/office/drawing/2014/main" val="1417757179"/>
                    </a:ext>
                  </a:extLst>
                </a:gridCol>
                <a:gridCol w="2411330">
                  <a:extLst>
                    <a:ext uri="{9D8B030D-6E8A-4147-A177-3AD203B41FA5}">
                      <a16:colId xmlns:a16="http://schemas.microsoft.com/office/drawing/2014/main" val="752211776"/>
                    </a:ext>
                  </a:extLst>
                </a:gridCol>
              </a:tblGrid>
              <a:tr h="704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Type de données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Confidentialité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Intégrité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Disponibilité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7711349"/>
                  </a:ext>
                </a:extLst>
              </a:tr>
              <a:tr h="704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Données opérationnelles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Élevée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dirty="0">
                          <a:effectLst/>
                        </a:rPr>
                        <a:t>Élevée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Critique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9774775"/>
                  </a:ext>
                </a:extLst>
              </a:tr>
              <a:tr h="704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Données financières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dirty="0">
                          <a:effectLst/>
                        </a:rPr>
                        <a:t>Élevée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dirty="0">
                          <a:effectLst/>
                        </a:rPr>
                        <a:t>Élevée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Haute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2522044"/>
                  </a:ext>
                </a:extLst>
              </a:tr>
              <a:tr h="704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Données RH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Moyenne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Moyenne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Moyenne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4423201"/>
                  </a:ext>
                </a:extLst>
              </a:tr>
              <a:tr h="704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solidFill>
                            <a:schemeClr val="tx1"/>
                          </a:solidFill>
                          <a:effectLst/>
                        </a:rPr>
                        <a:t>Données stratégiques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Très élevée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Très élevée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Haute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473607"/>
                  </a:ext>
                </a:extLst>
              </a:tr>
              <a:tr h="704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Données clients/partenaires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Élevée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Élevée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dirty="0">
                          <a:effectLst/>
                        </a:rPr>
                        <a:t>Moyenne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6357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18" y="2919664"/>
            <a:ext cx="7989106" cy="2675410"/>
          </a:xfrm>
        </p:spPr>
        <p:txBody>
          <a:bodyPr>
            <a:normAutofit/>
          </a:bodyPr>
          <a:lstStyle/>
          <a:p>
            <a:r>
              <a:rPr lang="en-US" dirty="0"/>
              <a:t>Avis de </a:t>
            </a:r>
            <a:r>
              <a:rPr lang="en-US" dirty="0" err="1"/>
              <a:t>securite</a:t>
            </a:r>
            <a:r>
              <a:rPr lang="en-US" dirty="0"/>
              <a:t> - </a:t>
            </a:r>
            <a:r>
              <a:rPr lang="en-US" dirty="0" err="1"/>
              <a:t>attaque</a:t>
            </a:r>
            <a:r>
              <a:rPr lang="en-US" dirty="0"/>
              <a:t> ransomware </a:t>
            </a:r>
            <a:r>
              <a:rPr lang="en-US" dirty="0" err="1"/>
              <a:t>contre</a:t>
            </a:r>
            <a:r>
              <a:rPr lang="en-US" dirty="0"/>
              <a:t> Pemex</a:t>
            </a:r>
            <a:br>
              <a:rPr lang="en-US" dirty="0"/>
            </a:b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mexique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Novembre 2019</a:t>
            </a:r>
          </a:p>
        </p:txBody>
      </p:sp>
      <p:pic>
        <p:nvPicPr>
          <p:cNvPr id="10" name="Picture Placeholder 9" descr="Several white trucks with green and white logos&#10;&#10;AI-generated content may be incorrect.">
            <a:extLst>
              <a:ext uri="{FF2B5EF4-FFF2-40B4-BE49-F238E27FC236}">
                <a16:creationId xmlns:a16="http://schemas.microsoft.com/office/drawing/2014/main" id="{17F4B046-EA09-C520-05F7-B8E82D602DE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373" r="203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A8F2C-D231-A7F2-DCFB-CF26E1E89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8574-10B5-9C87-5D4F-A7B532F85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274" y="375284"/>
            <a:ext cx="5859204" cy="3624984"/>
          </a:xfrm>
        </p:spPr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de </a:t>
            </a:r>
            <a:r>
              <a:rPr lang="en-US" dirty="0" err="1"/>
              <a:t>risque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70D4-5562-F9E3-5155-2C245128C0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r>
              <a:rPr lang="en-US" noProof="1"/>
              <a:t>Securite des systemes informatiques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BCAD709-93C9-CE1F-6EF0-B01EE24C326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5556" r="5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5439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4B216-3FD3-FBE5-97E1-B7F006F98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7803-C998-813A-AEA2-7530B2AE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de </a:t>
            </a:r>
            <a:r>
              <a:rPr lang="en-US" dirty="0" err="1"/>
              <a:t>risque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B6B0-E110-760E-0923-25152774DF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7273638" cy="3475037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Menace: ransomware ciblé, big-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hunting</a:t>
            </a:r>
            <a:endParaRPr lang="fr-FR" dirty="0"/>
          </a:p>
          <a:p>
            <a:r>
              <a:rPr lang="fr-FR" dirty="0"/>
              <a:t>Vulnérabilités: RDP ouvert, segmentation faible, sauvegardes non testées</a:t>
            </a:r>
          </a:p>
          <a:p>
            <a:r>
              <a:rPr lang="fr-FR" dirty="0"/>
              <a:t>Impact: interruption administrative, coûts de remédiation, réputation</a:t>
            </a:r>
          </a:p>
          <a:p>
            <a:r>
              <a:rPr lang="fr-FR" dirty="0"/>
              <a:t>Probabilité élevée de répétition sans mesures renforcées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728BE-C408-18AE-B3F6-6C8FDBC2D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04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23C46-5D06-8CDA-24AC-BC62F417C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29DE-6677-E8C2-7767-4EDF8096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274" y="375284"/>
            <a:ext cx="5859204" cy="3624984"/>
          </a:xfrm>
        </p:spPr>
        <p:txBody>
          <a:bodyPr/>
          <a:lstStyle/>
          <a:p>
            <a:r>
              <a:rPr lang="en-US" dirty="0" err="1"/>
              <a:t>recommandations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BA830-FDEF-D86C-A312-A697667731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r>
              <a:rPr lang="en-US" noProof="1"/>
              <a:t>Securite des systemes informatiques</a:t>
            </a:r>
          </a:p>
        </p:txBody>
      </p:sp>
      <p:pic>
        <p:nvPicPr>
          <p:cNvPr id="5" name="Picture Placeholder 4" descr="A blue and white rectangular sign with orange circles&#10;&#10;AI-generated content may be incorrect.">
            <a:extLst>
              <a:ext uri="{FF2B5EF4-FFF2-40B4-BE49-F238E27FC236}">
                <a16:creationId xmlns:a16="http://schemas.microsoft.com/office/drawing/2014/main" id="{4CC1A521-C001-EBF4-98F8-44D782E26C4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7022" r="70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4024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616A0-1EA4-1815-F03E-85A4EF009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D397-A25A-A459-BA7C-16413778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recommandations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6BB9-BF9F-EF6E-5AF3-3A2C9AA245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7273638" cy="3475037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MFA &amp; durcissement RDP/VPN</a:t>
            </a:r>
          </a:p>
          <a:p>
            <a:r>
              <a:rPr lang="fr-FR" dirty="0"/>
              <a:t>Micro-segmentation et défense en profondeur</a:t>
            </a:r>
          </a:p>
          <a:p>
            <a:r>
              <a:rPr lang="fr-FR" dirty="0"/>
              <a:t>Sauvegardes hors site &amp; tests réguliers</a:t>
            </a:r>
          </a:p>
          <a:p>
            <a:r>
              <a:rPr lang="fr-FR" dirty="0"/>
              <a:t>EDR/IDS &amp; surveillance continue</a:t>
            </a:r>
          </a:p>
          <a:p>
            <a:r>
              <a:rPr lang="fr-FR" dirty="0"/>
              <a:t>Plan de réponse et exercices trimestriels</a:t>
            </a:r>
          </a:p>
          <a:p>
            <a:r>
              <a:rPr lang="fr-FR" dirty="0"/>
              <a:t>Alignement NIST CSF, ISO 27001 et CIS Controls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A5EFF-B6D8-1972-DFA9-4634E804F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52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A3F3B-7570-0363-AD7D-2B8FA62AD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9E7E-E1F3-1207-8C04-20A49F8C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958" y="487551"/>
            <a:ext cx="5859204" cy="3685439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5503-806D-8BD3-D8C1-740CEDD915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r>
              <a:rPr lang="en-US" noProof="1"/>
              <a:t>Securite des systemes informatiques</a:t>
            </a:r>
          </a:p>
        </p:txBody>
      </p:sp>
      <p:pic>
        <p:nvPicPr>
          <p:cNvPr id="5" name="Picture Placeholder 4" descr="A hand touching a screen with icons&#10;&#10;AI-generated content may be incorrect.">
            <a:extLst>
              <a:ext uri="{FF2B5EF4-FFF2-40B4-BE49-F238E27FC236}">
                <a16:creationId xmlns:a16="http://schemas.microsoft.com/office/drawing/2014/main" id="{38D57449-C190-DDD3-C8BD-15581C4F242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2650" r="226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9339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AF7A8-EC5C-CA25-2364-FD9DBF883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EF75-3A4C-B6FD-50EC-A050FABA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EC49-5BE3-6FE0-0B0C-18BD542430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11363"/>
            <a:ext cx="7273638" cy="3475037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Incident illustre la vulnérabilité des infrastructures critiques</a:t>
            </a:r>
          </a:p>
          <a:p>
            <a:r>
              <a:rPr lang="fr-FR" dirty="0"/>
              <a:t>Nécessité d'une approche intégrée: prévention, détection, réponse</a:t>
            </a:r>
          </a:p>
          <a:p>
            <a:r>
              <a:rPr lang="fr-FR" dirty="0"/>
              <a:t>Collaboration public-privé &amp; formation continue requises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952B7-9A5B-C6DB-D98E-8673B6FB9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013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 err="1"/>
              <a:t>remerciements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Groupe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19036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Jean</a:t>
            </a:r>
            <a:r>
              <a:rPr lang="fr-CA" sz="1800" i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CA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Lukens</a:t>
            </a:r>
            <a:r>
              <a:rPr lang="fr-CA" sz="1800" i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CA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DERILUS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Joël ALEXIS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Joseph Jeff FORESTAL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1800" i="1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Luckens</a:t>
            </a:r>
            <a:r>
              <a:rPr lang="fr-CA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JEAN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8D4C0-4863-6F9C-4B2E-ED421C9A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10B083-3B22-8876-5D64-4C92BA6F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5B154-5BA5-C2A5-DA65-523AD35060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799"/>
            <a:ext cx="5181600" cy="3401455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Presentation de PEMEX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Sommaire Exécutif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Contexte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Chronologie de l’attaque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18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Enjeux de cybersécurité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18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 des données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A" sz="1800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Analyse de risque &amp;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Recommandations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389A83-5CBB-6F2B-7B0E-6AA4DEBBE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4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6163" y="4172990"/>
            <a:ext cx="4805997" cy="23897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Placeholder 11" descr="A warning sign with exclamation mark on it&#10;&#10;AI-generated content may be incorrect.">
            <a:extLst>
              <a:ext uri="{FF2B5EF4-FFF2-40B4-BE49-F238E27FC236}">
                <a16:creationId xmlns:a16="http://schemas.microsoft.com/office/drawing/2014/main" id="{7CC03A73-285C-FF11-6A8B-1B505DE0478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6667" r="36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88E2E-4922-2563-6EFE-6D87A526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7DC5F4-880F-BC18-BCD7-720C25B1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FE09E-C8E3-DD9A-EC56-A70DE275C1B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799"/>
            <a:ext cx="5181600" cy="34014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yberattaque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 ransomware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EMEX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compagnie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publique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petroliere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mexicaine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novembre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2019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affectant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5% de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ressources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informatiques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entrainant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ainsi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paralysie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certains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services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administratifs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Services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affecte</a:t>
            </a:r>
            <a:r>
              <a:rPr lang="en-US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Facturation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Comptabilite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Gestion de communications internes et  </a:t>
            </a:r>
            <a:r>
              <a:rPr lang="en-US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autres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636B09-A281-CA69-4F7D-9798B37E1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8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212" y="548006"/>
            <a:ext cx="4896678" cy="3624984"/>
          </a:xfrm>
        </p:spPr>
        <p:txBody>
          <a:bodyPr/>
          <a:lstStyle/>
          <a:p>
            <a:pPr algn="ctr"/>
            <a:r>
              <a:rPr lang="en-US" dirty="0" err="1"/>
              <a:t>contexte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r>
              <a:rPr lang="en-US" noProof="1"/>
              <a:t>Securite des systemes informatiques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65E4879-AE44-98AB-BC22-11BDFE805D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5028" r="250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A5C49-1937-C777-83D0-2F864123D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0196E-0F46-63E9-0A84-BEE109C5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Presentation de </a:t>
            </a:r>
            <a:r>
              <a:rPr lang="en-US" dirty="0" err="1"/>
              <a:t>pemex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89B30-00B1-3EC9-F6A2-7068B28B6B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799"/>
            <a:ext cx="5181600" cy="3401455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Entreprise publique nationale mexicaine fondée en 1938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Responsable de l'exploration, production et distribution de pétrole et gaz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Infrastructure critique: réseau ICS/SCADA, pipelines, raffineries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Pèse lourd économiquement et politiquement au Mexique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CE9ECD-AF6B-DAC8-B910-5D7964896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6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3C8A9-41FD-92D2-7113-F65FD594E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9BC04A-DB13-F3C2-EC93-847C5F7E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Portee de l’attaque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C6F7B-162C-473B-219C-C02CF32B66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844799"/>
            <a:ext cx="9336505" cy="340145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Affectation des systèmes administratifs (facturation, comptabilité, gestion des fournisseurs, messagerie interne)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Chiffrement d’environ 5 % du parc informatique (serveurs et postes de travail)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Aucun impact direct sur la production d’énergie ni sur les systèmes industriels (ICS/SCADA)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Nécessité de basculer temporairement en mode manuel pour les opérations critiques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7D1527-E837-14B0-67C6-F994C8A7E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119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{451EC2D5-1D5D-4729-B8E3-B0B2DCC44FB8}tf22318419_win32</Template>
  <TotalTime>1367</TotalTime>
  <Words>772</Words>
  <Application>Microsoft Office PowerPoint</Application>
  <PresentationFormat>Widescreen</PresentationFormat>
  <Paragraphs>170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Aptos</vt:lpstr>
      <vt:lpstr>Arial</vt:lpstr>
      <vt:lpstr>Calibri</vt:lpstr>
      <vt:lpstr>Comic Sans MS</vt:lpstr>
      <vt:lpstr>Symbol</vt:lpstr>
      <vt:lpstr>Tenorite</vt:lpstr>
      <vt:lpstr>Times New Roman</vt:lpstr>
      <vt:lpstr>Custom</vt:lpstr>
      <vt:lpstr>SECURITE DES SYSTEMES INFORMATIQUES PROJET FINAL – 26 Mai 2025 prof - Blaise ARBOUET</vt:lpstr>
      <vt:lpstr>Avis de securite - attaque ransomware contre Pemex mexique, Novembre 2019</vt:lpstr>
      <vt:lpstr>Groupe 4</vt:lpstr>
      <vt:lpstr>plan</vt:lpstr>
      <vt:lpstr>Introduction</vt:lpstr>
      <vt:lpstr>introduction</vt:lpstr>
      <vt:lpstr>contexte</vt:lpstr>
      <vt:lpstr>Presentation de pemex</vt:lpstr>
      <vt:lpstr>Portee de l’attaque</vt:lpstr>
      <vt:lpstr>Portee de l’attaque -suite</vt:lpstr>
      <vt:lpstr>Sommaire executif</vt:lpstr>
      <vt:lpstr>Sommaire executif</vt:lpstr>
      <vt:lpstr>Sommaire executive - suite</vt:lpstr>
      <vt:lpstr>Chronologie de l’attaque</vt:lpstr>
      <vt:lpstr>Enjeux de cybersecurite</vt:lpstr>
      <vt:lpstr>Enjeux de cybersecurite</vt:lpstr>
      <vt:lpstr>Classification des donnees</vt:lpstr>
      <vt:lpstr>Classification des donnees</vt:lpstr>
      <vt:lpstr>Classification des donnees</vt:lpstr>
      <vt:lpstr>Analyse de risque</vt:lpstr>
      <vt:lpstr>Analyse de risque</vt:lpstr>
      <vt:lpstr>recommandations</vt:lpstr>
      <vt:lpstr>recommandations</vt:lpstr>
      <vt:lpstr>CONCLUSION</vt:lpstr>
      <vt:lpstr>CONCLUSION</vt:lpstr>
      <vt:lpstr>remerciements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Jeff Forestal</dc:creator>
  <cp:lastModifiedBy>Joseph Jeff Forestal</cp:lastModifiedBy>
  <cp:revision>3</cp:revision>
  <dcterms:created xsi:type="dcterms:W3CDTF">2025-05-24T19:18:56Z</dcterms:created>
  <dcterms:modified xsi:type="dcterms:W3CDTF">2025-05-25T19:37:49Z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