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266" r:id="rId3"/>
    <p:sldId id="309" r:id="rId4"/>
    <p:sldId id="296" r:id="rId5"/>
    <p:sldId id="297" r:id="rId6"/>
    <p:sldId id="265" r:id="rId7"/>
    <p:sldId id="298" r:id="rId8"/>
    <p:sldId id="301" r:id="rId9"/>
    <p:sldId id="299" r:id="rId10"/>
    <p:sldId id="302" r:id="rId11"/>
    <p:sldId id="300" r:id="rId12"/>
    <p:sldId id="303" r:id="rId13"/>
    <p:sldId id="279" r:id="rId14"/>
    <p:sldId id="306" r:id="rId15"/>
    <p:sldId id="305" r:id="rId16"/>
    <p:sldId id="307" r:id="rId17"/>
    <p:sldId id="308" r:id="rId18"/>
    <p:sldId id="295" r:id="rId19"/>
    <p:sldId id="274" r:id="rId20"/>
    <p:sldId id="30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7571A5-59B6-4011-B66B-F609C7AA5A3E}">
          <p14:sldIdLst>
            <p14:sldId id="261"/>
            <p14:sldId id="266"/>
            <p14:sldId id="309"/>
            <p14:sldId id="296"/>
            <p14:sldId id="297"/>
            <p14:sldId id="265"/>
            <p14:sldId id="298"/>
            <p14:sldId id="301"/>
            <p14:sldId id="299"/>
            <p14:sldId id="302"/>
            <p14:sldId id="300"/>
            <p14:sldId id="303"/>
            <p14:sldId id="279"/>
            <p14:sldId id="306"/>
            <p14:sldId id="305"/>
            <p14:sldId id="307"/>
            <p14:sldId id="308"/>
            <p14:sldId id="295"/>
            <p14:sldId id="274"/>
            <p14:sldId id="30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1E2"/>
    <a:srgbClr val="444444"/>
    <a:srgbClr val="8CBE21"/>
    <a:srgbClr val="6BBD46"/>
    <a:srgbClr val="F79608"/>
    <a:srgbClr val="319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5543" autoAdjust="0"/>
  </p:normalViewPr>
  <p:slideViewPr>
    <p:cSldViewPr>
      <p:cViewPr>
        <p:scale>
          <a:sx n="80" d="100"/>
          <a:sy n="80" d="100"/>
        </p:scale>
        <p:origin x="-2514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5B1C6-EBFD-48B1-83CE-A8747F1961DA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C46F-A566-4095-AD75-7756F808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89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83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820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381122" y="2362200"/>
            <a:ext cx="8385048" cy="2221992"/>
          </a:xfrm>
          <a:prstGeom prst="rect">
            <a:avLst/>
          </a:prstGeom>
          <a:solidFill>
            <a:srgbClr val="8CBE2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50840" y="5426824"/>
            <a:ext cx="5598586" cy="374295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823667"/>
            <a:ext cx="5679569" cy="29111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1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6109682"/>
            <a:ext cx="5679569" cy="29111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1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55738" y="2976018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368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0661E-6 -4.07407E-6 L 1.02966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83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0.64453 -0.00115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27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3.7037E-6 L -0.78985 0.00324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92" y="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26828E-6 7.40741E-7 L -0.72365 0.0039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3" y="1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26828E-6 7.40741E-7 L -0.72365 0.00393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3" y="18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6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250"/>
                  </p:stCondLst>
                  <p:childTnLst>
                    <p:animMotion origin="layout" path="M 2.29167E-6 3.7037E-6 L -0.78985 0.00324 " pathEditMode="relative" rAng="0" ptsTypes="AA">
                      <p:cBhvr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9492" y="162"/>
                    </p:animMotion>
                  </p:childTnLst>
                </p:cTn>
              </p:par>
            </p:tnLst>
          </p:tmpl>
        </p:tmplLst>
      </p:bldP>
      <p:bldP spid="6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3.26828E-6 7.40741E-7 L -0.72365 0.00393 " pathEditMode="relative" rAng="0" ptsTypes="AA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6183" y="185"/>
                    </p:animMotion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-3.26828E-6 7.40741E-7 L -0.72365 0.00393 " pathEditMode="relative" rAng="0" ptsTypes="AA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6183" y="185"/>
                    </p:animMotion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85800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75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14400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738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99977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334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7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solidFill>
          <a:srgbClr val="8CB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7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bg>
      <p:bgPr>
        <a:solidFill>
          <a:srgbClr val="F796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00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0061" y="431802"/>
            <a:ext cx="6464877" cy="830997"/>
          </a:xfrm>
        </p:spPr>
        <p:txBody>
          <a:bodyPr/>
          <a:lstStyle>
            <a:lvl1pPr>
              <a:defRPr spc="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1" y="1905002"/>
            <a:ext cx="8363938" cy="2609945"/>
          </a:xfrm>
        </p:spPr>
        <p:txBody>
          <a:bodyPr/>
          <a:lstStyle>
            <a:lvl1pPr marL="347663" indent="-347663">
              <a:defRPr sz="3200" spc="0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4538" indent="-284163">
              <a:defRPr sz="3200" spc="0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87338">
              <a:defRPr sz="3200" spc="0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490663" indent="-231775">
              <a:defRPr sz="3200" spc="0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indent="-223838">
              <a:defRPr sz="3200" spc="0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1031BA-9959-4FE2-909F-37D65262A7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5015" y="6482467"/>
            <a:ext cx="1845150" cy="124650"/>
          </a:xfrm>
        </p:spPr>
        <p:txBody>
          <a:bodyPr anchor="ctr"/>
          <a:lstStyle>
            <a:lvl1pPr marL="0" indent="0" algn="l" defTabSz="914363" rtl="0" eaLnBrk="1" latinLnBrk="0" hangingPunct="1">
              <a:buNone/>
              <a:defRPr lang="en-US" sz="900" kern="1200" spc="0" baseline="0" dirty="0" smtClean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buNone/>
              <a:defRPr lang="en-US" sz="900" kern="1200" dirty="0" smtClean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indent="0" algn="l" defTabSz="914363" rtl="0" eaLnBrk="1" latinLnBrk="0" hangingPunct="1">
              <a:buNone/>
              <a:defRPr lang="en-US" sz="900" kern="1200" dirty="0" smtClean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indent="0" algn="l" defTabSz="914363" rtl="0" eaLnBrk="1" latinLnBrk="0" hangingPunct="1">
              <a:buNone/>
              <a:defRPr lang="en-US" sz="900" kern="1200" dirty="0" smtClean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indent="0" algn="l" defTabSz="914363" rtl="0" eaLnBrk="1" latinLnBrk="0" hangingPunct="1">
              <a:buNone/>
              <a:defRPr lang="en-US" sz="900" kern="1200" dirty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insert text</a:t>
            </a:r>
            <a:endParaRPr lang="en-US" dirty="0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3600"/>
            <a:ext cx="1531404" cy="74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71" y="202134"/>
            <a:ext cx="654504" cy="126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074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46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0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536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85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64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307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79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337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2" r:id="rId15"/>
    <p:sldLayoutId id="2147483665" r:id="rId16"/>
    <p:sldLayoutId id="2147483666" r:id="rId17"/>
    <p:sldLayoutId id="2147483667" r:id="rId18"/>
    <p:sldLayoutId id="2147483668" r:id="rId19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rgbClr val="1BA1E2"/>
          </a:solidFill>
          <a:latin typeface="Segoe WP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6BBD46"/>
        </a:buClr>
        <a:buFont typeface="Wingdings" pitchFamily="2" charset="2"/>
        <a:buChar char="§"/>
        <a:defRPr sz="3200" kern="1200">
          <a:solidFill>
            <a:srgbClr val="444444"/>
          </a:solidFill>
          <a:latin typeface="Segoe WP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BA1E2"/>
        </a:buClr>
        <a:buFont typeface="Wingdings" pitchFamily="2" charset="2"/>
        <a:buChar char="§"/>
        <a:defRPr sz="2800" kern="1200">
          <a:solidFill>
            <a:srgbClr val="444444"/>
          </a:solidFill>
          <a:latin typeface="Segoe WP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BBD46"/>
        </a:buClr>
        <a:buFont typeface="Wingdings" pitchFamily="2" charset="2"/>
        <a:buChar char="§"/>
        <a:defRPr sz="2400" kern="1200">
          <a:solidFill>
            <a:srgbClr val="444444"/>
          </a:solidFill>
          <a:latin typeface="Segoe WP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BA1E2"/>
        </a:buClr>
        <a:buFont typeface="Wingdings" pitchFamily="2" charset="2"/>
        <a:buChar char="§"/>
        <a:defRPr sz="2000" kern="1200">
          <a:solidFill>
            <a:srgbClr val="444444"/>
          </a:solidFill>
          <a:latin typeface="Segoe WP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BBD46"/>
        </a:buClr>
        <a:buFont typeface="Wingdings" pitchFamily="2" charset="2"/>
        <a:buChar char="§"/>
        <a:defRPr sz="2000" kern="1200">
          <a:solidFill>
            <a:srgbClr val="444444"/>
          </a:solidFill>
          <a:latin typeface="Segoe WP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0840" y="5426824"/>
            <a:ext cx="5598586" cy="415498"/>
          </a:xfrm>
        </p:spPr>
        <p:txBody>
          <a:bodyPr/>
          <a:lstStyle/>
          <a:p>
            <a:r>
              <a:rPr lang="en-US" dirty="0" smtClean="0"/>
              <a:t>Joe McBride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5823667"/>
            <a:ext cx="8458200" cy="29111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SOFTWARE CRAFTSMAN / JAVASCRIPT APPRENTICE / SILVERLIGHT INSIDER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</a:t>
            </a:r>
            <a:r>
              <a:rPr lang="en-US" dirty="0" err="1"/>
              <a:t>xamlcoder</a:t>
            </a:r>
            <a:r>
              <a:rPr lang="en-US" dirty="0"/>
              <a:t> / xamlcoder.com / joe@xamlcoder.com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Knockout.js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423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read/write </a:t>
            </a:r>
            <a:r>
              <a:rPr lang="en-US" dirty="0" err="1" smtClean="0"/>
              <a:t>dependentObservable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viewModel.name </a:t>
            </a:r>
            <a:r>
              <a:rPr lang="en-US" dirty="0"/>
              <a:t>=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ko.dependentObservable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 smtClean="0"/>
              <a:t>	    </a:t>
            </a:r>
            <a:r>
              <a:rPr lang="en-US" dirty="0"/>
              <a:t>read: function() </a:t>
            </a:r>
            <a:r>
              <a:rPr lang="en-US" dirty="0" smtClean="0"/>
              <a:t>{},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   write: function(){},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owner: this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owner: this === .bind(this)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371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defered</a:t>
            </a:r>
            <a:r>
              <a:rPr lang="en-US" dirty="0" smtClean="0"/>
              <a:t> </a:t>
            </a:r>
            <a:r>
              <a:rPr lang="en-US" dirty="0" err="1" smtClean="0"/>
              <a:t>dependentObservable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viewModel.total</a:t>
            </a:r>
            <a:r>
              <a:rPr lang="en-US" sz="2400" dirty="0"/>
              <a:t> = </a:t>
            </a:r>
            <a:r>
              <a:rPr lang="en-US" sz="2400" dirty="0" err="1"/>
              <a:t>ko.dependentObservable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    read: function() {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var</a:t>
            </a:r>
            <a:r>
              <a:rPr lang="en-US" sz="2400" dirty="0"/>
              <a:t> result = 0;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ko.utils.arrayForEach</a:t>
            </a:r>
            <a:r>
              <a:rPr lang="en-US" sz="2400" dirty="0" smtClean="0"/>
              <a:t>(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viewModel.items</a:t>
            </a:r>
            <a:r>
              <a:rPr lang="en-US" sz="2400" dirty="0" smtClean="0"/>
              <a:t>(),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function(item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 smtClean="0"/>
              <a:t>		result </a:t>
            </a:r>
            <a:r>
              <a:rPr lang="en-US" sz="2400" dirty="0"/>
              <a:t>+= </a:t>
            </a:r>
            <a:r>
              <a:rPr lang="en-US" sz="2400" dirty="0" err="1"/>
              <a:t>item.amount</a:t>
            </a:r>
            <a:r>
              <a:rPr lang="en-US" sz="2400" dirty="0"/>
              <a:t>(); </a:t>
            </a:r>
          </a:p>
          <a:p>
            <a:pPr marL="0" indent="0">
              <a:buNone/>
            </a:pPr>
            <a:r>
              <a:rPr lang="en-US" sz="2400" dirty="0" smtClean="0"/>
              <a:t>	});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},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deferEvaluation</a:t>
            </a:r>
            <a:r>
              <a:rPr lang="en-US" sz="2400" dirty="0"/>
              <a:t>: true  //don't evaluate </a:t>
            </a:r>
            <a:r>
              <a:rPr lang="en-US" sz="2400" dirty="0" smtClean="0"/>
              <a:t>until requested</a:t>
            </a:r>
          </a:p>
          <a:p>
            <a:pPr marL="0" indent="0">
              <a:buNone/>
            </a:pPr>
            <a:r>
              <a:rPr lang="en-US" sz="2400" dirty="0" smtClean="0"/>
              <a:t>}, </a:t>
            </a:r>
            <a:r>
              <a:rPr lang="en-US" sz="2400" dirty="0" err="1"/>
              <a:t>viewModel</a:t>
            </a:r>
            <a:r>
              <a:rPr lang="en-US" sz="2400" dirty="0"/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412468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http://www.knockmeout.net/2011/06/10-things-to-know-about-knockoutjs-on.html</a:t>
            </a:r>
          </a:p>
        </p:txBody>
      </p:sp>
    </p:spTree>
    <p:extLst>
      <p:ext uri="{BB962C8B-B14F-4D97-AF65-F5344CB8AC3E}">
        <p14:creationId xmlns:p14="http://schemas.microsoft.com/office/powerpoint/2010/main" val="1565091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viewModel.done</a:t>
            </a:r>
            <a:r>
              <a:rPr lang="en-US" sz="2800" dirty="0"/>
              <a:t> = </a:t>
            </a:r>
            <a:r>
              <a:rPr lang="en-US" sz="2800" dirty="0" err="1"/>
              <a:t>ko.dependentObservable</a:t>
            </a:r>
            <a:r>
              <a:rPr lang="en-US" sz="2800" dirty="0"/>
              <a:t>(function () {</a:t>
            </a:r>
          </a:p>
          <a:p>
            <a:pPr marL="0" indent="0">
              <a:buNone/>
            </a:pPr>
            <a:r>
              <a:rPr lang="en-US" sz="2800" dirty="0"/>
              <a:t>	return </a:t>
            </a:r>
            <a:r>
              <a:rPr lang="en-US" sz="2800" dirty="0" err="1"/>
              <a:t>this.todos</a:t>
            </a:r>
            <a:r>
              <a:rPr lang="en-US" sz="2800" dirty="0" smtClean="0"/>
              <a:t>().</a:t>
            </a:r>
            <a:r>
              <a:rPr lang="en-US" sz="2800" dirty="0" err="1" smtClean="0"/>
              <a:t>arrayFilter</a:t>
            </a:r>
            <a:r>
              <a:rPr lang="en-US" sz="2800" dirty="0" smtClean="0"/>
              <a:t>(function (item) </a:t>
            </a: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	return </a:t>
            </a:r>
            <a:r>
              <a:rPr lang="en-US" sz="2800" dirty="0" err="1" smtClean="0"/>
              <a:t>item.done</a:t>
            </a:r>
            <a:r>
              <a:rPr lang="en-US" sz="2800" dirty="0"/>
              <a:t>() === true;</a:t>
            </a:r>
          </a:p>
          <a:p>
            <a:pPr marL="0" indent="0">
              <a:buNone/>
            </a:pPr>
            <a:r>
              <a:rPr lang="en-US" sz="2800" dirty="0"/>
              <a:t>	});</a:t>
            </a:r>
          </a:p>
          <a:p>
            <a:pPr marL="0" indent="0">
              <a:buNone/>
            </a:pPr>
            <a:r>
              <a:rPr lang="en-US" sz="2800" dirty="0"/>
              <a:t>}, </a:t>
            </a:r>
            <a:r>
              <a:rPr lang="en-US" sz="2800" dirty="0" err="1"/>
              <a:t>viewModel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77322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830763"/>
          </a:xfrm>
        </p:spPr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8788" y="4050268"/>
            <a:ext cx="463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Light" pitchFamily="34" charset="0"/>
              </a:rPr>
              <a:t>https://github.com/ashish01/knockoutjs-todos</a:t>
            </a:r>
          </a:p>
        </p:txBody>
      </p:sp>
    </p:spTree>
    <p:extLst>
      <p:ext uri="{BB962C8B-B14F-4D97-AF65-F5344CB8AC3E}">
        <p14:creationId xmlns:p14="http://schemas.microsoft.com/office/powerpoint/2010/main" val="3532754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698 -3.3395E-6 L -4.16667E-6 -3.339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of </a:t>
            </a:r>
            <a:r>
              <a:rPr lang="en-US" dirty="0" err="1" smtClean="0"/>
              <a:t>ViewModels</a:t>
            </a:r>
            <a:r>
              <a:rPr lang="en-US" dirty="0" smtClean="0"/>
              <a:t> per 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1 by default</a:t>
            </a:r>
          </a:p>
          <a:p>
            <a:r>
              <a:rPr lang="en-US" dirty="0" err="1" smtClean="0"/>
              <a:t>knockout.namespaces</a:t>
            </a:r>
            <a:r>
              <a:rPr lang="en-US" dirty="0" smtClean="0"/>
              <a:t> solves the problem</a:t>
            </a:r>
          </a:p>
          <a:p>
            <a:pPr lvl="1"/>
            <a:r>
              <a:rPr lang="en-US" dirty="0" smtClean="0"/>
              <a:t>&lt;div data-bind-a=“”&gt;&lt;/div&gt;</a:t>
            </a:r>
          </a:p>
          <a:p>
            <a:pPr lvl="1"/>
            <a:r>
              <a:rPr lang="en-US" dirty="0"/>
              <a:t>&lt;div </a:t>
            </a:r>
            <a:r>
              <a:rPr lang="en-US" dirty="0" smtClean="0"/>
              <a:t>data-bind-b=“”&gt;&lt;/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ko.applyBindings</a:t>
            </a:r>
            <a:r>
              <a:rPr lang="en-US" dirty="0" smtClean="0"/>
              <a:t>(</a:t>
            </a:r>
            <a:r>
              <a:rPr lang="en-US" dirty="0" err="1" smtClean="0"/>
              <a:t>viewModel</a:t>
            </a:r>
            <a:r>
              <a:rPr lang="en-US" dirty="0" smtClean="0"/>
              <a:t>, “a”);</a:t>
            </a:r>
          </a:p>
          <a:p>
            <a:pPr lvl="1"/>
            <a:r>
              <a:rPr lang="en-US" dirty="0" err="1"/>
              <a:t>ko.applyBindings</a:t>
            </a:r>
            <a:r>
              <a:rPr lang="en-US" dirty="0"/>
              <a:t>(</a:t>
            </a:r>
            <a:r>
              <a:rPr lang="en-US" dirty="0" err="1"/>
              <a:t>viewModel</a:t>
            </a:r>
            <a:r>
              <a:rPr lang="en-US" dirty="0"/>
              <a:t>, </a:t>
            </a:r>
            <a:r>
              <a:rPr lang="en-US" dirty="0" smtClean="0"/>
              <a:t>“b”);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6412468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https://github.com/hunterloftis/knockout.namespaces</a:t>
            </a:r>
          </a:p>
        </p:txBody>
      </p:sp>
    </p:spTree>
    <p:extLst>
      <p:ext uri="{BB962C8B-B14F-4D97-AF65-F5344CB8AC3E}">
        <p14:creationId xmlns:p14="http://schemas.microsoft.com/office/powerpoint/2010/main" val="32561403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ko.toJSON</a:t>
            </a:r>
            <a:r>
              <a:rPr lang="en-US" dirty="0" smtClean="0"/>
              <a:t>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 err="1"/>
              <a:t>hr</a:t>
            </a:r>
            <a:r>
              <a:rPr lang="en-US" sz="2800" dirty="0"/>
              <a:t>/&gt;</a:t>
            </a:r>
          </a:p>
          <a:p>
            <a:pPr marL="0" indent="0">
              <a:buNone/>
            </a:pPr>
            <a:r>
              <a:rPr lang="en-US" sz="2800" dirty="0"/>
              <a:t>&lt;h1&gt;Debug&lt;/h1&gt;</a:t>
            </a:r>
          </a:p>
          <a:p>
            <a:pPr marL="0" indent="0">
              <a:buNone/>
            </a:pPr>
            <a:r>
              <a:rPr lang="en-US" sz="2800" dirty="0"/>
              <a:t>&lt;div data-bind="text: </a:t>
            </a:r>
            <a:r>
              <a:rPr lang="en-US" sz="2800" dirty="0" err="1"/>
              <a:t>ko.toJSON</a:t>
            </a:r>
            <a:r>
              <a:rPr lang="en-US" sz="2800" dirty="0"/>
              <a:t>(user)"&gt;&lt;/div&gt;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40259355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to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&lt;select data-bind</a:t>
            </a:r>
            <a:r>
              <a:rPr lang="en-US" dirty="0" smtClean="0"/>
              <a:t>=“options</a:t>
            </a:r>
            <a:r>
              <a:rPr lang="en-US" dirty="0"/>
              <a:t>: tickets,</a:t>
            </a:r>
          </a:p>
          <a:p>
            <a:pPr marL="0" indent="0">
              <a:buNone/>
            </a:pPr>
            <a:r>
              <a:rPr lang="en-US" dirty="0"/>
              <a:t>		   </a:t>
            </a:r>
            <a:r>
              <a:rPr lang="en-US" dirty="0" smtClean="0"/>
              <a:t>  </a:t>
            </a:r>
            <a:r>
              <a:rPr lang="en-US" dirty="0" err="1" smtClean="0"/>
              <a:t>optionsCaption</a:t>
            </a:r>
            <a:r>
              <a:rPr lang="en-US" dirty="0"/>
              <a:t>: 'Choose...',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    </a:t>
            </a:r>
            <a:r>
              <a:rPr lang="en-US" dirty="0" err="1" smtClean="0"/>
              <a:t>optionsText</a:t>
            </a:r>
            <a:r>
              <a:rPr lang="en-US" dirty="0"/>
              <a:t>: 'name',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    </a:t>
            </a:r>
            <a:r>
              <a:rPr lang="en-US" dirty="0"/>
              <a:t>value: </a:t>
            </a:r>
            <a:r>
              <a:rPr lang="en-US" dirty="0" err="1"/>
              <a:t>chosenTicket</a:t>
            </a:r>
            <a:r>
              <a:rPr lang="en-US" dirty="0"/>
              <a:t>"&gt;&lt;/select&gt;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viewModel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	tickets: [</a:t>
            </a:r>
          </a:p>
          <a:p>
            <a:pPr marL="0" indent="0">
              <a:buNone/>
            </a:pPr>
            <a:r>
              <a:rPr lang="en-US" dirty="0"/>
              <a:t>		{ name: "Economy", price: 199.95 },</a:t>
            </a:r>
          </a:p>
          <a:p>
            <a:pPr marL="0" indent="0">
              <a:buNone/>
            </a:pPr>
            <a:r>
              <a:rPr lang="en-US" dirty="0"/>
              <a:t>		{ name: "Business", price: 449.22 },</a:t>
            </a:r>
          </a:p>
          <a:p>
            <a:pPr marL="0" indent="0">
              <a:buNone/>
            </a:pPr>
            <a:r>
              <a:rPr lang="en-US" dirty="0"/>
              <a:t>		{ name: "First Class", price: 1199.99 }</a:t>
            </a:r>
          </a:p>
          <a:p>
            <a:pPr marL="0" indent="0">
              <a:buNone/>
            </a:pPr>
            <a:r>
              <a:rPr lang="en-US" dirty="0"/>
              <a:t>	],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chosenTicket</a:t>
            </a:r>
            <a:r>
              <a:rPr lang="en-US" dirty="0"/>
              <a:t>: </a:t>
            </a:r>
            <a:r>
              <a:rPr lang="en-US" dirty="0" err="1"/>
              <a:t>ko.observable</a:t>
            </a:r>
            <a:r>
              <a:rPr lang="en-US" dirty="0"/>
              <a:t>(),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resetTicket</a:t>
            </a:r>
            <a:r>
              <a:rPr lang="en-US" dirty="0"/>
              <a:t>: function() { </a:t>
            </a:r>
            <a:r>
              <a:rPr lang="en-US" dirty="0" err="1"/>
              <a:t>this.chosenTicket</a:t>
            </a:r>
            <a:r>
              <a:rPr lang="en-US" dirty="0"/>
              <a:t>(null)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23661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ko.utils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arrayForEach</a:t>
            </a:r>
            <a:endParaRPr lang="en-US" dirty="0" smtClean="0"/>
          </a:p>
          <a:p>
            <a:r>
              <a:rPr lang="en-US" dirty="0" err="1" smtClean="0"/>
              <a:t>arrayFirst</a:t>
            </a:r>
            <a:endParaRPr lang="en-US" dirty="0" smtClean="0"/>
          </a:p>
          <a:p>
            <a:r>
              <a:rPr lang="en-US" dirty="0" err="1" smtClean="0"/>
              <a:t>arrayFilter</a:t>
            </a:r>
            <a:endParaRPr lang="en-US" dirty="0" smtClean="0"/>
          </a:p>
          <a:p>
            <a:r>
              <a:rPr lang="en-US" dirty="0" err="1" smtClean="0"/>
              <a:t>arrayRemoveItem</a:t>
            </a:r>
            <a:endParaRPr lang="en-US" dirty="0" smtClean="0"/>
          </a:p>
          <a:p>
            <a:r>
              <a:rPr lang="en-US" dirty="0" err="1" smtClean="0"/>
              <a:t>arrayGetDistinctValues</a:t>
            </a:r>
            <a:endParaRPr lang="en-US" dirty="0" smtClean="0"/>
          </a:p>
          <a:p>
            <a:r>
              <a:rPr lang="en-US" dirty="0" err="1" smtClean="0"/>
              <a:t>stringifyJson</a:t>
            </a:r>
            <a:endParaRPr lang="en-US" dirty="0" smtClean="0"/>
          </a:p>
          <a:p>
            <a:r>
              <a:rPr lang="en-US" dirty="0" smtClean="0"/>
              <a:t>range</a:t>
            </a:r>
          </a:p>
          <a:p>
            <a:r>
              <a:rPr lang="en-US" dirty="0" err="1" smtClean="0"/>
              <a:t>parseJson</a:t>
            </a:r>
            <a:endParaRPr lang="en-US" dirty="0" smtClean="0"/>
          </a:p>
          <a:p>
            <a:r>
              <a:rPr lang="en-US" dirty="0" err="1" smtClean="0"/>
              <a:t>stringTrim</a:t>
            </a:r>
            <a:endParaRPr lang="en-US" dirty="0" smtClean="0"/>
          </a:p>
          <a:p>
            <a:r>
              <a:rPr lang="en-US" dirty="0" err="1" smtClean="0"/>
              <a:t>stringTokenize</a:t>
            </a:r>
            <a:endParaRPr lang="en-US" dirty="0" smtClean="0"/>
          </a:p>
          <a:p>
            <a:r>
              <a:rPr lang="en-US" dirty="0" err="1" smtClean="0"/>
              <a:t>stringStartsWith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412468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http://www.knockmeout.net/2011/04/utility-functions-in-knockoutjs.html</a:t>
            </a:r>
          </a:p>
        </p:txBody>
      </p:sp>
    </p:spTree>
    <p:extLst>
      <p:ext uri="{BB962C8B-B14F-4D97-AF65-F5344CB8AC3E}">
        <p14:creationId xmlns:p14="http://schemas.microsoft.com/office/powerpoint/2010/main" val="35165309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err="1"/>
              <a:t>ko.bindingHandlers</a:t>
            </a:r>
            <a:r>
              <a:rPr lang="en-US" sz="2300" dirty="0"/>
              <a:t>['</a:t>
            </a:r>
            <a:r>
              <a:rPr lang="en-US" sz="2300" dirty="0" err="1"/>
              <a:t>fadeInText</a:t>
            </a:r>
            <a:r>
              <a:rPr lang="en-US" sz="2300" dirty="0"/>
              <a:t>'] = {</a:t>
            </a:r>
          </a:p>
          <a:p>
            <a:pPr marL="0" indent="0">
              <a:buNone/>
            </a:pPr>
            <a:r>
              <a:rPr lang="en-US" sz="2300" dirty="0"/>
              <a:t>    'update': function(element, </a:t>
            </a:r>
            <a:r>
              <a:rPr lang="en-US" sz="2300" dirty="0" err="1"/>
              <a:t>valueAccessor</a:t>
            </a:r>
            <a:r>
              <a:rPr lang="en-US" sz="2300" dirty="0"/>
              <a:t>) {</a:t>
            </a:r>
          </a:p>
          <a:p>
            <a:pPr marL="0" indent="0">
              <a:buNone/>
            </a:pPr>
            <a:r>
              <a:rPr lang="en-US" sz="2300" dirty="0"/>
              <a:t>        $(element).hide</a:t>
            </a:r>
            <a:r>
              <a:rPr lang="en-US" sz="2300" dirty="0" smtClean="0"/>
              <a:t>();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    </a:t>
            </a:r>
            <a:r>
              <a:rPr lang="en-US" sz="2300" dirty="0" err="1"/>
              <a:t>ko.bindingHandlers.text.update</a:t>
            </a:r>
            <a:r>
              <a:rPr lang="en-US" sz="2300" dirty="0"/>
              <a:t>(element, </a:t>
            </a:r>
            <a:r>
              <a:rPr lang="en-US" sz="2300" dirty="0" err="1"/>
              <a:t>valueAccessor</a:t>
            </a:r>
            <a:r>
              <a:rPr lang="en-US" sz="2300" dirty="0"/>
              <a:t>);</a:t>
            </a:r>
          </a:p>
          <a:p>
            <a:pPr marL="0" indent="0">
              <a:buNone/>
            </a:pPr>
            <a:r>
              <a:rPr lang="en-US" sz="2300" dirty="0"/>
              <a:t>        $(element).</a:t>
            </a:r>
            <a:r>
              <a:rPr lang="en-US" sz="2300" dirty="0" err="1"/>
              <a:t>fadeIn</a:t>
            </a:r>
            <a:r>
              <a:rPr lang="en-US" sz="2300" dirty="0"/>
              <a:t>('slow');</a:t>
            </a:r>
          </a:p>
          <a:p>
            <a:pPr marL="0" indent="0">
              <a:buNone/>
            </a:pPr>
            <a:r>
              <a:rPr lang="en-US" sz="2300" dirty="0"/>
              <a:t>    }</a:t>
            </a:r>
          </a:p>
          <a:p>
            <a:pPr marL="0" indent="0">
              <a:buNone/>
            </a:pPr>
            <a:r>
              <a:rPr lang="en-US" sz="2300" dirty="0" smtClean="0"/>
              <a:t>};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 smtClean="0"/>
              <a:t>&lt;div data-binding=“</a:t>
            </a:r>
            <a:r>
              <a:rPr lang="en-US" sz="2300" dirty="0" err="1" smtClean="0"/>
              <a:t>fadeInText</a:t>
            </a:r>
            <a:r>
              <a:rPr lang="en-US" sz="2300" dirty="0" smtClean="0"/>
              <a:t>: name”&gt;&lt;/div&gt;</a:t>
            </a:r>
            <a:endParaRPr lang="en-US" sz="2300" dirty="0"/>
          </a:p>
        </p:txBody>
      </p:sp>
      <p:sp>
        <p:nvSpPr>
          <p:cNvPr id="4" name="Rectangle 3"/>
          <p:cNvSpPr/>
          <p:nvPr/>
        </p:nvSpPr>
        <p:spPr>
          <a:xfrm>
            <a:off x="304800" y="6412468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http://www.knockmeout.net/2011/06/10-things-to-know-about-knockoutjs-on.html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6075402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http://knockoutjs.com/documentation/custom-bindings.html</a:t>
            </a:r>
          </a:p>
        </p:txBody>
      </p:sp>
    </p:spTree>
    <p:extLst>
      <p:ext uri="{BB962C8B-B14F-4D97-AF65-F5344CB8AC3E}">
        <p14:creationId xmlns:p14="http://schemas.microsoft.com/office/powerpoint/2010/main" val="30234073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App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00800" y="390214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itchFamily="34" charset="0"/>
              </a:rPr>
              <a:t>the whole shebang</a:t>
            </a:r>
            <a:endParaRPr lang="en-US" b="1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137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11 1.48148E-6 L 0 1.48148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The Basics Walkthrough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Deeper Dive Into Features</a:t>
            </a:r>
          </a:p>
          <a:p>
            <a:r>
              <a:rPr lang="en-US" dirty="0" smtClean="0"/>
              <a:t>Complex App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172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http://</a:t>
            </a:r>
            <a:r>
              <a:rPr lang="en-US" sz="2200" dirty="0" smtClean="0"/>
              <a:t>knockoutjs.com</a:t>
            </a:r>
          </a:p>
          <a:p>
            <a:r>
              <a:rPr lang="en-US" sz="2200" dirty="0"/>
              <a:t>http://</a:t>
            </a:r>
            <a:r>
              <a:rPr lang="en-US" sz="2200" dirty="0" smtClean="0"/>
              <a:t>www.knockmeout.net</a:t>
            </a:r>
          </a:p>
          <a:p>
            <a:pPr lvl="1"/>
            <a:r>
              <a:rPr lang="en-US" sz="2200" dirty="0" smtClean="0"/>
              <a:t>Ryan Niemeyer (</a:t>
            </a:r>
            <a:r>
              <a:rPr lang="en-US" sz="2200" dirty="0" err="1" smtClean="0"/>
              <a:t>rpn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Google Group</a:t>
            </a:r>
          </a:p>
          <a:p>
            <a:pPr lvl="1"/>
            <a:r>
              <a:rPr lang="en-US" sz="2200" dirty="0"/>
              <a:t>https://groups.google.com/forum/#!</a:t>
            </a:r>
            <a:r>
              <a:rPr lang="en-US" sz="2200" dirty="0" smtClean="0"/>
              <a:t>forum/knockoutjs</a:t>
            </a:r>
          </a:p>
          <a:p>
            <a:r>
              <a:rPr lang="en-US" sz="2200" dirty="0" err="1" smtClean="0"/>
              <a:t>javascript</a:t>
            </a:r>
            <a:endParaRPr lang="en-US" sz="2200" dirty="0" smtClean="0"/>
          </a:p>
          <a:p>
            <a:pPr lvl="1"/>
            <a:r>
              <a:rPr lang="en-US" sz="2200" dirty="0" smtClean="0"/>
              <a:t>http</a:t>
            </a:r>
            <a:r>
              <a:rPr lang="en-US" sz="2200" dirty="0"/>
              <a:t>://</a:t>
            </a:r>
            <a:r>
              <a:rPr lang="en-US" sz="2200" dirty="0" smtClean="0"/>
              <a:t>learn.appendto.com/lessons</a:t>
            </a:r>
          </a:p>
          <a:p>
            <a:pPr lvl="1"/>
            <a:r>
              <a:rPr lang="en-US" sz="2200" dirty="0" err="1" smtClean="0"/>
              <a:t>javascript</a:t>
            </a:r>
            <a:r>
              <a:rPr lang="en-US" sz="2200" dirty="0" smtClean="0"/>
              <a:t> The Good Parts</a:t>
            </a:r>
          </a:p>
          <a:p>
            <a:pPr lvl="2"/>
            <a:r>
              <a:rPr lang="en-US" sz="2200" dirty="0" smtClean="0"/>
              <a:t>Douglas </a:t>
            </a:r>
            <a:r>
              <a:rPr lang="en-US" sz="2200" dirty="0" err="1" smtClean="0"/>
              <a:t>Crockford</a:t>
            </a:r>
            <a:endParaRPr lang="en-US" sz="2200" dirty="0" smtClean="0"/>
          </a:p>
          <a:p>
            <a:pPr lvl="1"/>
            <a:r>
              <a:rPr lang="en-US" sz="2200" dirty="0" err="1" smtClean="0"/>
              <a:t>javascript</a:t>
            </a:r>
            <a:r>
              <a:rPr lang="en-US" sz="2200" dirty="0" smtClean="0"/>
              <a:t> Patterns</a:t>
            </a:r>
          </a:p>
          <a:p>
            <a:pPr lvl="2"/>
            <a:r>
              <a:rPr lang="en-US" sz="2200" dirty="0" err="1" smtClean="0"/>
              <a:t>Stoyan</a:t>
            </a:r>
            <a:r>
              <a:rPr lang="en-US" sz="2200" dirty="0" smtClean="0"/>
              <a:t> </a:t>
            </a:r>
            <a:r>
              <a:rPr lang="en-US" sz="2200" dirty="0" err="1" smtClean="0"/>
              <a:t>Stefanov</a:t>
            </a:r>
            <a:endParaRPr lang="en-US" sz="2200" dirty="0" smtClean="0"/>
          </a:p>
          <a:p>
            <a:pPr lvl="2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9282961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0840" y="5426824"/>
            <a:ext cx="5598586" cy="415498"/>
          </a:xfrm>
        </p:spPr>
        <p:txBody>
          <a:bodyPr/>
          <a:lstStyle/>
          <a:p>
            <a:r>
              <a:rPr lang="en-US" dirty="0" smtClean="0"/>
              <a:t>Joe McBride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5823667"/>
            <a:ext cx="8382000" cy="2911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SOFTWARE CRAFTSMAN / JAVASCRIPT APPRENTICE / SILVERLIGHT INSIDER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</a:t>
            </a:r>
            <a:r>
              <a:rPr lang="en-US" dirty="0" err="1"/>
              <a:t>xamlcoder</a:t>
            </a:r>
            <a:r>
              <a:rPr lang="en-US" dirty="0"/>
              <a:t> / xamlcoder.com / joe@xamlcoder.com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 -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208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 +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github.com/joemcbride</a:t>
            </a:r>
          </a:p>
          <a:p>
            <a:pPr lvl="1"/>
            <a:r>
              <a:rPr lang="en-US" dirty="0" smtClean="0"/>
              <a:t>knockout-presentation</a:t>
            </a:r>
          </a:p>
          <a:p>
            <a:pPr lvl="1"/>
            <a:r>
              <a:rPr lang="en-US" dirty="0" smtClean="0"/>
              <a:t>knockout-</a:t>
            </a:r>
            <a:r>
              <a:rPr lang="en-US" dirty="0" err="1" smtClean="0"/>
              <a:t>sampleapp</a:t>
            </a:r>
            <a:endParaRPr lang="en-US" dirty="0" smtClean="0"/>
          </a:p>
          <a:p>
            <a:r>
              <a:rPr lang="en-US" dirty="0" err="1" smtClean="0"/>
              <a:t>Todo</a:t>
            </a:r>
            <a:endParaRPr lang="en-US" dirty="0" smtClean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://github.com/ashish01/knockoutjs-todos</a:t>
            </a:r>
          </a:p>
        </p:txBody>
      </p:sp>
    </p:spTree>
    <p:extLst>
      <p:ext uri="{BB962C8B-B14F-4D97-AF65-F5344CB8AC3E}">
        <p14:creationId xmlns:p14="http://schemas.microsoft.com/office/powerpoint/2010/main" val="860414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knockout?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source </a:t>
            </a:r>
            <a:r>
              <a:rPr lang="en-US" dirty="0" err="1" smtClean="0"/>
              <a:t>javascript</a:t>
            </a:r>
            <a:r>
              <a:rPr lang="en-US" dirty="0" smtClean="0"/>
              <a:t> library (MIT license)</a:t>
            </a:r>
          </a:p>
          <a:p>
            <a:pPr lvl="1"/>
            <a:r>
              <a:rPr lang="en-US" dirty="0" smtClean="0"/>
              <a:t>Source is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Roughly 16 months old</a:t>
            </a:r>
          </a:p>
          <a:p>
            <a:r>
              <a:rPr lang="en-US" dirty="0" smtClean="0"/>
              <a:t>Created by Steve Sanderson</a:t>
            </a:r>
          </a:p>
          <a:p>
            <a:r>
              <a:rPr lang="en-US" dirty="0" smtClean="0"/>
              <a:t>Community project, not run by Microsoft</a:t>
            </a:r>
          </a:p>
          <a:p>
            <a:r>
              <a:rPr lang="en-US" dirty="0" smtClean="0"/>
              <a:t>Does not depend on </a:t>
            </a:r>
            <a:r>
              <a:rPr lang="en-US" dirty="0" err="1" smtClean="0"/>
              <a:t>jQuery</a:t>
            </a:r>
            <a:r>
              <a:rPr lang="en-US" dirty="0" smtClean="0"/>
              <a:t>, though works well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http://knockoutjs.com</a:t>
            </a:r>
          </a:p>
        </p:txBody>
      </p:sp>
    </p:spTree>
    <p:extLst>
      <p:ext uri="{BB962C8B-B14F-4D97-AF65-F5344CB8AC3E}">
        <p14:creationId xmlns:p14="http://schemas.microsoft.com/office/powerpoint/2010/main" val="22207076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 client-side interactivity</a:t>
            </a:r>
          </a:p>
          <a:p>
            <a:r>
              <a:rPr lang="en-US" dirty="0" smtClean="0"/>
              <a:t>Bring MVVM pattern to html &amp;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Object-oriented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Declarative bindings</a:t>
            </a:r>
          </a:p>
          <a:p>
            <a:r>
              <a:rPr lang="en-US" dirty="0" smtClean="0"/>
              <a:t>Browser support</a:t>
            </a:r>
          </a:p>
          <a:p>
            <a:pPr lvl="1"/>
            <a:r>
              <a:rPr lang="en-US" dirty="0" smtClean="0"/>
              <a:t>IE 6+, FF 2+, Chrome, Safari, Opera</a:t>
            </a:r>
          </a:p>
          <a:p>
            <a:pPr lvl="1"/>
            <a:r>
              <a:rPr lang="en-US" dirty="0" smtClean="0"/>
              <a:t>Mobile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916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App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3886200"/>
            <a:ext cx="351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itchFamily="34" charset="0"/>
              </a:rPr>
              <a:t>ignore the man behind the curtain</a:t>
            </a:r>
            <a:endParaRPr lang="en-US" b="1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20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11 1.48148E-6 L 0 1.48148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change subscriptions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canEdit</a:t>
            </a:r>
            <a:r>
              <a:rPr lang="en-US" dirty="0"/>
              <a:t>: </a:t>
            </a:r>
            <a:r>
              <a:rPr lang="en-US" dirty="0" err="1"/>
              <a:t>ko.observable</a:t>
            </a:r>
            <a:r>
              <a:rPr lang="en-US" dirty="0"/>
              <a:t>(false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canEdit.subscribe</a:t>
            </a:r>
            <a:r>
              <a:rPr lang="en-US" dirty="0" smtClean="0"/>
              <a:t>(function </a:t>
            </a:r>
            <a:r>
              <a:rPr lang="en-US" dirty="0"/>
              <a:t>(</a:t>
            </a:r>
            <a:r>
              <a:rPr lang="en-US" dirty="0" err="1"/>
              <a:t>newValue</a:t>
            </a:r>
            <a:r>
              <a:rPr lang="en-US" dirty="0"/>
              <a:t>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newValue</a:t>
            </a:r>
            <a:r>
              <a:rPr lang="en-US" dirty="0"/>
              <a:t>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do something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0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nested</a:t>
            </a:r>
          </a:p>
          <a:p>
            <a:r>
              <a:rPr lang="en-US" dirty="0" smtClean="0"/>
              <a:t>KO renders whole template with ${ </a:t>
            </a:r>
            <a:r>
              <a:rPr lang="en-US" dirty="0" err="1" smtClean="0"/>
              <a:t>val</a:t>
            </a:r>
            <a:r>
              <a:rPr lang="en-US" dirty="0" smtClean="0"/>
              <a:t> }</a:t>
            </a:r>
          </a:p>
          <a:p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err="1" smtClean="0"/>
              <a:t>afterRender</a:t>
            </a:r>
            <a:endParaRPr lang="en-US" dirty="0" smtClean="0"/>
          </a:p>
          <a:p>
            <a:r>
              <a:rPr lang="en-US" dirty="0" err="1" smtClean="0"/>
              <a:t>templateOptions</a:t>
            </a:r>
            <a:endParaRPr lang="en-US" dirty="0" smtClean="0"/>
          </a:p>
          <a:p>
            <a:pPr lvl="1"/>
            <a:r>
              <a:rPr lang="en-US" dirty="0" smtClean="0"/>
              <a:t>Provide additional data</a:t>
            </a:r>
          </a:p>
          <a:p>
            <a:r>
              <a:rPr lang="en-US" dirty="0" smtClean="0"/>
              <a:t>Can use a custom template engine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6412468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knockoutjs.com/documentation/template-binding.html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23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template selection can be </a:t>
            </a:r>
            <a:r>
              <a:rPr lang="en-US" sz="4000" dirty="0"/>
              <a:t>dynamic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data-bind="template</a:t>
            </a:r>
            <a:r>
              <a:rPr lang="en-US" dirty="0" smtClean="0"/>
              <a:t>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</a:t>
            </a:r>
            <a:r>
              <a:rPr lang="en-US" dirty="0"/>
              <a:t>: function()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/>
              <a:t>selectedView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/>
              <a:t>foreach</a:t>
            </a:r>
            <a:r>
              <a:rPr lang="en-US" dirty="0"/>
              <a:t>: </a:t>
            </a:r>
            <a:r>
              <a:rPr lang="en-US" dirty="0" smtClean="0"/>
              <a:t>articles</a:t>
            </a:r>
          </a:p>
          <a:p>
            <a:pPr marL="0" indent="0">
              <a:buNone/>
            </a:pPr>
            <a:r>
              <a:rPr lang="en-US" dirty="0" smtClean="0"/>
              <a:t>}"&gt;&lt;/</a:t>
            </a:r>
            <a:r>
              <a:rPr lang="en-US" dirty="0"/>
              <a:t>div&gt;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412468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http://www.knockmeout.net/2011/06/10-things-to-know-about-knockoutjs-on.html</a:t>
            </a:r>
          </a:p>
        </p:txBody>
      </p:sp>
    </p:spTree>
    <p:extLst>
      <p:ext uri="{BB962C8B-B14F-4D97-AF65-F5344CB8AC3E}">
        <p14:creationId xmlns:p14="http://schemas.microsoft.com/office/powerpoint/2010/main" val="942114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420</Words>
  <Application>Microsoft Office PowerPoint</Application>
  <PresentationFormat>On-screen Show (4:3)</PresentationFormat>
  <Paragraphs>163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Knockout.js</vt:lpstr>
      <vt:lpstr>agenda</vt:lpstr>
      <vt:lpstr>demos + slides</vt:lpstr>
      <vt:lpstr>what is knockout?</vt:lpstr>
      <vt:lpstr>why knockout?</vt:lpstr>
      <vt:lpstr>The Basics App</vt:lpstr>
      <vt:lpstr>manual change subscriptions</vt:lpstr>
      <vt:lpstr>templates</vt:lpstr>
      <vt:lpstr>template selection can be dynamic</vt:lpstr>
      <vt:lpstr>read/write dependentObservable</vt:lpstr>
      <vt:lpstr>defered dependentObservable</vt:lpstr>
      <vt:lpstr>filtered collection</vt:lpstr>
      <vt:lpstr>Todo App</vt:lpstr>
      <vt:lpstr># of ViewModels per page</vt:lpstr>
      <vt:lpstr>ko.toJSON for debugging</vt:lpstr>
      <vt:lpstr>binding to select</vt:lpstr>
      <vt:lpstr>ko.utils</vt:lpstr>
      <vt:lpstr>custom bindings</vt:lpstr>
      <vt:lpstr>Complex App</vt:lpstr>
      <vt:lpstr>resources</vt:lpstr>
      <vt:lpstr>Q&amp;A -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</dc:title>
  <dc:creator>Joe</dc:creator>
  <cp:lastModifiedBy>Joe</cp:lastModifiedBy>
  <cp:revision>359</cp:revision>
  <dcterms:created xsi:type="dcterms:W3CDTF">2011-05-04T03:58:49Z</dcterms:created>
  <dcterms:modified xsi:type="dcterms:W3CDTF">2011-07-07T16:08:56Z</dcterms:modified>
</cp:coreProperties>
</file>