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70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36" r:id="rId3"/>
    <p:sldId id="360" r:id="rId4"/>
    <p:sldId id="359" r:id="rId5"/>
    <p:sldId id="357" r:id="rId6"/>
    <p:sldId id="338" r:id="rId7"/>
    <p:sldId id="376" r:id="rId8"/>
    <p:sldId id="375" r:id="rId9"/>
    <p:sldId id="374" r:id="rId10"/>
    <p:sldId id="362" r:id="rId11"/>
    <p:sldId id="377" r:id="rId12"/>
    <p:sldId id="369" r:id="rId13"/>
    <p:sldId id="368" r:id="rId14"/>
    <p:sldId id="370" r:id="rId15"/>
    <p:sldId id="371" r:id="rId16"/>
    <p:sldId id="373" r:id="rId17"/>
    <p:sldId id="372" r:id="rId18"/>
    <p:sldId id="363" r:id="rId19"/>
    <p:sldId id="318" r:id="rId20"/>
    <p:sldId id="342" r:id="rId21"/>
    <p:sldId id="345" r:id="rId22"/>
    <p:sldId id="350" r:id="rId23"/>
    <p:sldId id="354" r:id="rId24"/>
    <p:sldId id="289" r:id="rId25"/>
    <p:sldId id="358" r:id="rId26"/>
    <p:sldId id="313" r:id="rId2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B3E9"/>
    <a:srgbClr val="0000CC"/>
    <a:srgbClr val="009ED0"/>
    <a:srgbClr val="CE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75" autoAdjust="0"/>
  </p:normalViewPr>
  <p:slideViewPr>
    <p:cSldViewPr snapToGrid="0" snapToObjects="1">
      <p:cViewPr>
        <p:scale>
          <a:sx n="75" d="100"/>
          <a:sy n="75" d="100"/>
        </p:scale>
        <p:origin x="-1740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8145" cy="464205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734" y="1"/>
            <a:ext cx="3038145" cy="464205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r">
              <a:defRPr sz="1200"/>
            </a:lvl1pPr>
          </a:lstStyle>
          <a:p>
            <a:fld id="{583CB128-8814-4FFD-A46D-7A2C32BBEA03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659"/>
            <a:ext cx="3038145" cy="464205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34" y="8830659"/>
            <a:ext cx="3038145" cy="464205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r">
              <a:defRPr sz="1200"/>
            </a:lvl1pPr>
          </a:lstStyle>
          <a:p>
            <a:fld id="{6BC2DC63-C96F-4CEB-A910-8CD2F9B85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45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8145" cy="464205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734" y="1"/>
            <a:ext cx="3038145" cy="464205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r">
              <a:defRPr sz="1200"/>
            </a:lvl1pPr>
          </a:lstStyle>
          <a:p>
            <a:fld id="{E6D029E1-9659-DA45-A5ED-798DF57966D0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39" tIns="44070" rIns="88139" bIns="4407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45" y="4416099"/>
            <a:ext cx="5607711" cy="4182457"/>
          </a:xfrm>
          <a:prstGeom prst="rect">
            <a:avLst/>
          </a:prstGeom>
        </p:spPr>
        <p:txBody>
          <a:bodyPr vert="horz" lIns="88139" tIns="44070" rIns="88139" bIns="4407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0659"/>
            <a:ext cx="3038145" cy="464205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734" y="8830659"/>
            <a:ext cx="3038145" cy="464205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r">
              <a:defRPr sz="1200"/>
            </a:lvl1pPr>
          </a:lstStyle>
          <a:p>
            <a:fld id="{0AAB9381-9D43-1E41-8A53-4FA24FB2D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24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9381-9D43-1E41-8A53-4FA24FB2D4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06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Sales is 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9381-9D43-1E41-8A53-4FA24FB2D4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96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9381-9D43-1E41-8A53-4FA24FB2D41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06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9381-9D43-1E41-8A53-4FA24FB2D41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06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9381-9D43-1E41-8A53-4FA24FB2D41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06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9381-9D43-1E41-8A53-4FA24FB2D41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06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9381-9D43-1E41-8A53-4FA24FB2D41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06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78324-7425-4B38-8585-AFD8CEE6680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16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49392"/>
            <a:ext cx="9144000" cy="1256559"/>
          </a:xfrm>
          <a:prstGeom prst="rect">
            <a:avLst/>
          </a:prstGeom>
          <a:solidFill>
            <a:schemeClr val="bg2">
              <a:lumMod val="9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00670" y="2243498"/>
            <a:ext cx="7772400" cy="722127"/>
          </a:xfrm>
        </p:spPr>
        <p:txBody>
          <a:bodyPr lIns="0">
            <a:noAutofit/>
          </a:bodyPr>
          <a:lstStyle>
            <a:lvl1pPr algn="l">
              <a:defRPr sz="3600" spc="-150"/>
            </a:lvl1pPr>
          </a:lstStyle>
          <a:p>
            <a:r>
              <a:rPr lang="en-US" sz="3600" spc="-150" dirty="0" smtClean="0"/>
              <a:t/>
            </a:r>
            <a:br>
              <a:rPr lang="en-US" sz="3600" spc="-150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670" y="3181565"/>
            <a:ext cx="6400801" cy="2001411"/>
          </a:xfrm>
        </p:spPr>
        <p:txBody>
          <a:bodyPr lIns="0">
            <a:normAutofit/>
          </a:bodyPr>
          <a:lstStyle>
            <a:lvl1pPr marL="0" indent="0" algn="l">
              <a:buNone/>
              <a:defRPr sz="1600" baseline="0">
                <a:solidFill>
                  <a:srgbClr val="939393"/>
                </a:solidFill>
                <a:effectLst>
                  <a:outerShdw dist="25400" dir="5400000" algn="tl" rotWithShape="0">
                    <a:srgbClr val="FFFFFF"/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93" y="56083"/>
            <a:ext cx="3722174" cy="1240724"/>
          </a:xfrm>
          <a:prstGeom prst="rect">
            <a:avLst/>
          </a:prstGeom>
          <a:effectLst>
            <a:outerShdw dist="12700" dir="5400000" algn="tl" rotWithShape="0">
              <a:srgbClr val="FFFFFF"/>
            </a:outerShdw>
          </a:effectLst>
        </p:spPr>
      </p:pic>
      <p:sp>
        <p:nvSpPr>
          <p:cNvPr id="12" name="Rectangle 11"/>
          <p:cNvSpPr/>
          <p:nvPr userDrawn="1"/>
        </p:nvSpPr>
        <p:spPr>
          <a:xfrm>
            <a:off x="-1" y="1296807"/>
            <a:ext cx="9144001" cy="18288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  <a:effectLst>
            <a:outerShdw dist="12700" dir="5400000" algn="tl" rotWithShape="0">
              <a:srgbClr val="FFFFFF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DA0D0A34-FE78-45AD-A94E-D5DA6EFA13C1}" type="datetime1">
              <a:rPr lang="en-US" smtClean="0"/>
              <a:pPr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2C97231C-FBC5-4B3C-96EA-89E4598197E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92" y="-9525"/>
            <a:ext cx="138112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2988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F13A3CA2-7894-4811-B50D-CACA4E040376}" type="datetime1">
              <a:rPr lang="en-US" smtClean="0"/>
              <a:pPr/>
              <a:t>2/20/2013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711772" y="8234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771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6942" y="1411748"/>
            <a:ext cx="4204929" cy="4782575"/>
          </a:xfrm>
        </p:spPr>
        <p:txBody>
          <a:bodyPr/>
          <a:lstStyle>
            <a:lvl1pPr>
              <a:spcBef>
                <a:spcPts val="500"/>
              </a:spcBef>
              <a:buSzPct val="80000"/>
              <a:defRPr sz="2300" b="0">
                <a:latin typeface="Calibri" pitchFamily="34" charset="0"/>
              </a:defRPr>
            </a:lvl1pPr>
            <a:lvl2pPr>
              <a:spcBef>
                <a:spcPts val="500"/>
              </a:spcBef>
              <a:buSzPct val="80000"/>
              <a:defRPr sz="2000">
                <a:latin typeface="Calibri" pitchFamily="34" charset="0"/>
              </a:defRPr>
            </a:lvl2pPr>
            <a:lvl3pPr>
              <a:spcBef>
                <a:spcPts val="500"/>
              </a:spcBef>
              <a:buSzPct val="80000"/>
              <a:defRPr sz="1800">
                <a:latin typeface="Calibri" pitchFamily="34" charset="0"/>
              </a:defRPr>
            </a:lvl3pPr>
            <a:lvl4pPr>
              <a:spcBef>
                <a:spcPts val="500"/>
              </a:spcBef>
              <a:buSzPct val="80000"/>
              <a:defRPr sz="1700">
                <a:latin typeface="Calibri" pitchFamily="34" charset="0"/>
              </a:defRPr>
            </a:lvl4pPr>
            <a:lvl5pPr>
              <a:spcBef>
                <a:spcPts val="500"/>
              </a:spcBef>
              <a:buSzPct val="80000"/>
              <a:defRPr sz="16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24F93C93-69B8-4D16-895D-5CCDD708B8FE}" type="datetime1">
              <a:rPr lang="en-US" smtClean="0"/>
              <a:pPr/>
              <a:t>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2C97231C-FBC5-4B3C-96EA-89E4598197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52297" y="1411748"/>
            <a:ext cx="4204929" cy="4782575"/>
          </a:xfrm>
        </p:spPr>
        <p:txBody>
          <a:bodyPr/>
          <a:lstStyle>
            <a:lvl1pPr>
              <a:spcBef>
                <a:spcPts val="500"/>
              </a:spcBef>
              <a:buSzPct val="80000"/>
              <a:defRPr sz="2300" b="0">
                <a:latin typeface="Calibri" pitchFamily="34" charset="0"/>
              </a:defRPr>
            </a:lvl1pPr>
            <a:lvl2pPr>
              <a:spcBef>
                <a:spcPts val="500"/>
              </a:spcBef>
              <a:buSzPct val="80000"/>
              <a:defRPr sz="2000">
                <a:latin typeface="Calibri" pitchFamily="34" charset="0"/>
              </a:defRPr>
            </a:lvl2pPr>
            <a:lvl3pPr>
              <a:spcBef>
                <a:spcPts val="500"/>
              </a:spcBef>
              <a:buSzPct val="80000"/>
              <a:defRPr sz="1800">
                <a:latin typeface="Calibri" pitchFamily="34" charset="0"/>
              </a:defRPr>
            </a:lvl3pPr>
            <a:lvl4pPr>
              <a:spcBef>
                <a:spcPts val="500"/>
              </a:spcBef>
              <a:buSzPct val="80000"/>
              <a:defRPr sz="1700">
                <a:latin typeface="Calibri" pitchFamily="34" charset="0"/>
              </a:defRPr>
            </a:lvl4pPr>
            <a:lvl5pPr>
              <a:spcBef>
                <a:spcPts val="500"/>
              </a:spcBef>
              <a:buSzPct val="80000"/>
              <a:defRPr sz="16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46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B42626D3-D398-44F5-BA86-8B41C645FE09}" type="datetime1">
              <a:rPr lang="en-US" smtClean="0"/>
              <a:pPr/>
              <a:t>2/20/2013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2C97231C-FBC5-4B3C-96EA-89E4598197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54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942" y="221225"/>
            <a:ext cx="8580284" cy="65548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86A2-D93F-49AE-AC16-66275A14D93D}" type="datetime1">
              <a:rPr lang="en-US" smtClean="0"/>
              <a:pPr/>
              <a:t>2/20/2013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231C-FBC5-4B3C-96EA-89E4598197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45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0645-C91F-460E-ACCB-AF52ABBA3E77}" type="datetime1">
              <a:rPr lang="en-US" smtClean="0"/>
              <a:pPr/>
              <a:t>2/20/2013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231C-FBC5-4B3C-96EA-89E4598197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32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820583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D92EC417-77FB-4FF8-BABE-AB0034F401A8}" type="datetime1">
              <a:rPr lang="en-US" smtClean="0"/>
              <a:pPr/>
              <a:t>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34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79C9142F-9DDE-4DCE-8B00-F3B66025DF0D}" type="datetime1">
              <a:rPr lang="en-US" smtClean="0"/>
              <a:pPr/>
              <a:t>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2C97231C-FBC5-4B3C-96EA-89E4598197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9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942" y="274638"/>
            <a:ext cx="8580284" cy="868362"/>
          </a:xfrm>
          <a:prstGeom prst="rect">
            <a:avLst/>
          </a:prstGeom>
        </p:spPr>
        <p:txBody>
          <a:bodyPr vert="horz" lIns="0" tIns="91440" rIns="91440" bIns="9144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942" y="1401097"/>
            <a:ext cx="8580284" cy="4739087"/>
          </a:xfrm>
          <a:prstGeom prst="rect">
            <a:avLst/>
          </a:prstGeom>
        </p:spPr>
        <p:txBody>
          <a:bodyPr vert="horz" lIns="91440" tIns="45720" rIns="91440" bIns="9144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942" y="6356350"/>
            <a:ext cx="24842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43941" y="6356350"/>
            <a:ext cx="33715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942" y="6343274"/>
            <a:ext cx="2484284" cy="365125"/>
          </a:xfrm>
          <a:prstGeom prst="rect">
            <a:avLst/>
          </a:prstGeom>
          <a:effectLst>
            <a:outerShdw dist="12700" dir="5400000" algn="tl" rotWithShape="0">
              <a:srgbClr val="FBF7FF"/>
            </a:outerShdw>
          </a:effectLst>
        </p:spPr>
        <p:txBody>
          <a:bodyPr vert="horz" lIns="91440" tIns="45720" rIns="0" bIns="45720" rtlCol="0" anchor="ctr"/>
          <a:lstStyle>
            <a:lvl1pPr algn="r">
              <a:defRPr sz="1200" b="0" i="0">
                <a:solidFill>
                  <a:schemeClr val="bg2">
                    <a:lumMod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C97231C-FBC5-4B3C-96EA-89E4598197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-11522"/>
            <a:ext cx="9533649" cy="81371"/>
          </a:xfrm>
          <a:prstGeom prst="rect">
            <a:avLst/>
          </a:prstGeom>
          <a:solidFill>
            <a:srgbClr val="FBF7FF"/>
          </a:solidFill>
          <a:ln>
            <a:noFill/>
          </a:ln>
          <a:effectLst>
            <a:outerShdw blurRad="523875" dist="25400" dir="5400000" algn="tl" rotWithShape="0">
              <a:schemeClr val="tx2">
                <a:lumMod val="60000"/>
                <a:lumOff val="40000"/>
                <a:alpha val="78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/>
              <a:cs typeface="Helvetica Neue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-1" y="-11522"/>
            <a:ext cx="9533649" cy="6826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/>
              <a:cs typeface="Helvetica Neue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92" y="-9525"/>
            <a:ext cx="138112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051" y="92075"/>
            <a:ext cx="443579" cy="35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75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09" r:id="rId1"/>
    <p:sldLayoutId id="2147484710" r:id="rId2"/>
    <p:sldLayoutId id="2147484711" r:id="rId3"/>
    <p:sldLayoutId id="2147484712" r:id="rId4"/>
    <p:sldLayoutId id="2147484713" r:id="rId5"/>
    <p:sldLayoutId id="2147484714" r:id="rId6"/>
    <p:sldLayoutId id="2147484715" r:id="rId7"/>
    <p:sldLayoutId id="2147484716" r:id="rId8"/>
    <p:sldLayoutId id="2147484717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spc="-100">
          <a:solidFill>
            <a:schemeClr val="tx1"/>
          </a:solidFill>
          <a:effectLst>
            <a:outerShdw blurRad="12700" dist="12700" dir="5400000" algn="tl" rotWithShape="0">
              <a:schemeClr val="bg2">
                <a:alpha val="43000"/>
              </a:schemeClr>
            </a:outerShdw>
          </a:effectLst>
          <a:latin typeface="Calibri" pitchFamily="34" charset="0"/>
          <a:ea typeface="+mj-ea"/>
          <a:cs typeface="Calibri" pitchFamily="34" charset="0"/>
        </a:defRPr>
      </a:lvl1pPr>
    </p:titleStyle>
    <p:bodyStyle>
      <a:lvl1pPr marL="182880" indent="-182880" algn="l" defTabSz="457200" rtl="0" eaLnBrk="1" latinLnBrk="0" hangingPunct="1">
        <a:spcBef>
          <a:spcPct val="20000"/>
        </a:spcBef>
        <a:buClr>
          <a:schemeClr val="accent1">
            <a:lumMod val="40000"/>
            <a:lumOff val="60000"/>
          </a:schemeClr>
        </a:buClr>
        <a:buFont typeface="Arial"/>
        <a:buChar char="•"/>
        <a:defRPr sz="2500" kern="1200" cap="none" spc="-7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548640" indent="-182880" algn="l" defTabSz="457200" rtl="0" eaLnBrk="1" latinLnBrk="0" hangingPunct="1">
        <a:spcBef>
          <a:spcPct val="20000"/>
        </a:spcBef>
        <a:buClr>
          <a:schemeClr val="accent1">
            <a:lumMod val="40000"/>
            <a:lumOff val="60000"/>
          </a:schemeClr>
        </a:buClr>
        <a:buFont typeface="Lucida Grande"/>
        <a:buChar char="‒"/>
        <a:defRPr sz="2100" kern="1200" spc="-7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>
            <a:lumMod val="40000"/>
            <a:lumOff val="60000"/>
          </a:schemeClr>
        </a:buClr>
        <a:buFont typeface="Arial"/>
        <a:buChar char="•"/>
        <a:defRPr sz="1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1">
            <a:lumMod val="40000"/>
            <a:lumOff val="60000"/>
          </a:schemeClr>
        </a:buClr>
        <a:buFont typeface="Lucida Grande"/>
        <a:buChar char="‒"/>
        <a:defRPr sz="1600" kern="1200">
          <a:solidFill>
            <a:schemeClr val="accent1">
              <a:lumMod val="75000"/>
            </a:schemeClr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>
            <a:lumMod val="40000"/>
            <a:lumOff val="6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9420" y="2243498"/>
            <a:ext cx="6509780" cy="2061802"/>
          </a:xfrm>
        </p:spPr>
        <p:txBody>
          <a:bodyPr/>
          <a:lstStyle/>
          <a:p>
            <a:r>
              <a:rPr lang="en-US" sz="4800" dirty="0" smtClean="0"/>
              <a:t>Best Practices of Analytical Sales Management</a:t>
            </a:r>
            <a:endParaRPr lang="en-US" sz="48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425700" y="4076700"/>
            <a:ext cx="6158470" cy="1270000"/>
          </a:xfrm>
          <a:prstGeom prst="rect">
            <a:avLst/>
          </a:prstGeom>
        </p:spPr>
        <p:txBody>
          <a:bodyPr vert="horz" lIns="0" tIns="91440" rIns="91440" bIns="9144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 spc="-150">
                <a:solidFill>
                  <a:schemeClr val="tx1"/>
                </a:solidFill>
                <a:effectLst>
                  <a:outerShdw blurRad="12700" dist="12700" dir="5400000" algn="tl" rotWithShape="0">
                    <a:schemeClr val="bg2">
                      <a:alpha val="43000"/>
                    </a:schemeClr>
                  </a:outerShdw>
                </a:effectLst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2400" b="0" i="1" spc="0" dirty="0">
                <a:effectLst/>
                <a:latin typeface="Calibri" pitchFamily="34" charset="0"/>
              </a:rPr>
              <a:t>Zorian Rotenberg, </a:t>
            </a:r>
          </a:p>
          <a:p>
            <a:r>
              <a:rPr lang="en-US" sz="2400" b="0" i="1" spc="0" dirty="0">
                <a:effectLst/>
                <a:latin typeface="Calibri" pitchFamily="34" charset="0"/>
              </a:rPr>
              <a:t>VP @ InsightSquared</a:t>
            </a:r>
          </a:p>
          <a:p>
            <a:endParaRPr lang="en-US" sz="2400" b="0" i="1" spc="0" dirty="0" smtClean="0">
              <a:effectLst/>
              <a:latin typeface="Calibri" pitchFamily="34" charset="0"/>
            </a:endParaRPr>
          </a:p>
          <a:p>
            <a:r>
              <a:rPr lang="en-US" sz="2400" b="0" i="1" spc="0" dirty="0" smtClean="0">
                <a:effectLst/>
                <a:latin typeface="Calibri" pitchFamily="34" charset="0"/>
              </a:rPr>
              <a:t>Wednesday, February 20</a:t>
            </a:r>
          </a:p>
          <a:p>
            <a:endParaRPr lang="en-US" sz="2400" b="0" i="1" spc="0" dirty="0" smtClean="0">
              <a:effectLst/>
              <a:latin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42" y="2456223"/>
            <a:ext cx="1302977" cy="1302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</a:t>
            </a:r>
            <a:r>
              <a:rPr lang="en-US" smtClean="0"/>
              <a:t>a Sales </a:t>
            </a:r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Someone who builds a </a:t>
            </a:r>
            <a:r>
              <a:rPr lang="en-US" dirty="0"/>
              <a:t>high-performance sales </a:t>
            </a:r>
            <a:r>
              <a:rPr lang="en-US" dirty="0" smtClean="0"/>
              <a:t>organization using </a:t>
            </a:r>
            <a:r>
              <a:rPr lang="en-US" dirty="0" smtClean="0"/>
              <a:t>an effective, repeatable process to drive predictable revenue goals</a:t>
            </a:r>
            <a:endParaRPr lang="en-US" dirty="0" smtClean="0"/>
          </a:p>
          <a:p>
            <a:r>
              <a:rPr lang="en-US" dirty="0" smtClean="0"/>
              <a:t>The objective is not to make sales but to do so through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231C-FBC5-4B3C-96EA-89E4598197E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1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Good </a:t>
            </a:r>
            <a:r>
              <a:rPr lang="en-US" smtClean="0"/>
              <a:t>Sales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Good Sales Manager is a master at </a:t>
            </a:r>
            <a:r>
              <a:rPr lang="en-US" b="1" i="1" u="sng" dirty="0"/>
              <a:t>coaching</a:t>
            </a:r>
            <a:r>
              <a:rPr lang="en-US" dirty="0"/>
              <a:t>   </a:t>
            </a:r>
          </a:p>
          <a:p>
            <a:r>
              <a:rPr lang="en-US" dirty="0" smtClean="0"/>
              <a:t>A Good Sales Manager has a </a:t>
            </a:r>
            <a:r>
              <a:rPr lang="en-US" i="1" dirty="0" smtClean="0"/>
              <a:t>unique </a:t>
            </a:r>
            <a:r>
              <a:rPr lang="en-US" dirty="0"/>
              <a:t>approach to </a:t>
            </a:r>
            <a:r>
              <a:rPr lang="en-US" dirty="0" smtClean="0"/>
              <a:t>each individual rep while average </a:t>
            </a:r>
            <a:r>
              <a:rPr lang="en-US" dirty="0"/>
              <a:t>sales managers use a “one size fits all” </a:t>
            </a:r>
            <a:r>
              <a:rPr lang="en-US" dirty="0" smtClean="0"/>
              <a:t>approach</a:t>
            </a:r>
            <a:endParaRPr lang="en-US" dirty="0"/>
          </a:p>
          <a:p>
            <a:r>
              <a:rPr lang="en-US" dirty="0" smtClean="0"/>
              <a:t>Coaching requires knowing the individual’s key metrics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231C-FBC5-4B3C-96EA-89E4598197E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231C-FBC5-4B3C-96EA-89E4598197E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27100" y="2154840"/>
            <a:ext cx="7536542" cy="227746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spc="100" dirty="0" smtClean="0">
                <a:solidFill>
                  <a:srgbClr val="FFFFFF"/>
                </a:solidFill>
                <a:latin typeface="Helvetica Neue"/>
                <a:cs typeface="Helvetica Neue"/>
              </a:rPr>
              <a:t>“If </a:t>
            </a:r>
            <a:r>
              <a:rPr lang="en-US" sz="2800" b="1" i="1" spc="100" dirty="0">
                <a:solidFill>
                  <a:srgbClr val="FFFFFF"/>
                </a:solidFill>
                <a:latin typeface="Helvetica Neue"/>
                <a:cs typeface="Helvetica Neue"/>
              </a:rPr>
              <a:t>you can't measure </a:t>
            </a:r>
            <a:r>
              <a:rPr lang="en-US" sz="2800" b="1" i="1" spc="100" dirty="0" smtClean="0">
                <a:solidFill>
                  <a:srgbClr val="FFFFFF"/>
                </a:solidFill>
                <a:latin typeface="Helvetica Neue"/>
                <a:cs typeface="Helvetica Neue"/>
              </a:rPr>
              <a:t>it, </a:t>
            </a:r>
            <a:endParaRPr lang="en-US" sz="2800" b="1" i="1" spc="100" dirty="0" smtClean="0">
              <a:solidFill>
                <a:srgbClr val="FFFFFF"/>
              </a:solidFill>
              <a:latin typeface="Helvetica Neue"/>
              <a:cs typeface="Helvetica Neue"/>
            </a:endParaRPr>
          </a:p>
          <a:p>
            <a:pPr algn="ctr"/>
            <a:r>
              <a:rPr lang="en-US" sz="2800" b="1" i="1" spc="100" dirty="0" smtClean="0">
                <a:solidFill>
                  <a:srgbClr val="FFFFFF"/>
                </a:solidFill>
                <a:latin typeface="Helvetica Neue"/>
                <a:cs typeface="Helvetica Neue"/>
              </a:rPr>
              <a:t>you </a:t>
            </a:r>
            <a:r>
              <a:rPr lang="en-US" sz="2800" b="1" i="1" spc="100" dirty="0">
                <a:solidFill>
                  <a:srgbClr val="FFFFFF"/>
                </a:solidFill>
                <a:latin typeface="Helvetica Neue"/>
                <a:cs typeface="Helvetica Neue"/>
              </a:rPr>
              <a:t>can't manage </a:t>
            </a:r>
            <a:r>
              <a:rPr lang="en-US" sz="2800" b="1" i="1" spc="100" dirty="0" smtClean="0">
                <a:solidFill>
                  <a:srgbClr val="FFFFFF"/>
                </a:solidFill>
                <a:latin typeface="Helvetica Neue"/>
                <a:cs typeface="Helvetica Neue"/>
              </a:rPr>
              <a:t>it</a:t>
            </a:r>
            <a:r>
              <a:rPr lang="en-US" sz="2800" b="1" i="1" spc="100" dirty="0" smtClean="0">
                <a:solidFill>
                  <a:srgbClr val="FFFFFF"/>
                </a:solidFill>
                <a:latin typeface="Helvetica Neue"/>
                <a:cs typeface="Helvetica Neue"/>
              </a:rPr>
              <a:t>!”</a:t>
            </a:r>
          </a:p>
          <a:p>
            <a:pPr algn="ctr"/>
            <a:endParaRPr lang="en-US" sz="2800" b="1" i="1" spc="100" dirty="0" smtClean="0">
              <a:solidFill>
                <a:srgbClr val="FFFFFF"/>
              </a:solidFill>
              <a:latin typeface="Helvetica Neue"/>
              <a:cs typeface="Helvetica Neue"/>
            </a:endParaRPr>
          </a:p>
          <a:p>
            <a:pPr algn="ctr"/>
            <a:r>
              <a:rPr lang="en-US" sz="2800" b="1" spc="100" dirty="0" smtClean="0">
                <a:solidFill>
                  <a:srgbClr val="FFFFFF"/>
                </a:solidFill>
                <a:latin typeface="Helvetica Neue"/>
                <a:cs typeface="Helvetica Neue"/>
              </a:rPr>
              <a:t>- Peter Drucker</a:t>
            </a:r>
            <a:endParaRPr lang="en-US" sz="2800" b="1" spc="1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3027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Become An </a:t>
            </a:r>
            <a:r>
              <a:rPr lang="en-US" dirty="0" smtClean="0"/>
              <a:t>Analytical Sales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It’s </a:t>
            </a:r>
            <a:r>
              <a:rPr lang="en-US" b="1" i="1" u="sng" dirty="0" smtClean="0"/>
              <a:t>MUCH</a:t>
            </a:r>
            <a:r>
              <a:rPr lang="en-US" dirty="0" smtClean="0"/>
              <a:t> easier than you think</a:t>
            </a:r>
            <a:endParaRPr lang="en-US" dirty="0" smtClean="0"/>
          </a:p>
          <a:p>
            <a:r>
              <a:rPr lang="en-US" dirty="0" smtClean="0"/>
              <a:t>All basic sales data is already within your reach</a:t>
            </a:r>
          </a:p>
          <a:p>
            <a:r>
              <a:rPr lang="en-US" dirty="0"/>
              <a:t>Set 1 hour weekly to study your metrics</a:t>
            </a:r>
          </a:p>
          <a:p>
            <a:r>
              <a:rPr lang="en-US" dirty="0" smtClean="0"/>
              <a:t>Keep it simple with only a few KPIs</a:t>
            </a:r>
          </a:p>
          <a:p>
            <a:r>
              <a:rPr lang="en-US" dirty="0" smtClean="0"/>
              <a:t>Ask metrics-based questions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231C-FBC5-4B3C-96EA-89E4598197E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3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Super Simple Steps To </a:t>
            </a:r>
            <a:r>
              <a:rPr lang="en-US" dirty="0" smtClean="0"/>
              <a:t>Get Started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5 rows in </a:t>
            </a:r>
            <a:r>
              <a:rPr lang="en-US" dirty="0" smtClean="0"/>
              <a:t>Excel with your 5 KPIs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Ask </a:t>
            </a:r>
            <a:r>
              <a:rPr lang="en-US" dirty="0" smtClean="0"/>
              <a:t>each rep to track </a:t>
            </a:r>
            <a:r>
              <a:rPr lang="en-US" dirty="0" smtClean="0"/>
              <a:t>these and </a:t>
            </a:r>
            <a:r>
              <a:rPr lang="en-US" dirty="0" smtClean="0"/>
              <a:t>report </a:t>
            </a:r>
            <a:r>
              <a:rPr lang="en-US" dirty="0" smtClean="0"/>
              <a:t>to you monthly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Hire an Analyst </a:t>
            </a:r>
            <a:r>
              <a:rPr lang="en-US" dirty="0"/>
              <a:t>who can </a:t>
            </a:r>
            <a:r>
              <a:rPr lang="en-US" dirty="0" smtClean="0"/>
              <a:t>do more advanced analyses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231C-FBC5-4B3C-96EA-89E4598197E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9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5 </a:t>
            </a:r>
            <a:r>
              <a:rPr lang="en-US" dirty="0" smtClean="0"/>
              <a:t>Basic </a:t>
            </a:r>
            <a:r>
              <a:rPr lang="en-US" dirty="0" smtClean="0"/>
              <a:t>KPIs (for Each Rep)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Activities : Opportunities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Sales Cycle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Historical Pipeline : Sales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Leads : Opportunities : Deals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Lead </a:t>
            </a:r>
            <a:r>
              <a:rPr lang="en-US" dirty="0" smtClean="0"/>
              <a:t>Source that drives the most </a:t>
            </a:r>
            <a:r>
              <a:rPr lang="en-US" dirty="0" smtClean="0"/>
              <a:t>sales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231C-FBC5-4B3C-96EA-89E4598197E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9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Build a Data-Driven Sales Culture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231C-FBC5-4B3C-96EA-89E4598197E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Lead by example</a:t>
            </a:r>
          </a:p>
          <a:p>
            <a:r>
              <a:rPr lang="en-US" dirty="0" smtClean="0"/>
              <a:t>Get buy-in from the team</a:t>
            </a:r>
          </a:p>
          <a:p>
            <a:r>
              <a:rPr lang="en-US" dirty="0" smtClean="0"/>
              <a:t>Be transparent &amp; over-communicate</a:t>
            </a:r>
          </a:p>
          <a:p>
            <a:r>
              <a:rPr lang="en-US" dirty="0"/>
              <a:t>3 : 1 </a:t>
            </a:r>
            <a:r>
              <a:rPr lang="en-US" dirty="0" smtClean="0"/>
              <a:t> “Praise </a:t>
            </a:r>
            <a:r>
              <a:rPr lang="en-US" dirty="0"/>
              <a:t>: </a:t>
            </a:r>
            <a:r>
              <a:rPr lang="en-US" dirty="0" smtClean="0"/>
              <a:t>Reprimand”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38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Biggest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team doesn’t trust the data</a:t>
            </a:r>
          </a:p>
          <a:p>
            <a:r>
              <a:rPr lang="en-US" dirty="0" smtClean="0"/>
              <a:t>You use data as a stick, not for coaching </a:t>
            </a:r>
          </a:p>
          <a:p>
            <a:r>
              <a:rPr lang="en-US" dirty="0" smtClean="0"/>
              <a:t>You have too many metrics and it’s too confusing</a:t>
            </a:r>
          </a:p>
          <a:p>
            <a:r>
              <a:rPr lang="en-US" dirty="0" smtClean="0"/>
              <a:t>Metrics are not incorporated into the repeatable process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231C-FBC5-4B3C-96EA-89E4598197E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3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3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>
            <a:spLocks noChangeAspect="1"/>
          </p:cNvSpPr>
          <p:nvPr/>
        </p:nvSpPr>
        <p:spPr bwMode="auto">
          <a:xfrm>
            <a:off x="3964898" y="2895600"/>
            <a:ext cx="4572000" cy="4572000"/>
          </a:xfrm>
          <a:prstGeom prst="ellipse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4C545B"/>
              </a:solidFill>
              <a:latin typeface="Franklin Gothic Book"/>
              <a:ea typeface="ＭＳ Ｐゴシック" pitchFamily="1" charset="-12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737404" y="4065992"/>
            <a:ext cx="2584832" cy="206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3200" b="1" dirty="0" smtClean="0">
                <a:solidFill>
                  <a:srgbClr val="434343"/>
                </a:solidFill>
                <a:latin typeface="Calibri" pitchFamily="34" charset="0"/>
                <a:cs typeface="Franklin Gothic Book"/>
              </a:rPr>
              <a:t>Top </a:t>
            </a:r>
            <a:r>
              <a:rPr lang="en-US" sz="3200" b="1" dirty="0" smtClean="0">
                <a:solidFill>
                  <a:srgbClr val="434343"/>
                </a:solidFill>
                <a:latin typeface="Calibri" pitchFamily="34" charset="0"/>
                <a:cs typeface="Franklin Gothic Book"/>
              </a:rPr>
              <a:t>Sales </a:t>
            </a:r>
            <a:r>
              <a:rPr lang="en-US" sz="3200" b="1" dirty="0">
                <a:solidFill>
                  <a:srgbClr val="434343"/>
                </a:solidFill>
                <a:latin typeface="Calibri" pitchFamily="34" charset="0"/>
                <a:cs typeface="Franklin Gothic Book"/>
              </a:rPr>
              <a:t>Reports That </a:t>
            </a:r>
            <a:r>
              <a:rPr lang="en-US" sz="3200" b="1" dirty="0" smtClean="0">
                <a:solidFill>
                  <a:srgbClr val="434343"/>
                </a:solidFill>
                <a:latin typeface="Calibri" pitchFamily="34" charset="0"/>
                <a:cs typeface="Franklin Gothic Book"/>
              </a:rPr>
              <a:t>You Must Use Now!</a:t>
            </a:r>
            <a:endParaRPr lang="en-US" sz="3200" b="1" dirty="0">
              <a:solidFill>
                <a:srgbClr val="434343"/>
              </a:solidFill>
              <a:latin typeface="Calibri" pitchFamily="34" charset="0"/>
              <a:cs typeface="Franklin Gothic Boo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81500" y="3739565"/>
            <a:ext cx="9906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6600" dirty="0" smtClean="0">
                <a:solidFill>
                  <a:srgbClr val="434343"/>
                </a:solidFill>
                <a:latin typeface="Calibri" pitchFamily="34" charset="0"/>
                <a:cs typeface="Franklin Gothic Book"/>
              </a:rPr>
              <a:t>3</a:t>
            </a:r>
            <a:endParaRPr lang="en-US" sz="16600" dirty="0">
              <a:solidFill>
                <a:srgbClr val="434343"/>
              </a:solidFill>
              <a:latin typeface="Calibri" pitchFamily="34" charset="0"/>
              <a:cs typeface="Franklin Gothic Book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590980" y="4065992"/>
            <a:ext cx="0" cy="2166470"/>
          </a:xfrm>
          <a:prstGeom prst="line">
            <a:avLst/>
          </a:prstGeom>
          <a:ln w="57150" cap="rnd" cmpd="sng">
            <a:solidFill>
              <a:srgbClr val="434343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75" y="103188"/>
            <a:ext cx="6572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414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Sales Funnel Conversions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6942" y="1143000"/>
            <a:ext cx="8580284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Calibri" pitchFamily="34" charset="0"/>
                <a:cs typeface="Helvetica Neue"/>
              </a:rPr>
              <a:t>What is it?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Helvetica Neue Light"/>
              </a:rPr>
              <a:t>Shows you the # and % conversions at each step of your sales funnel.</a:t>
            </a:r>
            <a:endParaRPr lang="en-US" sz="2000" dirty="0">
              <a:latin typeface="Calibri" pitchFamily="34" charset="0"/>
              <a:cs typeface="Helvetica Neue Light"/>
            </a:endParaRPr>
          </a:p>
        </p:txBody>
      </p:sp>
      <p:pic>
        <p:nvPicPr>
          <p:cNvPr id="3" name="Picture 2" descr="Screen Shot 2013-01-18 at 9.42.40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33" y="2793802"/>
            <a:ext cx="7021167" cy="354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70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Housekeeping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40" t="9808" r="22102" b="48428"/>
          <a:stretch>
            <a:fillRect/>
          </a:stretch>
        </p:blipFill>
        <p:spPr bwMode="auto">
          <a:xfrm>
            <a:off x="827088" y="1240346"/>
            <a:ext cx="2857500" cy="417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968519" y="1205285"/>
            <a:ext cx="4345935" cy="4281437"/>
          </a:xfrm>
          <a:prstGeom prst="roundRect">
            <a:avLst>
              <a:gd name="adj" fmla="val 9891"/>
            </a:avLst>
          </a:prstGeom>
          <a:ln>
            <a:solidFill>
              <a:schemeClr val="bg1">
                <a:lumMod val="85000"/>
              </a:schemeClr>
            </a:solidFill>
            <a:prstDash val="sys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1" name="Picture 2" descr="Control Panel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2" t="55342" r="7845" b="24091"/>
          <a:stretch>
            <a:fillRect/>
          </a:stretch>
        </p:blipFill>
        <p:spPr bwMode="auto">
          <a:xfrm>
            <a:off x="1181100" y="3604133"/>
            <a:ext cx="22860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4215529" y="2132099"/>
            <a:ext cx="4098925" cy="1791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35" tIns="45718" rIns="91435" bIns="45718" anchor="t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>
                <a:srgbClr val="EF903E"/>
              </a:buClr>
              <a:defRPr/>
            </a:pPr>
            <a:endParaRPr lang="en-US" sz="1600" dirty="0">
              <a:solidFill>
                <a:srgbClr val="000000"/>
              </a:solidFill>
              <a:latin typeface="Calibri" pitchFamily="34" charset="0"/>
              <a:cs typeface="Helvetica Neue Light"/>
            </a:endParaRPr>
          </a:p>
          <a:p>
            <a:pPr marL="342900" indent="-342900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>
                <a:srgbClr val="EF903E"/>
              </a:buClr>
              <a:buFontTx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Helvetica Neue Light"/>
              </a:rPr>
              <a:t>For audio choose “Use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  <a:cs typeface="Helvetica Neue Light"/>
              </a:rPr>
              <a:t>Mic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Helvetica Neue Light"/>
              </a:rPr>
              <a:t> &amp; Speakers” or  “Use Telephone” in your Audio window</a:t>
            </a:r>
          </a:p>
          <a:p>
            <a:pPr marL="342900" indent="-342900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>
                <a:srgbClr val="EF903E"/>
              </a:buClr>
              <a:buFontTx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Helvetica Neue Light"/>
              </a:rPr>
              <a:t>Submit your text question using the Questions pane </a:t>
            </a:r>
          </a:p>
          <a:p>
            <a:pPr marL="342900" indent="-342900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>
                <a:srgbClr val="EF903E"/>
              </a:buClr>
              <a:buFontTx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Helvetica Neue Light"/>
              </a:rPr>
              <a:t>Note: A recording will be made </a:t>
            </a: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cs typeface="Helvetica Neue Light"/>
              </a:rPr>
              <a:t>available</a:t>
            </a:r>
          </a:p>
        </p:txBody>
      </p:sp>
      <p:sp>
        <p:nvSpPr>
          <p:cNvPr id="13" name="Rectangle 12"/>
          <p:cNvSpPr/>
          <p:nvPr>
            <p:custDataLst>
              <p:tags r:id="rId4"/>
            </p:custDataLst>
          </p:nvPr>
        </p:nvSpPr>
        <p:spPr>
          <a:xfrm>
            <a:off x="752475" y="2327783"/>
            <a:ext cx="358775" cy="2886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 flipV="1">
            <a:off x="1103313" y="3126296"/>
            <a:ext cx="2581275" cy="1695450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5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flipV="1">
            <a:off x="1095375" y="1446232"/>
            <a:ext cx="2589213" cy="663575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14800" y="1464183"/>
            <a:ext cx="398375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cs typeface="Helvetica Neue"/>
              </a:rPr>
              <a:t>How to participate:</a:t>
            </a:r>
          </a:p>
        </p:txBody>
      </p:sp>
    </p:spTree>
    <p:extLst>
      <p:ext uri="{BB962C8B-B14F-4D97-AF65-F5344CB8AC3E}">
        <p14:creationId xmlns:p14="http://schemas.microsoft.com/office/powerpoint/2010/main" val="393132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Win/Loss Analysis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6942" y="1143000"/>
            <a:ext cx="8580284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Calibri" pitchFamily="34" charset="0"/>
                <a:cs typeface="Helvetica Neue"/>
              </a:rPr>
              <a:t>What is it?</a:t>
            </a:r>
          </a:p>
          <a:p>
            <a:r>
              <a:rPr lang="en-US" sz="2000" dirty="0">
                <a:latin typeface="Calibri" pitchFamily="34" charset="0"/>
                <a:cs typeface="Helvetica Neue Light"/>
              </a:rPr>
              <a:t>S</a:t>
            </a:r>
            <a:r>
              <a:rPr lang="en-US" sz="2000" dirty="0" smtClean="0">
                <a:latin typeface="Calibri" pitchFamily="34" charset="0"/>
                <a:cs typeface="Helvetica Neue Light"/>
              </a:rPr>
              <a:t>hows you the count of your won vs. lost opportunities, the revenue won/lost, and the reason for lost.</a:t>
            </a:r>
            <a:endParaRPr lang="en-US" sz="2000" dirty="0">
              <a:latin typeface="Calibri" pitchFamily="34" charset="0"/>
              <a:cs typeface="Helvetica Neue Light"/>
            </a:endParaRPr>
          </a:p>
        </p:txBody>
      </p:sp>
      <p:pic>
        <p:nvPicPr>
          <p:cNvPr id="5" name="Picture 4" descr="Screen Shot 2013-01-21 at 10.54.48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26" y="2658020"/>
            <a:ext cx="7937500" cy="405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1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Pipeline Today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6942" y="1028700"/>
            <a:ext cx="8580284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Calibri" pitchFamily="34" charset="0"/>
                <a:cs typeface="Helvetica Neue"/>
              </a:rPr>
              <a:t>What is it?</a:t>
            </a:r>
          </a:p>
          <a:p>
            <a:r>
              <a:rPr lang="en-US" sz="2000" dirty="0" smtClean="0">
                <a:latin typeface="Calibri" pitchFamily="34" charset="0"/>
                <a:cs typeface="Helvetica Neue Light"/>
              </a:rPr>
              <a:t>This report shows you the current state of your pipeline by close date and by the most important deals that merit attention.</a:t>
            </a:r>
            <a:endParaRPr lang="en-US" sz="2000" dirty="0">
              <a:latin typeface="Calibri" pitchFamily="34" charset="0"/>
              <a:cs typeface="Helvetica Neue Light"/>
            </a:endParaRPr>
          </a:p>
        </p:txBody>
      </p:sp>
      <p:pic>
        <p:nvPicPr>
          <p:cNvPr id="3" name="Picture 2" descr="Screen Shot 2013-01-21 at 4.11.17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2314702"/>
            <a:ext cx="7213600" cy="394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6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Activities Against Goals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6942" y="1143000"/>
            <a:ext cx="8580284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Calibri" pitchFamily="34" charset="0"/>
                <a:cs typeface="Helvetica Neue"/>
              </a:rPr>
              <a:t>What is it?</a:t>
            </a:r>
          </a:p>
          <a:p>
            <a:r>
              <a:rPr lang="en-US" sz="2000" dirty="0" smtClean="0">
                <a:latin typeface="Calibri" pitchFamily="34" charset="0"/>
                <a:cs typeface="Helvetica Neue Light"/>
              </a:rPr>
              <a:t>This report shows you how your employees are performing in a given period of time vs. individual goals</a:t>
            </a:r>
            <a:endParaRPr lang="en-US" sz="2000" dirty="0">
              <a:latin typeface="Calibri" pitchFamily="34" charset="0"/>
              <a:cs typeface="Helvetica Neue Light"/>
            </a:endParaRPr>
          </a:p>
        </p:txBody>
      </p:sp>
      <p:pic>
        <p:nvPicPr>
          <p:cNvPr id="5" name="Picture 4" descr="Screen Shot 2013-01-21 at 4.34.58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42" y="2622728"/>
            <a:ext cx="7825658" cy="415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Campaign Analysis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6942" y="1143000"/>
            <a:ext cx="8580284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Calibri" pitchFamily="34" charset="0"/>
                <a:cs typeface="Helvetica Neue"/>
              </a:rPr>
              <a:t>What is it?</a:t>
            </a:r>
          </a:p>
          <a:p>
            <a:r>
              <a:rPr lang="en-US" sz="2000" dirty="0" smtClean="0">
                <a:latin typeface="Calibri" pitchFamily="34" charset="0"/>
                <a:cs typeface="Helvetica Neue Light"/>
              </a:rPr>
              <a:t>This report shows you how effective your marketing/sales campaigns have been at driving leads, opportunities &amp; revenue</a:t>
            </a:r>
            <a:endParaRPr lang="en-US" sz="2000" dirty="0">
              <a:latin typeface="Calibri" pitchFamily="34" charset="0"/>
              <a:cs typeface="Helvetica Neue Light"/>
            </a:endParaRPr>
          </a:p>
        </p:txBody>
      </p:sp>
      <p:pic>
        <p:nvPicPr>
          <p:cNvPr id="3" name="Picture 2" descr="Screen Shot 2013-01-21 at 4.49.14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2742722"/>
            <a:ext cx="7340600" cy="378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4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457200" y="452438"/>
            <a:ext cx="8229600" cy="86836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spc="-100">
                <a:solidFill>
                  <a:schemeClr val="tx1"/>
                </a:solidFill>
                <a:effectLst>
                  <a:outerShdw blurRad="12700" dist="12700" dir="5400000" algn="tl" rotWithShape="0">
                    <a:schemeClr val="bg2">
                      <a:alpha val="43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Helvetica Neue"/>
                <a:cs typeface="Helvetica Neue"/>
              </a:rPr>
              <a:t>About InsightSquared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1200" y="1320800"/>
            <a:ext cx="7696200" cy="185897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algn="ctr">
              <a:lnSpc>
                <a:spcPct val="120000"/>
              </a:lnSpc>
            </a:pPr>
            <a:r>
              <a:rPr lang="en-US" sz="2000" b="1" u="sng" dirty="0" smtClean="0">
                <a:latin typeface="Calibri" pitchFamily="34" charset="0"/>
                <a:cs typeface="Helvetica Neue"/>
              </a:rPr>
              <a:t>#</a:t>
            </a:r>
            <a:r>
              <a:rPr lang="en-US" sz="2000" b="1" u="sng" dirty="0" smtClean="0">
                <a:latin typeface="Calibri" pitchFamily="34" charset="0"/>
                <a:cs typeface="Helvetica Neue"/>
              </a:rPr>
              <a:t>1 </a:t>
            </a:r>
            <a:r>
              <a:rPr lang="en-US" sz="2000" b="1" u="sng" dirty="0" smtClean="0">
                <a:latin typeface="Calibri" pitchFamily="34" charset="0"/>
                <a:cs typeface="Helvetica Neue"/>
              </a:rPr>
              <a:t>in Salesforce Analytics</a:t>
            </a:r>
            <a:br>
              <a:rPr lang="en-US" sz="2000" b="1" u="sng" dirty="0" smtClean="0">
                <a:latin typeface="Calibri" pitchFamily="34" charset="0"/>
                <a:cs typeface="Helvetica Neue"/>
              </a:rPr>
            </a:br>
            <a:endParaRPr lang="en-US" sz="600" b="1" u="sng" dirty="0" smtClean="0">
              <a:latin typeface="Calibri" pitchFamily="34" charset="0"/>
              <a:cs typeface="Helvetica Neue"/>
            </a:endParaRPr>
          </a:p>
          <a:p>
            <a:pPr marL="457200" algn="ctr"/>
            <a:r>
              <a:rPr lang="en-US" sz="2000" dirty="0">
                <a:latin typeface="Calibri" pitchFamily="34" charset="0"/>
              </a:rPr>
              <a:t>Get </a:t>
            </a:r>
            <a:r>
              <a:rPr lang="en-US" sz="2000" dirty="0" smtClean="0">
                <a:latin typeface="Calibri" pitchFamily="34" charset="0"/>
              </a:rPr>
              <a:t>actionable &amp; </a:t>
            </a:r>
            <a:r>
              <a:rPr lang="en-US" sz="2000" dirty="0">
                <a:latin typeface="Calibri" pitchFamily="34" charset="0"/>
              </a:rPr>
              <a:t>instant insights</a:t>
            </a:r>
          </a:p>
          <a:p>
            <a:pPr marL="457200" algn="ctr"/>
            <a:r>
              <a:rPr lang="en-US" sz="2000" dirty="0">
                <a:latin typeface="Calibri" pitchFamily="34" charset="0"/>
              </a:rPr>
              <a:t>Increase Rep Productivity</a:t>
            </a:r>
          </a:p>
          <a:p>
            <a:pPr marL="457200" algn="ctr"/>
            <a:r>
              <a:rPr lang="en-US" sz="2000" dirty="0">
                <a:latin typeface="Calibri" pitchFamily="34" charset="0"/>
              </a:rPr>
              <a:t>Close EVEN MORE Deals</a:t>
            </a:r>
          </a:p>
          <a:p>
            <a:pPr marL="457200" algn="ctr"/>
            <a:r>
              <a:rPr lang="en-US" sz="2000" dirty="0" smtClean="0">
                <a:latin typeface="Calibri" pitchFamily="34" charset="0"/>
              </a:rPr>
              <a:t>Do: </a:t>
            </a:r>
            <a:r>
              <a:rPr lang="en-US" sz="2000" dirty="0">
                <a:latin typeface="Calibri" pitchFamily="34" charset="0"/>
              </a:rPr>
              <a:t>Smart </a:t>
            </a:r>
            <a:r>
              <a:rPr lang="en-US" sz="2000" dirty="0">
                <a:latin typeface="Calibri" pitchFamily="34" charset="0"/>
              </a:rPr>
              <a:t>Forecast </a:t>
            </a:r>
            <a:r>
              <a:rPr lang="en-US" sz="2000" baseline="30000" dirty="0">
                <a:latin typeface="Calibri" pitchFamily="34" charset="0"/>
              </a:rPr>
              <a:t>TM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663" y="3425570"/>
            <a:ext cx="3964674" cy="3303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699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2600" y="2387600"/>
            <a:ext cx="8374626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Helvetica Neue Light"/>
                <a:cs typeface="Helvetica Neue Light"/>
              </a:rPr>
              <a:t>Q &amp; A</a:t>
            </a:r>
          </a:p>
        </p:txBody>
      </p:sp>
      <p:sp>
        <p:nvSpPr>
          <p:cNvPr id="2" name="Rectangle 1"/>
          <p:cNvSpPr/>
          <p:nvPr/>
        </p:nvSpPr>
        <p:spPr>
          <a:xfrm>
            <a:off x="2083828" y="4374634"/>
            <a:ext cx="5409109" cy="18466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434343"/>
                </a:solidFill>
                <a:latin typeface="Calibri" pitchFamily="34" charset="0"/>
              </a:rPr>
              <a:t>Sign up for a </a:t>
            </a:r>
            <a:r>
              <a:rPr lang="en-US" sz="2800" dirty="0" smtClean="0">
                <a:solidFill>
                  <a:srgbClr val="434343"/>
                </a:solidFill>
                <a:latin typeface="Calibri" pitchFamily="34" charset="0"/>
              </a:rPr>
              <a:t>FREE 2-Week Trial: 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00CC"/>
                </a:solidFill>
              </a:rPr>
              <a:t>http://www.insightsquared.com/get-a-free-trial/</a:t>
            </a:r>
          </a:p>
          <a:p>
            <a:pPr algn="ctr">
              <a:lnSpc>
                <a:spcPct val="150000"/>
              </a:lnSpc>
            </a:pPr>
            <a:endParaRPr lang="en-US" sz="2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57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Thank you!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825500" y="4831242"/>
            <a:ext cx="6660126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1143000" algn="l"/>
              </a:tabLst>
            </a:pPr>
            <a:r>
              <a:rPr lang="en-US" b="1" dirty="0" smtClean="0">
                <a:solidFill>
                  <a:schemeClr val="tx1"/>
                </a:solidFill>
                <a:latin typeface="Helvetica Neue"/>
                <a:cs typeface="Helvetica Neue"/>
              </a:rPr>
              <a:t>Contact</a:t>
            </a:r>
            <a:r>
              <a:rPr lang="en-US" dirty="0" smtClean="0">
                <a:solidFill>
                  <a:schemeClr val="tx1"/>
                </a:solidFill>
                <a:latin typeface="Helvetica Neue"/>
                <a:cs typeface="Helvetica Neue"/>
              </a:rPr>
              <a:t>: 	 zorian@insightsquared.com</a:t>
            </a:r>
          </a:p>
          <a:p>
            <a:pPr>
              <a:tabLst>
                <a:tab pos="1143000" algn="l"/>
              </a:tabLst>
            </a:pPr>
            <a:r>
              <a:rPr lang="en-US" b="1" dirty="0" smtClean="0">
                <a:solidFill>
                  <a:schemeClr val="tx1"/>
                </a:solidFill>
                <a:latin typeface="Helvetica Neue"/>
                <a:cs typeface="Helvetica Neue"/>
              </a:rPr>
              <a:t>Phone</a:t>
            </a:r>
            <a:r>
              <a:rPr lang="en-US" dirty="0" smtClean="0">
                <a:solidFill>
                  <a:schemeClr val="tx1"/>
                </a:solidFill>
                <a:latin typeface="Helvetica Neue"/>
                <a:cs typeface="Helvetica Neue"/>
              </a:rPr>
              <a:t>: 	 617.370.8116</a:t>
            </a:r>
          </a:p>
          <a:p>
            <a:pPr>
              <a:tabLst>
                <a:tab pos="1143000" algn="l"/>
              </a:tabLst>
            </a:pPr>
            <a:r>
              <a:rPr lang="en-US" b="1" dirty="0" smtClean="0">
                <a:solidFill>
                  <a:schemeClr val="tx1"/>
                </a:solidFill>
                <a:latin typeface="Helvetica Neue"/>
                <a:cs typeface="Helvetica Neue"/>
              </a:rPr>
              <a:t>Twitter</a:t>
            </a:r>
            <a:r>
              <a:rPr lang="en-US" dirty="0" smtClean="0">
                <a:solidFill>
                  <a:schemeClr val="tx1"/>
                </a:solidFill>
                <a:latin typeface="Helvetica Neue"/>
                <a:cs typeface="Helvetica Neue"/>
              </a:rPr>
              <a:t>:     	 @</a:t>
            </a:r>
            <a:r>
              <a:rPr lang="en-US" dirty="0" err="1" smtClean="0">
                <a:solidFill>
                  <a:schemeClr val="tx1"/>
                </a:solidFill>
                <a:latin typeface="Helvetica Neue"/>
                <a:cs typeface="Helvetica Neue"/>
              </a:rPr>
              <a:t>insightsquared</a:t>
            </a:r>
            <a:endParaRPr lang="en-US" dirty="0" smtClean="0">
              <a:solidFill>
                <a:schemeClr val="tx1"/>
              </a:solidFill>
              <a:latin typeface="Helvetica Neue"/>
              <a:cs typeface="Helvetica Neue"/>
            </a:endParaRPr>
          </a:p>
          <a:p>
            <a:pPr>
              <a:tabLst>
                <a:tab pos="1143000" algn="l"/>
              </a:tabLst>
            </a:pPr>
            <a:r>
              <a:rPr lang="en-US" b="1" dirty="0" smtClean="0">
                <a:solidFill>
                  <a:schemeClr val="tx1"/>
                </a:solidFill>
                <a:latin typeface="Helvetica Neue"/>
                <a:cs typeface="Helvetica Neue"/>
              </a:rPr>
              <a:t>More info</a:t>
            </a:r>
            <a:r>
              <a:rPr lang="en-US" dirty="0" smtClean="0">
                <a:solidFill>
                  <a:schemeClr val="tx1"/>
                </a:solidFill>
                <a:latin typeface="Helvetica Neue"/>
                <a:cs typeface="Helvetica Neue"/>
              </a:rPr>
              <a:t>: </a:t>
            </a:r>
            <a:r>
              <a:rPr lang="en-US" dirty="0">
                <a:solidFill>
                  <a:schemeClr val="tx1"/>
                </a:solidFill>
                <a:latin typeface="Helvetica Neue"/>
                <a:cs typeface="Helvetica Neue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 Neue"/>
                <a:cs typeface="Helvetica Neue"/>
              </a:rPr>
              <a:t>www.insightsquared.com</a:t>
            </a:r>
          </a:p>
        </p:txBody>
      </p:sp>
    </p:spTree>
    <p:extLst>
      <p:ext uri="{BB962C8B-B14F-4D97-AF65-F5344CB8AC3E}">
        <p14:creationId xmlns:p14="http://schemas.microsoft.com/office/powerpoint/2010/main" val="43098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231C-FBC5-4B3C-96EA-89E4598197E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521565"/>
            <a:ext cx="504825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886667" y="4494633"/>
            <a:ext cx="5601918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>
                <a:srgbClr val="EF903E"/>
              </a:buClr>
              <a:defRPr/>
            </a:pPr>
            <a:r>
              <a:rPr lang="en-US" sz="2400" b="1" dirty="0" smtClean="0">
                <a:solidFill>
                  <a:srgbClr val="000000"/>
                </a:solidFill>
                <a:latin typeface="Calibri" pitchFamily="34" charset="0"/>
                <a:cs typeface="Helvetica Neue Light"/>
              </a:rPr>
              <a:t>Tweet your questions </a:t>
            </a: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Helvetica Neue Light"/>
              </a:rPr>
              <a:t>to </a:t>
            </a:r>
            <a:r>
              <a:rPr lang="en-US" sz="2400" b="1" dirty="0">
                <a:solidFill>
                  <a:srgbClr val="0000CC"/>
                </a:solidFill>
                <a:latin typeface="Calibri" pitchFamily="34" charset="0"/>
                <a:cs typeface="Helvetica Neue Light"/>
              </a:rPr>
              <a:t>@</a:t>
            </a:r>
            <a:r>
              <a:rPr lang="en-US" sz="2400" b="1" dirty="0" smtClean="0">
                <a:solidFill>
                  <a:srgbClr val="0000CC"/>
                </a:solidFill>
                <a:latin typeface="Calibri" pitchFamily="34" charset="0"/>
                <a:cs typeface="Helvetica Neue Light"/>
              </a:rPr>
              <a:t>InsightSquared </a:t>
            </a:r>
            <a:br>
              <a:rPr lang="en-US" sz="2400" b="1" dirty="0" smtClean="0">
                <a:solidFill>
                  <a:srgbClr val="0000CC"/>
                </a:solidFill>
                <a:latin typeface="Calibri" pitchFamily="34" charset="0"/>
                <a:cs typeface="Helvetica Neue Light"/>
              </a:rPr>
            </a:br>
            <a:r>
              <a:rPr lang="en-US" sz="2400" b="1" dirty="0" smtClean="0">
                <a:solidFill>
                  <a:srgbClr val="000000"/>
                </a:solidFill>
                <a:latin typeface="Calibri" pitchFamily="34" charset="0"/>
                <a:cs typeface="Helvetica Neue Light"/>
              </a:rPr>
              <a:t>with  #sales  #analytics  hashtags.</a:t>
            </a:r>
            <a:endParaRPr lang="en-US" sz="2400" b="1" dirty="0">
              <a:solidFill>
                <a:srgbClr val="0000CC"/>
              </a:solidFill>
              <a:latin typeface="Calibri" pitchFamily="34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895322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Hosted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942" y="1481567"/>
            <a:ext cx="8580284" cy="337416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200" b="1" dirty="0" smtClean="0">
                <a:latin typeface="Calibri" pitchFamily="34" charset="0"/>
                <a:cs typeface="Helvetica Neue Light"/>
              </a:rPr>
              <a:t>			Zorian Rotenberg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i="1" dirty="0" smtClean="0">
                <a:latin typeface="Calibri" pitchFamily="34" charset="0"/>
                <a:cs typeface="Helvetica Neue Light"/>
              </a:rPr>
              <a:t>			VP @ InsightSquared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i="1" u="sng" dirty="0" smtClean="0"/>
              <a:t>Background:</a:t>
            </a:r>
          </a:p>
          <a:p>
            <a:pPr marL="342900" indent="-342900">
              <a:spcBef>
                <a:spcPts val="0"/>
              </a:spcBef>
            </a:pPr>
            <a:r>
              <a:rPr lang="en-US" sz="1800" dirty="0" smtClean="0"/>
              <a:t>VP @ several hyper-growth startups, all 100%+ sales growth ranging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from </a:t>
            </a:r>
            <a:r>
              <a:rPr lang="en-US" sz="1800" dirty="0" smtClean="0"/>
              <a:t>$8 Million - $100 Million; last company </a:t>
            </a:r>
            <a:r>
              <a:rPr lang="en-US" sz="1800" dirty="0" smtClean="0"/>
              <a:t>was acquired </a:t>
            </a:r>
            <a:r>
              <a:rPr lang="en-US" sz="1800" dirty="0" smtClean="0"/>
              <a:t>by Dell</a:t>
            </a:r>
          </a:p>
          <a:p>
            <a:pPr marL="342900" indent="-342900">
              <a:spcBef>
                <a:spcPts val="0"/>
              </a:spcBef>
            </a:pPr>
            <a:r>
              <a:rPr lang="en-US" sz="1800" dirty="0" smtClean="0"/>
              <a:t>CEO </a:t>
            </a:r>
            <a:r>
              <a:rPr lang="en-US" sz="1800" dirty="0"/>
              <a:t>@ </a:t>
            </a:r>
            <a:r>
              <a:rPr lang="en-US" sz="1800" dirty="0" err="1"/>
              <a:t>StarWind</a:t>
            </a:r>
            <a:r>
              <a:rPr lang="en-US" sz="1800" dirty="0"/>
              <a:t> Software (i.e. CEO </a:t>
            </a:r>
            <a:r>
              <a:rPr lang="en-US" sz="1800" dirty="0"/>
              <a:t>= “Sales </a:t>
            </a:r>
            <a:r>
              <a:rPr lang="en-US" sz="1800" dirty="0" smtClean="0"/>
              <a:t>VP”)</a:t>
            </a:r>
            <a:endParaRPr lang="en-US" sz="1800" dirty="0"/>
          </a:p>
          <a:p>
            <a:pPr marL="342900" indent="-342900">
              <a:spcBef>
                <a:spcPts val="0"/>
              </a:spcBef>
            </a:pPr>
            <a:r>
              <a:rPr lang="en-US" sz="1800" dirty="0" smtClean="0"/>
              <a:t>Sales @ IBM Software Sales Group</a:t>
            </a:r>
          </a:p>
          <a:p>
            <a:pPr marL="342900" indent="-342900">
              <a:spcBef>
                <a:spcPts val="0"/>
              </a:spcBef>
            </a:pPr>
            <a:r>
              <a:rPr lang="en-US" sz="1800" dirty="0" smtClean="0"/>
              <a:t>B.S. from Lehigh University, Harvard MBA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i="1" u="sng" dirty="0" smtClean="0"/>
              <a:t>And:</a:t>
            </a:r>
          </a:p>
          <a:p>
            <a:pPr marL="342900" indent="-342900">
              <a:spcBef>
                <a:spcPts val="0"/>
              </a:spcBef>
            </a:pPr>
            <a:r>
              <a:rPr lang="en-US" sz="1800" dirty="0" smtClean="0"/>
              <a:t>Loves analytics: Finance major, minors in Applied Math and in Computer Science, </a:t>
            </a:r>
            <a:br>
              <a:rPr lang="en-US" sz="1800" dirty="0" smtClean="0"/>
            </a:br>
            <a:r>
              <a:rPr lang="en-US" sz="1800" dirty="0" smtClean="0"/>
              <a:t>started career as Investment Banking Analyst on Wall St.</a:t>
            </a:r>
            <a:endParaRPr lang="en-US" sz="1800" dirty="0"/>
          </a:p>
          <a:p>
            <a:pPr marL="342900" indent="-342900">
              <a:spcBef>
                <a:spcPts val="0"/>
              </a:spcBef>
            </a:pPr>
            <a:r>
              <a:rPr lang="en-US" sz="1800" dirty="0" smtClean="0"/>
              <a:t>Hobbies: intersection of Sales Management &amp; Analytics, Excel (plus Skiing, Tennis &amp; Traveling)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231C-FBC5-4B3C-96EA-89E4598197E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 descr="Zorian Rotenber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42" y="1337833"/>
            <a:ext cx="10096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74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4586" y="4222775"/>
            <a:ext cx="685800" cy="0"/>
          </a:xfrm>
          <a:prstGeom prst="line">
            <a:avLst/>
          </a:prstGeom>
          <a:ln w="57150" cap="rnd" cmpd="sng">
            <a:solidFill>
              <a:srgbClr val="404040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86" y="3126232"/>
            <a:ext cx="685800" cy="0"/>
          </a:xfrm>
          <a:prstGeom prst="line">
            <a:avLst/>
          </a:prstGeom>
          <a:ln w="57150" cap="rnd" cmpd="sng">
            <a:solidFill>
              <a:srgbClr val="404040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00200" y="2773807"/>
            <a:ext cx="6914126" cy="577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How To Be An Analytical Sales </a:t>
            </a:r>
            <a:r>
              <a:rPr lang="en-US" sz="2400" dirty="0" smtClean="0"/>
              <a:t>Manager</a:t>
            </a: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991590"/>
            <a:ext cx="685800" cy="0"/>
          </a:xfrm>
          <a:prstGeom prst="line">
            <a:avLst/>
          </a:prstGeom>
          <a:ln w="57150" cap="rnd" cmpd="sng">
            <a:solidFill>
              <a:srgbClr val="404040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>
            <a:spLocks noChangeAspect="1"/>
          </p:cNvSpPr>
          <p:nvPr/>
        </p:nvSpPr>
        <p:spPr>
          <a:xfrm>
            <a:off x="314826" y="1530157"/>
            <a:ext cx="914400" cy="914400"/>
          </a:xfrm>
          <a:prstGeom prst="ellipse">
            <a:avLst/>
          </a:prstGeom>
          <a:solidFill>
            <a:srgbClr val="00B3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283174" y="1530157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FFFF"/>
                </a:solidFill>
                <a:latin typeface="Calibri" pitchFamily="34" charset="0"/>
                <a:cs typeface="Franklin Gothic Medium"/>
              </a:rPr>
              <a:t>1</a:t>
            </a:r>
            <a:endParaRPr lang="en-US" sz="4800" dirty="0">
              <a:solidFill>
                <a:srgbClr val="FFFFFF"/>
              </a:solidFill>
              <a:latin typeface="Calibri" pitchFamily="34" charset="0"/>
              <a:cs typeface="Franklin Gothic Medium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314826" y="2664799"/>
            <a:ext cx="914400" cy="914400"/>
          </a:xfrm>
          <a:prstGeom prst="ellipse">
            <a:avLst/>
          </a:prstGeom>
          <a:solidFill>
            <a:srgbClr val="00B3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300789" y="2693645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FFFF"/>
                </a:solidFill>
                <a:latin typeface="Calibri" pitchFamily="34" charset="0"/>
                <a:cs typeface="Franklin Gothic Medium"/>
              </a:rPr>
              <a:t>2</a:t>
            </a:r>
            <a:endParaRPr lang="en-US" sz="4800" dirty="0">
              <a:solidFill>
                <a:srgbClr val="FFFFFF"/>
              </a:solidFill>
              <a:latin typeface="Calibri" pitchFamily="34" charset="0"/>
              <a:cs typeface="Franklin Gothic Medium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52926" y="3761342"/>
            <a:ext cx="914400" cy="914400"/>
          </a:xfrm>
          <a:prstGeom prst="ellipse">
            <a:avLst/>
          </a:prstGeom>
          <a:solidFill>
            <a:srgbClr val="00B3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/>
          <p:cNvSpPr txBox="1"/>
          <p:nvPr/>
        </p:nvSpPr>
        <p:spPr>
          <a:xfrm>
            <a:off x="324328" y="3807276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FFFF"/>
                </a:solidFill>
                <a:latin typeface="Calibri" pitchFamily="34" charset="0"/>
                <a:cs typeface="Franklin Gothic Medium"/>
              </a:rPr>
              <a:t>3</a:t>
            </a:r>
            <a:endParaRPr lang="en-US" sz="4800" dirty="0">
              <a:solidFill>
                <a:srgbClr val="FFFFFF"/>
              </a:solidFill>
              <a:latin typeface="Calibri" pitchFamily="34" charset="0"/>
              <a:cs typeface="Franklin Gothic Medium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00200" y="3929617"/>
            <a:ext cx="6914126" cy="577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Top Sales Reports That You Must Use </a:t>
            </a:r>
            <a:r>
              <a:rPr lang="en-US" sz="2400" dirty="0" smtClean="0"/>
              <a:t>Now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600200" y="1656730"/>
            <a:ext cx="7175500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7 Best Practices of Analytical Sales Management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317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3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>
            <a:spLocks noChangeAspect="1"/>
          </p:cNvSpPr>
          <p:nvPr/>
        </p:nvSpPr>
        <p:spPr bwMode="auto">
          <a:xfrm>
            <a:off x="3964898" y="2895600"/>
            <a:ext cx="4572000" cy="4572000"/>
          </a:xfrm>
          <a:prstGeom prst="ellipse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4C545B"/>
              </a:solidFill>
              <a:latin typeface="Franklin Gothic Book"/>
              <a:ea typeface="ＭＳ Ｐゴシック" pitchFamily="1" charset="-12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737404" y="4065992"/>
            <a:ext cx="2584832" cy="206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3200" b="1" dirty="0" smtClean="0">
                <a:solidFill>
                  <a:srgbClr val="434343"/>
                </a:solidFill>
                <a:latin typeface="Calibri" pitchFamily="34" charset="0"/>
                <a:cs typeface="Franklin Gothic Book"/>
              </a:rPr>
              <a:t>7 Best Practices of Analytical Sales Management</a:t>
            </a:r>
            <a:endParaRPr lang="en-US" sz="3200" b="1" dirty="0">
              <a:solidFill>
                <a:srgbClr val="434343"/>
              </a:solidFill>
              <a:latin typeface="Calibri" pitchFamily="34" charset="0"/>
              <a:cs typeface="Franklin Gothic Boo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81500" y="3739565"/>
            <a:ext cx="9906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6600" dirty="0" smtClean="0">
                <a:solidFill>
                  <a:srgbClr val="434343"/>
                </a:solidFill>
                <a:latin typeface="Calibri" pitchFamily="34" charset="0"/>
                <a:cs typeface="Franklin Gothic Book"/>
              </a:rPr>
              <a:t>1</a:t>
            </a:r>
            <a:endParaRPr lang="en-US" sz="16600" dirty="0">
              <a:solidFill>
                <a:srgbClr val="434343"/>
              </a:solidFill>
              <a:latin typeface="Calibri" pitchFamily="34" charset="0"/>
              <a:cs typeface="Franklin Gothic Book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590980" y="4065992"/>
            <a:ext cx="0" cy="2166470"/>
          </a:xfrm>
          <a:prstGeom prst="line">
            <a:avLst/>
          </a:prstGeom>
          <a:ln w="57150" cap="rnd" cmpd="sng">
            <a:solidFill>
              <a:srgbClr val="434343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75" y="103188"/>
            <a:ext cx="6572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201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Inspect to Get Respect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Always Coach with Metrics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Know % Conversions of Your Activities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Know Your Pipeline Historically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Know Your Sales Funnel for Each Rep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Know Each Rep’s Sales Cycle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Forecast by Pipeline Stages, Not Forecasting Stages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231C-FBC5-4B3C-96EA-89E4598197E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4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3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>
            <a:spLocks noChangeAspect="1"/>
          </p:cNvSpPr>
          <p:nvPr/>
        </p:nvSpPr>
        <p:spPr bwMode="auto">
          <a:xfrm>
            <a:off x="3964898" y="2895600"/>
            <a:ext cx="4572000" cy="4572000"/>
          </a:xfrm>
          <a:prstGeom prst="ellipse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4C545B"/>
              </a:solidFill>
              <a:latin typeface="Franklin Gothic Book"/>
              <a:ea typeface="ＭＳ Ｐゴシック" pitchFamily="1" charset="-12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737404" y="4065992"/>
            <a:ext cx="2584832" cy="206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3200" b="1" dirty="0">
                <a:solidFill>
                  <a:srgbClr val="434343"/>
                </a:solidFill>
                <a:latin typeface="Calibri" pitchFamily="34" charset="0"/>
                <a:cs typeface="Franklin Gothic Book"/>
              </a:rPr>
              <a:t>How To Be An Analytical Sales Manager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81500" y="3739565"/>
            <a:ext cx="9906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6600" dirty="0" smtClean="0">
                <a:solidFill>
                  <a:srgbClr val="434343"/>
                </a:solidFill>
                <a:latin typeface="Calibri" pitchFamily="34" charset="0"/>
                <a:cs typeface="Franklin Gothic Book"/>
              </a:rPr>
              <a:t>2</a:t>
            </a:r>
            <a:endParaRPr lang="en-US" sz="16600" dirty="0">
              <a:solidFill>
                <a:srgbClr val="434343"/>
              </a:solidFill>
              <a:latin typeface="Calibri" pitchFamily="34" charset="0"/>
              <a:cs typeface="Franklin Gothic Book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590980" y="4065992"/>
            <a:ext cx="0" cy="2166470"/>
          </a:xfrm>
          <a:prstGeom prst="line">
            <a:avLst/>
          </a:prstGeom>
          <a:ln w="57150" cap="rnd" cmpd="sng">
            <a:solidFill>
              <a:srgbClr val="434343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75" y="103188"/>
            <a:ext cx="6572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599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a Sales Manager?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231C-FBC5-4B3C-96EA-89E4598197E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698625"/>
            <a:ext cx="7875587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750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Hj7SK6M6X4ad1FVWojL4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u7dCMkeWMda1m8ocS613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d3AEVpohLQWQvmlCTKF6J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4vD1QgcgnUUsgwJ3PFGyj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KEtcALlQyfiuZpfyRlZfj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WrTvol0SNTZOLYyEFqVxl"/>
</p:tagLst>
</file>

<file path=ppt/theme/theme1.xml><?xml version="1.0" encoding="utf-8"?>
<a:theme xmlns:a="http://schemas.openxmlformats.org/drawingml/2006/main" name="is_grey_custom">
  <a:themeElements>
    <a:clrScheme name="Custom 4">
      <a:dk1>
        <a:srgbClr val="404040"/>
      </a:dk1>
      <a:lt1>
        <a:srgbClr val="EEEEEE"/>
      </a:lt1>
      <a:dk2>
        <a:srgbClr val="434342"/>
      </a:dk2>
      <a:lt2>
        <a:srgbClr val="EEEEEE"/>
      </a:lt2>
      <a:accent1>
        <a:srgbClr val="6C6D70"/>
      </a:accent1>
      <a:accent2>
        <a:srgbClr val="6FC362"/>
      </a:accent2>
      <a:accent3>
        <a:srgbClr val="00B3E9"/>
      </a:accent3>
      <a:accent4>
        <a:srgbClr val="FFCC4E"/>
      </a:accent4>
      <a:accent5>
        <a:srgbClr val="D5657A"/>
      </a:accent5>
      <a:accent6>
        <a:srgbClr val="00B3E9"/>
      </a:accent6>
      <a:hlink>
        <a:srgbClr val="5F5F5F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rtlCol="0">
        <a:spAutoFit/>
      </a:bodyPr>
      <a:lstStyle>
        <a:defPPr algn="r">
          <a:defRPr sz="2400" b="1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is_grey_custom.thmx</Template>
  <TotalTime>4643</TotalTime>
  <Words>616</Words>
  <Application>Microsoft Office PowerPoint</Application>
  <PresentationFormat>On-screen Show (4:3)</PresentationFormat>
  <Paragraphs>133</Paragraphs>
  <Slides>26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is_grey_custom</vt:lpstr>
      <vt:lpstr>Best Practices of Analytical Sales Management</vt:lpstr>
      <vt:lpstr>Housekeeping</vt:lpstr>
      <vt:lpstr>PowerPoint Presentation</vt:lpstr>
      <vt:lpstr>Hosted by</vt:lpstr>
      <vt:lpstr>PowerPoint Presentation</vt:lpstr>
      <vt:lpstr>PowerPoint Presentation</vt:lpstr>
      <vt:lpstr>7 Best Practices</vt:lpstr>
      <vt:lpstr>PowerPoint Presentation</vt:lpstr>
      <vt:lpstr>Who is a Sales Manager?</vt:lpstr>
      <vt:lpstr>Defining a Sales Manager</vt:lpstr>
      <vt:lpstr>Defining a Good Sales Manager</vt:lpstr>
      <vt:lpstr>PowerPoint Presentation</vt:lpstr>
      <vt:lpstr>How To Become An Analytical Sales Manager</vt:lpstr>
      <vt:lpstr>3 Super Simple Steps To Get Started </vt:lpstr>
      <vt:lpstr>Your 5 Basic KPIs (for Each Rep)</vt:lpstr>
      <vt:lpstr>How To Build a Data-Driven Sales Culture</vt:lpstr>
      <vt:lpstr>4 Biggest Mistakes</vt:lpstr>
      <vt:lpstr>PowerPoint Presentation</vt:lpstr>
      <vt:lpstr>1. Sales Funnel Conversions</vt:lpstr>
      <vt:lpstr>2. Win/Loss Analysis</vt:lpstr>
      <vt:lpstr>3. Pipeline Today</vt:lpstr>
      <vt:lpstr>4. Activities Against Goals</vt:lpstr>
      <vt:lpstr>5. Campaign Analysis</vt:lpstr>
      <vt:lpstr>PowerPoint Presentation</vt:lpstr>
      <vt:lpstr>PowerPoint Presentation</vt:lpstr>
      <vt:lpstr>Thank you!</vt:lpstr>
    </vt:vector>
  </TitlesOfParts>
  <Company>InsightSquared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Quantitatively Better</dc:title>
  <dc:creator>Robert Woo</dc:creator>
  <cp:lastModifiedBy>Zorian</cp:lastModifiedBy>
  <cp:revision>257</cp:revision>
  <cp:lastPrinted>2013-02-20T17:16:56Z</cp:lastPrinted>
  <dcterms:created xsi:type="dcterms:W3CDTF">2011-12-06T17:04:48Z</dcterms:created>
  <dcterms:modified xsi:type="dcterms:W3CDTF">2013-02-20T17:43:49Z</dcterms:modified>
</cp:coreProperties>
</file>