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45" autoAdjust="0"/>
    <p:restoredTop sz="94660" autoAdjust="0"/>
  </p:normalViewPr>
  <p:slideViewPr>
    <p:cSldViewPr snapToGrid="0">
      <p:cViewPr varScale="1">
        <p:scale>
          <a:sx n="18" d="100"/>
          <a:sy n="18" d="100"/>
        </p:scale>
        <p:origin x="-1264" y="-19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86504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69927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4917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386718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01D82-EF00-403B-B4F6-7DE99A8DFE89}"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42076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D01D82-EF00-403B-B4F6-7DE99A8DFE89}"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05415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D01D82-EF00-403B-B4F6-7DE99A8DFE89}" type="datetimeFigureOut">
              <a:rPr lang="en-US" smtClean="0"/>
              <a:t>4/28/15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37011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D01D82-EF00-403B-B4F6-7DE99A8DFE89}" type="datetimeFigureOut">
              <a:rPr lang="en-US" smtClean="0"/>
              <a:t>4/28/15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8839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1D82-EF00-403B-B4F6-7DE99A8DFE89}" type="datetimeFigureOut">
              <a:rPr lang="en-US" smtClean="0"/>
              <a:t>4/28/15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9292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5901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538720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6D01D82-EF00-403B-B4F6-7DE99A8DFE89}" type="datetimeFigureOut">
              <a:rPr lang="en-US" smtClean="0"/>
              <a:t>4/28/15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797B34D-F499-4FF3-9632-815D0B98B5C6}" type="slidenum">
              <a:rPr lang="en-US" smtClean="0"/>
              <a:t>‹#›</a:t>
            </a:fld>
            <a:endParaRPr lang="en-US"/>
          </a:p>
        </p:txBody>
      </p:sp>
    </p:spTree>
    <p:extLst>
      <p:ext uri="{BB962C8B-B14F-4D97-AF65-F5344CB8AC3E}">
        <p14:creationId xmlns:p14="http://schemas.microsoft.com/office/powerpoint/2010/main" val="3141301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4311" y="711006"/>
            <a:ext cx="41130913" cy="2722989"/>
          </a:xfrm>
        </p:spPr>
        <p:txBody>
          <a:bodyPr>
            <a:noAutofit/>
          </a:bodyPr>
          <a:lstStyle/>
          <a:p>
            <a:r>
              <a:rPr lang="en-US" sz="14400" dirty="0" smtClean="0"/>
              <a:t>Determining if Smokeless Tobacco Causes Depression</a:t>
            </a:r>
            <a:endParaRPr lang="en-US" sz="14400" dirty="0"/>
          </a:p>
        </p:txBody>
      </p:sp>
      <p:sp>
        <p:nvSpPr>
          <p:cNvPr id="3" name="Subtitle 2"/>
          <p:cNvSpPr>
            <a:spLocks noGrp="1"/>
          </p:cNvSpPr>
          <p:nvPr>
            <p:ph type="subTitle" idx="1"/>
          </p:nvPr>
        </p:nvSpPr>
        <p:spPr>
          <a:xfrm>
            <a:off x="5949061" y="3485933"/>
            <a:ext cx="32918400" cy="1236757"/>
          </a:xfrm>
        </p:spPr>
        <p:txBody>
          <a:bodyPr>
            <a:normAutofit/>
          </a:bodyPr>
          <a:lstStyle/>
          <a:p>
            <a:r>
              <a:rPr lang="en-US" sz="7200" dirty="0" smtClean="0"/>
              <a:t>By: Joe Sullivan </a:t>
            </a:r>
          </a:p>
        </p:txBody>
      </p:sp>
      <p:sp>
        <p:nvSpPr>
          <p:cNvPr id="4" name="TextBox 3"/>
          <p:cNvSpPr txBox="1"/>
          <p:nvPr/>
        </p:nvSpPr>
        <p:spPr>
          <a:xfrm>
            <a:off x="2635689" y="6363044"/>
            <a:ext cx="9028369" cy="1200329"/>
          </a:xfrm>
          <a:prstGeom prst="rect">
            <a:avLst/>
          </a:prstGeom>
          <a:noFill/>
        </p:spPr>
        <p:txBody>
          <a:bodyPr wrap="square" rtlCol="0">
            <a:spAutoFit/>
          </a:bodyPr>
          <a:lstStyle/>
          <a:p>
            <a:r>
              <a:rPr lang="en-US" sz="7200" b="1" dirty="0" smtClean="0"/>
              <a:t>Introduction</a:t>
            </a:r>
            <a:endParaRPr lang="en-US" sz="7200" b="1" dirty="0"/>
          </a:p>
        </p:txBody>
      </p:sp>
      <p:sp>
        <p:nvSpPr>
          <p:cNvPr id="5" name="TextBox 4"/>
          <p:cNvSpPr txBox="1"/>
          <p:nvPr/>
        </p:nvSpPr>
        <p:spPr>
          <a:xfrm>
            <a:off x="2640969" y="17072423"/>
            <a:ext cx="7371579" cy="1200329"/>
          </a:xfrm>
          <a:prstGeom prst="rect">
            <a:avLst/>
          </a:prstGeom>
          <a:noFill/>
        </p:spPr>
        <p:txBody>
          <a:bodyPr wrap="none" rtlCol="0">
            <a:spAutoFit/>
          </a:bodyPr>
          <a:lstStyle/>
          <a:p>
            <a:r>
              <a:rPr lang="en-US" sz="7200" b="1" dirty="0" smtClean="0"/>
              <a:t>Research </a:t>
            </a:r>
            <a:r>
              <a:rPr lang="en-US" sz="7200" b="1" dirty="0" smtClean="0"/>
              <a:t>Question</a:t>
            </a:r>
            <a:endParaRPr lang="en-US" sz="7200" b="1" dirty="0"/>
          </a:p>
        </p:txBody>
      </p:sp>
      <p:sp>
        <p:nvSpPr>
          <p:cNvPr id="6" name="TextBox 5"/>
          <p:cNvSpPr txBox="1"/>
          <p:nvPr/>
        </p:nvSpPr>
        <p:spPr>
          <a:xfrm>
            <a:off x="2640969" y="24554935"/>
            <a:ext cx="3632274" cy="1200329"/>
          </a:xfrm>
          <a:prstGeom prst="rect">
            <a:avLst/>
          </a:prstGeom>
          <a:noFill/>
        </p:spPr>
        <p:txBody>
          <a:bodyPr wrap="none" rtlCol="0">
            <a:spAutoFit/>
          </a:bodyPr>
          <a:lstStyle/>
          <a:p>
            <a:r>
              <a:rPr lang="en-US" sz="7200" b="1" dirty="0" smtClean="0"/>
              <a:t>Methods</a:t>
            </a:r>
            <a:endParaRPr lang="en-US" sz="7200" b="1" dirty="0"/>
          </a:p>
        </p:txBody>
      </p:sp>
      <p:sp>
        <p:nvSpPr>
          <p:cNvPr id="7" name="TextBox 6"/>
          <p:cNvSpPr txBox="1"/>
          <p:nvPr/>
        </p:nvSpPr>
        <p:spPr>
          <a:xfrm>
            <a:off x="16410184" y="4497483"/>
            <a:ext cx="2948343" cy="1200329"/>
          </a:xfrm>
          <a:prstGeom prst="rect">
            <a:avLst/>
          </a:prstGeom>
          <a:noFill/>
        </p:spPr>
        <p:txBody>
          <a:bodyPr wrap="none" rtlCol="0">
            <a:spAutoFit/>
          </a:bodyPr>
          <a:lstStyle/>
          <a:p>
            <a:r>
              <a:rPr lang="en-US" sz="7200" b="1" dirty="0" smtClean="0"/>
              <a:t>Results</a:t>
            </a:r>
            <a:endParaRPr lang="en-US" sz="7200" b="1" dirty="0"/>
          </a:p>
        </p:txBody>
      </p:sp>
      <p:sp>
        <p:nvSpPr>
          <p:cNvPr id="8" name="TextBox 7"/>
          <p:cNvSpPr txBox="1"/>
          <p:nvPr/>
        </p:nvSpPr>
        <p:spPr>
          <a:xfrm>
            <a:off x="29035825" y="22367070"/>
            <a:ext cx="4434327" cy="1200329"/>
          </a:xfrm>
          <a:prstGeom prst="rect">
            <a:avLst/>
          </a:prstGeom>
          <a:noFill/>
        </p:spPr>
        <p:txBody>
          <a:bodyPr wrap="none" rtlCol="0">
            <a:spAutoFit/>
          </a:bodyPr>
          <a:lstStyle/>
          <a:p>
            <a:r>
              <a:rPr lang="en-US" sz="7200" b="1" dirty="0" smtClean="0"/>
              <a:t>References</a:t>
            </a:r>
            <a:endParaRPr lang="en-US" sz="7200" b="1" dirty="0"/>
          </a:p>
        </p:txBody>
      </p:sp>
      <p:sp>
        <p:nvSpPr>
          <p:cNvPr id="14" name="TextBox 13"/>
          <p:cNvSpPr txBox="1"/>
          <p:nvPr/>
        </p:nvSpPr>
        <p:spPr>
          <a:xfrm>
            <a:off x="29039096" y="9416084"/>
            <a:ext cx="4360839" cy="1200329"/>
          </a:xfrm>
          <a:prstGeom prst="rect">
            <a:avLst/>
          </a:prstGeom>
          <a:noFill/>
        </p:spPr>
        <p:txBody>
          <a:bodyPr wrap="none" rtlCol="0">
            <a:spAutoFit/>
          </a:bodyPr>
          <a:lstStyle/>
          <a:p>
            <a:r>
              <a:rPr lang="en-US" sz="7200" b="1" dirty="0" smtClean="0"/>
              <a:t>Conclusion</a:t>
            </a:r>
            <a:endParaRPr lang="en-US" sz="7200" b="1" dirty="0"/>
          </a:p>
        </p:txBody>
      </p:sp>
      <p:sp>
        <p:nvSpPr>
          <p:cNvPr id="16" name="TextBox 15"/>
          <p:cNvSpPr txBox="1"/>
          <p:nvPr/>
        </p:nvSpPr>
        <p:spPr>
          <a:xfrm>
            <a:off x="2610365" y="7903239"/>
            <a:ext cx="11429174" cy="9402574"/>
          </a:xfrm>
          <a:prstGeom prst="rect">
            <a:avLst/>
          </a:prstGeom>
          <a:noFill/>
        </p:spPr>
        <p:txBody>
          <a:bodyPr wrap="square" rtlCol="0">
            <a:spAutoFit/>
          </a:bodyPr>
          <a:lstStyle/>
          <a:p>
            <a:r>
              <a:rPr lang="en-US" sz="5500" dirty="0"/>
              <a:t>While many people may know the risk factors of smokeless tobacco, snuff and chew, it seems that they choose to ignore it and take the risk. According to national health surveys, anywhere from 0.8% to 9.2% of US adults use smokeless tobacco </a:t>
            </a:r>
            <a:r>
              <a:rPr lang="en-US" sz="5500" dirty="0" smtClean="0"/>
              <a:t>regularly [3]. </a:t>
            </a:r>
            <a:r>
              <a:rPr lang="en-US" sz="5500" dirty="0"/>
              <a:t>Alongside cancer, smokeless tobacco has been known to elevate the risk </a:t>
            </a:r>
            <a:r>
              <a:rPr lang="en-US" sz="5500" dirty="0" smtClean="0"/>
              <a:t>for depression, </a:t>
            </a:r>
            <a:r>
              <a:rPr lang="en-US" sz="5500" dirty="0"/>
              <a:t>in a survey done by the National Institute on Drug </a:t>
            </a:r>
            <a:r>
              <a:rPr lang="en-US" sz="5500" dirty="0" smtClean="0"/>
              <a:t>Abuse [3].</a:t>
            </a:r>
            <a:endParaRPr lang="en-US" sz="5500" dirty="0"/>
          </a:p>
        </p:txBody>
      </p:sp>
      <p:sp>
        <p:nvSpPr>
          <p:cNvPr id="18" name="TextBox 17"/>
          <p:cNvSpPr txBox="1"/>
          <p:nvPr/>
        </p:nvSpPr>
        <p:spPr>
          <a:xfrm>
            <a:off x="29066786" y="23515826"/>
            <a:ext cx="14251192" cy="9402574"/>
          </a:xfrm>
          <a:prstGeom prst="rect">
            <a:avLst/>
          </a:prstGeom>
          <a:noFill/>
        </p:spPr>
        <p:txBody>
          <a:bodyPr wrap="square" rtlCol="0">
            <a:spAutoFit/>
          </a:bodyPr>
          <a:lstStyle/>
          <a:p>
            <a:r>
              <a:rPr lang="en-US" sz="5500" dirty="0" smtClean="0"/>
              <a:t>[1]</a:t>
            </a:r>
            <a:r>
              <a:rPr lang="en-US" sz="5500" dirty="0"/>
              <a:t> </a:t>
            </a:r>
            <a:r>
              <a:rPr lang="en-US" sz="5500" dirty="0" smtClean="0"/>
              <a:t>Gupta </a:t>
            </a:r>
            <a:r>
              <a:rPr lang="en-US" sz="5500" dirty="0"/>
              <a:t>and </a:t>
            </a:r>
            <a:r>
              <a:rPr lang="en-US" sz="5500" dirty="0" smtClean="0"/>
              <a:t>Johnson (</a:t>
            </a:r>
            <a:r>
              <a:rPr lang="en-US" sz="5500" dirty="0"/>
              <a:t>2014</a:t>
            </a:r>
            <a:r>
              <a:rPr lang="en-US" sz="5500" dirty="0" smtClean="0"/>
              <a:t>)</a:t>
            </a:r>
          </a:p>
          <a:p>
            <a:r>
              <a:rPr lang="en-US" sz="5500" dirty="0"/>
              <a:t>Systematic Review and Meta-Analysis of Association of Smokeless </a:t>
            </a:r>
            <a:r>
              <a:rPr lang="en-US" sz="5500" dirty="0" smtClean="0"/>
              <a:t>Tobacco with </a:t>
            </a:r>
            <a:r>
              <a:rPr lang="en-US" sz="5500" dirty="0"/>
              <a:t>Incidence of Oral Cancer </a:t>
            </a:r>
            <a:endParaRPr lang="en-US" sz="5500" dirty="0" smtClean="0"/>
          </a:p>
          <a:p>
            <a:r>
              <a:rPr lang="en-US" sz="5500" dirty="0" smtClean="0"/>
              <a:t>[2] </a:t>
            </a:r>
            <a:r>
              <a:rPr lang="en-US" sz="5500" dirty="0" err="1"/>
              <a:t>Hema</a:t>
            </a:r>
            <a:r>
              <a:rPr lang="en-US" sz="5500" dirty="0"/>
              <a:t> Sridhar, </a:t>
            </a:r>
            <a:r>
              <a:rPr lang="en-US" sz="5500" dirty="0" err="1"/>
              <a:t>Thangarajan</a:t>
            </a:r>
            <a:r>
              <a:rPr lang="en-US" sz="5500" dirty="0"/>
              <a:t> </a:t>
            </a:r>
            <a:r>
              <a:rPr lang="en-US" sz="5500" dirty="0" err="1" smtClean="0"/>
              <a:t>Rajkumar</a:t>
            </a:r>
            <a:r>
              <a:rPr lang="en-US" sz="5500" dirty="0"/>
              <a:t> </a:t>
            </a:r>
            <a:r>
              <a:rPr lang="en-US" sz="5500" dirty="0" smtClean="0"/>
              <a:t>(2002)</a:t>
            </a:r>
          </a:p>
          <a:p>
            <a:r>
              <a:rPr lang="en-US" sz="5500" dirty="0"/>
              <a:t>The influence of smoking, drinking, </a:t>
            </a:r>
            <a:r>
              <a:rPr lang="en-US" sz="5500" dirty="0" err="1"/>
              <a:t>paan</a:t>
            </a:r>
            <a:r>
              <a:rPr lang="en-US" sz="5500" dirty="0"/>
              <a:t>-chewing and oral hygiene</a:t>
            </a:r>
            <a:endParaRPr lang="en-US" sz="5500" dirty="0" smtClean="0"/>
          </a:p>
          <a:p>
            <a:r>
              <a:rPr lang="en-US" sz="5500" dirty="0" smtClean="0"/>
              <a:t>[3] </a:t>
            </a:r>
            <a:r>
              <a:rPr lang="en-US" sz="5500" dirty="0"/>
              <a:t>Fu, </a:t>
            </a:r>
            <a:r>
              <a:rPr lang="en-US" sz="5500" dirty="0" err="1"/>
              <a:t>Qiang</a:t>
            </a:r>
            <a:r>
              <a:rPr lang="en-US" sz="5500" dirty="0"/>
              <a:t>, Michael G. </a:t>
            </a:r>
            <a:r>
              <a:rPr lang="en-US" sz="5500" dirty="0" smtClean="0"/>
              <a:t>Vaughn (2014)</a:t>
            </a:r>
          </a:p>
          <a:p>
            <a:r>
              <a:rPr lang="en-US" sz="5500" dirty="0"/>
              <a:t>Psychiatric Correlates of Snuff and Chewing Tobacco Use</a:t>
            </a:r>
            <a:endParaRPr lang="en-US" sz="5500" dirty="0" smtClean="0"/>
          </a:p>
          <a:p>
            <a:endParaRPr lang="en-US" sz="5500" dirty="0"/>
          </a:p>
        </p:txBody>
      </p:sp>
      <p:sp>
        <p:nvSpPr>
          <p:cNvPr id="19" name="TextBox 18"/>
          <p:cNvSpPr txBox="1"/>
          <p:nvPr/>
        </p:nvSpPr>
        <p:spPr>
          <a:xfrm>
            <a:off x="2610368" y="25473834"/>
            <a:ext cx="8677705" cy="3477875"/>
          </a:xfrm>
          <a:prstGeom prst="rect">
            <a:avLst/>
          </a:prstGeom>
          <a:noFill/>
        </p:spPr>
        <p:txBody>
          <a:bodyPr wrap="square" rtlCol="0">
            <a:spAutoFit/>
          </a:bodyPr>
          <a:lstStyle/>
          <a:p>
            <a:pPr marL="1028700" indent="-1028700">
              <a:buAutoNum type="romanUcPeriod"/>
            </a:pPr>
            <a:r>
              <a:rPr lang="en-US" sz="5500" dirty="0" smtClean="0"/>
              <a:t>Correlation</a:t>
            </a:r>
          </a:p>
          <a:p>
            <a:pPr marL="1028700" indent="-1028700">
              <a:buAutoNum type="romanUcPeriod"/>
            </a:pPr>
            <a:r>
              <a:rPr lang="en-US" sz="5500" dirty="0" smtClean="0"/>
              <a:t>Density Plot</a:t>
            </a:r>
          </a:p>
          <a:p>
            <a:pPr marL="1028700" indent="-1028700">
              <a:buAutoNum type="romanUcPeriod"/>
            </a:pPr>
            <a:r>
              <a:rPr lang="en-US" sz="5500" dirty="0" smtClean="0"/>
              <a:t>Violin Plot</a:t>
            </a:r>
          </a:p>
          <a:p>
            <a:pPr marL="1028700" indent="-1028700">
              <a:buAutoNum type="romanUcPeriod"/>
            </a:pPr>
            <a:r>
              <a:rPr lang="en-US" sz="5500" dirty="0" smtClean="0"/>
              <a:t>Chi Squared Test</a:t>
            </a:r>
            <a:endParaRPr lang="en-US" sz="5500" dirty="0"/>
          </a:p>
        </p:txBody>
      </p:sp>
      <p:sp>
        <p:nvSpPr>
          <p:cNvPr id="20" name="TextBox 19"/>
          <p:cNvSpPr txBox="1"/>
          <p:nvPr/>
        </p:nvSpPr>
        <p:spPr>
          <a:xfrm>
            <a:off x="987706" y="31895213"/>
            <a:ext cx="8395504" cy="830997"/>
          </a:xfrm>
          <a:prstGeom prst="rect">
            <a:avLst/>
          </a:prstGeom>
          <a:noFill/>
        </p:spPr>
        <p:txBody>
          <a:bodyPr wrap="square" rtlCol="0">
            <a:spAutoFit/>
          </a:bodyPr>
          <a:lstStyle/>
          <a:p>
            <a:r>
              <a:rPr lang="en-US" sz="4800" dirty="0" smtClean="0"/>
              <a:t>Faculty Advisor: Alan </a:t>
            </a:r>
            <a:r>
              <a:rPr lang="en-US" sz="4800" dirty="0" err="1" smtClean="0"/>
              <a:t>Arnholt</a:t>
            </a:r>
            <a:endParaRPr lang="en-US" sz="4800" dirty="0"/>
          </a:p>
        </p:txBody>
      </p:sp>
      <p:pic>
        <p:nvPicPr>
          <p:cNvPr id="21" name="Picture 20" descr="Density Plot.jpe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6275887" y="5730843"/>
            <a:ext cx="12155945" cy="7041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descr="Violin Plo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6438" y="19984899"/>
            <a:ext cx="12085393" cy="8099823"/>
          </a:xfrm>
          <a:prstGeom prst="rect">
            <a:avLst/>
          </a:prstGeom>
        </p:spPr>
      </p:pic>
      <p:sp>
        <p:nvSpPr>
          <p:cNvPr id="23" name="TextBox 22"/>
          <p:cNvSpPr txBox="1"/>
          <p:nvPr/>
        </p:nvSpPr>
        <p:spPr>
          <a:xfrm>
            <a:off x="2610367" y="18417369"/>
            <a:ext cx="11570274" cy="1785104"/>
          </a:xfrm>
          <a:prstGeom prst="rect">
            <a:avLst/>
          </a:prstGeom>
          <a:noFill/>
        </p:spPr>
        <p:txBody>
          <a:bodyPr wrap="square" rtlCol="0">
            <a:spAutoFit/>
          </a:bodyPr>
          <a:lstStyle/>
          <a:p>
            <a:r>
              <a:rPr lang="en-US" sz="5500" dirty="0" smtClean="0"/>
              <a:t>Does the constant use of smokeless tobacco result in depression?</a:t>
            </a:r>
          </a:p>
        </p:txBody>
      </p:sp>
      <p:sp>
        <p:nvSpPr>
          <p:cNvPr id="24" name="TextBox 23"/>
          <p:cNvSpPr txBox="1"/>
          <p:nvPr/>
        </p:nvSpPr>
        <p:spPr>
          <a:xfrm>
            <a:off x="2610367" y="20040355"/>
            <a:ext cx="6913944" cy="1200329"/>
          </a:xfrm>
          <a:prstGeom prst="rect">
            <a:avLst/>
          </a:prstGeom>
          <a:noFill/>
        </p:spPr>
        <p:txBody>
          <a:bodyPr wrap="square" rtlCol="0">
            <a:spAutoFit/>
          </a:bodyPr>
          <a:lstStyle/>
          <a:p>
            <a:r>
              <a:rPr lang="en-US" sz="7200" b="1" dirty="0" smtClean="0"/>
              <a:t>Sample</a:t>
            </a:r>
            <a:endParaRPr lang="en-US" sz="7200" b="1" dirty="0"/>
          </a:p>
        </p:txBody>
      </p:sp>
      <p:sp>
        <p:nvSpPr>
          <p:cNvPr id="25" name="TextBox 24"/>
          <p:cNvSpPr txBox="1"/>
          <p:nvPr/>
        </p:nvSpPr>
        <p:spPr>
          <a:xfrm>
            <a:off x="2610366" y="21098825"/>
            <a:ext cx="11217521" cy="3477875"/>
          </a:xfrm>
          <a:prstGeom prst="rect">
            <a:avLst/>
          </a:prstGeom>
          <a:noFill/>
        </p:spPr>
        <p:txBody>
          <a:bodyPr wrap="square" rtlCol="0">
            <a:spAutoFit/>
          </a:bodyPr>
          <a:lstStyle/>
          <a:p>
            <a:r>
              <a:rPr lang="en-US" sz="5500" dirty="0"/>
              <a:t>This sample is from the first wave of the National Epidemiological Survey on Alcohol and Related Conditions (NESARC</a:t>
            </a:r>
            <a:r>
              <a:rPr lang="en-US" sz="5500" dirty="0" smtClean="0"/>
              <a:t>) [3].</a:t>
            </a:r>
            <a:endParaRPr lang="en-US" sz="5500" dirty="0"/>
          </a:p>
        </p:txBody>
      </p:sp>
      <p:pic>
        <p:nvPicPr>
          <p:cNvPr id="26" name="Picture 25"/>
          <p:cNvPicPr>
            <a:picLocks noChangeAspect="1"/>
          </p:cNvPicPr>
          <p:nvPr/>
        </p:nvPicPr>
        <p:blipFill>
          <a:blip r:embed="rId4"/>
          <a:stretch>
            <a:fillRect/>
          </a:stretch>
        </p:blipFill>
        <p:spPr>
          <a:xfrm>
            <a:off x="1344592" y="29011373"/>
            <a:ext cx="7620000" cy="2133600"/>
          </a:xfrm>
          <a:prstGeom prst="rect">
            <a:avLst/>
          </a:prstGeom>
        </p:spPr>
      </p:pic>
      <p:pic>
        <p:nvPicPr>
          <p:cNvPr id="27" name="Picture 26" descr="Corr. Plot.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5888" y="12787306"/>
            <a:ext cx="12014844" cy="7464743"/>
          </a:xfrm>
          <a:prstGeom prst="rect">
            <a:avLst/>
          </a:prstGeom>
        </p:spPr>
      </p:pic>
      <p:sp>
        <p:nvSpPr>
          <p:cNvPr id="28" name="TextBox 27"/>
          <p:cNvSpPr txBox="1"/>
          <p:nvPr/>
        </p:nvSpPr>
        <p:spPr>
          <a:xfrm>
            <a:off x="16367705" y="27661335"/>
            <a:ext cx="9101009" cy="1200329"/>
          </a:xfrm>
          <a:prstGeom prst="rect">
            <a:avLst/>
          </a:prstGeom>
          <a:noFill/>
        </p:spPr>
        <p:txBody>
          <a:bodyPr wrap="square" rtlCol="0">
            <a:spAutoFit/>
          </a:bodyPr>
          <a:lstStyle/>
          <a:p>
            <a:r>
              <a:rPr lang="en-US" sz="7200" b="1" dirty="0" smtClean="0"/>
              <a:t>Hypothesis </a:t>
            </a:r>
            <a:endParaRPr lang="en-US" sz="7200" b="1" dirty="0"/>
          </a:p>
        </p:txBody>
      </p:sp>
      <p:sp>
        <p:nvSpPr>
          <p:cNvPr id="29" name="TextBox 28"/>
          <p:cNvSpPr txBox="1"/>
          <p:nvPr/>
        </p:nvSpPr>
        <p:spPr>
          <a:xfrm>
            <a:off x="16438255" y="28594139"/>
            <a:ext cx="11429174" cy="4324261"/>
          </a:xfrm>
          <a:prstGeom prst="rect">
            <a:avLst/>
          </a:prstGeom>
          <a:noFill/>
        </p:spPr>
        <p:txBody>
          <a:bodyPr wrap="square" rtlCol="0">
            <a:spAutoFit/>
          </a:bodyPr>
          <a:lstStyle/>
          <a:p>
            <a:r>
              <a:rPr lang="en-US" sz="5500" b="1" dirty="0"/>
              <a:t>Ho: </a:t>
            </a:r>
            <a:r>
              <a:rPr lang="en-US" sz="5500" dirty="0"/>
              <a:t>Tobacco dependence &amp; depression are independent</a:t>
            </a:r>
          </a:p>
          <a:p>
            <a:r>
              <a:rPr lang="en-US" sz="5500" b="1" dirty="0"/>
              <a:t>Ha: </a:t>
            </a:r>
            <a:r>
              <a:rPr lang="en-US" sz="5500" dirty="0"/>
              <a:t> Tobacco dependence &amp; depression </a:t>
            </a:r>
            <a:r>
              <a:rPr lang="en-US" sz="5500" dirty="0" smtClean="0"/>
              <a:t>are not </a:t>
            </a:r>
            <a:r>
              <a:rPr lang="en-US" sz="5500" dirty="0"/>
              <a:t>independent</a:t>
            </a:r>
          </a:p>
          <a:p>
            <a:r>
              <a:rPr lang="en-US" sz="5500" dirty="0" smtClean="0"/>
              <a:t>Significance Level = .05</a:t>
            </a:r>
            <a:endParaRPr lang="en-US" sz="5500" dirty="0"/>
          </a:p>
        </p:txBody>
      </p:sp>
      <p:sp>
        <p:nvSpPr>
          <p:cNvPr id="30" name="TextBox 29"/>
          <p:cNvSpPr txBox="1"/>
          <p:nvPr/>
        </p:nvSpPr>
        <p:spPr>
          <a:xfrm>
            <a:off x="29207887" y="5715735"/>
            <a:ext cx="10159265" cy="1785104"/>
          </a:xfrm>
          <a:prstGeom prst="rect">
            <a:avLst/>
          </a:prstGeom>
          <a:noFill/>
        </p:spPr>
        <p:txBody>
          <a:bodyPr wrap="square" rtlCol="0">
            <a:spAutoFit/>
          </a:bodyPr>
          <a:lstStyle/>
          <a:p>
            <a:pPr algn="ctr"/>
            <a:r>
              <a:rPr lang="en-US" sz="5500" i="1" dirty="0" smtClean="0"/>
              <a:t>Pearson's </a:t>
            </a:r>
            <a:r>
              <a:rPr lang="en-US" sz="5500" i="1" dirty="0"/>
              <a:t>Chi-squared test with Yates' continuity correction</a:t>
            </a:r>
          </a:p>
        </p:txBody>
      </p:sp>
      <p:sp>
        <p:nvSpPr>
          <p:cNvPr id="31" name="TextBox 30"/>
          <p:cNvSpPr txBox="1"/>
          <p:nvPr/>
        </p:nvSpPr>
        <p:spPr>
          <a:xfrm>
            <a:off x="29842840" y="7620980"/>
            <a:ext cx="14048359" cy="1785104"/>
          </a:xfrm>
          <a:prstGeom prst="rect">
            <a:avLst/>
          </a:prstGeom>
          <a:noFill/>
        </p:spPr>
        <p:txBody>
          <a:bodyPr wrap="square" rtlCol="0">
            <a:spAutoFit/>
          </a:bodyPr>
          <a:lstStyle/>
          <a:p>
            <a:r>
              <a:rPr lang="en-US" sz="5500" dirty="0"/>
              <a:t>data:  </a:t>
            </a:r>
            <a:r>
              <a:rPr lang="en-US" sz="5500" dirty="0" smtClean="0"/>
              <a:t>Nicotine Dependence &amp; Depression</a:t>
            </a:r>
            <a:endParaRPr lang="en-US" sz="5500" dirty="0"/>
          </a:p>
          <a:p>
            <a:r>
              <a:rPr lang="en-US" sz="5500" dirty="0"/>
              <a:t>X-squared = 1147.413</a:t>
            </a:r>
            <a:r>
              <a:rPr lang="en-US" sz="5500" dirty="0" smtClean="0"/>
              <a:t>, </a:t>
            </a:r>
            <a:r>
              <a:rPr lang="en-US" sz="5500" dirty="0" err="1"/>
              <a:t>df</a:t>
            </a:r>
            <a:r>
              <a:rPr lang="en-US" sz="5500" dirty="0"/>
              <a:t> = 1</a:t>
            </a:r>
            <a:r>
              <a:rPr lang="en-US" sz="5500" dirty="0" smtClean="0"/>
              <a:t>, </a:t>
            </a:r>
            <a:r>
              <a:rPr lang="en-US" sz="5500" dirty="0"/>
              <a:t>p-value &lt; 2.2e-16</a:t>
            </a:r>
          </a:p>
        </p:txBody>
      </p:sp>
      <p:sp>
        <p:nvSpPr>
          <p:cNvPr id="32" name="TextBox 31"/>
          <p:cNvSpPr txBox="1"/>
          <p:nvPr/>
        </p:nvSpPr>
        <p:spPr>
          <a:xfrm>
            <a:off x="29207887" y="10655259"/>
            <a:ext cx="11570274" cy="11941731"/>
          </a:xfrm>
          <a:prstGeom prst="rect">
            <a:avLst/>
          </a:prstGeom>
          <a:noFill/>
        </p:spPr>
        <p:txBody>
          <a:bodyPr wrap="square" rtlCol="0">
            <a:spAutoFit/>
          </a:bodyPr>
          <a:lstStyle/>
          <a:p>
            <a:pPr marL="685800" indent="-685800">
              <a:buFontTx/>
              <a:buChar char="-"/>
            </a:pPr>
            <a:r>
              <a:rPr lang="en-US" sz="5500" dirty="0" smtClean="0"/>
              <a:t>The density plot shows that a great amount use smokeless tobacco almost everyday, each month. </a:t>
            </a:r>
          </a:p>
          <a:p>
            <a:pPr marL="685800" indent="-685800">
              <a:buFontTx/>
              <a:buChar char="-"/>
            </a:pPr>
            <a:r>
              <a:rPr lang="en-US" sz="5500" dirty="0" smtClean="0"/>
              <a:t>While a majority don’t use a lot when they chew, as seen in the violin plot, just the use of that amount everyday can cause an addiction that is hard to get rid of. </a:t>
            </a:r>
          </a:p>
          <a:p>
            <a:pPr marL="685800" indent="-685800">
              <a:buFontTx/>
              <a:buChar char="-"/>
            </a:pPr>
            <a:r>
              <a:rPr lang="en-US" sz="5500" dirty="0" smtClean="0"/>
              <a:t>Based off of the p-value from the Chi-squared test, we reject the null hypothesis and accept the alternative hypothesis.  Therefore, there is a link between smokeless tobacco use and depression.</a:t>
            </a:r>
            <a:endParaRPr lang="en-US" sz="5500" dirty="0"/>
          </a:p>
        </p:txBody>
      </p:sp>
    </p:spTree>
    <p:extLst>
      <p:ext uri="{BB962C8B-B14F-4D97-AF65-F5344CB8AC3E}">
        <p14:creationId xmlns:p14="http://schemas.microsoft.com/office/powerpoint/2010/main" val="3239147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1454</TotalTime>
  <Words>368</Words>
  <Application>Microsoft Macintosh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Determining if Smokeless Tobacco Causes Depression</vt:lpstr>
    </vt:vector>
  </TitlesOfParts>
  <Company>Appalachian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144 pts = 2 inch letters</dc:title>
  <dc:creator>Arnholt, Suzanne Ruth</dc:creator>
  <cp:lastModifiedBy>Joe Sullivan</cp:lastModifiedBy>
  <cp:revision>24</cp:revision>
  <dcterms:created xsi:type="dcterms:W3CDTF">2015-03-23T15:12:36Z</dcterms:created>
  <dcterms:modified xsi:type="dcterms:W3CDTF">2015-04-29T16:23:31Z</dcterms:modified>
</cp:coreProperties>
</file>