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34475" cy="12179300"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01" autoAdjust="0"/>
    <p:restoredTop sz="94660"/>
  </p:normalViewPr>
  <p:slideViewPr>
    <p:cSldViewPr snapToGrid="0">
      <p:cViewPr>
        <p:scale>
          <a:sx n="98" d="100"/>
          <a:sy n="98" d="100"/>
        </p:scale>
        <p:origin x="2760" y="-11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1993233"/>
            <a:ext cx="7764304" cy="4240201"/>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6396953"/>
            <a:ext cx="6850856" cy="2940511"/>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76210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8392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648435"/>
            <a:ext cx="1969621"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648435"/>
            <a:ext cx="5794683" cy="103213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402574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341580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3036371"/>
            <a:ext cx="7878485" cy="5066250"/>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8150549"/>
            <a:ext cx="7878485" cy="2664221"/>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282314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3242175"/>
            <a:ext cx="3882152" cy="77276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3242175"/>
            <a:ext cx="3882152" cy="77276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349D5A-0CC6-4B25-8BE3-DED6DF3D2DAA}" type="datetimeFigureOut">
              <a:rPr lang="en-CA" smtClean="0"/>
              <a:t>17/08/2017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204688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648437"/>
            <a:ext cx="787848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2985621"/>
            <a:ext cx="3864310"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Edit Master text styles</a:t>
            </a:r>
          </a:p>
        </p:txBody>
      </p:sp>
      <p:sp>
        <p:nvSpPr>
          <p:cNvPr id="4" name="Content Placeholder 3"/>
          <p:cNvSpPr>
            <a:spLocks noGrp="1"/>
          </p:cNvSpPr>
          <p:nvPr>
            <p:ph sz="half" idx="2"/>
          </p:nvPr>
        </p:nvSpPr>
        <p:spPr>
          <a:xfrm>
            <a:off x="629186" y="4448828"/>
            <a:ext cx="3864310" cy="65435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2985621"/>
            <a:ext cx="3883342"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Edit Master text styles</a:t>
            </a:r>
          </a:p>
        </p:txBody>
      </p:sp>
      <p:sp>
        <p:nvSpPr>
          <p:cNvPr id="6" name="Content Placeholder 5"/>
          <p:cNvSpPr>
            <a:spLocks noGrp="1"/>
          </p:cNvSpPr>
          <p:nvPr>
            <p:ph sz="quarter" idx="4"/>
          </p:nvPr>
        </p:nvSpPr>
        <p:spPr>
          <a:xfrm>
            <a:off x="4624328" y="4448828"/>
            <a:ext cx="3883342" cy="65435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349D5A-0CC6-4B25-8BE3-DED6DF3D2DAA}" type="datetimeFigureOut">
              <a:rPr lang="en-CA" smtClean="0"/>
              <a:t>17/08/2017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379998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349D5A-0CC6-4B25-8BE3-DED6DF3D2DAA}" type="datetimeFigureOut">
              <a:rPr lang="en-CA" smtClean="0"/>
              <a:t>17/08/2017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55780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49D5A-0CC6-4B25-8BE3-DED6DF3D2DAA}" type="datetimeFigureOut">
              <a:rPr lang="en-CA" smtClean="0"/>
              <a:t>17/08/2017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421220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1753596"/>
            <a:ext cx="4624328" cy="8655197"/>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Edit Master text styles</a:t>
            </a:r>
          </a:p>
        </p:txBody>
      </p:sp>
      <p:sp>
        <p:nvSpPr>
          <p:cNvPr id="5" name="Date Placeholder 4"/>
          <p:cNvSpPr>
            <a:spLocks noGrp="1"/>
          </p:cNvSpPr>
          <p:nvPr>
            <p:ph type="dt" sz="half" idx="10"/>
          </p:nvPr>
        </p:nvSpPr>
        <p:spPr/>
        <p:txBody>
          <a:bodyPr/>
          <a:lstStyle/>
          <a:p>
            <a:fld id="{55349D5A-0CC6-4B25-8BE3-DED6DF3D2DAA}" type="datetimeFigureOut">
              <a:rPr lang="en-CA" smtClean="0"/>
              <a:t>17/08/2017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403415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1753596"/>
            <a:ext cx="4624328" cy="8655197"/>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Edit Master text styles</a:t>
            </a:r>
          </a:p>
        </p:txBody>
      </p:sp>
      <p:sp>
        <p:nvSpPr>
          <p:cNvPr id="5" name="Date Placeholder 4"/>
          <p:cNvSpPr>
            <a:spLocks noGrp="1"/>
          </p:cNvSpPr>
          <p:nvPr>
            <p:ph type="dt" sz="half" idx="10"/>
          </p:nvPr>
        </p:nvSpPr>
        <p:spPr/>
        <p:txBody>
          <a:bodyPr/>
          <a:lstStyle/>
          <a:p>
            <a:fld id="{55349D5A-0CC6-4B25-8BE3-DED6DF3D2DAA}" type="datetimeFigureOut">
              <a:rPr lang="en-CA" smtClean="0"/>
              <a:t>17/08/2017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352087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648437"/>
            <a:ext cx="787848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3242175"/>
            <a:ext cx="7878485" cy="772765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11288409"/>
            <a:ext cx="2055257" cy="648435"/>
          </a:xfrm>
          <a:prstGeom prst="rect">
            <a:avLst/>
          </a:prstGeom>
        </p:spPr>
        <p:txBody>
          <a:bodyPr vert="horz" lIns="91440" tIns="45720" rIns="91440" bIns="45720" rtlCol="0" anchor="ctr"/>
          <a:lstStyle>
            <a:lvl1pPr algn="l">
              <a:defRPr sz="1199">
                <a:solidFill>
                  <a:schemeClr val="tx1">
                    <a:tint val="75000"/>
                  </a:schemeClr>
                </a:solidFill>
              </a:defRPr>
            </a:lvl1pPr>
          </a:lstStyle>
          <a:p>
            <a:fld id="{55349D5A-0CC6-4B25-8BE3-DED6DF3D2DAA}" type="datetimeFigureOut">
              <a:rPr lang="en-CA" smtClean="0"/>
              <a:t>17/08/2017</a:t>
            </a:fld>
            <a:endParaRPr lang="en-CA"/>
          </a:p>
        </p:txBody>
      </p:sp>
      <p:sp>
        <p:nvSpPr>
          <p:cNvPr id="5" name="Footer Placeholder 4"/>
          <p:cNvSpPr>
            <a:spLocks noGrp="1"/>
          </p:cNvSpPr>
          <p:nvPr>
            <p:ph type="ftr" sz="quarter" idx="3"/>
          </p:nvPr>
        </p:nvSpPr>
        <p:spPr>
          <a:xfrm>
            <a:off x="3025795" y="11288409"/>
            <a:ext cx="3082885" cy="64843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1223" y="11288409"/>
            <a:ext cx="2055257" cy="648435"/>
          </a:xfrm>
          <a:prstGeom prst="rect">
            <a:avLst/>
          </a:prstGeom>
        </p:spPr>
        <p:txBody>
          <a:bodyPr vert="horz" lIns="91440" tIns="45720" rIns="91440" bIns="45720" rtlCol="0" anchor="ctr"/>
          <a:lstStyle>
            <a:lvl1pPr algn="r">
              <a:defRPr sz="1199">
                <a:solidFill>
                  <a:schemeClr val="tx1">
                    <a:tint val="75000"/>
                  </a:schemeClr>
                </a:solidFill>
              </a:defRPr>
            </a:lvl1pPr>
          </a:lstStyle>
          <a:p>
            <a:fld id="{28E3810E-EB47-45BA-8455-8A028DCFE95E}" type="slidenum">
              <a:rPr lang="en-CA" smtClean="0"/>
              <a:t>‹#›</a:t>
            </a:fld>
            <a:endParaRPr lang="en-CA"/>
          </a:p>
        </p:txBody>
      </p:sp>
    </p:spTree>
    <p:extLst>
      <p:ext uri="{BB962C8B-B14F-4D97-AF65-F5344CB8AC3E}">
        <p14:creationId xmlns:p14="http://schemas.microsoft.com/office/powerpoint/2010/main" val="775390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63EBA4-7590-4A8D-8DD9-66297383EE1A}"/>
              </a:ext>
            </a:extLst>
          </p:cNvPr>
          <p:cNvSpPr/>
          <p:nvPr/>
        </p:nvSpPr>
        <p:spPr>
          <a:xfrm>
            <a:off x="173427" y="4124947"/>
            <a:ext cx="4023671" cy="4524315"/>
          </a:xfrm>
          <a:prstGeom prst="rect">
            <a:avLst/>
          </a:prstGeom>
        </p:spPr>
        <p:txBody>
          <a:bodyPr wrap="square">
            <a:spAutoFit/>
          </a:bodyPr>
          <a:lstStyle/>
          <a:p>
            <a:r>
              <a:rPr lang="en-CA" sz="1000" b="1" dirty="0"/>
              <a:t>Co-operative Principles: </a:t>
            </a:r>
            <a:r>
              <a:rPr lang="en-CA" sz="800" dirty="0"/>
              <a:t>The co-operative principles are guidelines by which co-operatives put their values into practice.</a:t>
            </a:r>
          </a:p>
          <a:p>
            <a:r>
              <a:rPr lang="en-CA" sz="1000" b="1" dirty="0"/>
              <a:t>1. Voluntary and Open Membership: </a:t>
            </a:r>
            <a:r>
              <a:rPr lang="en-CA" sz="800" dirty="0"/>
              <a:t>Co-operatives are voluntary organisations, open to all persons able to use their services and willing to accept the responsibilities of membership, without gender, social, racial, political or religious discrimination.</a:t>
            </a:r>
          </a:p>
          <a:p>
            <a:r>
              <a:rPr lang="en-CA" sz="1000" b="1" dirty="0"/>
              <a:t>2. Democratic Member Control: </a:t>
            </a:r>
            <a:r>
              <a:rPr lang="en-CA" sz="800" dirty="0"/>
              <a:t>Co-operatives are democratic organisations controlled by their members, who actively participate in setting their policies and making decisions. Men and women serving as elected representatives are accountable to the membership. In primary co-operatives members have equal voting rights (one member, one vote) and co-operatives at other levels are also organised in a democratic manner.</a:t>
            </a:r>
          </a:p>
          <a:p>
            <a:r>
              <a:rPr lang="en-CA" sz="1000" b="1" dirty="0"/>
              <a:t>3. Member Economic Participation: </a:t>
            </a:r>
            <a:r>
              <a:rPr lang="en-CA" sz="800" dirty="0"/>
              <a:t>Members contribute equitably to, and democratically control, the capital of their co-operative. At least part of that capital is usually the common property of the co-operative. Members usually receive limited compensation, if any, on capital subscribed as a condition of membership. Members allocate surpluses for any or all of the following purposes: developing their co-operative, possibly by setting up reserves, part of which at least would be indivisible; benefiting members in proportion to their transactions with the co-operative; and supporting other activities approved by the membership.</a:t>
            </a:r>
          </a:p>
          <a:p>
            <a:r>
              <a:rPr lang="en-CA" sz="1000" b="1" dirty="0"/>
              <a:t>4. Autonomy and Independence: </a:t>
            </a:r>
            <a:r>
              <a:rPr lang="en-CA" sz="800" dirty="0"/>
              <a:t>Co-operatives are autonomous, self-help organisations controlled by their members. If they enter into agreements with other organisations, including governments, or raise capital from external sources, they do so on terms that ensure democratic control by their members and maintain their co-operative autonomy.</a:t>
            </a:r>
          </a:p>
          <a:p>
            <a:r>
              <a:rPr lang="en-CA" sz="1000" b="1" dirty="0"/>
              <a:t>5. Education, Training and Information: </a:t>
            </a:r>
            <a:r>
              <a:rPr lang="en-CA" sz="800" dirty="0"/>
              <a:t>Co-operatives provide education and training for their members, elected representatives, managers, and employees so they can contribute effectively to the development of their co-operatives. They inform the general public - particularly young people and opinion leaders - about the nature and benefits of co-operation.</a:t>
            </a:r>
          </a:p>
          <a:p>
            <a:r>
              <a:rPr lang="en-CA" sz="1000" b="1" dirty="0"/>
              <a:t>6. Co-operation among Co-operatives: </a:t>
            </a:r>
            <a:r>
              <a:rPr lang="en-CA" sz="800" dirty="0"/>
              <a:t>Co-operatives serve their members most effectively and strengthen the co-operative movement by working together through local, national, regional and international structures.</a:t>
            </a:r>
          </a:p>
          <a:p>
            <a:r>
              <a:rPr lang="en-CA" sz="1000" b="1" dirty="0"/>
              <a:t>7. Concern for Community: </a:t>
            </a:r>
            <a:r>
              <a:rPr lang="en-CA" sz="800" dirty="0"/>
              <a:t>Co-operatives work for the sustainable development of their communities through policies approved by their members.</a:t>
            </a:r>
          </a:p>
        </p:txBody>
      </p:sp>
      <p:pic>
        <p:nvPicPr>
          <p:cNvPr id="21" name="Picture 20">
            <a:extLst>
              <a:ext uri="{FF2B5EF4-FFF2-40B4-BE49-F238E27FC236}">
                <a16:creationId xmlns:a16="http://schemas.microsoft.com/office/drawing/2014/main" id="{A80E9A15-0939-41E6-BB59-E7034A5C3E43}"/>
              </a:ext>
            </a:extLst>
          </p:cNvPr>
          <p:cNvPicPr>
            <a:picLocks noChangeAspect="1"/>
          </p:cNvPicPr>
          <p:nvPr/>
        </p:nvPicPr>
        <p:blipFill>
          <a:blip r:embed="rId2"/>
          <a:stretch>
            <a:fillRect/>
          </a:stretch>
        </p:blipFill>
        <p:spPr>
          <a:xfrm>
            <a:off x="105489" y="3076619"/>
            <a:ext cx="8778240" cy="1048328"/>
          </a:xfrm>
          <a:prstGeom prst="rect">
            <a:avLst/>
          </a:prstGeom>
        </p:spPr>
      </p:pic>
      <p:sp>
        <p:nvSpPr>
          <p:cNvPr id="22" name="Rectangle 21">
            <a:extLst>
              <a:ext uri="{FF2B5EF4-FFF2-40B4-BE49-F238E27FC236}">
                <a16:creationId xmlns:a16="http://schemas.microsoft.com/office/drawing/2014/main" id="{C6E54461-784A-4333-8A1A-FA6C0BCF8ECD}"/>
              </a:ext>
            </a:extLst>
          </p:cNvPr>
          <p:cNvSpPr/>
          <p:nvPr/>
        </p:nvSpPr>
        <p:spPr>
          <a:xfrm>
            <a:off x="5621276" y="9007707"/>
            <a:ext cx="2871216" cy="861774"/>
          </a:xfrm>
          <a:prstGeom prst="rect">
            <a:avLst/>
          </a:prstGeom>
        </p:spPr>
        <p:txBody>
          <a:bodyPr wrap="square">
            <a:spAutoFit/>
          </a:bodyPr>
          <a:lstStyle/>
          <a:p>
            <a:pPr marL="171450" indent="-171450">
              <a:buFont typeface="Arial" panose="020B0604020202020204" pitchFamily="34" charset="0"/>
              <a:buChar char="•"/>
            </a:pPr>
            <a:r>
              <a:rPr lang="en-US" sz="1000" dirty="0"/>
              <a:t>Agricultural co-operatives use language related to autonomy and independence, and co-operation among co-operatives less than other co-operatives</a:t>
            </a:r>
          </a:p>
          <a:p>
            <a:pPr marL="171450" indent="-171450">
              <a:buFont typeface="Arial" panose="020B0604020202020204" pitchFamily="34" charset="0"/>
              <a:buChar char="•"/>
            </a:pPr>
            <a:r>
              <a:rPr lang="en-US" sz="1000" dirty="0" err="1"/>
              <a:t>Finan</a:t>
            </a:r>
            <a:endParaRPr lang="en-CA" sz="1000" dirty="0"/>
          </a:p>
        </p:txBody>
      </p:sp>
      <p:sp>
        <p:nvSpPr>
          <p:cNvPr id="23" name="TextBox 22">
            <a:extLst>
              <a:ext uri="{FF2B5EF4-FFF2-40B4-BE49-F238E27FC236}">
                <a16:creationId xmlns:a16="http://schemas.microsoft.com/office/drawing/2014/main" id="{464F3E30-7B59-4E16-9687-C806A0BDA0A1}"/>
              </a:ext>
            </a:extLst>
          </p:cNvPr>
          <p:cNvSpPr txBox="1"/>
          <p:nvPr/>
        </p:nvSpPr>
        <p:spPr>
          <a:xfrm>
            <a:off x="147676" y="113749"/>
            <a:ext cx="8693866" cy="830997"/>
          </a:xfrm>
          <a:prstGeom prst="rect">
            <a:avLst/>
          </a:prstGeom>
          <a:noFill/>
        </p:spPr>
        <p:txBody>
          <a:bodyPr wrap="square" rtlCol="0">
            <a:spAutoFit/>
          </a:bodyPr>
          <a:lstStyle/>
          <a:p>
            <a:pPr algn="ctr"/>
            <a:r>
              <a:rPr lang="en-US" sz="2400" dirty="0"/>
              <a:t>Talking the talk: Do co-operative organizations align themselves with co-operative values more than non-co-operatives?</a:t>
            </a:r>
            <a:endParaRPr lang="en-CA" sz="2400" dirty="0"/>
          </a:p>
        </p:txBody>
      </p:sp>
      <p:sp>
        <p:nvSpPr>
          <p:cNvPr id="25" name="Rectangle 24">
            <a:extLst>
              <a:ext uri="{FF2B5EF4-FFF2-40B4-BE49-F238E27FC236}">
                <a16:creationId xmlns:a16="http://schemas.microsoft.com/office/drawing/2014/main" id="{BD029A0C-ED5F-459C-B153-62C7C5CC92C9}"/>
              </a:ext>
            </a:extLst>
          </p:cNvPr>
          <p:cNvSpPr/>
          <p:nvPr/>
        </p:nvSpPr>
        <p:spPr>
          <a:xfrm>
            <a:off x="61469" y="1457992"/>
            <a:ext cx="8780073" cy="1446550"/>
          </a:xfrm>
          <a:prstGeom prst="rect">
            <a:avLst/>
          </a:prstGeom>
        </p:spPr>
        <p:txBody>
          <a:bodyPr wrap="square">
            <a:spAutoFit/>
          </a:bodyPr>
          <a:lstStyle/>
          <a:p>
            <a:r>
              <a:rPr lang="en-US" sz="1000" dirty="0"/>
              <a:t>Background- At The Co-operators, we pride ourselves in our focus/mindfulness of co-operative values within our organization. We discuss co-operative values as an organizational strength </a:t>
            </a:r>
            <a:r>
              <a:rPr lang="en-US" sz="1000" dirty="0" err="1"/>
              <a:t>tha</a:t>
            </a:r>
            <a:endParaRPr lang="en-US" sz="1000" dirty="0"/>
          </a:p>
          <a:p>
            <a:r>
              <a:rPr lang="en-US" sz="1000" dirty="0"/>
              <a:t>Goal/objective - hfgdhsfghsafdhfdahfadhsfgdhfgdahdhagdhfgdhsafgdhsfgdhjgfdajhgafdrsjhgfdjhgtfrsajhgfrsahgfdrsjhagrjhgsa</a:t>
            </a:r>
          </a:p>
          <a:p>
            <a:r>
              <a:rPr lang="en-US" sz="1000" b="1" dirty="0"/>
              <a:t>Approach:</a:t>
            </a:r>
            <a:r>
              <a:rPr lang="en-US" sz="1000" dirty="0"/>
              <a:t> </a:t>
            </a:r>
            <a:r>
              <a:rPr lang="en-US" sz="800" dirty="0"/>
              <a:t>We visited the organization websites of each of the member owners of The Co-operators Financial Services Limited. On each website, we looked for descriptive, ‘about us’ organization information on the homepage or on any page (or nested set of pages) with a direct link from the homepage. We extracted the descriptive organization text content from each page.  We then identified a similar non-co-operative organization to each co-operative member owner of The Co-operators, by industry, products/services offered, region, and size (in that order of relative importance). We extracted the descriptive organization text content from each non-co-operative competitor using the same approach that was used for co-operative organizations. We then analyzed the text of the ‘about us’ webpage content for co-operative and non-co-operative organizations, calculating word use frequencies for each organization. Here we present the results of the strongest differences in word use between co-operatives and non-co-operatives by industrial sector, the relative differences in frequencies of words related to each of the 7 principles of co-operative organizations between co-operatives and non-co-operatives. And the differences in the frequencies with which co-operatives from different industrial sectors use language related to each of the 7 co-operative principles.</a:t>
            </a:r>
            <a:endParaRPr lang="en-CA" sz="800" dirty="0"/>
          </a:p>
        </p:txBody>
      </p:sp>
      <p:pic>
        <p:nvPicPr>
          <p:cNvPr id="2" name="Picture 1">
            <a:extLst>
              <a:ext uri="{FF2B5EF4-FFF2-40B4-BE49-F238E27FC236}">
                <a16:creationId xmlns:a16="http://schemas.microsoft.com/office/drawing/2014/main" id="{680AB4C0-4A24-4099-AF07-74E65CC22AA3}"/>
              </a:ext>
            </a:extLst>
          </p:cNvPr>
          <p:cNvPicPr>
            <a:picLocks noChangeAspect="1"/>
          </p:cNvPicPr>
          <p:nvPr/>
        </p:nvPicPr>
        <p:blipFill>
          <a:blip r:embed="rId3"/>
          <a:stretch>
            <a:fillRect/>
          </a:stretch>
        </p:blipFill>
        <p:spPr>
          <a:xfrm>
            <a:off x="251372" y="8856181"/>
            <a:ext cx="4671638" cy="2947005"/>
          </a:xfrm>
          <a:prstGeom prst="rect">
            <a:avLst/>
          </a:prstGeom>
        </p:spPr>
      </p:pic>
      <p:pic>
        <p:nvPicPr>
          <p:cNvPr id="3" name="Picture 2">
            <a:extLst>
              <a:ext uri="{FF2B5EF4-FFF2-40B4-BE49-F238E27FC236}">
                <a16:creationId xmlns:a16="http://schemas.microsoft.com/office/drawing/2014/main" id="{582EFF9E-0443-4773-A8C0-32A55B105278}"/>
              </a:ext>
            </a:extLst>
          </p:cNvPr>
          <p:cNvPicPr>
            <a:picLocks noChangeAspect="1"/>
          </p:cNvPicPr>
          <p:nvPr/>
        </p:nvPicPr>
        <p:blipFill>
          <a:blip r:embed="rId4"/>
          <a:stretch>
            <a:fillRect/>
          </a:stretch>
        </p:blipFill>
        <p:spPr>
          <a:xfrm>
            <a:off x="4353697" y="5743574"/>
            <a:ext cx="4530032" cy="2561730"/>
          </a:xfrm>
          <a:prstGeom prst="rect">
            <a:avLst/>
          </a:prstGeom>
        </p:spPr>
      </p:pic>
    </p:spTree>
    <p:extLst>
      <p:ext uri="{BB962C8B-B14F-4D97-AF65-F5344CB8AC3E}">
        <p14:creationId xmlns:p14="http://schemas.microsoft.com/office/powerpoint/2010/main" val="331958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682</Words>
  <Application>Microsoft Office PowerPoint</Application>
  <PresentationFormat>Ledger Paper (11x17 in)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Mudge</dc:creator>
  <cp:lastModifiedBy>Joseph Mudge</cp:lastModifiedBy>
  <cp:revision>12</cp:revision>
  <dcterms:created xsi:type="dcterms:W3CDTF">2017-08-04T15:25:45Z</dcterms:created>
  <dcterms:modified xsi:type="dcterms:W3CDTF">2017-08-17T13:30:19Z</dcterms:modified>
</cp:coreProperties>
</file>