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6" r:id="rId4"/>
    <p:sldId id="260" r:id="rId5"/>
    <p:sldId id="259" r:id="rId6"/>
    <p:sldId id="262" r:id="rId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ndler, Robin King" initials="WRK" lastIdx="5" clrIdx="0">
    <p:extLst>
      <p:ext uri="{19B8F6BF-5375-455C-9EA6-DF929625EA0E}">
        <p15:presenceInfo xmlns:p15="http://schemas.microsoft.com/office/powerpoint/2012/main" userId="S-1-5-21-1191599065-4274392095-3078430509-663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6EB2"/>
    <a:srgbClr val="87BF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68" d="100"/>
          <a:sy n="68" d="100"/>
        </p:scale>
        <p:origin x="42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2-28T16:03:16.160" idx="1">
    <p:pos x="1420" y="2475"/>
    <p:text>Should relational DB and Solr(?) be explicit in this diagram, and if so, what feeds what?  How will crawlers get the metadata?</p:text>
    <p:extLst>
      <p:ext uri="{C676402C-5697-4E1C-873F-D02D1690AC5C}">
        <p15:threadingInfo xmlns:p15="http://schemas.microsoft.com/office/powerpoint/2012/main" timeZoneBias="300"/>
      </p:ext>
    </p:extLst>
  </p:cm>
  <p:cm authorId="1" dt="2019-04-24T15:51:15.104" idx="5">
    <p:pos x="1420" y="2571"/>
    <p:text>Solr - Google snippets in</p:text>
    <p:extLst>
      <p:ext uri="{C676402C-5697-4E1C-873F-D02D1690AC5C}">
        <p15:threadingInfo xmlns:p15="http://schemas.microsoft.com/office/powerpoint/2012/main" timeZoneBias="240">
          <p15:parentCm authorId="1" idx="1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BE69-09A7-4DE7-954F-7835F979700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874-045F-43A9-BBEF-AC355AC4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18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BE69-09A7-4DE7-954F-7835F979700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874-045F-43A9-BBEF-AC355AC4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6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BE69-09A7-4DE7-954F-7835F979700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874-045F-43A9-BBEF-AC355AC4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BE69-09A7-4DE7-954F-7835F979700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874-045F-43A9-BBEF-AC355AC4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9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BE69-09A7-4DE7-954F-7835F979700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874-045F-43A9-BBEF-AC355AC4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9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BE69-09A7-4DE7-954F-7835F979700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874-045F-43A9-BBEF-AC355AC4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65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BE69-09A7-4DE7-954F-7835F979700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874-045F-43A9-BBEF-AC355AC4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64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BE69-09A7-4DE7-954F-7835F979700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874-045F-43A9-BBEF-AC355AC4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06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BE69-09A7-4DE7-954F-7835F979700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874-045F-43A9-BBEF-AC355AC4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47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BE69-09A7-4DE7-954F-7835F979700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874-045F-43A9-BBEF-AC355AC4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4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BE69-09A7-4DE7-954F-7835F979700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874-045F-43A9-BBEF-AC355AC4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3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BBE69-09A7-4DE7-954F-7835F979700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D3874-045F-43A9-BBEF-AC355AC4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9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ollisarchives.lib.harvard.edu/" TargetMode="External"/><Relationship Id="rId7" Type="http://schemas.openxmlformats.org/officeDocument/2006/relationships/hyperlink" Target="https://digitalcollections.library.harvard.edu/" TargetMode="External"/><Relationship Id="rId2" Type="http://schemas.openxmlformats.org/officeDocument/2006/relationships/hyperlink" Target="https://hollis.harvard.ed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uriosity.lib.harvard.edu/" TargetMode="External"/><Relationship Id="rId5" Type="http://schemas.openxmlformats.org/officeDocument/2006/relationships/hyperlink" Target="https://wiki.harvard.edu/confluence/display/LibraryStaffDoc/LibraryCloud+APIs" TargetMode="External"/><Relationship Id="rId4" Type="http://schemas.openxmlformats.org/officeDocument/2006/relationships/hyperlink" Target="https://images.hollis.harvard.edu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40625-F863-4627-8D6B-C30342EDE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Metadata Flows </a:t>
            </a:r>
            <a:br>
              <a:rPr lang="en-US" dirty="0"/>
            </a:br>
            <a:r>
              <a:rPr lang="en-US" dirty="0"/>
              <a:t>for Selected Harvard Contexts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F9B78C-09E5-4FB1-A1EF-61536CA99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25448" y="5857102"/>
            <a:ext cx="1672281" cy="603421"/>
          </a:xfrm>
        </p:spPr>
        <p:txBody>
          <a:bodyPr>
            <a:normAutofit/>
          </a:bodyPr>
          <a:lstStyle/>
          <a:p>
            <a:r>
              <a:rPr lang="en-US" sz="1400" dirty="0"/>
              <a:t>Robin Wendler</a:t>
            </a:r>
          </a:p>
          <a:p>
            <a:r>
              <a:rPr lang="en-US" sz="1400" dirty="0"/>
              <a:t>Rev. 2019-05-02</a:t>
            </a:r>
          </a:p>
        </p:txBody>
      </p:sp>
    </p:spTree>
    <p:extLst>
      <p:ext uri="{BB962C8B-B14F-4D97-AF65-F5344CB8AC3E}">
        <p14:creationId xmlns:p14="http://schemas.microsoft.com/office/powerpoint/2010/main" val="2554528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99AA1D2F-747C-4894-BE96-7D88E5744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463" y="5176546"/>
            <a:ext cx="1306939" cy="1306939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5231201" y="1113555"/>
            <a:ext cx="95571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Link from </a:t>
            </a:r>
          </a:p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bibliographic </a:t>
            </a:r>
          </a:p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record 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201" y="5165077"/>
            <a:ext cx="1306939" cy="1306939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4539833" y="5223170"/>
            <a:ext cx="565145" cy="14224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931440" y="2502745"/>
            <a:ext cx="12554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Indexed in related </a:t>
            </a:r>
          </a:p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bibliographic </a:t>
            </a:r>
          </a:p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record </a:t>
            </a:r>
          </a:p>
          <a:p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260" y="194096"/>
            <a:ext cx="10515600" cy="746980"/>
          </a:xfrm>
        </p:spPr>
        <p:txBody>
          <a:bodyPr/>
          <a:lstStyle/>
          <a:p>
            <a:pPr algn="ctr"/>
            <a:r>
              <a:rPr lang="en-US" b="1" dirty="0"/>
              <a:t>Archival Metadata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812260" y="2699334"/>
            <a:ext cx="1765515" cy="881288"/>
          </a:xfrm>
          <a:prstGeom prst="flowChartMagneticDisk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ArchivesSpace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7720" y="3723116"/>
            <a:ext cx="925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Library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Cloud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821" y="1010750"/>
            <a:ext cx="1306939" cy="13069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71309" y="1302560"/>
            <a:ext cx="925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HOLLIS Archival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Discovery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521" y="1006104"/>
            <a:ext cx="1306939" cy="13069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3009" y="1308809"/>
            <a:ext cx="925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HOLLIS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(Primo)</a:t>
            </a:r>
          </a:p>
        </p:txBody>
      </p:sp>
      <p:sp>
        <p:nvSpPr>
          <p:cNvPr id="3" name="Flowchart: Magnetic Disk 2"/>
          <p:cNvSpPr/>
          <p:nvPr/>
        </p:nvSpPr>
        <p:spPr>
          <a:xfrm>
            <a:off x="5833943" y="3980582"/>
            <a:ext cx="1753514" cy="759416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LibraryCloud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1"/>
            <a:endCxn id="7" idx="3"/>
          </p:cNvCxnSpPr>
          <p:nvPr/>
        </p:nvCxnSpPr>
        <p:spPr>
          <a:xfrm flipH="1">
            <a:off x="5187760" y="1659574"/>
            <a:ext cx="854761" cy="4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Multidocument 17"/>
          <p:cNvSpPr/>
          <p:nvPr/>
        </p:nvSpPr>
        <p:spPr>
          <a:xfrm>
            <a:off x="3619602" y="2717649"/>
            <a:ext cx="1301857" cy="844658"/>
          </a:xfrm>
          <a:prstGeom prst="flowChartMultidocumen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EAD XML</a:t>
            </a:r>
          </a:p>
        </p:txBody>
      </p:sp>
      <p:sp>
        <p:nvSpPr>
          <p:cNvPr id="21" name="Flowchart: Magnetic Disk 20"/>
          <p:cNvSpPr/>
          <p:nvPr/>
        </p:nvSpPr>
        <p:spPr>
          <a:xfrm>
            <a:off x="5833943" y="2717649"/>
            <a:ext cx="1753514" cy="75941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Primo</a:t>
            </a:r>
            <a:endParaRPr lang="en-US" dirty="0"/>
          </a:p>
          <a:p>
            <a:pPr algn="ctr"/>
            <a:r>
              <a:rPr lang="en-US" sz="1600" dirty="0"/>
              <a:t>(</a:t>
            </a:r>
            <a:r>
              <a:rPr lang="en-US" sz="1600" dirty="0" err="1"/>
              <a:t>db</a:t>
            </a:r>
            <a:r>
              <a:rPr lang="en-US" sz="1600" dirty="0"/>
              <a:t>/index)</a:t>
            </a:r>
          </a:p>
        </p:txBody>
      </p:sp>
      <p:sp>
        <p:nvSpPr>
          <p:cNvPr id="22" name="Flowchart: Process 21"/>
          <p:cNvSpPr/>
          <p:nvPr/>
        </p:nvSpPr>
        <p:spPr>
          <a:xfrm>
            <a:off x="3880821" y="4073571"/>
            <a:ext cx="1380854" cy="573437"/>
          </a:xfrm>
          <a:prstGeom prst="flowChartProcess">
            <a:avLst/>
          </a:prstGeom>
          <a:solidFill>
            <a:srgbClr val="87BF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Convert to MODS XML for each component </a:t>
            </a:r>
          </a:p>
          <a:p>
            <a:pPr algn="ctr"/>
            <a:r>
              <a:rPr lang="en-US" sz="1000" dirty="0"/>
              <a:t>of EAD</a:t>
            </a:r>
          </a:p>
        </p:txBody>
      </p:sp>
      <p:cxnSp>
        <p:nvCxnSpPr>
          <p:cNvPr id="24" name="Straight Arrow Connector 23"/>
          <p:cNvCxnSpPr>
            <a:stCxn id="4" idx="4"/>
            <a:endCxn id="18" idx="1"/>
          </p:cNvCxnSpPr>
          <p:nvPr/>
        </p:nvCxnSpPr>
        <p:spPr>
          <a:xfrm>
            <a:off x="2577775" y="3139978"/>
            <a:ext cx="1041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017469" y="3097357"/>
            <a:ext cx="816474" cy="7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2"/>
            <a:endCxn id="22" idx="0"/>
          </p:cNvCxnSpPr>
          <p:nvPr/>
        </p:nvCxnSpPr>
        <p:spPr>
          <a:xfrm>
            <a:off x="4180003" y="3530319"/>
            <a:ext cx="391245" cy="54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2" idx="3"/>
          </p:cNvCxnSpPr>
          <p:nvPr/>
        </p:nvCxnSpPr>
        <p:spPr>
          <a:xfrm flipV="1">
            <a:off x="5261675" y="4360289"/>
            <a:ext cx="532769" cy="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Magnetic Disk 41"/>
          <p:cNvSpPr/>
          <p:nvPr/>
        </p:nvSpPr>
        <p:spPr>
          <a:xfrm>
            <a:off x="9218408" y="2735964"/>
            <a:ext cx="1783080" cy="741101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Alma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7754111" y="3086846"/>
            <a:ext cx="1922963" cy="9896"/>
          </a:xfrm>
          <a:prstGeom prst="straightConnector1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932030" y="2086652"/>
            <a:ext cx="298190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>
                    <a:lumMod val="75000"/>
                  </a:schemeClr>
                </a:solidFill>
              </a:rPr>
              <a:t>Nearly all MARC records are included in Primo, but </a:t>
            </a:r>
          </a:p>
          <a:p>
            <a:r>
              <a:rPr lang="en-US" sz="1050" dirty="0">
                <a:solidFill>
                  <a:schemeClr val="accent2">
                    <a:lumMod val="75000"/>
                  </a:schemeClr>
                </a:solidFill>
              </a:rPr>
              <a:t>relevant here are records for special collections </a:t>
            </a:r>
          </a:p>
          <a:p>
            <a:r>
              <a:rPr lang="en-US" sz="1050" dirty="0">
                <a:solidFill>
                  <a:schemeClr val="accent2">
                    <a:lumMod val="75000"/>
                  </a:schemeClr>
                </a:solidFill>
              </a:rPr>
              <a:t>items and archival collections</a:t>
            </a:r>
          </a:p>
        </p:txBody>
      </p:sp>
      <p:cxnSp>
        <p:nvCxnSpPr>
          <p:cNvPr id="47" name="Elbow Connector 46"/>
          <p:cNvCxnSpPr>
            <a:stCxn id="42" idx="3"/>
            <a:endCxn id="49" idx="3"/>
          </p:cNvCxnSpPr>
          <p:nvPr/>
        </p:nvCxnSpPr>
        <p:spPr>
          <a:xfrm rot="5400000">
            <a:off x="9502481" y="3799886"/>
            <a:ext cx="930288" cy="284646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Process 48"/>
          <p:cNvSpPr/>
          <p:nvPr/>
        </p:nvSpPr>
        <p:spPr>
          <a:xfrm>
            <a:off x="8444448" y="4120634"/>
            <a:ext cx="1380854" cy="573437"/>
          </a:xfrm>
          <a:prstGeom prst="flowChartProcess">
            <a:avLst/>
          </a:prstGeom>
          <a:solidFill>
            <a:srgbClr val="87BF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Convert to MODS XML;</a:t>
            </a:r>
          </a:p>
          <a:p>
            <a:pPr algn="ctr"/>
            <a:r>
              <a:rPr lang="en-US" sz="900" dirty="0"/>
              <a:t>Split if &gt;1 DRS URN</a:t>
            </a:r>
          </a:p>
        </p:txBody>
      </p:sp>
      <p:cxnSp>
        <p:nvCxnSpPr>
          <p:cNvPr id="14" name="Straight Arrow Connector 13"/>
          <p:cNvCxnSpPr>
            <a:stCxn id="3" idx="3"/>
            <a:endCxn id="52" idx="0"/>
          </p:cNvCxnSpPr>
          <p:nvPr/>
        </p:nvCxnSpPr>
        <p:spPr>
          <a:xfrm flipH="1">
            <a:off x="5846772" y="4739998"/>
            <a:ext cx="863928" cy="227139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93179" y="2901779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Export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5" name="Straight Arrow Connector 24"/>
          <p:cNvCxnSpPr>
            <a:stCxn id="21" idx="1"/>
            <a:endCxn id="9" idx="2"/>
          </p:cNvCxnSpPr>
          <p:nvPr/>
        </p:nvCxnSpPr>
        <p:spPr>
          <a:xfrm flipH="1" flipV="1">
            <a:off x="6695991" y="2313043"/>
            <a:ext cx="14709" cy="4046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302" y="5172105"/>
            <a:ext cx="1306939" cy="1306939"/>
          </a:xfrm>
          <a:prstGeom prst="rect">
            <a:avLst/>
          </a:prstGeom>
        </p:spPr>
      </p:pic>
      <p:sp>
        <p:nvSpPr>
          <p:cNvPr id="38" name="Flowchart: Terminator 37"/>
          <p:cNvSpPr/>
          <p:nvPr/>
        </p:nvSpPr>
        <p:spPr>
          <a:xfrm>
            <a:off x="6736358" y="4956032"/>
            <a:ext cx="1753514" cy="256032"/>
          </a:xfrm>
          <a:prstGeom prst="flowChartTermina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OAI Data Provider</a:t>
            </a:r>
          </a:p>
        </p:txBody>
      </p:sp>
      <p:cxnSp>
        <p:nvCxnSpPr>
          <p:cNvPr id="39" name="Straight Arrow Connector 38"/>
          <p:cNvCxnSpPr>
            <a:stCxn id="38" idx="0"/>
          </p:cNvCxnSpPr>
          <p:nvPr/>
        </p:nvCxnSpPr>
        <p:spPr>
          <a:xfrm flipH="1" flipV="1">
            <a:off x="6695991" y="4754444"/>
            <a:ext cx="917124" cy="201588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403381" y="5457876"/>
            <a:ext cx="8867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Harvard 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Digital 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Collections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2" name="Flowchart: Terminator 51"/>
          <p:cNvSpPr/>
          <p:nvPr/>
        </p:nvSpPr>
        <p:spPr>
          <a:xfrm>
            <a:off x="4970015" y="4967137"/>
            <a:ext cx="1753514" cy="256032"/>
          </a:xfrm>
          <a:prstGeom prst="flowChartTermina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Item API</a:t>
            </a:r>
          </a:p>
        </p:txBody>
      </p:sp>
      <p:cxnSp>
        <p:nvCxnSpPr>
          <p:cNvPr id="34" name="Elbow Connector 33"/>
          <p:cNvCxnSpPr>
            <a:cxnSpLocks/>
          </p:cNvCxnSpPr>
          <p:nvPr/>
        </p:nvCxnSpPr>
        <p:spPr>
          <a:xfrm>
            <a:off x="8063997" y="5223171"/>
            <a:ext cx="1154412" cy="392663"/>
          </a:xfrm>
          <a:prstGeom prst="bentConnector3">
            <a:avLst>
              <a:gd name="adj1" fmla="val 48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Stored Data 35"/>
          <p:cNvSpPr/>
          <p:nvPr/>
        </p:nvSpPr>
        <p:spPr>
          <a:xfrm>
            <a:off x="9306732" y="5365412"/>
            <a:ext cx="1224366" cy="415629"/>
          </a:xfrm>
          <a:prstGeom prst="flowChartOnlineStorag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DPLA, etc.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5833943" y="5217280"/>
            <a:ext cx="12829" cy="19330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122944" y="5450848"/>
            <a:ext cx="745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External 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Services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61" name="Straight Arrow Connector 60"/>
          <p:cNvCxnSpPr>
            <a:stCxn id="4" idx="1"/>
            <a:endCxn id="7" idx="1"/>
          </p:cNvCxnSpPr>
          <p:nvPr/>
        </p:nvCxnSpPr>
        <p:spPr>
          <a:xfrm flipV="1">
            <a:off x="1695018" y="1664220"/>
            <a:ext cx="2185803" cy="10351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1"/>
          </p:cNvCxnSpPr>
          <p:nvPr/>
        </p:nvCxnSpPr>
        <p:spPr>
          <a:xfrm flipH="1" flipV="1">
            <a:off x="7652023" y="4407352"/>
            <a:ext cx="792425" cy="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094C502-C238-46BB-BEBE-8A9CE8C33184}"/>
              </a:ext>
            </a:extLst>
          </p:cNvPr>
          <p:cNvCxnSpPr>
            <a:cxnSpLocks/>
          </p:cNvCxnSpPr>
          <p:nvPr/>
        </p:nvCxnSpPr>
        <p:spPr>
          <a:xfrm flipV="1">
            <a:off x="7227095" y="5172105"/>
            <a:ext cx="0" cy="204776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9C8C2CC-5D34-4167-93EC-306BFA1A34B8}"/>
              </a:ext>
            </a:extLst>
          </p:cNvPr>
          <p:cNvSpPr txBox="1"/>
          <p:nvPr/>
        </p:nvSpPr>
        <p:spPr>
          <a:xfrm>
            <a:off x="6757056" y="5504711"/>
            <a:ext cx="868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CURIOSity</a:t>
            </a:r>
            <a:endParaRPr lang="en-US" sz="12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collections</a:t>
            </a:r>
          </a:p>
        </p:txBody>
      </p:sp>
      <p:sp>
        <p:nvSpPr>
          <p:cNvPr id="50" name="Flowchart: Stored Data 49">
            <a:extLst>
              <a:ext uri="{FF2B5EF4-FFF2-40B4-BE49-F238E27FC236}">
                <a16:creationId xmlns:a16="http://schemas.microsoft.com/office/drawing/2014/main" id="{4F6B3C5E-7CA4-4EA2-BAE8-9FD7C9870891}"/>
              </a:ext>
            </a:extLst>
          </p:cNvPr>
          <p:cNvSpPr/>
          <p:nvPr/>
        </p:nvSpPr>
        <p:spPr>
          <a:xfrm>
            <a:off x="9306732" y="5781041"/>
            <a:ext cx="1224366" cy="415629"/>
          </a:xfrm>
          <a:prstGeom prst="flowChartOnlineStorag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OCLC Gateway</a:t>
            </a:r>
          </a:p>
        </p:txBody>
      </p:sp>
      <p:sp>
        <p:nvSpPr>
          <p:cNvPr id="59" name="Flowchart: Magnetic Disk 58">
            <a:extLst>
              <a:ext uri="{FF2B5EF4-FFF2-40B4-BE49-F238E27FC236}">
                <a16:creationId xmlns:a16="http://schemas.microsoft.com/office/drawing/2014/main" id="{80C09027-B2A4-45A6-99AC-C6624C7A2B56}"/>
              </a:ext>
            </a:extLst>
          </p:cNvPr>
          <p:cNvSpPr/>
          <p:nvPr/>
        </p:nvSpPr>
        <p:spPr>
          <a:xfrm>
            <a:off x="1997739" y="4661456"/>
            <a:ext cx="987471" cy="6774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s3 storage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61ECB64-07C0-465F-8AA0-A91F8BAB02FA}"/>
              </a:ext>
            </a:extLst>
          </p:cNvPr>
          <p:cNvCxnSpPr>
            <a:cxnSpLocks/>
            <a:stCxn id="18" idx="2"/>
            <a:endCxn id="59" idx="1"/>
          </p:cNvCxnSpPr>
          <p:nvPr/>
        </p:nvCxnSpPr>
        <p:spPr>
          <a:xfrm rot="5400000">
            <a:off x="2770171" y="3251623"/>
            <a:ext cx="1131137" cy="1688528"/>
          </a:xfrm>
          <a:prstGeom prst="bentConnector3">
            <a:avLst>
              <a:gd name="adj1" fmla="val 249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Stored Data 59">
            <a:extLst>
              <a:ext uri="{FF2B5EF4-FFF2-40B4-BE49-F238E27FC236}">
                <a16:creationId xmlns:a16="http://schemas.microsoft.com/office/drawing/2014/main" id="{62144CB7-A50C-4E5E-8BA7-79372BA4169C}"/>
              </a:ext>
            </a:extLst>
          </p:cNvPr>
          <p:cNvSpPr/>
          <p:nvPr/>
        </p:nvSpPr>
        <p:spPr>
          <a:xfrm>
            <a:off x="1803569" y="5584779"/>
            <a:ext cx="1368693" cy="415629"/>
          </a:xfrm>
          <a:prstGeom prst="flowChartOnlineStorag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ArchiveGrid</a:t>
            </a:r>
            <a:endParaRPr lang="en-US" sz="1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F081B7-B2BB-4D15-BEF1-F4CE3504454B}"/>
              </a:ext>
            </a:extLst>
          </p:cNvPr>
          <p:cNvCxnSpPr>
            <a:stCxn id="59" idx="3"/>
            <a:endCxn id="60" idx="0"/>
          </p:cNvCxnSpPr>
          <p:nvPr/>
        </p:nvCxnSpPr>
        <p:spPr>
          <a:xfrm flipH="1">
            <a:off x="2487916" y="5338880"/>
            <a:ext cx="3559" cy="245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2A0757-D92D-4ECD-B1B0-5DEF2209E072}"/>
              </a:ext>
            </a:extLst>
          </p:cNvPr>
          <p:cNvSpPr txBox="1"/>
          <p:nvPr/>
        </p:nvSpPr>
        <p:spPr>
          <a:xfrm>
            <a:off x="10845445" y="62945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805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0120" y="3882540"/>
            <a:ext cx="1516038" cy="1516038"/>
          </a:xfrm>
          <a:prstGeom prst="rect">
            <a:avLst/>
          </a:prstGeom>
        </p:spPr>
      </p:pic>
      <p:sp>
        <p:nvSpPr>
          <p:cNvPr id="53" name="Flowchart: Magnetic Disk 52"/>
          <p:cNvSpPr/>
          <p:nvPr/>
        </p:nvSpPr>
        <p:spPr>
          <a:xfrm>
            <a:off x="7212479" y="5558721"/>
            <a:ext cx="1862811" cy="975020"/>
          </a:xfrm>
          <a:prstGeom prst="flowChartMagneticDisk">
            <a:avLst/>
          </a:prstGeom>
          <a:solidFill>
            <a:srgbClr val="00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64242"/>
            <a:ext cx="10515600" cy="1119125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JSTOR Forum Image Metadata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877047" y="1690688"/>
            <a:ext cx="1757851" cy="865700"/>
          </a:xfrm>
          <a:prstGeom prst="flowChartMagneticDisk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JSTOR Forum</a:t>
            </a:r>
          </a:p>
        </p:txBody>
      </p:sp>
      <p:sp>
        <p:nvSpPr>
          <p:cNvPr id="8" name="Flowchart: Stored Data 7"/>
          <p:cNvSpPr/>
          <p:nvPr/>
        </p:nvSpPr>
        <p:spPr>
          <a:xfrm>
            <a:off x="5394724" y="1791527"/>
            <a:ext cx="1776012" cy="806253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SSIO XML</a:t>
            </a:r>
          </a:p>
        </p:txBody>
      </p:sp>
      <p:sp>
        <p:nvSpPr>
          <p:cNvPr id="9" name="Flowchart: Data 8"/>
          <p:cNvSpPr/>
          <p:nvPr/>
        </p:nvSpPr>
        <p:spPr>
          <a:xfrm>
            <a:off x="693426" y="3610083"/>
            <a:ext cx="1757851" cy="67742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VIA XML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636154" y="2140744"/>
            <a:ext cx="621781" cy="1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73173" y="2256688"/>
            <a:ext cx="1343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Works + Item records </a:t>
            </a:r>
          </a:p>
          <a:p>
            <a:r>
              <a:rPr lang="en-US" sz="1000" dirty="0">
                <a:solidFill>
                  <a:schemeClr val="bg1"/>
                </a:solidFill>
              </a:rPr>
              <a:t>+ SS Names, TGN, AAT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50654" y="1808450"/>
            <a:ext cx="1516038" cy="772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nightly OAI harvest of each project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692" y="2083700"/>
            <a:ext cx="719390" cy="188992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6877052" y="2170792"/>
            <a:ext cx="62178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651881" y="3585215"/>
            <a:ext cx="1131404" cy="78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XSL conversion</a:t>
            </a:r>
          </a:p>
          <a:p>
            <a:pPr algn="ctr"/>
            <a:r>
              <a:rPr lang="en-US" sz="1050" dirty="0"/>
              <a:t>(flattened, still-hierarchical VIA format )</a:t>
            </a:r>
          </a:p>
        </p:txBody>
      </p:sp>
      <p:sp>
        <p:nvSpPr>
          <p:cNvPr id="27" name="Flowchart: Data 26"/>
          <p:cNvSpPr/>
          <p:nvPr/>
        </p:nvSpPr>
        <p:spPr>
          <a:xfrm>
            <a:off x="3923545" y="3710506"/>
            <a:ext cx="1516038" cy="5449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HOLLIS Images XML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186906" y="5483800"/>
            <a:ext cx="1516038" cy="772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r>
              <a:rPr lang="en-US" sz="1600" dirty="0"/>
              <a:t>XSL conversion</a:t>
            </a:r>
          </a:p>
          <a:p>
            <a:pPr algn="ctr"/>
            <a:r>
              <a:rPr lang="en-US" sz="1200" dirty="0"/>
              <a:t>(1 record </a:t>
            </a:r>
          </a:p>
          <a:p>
            <a:pPr algn="ctr"/>
            <a:r>
              <a:rPr lang="en-US" sz="1200" dirty="0"/>
              <a:t>for each image)</a:t>
            </a:r>
          </a:p>
          <a:p>
            <a:pPr algn="ctr"/>
            <a:endParaRPr lang="en-US" sz="1200" dirty="0"/>
          </a:p>
        </p:txBody>
      </p:sp>
      <p:sp>
        <p:nvSpPr>
          <p:cNvPr id="34" name="Flowchart: Data 33"/>
          <p:cNvSpPr/>
          <p:nvPr/>
        </p:nvSpPr>
        <p:spPr>
          <a:xfrm>
            <a:off x="5159486" y="5508160"/>
            <a:ext cx="1567664" cy="74849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MODS XML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441" y="2534300"/>
            <a:ext cx="1483790" cy="148379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9495921" y="3039440"/>
            <a:ext cx="925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HOLLIS </a:t>
            </a:r>
          </a:p>
        </p:txBody>
      </p:sp>
      <p:cxnSp>
        <p:nvCxnSpPr>
          <p:cNvPr id="44" name="Elbow Connector 43"/>
          <p:cNvCxnSpPr>
            <a:cxnSpLocks/>
            <a:stCxn id="55" idx="2"/>
            <a:endCxn id="33" idx="1"/>
          </p:cNvCxnSpPr>
          <p:nvPr/>
        </p:nvCxnSpPr>
        <p:spPr>
          <a:xfrm rot="16200000" flipH="1">
            <a:off x="1543978" y="4227297"/>
            <a:ext cx="1582719" cy="1703137"/>
          </a:xfrm>
          <a:prstGeom prst="bentConnector2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270120" y="4300375"/>
            <a:ext cx="1520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HOLLIS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Images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247703" y="5825855"/>
            <a:ext cx="1888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LibraryCloud</a:t>
            </a:r>
          </a:p>
          <a:p>
            <a:r>
              <a:rPr lang="en-US" sz="1100" dirty="0">
                <a:solidFill>
                  <a:schemeClr val="bg1"/>
                </a:solidFill>
              </a:rPr>
              <a:t>(sharable, reusable metadata     available via API and OAI)</a:t>
            </a:r>
          </a:p>
        </p:txBody>
      </p:sp>
      <p:cxnSp>
        <p:nvCxnSpPr>
          <p:cNvPr id="48" name="Straight Arrow Connector 47"/>
          <p:cNvCxnSpPr>
            <a:cxnSpLocks/>
          </p:cNvCxnSpPr>
          <p:nvPr/>
        </p:nvCxnSpPr>
        <p:spPr>
          <a:xfrm>
            <a:off x="4721361" y="5872760"/>
            <a:ext cx="595357" cy="139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582304" y="5933498"/>
            <a:ext cx="621781" cy="1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  <a:stCxn id="27" idx="5"/>
            <a:endCxn id="60" idx="2"/>
          </p:cNvCxnSpPr>
          <p:nvPr/>
        </p:nvCxnSpPr>
        <p:spPr>
          <a:xfrm>
            <a:off x="5287979" y="3982999"/>
            <a:ext cx="337796" cy="6599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stCxn id="26" idx="3"/>
            <a:endCxn id="27" idx="2"/>
          </p:cNvCxnSpPr>
          <p:nvPr/>
        </p:nvCxnSpPr>
        <p:spPr>
          <a:xfrm>
            <a:off x="3783285" y="3977778"/>
            <a:ext cx="291864" cy="5221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87104" y="4025897"/>
            <a:ext cx="13933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Local Harvard format</a:t>
            </a:r>
          </a:p>
        </p:txBody>
      </p:sp>
      <p:sp>
        <p:nvSpPr>
          <p:cNvPr id="56" name="Oval Callout 55"/>
          <p:cNvSpPr/>
          <p:nvPr/>
        </p:nvSpPr>
        <p:spPr>
          <a:xfrm>
            <a:off x="9456255" y="5670729"/>
            <a:ext cx="1206806" cy="635334"/>
          </a:xfrm>
          <a:prstGeom prst="wedgeEllipseCallout">
            <a:avLst>
              <a:gd name="adj1" fmla="val -76441"/>
              <a:gd name="adj2" fmla="val 4485"/>
            </a:avLst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0835211" y="3300796"/>
            <a:ext cx="11459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Aggregated with </a:t>
            </a:r>
          </a:p>
          <a:p>
            <a:r>
              <a:rPr lang="en-US" sz="1100" dirty="0"/>
              <a:t>MARC and EAD</a:t>
            </a:r>
          </a:p>
        </p:txBody>
      </p:sp>
      <p:sp>
        <p:nvSpPr>
          <p:cNvPr id="58" name="Oval Callout 57"/>
          <p:cNvSpPr/>
          <p:nvPr/>
        </p:nvSpPr>
        <p:spPr>
          <a:xfrm>
            <a:off x="10786159" y="3239168"/>
            <a:ext cx="1171938" cy="548482"/>
          </a:xfrm>
          <a:prstGeom prst="wedgeEllipseCallout">
            <a:avLst>
              <a:gd name="adj1" fmla="val -62460"/>
              <a:gd name="adj2" fmla="val 3419"/>
            </a:avLst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9456255" y="5705899"/>
            <a:ext cx="12095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Aggregated with MARC and EAD components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8157E95-D0F1-46A8-8392-C8471BD62481}"/>
              </a:ext>
            </a:extLst>
          </p:cNvPr>
          <p:cNvCxnSpPr>
            <a:cxnSpLocks/>
          </p:cNvCxnSpPr>
          <p:nvPr/>
        </p:nvCxnSpPr>
        <p:spPr>
          <a:xfrm flipH="1">
            <a:off x="890081" y="4295904"/>
            <a:ext cx="20300" cy="1118386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98E335FB-FE6F-4884-A0A3-359638172288}"/>
              </a:ext>
            </a:extLst>
          </p:cNvPr>
          <p:cNvSpPr/>
          <p:nvPr/>
        </p:nvSpPr>
        <p:spPr>
          <a:xfrm>
            <a:off x="344464" y="5400163"/>
            <a:ext cx="987471" cy="6774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s3 storage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B319391D-3EF2-45B8-9B50-98E1D15AA2CF}"/>
              </a:ext>
            </a:extLst>
          </p:cNvPr>
          <p:cNvSpPr/>
          <p:nvPr/>
        </p:nvSpPr>
        <p:spPr>
          <a:xfrm>
            <a:off x="7080319" y="3431515"/>
            <a:ext cx="1791171" cy="902050"/>
          </a:xfrm>
          <a:prstGeom prst="flowChartMagneticDisk">
            <a:avLst/>
          </a:prstGeom>
          <a:solidFill>
            <a:srgbClr val="956E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Primo DB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98D838-9C57-4970-8506-AB89FDD29CA6}"/>
              </a:ext>
            </a:extLst>
          </p:cNvPr>
          <p:cNvCxnSpPr>
            <a:cxnSpLocks/>
            <a:endCxn id="12" idx="4"/>
          </p:cNvCxnSpPr>
          <p:nvPr/>
        </p:nvCxnSpPr>
        <p:spPr>
          <a:xfrm flipH="1">
            <a:off x="8871490" y="3239168"/>
            <a:ext cx="459802" cy="643372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5CE1531-D57A-469F-AAB6-71C2C56CF518}"/>
              </a:ext>
            </a:extLst>
          </p:cNvPr>
          <p:cNvCxnSpPr>
            <a:cxnSpLocks/>
            <a:endCxn id="12" idx="4"/>
          </p:cNvCxnSpPr>
          <p:nvPr/>
        </p:nvCxnSpPr>
        <p:spPr>
          <a:xfrm flipH="1" flipV="1">
            <a:off x="8871490" y="3882540"/>
            <a:ext cx="463916" cy="640118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498833" y="1783692"/>
            <a:ext cx="1516038" cy="772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XSL conversion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43DF635-2B57-4C30-817E-ABE99D1AC34D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2262599" y="3977778"/>
            <a:ext cx="389282" cy="5222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Data 59">
            <a:extLst>
              <a:ext uri="{FF2B5EF4-FFF2-40B4-BE49-F238E27FC236}">
                <a16:creationId xmlns:a16="http://schemas.microsoft.com/office/drawing/2014/main" id="{9AB585A7-A667-46E7-9BE3-540200539799}"/>
              </a:ext>
            </a:extLst>
          </p:cNvPr>
          <p:cNvSpPr/>
          <p:nvPr/>
        </p:nvSpPr>
        <p:spPr>
          <a:xfrm>
            <a:off x="5498019" y="3685685"/>
            <a:ext cx="1277558" cy="6078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Primo PNX XML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E8666EB-114E-40EB-B4FF-3BCD707C86BF}"/>
              </a:ext>
            </a:extLst>
          </p:cNvPr>
          <p:cNvCxnSpPr>
            <a:cxnSpLocks/>
          </p:cNvCxnSpPr>
          <p:nvPr/>
        </p:nvCxnSpPr>
        <p:spPr>
          <a:xfrm>
            <a:off x="6625577" y="3997002"/>
            <a:ext cx="502951" cy="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3AFD1613-95E0-4553-93A0-54E1B329280A}"/>
              </a:ext>
            </a:extLst>
          </p:cNvPr>
          <p:cNvCxnSpPr>
            <a:stCxn id="25" idx="2"/>
            <a:endCxn id="9" idx="1"/>
          </p:cNvCxnSpPr>
          <p:nvPr/>
        </p:nvCxnSpPr>
        <p:spPr>
          <a:xfrm rot="5400000">
            <a:off x="4387832" y="-258937"/>
            <a:ext cx="1053540" cy="6684500"/>
          </a:xfrm>
          <a:prstGeom prst="bentConnector3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952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8B02-D74E-4FB5-8D1B-E8B3F1534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740" y="79135"/>
            <a:ext cx="10515600" cy="908762"/>
          </a:xfrm>
        </p:spPr>
        <p:txBody>
          <a:bodyPr/>
          <a:lstStyle/>
          <a:p>
            <a:pPr algn="ctr"/>
            <a:r>
              <a:rPr lang="en-US" b="1"/>
              <a:t>LibraryCloud 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CBD883-C6F3-42DC-A4BB-EC7DA09383C5}"/>
              </a:ext>
            </a:extLst>
          </p:cNvPr>
          <p:cNvSpPr txBox="1"/>
          <p:nvPr/>
        </p:nvSpPr>
        <p:spPr>
          <a:xfrm>
            <a:off x="4555937" y="4803324"/>
            <a:ext cx="188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LibraryCloud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3A82C8AA-5803-421E-8374-EFA00B0A4E2B}"/>
              </a:ext>
            </a:extLst>
          </p:cNvPr>
          <p:cNvSpPr/>
          <p:nvPr/>
        </p:nvSpPr>
        <p:spPr>
          <a:xfrm>
            <a:off x="1537116" y="1180798"/>
            <a:ext cx="1575062" cy="733213"/>
          </a:xfrm>
          <a:prstGeom prst="flowChartMagneticDisk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JSTOR Forum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7DDC9A08-928D-460B-9077-4BCB501038C0}"/>
              </a:ext>
            </a:extLst>
          </p:cNvPr>
          <p:cNvSpPr/>
          <p:nvPr/>
        </p:nvSpPr>
        <p:spPr>
          <a:xfrm>
            <a:off x="3785810" y="1186341"/>
            <a:ext cx="1575062" cy="733213"/>
          </a:xfrm>
          <a:prstGeom prst="flowChartMagneticDisk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ArchivesSpace 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A73ED830-F99E-45AC-BADC-CA8EEA31E70C}"/>
              </a:ext>
            </a:extLst>
          </p:cNvPr>
          <p:cNvSpPr/>
          <p:nvPr/>
        </p:nvSpPr>
        <p:spPr>
          <a:xfrm>
            <a:off x="6237452" y="1150635"/>
            <a:ext cx="1575063" cy="763114"/>
          </a:xfrm>
          <a:prstGeom prst="flowChartMagneticDisk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Alma 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7A6BCE24-FEED-4E82-8CA3-A8056EFE69A4}"/>
              </a:ext>
            </a:extLst>
          </p:cNvPr>
          <p:cNvSpPr/>
          <p:nvPr/>
        </p:nvSpPr>
        <p:spPr>
          <a:xfrm>
            <a:off x="8909873" y="2582847"/>
            <a:ext cx="1575063" cy="787050"/>
          </a:xfrm>
          <a:prstGeom prst="flowChartMagneticDisk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DRS </a:t>
            </a:r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5F964635-3210-46B1-9DF9-D7D61806CE90}"/>
              </a:ext>
            </a:extLst>
          </p:cNvPr>
          <p:cNvSpPr/>
          <p:nvPr/>
        </p:nvSpPr>
        <p:spPr>
          <a:xfrm>
            <a:off x="8448467" y="1129878"/>
            <a:ext cx="1575063" cy="763114"/>
          </a:xfrm>
          <a:prstGeom prst="flowChartMagneticDisk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 TEDs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895ADD-081D-46C1-83C6-2F5B54DB6F2C}"/>
              </a:ext>
            </a:extLst>
          </p:cNvPr>
          <p:cNvSpPr/>
          <p:nvPr/>
        </p:nvSpPr>
        <p:spPr>
          <a:xfrm>
            <a:off x="3896497" y="2496065"/>
            <a:ext cx="4102444" cy="14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Convert to MODS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Separate Alma records if &gt;1 DRS URN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Create separate records for each JF and AS component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Normalize names of Harvard repositories + add facet values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Convert place of publication + language codes to text,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Add subset of DRS admin and LibraryCloud Set metadata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CB656A-E3EA-4AC0-9BF8-CA90B137E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937" y="5362165"/>
            <a:ext cx="1306939" cy="13069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3C47929-CB3E-47C1-918C-DD137C129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675" y="5350696"/>
            <a:ext cx="1306939" cy="130693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04B87B-4402-4319-8EB1-2DF3F4CC04EA}"/>
              </a:ext>
            </a:extLst>
          </p:cNvPr>
          <p:cNvCxnSpPr/>
          <p:nvPr/>
        </p:nvCxnSpPr>
        <p:spPr>
          <a:xfrm flipV="1">
            <a:off x="3981307" y="5408789"/>
            <a:ext cx="565145" cy="14224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C812AFAE-A3EB-4B8C-8B1E-DB0F3E1734D7}"/>
              </a:ext>
            </a:extLst>
          </p:cNvPr>
          <p:cNvSpPr/>
          <p:nvPr/>
        </p:nvSpPr>
        <p:spPr>
          <a:xfrm>
            <a:off x="5132746" y="4158046"/>
            <a:ext cx="1753514" cy="759416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LibraryCloud Items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306349-7D97-4EBC-BF10-85E1B0D16590}"/>
              </a:ext>
            </a:extLst>
          </p:cNvPr>
          <p:cNvCxnSpPr>
            <a:stCxn id="18" idx="3"/>
            <a:endCxn id="27" idx="0"/>
          </p:cNvCxnSpPr>
          <p:nvPr/>
        </p:nvCxnSpPr>
        <p:spPr>
          <a:xfrm flipH="1">
            <a:off x="5288246" y="4917462"/>
            <a:ext cx="721257" cy="235294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E376642F-FDD0-480E-8342-E67213B35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776" y="5357724"/>
            <a:ext cx="1306939" cy="1306939"/>
          </a:xfrm>
          <a:prstGeom prst="rect">
            <a:avLst/>
          </a:prstGeom>
        </p:spPr>
      </p:pic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0FE58E5C-A401-4099-8E4E-5DE65CF51827}"/>
              </a:ext>
            </a:extLst>
          </p:cNvPr>
          <p:cNvSpPr/>
          <p:nvPr/>
        </p:nvSpPr>
        <p:spPr>
          <a:xfrm>
            <a:off x="6177832" y="5141651"/>
            <a:ext cx="1753514" cy="256032"/>
          </a:xfrm>
          <a:prstGeom prst="flowChartTermina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OAI Data Provider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3C831F8-01F6-408C-AEEF-88C333309DCB}"/>
              </a:ext>
            </a:extLst>
          </p:cNvPr>
          <p:cNvCxnSpPr>
            <a:cxnSpLocks/>
          </p:cNvCxnSpPr>
          <p:nvPr/>
        </p:nvCxnSpPr>
        <p:spPr>
          <a:xfrm flipH="1" flipV="1">
            <a:off x="6020105" y="4914671"/>
            <a:ext cx="917124" cy="201588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6D42F23-34C7-4303-8BAE-A7D65B19B1A8}"/>
              </a:ext>
            </a:extLst>
          </p:cNvPr>
          <p:cNvSpPr txBox="1"/>
          <p:nvPr/>
        </p:nvSpPr>
        <p:spPr>
          <a:xfrm>
            <a:off x="4844855" y="5643495"/>
            <a:ext cx="8867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Harvard 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Digital 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Collections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7" name="Flowchart: Terminator 26">
            <a:extLst>
              <a:ext uri="{FF2B5EF4-FFF2-40B4-BE49-F238E27FC236}">
                <a16:creationId xmlns:a16="http://schemas.microsoft.com/office/drawing/2014/main" id="{C690DF3F-8795-466A-A006-D6B4CB38A06A}"/>
              </a:ext>
            </a:extLst>
          </p:cNvPr>
          <p:cNvSpPr/>
          <p:nvPr/>
        </p:nvSpPr>
        <p:spPr>
          <a:xfrm>
            <a:off x="4411489" y="5152756"/>
            <a:ext cx="1753514" cy="256032"/>
          </a:xfrm>
          <a:prstGeom prst="flowChartTermina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Item API</a:t>
            </a:r>
          </a:p>
        </p:txBody>
      </p:sp>
      <p:cxnSp>
        <p:nvCxnSpPr>
          <p:cNvPr id="28" name="Elbow Connector 33">
            <a:extLst>
              <a:ext uri="{FF2B5EF4-FFF2-40B4-BE49-F238E27FC236}">
                <a16:creationId xmlns:a16="http://schemas.microsoft.com/office/drawing/2014/main" id="{330AFBBD-97D3-4799-B162-B161CFDBE251}"/>
              </a:ext>
            </a:extLst>
          </p:cNvPr>
          <p:cNvCxnSpPr>
            <a:cxnSpLocks/>
          </p:cNvCxnSpPr>
          <p:nvPr/>
        </p:nvCxnSpPr>
        <p:spPr>
          <a:xfrm>
            <a:off x="7505471" y="5408790"/>
            <a:ext cx="1154412" cy="392663"/>
          </a:xfrm>
          <a:prstGeom prst="bentConnector3">
            <a:avLst>
              <a:gd name="adj1" fmla="val 48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Stored Data 28">
            <a:extLst>
              <a:ext uri="{FF2B5EF4-FFF2-40B4-BE49-F238E27FC236}">
                <a16:creationId xmlns:a16="http://schemas.microsoft.com/office/drawing/2014/main" id="{0C184982-4B70-4FD8-8BBB-E5B6BD9CBD65}"/>
              </a:ext>
            </a:extLst>
          </p:cNvPr>
          <p:cNvSpPr/>
          <p:nvPr/>
        </p:nvSpPr>
        <p:spPr>
          <a:xfrm>
            <a:off x="8748206" y="5551031"/>
            <a:ext cx="1224366" cy="415629"/>
          </a:xfrm>
          <a:prstGeom prst="flowChartOnlineStorag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DPLA, etc.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57784F2-5B4F-4F83-BA88-7AA9811E36A7}"/>
              </a:ext>
            </a:extLst>
          </p:cNvPr>
          <p:cNvCxnSpPr/>
          <p:nvPr/>
        </p:nvCxnSpPr>
        <p:spPr>
          <a:xfrm flipV="1">
            <a:off x="5275417" y="5402899"/>
            <a:ext cx="12829" cy="19330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79D511B-C9AD-4513-A38F-01B0524811F9}"/>
              </a:ext>
            </a:extLst>
          </p:cNvPr>
          <p:cNvSpPr txBox="1"/>
          <p:nvPr/>
        </p:nvSpPr>
        <p:spPr>
          <a:xfrm>
            <a:off x="3448425" y="5636467"/>
            <a:ext cx="977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External 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Applications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C852E12-3BB0-4C83-927F-381FA2ED3879}"/>
              </a:ext>
            </a:extLst>
          </p:cNvPr>
          <p:cNvCxnSpPr>
            <a:cxnSpLocks/>
            <a:stCxn id="15" idx="2"/>
            <a:endCxn id="18" idx="1"/>
          </p:cNvCxnSpPr>
          <p:nvPr/>
        </p:nvCxnSpPr>
        <p:spPr>
          <a:xfrm>
            <a:off x="5947719" y="3988761"/>
            <a:ext cx="61784" cy="16928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CB78030-11F4-47AA-A7A5-E533199A38CA}"/>
              </a:ext>
            </a:extLst>
          </p:cNvPr>
          <p:cNvCxnSpPr>
            <a:cxnSpLocks/>
          </p:cNvCxnSpPr>
          <p:nvPr/>
        </p:nvCxnSpPr>
        <p:spPr>
          <a:xfrm flipV="1">
            <a:off x="6668569" y="5357724"/>
            <a:ext cx="0" cy="204776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BC2D25B-EF97-45FD-A897-4FD2D557894C}"/>
              </a:ext>
            </a:extLst>
          </p:cNvPr>
          <p:cNvSpPr txBox="1"/>
          <p:nvPr/>
        </p:nvSpPr>
        <p:spPr>
          <a:xfrm>
            <a:off x="6198530" y="5690330"/>
            <a:ext cx="868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CURIOSity</a:t>
            </a:r>
            <a:endParaRPr lang="en-US" sz="12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collections</a:t>
            </a:r>
          </a:p>
        </p:txBody>
      </p:sp>
      <p:sp>
        <p:nvSpPr>
          <p:cNvPr id="35" name="Flowchart: Stored Data 34">
            <a:extLst>
              <a:ext uri="{FF2B5EF4-FFF2-40B4-BE49-F238E27FC236}">
                <a16:creationId xmlns:a16="http://schemas.microsoft.com/office/drawing/2014/main" id="{F244E613-D320-48F8-BE4A-7AF5F0E658B6}"/>
              </a:ext>
            </a:extLst>
          </p:cNvPr>
          <p:cNvSpPr/>
          <p:nvPr/>
        </p:nvSpPr>
        <p:spPr>
          <a:xfrm>
            <a:off x="8748206" y="5966660"/>
            <a:ext cx="1224366" cy="415629"/>
          </a:xfrm>
          <a:prstGeom prst="flowChartOnlineStorag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OCLC Gateway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765EE41A-0615-42DA-BFC5-C04FF012E675}"/>
              </a:ext>
            </a:extLst>
          </p:cNvPr>
          <p:cNvCxnSpPr>
            <a:cxnSpLocks/>
            <a:stCxn id="9" idx="3"/>
            <a:endCxn id="15" idx="0"/>
          </p:cNvCxnSpPr>
          <p:nvPr/>
        </p:nvCxnSpPr>
        <p:spPr>
          <a:xfrm rot="16200000" flipH="1">
            <a:off x="3845156" y="393502"/>
            <a:ext cx="582054" cy="362307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D35BFE9-3240-42C4-A1EA-1585E684E847}"/>
              </a:ext>
            </a:extLst>
          </p:cNvPr>
          <p:cNvCxnSpPr>
            <a:cxnSpLocks/>
            <a:stCxn id="10" idx="3"/>
            <a:endCxn id="15" idx="0"/>
          </p:cNvCxnSpPr>
          <p:nvPr/>
        </p:nvCxnSpPr>
        <p:spPr>
          <a:xfrm rot="16200000" flipH="1">
            <a:off x="4972275" y="1520620"/>
            <a:ext cx="576511" cy="137437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55F8E78-BD5E-4C18-9452-CEDFAE5860C8}"/>
              </a:ext>
            </a:extLst>
          </p:cNvPr>
          <p:cNvCxnSpPr>
            <a:cxnSpLocks/>
            <a:stCxn id="11" idx="3"/>
            <a:endCxn id="15" idx="0"/>
          </p:cNvCxnSpPr>
          <p:nvPr/>
        </p:nvCxnSpPr>
        <p:spPr>
          <a:xfrm rot="5400000">
            <a:off x="6195194" y="1666275"/>
            <a:ext cx="582316" cy="107726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A814411-B8D9-4918-9ADA-4DA3958EF783}"/>
              </a:ext>
            </a:extLst>
          </p:cNvPr>
          <p:cNvCxnSpPr>
            <a:cxnSpLocks/>
          </p:cNvCxnSpPr>
          <p:nvPr/>
        </p:nvCxnSpPr>
        <p:spPr>
          <a:xfrm rot="10800000">
            <a:off x="7998941" y="2991135"/>
            <a:ext cx="910932" cy="1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Flowchart: Magnetic Disk 41">
            <a:extLst>
              <a:ext uri="{FF2B5EF4-FFF2-40B4-BE49-F238E27FC236}">
                <a16:creationId xmlns:a16="http://schemas.microsoft.com/office/drawing/2014/main" id="{D909A64E-5686-4C23-A1D7-A123547AC9EC}"/>
              </a:ext>
            </a:extLst>
          </p:cNvPr>
          <p:cNvSpPr/>
          <p:nvPr/>
        </p:nvSpPr>
        <p:spPr>
          <a:xfrm>
            <a:off x="8909874" y="3665837"/>
            <a:ext cx="1629294" cy="787050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LibraryCloud </a:t>
            </a:r>
          </a:p>
          <a:p>
            <a:pPr algn="ctr"/>
            <a:r>
              <a:rPr lang="en-US" sz="1600" dirty="0"/>
              <a:t>Sets Info</a:t>
            </a:r>
            <a:endParaRPr lang="en-US" dirty="0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9821E7A5-72A3-4693-B5ED-4736DD3DFF82}"/>
              </a:ext>
            </a:extLst>
          </p:cNvPr>
          <p:cNvCxnSpPr>
            <a:cxnSpLocks/>
            <a:stCxn id="42" idx="2"/>
          </p:cNvCxnSpPr>
          <p:nvPr/>
        </p:nvCxnSpPr>
        <p:spPr>
          <a:xfrm rot="10800000">
            <a:off x="7989106" y="3488118"/>
            <a:ext cx="920769" cy="571245"/>
          </a:xfrm>
          <a:prstGeom prst="bentConnector3">
            <a:avLst/>
          </a:prstGeom>
          <a:ln w="158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6A874F17-509E-4C5F-91AF-A078394680A6}"/>
              </a:ext>
            </a:extLst>
          </p:cNvPr>
          <p:cNvCxnSpPr>
            <a:cxnSpLocks/>
            <a:stCxn id="13" idx="3"/>
            <a:endCxn id="15" idx="0"/>
          </p:cNvCxnSpPr>
          <p:nvPr/>
        </p:nvCxnSpPr>
        <p:spPr>
          <a:xfrm rot="5400000">
            <a:off x="7290323" y="550388"/>
            <a:ext cx="603073" cy="328828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eft Brace 2">
            <a:extLst>
              <a:ext uri="{FF2B5EF4-FFF2-40B4-BE49-F238E27FC236}">
                <a16:creationId xmlns:a16="http://schemas.microsoft.com/office/drawing/2014/main" id="{263BFA88-34EC-4A12-A7EA-510E2B469766}"/>
              </a:ext>
            </a:extLst>
          </p:cNvPr>
          <p:cNvSpPr/>
          <p:nvPr/>
        </p:nvSpPr>
        <p:spPr>
          <a:xfrm>
            <a:off x="10112580" y="1180798"/>
            <a:ext cx="372356" cy="712193"/>
          </a:xfrm>
          <a:prstGeom prst="leftBrac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044B69-B79A-4BBD-BF90-5369502C38D3}"/>
              </a:ext>
            </a:extLst>
          </p:cNvPr>
          <p:cNvSpPr txBox="1"/>
          <p:nvPr/>
        </p:nvSpPr>
        <p:spPr>
          <a:xfrm>
            <a:off x="10298758" y="1154327"/>
            <a:ext cx="16353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1) Iranian Oral History</a:t>
            </a:r>
          </a:p>
          <a:p>
            <a:r>
              <a:rPr lang="en-US" sz="1050" dirty="0"/>
              <a:t>2) Jacques Burkhardt </a:t>
            </a:r>
          </a:p>
          <a:p>
            <a:r>
              <a:rPr lang="en-US" sz="1050" dirty="0"/>
              <a:t>     Scientific Drawings</a:t>
            </a:r>
          </a:p>
          <a:p>
            <a:r>
              <a:rPr lang="en-US" sz="1050" dirty="0"/>
              <a:t>3) </a:t>
            </a:r>
            <a:r>
              <a:rPr lang="en-US" sz="1050" dirty="0" err="1"/>
              <a:t>Milman</a:t>
            </a:r>
            <a:r>
              <a:rPr lang="en-US" sz="1050" dirty="0"/>
              <a:t> Parry Collection</a:t>
            </a:r>
          </a:p>
        </p:txBody>
      </p:sp>
    </p:spTree>
    <p:extLst>
      <p:ext uri="{BB962C8B-B14F-4D97-AF65-F5344CB8AC3E}">
        <p14:creationId xmlns:p14="http://schemas.microsoft.com/office/powerpoint/2010/main" val="1353162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b="1" dirty="0"/>
              <a:t>Selected Links to Public Systems and Services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200" dirty="0"/>
              <a:t>HOLLIS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https://hollis.harvard.edu</a:t>
            </a:r>
            <a:r>
              <a:rPr lang="en-US" dirty="0"/>
              <a:t> </a:t>
            </a:r>
          </a:p>
          <a:p>
            <a:r>
              <a:rPr lang="en-US" sz="3200" dirty="0"/>
              <a:t>HOLLIS for Archival Discovery</a:t>
            </a:r>
          </a:p>
          <a:p>
            <a:pPr lvl="1"/>
            <a:r>
              <a:rPr lang="en-US" dirty="0">
                <a:hlinkClick r:id="rId3"/>
              </a:rPr>
              <a:t>https://hollisarchives.lib.harvard.edu/</a:t>
            </a:r>
            <a:endParaRPr lang="en-US" dirty="0"/>
          </a:p>
          <a:p>
            <a:r>
              <a:rPr lang="en-US" sz="3200" dirty="0"/>
              <a:t>HOLLIS Images</a:t>
            </a:r>
          </a:p>
          <a:p>
            <a:pPr lvl="1"/>
            <a:r>
              <a:rPr lang="en-US" dirty="0">
                <a:hlinkClick r:id="rId4"/>
              </a:rPr>
              <a:t>https://images.hollis.harvard.edu</a:t>
            </a:r>
            <a:endParaRPr lang="en-US" dirty="0"/>
          </a:p>
          <a:p>
            <a:r>
              <a:rPr lang="en-US" sz="3200" dirty="0"/>
              <a:t>LibraryCloud</a:t>
            </a:r>
          </a:p>
          <a:p>
            <a:pPr lvl="1"/>
            <a:r>
              <a:rPr lang="en-US" dirty="0"/>
              <a:t>API documentation: </a:t>
            </a:r>
            <a:r>
              <a:rPr lang="en-US" dirty="0">
                <a:hlinkClick r:id="rId5"/>
              </a:rPr>
              <a:t>https://wiki.harvard.edu/confluence/display/LibraryStaffDoc/LibraryCloud+APIs</a:t>
            </a:r>
            <a:endParaRPr lang="en-US" dirty="0"/>
          </a:p>
          <a:p>
            <a:r>
              <a:rPr lang="en-US" dirty="0" err="1"/>
              <a:t>CURIOSity</a:t>
            </a:r>
            <a:r>
              <a:rPr lang="en-US" dirty="0"/>
              <a:t> Collections</a:t>
            </a:r>
          </a:p>
          <a:p>
            <a:pPr lvl="1"/>
            <a:r>
              <a:rPr lang="en-US" dirty="0">
                <a:hlinkClick r:id="rId6"/>
              </a:rPr>
              <a:t>http://curiosity.lib.harvard.edu/</a:t>
            </a:r>
            <a:endParaRPr lang="en-US" dirty="0"/>
          </a:p>
          <a:p>
            <a:r>
              <a:rPr lang="en-US" dirty="0"/>
              <a:t>Harvard Digital Collections</a:t>
            </a:r>
          </a:p>
          <a:p>
            <a:pPr lvl="1"/>
            <a:r>
              <a:rPr lang="en-US" dirty="0">
                <a:hlinkClick r:id="rId7"/>
              </a:rPr>
              <a:t>https://digitalcollections.library.harvard.edu/</a:t>
            </a:r>
            <a:r>
              <a:rPr lang="en-US" dirty="0"/>
              <a:t> (alpha)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594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FC8B7-7BA5-4295-BF1F-C5587B81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87058-D434-49DA-9031-0B0282220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77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16949</TotalTime>
  <Words>379</Words>
  <Application>Microsoft Office PowerPoint</Application>
  <PresentationFormat>Widescreen</PresentationFormat>
  <Paragraphs>117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Metadata Flows  for Selected Harvard Contexts</vt:lpstr>
      <vt:lpstr>Archival Metadata</vt:lpstr>
      <vt:lpstr>JSTOR Forum Image Metadata</vt:lpstr>
      <vt:lpstr>LibraryCloud </vt:lpstr>
      <vt:lpstr>Selected Links to Public Systems and Services</vt:lpstr>
      <vt:lpstr>PowerPoint Presentation</vt:lpstr>
    </vt:vector>
  </TitlesOfParts>
  <Company>Harvard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Wendler, Robin King</dc:creator>
  <cp:lastModifiedBy>Wendler, Robin King</cp:lastModifiedBy>
  <cp:revision>57</cp:revision>
  <cp:lastPrinted>2018-09-04T17:40:00Z</cp:lastPrinted>
  <dcterms:created xsi:type="dcterms:W3CDTF">2018-01-25T14:43:20Z</dcterms:created>
  <dcterms:modified xsi:type="dcterms:W3CDTF">2019-06-26T19:13:58Z</dcterms:modified>
</cp:coreProperties>
</file>