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338" r:id="rId3"/>
    <p:sldId id="394" r:id="rId4"/>
    <p:sldId id="378" r:id="rId5"/>
    <p:sldId id="388" r:id="rId6"/>
    <p:sldId id="380" r:id="rId7"/>
    <p:sldId id="395" r:id="rId8"/>
    <p:sldId id="382" r:id="rId9"/>
    <p:sldId id="379" r:id="rId10"/>
    <p:sldId id="384" r:id="rId11"/>
    <p:sldId id="389" r:id="rId12"/>
    <p:sldId id="396" r:id="rId13"/>
    <p:sldId id="385" r:id="rId14"/>
    <p:sldId id="386" r:id="rId15"/>
    <p:sldId id="391" r:id="rId16"/>
    <p:sldId id="392" r:id="rId17"/>
    <p:sldId id="33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990099"/>
    <a:srgbClr val="0033CC"/>
    <a:srgbClr val="660033"/>
    <a:srgbClr val="993366"/>
    <a:srgbClr val="FFF2CC"/>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30" autoAdjust="0"/>
    <p:restoredTop sz="91382" autoAdjust="0"/>
  </p:normalViewPr>
  <p:slideViewPr>
    <p:cSldViewPr snapToGrid="0">
      <p:cViewPr varScale="1">
        <p:scale>
          <a:sx n="54" d="100"/>
          <a:sy n="54" d="100"/>
        </p:scale>
        <p:origin x="1716" y="60"/>
      </p:cViewPr>
      <p:guideLst>
        <p:guide orient="horz" pos="2160"/>
        <p:guide pos="2880"/>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F87D3-6609-4895-8881-950251D61054}" type="datetimeFigureOut">
              <a:rPr lang="en-SG" smtClean="0"/>
              <a:t>7/8/2022</a:t>
            </a:fld>
            <a:endParaRPr lang="en-SG"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3279762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161147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3480240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1077281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1363384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822920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2973587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335323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2600287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151017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1306947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4126197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1510174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400584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7/8/2022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7/8/2022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7/8/2022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7/8/2022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7/8/2022</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7/8/2022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7/8/2022</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7/8/2022</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7/8/2022</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7/8/2022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7/8/2022</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7/8/2022</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mp.nus.edu.sg/~cs1231s/1_module_info/sched.htm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comp.nus.edu.sg/~cs1231s/1_module_info/sched.htm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comp.nus.edu.sg/cug/plagiaris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nus.edu.sg/celc/programmes/plagiarism.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7.jpeg"/><Relationship Id="rId4" Type="http://schemas.openxmlformats.org/officeDocument/2006/relationships/image" Target="../media/image46.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13" Type="http://schemas.openxmlformats.org/officeDocument/2006/relationships/image" Target="../media/image19.jpg"/><Relationship Id="rId18" Type="http://schemas.openxmlformats.org/officeDocument/2006/relationships/image" Target="../media/image24.jpg"/><Relationship Id="rId26" Type="http://schemas.openxmlformats.org/officeDocument/2006/relationships/image" Target="../media/image32.jpg"/><Relationship Id="rId3" Type="http://schemas.openxmlformats.org/officeDocument/2006/relationships/image" Target="../media/image9.jpg"/><Relationship Id="rId21" Type="http://schemas.openxmlformats.org/officeDocument/2006/relationships/image" Target="../media/image27.jpg"/><Relationship Id="rId34" Type="http://schemas.openxmlformats.org/officeDocument/2006/relationships/image" Target="../media/image40.jpg"/><Relationship Id="rId7" Type="http://schemas.openxmlformats.org/officeDocument/2006/relationships/image" Target="../media/image13.jpg"/><Relationship Id="rId12" Type="http://schemas.openxmlformats.org/officeDocument/2006/relationships/image" Target="../media/image18.jpg"/><Relationship Id="rId17" Type="http://schemas.openxmlformats.org/officeDocument/2006/relationships/image" Target="../media/image23.jpg"/><Relationship Id="rId25" Type="http://schemas.openxmlformats.org/officeDocument/2006/relationships/image" Target="../media/image31.jpg"/><Relationship Id="rId33" Type="http://schemas.openxmlformats.org/officeDocument/2006/relationships/image" Target="../media/image39.jpg"/><Relationship Id="rId2" Type="http://schemas.openxmlformats.org/officeDocument/2006/relationships/notesSlide" Target="../notesSlides/notesSlide3.xml"/><Relationship Id="rId16" Type="http://schemas.openxmlformats.org/officeDocument/2006/relationships/image" Target="../media/image22.jpg"/><Relationship Id="rId20" Type="http://schemas.openxmlformats.org/officeDocument/2006/relationships/image" Target="../media/image26.jpg"/><Relationship Id="rId29" Type="http://schemas.openxmlformats.org/officeDocument/2006/relationships/image" Target="../media/image35.jpg"/><Relationship Id="rId1" Type="http://schemas.openxmlformats.org/officeDocument/2006/relationships/slideLayout" Target="../slideLayouts/slideLayout1.xml"/><Relationship Id="rId6" Type="http://schemas.openxmlformats.org/officeDocument/2006/relationships/image" Target="../media/image12.jpg"/><Relationship Id="rId11" Type="http://schemas.openxmlformats.org/officeDocument/2006/relationships/image" Target="../media/image17.jpg"/><Relationship Id="rId24" Type="http://schemas.openxmlformats.org/officeDocument/2006/relationships/image" Target="../media/image30.jpg"/><Relationship Id="rId32" Type="http://schemas.openxmlformats.org/officeDocument/2006/relationships/image" Target="../media/image38.jpg"/><Relationship Id="rId5" Type="http://schemas.openxmlformats.org/officeDocument/2006/relationships/image" Target="../media/image11.jpg"/><Relationship Id="rId15" Type="http://schemas.openxmlformats.org/officeDocument/2006/relationships/image" Target="../media/image21.jpg"/><Relationship Id="rId23" Type="http://schemas.openxmlformats.org/officeDocument/2006/relationships/image" Target="../media/image29.jpg"/><Relationship Id="rId28" Type="http://schemas.openxmlformats.org/officeDocument/2006/relationships/image" Target="../media/image34.jpg"/><Relationship Id="rId10" Type="http://schemas.openxmlformats.org/officeDocument/2006/relationships/image" Target="../media/image16.jpg"/><Relationship Id="rId19" Type="http://schemas.openxmlformats.org/officeDocument/2006/relationships/image" Target="../media/image25.jpg"/><Relationship Id="rId31" Type="http://schemas.openxmlformats.org/officeDocument/2006/relationships/image" Target="../media/image37.jpg"/><Relationship Id="rId4" Type="http://schemas.openxmlformats.org/officeDocument/2006/relationships/image" Target="../media/image10.jpg"/><Relationship Id="rId9" Type="http://schemas.openxmlformats.org/officeDocument/2006/relationships/image" Target="../media/image15.jpg"/><Relationship Id="rId14" Type="http://schemas.openxmlformats.org/officeDocument/2006/relationships/image" Target="../media/image20.jpg"/><Relationship Id="rId22" Type="http://schemas.openxmlformats.org/officeDocument/2006/relationships/image" Target="../media/image28.jpg"/><Relationship Id="rId27" Type="http://schemas.openxmlformats.org/officeDocument/2006/relationships/image" Target="../media/image33.jpg"/><Relationship Id="rId30" Type="http://schemas.openxmlformats.org/officeDocument/2006/relationships/image" Target="../media/image36.jpg"/><Relationship Id="rId8" Type="http://schemas.openxmlformats.org/officeDocument/2006/relationships/image" Target="../media/image1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2.jpeg"/><Relationship Id="rId4" Type="http://schemas.openxmlformats.org/officeDocument/2006/relationships/hyperlink" Target="http://www.cengageasia.com/browse/higher_education/mathematics_and_science/mathematics/discrete_mathematics/discrete_mathematics/2019/1/11/9780357114087"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anvas.nus.edu.s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hyperlink" Target="https://www.comp.nus.edu.sg/~cs1231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11728" y="3429001"/>
            <a:ext cx="6858000" cy="637674"/>
          </a:xfrm>
        </p:spPr>
        <p:txBody>
          <a:bodyPr>
            <a:normAutofit/>
          </a:bodyPr>
          <a:lstStyle/>
          <a:p>
            <a:r>
              <a:rPr lang="en-SG" sz="3300" dirty="0"/>
              <a:t>AY2022/23 Semester 1</a:t>
            </a:r>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CS1231S Discrete Structures</a:t>
            </a: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pic>
        <p:nvPicPr>
          <p:cNvPr id="22" name="Picture 21">
            <a:extLst>
              <a:ext uri="{FF2B5EF4-FFF2-40B4-BE49-F238E27FC236}">
                <a16:creationId xmlns:a16="http://schemas.microsoft.com/office/drawing/2014/main" id="{EC364C2B-5DE0-4987-99A9-71396A896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10</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7. Lecture Plan (See CS1231S website for latest updates)</a:t>
            </a:r>
            <a:endParaRPr lang="en-SG" sz="2000" dirty="0">
              <a:solidFill>
                <a:schemeClr val="bg1"/>
              </a:solidFill>
            </a:endParaRPr>
          </a:p>
        </p:txBody>
      </p:sp>
      <p:graphicFrame>
        <p:nvGraphicFramePr>
          <p:cNvPr id="8" name="Table 7">
            <a:extLst>
              <a:ext uri="{FF2B5EF4-FFF2-40B4-BE49-F238E27FC236}">
                <a16:creationId xmlns:a16="http://schemas.microsoft.com/office/drawing/2014/main" id="{976FCDD5-63F5-40B7-85E1-B6D3707E6878}"/>
              </a:ext>
            </a:extLst>
          </p:cNvPr>
          <p:cNvGraphicFramePr>
            <a:graphicFrameLocks noGrp="1"/>
          </p:cNvGraphicFramePr>
          <p:nvPr>
            <p:extLst>
              <p:ext uri="{D42A27DB-BD31-4B8C-83A1-F6EECF244321}">
                <p14:modId xmlns:p14="http://schemas.microsoft.com/office/powerpoint/2010/main" val="1911846428"/>
              </p:ext>
            </p:extLst>
          </p:nvPr>
        </p:nvGraphicFramePr>
        <p:xfrm>
          <a:off x="628650" y="1569004"/>
          <a:ext cx="6994651" cy="5141106"/>
        </p:xfrm>
        <a:graphic>
          <a:graphicData uri="http://schemas.openxmlformats.org/drawingml/2006/table">
            <a:tbl>
              <a:tblPr firstRow="1" bandRow="1">
                <a:tableStyleId>{5C22544A-7EE6-4342-B048-85BDC9FD1C3A}</a:tableStyleId>
              </a:tblPr>
              <a:tblGrid>
                <a:gridCol w="813703">
                  <a:extLst>
                    <a:ext uri="{9D8B030D-6E8A-4147-A177-3AD203B41FA5}">
                      <a16:colId xmlns:a16="http://schemas.microsoft.com/office/drawing/2014/main" val="3378084583"/>
                    </a:ext>
                  </a:extLst>
                </a:gridCol>
                <a:gridCol w="6180948">
                  <a:extLst>
                    <a:ext uri="{9D8B030D-6E8A-4147-A177-3AD203B41FA5}">
                      <a16:colId xmlns:a16="http://schemas.microsoft.com/office/drawing/2014/main" val="2429010713"/>
                    </a:ext>
                  </a:extLst>
                </a:gridCol>
              </a:tblGrid>
              <a:tr h="370840">
                <a:tc>
                  <a:txBody>
                    <a:bodyPr/>
                    <a:lstStyle/>
                    <a:p>
                      <a:pPr algn="ctr"/>
                      <a:r>
                        <a:rPr lang="en-SG" dirty="0"/>
                        <a:t>Week</a:t>
                      </a:r>
                      <a:endParaRPr lang="en-US" dirty="0"/>
                    </a:p>
                  </a:txBody>
                  <a:tcPr/>
                </a:tc>
                <a:tc>
                  <a:txBody>
                    <a:bodyPr/>
                    <a:lstStyle/>
                    <a:p>
                      <a:pPr algn="ctr"/>
                      <a:r>
                        <a:rPr lang="en-SG"/>
                        <a:t>Lecture topics</a:t>
                      </a:r>
                      <a:endParaRPr lang="en-US" dirty="0"/>
                    </a:p>
                  </a:txBody>
                  <a:tcPr/>
                </a:tc>
                <a:extLst>
                  <a:ext uri="{0D108BD9-81ED-4DB2-BD59-A6C34878D82A}">
                    <a16:rowId xmlns:a16="http://schemas.microsoft.com/office/drawing/2014/main" val="3898157103"/>
                  </a:ext>
                </a:extLst>
              </a:tr>
              <a:tr h="302964">
                <a:tc>
                  <a:txBody>
                    <a:bodyPr/>
                    <a:lstStyle/>
                    <a:p>
                      <a:pPr algn="ctr"/>
                      <a:r>
                        <a:rPr lang="en-SG" sz="1600" dirty="0"/>
                        <a:t>1</a:t>
                      </a:r>
                      <a:endParaRPr lang="en-US" sz="1600" dirty="0"/>
                    </a:p>
                  </a:txBody>
                  <a:tcPr/>
                </a:tc>
                <a:tc>
                  <a:txBody>
                    <a:bodyPr/>
                    <a:lstStyle/>
                    <a:p>
                      <a:pPr algn="ctr"/>
                      <a:r>
                        <a:rPr lang="en-SG" sz="1600" dirty="0"/>
                        <a:t>Speaking Mathematically; The Logic of Compound Statements</a:t>
                      </a:r>
                      <a:endParaRPr lang="en-US" sz="1600" dirty="0"/>
                    </a:p>
                  </a:txBody>
                  <a:tcPr/>
                </a:tc>
                <a:extLst>
                  <a:ext uri="{0D108BD9-81ED-4DB2-BD59-A6C34878D82A}">
                    <a16:rowId xmlns:a16="http://schemas.microsoft.com/office/drawing/2014/main" val="2801952516"/>
                  </a:ext>
                </a:extLst>
              </a:tr>
              <a:tr h="260589">
                <a:tc>
                  <a:txBody>
                    <a:bodyPr/>
                    <a:lstStyle/>
                    <a:p>
                      <a:pPr algn="ctr"/>
                      <a:r>
                        <a:rPr lang="en-SG" sz="1600" dirty="0"/>
                        <a:t>2 </a:t>
                      </a:r>
                      <a:endParaRPr lang="en-US" sz="1600" dirty="0"/>
                    </a:p>
                  </a:txBody>
                  <a:tcPr/>
                </a:tc>
                <a:tc>
                  <a:txBody>
                    <a:bodyPr/>
                    <a:lstStyle/>
                    <a:p>
                      <a:pPr algn="ctr"/>
                      <a:r>
                        <a:rPr lang="en-SG" sz="1600" dirty="0"/>
                        <a:t>The Logic of Quantified Statements</a:t>
                      </a:r>
                      <a:endParaRPr lang="en-US" sz="1600" dirty="0"/>
                    </a:p>
                  </a:txBody>
                  <a:tcPr/>
                </a:tc>
                <a:extLst>
                  <a:ext uri="{0D108BD9-81ED-4DB2-BD59-A6C34878D82A}">
                    <a16:rowId xmlns:a16="http://schemas.microsoft.com/office/drawing/2014/main" val="4094096509"/>
                  </a:ext>
                </a:extLst>
              </a:tr>
              <a:tr h="297264">
                <a:tc>
                  <a:txBody>
                    <a:bodyPr/>
                    <a:lstStyle/>
                    <a:p>
                      <a:pPr algn="ctr"/>
                      <a:r>
                        <a:rPr lang="en-SG" sz="1600" dirty="0"/>
                        <a:t>3 </a:t>
                      </a:r>
                      <a:endParaRPr lang="en-US" sz="1600" dirty="0"/>
                    </a:p>
                  </a:txBody>
                  <a:tcPr/>
                </a:tc>
                <a:tc>
                  <a:txBody>
                    <a:bodyPr/>
                    <a:lstStyle/>
                    <a:p>
                      <a:pPr algn="ctr"/>
                      <a:r>
                        <a:rPr lang="en-SG" sz="1600" dirty="0"/>
                        <a:t>Methods of Proofs</a:t>
                      </a:r>
                      <a:endParaRPr lang="en-US" sz="1600" dirty="0"/>
                    </a:p>
                  </a:txBody>
                  <a:tcPr/>
                </a:tc>
                <a:extLst>
                  <a:ext uri="{0D108BD9-81ED-4DB2-BD59-A6C34878D82A}">
                    <a16:rowId xmlns:a16="http://schemas.microsoft.com/office/drawing/2014/main" val="2581865511"/>
                  </a:ext>
                </a:extLst>
              </a:tr>
              <a:tr h="250925">
                <a:tc>
                  <a:txBody>
                    <a:bodyPr/>
                    <a:lstStyle/>
                    <a:p>
                      <a:pPr algn="ctr"/>
                      <a:r>
                        <a:rPr lang="en-SG" sz="1600" dirty="0"/>
                        <a:t>4 </a:t>
                      </a:r>
                      <a:endParaRPr lang="en-US" sz="1600" dirty="0"/>
                    </a:p>
                  </a:txBody>
                  <a:tcPr>
                    <a:solidFill>
                      <a:schemeClr val="accent1">
                        <a:lumMod val="20000"/>
                        <a:lumOff val="80000"/>
                      </a:schemeClr>
                    </a:solidFill>
                  </a:tcPr>
                </a:tc>
                <a:tc>
                  <a:txBody>
                    <a:bodyPr/>
                    <a:lstStyle/>
                    <a:p>
                      <a:pPr algn="ctr"/>
                      <a:r>
                        <a:rPr lang="en-SG" sz="1600" dirty="0"/>
                        <a:t>Sets</a:t>
                      </a:r>
                      <a:endParaRPr lang="en-US" sz="1600" dirty="0"/>
                    </a:p>
                  </a:txBody>
                  <a:tcPr>
                    <a:solidFill>
                      <a:schemeClr val="accent1">
                        <a:lumMod val="20000"/>
                        <a:lumOff val="80000"/>
                      </a:schemeClr>
                    </a:solidFill>
                  </a:tcPr>
                </a:tc>
                <a:extLst>
                  <a:ext uri="{0D108BD9-81ED-4DB2-BD59-A6C34878D82A}">
                    <a16:rowId xmlns:a16="http://schemas.microsoft.com/office/drawing/2014/main" val="2534973969"/>
                  </a:ext>
                </a:extLst>
              </a:tr>
              <a:tr h="296645">
                <a:tc>
                  <a:txBody>
                    <a:bodyPr/>
                    <a:lstStyle/>
                    <a:p>
                      <a:pPr algn="ctr"/>
                      <a:r>
                        <a:rPr lang="en-SG" sz="1600" dirty="0"/>
                        <a:t>5 </a:t>
                      </a:r>
                      <a:endParaRPr lang="en-US" sz="1600" dirty="0"/>
                    </a:p>
                  </a:txBody>
                  <a:tcPr/>
                </a:tc>
                <a:tc>
                  <a:txBody>
                    <a:bodyPr/>
                    <a:lstStyle/>
                    <a:p>
                      <a:pPr algn="ctr"/>
                      <a:r>
                        <a:rPr lang="en-SG" sz="1600" dirty="0"/>
                        <a:t>Relations</a:t>
                      </a:r>
                      <a:endParaRPr lang="en-US" sz="1600" dirty="0"/>
                    </a:p>
                  </a:txBody>
                  <a:tcPr/>
                </a:tc>
                <a:extLst>
                  <a:ext uri="{0D108BD9-81ED-4DB2-BD59-A6C34878D82A}">
                    <a16:rowId xmlns:a16="http://schemas.microsoft.com/office/drawing/2014/main" val="944452156"/>
                  </a:ext>
                </a:extLst>
              </a:tr>
              <a:tr h="340506">
                <a:tc>
                  <a:txBody>
                    <a:bodyPr/>
                    <a:lstStyle/>
                    <a:p>
                      <a:pPr algn="ctr"/>
                      <a:r>
                        <a:rPr lang="en-SG" sz="1600" dirty="0"/>
                        <a:t>6 </a:t>
                      </a:r>
                      <a:endParaRPr lang="en-US" sz="1600" dirty="0"/>
                    </a:p>
                  </a:txBody>
                  <a:tcPr/>
                </a:tc>
                <a:tc>
                  <a:txBody>
                    <a:bodyPr/>
                    <a:lstStyle/>
                    <a:p>
                      <a:pPr algn="ctr"/>
                      <a:r>
                        <a:rPr lang="en-SG" sz="1600" dirty="0"/>
                        <a:t>Modular Arithmetic and Partial Orders</a:t>
                      </a:r>
                      <a:endParaRPr lang="en-US" sz="1600" dirty="0"/>
                    </a:p>
                  </a:txBody>
                  <a:tcPr/>
                </a:tc>
                <a:extLst>
                  <a:ext uri="{0D108BD9-81ED-4DB2-BD59-A6C34878D82A}">
                    <a16:rowId xmlns:a16="http://schemas.microsoft.com/office/drawing/2014/main" val="2920850698"/>
                  </a:ext>
                </a:extLst>
              </a:tr>
              <a:tr h="313350">
                <a:tc gridSpan="2">
                  <a:txBody>
                    <a:bodyPr/>
                    <a:lstStyle/>
                    <a:p>
                      <a:pPr algn="ctr"/>
                      <a:r>
                        <a:rPr lang="en-SG" sz="1600" dirty="0"/>
                        <a:t>Recess</a:t>
                      </a:r>
                      <a:endParaRPr lang="en-US" sz="1600" dirty="0"/>
                    </a:p>
                  </a:txBody>
                  <a:tcPr>
                    <a:solidFill>
                      <a:schemeClr val="accent2">
                        <a:lumMod val="20000"/>
                        <a:lumOff val="80000"/>
                      </a:schemeClr>
                    </a:solidFill>
                  </a:tcPr>
                </a:tc>
                <a:tc hMerge="1">
                  <a:txBody>
                    <a:bodyPr/>
                    <a:lstStyle/>
                    <a:p>
                      <a:endParaRPr lang="en-SG"/>
                    </a:p>
                  </a:txBody>
                  <a:tcPr/>
                </a:tc>
                <a:extLst>
                  <a:ext uri="{0D108BD9-81ED-4DB2-BD59-A6C34878D82A}">
                    <a16:rowId xmlns:a16="http://schemas.microsoft.com/office/drawing/2014/main" val="3827149490"/>
                  </a:ext>
                </a:extLst>
              </a:tr>
              <a:tr h="310500">
                <a:tc>
                  <a:txBody>
                    <a:bodyPr/>
                    <a:lstStyle/>
                    <a:p>
                      <a:pPr algn="ctr"/>
                      <a:r>
                        <a:rPr lang="en-SG" sz="1600" dirty="0"/>
                        <a:t>7 </a:t>
                      </a:r>
                      <a:endParaRPr lang="en-US" sz="1600" dirty="0"/>
                    </a:p>
                  </a:txBody>
                  <a:tcPr/>
                </a:tc>
                <a:tc>
                  <a:txBody>
                    <a:bodyPr/>
                    <a:lstStyle/>
                    <a:p>
                      <a:pPr algn="ctr"/>
                      <a:r>
                        <a:rPr lang="en-SG" sz="1600" dirty="0"/>
                        <a:t>Mathematical</a:t>
                      </a:r>
                      <a:r>
                        <a:rPr lang="en-SG" sz="1600" baseline="0" dirty="0"/>
                        <a:t> I</a:t>
                      </a:r>
                      <a:r>
                        <a:rPr lang="en-SG" sz="1600" dirty="0"/>
                        <a:t>nduction and Recursion</a:t>
                      </a:r>
                      <a:endParaRPr lang="en-US" sz="1600" dirty="0"/>
                    </a:p>
                  </a:txBody>
                  <a:tcPr/>
                </a:tc>
                <a:extLst>
                  <a:ext uri="{0D108BD9-81ED-4DB2-BD59-A6C34878D82A}">
                    <a16:rowId xmlns:a16="http://schemas.microsoft.com/office/drawing/2014/main" val="1398550869"/>
                  </a:ext>
                </a:extLst>
              </a:tr>
              <a:tr h="370840">
                <a:tc>
                  <a:txBody>
                    <a:bodyPr/>
                    <a:lstStyle/>
                    <a:p>
                      <a:pPr algn="ctr"/>
                      <a:r>
                        <a:rPr lang="en-SG" sz="1600" dirty="0"/>
                        <a:t>8 </a:t>
                      </a:r>
                      <a:endParaRPr lang="en-US" sz="1600" dirty="0"/>
                    </a:p>
                  </a:txBody>
                  <a:tcPr/>
                </a:tc>
                <a:tc>
                  <a:txBody>
                    <a:bodyPr/>
                    <a:lstStyle/>
                    <a:p>
                      <a:pPr algn="ctr"/>
                      <a:r>
                        <a:rPr lang="en-SG" sz="1600" dirty="0"/>
                        <a:t>Functions</a:t>
                      </a:r>
                      <a:endParaRPr lang="en-US" sz="1600" dirty="0"/>
                    </a:p>
                  </a:txBody>
                  <a:tcPr/>
                </a:tc>
                <a:extLst>
                  <a:ext uri="{0D108BD9-81ED-4DB2-BD59-A6C34878D82A}">
                    <a16:rowId xmlns:a16="http://schemas.microsoft.com/office/drawing/2014/main" val="3602394031"/>
                  </a:ext>
                </a:extLst>
              </a:tr>
              <a:tr h="290304">
                <a:tc>
                  <a:txBody>
                    <a:bodyPr/>
                    <a:lstStyle/>
                    <a:p>
                      <a:pPr algn="ctr"/>
                      <a:r>
                        <a:rPr lang="en-SG" sz="1600" dirty="0"/>
                        <a:t>9 </a:t>
                      </a:r>
                      <a:endParaRPr lang="en-US" sz="1600" dirty="0"/>
                    </a:p>
                  </a:txBody>
                  <a:tcPr/>
                </a:tc>
                <a:tc>
                  <a:txBody>
                    <a:bodyPr/>
                    <a:lstStyle/>
                    <a:p>
                      <a:pPr algn="ctr"/>
                      <a:r>
                        <a:rPr lang="en-SG" sz="1600" dirty="0"/>
                        <a:t>Cardinality</a:t>
                      </a:r>
                      <a:endParaRPr lang="en-US" sz="1600" dirty="0"/>
                    </a:p>
                  </a:txBody>
                  <a:tcPr/>
                </a:tc>
                <a:extLst>
                  <a:ext uri="{0D108BD9-81ED-4DB2-BD59-A6C34878D82A}">
                    <a16:rowId xmlns:a16="http://schemas.microsoft.com/office/drawing/2014/main" val="33311137"/>
                  </a:ext>
                </a:extLst>
              </a:tr>
              <a:tr h="323014">
                <a:tc>
                  <a:txBody>
                    <a:bodyPr/>
                    <a:lstStyle/>
                    <a:p>
                      <a:pPr algn="ctr"/>
                      <a:r>
                        <a:rPr lang="en-SG" sz="1600" dirty="0"/>
                        <a:t>10 </a:t>
                      </a:r>
                      <a:endParaRPr lang="en-US" sz="1600" dirty="0"/>
                    </a:p>
                  </a:txBody>
                  <a:tcPr/>
                </a:tc>
                <a:tc>
                  <a:txBody>
                    <a:bodyPr/>
                    <a:lstStyle/>
                    <a:p>
                      <a:pPr algn="ctr"/>
                      <a:r>
                        <a:rPr lang="en-SG" sz="1600" baseline="0" dirty="0"/>
                        <a:t>Counting and Probability </a:t>
                      </a:r>
                      <a:endParaRPr lang="en-US" sz="1600" dirty="0"/>
                    </a:p>
                  </a:txBody>
                  <a:tcPr/>
                </a:tc>
                <a:extLst>
                  <a:ext uri="{0D108BD9-81ED-4DB2-BD59-A6C34878D82A}">
                    <a16:rowId xmlns:a16="http://schemas.microsoft.com/office/drawing/2014/main" val="2366362723"/>
                  </a:ext>
                </a:extLst>
              </a:tr>
              <a:tr h="311119">
                <a:tc>
                  <a:txBody>
                    <a:bodyPr/>
                    <a:lstStyle/>
                    <a:p>
                      <a:pPr algn="ctr"/>
                      <a:r>
                        <a:rPr lang="en-SG" sz="1600" dirty="0"/>
                        <a:t>11 </a:t>
                      </a:r>
                      <a:endParaRPr lang="en-US" sz="1600" dirty="0"/>
                    </a:p>
                  </a:txBody>
                  <a:tcPr/>
                </a:tc>
                <a:tc>
                  <a:txBody>
                    <a:bodyPr/>
                    <a:lstStyle/>
                    <a:p>
                      <a:pPr algn="ctr"/>
                      <a:r>
                        <a:rPr lang="en-SG" sz="1600" dirty="0"/>
                        <a:t>Counting and Probability (cont’d); Graphs</a:t>
                      </a:r>
                      <a:endParaRPr lang="en-US" sz="1600" dirty="0"/>
                    </a:p>
                  </a:txBody>
                  <a:tcPr/>
                </a:tc>
                <a:extLst>
                  <a:ext uri="{0D108BD9-81ED-4DB2-BD59-A6C34878D82A}">
                    <a16:rowId xmlns:a16="http://schemas.microsoft.com/office/drawing/2014/main" val="2614097538"/>
                  </a:ext>
                </a:extLst>
              </a:tr>
              <a:tr h="332678">
                <a:tc>
                  <a:txBody>
                    <a:bodyPr/>
                    <a:lstStyle/>
                    <a:p>
                      <a:pPr algn="ctr"/>
                      <a:r>
                        <a:rPr lang="en-SG" sz="1600" dirty="0"/>
                        <a:t>12 </a:t>
                      </a:r>
                      <a:endParaRPr lang="en-US" sz="1600" dirty="0"/>
                    </a:p>
                  </a:txBody>
                  <a:tcPr/>
                </a:tc>
                <a:tc>
                  <a:txBody>
                    <a:bodyPr/>
                    <a:lstStyle/>
                    <a:p>
                      <a:pPr algn="ctr"/>
                      <a:r>
                        <a:rPr lang="en-SG" sz="1600" baseline="0" dirty="0"/>
                        <a:t>Graphs (cont’d); Trees</a:t>
                      </a:r>
                      <a:endParaRPr lang="en-US" sz="1600" dirty="0"/>
                    </a:p>
                  </a:txBody>
                  <a:tcPr/>
                </a:tc>
                <a:extLst>
                  <a:ext uri="{0D108BD9-81ED-4DB2-BD59-A6C34878D82A}">
                    <a16:rowId xmlns:a16="http://schemas.microsoft.com/office/drawing/2014/main" val="3295168868"/>
                  </a:ext>
                </a:extLst>
              </a:tr>
              <a:tr h="370840">
                <a:tc>
                  <a:txBody>
                    <a:bodyPr/>
                    <a:lstStyle/>
                    <a:p>
                      <a:pPr algn="ctr"/>
                      <a:r>
                        <a:rPr lang="en-SG" sz="1600" dirty="0"/>
                        <a:t>13 </a:t>
                      </a:r>
                      <a:endParaRPr lang="en-US" sz="1600" dirty="0"/>
                    </a:p>
                  </a:txBody>
                  <a:tcPr/>
                </a:tc>
                <a:tc>
                  <a:txBody>
                    <a:bodyPr/>
                    <a:lstStyle/>
                    <a:p>
                      <a:pPr algn="ctr"/>
                      <a:r>
                        <a:rPr lang="en-SG" sz="1600" dirty="0"/>
                        <a:t>Filler</a:t>
                      </a:r>
                      <a:endParaRPr lang="en-US" sz="1600" dirty="0"/>
                    </a:p>
                  </a:txBody>
                  <a:tcPr/>
                </a:tc>
                <a:extLst>
                  <a:ext uri="{0D108BD9-81ED-4DB2-BD59-A6C34878D82A}">
                    <a16:rowId xmlns:a16="http://schemas.microsoft.com/office/drawing/2014/main" val="4054431715"/>
                  </a:ext>
                </a:extLst>
              </a:tr>
            </a:tbl>
          </a:graphicData>
        </a:graphic>
      </p:graphicFrame>
      <p:sp>
        <p:nvSpPr>
          <p:cNvPr id="3" name="TextBox 2">
            <a:extLst>
              <a:ext uri="{FF2B5EF4-FFF2-40B4-BE49-F238E27FC236}">
                <a16:creationId xmlns:a16="http://schemas.microsoft.com/office/drawing/2014/main" id="{E1B73B62-6AD0-418D-B1D8-0704C4105BF4}"/>
              </a:ext>
            </a:extLst>
          </p:cNvPr>
          <p:cNvSpPr txBox="1"/>
          <p:nvPr/>
        </p:nvSpPr>
        <p:spPr>
          <a:xfrm>
            <a:off x="6759805" y="2345702"/>
            <a:ext cx="2035463" cy="1631216"/>
          </a:xfrm>
          <a:prstGeom prst="rect">
            <a:avLst/>
          </a:prstGeom>
          <a:solidFill>
            <a:schemeClr val="accent4">
              <a:lumMod val="20000"/>
              <a:lumOff val="80000"/>
            </a:schemeClr>
          </a:solidFill>
          <a:ln>
            <a:solidFill>
              <a:schemeClr val="tx1"/>
            </a:solidFill>
          </a:ln>
        </p:spPr>
        <p:txBody>
          <a:bodyPr wrap="square" rtlCol="0">
            <a:spAutoFit/>
          </a:bodyPr>
          <a:lstStyle/>
          <a:p>
            <a:pPr algn="ctr"/>
            <a:r>
              <a:rPr lang="en-SG" sz="2000" dirty="0"/>
              <a:t>Lectures are online, recorded over Zoom, and published on Canvas. </a:t>
            </a:r>
          </a:p>
        </p:txBody>
      </p:sp>
      <p:sp>
        <p:nvSpPr>
          <p:cNvPr id="4" name="TextBox 3">
            <a:extLst>
              <a:ext uri="{FF2B5EF4-FFF2-40B4-BE49-F238E27FC236}">
                <a16:creationId xmlns:a16="http://schemas.microsoft.com/office/drawing/2014/main" id="{CEDAA462-14B8-4BFF-B5A2-8592BC91EAC3}"/>
              </a:ext>
            </a:extLst>
          </p:cNvPr>
          <p:cNvSpPr txBox="1"/>
          <p:nvPr/>
        </p:nvSpPr>
        <p:spPr>
          <a:xfrm>
            <a:off x="585625" y="1084652"/>
            <a:ext cx="7438491" cy="400110"/>
          </a:xfrm>
          <a:prstGeom prst="rect">
            <a:avLst/>
          </a:prstGeom>
          <a:noFill/>
        </p:spPr>
        <p:txBody>
          <a:bodyPr wrap="square" rtlCol="0">
            <a:spAutoFit/>
          </a:bodyPr>
          <a:lstStyle/>
          <a:p>
            <a:r>
              <a:rPr lang="en-SG" sz="2000" dirty="0">
                <a:hlinkClick r:id="rId3"/>
              </a:rPr>
              <a:t>https://www.comp.nus.edu.sg/~cs1231s/1_module_info/sched.html</a:t>
            </a:r>
            <a:r>
              <a:rPr lang="en-SG" sz="2000" dirty="0"/>
              <a:t> </a:t>
            </a:r>
          </a:p>
        </p:txBody>
      </p:sp>
    </p:spTree>
    <p:extLst>
      <p:ext uri="{BB962C8B-B14F-4D97-AF65-F5344CB8AC3E}">
        <p14:creationId xmlns:p14="http://schemas.microsoft.com/office/powerpoint/2010/main" val="316785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11</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8. Tutorial Schedule (Refer to </a:t>
            </a:r>
            <a:r>
              <a:rPr lang="en-SG" sz="2800" dirty="0" err="1">
                <a:solidFill>
                  <a:schemeClr val="bg1"/>
                </a:solidFill>
              </a:rPr>
              <a:t>ModReg</a:t>
            </a:r>
            <a:r>
              <a:rPr lang="en-SG" sz="2800" dirty="0">
                <a:solidFill>
                  <a:schemeClr val="bg1"/>
                </a:solidFill>
              </a:rPr>
              <a:t> site)</a:t>
            </a:r>
            <a:endParaRPr lang="en-SG" sz="2000" dirty="0">
              <a:solidFill>
                <a:schemeClr val="bg1"/>
              </a:solidFill>
            </a:endParaRPr>
          </a:p>
        </p:txBody>
      </p:sp>
      <p:sp>
        <p:nvSpPr>
          <p:cNvPr id="4" name="TextBox 3">
            <a:extLst>
              <a:ext uri="{FF2B5EF4-FFF2-40B4-BE49-F238E27FC236}">
                <a16:creationId xmlns:a16="http://schemas.microsoft.com/office/drawing/2014/main" id="{0619A424-4B29-4D9D-8AF1-AB7EE4D8A379}"/>
              </a:ext>
            </a:extLst>
          </p:cNvPr>
          <p:cNvSpPr txBox="1"/>
          <p:nvPr/>
        </p:nvSpPr>
        <p:spPr>
          <a:xfrm>
            <a:off x="335870" y="1117695"/>
            <a:ext cx="8472259" cy="5493812"/>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400" dirty="0"/>
              <a:t>Tutorials start in </a:t>
            </a:r>
            <a:r>
              <a:rPr lang="en-SG" sz="2400" dirty="0">
                <a:solidFill>
                  <a:srgbClr val="0000FF"/>
                </a:solidFill>
              </a:rPr>
              <a:t>week 3</a:t>
            </a:r>
            <a:r>
              <a:rPr lang="en-SG" sz="2400" dirty="0"/>
              <a:t> (22 August) and are face-to-face.</a:t>
            </a:r>
          </a:p>
          <a:p>
            <a:pPr marL="285750" indent="-285750">
              <a:spcAft>
                <a:spcPts val="600"/>
              </a:spcAft>
              <a:buFont typeface="Wingdings" panose="05000000000000000000" pitchFamily="2" charset="2"/>
              <a:buChar char="§"/>
            </a:pPr>
            <a:r>
              <a:rPr lang="en-SG" sz="2400" dirty="0"/>
              <a:t>See tutorial schedule as at 7 August (as mentioned, this is dynamic and subject to changes) on the following CS1231S web page: </a:t>
            </a:r>
            <a:r>
              <a:rPr lang="en-SG" sz="2000" dirty="0">
                <a:hlinkClick r:id="rId3"/>
              </a:rPr>
              <a:t>https://www.comp.nus.edu.sg/~cs1231s/1_module_info/sched.html</a:t>
            </a:r>
            <a:r>
              <a:rPr lang="en-SG" sz="2000" dirty="0"/>
              <a:t> </a:t>
            </a:r>
            <a:r>
              <a:rPr lang="en-SG" sz="2400" dirty="0"/>
              <a:t>or refer to </a:t>
            </a:r>
            <a:r>
              <a:rPr lang="en-SG" sz="2400" dirty="0" err="1"/>
              <a:t>ModReg</a:t>
            </a:r>
            <a:r>
              <a:rPr lang="en-SG" sz="2400" dirty="0"/>
              <a:t> or NUSMODS for the most up-to-date information.</a:t>
            </a:r>
          </a:p>
          <a:p>
            <a:pPr marL="285750" indent="-285750">
              <a:spcAft>
                <a:spcPts val="600"/>
              </a:spcAft>
              <a:buFont typeface="Wingdings" panose="05000000000000000000" pitchFamily="2" charset="2"/>
              <a:buChar char="§"/>
            </a:pPr>
            <a:r>
              <a:rPr lang="en-SG" sz="2400" dirty="0"/>
              <a:t>Please do </a:t>
            </a:r>
            <a:r>
              <a:rPr lang="en-SG" sz="2400" dirty="0">
                <a:solidFill>
                  <a:srgbClr val="C00000"/>
                </a:solidFill>
              </a:rPr>
              <a:t>NOT email us </a:t>
            </a:r>
            <a:r>
              <a:rPr lang="en-SG" sz="2400" dirty="0"/>
              <a:t>(</a:t>
            </a:r>
            <a:r>
              <a:rPr lang="en-SG" sz="2400" dirty="0" err="1"/>
              <a:t>acad</a:t>
            </a:r>
            <a:r>
              <a:rPr lang="en-SG" sz="2400" dirty="0"/>
              <a:t> staff) on requests such as adding you to a group or moving you to a different group. </a:t>
            </a:r>
            <a:r>
              <a:rPr lang="en-SG" sz="2400" u="sng" dirty="0"/>
              <a:t>We are not permitted to do this</a:t>
            </a:r>
            <a:r>
              <a:rPr lang="en-SG" sz="2400" dirty="0"/>
              <a:t>. All requests/appeals should be sent to the </a:t>
            </a:r>
            <a:r>
              <a:rPr lang="en-SG" sz="2400" dirty="0" err="1"/>
              <a:t>ModReg</a:t>
            </a:r>
            <a:r>
              <a:rPr lang="en-SG" sz="2400" dirty="0"/>
              <a:t> where dedicated admin staff will handle and process your requests. Sending your requests to us will just cause further delay as we could at most forward your request to the admin.</a:t>
            </a:r>
          </a:p>
          <a:p>
            <a:pPr marL="285750" indent="-285750">
              <a:spcAft>
                <a:spcPts val="600"/>
              </a:spcAft>
              <a:buFont typeface="Wingdings" panose="05000000000000000000" pitchFamily="2" charset="2"/>
              <a:buChar char="§"/>
            </a:pPr>
            <a:r>
              <a:rPr lang="en-SG" sz="2400" dirty="0"/>
              <a:t>I will be monitoring the situation on my side and will post updates via </a:t>
            </a:r>
            <a:r>
              <a:rPr lang="en-SG" sz="2400" dirty="0">
                <a:solidFill>
                  <a:srgbClr val="0000FF"/>
                </a:solidFill>
              </a:rPr>
              <a:t>Canvas announcements</a:t>
            </a:r>
            <a:r>
              <a:rPr lang="en-SG" sz="2400" dirty="0"/>
              <a:t>.</a:t>
            </a:r>
          </a:p>
        </p:txBody>
      </p:sp>
    </p:spTree>
    <p:extLst>
      <p:ext uri="{BB962C8B-B14F-4D97-AF65-F5344CB8AC3E}">
        <p14:creationId xmlns:p14="http://schemas.microsoft.com/office/powerpoint/2010/main" val="277508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12</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9. Blended Learning</a:t>
            </a:r>
            <a:endParaRPr lang="en-SG" sz="2000" dirty="0">
              <a:solidFill>
                <a:schemeClr val="bg1"/>
              </a:solidFill>
            </a:endParaRPr>
          </a:p>
        </p:txBody>
      </p:sp>
      <p:sp>
        <p:nvSpPr>
          <p:cNvPr id="4" name="TextBox 3">
            <a:extLst>
              <a:ext uri="{FF2B5EF4-FFF2-40B4-BE49-F238E27FC236}">
                <a16:creationId xmlns:a16="http://schemas.microsoft.com/office/drawing/2014/main" id="{0619A424-4B29-4D9D-8AF1-AB7EE4D8A379}"/>
              </a:ext>
            </a:extLst>
          </p:cNvPr>
          <p:cNvSpPr txBox="1"/>
          <p:nvPr/>
        </p:nvSpPr>
        <p:spPr>
          <a:xfrm>
            <a:off x="335870" y="1117695"/>
            <a:ext cx="8472259" cy="4832092"/>
          </a:xfrm>
          <a:prstGeom prst="rect">
            <a:avLst/>
          </a:prstGeom>
          <a:noFill/>
        </p:spPr>
        <p:txBody>
          <a:bodyPr wrap="square" rtlCol="0">
            <a:spAutoFit/>
          </a:bodyPr>
          <a:lstStyle/>
          <a:p>
            <a:pPr marL="285750" indent="-285750">
              <a:spcAft>
                <a:spcPts val="600"/>
              </a:spcAft>
              <a:buFont typeface="Wingdings" panose="05000000000000000000" pitchFamily="2" charset="2"/>
              <a:buChar char="§"/>
            </a:pPr>
            <a:r>
              <a:rPr lang="en-SG" sz="2800" dirty="0"/>
              <a:t>CS1231S has been selected to go Blended Learning mode.</a:t>
            </a:r>
          </a:p>
          <a:p>
            <a:pPr marL="285750" indent="-285750">
              <a:spcAft>
                <a:spcPts val="600"/>
              </a:spcAft>
              <a:buFont typeface="Wingdings" panose="05000000000000000000" pitchFamily="2" charset="2"/>
              <a:buChar char="§"/>
            </a:pPr>
            <a:r>
              <a:rPr lang="en-SG" sz="2800" dirty="0"/>
              <a:t>However, as the enrolment for CS1231S is too big, we can’t implement recitation classes as a replacement for lectures, hence we will retain the lectures, but introduce some elements of Blended Learning.</a:t>
            </a:r>
          </a:p>
          <a:p>
            <a:pPr marL="742950" lvl="1" indent="-285750">
              <a:spcAft>
                <a:spcPts val="600"/>
              </a:spcAft>
              <a:buFont typeface="Wingdings" panose="05000000000000000000" pitchFamily="2" charset="2"/>
              <a:buChar char="§"/>
            </a:pPr>
            <a:r>
              <a:rPr lang="en-SG" sz="2400" dirty="0"/>
              <a:t>Students are to view the lecture slides and previous semester’s lecture recordings before the lecture.</a:t>
            </a:r>
          </a:p>
          <a:p>
            <a:pPr marL="742950" lvl="1" indent="-285750">
              <a:spcAft>
                <a:spcPts val="600"/>
              </a:spcAft>
              <a:buFont typeface="Wingdings" panose="05000000000000000000" pitchFamily="2" charset="2"/>
              <a:buChar char="§"/>
            </a:pPr>
            <a:r>
              <a:rPr lang="en-SG" sz="2400" dirty="0"/>
              <a:t>Students are to post questions on the topics to be discussed in the coming week.</a:t>
            </a:r>
          </a:p>
          <a:p>
            <a:pPr marL="742950" lvl="1" indent="-285750">
              <a:spcAft>
                <a:spcPts val="600"/>
              </a:spcAft>
              <a:buFont typeface="Wingdings" panose="05000000000000000000" pitchFamily="2" charset="2"/>
              <a:buChar char="§"/>
            </a:pPr>
            <a:r>
              <a:rPr lang="en-SG" sz="2400" dirty="0"/>
              <a:t>The process will evolve over time as we experiment.</a:t>
            </a:r>
          </a:p>
        </p:txBody>
      </p:sp>
    </p:spTree>
    <p:extLst>
      <p:ext uri="{BB962C8B-B14F-4D97-AF65-F5344CB8AC3E}">
        <p14:creationId xmlns:p14="http://schemas.microsoft.com/office/powerpoint/2010/main" val="128546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13</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10. Why is Discrete Mathematics Important?</a:t>
            </a:r>
            <a:endParaRPr lang="en-SG" sz="2000" dirty="0">
              <a:solidFill>
                <a:schemeClr val="bg1"/>
              </a:solidFill>
            </a:endParaRPr>
          </a:p>
        </p:txBody>
      </p:sp>
      <p:sp>
        <p:nvSpPr>
          <p:cNvPr id="3" name="TextBox 2">
            <a:extLst>
              <a:ext uri="{FF2B5EF4-FFF2-40B4-BE49-F238E27FC236}">
                <a16:creationId xmlns:a16="http://schemas.microsoft.com/office/drawing/2014/main" id="{3DC469C8-CB37-4C3C-B3E8-207CFF301ACE}"/>
              </a:ext>
            </a:extLst>
          </p:cNvPr>
          <p:cNvSpPr txBox="1"/>
          <p:nvPr/>
        </p:nvSpPr>
        <p:spPr>
          <a:xfrm>
            <a:off x="386079" y="1181514"/>
            <a:ext cx="8517289" cy="461665"/>
          </a:xfrm>
          <a:prstGeom prst="rect">
            <a:avLst/>
          </a:prstGeom>
          <a:noFill/>
        </p:spPr>
        <p:txBody>
          <a:bodyPr wrap="square" rtlCol="0">
            <a:spAutoFit/>
          </a:bodyPr>
          <a:lstStyle/>
          <a:p>
            <a:r>
              <a:rPr lang="en-SG" sz="2400" dirty="0"/>
              <a:t>Discrete Math (DM) is important, especially for Computer Science.</a:t>
            </a:r>
          </a:p>
        </p:txBody>
      </p:sp>
      <p:sp>
        <p:nvSpPr>
          <p:cNvPr id="4" name="TextBox 3"/>
          <p:cNvSpPr txBox="1"/>
          <p:nvPr/>
        </p:nvSpPr>
        <p:spPr>
          <a:xfrm>
            <a:off x="75142" y="2041410"/>
            <a:ext cx="5727031" cy="2062103"/>
          </a:xfrm>
          <a:prstGeom prst="rect">
            <a:avLst/>
          </a:prstGeom>
          <a:solidFill>
            <a:schemeClr val="accent4">
              <a:lumMod val="40000"/>
              <a:lumOff val="60000"/>
            </a:schemeClr>
          </a:solidFill>
        </p:spPr>
        <p:txBody>
          <a:bodyPr wrap="square" rtlCol="0">
            <a:spAutoFit/>
          </a:bodyPr>
          <a:lstStyle/>
          <a:p>
            <a:r>
              <a:rPr lang="en-US" sz="2800" dirty="0"/>
              <a:t>It is the backbone of CS.</a:t>
            </a:r>
          </a:p>
          <a:p>
            <a:r>
              <a:rPr lang="en-US" sz="2000" dirty="0"/>
              <a:t>Concepts and notations from DM are useful in studying the describing objects and problems in all branches of CS, such as algorithms, programming languages, theorem proving and software development </a:t>
            </a:r>
          </a:p>
        </p:txBody>
      </p:sp>
      <p:sp>
        <p:nvSpPr>
          <p:cNvPr id="10" name="TextBox 9"/>
          <p:cNvSpPr txBox="1"/>
          <p:nvPr/>
        </p:nvSpPr>
        <p:spPr>
          <a:xfrm>
            <a:off x="3016920" y="3800259"/>
            <a:ext cx="5498430" cy="954107"/>
          </a:xfrm>
          <a:prstGeom prst="rect">
            <a:avLst/>
          </a:prstGeom>
          <a:solidFill>
            <a:schemeClr val="accent6">
              <a:lumMod val="20000"/>
              <a:lumOff val="80000"/>
            </a:schemeClr>
          </a:solidFill>
        </p:spPr>
        <p:txBody>
          <a:bodyPr wrap="square" rtlCol="0">
            <a:spAutoFit/>
          </a:bodyPr>
          <a:lstStyle/>
          <a:p>
            <a:r>
              <a:rPr lang="en-US" sz="2800" dirty="0"/>
              <a:t>Modeling with DM is an extremely important problem solving skill.</a:t>
            </a:r>
            <a:endParaRPr lang="en-US" sz="2000" dirty="0"/>
          </a:p>
        </p:txBody>
      </p:sp>
      <p:sp>
        <p:nvSpPr>
          <p:cNvPr id="12" name="TextBox 11"/>
          <p:cNvSpPr txBox="1"/>
          <p:nvPr/>
        </p:nvSpPr>
        <p:spPr>
          <a:xfrm>
            <a:off x="339304" y="4767407"/>
            <a:ext cx="5498430" cy="1077218"/>
          </a:xfrm>
          <a:prstGeom prst="rect">
            <a:avLst/>
          </a:prstGeom>
          <a:solidFill>
            <a:schemeClr val="accent2">
              <a:lumMod val="20000"/>
              <a:lumOff val="80000"/>
            </a:schemeClr>
          </a:solidFill>
        </p:spPr>
        <p:txBody>
          <a:bodyPr wrap="square" rtlCol="0">
            <a:spAutoFit/>
          </a:bodyPr>
          <a:lstStyle/>
          <a:p>
            <a:r>
              <a:rPr lang="en-US" sz="2800" dirty="0"/>
              <a:t>Useful for algorithms modules:</a:t>
            </a:r>
          </a:p>
          <a:p>
            <a:r>
              <a:rPr lang="en-US" dirty="0"/>
              <a:t>CS2040 (Data Structures and Algorithms), CS3230 (Design and Analysis of Algorithms), etc.</a:t>
            </a:r>
          </a:p>
        </p:txBody>
      </p:sp>
      <p:sp>
        <p:nvSpPr>
          <p:cNvPr id="13" name="TextBox 12"/>
          <p:cNvSpPr txBox="1"/>
          <p:nvPr/>
        </p:nvSpPr>
        <p:spPr>
          <a:xfrm>
            <a:off x="4858238" y="5542880"/>
            <a:ext cx="3951427" cy="830997"/>
          </a:xfrm>
          <a:prstGeom prst="rect">
            <a:avLst/>
          </a:prstGeom>
          <a:solidFill>
            <a:schemeClr val="accent5">
              <a:lumMod val="40000"/>
              <a:lumOff val="60000"/>
            </a:schemeClr>
          </a:solidFill>
        </p:spPr>
        <p:txBody>
          <a:bodyPr wrap="square" rtlCol="0">
            <a:spAutoFit/>
          </a:bodyPr>
          <a:lstStyle/>
          <a:p>
            <a:r>
              <a:rPr lang="en-US" sz="2400" dirty="0"/>
              <a:t>Logic part is useful in CS2100 (Computer </a:t>
            </a:r>
            <a:r>
              <a:rPr lang="en-US" sz="2400" dirty="0" err="1"/>
              <a:t>Organisation</a:t>
            </a:r>
            <a:r>
              <a:rPr lang="en-US" sz="2400" dirty="0"/>
              <a:t>).</a:t>
            </a:r>
          </a:p>
        </p:txBody>
      </p:sp>
      <p:sp>
        <p:nvSpPr>
          <p:cNvPr id="14" name="TextBox 13"/>
          <p:cNvSpPr txBox="1"/>
          <p:nvPr/>
        </p:nvSpPr>
        <p:spPr>
          <a:xfrm>
            <a:off x="5183049" y="1731530"/>
            <a:ext cx="3720320" cy="1107996"/>
          </a:xfrm>
          <a:prstGeom prst="rect">
            <a:avLst/>
          </a:prstGeom>
          <a:solidFill>
            <a:schemeClr val="accent3">
              <a:lumMod val="20000"/>
              <a:lumOff val="80000"/>
            </a:schemeClr>
          </a:solidFill>
        </p:spPr>
        <p:txBody>
          <a:bodyPr wrap="square" rtlCol="0">
            <a:spAutoFit/>
          </a:bodyPr>
          <a:lstStyle/>
          <a:p>
            <a:r>
              <a:rPr lang="en-US" sz="2400" dirty="0"/>
              <a:t>Every field in CS is related to discrete objects </a:t>
            </a:r>
            <a:r>
              <a:rPr lang="en-US" dirty="0"/>
              <a:t>– databases, neural networks, automata, etc.</a:t>
            </a:r>
          </a:p>
        </p:txBody>
      </p:sp>
    </p:spTree>
    <p:extLst>
      <p:ext uri="{BB962C8B-B14F-4D97-AF65-F5344CB8AC3E}">
        <p14:creationId xmlns:p14="http://schemas.microsoft.com/office/powerpoint/2010/main" val="149079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14</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11. Plagiarism</a:t>
            </a:r>
            <a:endParaRPr lang="en-SG" sz="2000" dirty="0">
              <a:solidFill>
                <a:schemeClr val="bg1"/>
              </a:solidFill>
            </a:endParaRPr>
          </a:p>
        </p:txBody>
      </p:sp>
      <p:sp>
        <p:nvSpPr>
          <p:cNvPr id="10" name="Rectangle 2">
            <a:extLst>
              <a:ext uri="{FF2B5EF4-FFF2-40B4-BE49-F238E27FC236}">
                <a16:creationId xmlns:a16="http://schemas.microsoft.com/office/drawing/2014/main" id="{271EA437-D95E-4334-A31B-AE99D1474624}"/>
              </a:ext>
            </a:extLst>
          </p:cNvPr>
          <p:cNvSpPr>
            <a:spLocks noChangeArrowheads="1"/>
          </p:cNvSpPr>
          <p:nvPr/>
        </p:nvSpPr>
        <p:spPr bwMode="auto">
          <a:xfrm>
            <a:off x="315913" y="1328738"/>
            <a:ext cx="85598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8" tIns="45703" rIns="91408" bIns="45703"/>
          <a:lstStyle>
            <a:lvl1pPr marL="342900" indent="-342900">
              <a:spcBef>
                <a:spcPct val="50000"/>
              </a:spcBef>
              <a:spcAft>
                <a:spcPct val="50000"/>
              </a:spcAft>
              <a:buClr>
                <a:srgbClr val="FF0000"/>
              </a:buClr>
              <a:buSzPct val="65000"/>
              <a:buFont typeface="Webdings" panose="05030102010509060703" pitchFamily="18" charset="2"/>
              <a:buChar char="4"/>
              <a:defRPr sz="2300">
                <a:solidFill>
                  <a:schemeClr val="tx1"/>
                </a:solidFill>
                <a:latin typeface="Tahoma" panose="020B0604030504040204" pitchFamily="34" charset="0"/>
              </a:defRPr>
            </a:lvl1pPr>
            <a:lvl2pPr indent="-457200">
              <a:spcBef>
                <a:spcPct val="40000"/>
              </a:spcBef>
              <a:spcAft>
                <a:spcPct val="40000"/>
              </a:spcAft>
              <a:buClr>
                <a:srgbClr val="FF0000"/>
              </a:buClr>
              <a:buSzPct val="55000"/>
              <a:buFont typeface="Webdings" panose="05030102010509060703" pitchFamily="18" charset="2"/>
              <a:buChar char="8"/>
              <a:defRPr sz="2000">
                <a:solidFill>
                  <a:schemeClr val="tx1"/>
                </a:solidFill>
                <a:latin typeface="Tahoma" panose="020B0604030504040204" pitchFamily="34" charset="0"/>
              </a:defRPr>
            </a:lvl2pPr>
            <a:lvl3pPr marL="742950" indent="-285750">
              <a:spcBef>
                <a:spcPct val="20000"/>
              </a:spcBef>
              <a:buClr>
                <a:srgbClr val="FF0000"/>
              </a:buClr>
              <a:buSzPct val="50000"/>
              <a:buFont typeface="Wingdings" panose="05000000000000000000" pitchFamily="2" charset="2"/>
              <a:buChar char="Ø"/>
              <a:defRPr>
                <a:solidFill>
                  <a:schemeClr val="tx1"/>
                </a:solidFill>
                <a:latin typeface="Tahoma" panose="020B0604030504040204" pitchFamily="34" charset="0"/>
              </a:defRPr>
            </a:lvl3pPr>
            <a:lvl4pPr marL="1600200" indent="-228600">
              <a:spcBef>
                <a:spcPct val="20000"/>
              </a:spcBef>
              <a:buChar char="–"/>
              <a:defRPr sz="1600" i="1">
                <a:solidFill>
                  <a:schemeClr val="tx1"/>
                </a:solidFill>
                <a:latin typeface="Tahoma" panose="020B0604030504040204" pitchFamily="34" charset="0"/>
              </a:defRPr>
            </a:lvl4pPr>
            <a:lvl5pPr marL="2057400" indent="-228600">
              <a:spcBef>
                <a:spcPct val="20000"/>
              </a:spcBef>
              <a:buChar char="»"/>
              <a:defRPr sz="14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14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14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14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1400">
                <a:solidFill>
                  <a:schemeClr val="tx1"/>
                </a:solidFill>
                <a:latin typeface="Tahoma" panose="020B0604030504040204" pitchFamily="34" charset="0"/>
              </a:defRPr>
            </a:lvl9pPr>
          </a:lstStyle>
          <a:p>
            <a:pPr lvl="1" eaLnBrk="1" hangingPunct="1">
              <a:spcBef>
                <a:spcPts val="1800"/>
              </a:spcBef>
              <a:spcAft>
                <a:spcPct val="0"/>
              </a:spcAft>
              <a:buClr>
                <a:schemeClr val="tx1"/>
              </a:buClr>
              <a:buSzTx/>
              <a:buFont typeface="Arial" panose="020B0604020202020204" pitchFamily="34" charset="0"/>
              <a:buChar char="●"/>
            </a:pPr>
            <a:r>
              <a:rPr lang="en-US" altLang="en-US" sz="2400" b="0" dirty="0">
                <a:latin typeface="Arial" panose="020B0604020202020204" pitchFamily="34" charset="0"/>
                <a:ea typeface="Verdana" panose="020B0604030504040204" pitchFamily="34" charset="0"/>
                <a:cs typeface="Arial" panose="020B0604020202020204" pitchFamily="34" charset="0"/>
              </a:rPr>
              <a:t>Use or close </a:t>
            </a:r>
            <a:r>
              <a:rPr lang="en-US" altLang="en-US" sz="2400" b="0" dirty="0">
                <a:solidFill>
                  <a:srgbClr val="FF0000"/>
                </a:solidFill>
                <a:latin typeface="Arial" panose="020B0604020202020204" pitchFamily="34" charset="0"/>
                <a:ea typeface="Verdana" panose="020B0604030504040204" pitchFamily="34" charset="0"/>
                <a:cs typeface="Arial" panose="020B0604020202020204" pitchFamily="34" charset="0"/>
              </a:rPr>
              <a:t>imitation </a:t>
            </a:r>
            <a:r>
              <a:rPr lang="en-US" altLang="en-US" sz="2400" b="0" dirty="0">
                <a:latin typeface="Arial" panose="020B0604020202020204" pitchFamily="34" charset="0"/>
                <a:ea typeface="Verdana" panose="020B0604030504040204" pitchFamily="34" charset="0"/>
                <a:cs typeface="Arial" panose="020B0604020202020204" pitchFamily="34" charset="0"/>
              </a:rPr>
              <a:t>of the </a:t>
            </a:r>
            <a:r>
              <a:rPr lang="en-US" altLang="en-US" sz="2400" b="0" dirty="0">
                <a:solidFill>
                  <a:srgbClr val="FF0000"/>
                </a:solidFill>
                <a:latin typeface="Arial" panose="020B0604020202020204" pitchFamily="34" charset="0"/>
                <a:ea typeface="Verdana" panose="020B0604030504040204" pitchFamily="34" charset="0"/>
                <a:cs typeface="Arial" panose="020B0604020202020204" pitchFamily="34" charset="0"/>
              </a:rPr>
              <a:t>language</a:t>
            </a:r>
            <a:r>
              <a:rPr lang="en-US" altLang="en-US" sz="2400" b="0" dirty="0">
                <a:latin typeface="Arial" panose="020B0604020202020204" pitchFamily="34" charset="0"/>
                <a:ea typeface="Verdana" panose="020B0604030504040204" pitchFamily="34" charset="0"/>
                <a:cs typeface="Arial" panose="020B0604020202020204" pitchFamily="34" charset="0"/>
              </a:rPr>
              <a:t> and </a:t>
            </a:r>
            <a:r>
              <a:rPr lang="en-US" altLang="en-US" sz="2400" b="0" dirty="0">
                <a:solidFill>
                  <a:srgbClr val="FF0000"/>
                </a:solidFill>
                <a:latin typeface="Arial" panose="020B0604020202020204" pitchFamily="34" charset="0"/>
                <a:ea typeface="Verdana" panose="020B0604030504040204" pitchFamily="34" charset="0"/>
                <a:cs typeface="Arial" panose="020B0604020202020204" pitchFamily="34" charset="0"/>
              </a:rPr>
              <a:t>thoughts</a:t>
            </a:r>
            <a:r>
              <a:rPr lang="en-US" altLang="en-US" sz="2400" b="0" dirty="0">
                <a:latin typeface="Arial" panose="020B0604020202020204" pitchFamily="34" charset="0"/>
                <a:ea typeface="Verdana" panose="020B0604030504040204" pitchFamily="34" charset="0"/>
                <a:cs typeface="Arial" panose="020B0604020202020204" pitchFamily="34" charset="0"/>
              </a:rPr>
              <a:t> of another author and the representation of them as one’s own original work.</a:t>
            </a:r>
          </a:p>
          <a:p>
            <a:pPr lvl="1" eaLnBrk="1" hangingPunct="1">
              <a:spcBef>
                <a:spcPts val="1800"/>
              </a:spcBef>
              <a:spcAft>
                <a:spcPct val="0"/>
              </a:spcAft>
              <a:buClr>
                <a:schemeClr val="tx1"/>
              </a:buClr>
              <a:buSzTx/>
              <a:buFont typeface="Arial" panose="020B0604020202020204" pitchFamily="34" charset="0"/>
              <a:buChar char="●"/>
            </a:pPr>
            <a:r>
              <a:rPr lang="en-US" altLang="en-US" sz="2400" b="0" dirty="0">
                <a:latin typeface="Arial" panose="020B0604020202020204" pitchFamily="34" charset="0"/>
                <a:ea typeface="Verdana" panose="020B0604030504040204" pitchFamily="34" charset="0"/>
                <a:cs typeface="Arial" panose="020B0604020202020204" pitchFamily="34" charset="0"/>
              </a:rPr>
              <a:t>Plagiarism by students,</a:t>
            </a:r>
            <a:r>
              <a:rPr lang="en-US" altLang="en-US" sz="2400" b="0" dirty="0">
                <a:solidFill>
                  <a:srgbClr val="0000FF"/>
                </a:solidFill>
                <a:latin typeface="Arial" panose="020B0604020202020204" pitchFamily="34" charset="0"/>
                <a:ea typeface="Verdana" panose="020B0604030504040204" pitchFamily="34" charset="0"/>
                <a:cs typeface="Arial" panose="020B0604020202020204" pitchFamily="34" charset="0"/>
              </a:rPr>
              <a:t> </a:t>
            </a:r>
            <a:r>
              <a:rPr lang="en-US" altLang="en-US" sz="2400" b="0" dirty="0">
                <a:latin typeface="Arial" panose="020B0604020202020204" pitchFamily="34" charset="0"/>
                <a:ea typeface="Verdana" panose="020B0604030504040204" pitchFamily="34" charset="0"/>
                <a:cs typeface="Arial" panose="020B0604020202020204" pitchFamily="34" charset="0"/>
              </a:rPr>
              <a:t>professors, or researchers is considered </a:t>
            </a:r>
            <a:r>
              <a:rPr lang="en-US" altLang="en-US" sz="2400" b="0" dirty="0">
                <a:solidFill>
                  <a:srgbClr val="FF0000"/>
                </a:solidFill>
                <a:latin typeface="Arial" panose="020B0604020202020204" pitchFamily="34" charset="0"/>
                <a:ea typeface="Verdana" panose="020B0604030504040204" pitchFamily="34" charset="0"/>
                <a:cs typeface="Arial" panose="020B0604020202020204" pitchFamily="34" charset="0"/>
              </a:rPr>
              <a:t>academic dishonesty </a:t>
            </a:r>
            <a:r>
              <a:rPr lang="en-US" altLang="en-US" sz="2400" b="0" dirty="0">
                <a:latin typeface="Arial" panose="020B0604020202020204" pitchFamily="34" charset="0"/>
                <a:ea typeface="Verdana" panose="020B0604030504040204" pitchFamily="34" charset="0"/>
                <a:cs typeface="Arial" panose="020B0604020202020204" pitchFamily="34" charset="0"/>
              </a:rPr>
              <a:t>or</a:t>
            </a:r>
            <a:r>
              <a:rPr lang="en-US" altLang="en-US" sz="2400" b="0" dirty="0">
                <a:solidFill>
                  <a:srgbClr val="FF0000"/>
                </a:solidFill>
                <a:latin typeface="Arial" panose="020B0604020202020204" pitchFamily="34" charset="0"/>
                <a:ea typeface="Verdana" panose="020B0604030504040204" pitchFamily="34" charset="0"/>
                <a:cs typeface="Arial" panose="020B0604020202020204" pitchFamily="34" charset="0"/>
              </a:rPr>
              <a:t> academic fraud</a:t>
            </a:r>
            <a:r>
              <a:rPr lang="en-US" altLang="en-US" sz="2400" b="0" dirty="0">
                <a:latin typeface="Arial" panose="020B0604020202020204" pitchFamily="34" charset="0"/>
                <a:ea typeface="Verdana" panose="020B0604030504040204" pitchFamily="34" charset="0"/>
                <a:cs typeface="Arial" panose="020B0604020202020204" pitchFamily="34" charset="0"/>
              </a:rPr>
              <a:t>, and offenders are subject to </a:t>
            </a:r>
            <a:r>
              <a:rPr lang="en-US" altLang="en-US" sz="2400" b="0" dirty="0">
                <a:solidFill>
                  <a:srgbClr val="C00000"/>
                </a:solidFill>
                <a:latin typeface="Arial" panose="020B0604020202020204" pitchFamily="34" charset="0"/>
                <a:ea typeface="Verdana" panose="020B0604030504040204" pitchFamily="34" charset="0"/>
                <a:cs typeface="Arial" panose="020B0604020202020204" pitchFamily="34" charset="0"/>
              </a:rPr>
              <a:t>academic censure</a:t>
            </a:r>
            <a:r>
              <a:rPr lang="en-US" altLang="en-US" sz="2400" b="0" dirty="0">
                <a:latin typeface="Arial" panose="020B0604020202020204" pitchFamily="34" charset="0"/>
                <a:ea typeface="Verdana" panose="020B0604030504040204" pitchFamily="34" charset="0"/>
                <a:cs typeface="Arial" panose="020B0604020202020204" pitchFamily="34" charset="0"/>
              </a:rPr>
              <a:t>, up to and including </a:t>
            </a:r>
            <a:r>
              <a:rPr lang="en-US" altLang="en-US" sz="2400" dirty="0">
                <a:solidFill>
                  <a:srgbClr val="FF0000"/>
                </a:solidFill>
                <a:latin typeface="Arial" panose="020B0604020202020204" pitchFamily="34" charset="0"/>
                <a:ea typeface="Verdana" panose="020B0604030504040204" pitchFamily="34" charset="0"/>
                <a:cs typeface="Arial" panose="020B0604020202020204" pitchFamily="34" charset="0"/>
              </a:rPr>
              <a:t>expulsion</a:t>
            </a:r>
            <a:r>
              <a:rPr lang="en-US" altLang="en-US" sz="2400" b="0" dirty="0">
                <a:solidFill>
                  <a:schemeClr val="accent2"/>
                </a:solidFill>
                <a:latin typeface="Arial" panose="020B0604020202020204" pitchFamily="34" charset="0"/>
                <a:ea typeface="Verdana" panose="020B0604030504040204" pitchFamily="34" charset="0"/>
                <a:cs typeface="Arial" panose="020B0604020202020204" pitchFamily="34" charset="0"/>
              </a:rPr>
              <a:t>.</a:t>
            </a:r>
          </a:p>
          <a:p>
            <a:pPr lvl="1" eaLnBrk="1" hangingPunct="1">
              <a:spcBef>
                <a:spcPts val="1800"/>
              </a:spcBef>
              <a:spcAft>
                <a:spcPct val="0"/>
              </a:spcAft>
              <a:buClr>
                <a:schemeClr val="tx1"/>
              </a:buClr>
              <a:buSzTx/>
              <a:buFont typeface="Arial" panose="020B0604020202020204" pitchFamily="34" charset="0"/>
              <a:buChar char="●"/>
            </a:pPr>
            <a:r>
              <a:rPr lang="en-US" altLang="en-US" sz="2400" b="0" dirty="0">
                <a:latin typeface="Arial" panose="020B0604020202020204" pitchFamily="34" charset="0"/>
                <a:ea typeface="Verdana" panose="020B0604030504040204" pitchFamily="34" charset="0"/>
                <a:cs typeface="Arial" panose="020B0604020202020204" pitchFamily="34" charset="0"/>
              </a:rPr>
              <a:t>Do</a:t>
            </a:r>
            <a:r>
              <a:rPr lang="en-US" altLang="en-US" sz="2400" b="0" dirty="0">
                <a:solidFill>
                  <a:srgbClr val="FF0000"/>
                </a:solidFill>
                <a:latin typeface="Arial" panose="020B0604020202020204" pitchFamily="34" charset="0"/>
                <a:ea typeface="Verdana" panose="020B0604030504040204" pitchFamily="34" charset="0"/>
                <a:cs typeface="Arial" panose="020B0604020202020204" pitchFamily="34" charset="0"/>
              </a:rPr>
              <a:t> not </a:t>
            </a:r>
            <a:r>
              <a:rPr lang="en-US" altLang="en-US" sz="2400" b="0" dirty="0" err="1">
                <a:solidFill>
                  <a:srgbClr val="FF0000"/>
                </a:solidFill>
                <a:latin typeface="Arial" panose="020B0604020202020204" pitchFamily="34" charset="0"/>
                <a:ea typeface="Verdana" panose="020B0604030504040204" pitchFamily="34" charset="0"/>
                <a:cs typeface="Arial" panose="020B0604020202020204" pitchFamily="34" charset="0"/>
              </a:rPr>
              <a:t>plagiarise</a:t>
            </a:r>
            <a:r>
              <a:rPr lang="en-US" altLang="en-US" sz="2400" b="0" dirty="0">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altLang="en-US" sz="2400" b="0" dirty="0">
                <a:latin typeface="Arial" panose="020B0604020202020204" pitchFamily="34" charset="0"/>
                <a:ea typeface="Verdana" panose="020B0604030504040204" pitchFamily="34" charset="0"/>
                <a:cs typeface="Arial" panose="020B0604020202020204" pitchFamily="34" charset="0"/>
              </a:rPr>
              <a:t>or</a:t>
            </a:r>
            <a:r>
              <a:rPr lang="en-US" altLang="en-US" sz="2400" b="0" dirty="0">
                <a:solidFill>
                  <a:srgbClr val="FF0000"/>
                </a:solidFill>
                <a:latin typeface="Arial" panose="020B0604020202020204" pitchFamily="34" charset="0"/>
                <a:ea typeface="Verdana" panose="020B0604030504040204" pitchFamily="34" charset="0"/>
                <a:cs typeface="Arial" panose="020B0604020202020204" pitchFamily="34" charset="0"/>
              </a:rPr>
              <a:t> commit any acts of dishonesty</a:t>
            </a:r>
            <a:r>
              <a:rPr lang="en-US" altLang="en-US" sz="2400" b="0" dirty="0">
                <a:solidFill>
                  <a:schemeClr val="accent2"/>
                </a:solidFill>
                <a:latin typeface="Arial" panose="020B0604020202020204" pitchFamily="34" charset="0"/>
                <a:ea typeface="Verdana" panose="020B0604030504040204" pitchFamily="34" charset="0"/>
                <a:cs typeface="Arial" panose="020B0604020202020204" pitchFamily="34" charset="0"/>
              </a:rPr>
              <a:t>.</a:t>
            </a:r>
          </a:p>
          <a:p>
            <a:pPr lvl="1" eaLnBrk="1" hangingPunct="1">
              <a:spcBef>
                <a:spcPts val="1800"/>
              </a:spcBef>
              <a:spcAft>
                <a:spcPct val="0"/>
              </a:spcAft>
              <a:buClr>
                <a:schemeClr val="tx1"/>
              </a:buClr>
              <a:buSzTx/>
              <a:buFont typeface="Arial" panose="020B0604020202020204" pitchFamily="34" charset="0"/>
              <a:buChar char="●"/>
            </a:pPr>
            <a:r>
              <a:rPr lang="en-US" altLang="en-US" sz="2400" b="0" dirty="0">
                <a:latin typeface="Arial" panose="020B0604020202020204" pitchFamily="34" charset="0"/>
                <a:ea typeface="Verdana" panose="020B0604030504040204" pitchFamily="34" charset="0"/>
                <a:cs typeface="Arial" panose="020B0604020202020204" pitchFamily="34" charset="0"/>
              </a:rPr>
              <a:t>Further information: </a:t>
            </a:r>
          </a:p>
          <a:p>
            <a:pPr lvl="2" eaLnBrk="1" hangingPunct="1">
              <a:spcBef>
                <a:spcPts val="600"/>
              </a:spcBef>
              <a:buClr>
                <a:schemeClr val="tx1"/>
              </a:buClr>
              <a:buSzTx/>
            </a:pPr>
            <a:r>
              <a:rPr lang="en-US" altLang="en-US" sz="2000" b="0" dirty="0">
                <a:latin typeface="Arial" panose="020B0604020202020204" pitchFamily="34" charset="0"/>
                <a:ea typeface="Verdana" panose="020B0604030504040204" pitchFamily="34" charset="0"/>
                <a:cs typeface="Arial" panose="020B0604020202020204" pitchFamily="34" charset="0"/>
                <a:hlinkClick r:id="rId3"/>
              </a:rPr>
              <a:t>https://www.comp.nus.edu.sg/cug/plagiarism/</a:t>
            </a:r>
            <a:r>
              <a:rPr lang="en-US" altLang="en-US" sz="2000" b="0" dirty="0">
                <a:latin typeface="Arial" panose="020B0604020202020204" pitchFamily="34" charset="0"/>
                <a:ea typeface="Verdana" panose="020B0604030504040204" pitchFamily="34" charset="0"/>
                <a:cs typeface="Arial" panose="020B0604020202020204" pitchFamily="34" charset="0"/>
              </a:rPr>
              <a:t> </a:t>
            </a:r>
          </a:p>
          <a:p>
            <a:pPr lvl="2" eaLnBrk="1" hangingPunct="1">
              <a:spcBef>
                <a:spcPts val="600"/>
              </a:spcBef>
              <a:buClr>
                <a:schemeClr val="tx1"/>
              </a:buClr>
              <a:buSzTx/>
            </a:pPr>
            <a:r>
              <a:rPr lang="en-US" altLang="en-US" sz="2000" b="0" dirty="0">
                <a:latin typeface="Arial" panose="020B0604020202020204" pitchFamily="34" charset="0"/>
                <a:ea typeface="Verdana" panose="020B0604030504040204" pitchFamily="34" charset="0"/>
                <a:cs typeface="Arial" panose="020B0604020202020204" pitchFamily="34" charset="0"/>
                <a:hlinkClick r:id="rId4"/>
              </a:rPr>
              <a:t>http://nus.edu.sg/celc/programmes/plagiarism.html</a:t>
            </a:r>
            <a:r>
              <a:rPr lang="en-US" altLang="en-US" sz="2000" b="0" dirty="0">
                <a:latin typeface="Arial" panose="020B0604020202020204" pitchFamily="34" charset="0"/>
                <a:ea typeface="Verdana" panose="020B0604030504040204" pitchFamily="34" charset="0"/>
                <a:cs typeface="Arial" panose="020B0604020202020204" pitchFamily="34" charset="0"/>
              </a:rPr>
              <a:t> </a:t>
            </a:r>
            <a:endParaRPr lang="en-US" altLang="en-US" sz="2000" b="0" dirty="0">
              <a:solidFill>
                <a:schemeClr val="accent2"/>
              </a:solidFill>
              <a:latin typeface="Arial" panose="020B0604020202020204" pitchFamily="34" charset="0"/>
              <a:ea typeface="Verdana" panose="020B0604030504040204" pitchFamily="34" charset="0"/>
              <a:cs typeface="Arial" panose="020B0604020202020204" pitchFamily="34" charset="0"/>
            </a:endParaRPr>
          </a:p>
          <a:p>
            <a:pPr lvl="1" eaLnBrk="1" hangingPunct="1">
              <a:spcBef>
                <a:spcPts val="1800"/>
              </a:spcBef>
              <a:spcAft>
                <a:spcPct val="0"/>
              </a:spcAft>
              <a:buClr>
                <a:srgbClr val="FF0066"/>
              </a:buClr>
              <a:buSzTx/>
              <a:buFont typeface="Arial" panose="020B0604020202020204" pitchFamily="34" charset="0"/>
              <a:buChar char="●"/>
            </a:pPr>
            <a:endParaRPr lang="en-US" altLang="en-US" b="0" dirty="0">
              <a:solidFill>
                <a:srgbClr val="0000FF"/>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9769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500"/>
                                        <p:tgtEl>
                                          <p:spTgt spid="10">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animEffect transition="in" filter="dissolve">
                                      <p:cBhvr>
                                        <p:cTn id="25" dur="500"/>
                                        <p:tgtEl>
                                          <p:spTgt spid="10">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xEl>
                                              <p:pRg st="5" end="5"/>
                                            </p:txEl>
                                          </p:spTgt>
                                        </p:tgtEl>
                                        <p:attrNameLst>
                                          <p:attrName>style.visibility</p:attrName>
                                        </p:attrNameLst>
                                      </p:cBhvr>
                                      <p:to>
                                        <p:strVal val="visible"/>
                                      </p:to>
                                    </p:set>
                                    <p:animEffect transition="in" filter="dissolve">
                                      <p:cBhvr>
                                        <p:cTn id="28"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15</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12. CS1231S Tagline</a:t>
            </a:r>
            <a:endParaRPr lang="en-SG" sz="2000"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23" y="1334183"/>
            <a:ext cx="4749465" cy="265970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1517" y="3798761"/>
            <a:ext cx="3962400" cy="2740152"/>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1342177"/>
            <a:ext cx="4355031" cy="2903354"/>
          </a:xfrm>
          <a:prstGeom prst="rect">
            <a:avLst/>
          </a:prstGeom>
        </p:spPr>
      </p:pic>
    </p:spTree>
    <p:extLst>
      <p:ext uri="{BB962C8B-B14F-4D97-AF65-F5344CB8AC3E}">
        <p14:creationId xmlns:p14="http://schemas.microsoft.com/office/powerpoint/2010/main" val="228644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45BCA7-BE1F-44EA-8FAA-E97CADA8B770}" type="slidenum">
              <a:rPr lang="en-SG" smtClean="0"/>
              <a:t>16</a:t>
            </a:fld>
            <a:endParaRPr lang="en-SG" dirty="0"/>
          </a:p>
        </p:txBody>
      </p:sp>
      <p:sp>
        <p:nvSpPr>
          <p:cNvPr id="4" name="TextBox 3">
            <a:extLst>
              <a:ext uri="{FF2B5EF4-FFF2-40B4-BE49-F238E27FC236}">
                <a16:creationId xmlns:a16="http://schemas.microsoft.com/office/drawing/2014/main" id="{7E096928-2B38-DCAA-4CB5-93C403F5A6AB}"/>
              </a:ext>
            </a:extLst>
          </p:cNvPr>
          <p:cNvSpPr txBox="1"/>
          <p:nvPr/>
        </p:nvSpPr>
        <p:spPr>
          <a:xfrm>
            <a:off x="374390" y="523522"/>
            <a:ext cx="6083560" cy="954107"/>
          </a:xfrm>
          <a:prstGeom prst="rect">
            <a:avLst/>
          </a:prstGeom>
          <a:solidFill>
            <a:schemeClr val="accent2">
              <a:lumMod val="20000"/>
              <a:lumOff val="80000"/>
            </a:schemeClr>
          </a:solidFill>
        </p:spPr>
        <p:txBody>
          <a:bodyPr wrap="square" rtlCol="0">
            <a:spAutoFit/>
          </a:bodyPr>
          <a:lstStyle/>
          <a:p>
            <a:r>
              <a:rPr lang="en-US" sz="2800" dirty="0"/>
              <a:t>What have you heard about CS1231S from those who have taken it before?</a:t>
            </a:r>
            <a:endParaRPr lang="en-SG" sz="2800" dirty="0"/>
          </a:p>
        </p:txBody>
      </p:sp>
      <p:sp>
        <p:nvSpPr>
          <p:cNvPr id="6" name="TextBox 5">
            <a:extLst>
              <a:ext uri="{FF2B5EF4-FFF2-40B4-BE49-F238E27FC236}">
                <a16:creationId xmlns:a16="http://schemas.microsoft.com/office/drawing/2014/main" id="{E8C7CB3A-FA30-0F95-E309-501D01CEDCDC}"/>
              </a:ext>
            </a:extLst>
          </p:cNvPr>
          <p:cNvSpPr txBox="1"/>
          <p:nvPr/>
        </p:nvSpPr>
        <p:spPr>
          <a:xfrm rot="19965816">
            <a:off x="1437606" y="2393984"/>
            <a:ext cx="1927084" cy="461665"/>
          </a:xfrm>
          <a:prstGeom prst="rect">
            <a:avLst/>
          </a:prstGeom>
          <a:solidFill>
            <a:schemeClr val="accent1">
              <a:lumMod val="20000"/>
              <a:lumOff val="80000"/>
            </a:schemeClr>
          </a:solidFill>
        </p:spPr>
        <p:txBody>
          <a:bodyPr wrap="square" rtlCol="0">
            <a:spAutoFit/>
          </a:bodyPr>
          <a:lstStyle/>
          <a:p>
            <a:pPr algn="ctr"/>
            <a:r>
              <a:rPr lang="en-US" sz="2400" dirty="0"/>
              <a:t>Challenging</a:t>
            </a:r>
            <a:endParaRPr lang="en-SG" sz="2400" dirty="0"/>
          </a:p>
        </p:txBody>
      </p:sp>
      <p:sp>
        <p:nvSpPr>
          <p:cNvPr id="7" name="TextBox 6">
            <a:extLst>
              <a:ext uri="{FF2B5EF4-FFF2-40B4-BE49-F238E27FC236}">
                <a16:creationId xmlns:a16="http://schemas.microsoft.com/office/drawing/2014/main" id="{7270327E-5327-8425-E86F-35DD75845E14}"/>
              </a:ext>
            </a:extLst>
          </p:cNvPr>
          <p:cNvSpPr txBox="1"/>
          <p:nvPr/>
        </p:nvSpPr>
        <p:spPr>
          <a:xfrm rot="19965816">
            <a:off x="3675075" y="2362089"/>
            <a:ext cx="1512818" cy="461665"/>
          </a:xfrm>
          <a:prstGeom prst="rect">
            <a:avLst/>
          </a:prstGeom>
          <a:solidFill>
            <a:schemeClr val="accent6">
              <a:lumMod val="20000"/>
              <a:lumOff val="80000"/>
            </a:schemeClr>
          </a:solidFill>
        </p:spPr>
        <p:txBody>
          <a:bodyPr wrap="square" rtlCol="0">
            <a:spAutoFit/>
          </a:bodyPr>
          <a:lstStyle/>
          <a:p>
            <a:pPr algn="ctr"/>
            <a:r>
              <a:rPr lang="en-US" sz="2400" dirty="0"/>
              <a:t>Boring</a:t>
            </a:r>
            <a:endParaRPr lang="en-SG" sz="2400" dirty="0"/>
          </a:p>
        </p:txBody>
      </p:sp>
      <p:sp>
        <p:nvSpPr>
          <p:cNvPr id="8" name="TextBox 7">
            <a:extLst>
              <a:ext uri="{FF2B5EF4-FFF2-40B4-BE49-F238E27FC236}">
                <a16:creationId xmlns:a16="http://schemas.microsoft.com/office/drawing/2014/main" id="{448D4A26-DC21-1D93-E820-96B607A03313}"/>
              </a:ext>
            </a:extLst>
          </p:cNvPr>
          <p:cNvSpPr txBox="1"/>
          <p:nvPr/>
        </p:nvSpPr>
        <p:spPr>
          <a:xfrm rot="19965816">
            <a:off x="5429606" y="2406129"/>
            <a:ext cx="1874002" cy="461665"/>
          </a:xfrm>
          <a:prstGeom prst="rect">
            <a:avLst/>
          </a:prstGeom>
          <a:solidFill>
            <a:schemeClr val="accent4">
              <a:lumMod val="40000"/>
              <a:lumOff val="60000"/>
            </a:schemeClr>
          </a:solidFill>
        </p:spPr>
        <p:txBody>
          <a:bodyPr wrap="square" rtlCol="0">
            <a:spAutoFit/>
          </a:bodyPr>
          <a:lstStyle/>
          <a:p>
            <a:pPr algn="ctr"/>
            <a:r>
              <a:rPr lang="en-US" sz="2400" dirty="0"/>
              <a:t>Interesting</a:t>
            </a:r>
            <a:endParaRPr lang="en-SG" sz="2400" dirty="0"/>
          </a:p>
        </p:txBody>
      </p:sp>
      <p:sp>
        <p:nvSpPr>
          <p:cNvPr id="9" name="TextBox 8">
            <a:extLst>
              <a:ext uri="{FF2B5EF4-FFF2-40B4-BE49-F238E27FC236}">
                <a16:creationId xmlns:a16="http://schemas.microsoft.com/office/drawing/2014/main" id="{EA9FBA8E-367C-EAA9-891D-B65F656E8B6E}"/>
              </a:ext>
            </a:extLst>
          </p:cNvPr>
          <p:cNvSpPr txBox="1"/>
          <p:nvPr/>
        </p:nvSpPr>
        <p:spPr>
          <a:xfrm rot="19965816">
            <a:off x="853614" y="3977428"/>
            <a:ext cx="1818167" cy="461665"/>
          </a:xfrm>
          <a:prstGeom prst="rect">
            <a:avLst/>
          </a:prstGeom>
          <a:solidFill>
            <a:schemeClr val="accent2">
              <a:lumMod val="40000"/>
              <a:lumOff val="60000"/>
            </a:schemeClr>
          </a:solidFill>
        </p:spPr>
        <p:txBody>
          <a:bodyPr wrap="square" rtlCol="0">
            <a:spAutoFit/>
          </a:bodyPr>
          <a:lstStyle/>
          <a:p>
            <a:pPr algn="ctr"/>
            <a:r>
              <a:rPr lang="en-US" sz="2400" dirty="0"/>
              <a:t>Depressing</a:t>
            </a:r>
            <a:endParaRPr lang="en-SG" sz="2400" dirty="0"/>
          </a:p>
        </p:txBody>
      </p:sp>
      <p:sp>
        <p:nvSpPr>
          <p:cNvPr id="10" name="TextBox 9">
            <a:extLst>
              <a:ext uri="{FF2B5EF4-FFF2-40B4-BE49-F238E27FC236}">
                <a16:creationId xmlns:a16="http://schemas.microsoft.com/office/drawing/2014/main" id="{6D637671-20C1-C456-999B-1C802EA281E4}"/>
              </a:ext>
            </a:extLst>
          </p:cNvPr>
          <p:cNvSpPr txBox="1"/>
          <p:nvPr/>
        </p:nvSpPr>
        <p:spPr>
          <a:xfrm rot="19965816">
            <a:off x="3418779" y="3810211"/>
            <a:ext cx="1858588" cy="461665"/>
          </a:xfrm>
          <a:prstGeom prst="rect">
            <a:avLst/>
          </a:prstGeom>
          <a:solidFill>
            <a:schemeClr val="tx2">
              <a:lumMod val="20000"/>
              <a:lumOff val="80000"/>
            </a:schemeClr>
          </a:solidFill>
        </p:spPr>
        <p:txBody>
          <a:bodyPr wrap="square" rtlCol="0">
            <a:spAutoFit/>
          </a:bodyPr>
          <a:lstStyle/>
          <a:p>
            <a:pPr algn="ctr"/>
            <a:r>
              <a:rPr lang="en-US" sz="2400" dirty="0"/>
              <a:t>Killer module</a:t>
            </a:r>
            <a:endParaRPr lang="en-SG" sz="2400" dirty="0"/>
          </a:p>
        </p:txBody>
      </p:sp>
      <p:sp>
        <p:nvSpPr>
          <p:cNvPr id="11" name="TextBox 10">
            <a:extLst>
              <a:ext uri="{FF2B5EF4-FFF2-40B4-BE49-F238E27FC236}">
                <a16:creationId xmlns:a16="http://schemas.microsoft.com/office/drawing/2014/main" id="{BC2D8FB1-385B-BE16-211D-D9AEF265F7F7}"/>
              </a:ext>
            </a:extLst>
          </p:cNvPr>
          <p:cNvSpPr txBox="1"/>
          <p:nvPr/>
        </p:nvSpPr>
        <p:spPr>
          <a:xfrm rot="19965816">
            <a:off x="5729364" y="3707223"/>
            <a:ext cx="2018009" cy="461665"/>
          </a:xfrm>
          <a:prstGeom prst="rect">
            <a:avLst/>
          </a:prstGeom>
          <a:solidFill>
            <a:schemeClr val="accent5">
              <a:lumMod val="60000"/>
              <a:lumOff val="40000"/>
            </a:schemeClr>
          </a:solidFill>
        </p:spPr>
        <p:txBody>
          <a:bodyPr wrap="square" rtlCol="0">
            <a:spAutoFit/>
          </a:bodyPr>
          <a:lstStyle/>
          <a:p>
            <a:pPr algn="ctr"/>
            <a:r>
              <a:rPr lang="en-US" sz="2400" dirty="0"/>
              <a:t>Prepare to S/U</a:t>
            </a:r>
            <a:endParaRPr lang="en-SG" sz="2400" dirty="0"/>
          </a:p>
        </p:txBody>
      </p:sp>
      <p:sp>
        <p:nvSpPr>
          <p:cNvPr id="12" name="TextBox 11">
            <a:extLst>
              <a:ext uri="{FF2B5EF4-FFF2-40B4-BE49-F238E27FC236}">
                <a16:creationId xmlns:a16="http://schemas.microsoft.com/office/drawing/2014/main" id="{3E5A3583-4B84-44D2-D6BB-4C8A29682A0B}"/>
              </a:ext>
            </a:extLst>
          </p:cNvPr>
          <p:cNvSpPr txBox="1"/>
          <p:nvPr/>
        </p:nvSpPr>
        <p:spPr>
          <a:xfrm rot="19965816">
            <a:off x="2203630" y="5303057"/>
            <a:ext cx="2018009" cy="461665"/>
          </a:xfrm>
          <a:prstGeom prst="rect">
            <a:avLst/>
          </a:prstGeom>
          <a:solidFill>
            <a:schemeClr val="accent6">
              <a:lumMod val="40000"/>
              <a:lumOff val="60000"/>
            </a:schemeClr>
          </a:solidFill>
        </p:spPr>
        <p:txBody>
          <a:bodyPr wrap="square" rtlCol="0">
            <a:spAutoFit/>
          </a:bodyPr>
          <a:lstStyle/>
          <a:p>
            <a:pPr algn="ctr"/>
            <a:r>
              <a:rPr lang="en-US" sz="2400" dirty="0"/>
              <a:t>I can do it!</a:t>
            </a:r>
            <a:endParaRPr lang="en-SG" sz="2400" dirty="0"/>
          </a:p>
        </p:txBody>
      </p:sp>
      <p:sp>
        <p:nvSpPr>
          <p:cNvPr id="13" name="TextBox 12">
            <a:extLst>
              <a:ext uri="{FF2B5EF4-FFF2-40B4-BE49-F238E27FC236}">
                <a16:creationId xmlns:a16="http://schemas.microsoft.com/office/drawing/2014/main" id="{2FDA45AB-FC20-B8D6-4DD2-53B826CF0331}"/>
              </a:ext>
            </a:extLst>
          </p:cNvPr>
          <p:cNvSpPr txBox="1"/>
          <p:nvPr/>
        </p:nvSpPr>
        <p:spPr>
          <a:xfrm rot="19965816">
            <a:off x="4728730" y="5246264"/>
            <a:ext cx="2013724" cy="461665"/>
          </a:xfrm>
          <a:prstGeom prst="rect">
            <a:avLst/>
          </a:prstGeom>
          <a:solidFill>
            <a:schemeClr val="accent2">
              <a:lumMod val="20000"/>
              <a:lumOff val="80000"/>
            </a:schemeClr>
          </a:solidFill>
        </p:spPr>
        <p:txBody>
          <a:bodyPr wrap="square" rtlCol="0">
            <a:spAutoFit/>
          </a:bodyPr>
          <a:lstStyle/>
          <a:p>
            <a:pPr algn="ctr"/>
            <a:r>
              <a:rPr lang="en-US" sz="2400" dirty="0"/>
              <a:t>Heard nothing</a:t>
            </a:r>
            <a:endParaRPr lang="en-SG" sz="2400" dirty="0"/>
          </a:p>
        </p:txBody>
      </p:sp>
    </p:spTree>
    <p:extLst>
      <p:ext uri="{BB962C8B-B14F-4D97-AF65-F5344CB8AC3E}">
        <p14:creationId xmlns:p14="http://schemas.microsoft.com/office/powerpoint/2010/main" val="331567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2</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 Lecturers </a:t>
            </a:r>
            <a:endParaRPr lang="en-SG" sz="2000" dirty="0">
              <a:solidFill>
                <a:schemeClr val="bg1"/>
              </a:solidFill>
            </a:endParaRPr>
          </a:p>
        </p:txBody>
      </p:sp>
      <p:sp>
        <p:nvSpPr>
          <p:cNvPr id="54" name="TextBox 53">
            <a:extLst>
              <a:ext uri="{FF2B5EF4-FFF2-40B4-BE49-F238E27FC236}">
                <a16:creationId xmlns:a16="http://schemas.microsoft.com/office/drawing/2014/main" id="{12DE3FFB-074D-4D0B-8B4C-5D3D1CF3045A}"/>
              </a:ext>
            </a:extLst>
          </p:cNvPr>
          <p:cNvSpPr txBox="1"/>
          <p:nvPr/>
        </p:nvSpPr>
        <p:spPr>
          <a:xfrm>
            <a:off x="229802" y="3591708"/>
            <a:ext cx="3537021" cy="1077218"/>
          </a:xfrm>
          <a:prstGeom prst="rect">
            <a:avLst/>
          </a:prstGeom>
          <a:noFill/>
        </p:spPr>
        <p:txBody>
          <a:bodyPr wrap="square" rtlCol="0">
            <a:spAutoFit/>
          </a:bodyPr>
          <a:lstStyle/>
          <a:p>
            <a:r>
              <a:rPr lang="en-SG" sz="2000" dirty="0">
                <a:latin typeface="Calibri" panose="020F0502020204030204" pitchFamily="34" charset="0"/>
                <a:cs typeface="Calibri" panose="020F0502020204030204" pitchFamily="34" charset="0"/>
              </a:rPr>
              <a:t>A/P Tan Tuck Choy, </a:t>
            </a:r>
            <a:r>
              <a:rPr lang="en-SG" sz="2800" dirty="0">
                <a:solidFill>
                  <a:srgbClr val="C00000"/>
                </a:solidFill>
                <a:latin typeface="Calibri" panose="020F0502020204030204" pitchFamily="34" charset="0"/>
                <a:cs typeface="Calibri" panose="020F0502020204030204" pitchFamily="34" charset="0"/>
              </a:rPr>
              <a:t>Aaron</a:t>
            </a:r>
          </a:p>
          <a:p>
            <a:r>
              <a:rPr lang="en-SG" dirty="0">
                <a:latin typeface="Calibri" panose="020F0502020204030204" pitchFamily="34" charset="0"/>
                <a:cs typeface="Calibri" panose="020F0502020204030204" pitchFamily="34" charset="0"/>
              </a:rPr>
              <a:t>Office: COM1-03-12</a:t>
            </a:r>
          </a:p>
          <a:p>
            <a:r>
              <a:rPr lang="en-SG" dirty="0">
                <a:latin typeface="Calibri" panose="020F0502020204030204" pitchFamily="34" charset="0"/>
                <a:cs typeface="Calibri" panose="020F0502020204030204" pitchFamily="34" charset="0"/>
              </a:rPr>
              <a:t>Email: tantc@comp.nus.edu.sg</a:t>
            </a:r>
            <a:endParaRPr lang="en-US" sz="1600" dirty="0">
              <a:latin typeface="Calibri" panose="020F0502020204030204" pitchFamily="34" charset="0"/>
              <a:cs typeface="Calibri" panose="020F0502020204030204" pitchFamily="34" charset="0"/>
            </a:endParaRPr>
          </a:p>
        </p:txBody>
      </p:sp>
      <p:pic>
        <p:nvPicPr>
          <p:cNvPr id="55" name="Picture 54">
            <a:extLst>
              <a:ext uri="{FF2B5EF4-FFF2-40B4-BE49-F238E27FC236}">
                <a16:creationId xmlns:a16="http://schemas.microsoft.com/office/drawing/2014/main" id="{B482E761-3A16-460D-A3C9-FEC18191E0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298" r="40968" b="10394"/>
          <a:stretch/>
        </p:blipFill>
        <p:spPr>
          <a:xfrm>
            <a:off x="589788" y="1117695"/>
            <a:ext cx="1687221" cy="2466806"/>
          </a:xfrm>
          <a:prstGeom prst="rect">
            <a:avLst/>
          </a:prstGeom>
        </p:spPr>
      </p:pic>
      <p:pic>
        <p:nvPicPr>
          <p:cNvPr id="57" name="Picture 56">
            <a:extLst>
              <a:ext uri="{FF2B5EF4-FFF2-40B4-BE49-F238E27FC236}">
                <a16:creationId xmlns:a16="http://schemas.microsoft.com/office/drawing/2014/main" id="{E0C8DD25-EFC2-4147-81A1-E45030C913E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9775" t="22484" r="10899"/>
          <a:stretch/>
        </p:blipFill>
        <p:spPr>
          <a:xfrm>
            <a:off x="3078452" y="1354007"/>
            <a:ext cx="2336515" cy="1284297"/>
          </a:xfrm>
          <a:prstGeom prst="rect">
            <a:avLst/>
          </a:prstGeom>
        </p:spPr>
      </p:pic>
      <p:sp>
        <p:nvSpPr>
          <p:cNvPr id="58" name="TextBox 57">
            <a:extLst>
              <a:ext uri="{FF2B5EF4-FFF2-40B4-BE49-F238E27FC236}">
                <a16:creationId xmlns:a16="http://schemas.microsoft.com/office/drawing/2014/main" id="{9114CFDB-79A5-4C9C-9A81-7172F03A4A78}"/>
              </a:ext>
            </a:extLst>
          </p:cNvPr>
          <p:cNvSpPr txBox="1"/>
          <p:nvPr/>
        </p:nvSpPr>
        <p:spPr>
          <a:xfrm rot="20274773">
            <a:off x="2487284" y="1056485"/>
            <a:ext cx="1287071" cy="369332"/>
          </a:xfrm>
          <a:prstGeom prst="rect">
            <a:avLst/>
          </a:prstGeom>
          <a:solidFill>
            <a:srgbClr val="990099"/>
          </a:solidFill>
        </p:spPr>
        <p:txBody>
          <a:bodyPr wrap="square" rtlCol="0">
            <a:spAutoFit/>
          </a:bodyPr>
          <a:lstStyle/>
          <a:p>
            <a:pPr algn="ctr"/>
            <a:r>
              <a:rPr lang="en-SG" dirty="0">
                <a:solidFill>
                  <a:schemeClr val="bg1"/>
                </a:solidFill>
              </a:rPr>
              <a:t>Running</a:t>
            </a:r>
            <a:endParaRPr lang="en-US" dirty="0">
              <a:solidFill>
                <a:schemeClr val="bg1"/>
              </a:solidFill>
            </a:endParaRPr>
          </a:p>
        </p:txBody>
      </p:sp>
      <p:sp>
        <p:nvSpPr>
          <p:cNvPr id="59" name="TextBox 58">
            <a:extLst>
              <a:ext uri="{FF2B5EF4-FFF2-40B4-BE49-F238E27FC236}">
                <a16:creationId xmlns:a16="http://schemas.microsoft.com/office/drawing/2014/main" id="{3AFE8AD1-AF7F-4B86-B74C-36D570EE7F30}"/>
              </a:ext>
            </a:extLst>
          </p:cNvPr>
          <p:cNvSpPr txBox="1"/>
          <p:nvPr/>
        </p:nvSpPr>
        <p:spPr>
          <a:xfrm>
            <a:off x="2976173" y="2597053"/>
            <a:ext cx="2965854" cy="830997"/>
          </a:xfrm>
          <a:prstGeom prst="rect">
            <a:avLst/>
          </a:prstGeom>
          <a:noFill/>
        </p:spPr>
        <p:txBody>
          <a:bodyPr wrap="square" rtlCol="0">
            <a:spAutoFit/>
          </a:bodyPr>
          <a:lstStyle/>
          <a:p>
            <a:r>
              <a:rPr lang="en-SG" sz="1600" dirty="0">
                <a:solidFill>
                  <a:srgbClr val="0000FF"/>
                </a:solidFill>
              </a:rPr>
              <a:t>Used to have weekly runs with students every week (pre-</a:t>
            </a:r>
            <a:r>
              <a:rPr lang="en-SG" sz="1600" dirty="0" err="1">
                <a:solidFill>
                  <a:srgbClr val="0000FF"/>
                </a:solidFill>
              </a:rPr>
              <a:t>Covid</a:t>
            </a:r>
            <a:r>
              <a:rPr lang="en-SG" sz="1600" dirty="0">
                <a:solidFill>
                  <a:srgbClr val="0000FF"/>
                </a:solidFill>
              </a:rPr>
              <a:t> days)</a:t>
            </a:r>
            <a:endParaRPr lang="en-US" sz="1600" dirty="0">
              <a:solidFill>
                <a:srgbClr val="0000FF"/>
              </a:solidFill>
            </a:endParaRPr>
          </a:p>
        </p:txBody>
      </p:sp>
      <p:grpSp>
        <p:nvGrpSpPr>
          <p:cNvPr id="60" name="Group 59">
            <a:extLst>
              <a:ext uri="{FF2B5EF4-FFF2-40B4-BE49-F238E27FC236}">
                <a16:creationId xmlns:a16="http://schemas.microsoft.com/office/drawing/2014/main" id="{73953010-17F2-4C4A-956E-E6D202F756B4}"/>
              </a:ext>
            </a:extLst>
          </p:cNvPr>
          <p:cNvGrpSpPr/>
          <p:nvPr/>
        </p:nvGrpSpPr>
        <p:grpSpPr>
          <a:xfrm>
            <a:off x="3017016" y="4442325"/>
            <a:ext cx="1897726" cy="2259897"/>
            <a:chOff x="3017016" y="4442325"/>
            <a:chExt cx="1897726" cy="2259897"/>
          </a:xfrm>
        </p:grpSpPr>
        <p:pic>
          <p:nvPicPr>
            <p:cNvPr id="61" name="Picture 60">
              <a:extLst>
                <a:ext uri="{FF2B5EF4-FFF2-40B4-BE49-F238E27FC236}">
                  <a16:creationId xmlns:a16="http://schemas.microsoft.com/office/drawing/2014/main" id="{355F1ABC-7AA4-4B47-A86B-3EB4E82AF08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3558" r="13777" b="3360"/>
            <a:stretch/>
          </p:blipFill>
          <p:spPr>
            <a:xfrm>
              <a:off x="3691294" y="4606452"/>
              <a:ext cx="1223448" cy="2095770"/>
            </a:xfrm>
            <a:prstGeom prst="rect">
              <a:avLst/>
            </a:prstGeom>
          </p:spPr>
        </p:pic>
        <p:sp>
          <p:nvSpPr>
            <p:cNvPr id="62" name="TextBox 61">
              <a:extLst>
                <a:ext uri="{FF2B5EF4-FFF2-40B4-BE49-F238E27FC236}">
                  <a16:creationId xmlns:a16="http://schemas.microsoft.com/office/drawing/2014/main" id="{930A6A6C-84F5-47B9-89F7-E7F1F5A749AB}"/>
                </a:ext>
              </a:extLst>
            </p:cNvPr>
            <p:cNvSpPr txBox="1"/>
            <p:nvPr/>
          </p:nvSpPr>
          <p:spPr>
            <a:xfrm rot="20274773">
              <a:off x="3017016" y="4442325"/>
              <a:ext cx="1424932" cy="369332"/>
            </a:xfrm>
            <a:prstGeom prst="rect">
              <a:avLst/>
            </a:prstGeom>
            <a:solidFill>
              <a:schemeClr val="tx2"/>
            </a:solidFill>
          </p:spPr>
          <p:txBody>
            <a:bodyPr wrap="square" rtlCol="0">
              <a:spAutoFit/>
            </a:bodyPr>
            <a:lstStyle/>
            <a:p>
              <a:pPr algn="ctr"/>
              <a:r>
                <a:rPr lang="en-SG" dirty="0">
                  <a:solidFill>
                    <a:schemeClr val="bg1"/>
                  </a:solidFill>
                </a:rPr>
                <a:t>Wing Chun</a:t>
              </a:r>
              <a:endParaRPr lang="en-US" dirty="0">
                <a:solidFill>
                  <a:schemeClr val="bg1"/>
                </a:solidFill>
              </a:endParaRPr>
            </a:p>
          </p:txBody>
        </p:sp>
      </p:grpSp>
      <p:sp>
        <p:nvSpPr>
          <p:cNvPr id="63" name="TextBox 62">
            <a:extLst>
              <a:ext uri="{FF2B5EF4-FFF2-40B4-BE49-F238E27FC236}">
                <a16:creationId xmlns:a16="http://schemas.microsoft.com/office/drawing/2014/main" id="{76CFC8C8-E5A1-42F5-83D9-73CE7F5CF3EB}"/>
              </a:ext>
            </a:extLst>
          </p:cNvPr>
          <p:cNvSpPr txBox="1"/>
          <p:nvPr/>
        </p:nvSpPr>
        <p:spPr>
          <a:xfrm>
            <a:off x="246901" y="4701950"/>
            <a:ext cx="2906260" cy="1015663"/>
          </a:xfrm>
          <a:prstGeom prst="rect">
            <a:avLst/>
          </a:prstGeom>
          <a:noFill/>
        </p:spPr>
        <p:txBody>
          <a:bodyPr wrap="square" rtlCol="0">
            <a:spAutoFit/>
          </a:bodyPr>
          <a:lstStyle/>
          <a:p>
            <a:r>
              <a:rPr lang="en-SG" sz="2000" i="1" dirty="0">
                <a:latin typeface="Calibri" panose="020F0502020204030204" pitchFamily="34" charset="0"/>
                <a:cs typeface="Calibri" panose="020F0502020204030204" pitchFamily="34" charset="0"/>
              </a:rPr>
              <a:t>Admin appointment:</a:t>
            </a:r>
            <a:endParaRPr lang="en-SG" i="1" dirty="0">
              <a:latin typeface="Calibri" panose="020F0502020204030204" pitchFamily="34" charset="0"/>
              <a:cs typeface="Calibri" panose="020F0502020204030204" pitchFamily="34" charset="0"/>
            </a:endParaRPr>
          </a:p>
          <a:p>
            <a:r>
              <a:rPr lang="en-SG" sz="2000" dirty="0">
                <a:solidFill>
                  <a:srgbClr val="7030A0"/>
                </a:solidFill>
                <a:latin typeface="Calibri" panose="020F0502020204030204" pitchFamily="34" charset="0"/>
                <a:cs typeface="Calibri" panose="020F0502020204030204" pitchFamily="34" charset="0"/>
              </a:rPr>
              <a:t>Assistant Dean (Undergraduate Studies)</a:t>
            </a:r>
          </a:p>
        </p:txBody>
      </p:sp>
      <p:pic>
        <p:nvPicPr>
          <p:cNvPr id="64" name="Picture 63">
            <a:extLst>
              <a:ext uri="{FF2B5EF4-FFF2-40B4-BE49-F238E27FC236}">
                <a16:creationId xmlns:a16="http://schemas.microsoft.com/office/drawing/2014/main" id="{206D5938-1127-4FF1-8996-AA8F0CCE1E8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1046" t="6452" r="6922" b="13262"/>
          <a:stretch/>
        </p:blipFill>
        <p:spPr>
          <a:xfrm>
            <a:off x="5357866" y="661560"/>
            <a:ext cx="911426" cy="1772214"/>
          </a:xfrm>
          <a:prstGeom prst="rect">
            <a:avLst/>
          </a:prstGeom>
        </p:spPr>
      </p:pic>
      <p:grpSp>
        <p:nvGrpSpPr>
          <p:cNvPr id="65" name="Group 64">
            <a:extLst>
              <a:ext uri="{FF2B5EF4-FFF2-40B4-BE49-F238E27FC236}">
                <a16:creationId xmlns:a16="http://schemas.microsoft.com/office/drawing/2014/main" id="{3D69774D-2CAF-4D1C-A574-7AA20F41289F}"/>
              </a:ext>
            </a:extLst>
          </p:cNvPr>
          <p:cNvGrpSpPr/>
          <p:nvPr/>
        </p:nvGrpSpPr>
        <p:grpSpPr>
          <a:xfrm>
            <a:off x="4325550" y="3606102"/>
            <a:ext cx="2970524" cy="2219963"/>
            <a:chOff x="4325550" y="3497650"/>
            <a:chExt cx="2970524" cy="2219963"/>
          </a:xfrm>
        </p:grpSpPr>
        <p:grpSp>
          <p:nvGrpSpPr>
            <p:cNvPr id="66" name="Group 65">
              <a:extLst>
                <a:ext uri="{FF2B5EF4-FFF2-40B4-BE49-F238E27FC236}">
                  <a16:creationId xmlns:a16="http://schemas.microsoft.com/office/drawing/2014/main" id="{FE3837CC-C9A9-4BCD-80CA-3224637BBEB8}"/>
                </a:ext>
              </a:extLst>
            </p:cNvPr>
            <p:cNvGrpSpPr/>
            <p:nvPr/>
          </p:nvGrpSpPr>
          <p:grpSpPr>
            <a:xfrm>
              <a:off x="4325550" y="3497650"/>
              <a:ext cx="2832887" cy="1846510"/>
              <a:chOff x="4325550" y="3497650"/>
              <a:chExt cx="2832887" cy="1846510"/>
            </a:xfrm>
          </p:grpSpPr>
          <p:pic>
            <p:nvPicPr>
              <p:cNvPr id="68" name="Picture 67">
                <a:extLst>
                  <a:ext uri="{FF2B5EF4-FFF2-40B4-BE49-F238E27FC236}">
                    <a16:creationId xmlns:a16="http://schemas.microsoft.com/office/drawing/2014/main" id="{63ABCBB1-70AC-4338-AEE6-9F236E47E0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7244" t="14841" r="10616" b="11995"/>
              <a:stretch/>
            </p:blipFill>
            <p:spPr>
              <a:xfrm>
                <a:off x="5002100" y="3703948"/>
                <a:ext cx="2156337" cy="1640212"/>
              </a:xfrm>
              <a:prstGeom prst="rect">
                <a:avLst/>
              </a:prstGeom>
            </p:spPr>
          </p:pic>
          <p:sp>
            <p:nvSpPr>
              <p:cNvPr id="69" name="TextBox 68">
                <a:extLst>
                  <a:ext uri="{FF2B5EF4-FFF2-40B4-BE49-F238E27FC236}">
                    <a16:creationId xmlns:a16="http://schemas.microsoft.com/office/drawing/2014/main" id="{95F7DE0C-B945-403A-AB5E-9640491C0378}"/>
                  </a:ext>
                </a:extLst>
              </p:cNvPr>
              <p:cNvSpPr txBox="1"/>
              <p:nvPr/>
            </p:nvSpPr>
            <p:spPr>
              <a:xfrm rot="20274773">
                <a:off x="4325550" y="3497650"/>
                <a:ext cx="1287071" cy="369332"/>
              </a:xfrm>
              <a:prstGeom prst="rect">
                <a:avLst/>
              </a:prstGeom>
              <a:solidFill>
                <a:srgbClr val="00B050"/>
              </a:solidFill>
            </p:spPr>
            <p:txBody>
              <a:bodyPr wrap="square" rtlCol="0">
                <a:spAutoFit/>
              </a:bodyPr>
              <a:lstStyle/>
              <a:p>
                <a:pPr algn="ctr"/>
                <a:r>
                  <a:rPr lang="en-SG" dirty="0">
                    <a:solidFill>
                      <a:schemeClr val="bg1"/>
                    </a:solidFill>
                  </a:rPr>
                  <a:t>Singing</a:t>
                </a:r>
                <a:endParaRPr lang="en-US" dirty="0">
                  <a:solidFill>
                    <a:schemeClr val="bg1"/>
                  </a:solidFill>
                </a:endParaRPr>
              </a:p>
            </p:txBody>
          </p:sp>
        </p:grpSp>
        <p:sp>
          <p:nvSpPr>
            <p:cNvPr id="67" name="TextBox 66">
              <a:extLst>
                <a:ext uri="{FF2B5EF4-FFF2-40B4-BE49-F238E27FC236}">
                  <a16:creationId xmlns:a16="http://schemas.microsoft.com/office/drawing/2014/main" id="{86FBBC7F-66CC-4C62-B19C-F7C3670F1384}"/>
                </a:ext>
              </a:extLst>
            </p:cNvPr>
            <p:cNvSpPr txBox="1"/>
            <p:nvPr/>
          </p:nvSpPr>
          <p:spPr>
            <a:xfrm>
              <a:off x="5001385" y="5348281"/>
              <a:ext cx="2294689" cy="369332"/>
            </a:xfrm>
            <a:prstGeom prst="rect">
              <a:avLst/>
            </a:prstGeom>
            <a:noFill/>
          </p:spPr>
          <p:txBody>
            <a:bodyPr wrap="square" rtlCol="0">
              <a:spAutoFit/>
            </a:bodyPr>
            <a:lstStyle/>
            <a:p>
              <a:r>
                <a:rPr lang="en-SG" dirty="0">
                  <a:solidFill>
                    <a:srgbClr val="006600"/>
                  </a:solidFill>
                </a:rPr>
                <a:t>SoC Gala Dinner 2018</a:t>
              </a:r>
            </a:p>
          </p:txBody>
        </p:sp>
      </p:grpSp>
      <p:grpSp>
        <p:nvGrpSpPr>
          <p:cNvPr id="70" name="Group 69">
            <a:extLst>
              <a:ext uri="{FF2B5EF4-FFF2-40B4-BE49-F238E27FC236}">
                <a16:creationId xmlns:a16="http://schemas.microsoft.com/office/drawing/2014/main" id="{245FA8EA-9B77-450F-B681-18EF5A691027}"/>
              </a:ext>
            </a:extLst>
          </p:cNvPr>
          <p:cNvGrpSpPr/>
          <p:nvPr/>
        </p:nvGrpSpPr>
        <p:grpSpPr>
          <a:xfrm>
            <a:off x="7044083" y="3945845"/>
            <a:ext cx="1814818" cy="2528394"/>
            <a:chOff x="6909949" y="3899462"/>
            <a:chExt cx="1814818" cy="2528394"/>
          </a:xfrm>
        </p:grpSpPr>
        <p:pic>
          <p:nvPicPr>
            <p:cNvPr id="71" name="Picture 70">
              <a:extLst>
                <a:ext uri="{FF2B5EF4-FFF2-40B4-BE49-F238E27FC236}">
                  <a16:creationId xmlns:a16="http://schemas.microsoft.com/office/drawing/2014/main" id="{7E0CFB4B-E553-4D50-921E-7DBC9690644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351" t="11653" r="653" b="4884"/>
            <a:stretch/>
          </p:blipFill>
          <p:spPr>
            <a:xfrm>
              <a:off x="7299578" y="4178132"/>
              <a:ext cx="1425189" cy="2249724"/>
            </a:xfrm>
            <a:prstGeom prst="rect">
              <a:avLst/>
            </a:prstGeom>
          </p:spPr>
        </p:pic>
        <p:sp>
          <p:nvSpPr>
            <p:cNvPr id="72" name="TextBox 71">
              <a:extLst>
                <a:ext uri="{FF2B5EF4-FFF2-40B4-BE49-F238E27FC236}">
                  <a16:creationId xmlns:a16="http://schemas.microsoft.com/office/drawing/2014/main" id="{E7387CBC-4567-4C56-B8BA-F222C5297FB7}"/>
                </a:ext>
              </a:extLst>
            </p:cNvPr>
            <p:cNvSpPr txBox="1"/>
            <p:nvPr/>
          </p:nvSpPr>
          <p:spPr>
            <a:xfrm rot="20274773">
              <a:off x="6909949" y="3899462"/>
              <a:ext cx="1065597" cy="369332"/>
            </a:xfrm>
            <a:prstGeom prst="rect">
              <a:avLst/>
            </a:prstGeom>
            <a:solidFill>
              <a:srgbClr val="0000FF"/>
            </a:solidFill>
          </p:spPr>
          <p:txBody>
            <a:bodyPr wrap="square" rtlCol="0">
              <a:spAutoFit/>
            </a:bodyPr>
            <a:lstStyle/>
            <a:p>
              <a:pPr algn="ctr"/>
              <a:r>
                <a:rPr lang="en-SG" dirty="0">
                  <a:solidFill>
                    <a:schemeClr val="bg1"/>
                  </a:solidFill>
                </a:rPr>
                <a:t>Pottery</a:t>
              </a:r>
              <a:endParaRPr lang="en-US" dirty="0">
                <a:solidFill>
                  <a:schemeClr val="bg1"/>
                </a:solidFill>
              </a:endParaRPr>
            </a:p>
          </p:txBody>
        </p:sp>
      </p:grpSp>
      <p:grpSp>
        <p:nvGrpSpPr>
          <p:cNvPr id="73" name="Group 72">
            <a:extLst>
              <a:ext uri="{FF2B5EF4-FFF2-40B4-BE49-F238E27FC236}">
                <a16:creationId xmlns:a16="http://schemas.microsoft.com/office/drawing/2014/main" id="{BA2858D0-B28C-4BBE-9BF5-91A1FDC71CDC}"/>
              </a:ext>
            </a:extLst>
          </p:cNvPr>
          <p:cNvGrpSpPr/>
          <p:nvPr/>
        </p:nvGrpSpPr>
        <p:grpSpPr>
          <a:xfrm>
            <a:off x="6425394" y="837868"/>
            <a:ext cx="2271838" cy="2729013"/>
            <a:chOff x="6650103" y="956930"/>
            <a:chExt cx="2271838" cy="2729013"/>
          </a:xfrm>
        </p:grpSpPr>
        <p:pic>
          <p:nvPicPr>
            <p:cNvPr id="74" name="Picture 73">
              <a:extLst>
                <a:ext uri="{FF2B5EF4-FFF2-40B4-BE49-F238E27FC236}">
                  <a16:creationId xmlns:a16="http://schemas.microsoft.com/office/drawing/2014/main" id="{F8B9CB1E-22F9-4661-9A53-B90F23C2EDA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14773" y="1397342"/>
              <a:ext cx="1907168" cy="2288601"/>
            </a:xfrm>
            <a:prstGeom prst="rect">
              <a:avLst/>
            </a:prstGeom>
          </p:spPr>
        </p:pic>
        <p:sp>
          <p:nvSpPr>
            <p:cNvPr id="75" name="TextBox 74">
              <a:extLst>
                <a:ext uri="{FF2B5EF4-FFF2-40B4-BE49-F238E27FC236}">
                  <a16:creationId xmlns:a16="http://schemas.microsoft.com/office/drawing/2014/main" id="{8C27054D-5D19-4E8A-AB6E-462001E6500F}"/>
                </a:ext>
              </a:extLst>
            </p:cNvPr>
            <p:cNvSpPr txBox="1"/>
            <p:nvPr/>
          </p:nvSpPr>
          <p:spPr>
            <a:xfrm rot="20274773">
              <a:off x="6650103" y="956930"/>
              <a:ext cx="1444607" cy="646331"/>
            </a:xfrm>
            <a:prstGeom prst="rect">
              <a:avLst/>
            </a:prstGeom>
            <a:solidFill>
              <a:schemeClr val="tx2">
                <a:lumMod val="75000"/>
              </a:schemeClr>
            </a:solidFill>
          </p:spPr>
          <p:txBody>
            <a:bodyPr wrap="square" rtlCol="0">
              <a:spAutoFit/>
            </a:bodyPr>
            <a:lstStyle/>
            <a:p>
              <a:pPr algn="ctr"/>
              <a:r>
                <a:rPr lang="en-SG" dirty="0">
                  <a:solidFill>
                    <a:schemeClr val="bg1"/>
                  </a:solidFill>
                </a:rPr>
                <a:t>Cantonese opera</a:t>
              </a:r>
              <a:endParaRPr lang="en-US" dirty="0">
                <a:solidFill>
                  <a:schemeClr val="bg1"/>
                </a:solidFill>
              </a:endParaRPr>
            </a:p>
          </p:txBody>
        </p:sp>
      </p:grpSp>
    </p:spTree>
    <p:extLst>
      <p:ext uri="{BB962C8B-B14F-4D97-AF65-F5344CB8AC3E}">
        <p14:creationId xmlns:p14="http://schemas.microsoft.com/office/powerpoint/2010/main" val="338770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down)">
                                      <p:cBhvr>
                                        <p:cTn id="12" dur="500"/>
                                        <p:tgtEl>
                                          <p:spTgt spid="5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dissolve">
                                      <p:cBhvr>
                                        <p:cTn id="16" dur="500"/>
                                        <p:tgtEl>
                                          <p:spTgt spid="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dissolve">
                                      <p:cBhvr>
                                        <p:cTn id="19" dur="500"/>
                                        <p:tgtEl>
                                          <p:spTgt spid="59"/>
                                        </p:tgtEl>
                                      </p:cBhvr>
                                    </p:animEffec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dissolv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dissolve">
                                      <p:cBhvr>
                                        <p:cTn id="28" dur="5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dissolve">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dissolve">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dissolve">
                                      <p:cBhvr>
                                        <p:cTn id="4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3</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1. Tutors </a:t>
            </a:r>
            <a:r>
              <a:rPr lang="en-SG" sz="2000" dirty="0">
                <a:solidFill>
                  <a:schemeClr val="bg1"/>
                </a:solidFill>
              </a:rPr>
              <a:t>(https://www.comp.nus.edu.sg/~cs1231s/1_module_info/staff.html)</a:t>
            </a:r>
          </a:p>
        </p:txBody>
      </p:sp>
      <p:pic>
        <p:nvPicPr>
          <p:cNvPr id="6" name="Picture 5" descr="A person smiling for the camera&#10;&#10;Description automatically generated with medium confidence">
            <a:extLst>
              <a:ext uri="{FF2B5EF4-FFF2-40B4-BE49-F238E27FC236}">
                <a16:creationId xmlns:a16="http://schemas.microsoft.com/office/drawing/2014/main" id="{AD9D2A49-5343-5B18-E794-ABF3362C0F62}"/>
              </a:ext>
            </a:extLst>
          </p:cNvPr>
          <p:cNvPicPr>
            <a:picLocks noChangeAspect="1"/>
          </p:cNvPicPr>
          <p:nvPr/>
        </p:nvPicPr>
        <p:blipFill rotWithShape="1">
          <a:blip r:embed="rId3">
            <a:extLst>
              <a:ext uri="{28A0092B-C50C-407E-A947-70E740481C1C}">
                <a14:useLocalDpi xmlns:a14="http://schemas.microsoft.com/office/drawing/2010/main" val="0"/>
              </a:ext>
            </a:extLst>
          </a:blip>
          <a:srcRect l="17729" b="17729"/>
          <a:stretch/>
        </p:blipFill>
        <p:spPr>
          <a:xfrm>
            <a:off x="298231" y="1164049"/>
            <a:ext cx="1047309" cy="1396411"/>
          </a:xfrm>
          <a:prstGeom prst="rect">
            <a:avLst/>
          </a:prstGeom>
        </p:spPr>
      </p:pic>
      <p:pic>
        <p:nvPicPr>
          <p:cNvPr id="8" name="Picture 7" descr="A person in a blue shirt&#10;&#10;Description automatically generated with medium confidence">
            <a:extLst>
              <a:ext uri="{FF2B5EF4-FFF2-40B4-BE49-F238E27FC236}">
                <a16:creationId xmlns:a16="http://schemas.microsoft.com/office/drawing/2014/main" id="{A19CC884-A417-E516-C36D-EE6CD22F6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2015" y="1164048"/>
            <a:ext cx="1047309" cy="1396412"/>
          </a:xfrm>
          <a:prstGeom prst="rect">
            <a:avLst/>
          </a:prstGeom>
        </p:spPr>
      </p:pic>
      <p:pic>
        <p:nvPicPr>
          <p:cNvPr id="10" name="Picture 9" descr="A person wearing glasses&#10;&#10;Description automatically generated with low confidence">
            <a:extLst>
              <a:ext uri="{FF2B5EF4-FFF2-40B4-BE49-F238E27FC236}">
                <a16:creationId xmlns:a16="http://schemas.microsoft.com/office/drawing/2014/main" id="{07253F48-BF9E-C8A4-5C0A-6BC267E018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6140" y="1179873"/>
            <a:ext cx="1047309" cy="1396412"/>
          </a:xfrm>
          <a:prstGeom prst="rect">
            <a:avLst/>
          </a:prstGeom>
        </p:spPr>
      </p:pic>
      <p:pic>
        <p:nvPicPr>
          <p:cNvPr id="13" name="Picture 12" descr="A person wearing glasses&#10;&#10;Description automatically generated with medium confidence">
            <a:extLst>
              <a:ext uri="{FF2B5EF4-FFF2-40B4-BE49-F238E27FC236}">
                <a16:creationId xmlns:a16="http://schemas.microsoft.com/office/drawing/2014/main" id="{428609BB-66D7-EBDF-8734-EB72ABA517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8974" y="1611377"/>
            <a:ext cx="666750" cy="885825"/>
          </a:xfrm>
          <a:prstGeom prst="rect">
            <a:avLst/>
          </a:prstGeom>
        </p:spPr>
      </p:pic>
      <p:pic>
        <p:nvPicPr>
          <p:cNvPr id="15" name="Picture 14" descr="A picture containing wall, person, posing&#10;&#10;Description automatically generated">
            <a:extLst>
              <a:ext uri="{FF2B5EF4-FFF2-40B4-BE49-F238E27FC236}">
                <a16:creationId xmlns:a16="http://schemas.microsoft.com/office/drawing/2014/main" id="{FEC898C6-6D32-1339-0CAA-4E357C0FA6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80655" y="1611377"/>
            <a:ext cx="666750" cy="885825"/>
          </a:xfrm>
          <a:prstGeom prst="rect">
            <a:avLst/>
          </a:prstGeom>
        </p:spPr>
      </p:pic>
      <p:pic>
        <p:nvPicPr>
          <p:cNvPr id="17" name="Picture 16" descr="A picture containing person, posing&#10;&#10;Description automatically generated">
            <a:extLst>
              <a:ext uri="{FF2B5EF4-FFF2-40B4-BE49-F238E27FC236}">
                <a16:creationId xmlns:a16="http://schemas.microsoft.com/office/drawing/2014/main" id="{711817CE-6C8B-E9A9-3CB0-52F3C9B12D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7393" y="1611377"/>
            <a:ext cx="666750" cy="885825"/>
          </a:xfrm>
          <a:prstGeom prst="rect">
            <a:avLst/>
          </a:prstGeom>
        </p:spPr>
      </p:pic>
      <p:pic>
        <p:nvPicPr>
          <p:cNvPr id="19" name="Picture 18" descr="A picture containing necktie, person, person, wearing&#10;&#10;Description automatically generated">
            <a:extLst>
              <a:ext uri="{FF2B5EF4-FFF2-40B4-BE49-F238E27FC236}">
                <a16:creationId xmlns:a16="http://schemas.microsoft.com/office/drawing/2014/main" id="{8D627ED9-E4F6-A6C3-3B7E-7985DDF977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71059" y="1611377"/>
            <a:ext cx="666750" cy="885825"/>
          </a:xfrm>
          <a:prstGeom prst="rect">
            <a:avLst/>
          </a:prstGeom>
        </p:spPr>
      </p:pic>
      <p:pic>
        <p:nvPicPr>
          <p:cNvPr id="21" name="Picture 20" descr="A person wearing glasses&#10;&#10;Description automatically generated with medium confidence">
            <a:extLst>
              <a:ext uri="{FF2B5EF4-FFF2-40B4-BE49-F238E27FC236}">
                <a16:creationId xmlns:a16="http://schemas.microsoft.com/office/drawing/2014/main" id="{0A598596-ADDC-52BC-709B-60FA62482C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7797" y="1611377"/>
            <a:ext cx="666750" cy="885825"/>
          </a:xfrm>
          <a:prstGeom prst="rect">
            <a:avLst/>
          </a:prstGeom>
        </p:spPr>
      </p:pic>
      <p:sp>
        <p:nvSpPr>
          <p:cNvPr id="22" name="TextBox 21">
            <a:extLst>
              <a:ext uri="{FF2B5EF4-FFF2-40B4-BE49-F238E27FC236}">
                <a16:creationId xmlns:a16="http://schemas.microsoft.com/office/drawing/2014/main" id="{85702AFB-3026-D9D0-DFE5-362086C55152}"/>
              </a:ext>
            </a:extLst>
          </p:cNvPr>
          <p:cNvSpPr txBox="1"/>
          <p:nvPr/>
        </p:nvSpPr>
        <p:spPr>
          <a:xfrm>
            <a:off x="3909162" y="2478723"/>
            <a:ext cx="914400" cy="369332"/>
          </a:xfrm>
          <a:prstGeom prst="rect">
            <a:avLst/>
          </a:prstGeom>
          <a:noFill/>
        </p:spPr>
        <p:txBody>
          <a:bodyPr wrap="square" rtlCol="0">
            <a:spAutoFit/>
          </a:bodyPr>
          <a:lstStyle/>
          <a:p>
            <a:pPr algn="ctr"/>
            <a:r>
              <a:rPr lang="en-US" dirty="0" err="1"/>
              <a:t>Enzio</a:t>
            </a:r>
            <a:endParaRPr lang="en-SG" dirty="0"/>
          </a:p>
        </p:txBody>
      </p:sp>
      <p:sp>
        <p:nvSpPr>
          <p:cNvPr id="24" name="TextBox 23">
            <a:extLst>
              <a:ext uri="{FF2B5EF4-FFF2-40B4-BE49-F238E27FC236}">
                <a16:creationId xmlns:a16="http://schemas.microsoft.com/office/drawing/2014/main" id="{0DD65C76-EC97-F906-1BF2-F01067DF9D3E}"/>
              </a:ext>
            </a:extLst>
          </p:cNvPr>
          <p:cNvSpPr txBox="1"/>
          <p:nvPr/>
        </p:nvSpPr>
        <p:spPr>
          <a:xfrm>
            <a:off x="4886906" y="2478723"/>
            <a:ext cx="1027371" cy="369332"/>
          </a:xfrm>
          <a:prstGeom prst="rect">
            <a:avLst/>
          </a:prstGeom>
          <a:noFill/>
        </p:spPr>
        <p:txBody>
          <a:bodyPr wrap="square" rtlCol="0">
            <a:spAutoFit/>
          </a:bodyPr>
          <a:lstStyle/>
          <a:p>
            <a:pPr algn="ctr"/>
            <a:r>
              <a:rPr lang="en-US" dirty="0"/>
              <a:t>Sherman</a:t>
            </a:r>
            <a:endParaRPr lang="en-SG" dirty="0"/>
          </a:p>
        </p:txBody>
      </p:sp>
      <p:sp>
        <p:nvSpPr>
          <p:cNvPr id="25" name="TextBox 24">
            <a:extLst>
              <a:ext uri="{FF2B5EF4-FFF2-40B4-BE49-F238E27FC236}">
                <a16:creationId xmlns:a16="http://schemas.microsoft.com/office/drawing/2014/main" id="{808E9866-62DB-F54F-6360-80F543F43000}"/>
              </a:ext>
            </a:extLst>
          </p:cNvPr>
          <p:cNvSpPr txBox="1"/>
          <p:nvPr/>
        </p:nvSpPr>
        <p:spPr>
          <a:xfrm>
            <a:off x="5889485" y="2478723"/>
            <a:ext cx="966965" cy="369332"/>
          </a:xfrm>
          <a:prstGeom prst="rect">
            <a:avLst/>
          </a:prstGeom>
          <a:noFill/>
        </p:spPr>
        <p:txBody>
          <a:bodyPr wrap="square" rtlCol="0">
            <a:spAutoFit/>
          </a:bodyPr>
          <a:lstStyle/>
          <a:p>
            <a:pPr algn="ctr"/>
            <a:r>
              <a:rPr lang="en-US" dirty="0"/>
              <a:t>Aaron Li</a:t>
            </a:r>
            <a:endParaRPr lang="en-SG" dirty="0"/>
          </a:p>
        </p:txBody>
      </p:sp>
      <p:sp>
        <p:nvSpPr>
          <p:cNvPr id="26" name="TextBox 25">
            <a:extLst>
              <a:ext uri="{FF2B5EF4-FFF2-40B4-BE49-F238E27FC236}">
                <a16:creationId xmlns:a16="http://schemas.microsoft.com/office/drawing/2014/main" id="{5DC6723A-B7BB-3D03-0480-372789FD9EE7}"/>
              </a:ext>
            </a:extLst>
          </p:cNvPr>
          <p:cNvSpPr txBox="1"/>
          <p:nvPr/>
        </p:nvSpPr>
        <p:spPr>
          <a:xfrm>
            <a:off x="6823210" y="2478723"/>
            <a:ext cx="1027371" cy="369332"/>
          </a:xfrm>
          <a:prstGeom prst="rect">
            <a:avLst/>
          </a:prstGeom>
          <a:noFill/>
        </p:spPr>
        <p:txBody>
          <a:bodyPr wrap="square" rtlCol="0">
            <a:spAutoFit/>
          </a:bodyPr>
          <a:lstStyle/>
          <a:p>
            <a:pPr algn="ctr"/>
            <a:r>
              <a:rPr lang="en-US" dirty="0"/>
              <a:t>Andrew</a:t>
            </a:r>
            <a:endParaRPr lang="en-SG" dirty="0"/>
          </a:p>
        </p:txBody>
      </p:sp>
      <p:sp>
        <p:nvSpPr>
          <p:cNvPr id="27" name="TextBox 26">
            <a:extLst>
              <a:ext uri="{FF2B5EF4-FFF2-40B4-BE49-F238E27FC236}">
                <a16:creationId xmlns:a16="http://schemas.microsoft.com/office/drawing/2014/main" id="{E21C38F8-4B36-EEFC-85EE-D0DE6FC17192}"/>
              </a:ext>
            </a:extLst>
          </p:cNvPr>
          <p:cNvSpPr txBox="1"/>
          <p:nvPr/>
        </p:nvSpPr>
        <p:spPr>
          <a:xfrm>
            <a:off x="7870093" y="2478723"/>
            <a:ext cx="1027371" cy="369332"/>
          </a:xfrm>
          <a:prstGeom prst="rect">
            <a:avLst/>
          </a:prstGeom>
          <a:noFill/>
        </p:spPr>
        <p:txBody>
          <a:bodyPr wrap="square" rtlCol="0">
            <a:spAutoFit/>
          </a:bodyPr>
          <a:lstStyle/>
          <a:p>
            <a:pPr algn="ctr"/>
            <a:r>
              <a:rPr lang="en-US" dirty="0"/>
              <a:t>Bharath</a:t>
            </a:r>
            <a:endParaRPr lang="en-SG" dirty="0"/>
          </a:p>
        </p:txBody>
      </p:sp>
      <p:pic>
        <p:nvPicPr>
          <p:cNvPr id="29" name="Picture 28" descr="A person in a blue shirt&#10;&#10;Description automatically generated with low confidence">
            <a:extLst>
              <a:ext uri="{FF2B5EF4-FFF2-40B4-BE49-F238E27FC236}">
                <a16:creationId xmlns:a16="http://schemas.microsoft.com/office/drawing/2014/main" id="{F16431BD-0737-5CD6-1643-06F6118B7B9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90" y="3028195"/>
            <a:ext cx="666750" cy="885825"/>
          </a:xfrm>
          <a:prstGeom prst="rect">
            <a:avLst/>
          </a:prstGeom>
        </p:spPr>
      </p:pic>
      <p:pic>
        <p:nvPicPr>
          <p:cNvPr id="31" name="Picture 30" descr="A picture containing person, wearing, posing&#10;&#10;Description automatically generated">
            <a:extLst>
              <a:ext uri="{FF2B5EF4-FFF2-40B4-BE49-F238E27FC236}">
                <a16:creationId xmlns:a16="http://schemas.microsoft.com/office/drawing/2014/main" id="{1B2A19E0-BC9F-CADC-6E25-E9566A80FA0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26099" y="3028195"/>
            <a:ext cx="666750" cy="885825"/>
          </a:xfrm>
          <a:prstGeom prst="rect">
            <a:avLst/>
          </a:prstGeom>
        </p:spPr>
      </p:pic>
      <p:pic>
        <p:nvPicPr>
          <p:cNvPr id="33" name="Picture 32" descr="A person wearing glasses&#10;&#10;Description automatically generated with medium confidence">
            <a:extLst>
              <a:ext uri="{FF2B5EF4-FFF2-40B4-BE49-F238E27FC236}">
                <a16:creationId xmlns:a16="http://schemas.microsoft.com/office/drawing/2014/main" id="{E9F4DAC4-698D-565E-7685-DE9691F1728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87792" y="3028195"/>
            <a:ext cx="666750" cy="885825"/>
          </a:xfrm>
          <a:prstGeom prst="rect">
            <a:avLst/>
          </a:prstGeom>
        </p:spPr>
      </p:pic>
      <p:sp>
        <p:nvSpPr>
          <p:cNvPr id="34" name="TextBox 33">
            <a:extLst>
              <a:ext uri="{FF2B5EF4-FFF2-40B4-BE49-F238E27FC236}">
                <a16:creationId xmlns:a16="http://schemas.microsoft.com/office/drawing/2014/main" id="{9E2C2A6B-2491-B9D4-18C0-B1F5DCD8E4AD}"/>
              </a:ext>
            </a:extLst>
          </p:cNvPr>
          <p:cNvSpPr txBox="1"/>
          <p:nvPr/>
        </p:nvSpPr>
        <p:spPr>
          <a:xfrm>
            <a:off x="527159" y="3820107"/>
            <a:ext cx="1047309" cy="369332"/>
          </a:xfrm>
          <a:prstGeom prst="rect">
            <a:avLst/>
          </a:prstGeom>
          <a:noFill/>
        </p:spPr>
        <p:txBody>
          <a:bodyPr wrap="square" rtlCol="0">
            <a:spAutoFit/>
          </a:bodyPr>
          <a:lstStyle/>
          <a:p>
            <a:pPr algn="ctr"/>
            <a:r>
              <a:rPr lang="en-US" dirty="0" err="1"/>
              <a:t>Chayapol</a:t>
            </a:r>
            <a:endParaRPr lang="en-SG" dirty="0"/>
          </a:p>
        </p:txBody>
      </p:sp>
      <p:sp>
        <p:nvSpPr>
          <p:cNvPr id="35" name="TextBox 34">
            <a:extLst>
              <a:ext uri="{FF2B5EF4-FFF2-40B4-BE49-F238E27FC236}">
                <a16:creationId xmlns:a16="http://schemas.microsoft.com/office/drawing/2014/main" id="{30174EFF-ACB3-6ABB-F830-5DD91AE8182A}"/>
              </a:ext>
            </a:extLst>
          </p:cNvPr>
          <p:cNvSpPr txBox="1"/>
          <p:nvPr/>
        </p:nvSpPr>
        <p:spPr>
          <a:xfrm>
            <a:off x="1643416" y="3820107"/>
            <a:ext cx="904485" cy="369332"/>
          </a:xfrm>
          <a:prstGeom prst="rect">
            <a:avLst/>
          </a:prstGeom>
          <a:noFill/>
        </p:spPr>
        <p:txBody>
          <a:bodyPr wrap="square" rtlCol="0">
            <a:spAutoFit/>
          </a:bodyPr>
          <a:lstStyle/>
          <a:p>
            <a:pPr algn="ctr"/>
            <a:r>
              <a:rPr lang="en-US" dirty="0" err="1"/>
              <a:t>Yanyu</a:t>
            </a:r>
            <a:endParaRPr lang="en-SG" dirty="0"/>
          </a:p>
        </p:txBody>
      </p:sp>
      <p:sp>
        <p:nvSpPr>
          <p:cNvPr id="36" name="TextBox 35">
            <a:extLst>
              <a:ext uri="{FF2B5EF4-FFF2-40B4-BE49-F238E27FC236}">
                <a16:creationId xmlns:a16="http://schemas.microsoft.com/office/drawing/2014/main" id="{EC5610DE-E4CD-8B0F-B104-28F768497D68}"/>
              </a:ext>
            </a:extLst>
          </p:cNvPr>
          <p:cNvSpPr txBox="1"/>
          <p:nvPr/>
        </p:nvSpPr>
        <p:spPr>
          <a:xfrm>
            <a:off x="2841409" y="3820107"/>
            <a:ext cx="795333" cy="369332"/>
          </a:xfrm>
          <a:prstGeom prst="rect">
            <a:avLst/>
          </a:prstGeom>
          <a:noFill/>
        </p:spPr>
        <p:txBody>
          <a:bodyPr wrap="square" rtlCol="0">
            <a:spAutoFit/>
          </a:bodyPr>
          <a:lstStyle/>
          <a:p>
            <a:pPr algn="ctr"/>
            <a:r>
              <a:rPr lang="en-US" dirty="0" err="1"/>
              <a:t>Yui</a:t>
            </a:r>
            <a:r>
              <a:rPr lang="en-US" dirty="0"/>
              <a:t> To</a:t>
            </a:r>
            <a:endParaRPr lang="en-SG" dirty="0"/>
          </a:p>
        </p:txBody>
      </p:sp>
      <p:pic>
        <p:nvPicPr>
          <p:cNvPr id="38" name="Picture 37" descr="A picture containing person, posing&#10;&#10;Description automatically generated">
            <a:extLst>
              <a:ext uri="{FF2B5EF4-FFF2-40B4-BE49-F238E27FC236}">
                <a16:creationId xmlns:a16="http://schemas.microsoft.com/office/drawing/2014/main" id="{AF77B97B-57BA-BFFE-A65E-F52D391E4E3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80655" y="3028195"/>
            <a:ext cx="666750" cy="885825"/>
          </a:xfrm>
          <a:prstGeom prst="rect">
            <a:avLst/>
          </a:prstGeom>
        </p:spPr>
      </p:pic>
      <p:sp>
        <p:nvSpPr>
          <p:cNvPr id="39" name="TextBox 38">
            <a:extLst>
              <a:ext uri="{FF2B5EF4-FFF2-40B4-BE49-F238E27FC236}">
                <a16:creationId xmlns:a16="http://schemas.microsoft.com/office/drawing/2014/main" id="{8355DD26-7850-4764-453C-A23910385E49}"/>
              </a:ext>
            </a:extLst>
          </p:cNvPr>
          <p:cNvSpPr txBox="1"/>
          <p:nvPr/>
        </p:nvSpPr>
        <p:spPr>
          <a:xfrm>
            <a:off x="3794248" y="3820107"/>
            <a:ext cx="1027591" cy="369332"/>
          </a:xfrm>
          <a:prstGeom prst="rect">
            <a:avLst/>
          </a:prstGeom>
          <a:noFill/>
        </p:spPr>
        <p:txBody>
          <a:bodyPr wrap="square" rtlCol="0">
            <a:spAutoFit/>
          </a:bodyPr>
          <a:lstStyle/>
          <a:p>
            <a:pPr algn="ctr"/>
            <a:r>
              <a:rPr lang="en-US" dirty="0" err="1"/>
              <a:t>Jeng</a:t>
            </a:r>
            <a:r>
              <a:rPr lang="en-US" dirty="0"/>
              <a:t> Yee</a:t>
            </a:r>
            <a:endParaRPr lang="en-SG" dirty="0"/>
          </a:p>
        </p:txBody>
      </p:sp>
      <p:pic>
        <p:nvPicPr>
          <p:cNvPr id="41" name="Picture 40" descr="A picture containing person&#10;&#10;Description automatically generated">
            <a:extLst>
              <a:ext uri="{FF2B5EF4-FFF2-40B4-BE49-F238E27FC236}">
                <a16:creationId xmlns:a16="http://schemas.microsoft.com/office/drawing/2014/main" id="{E84A33A1-95EC-FC7B-6FEA-9177C31778E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97393" y="3028195"/>
            <a:ext cx="666750" cy="885825"/>
          </a:xfrm>
          <a:prstGeom prst="rect">
            <a:avLst/>
          </a:prstGeom>
        </p:spPr>
      </p:pic>
      <p:sp>
        <p:nvSpPr>
          <p:cNvPr id="42" name="TextBox 41">
            <a:extLst>
              <a:ext uri="{FF2B5EF4-FFF2-40B4-BE49-F238E27FC236}">
                <a16:creationId xmlns:a16="http://schemas.microsoft.com/office/drawing/2014/main" id="{3C05B9DF-7536-BFA1-DDF0-D8789870E631}"/>
              </a:ext>
            </a:extLst>
          </p:cNvPr>
          <p:cNvSpPr txBox="1"/>
          <p:nvPr/>
        </p:nvSpPr>
        <p:spPr>
          <a:xfrm>
            <a:off x="4828148" y="3820107"/>
            <a:ext cx="1130156" cy="369332"/>
          </a:xfrm>
          <a:prstGeom prst="rect">
            <a:avLst/>
          </a:prstGeom>
          <a:noFill/>
        </p:spPr>
        <p:txBody>
          <a:bodyPr wrap="square" rtlCol="0">
            <a:spAutoFit/>
          </a:bodyPr>
          <a:lstStyle/>
          <a:p>
            <a:pPr algn="ctr"/>
            <a:r>
              <a:rPr lang="en-US" dirty="0"/>
              <a:t>Jing Quan</a:t>
            </a:r>
            <a:endParaRPr lang="en-SG" dirty="0"/>
          </a:p>
        </p:txBody>
      </p:sp>
      <p:pic>
        <p:nvPicPr>
          <p:cNvPr id="44" name="Picture 43" descr="A person wearing glasses&#10;&#10;Description automatically generated with medium confidence">
            <a:extLst>
              <a:ext uri="{FF2B5EF4-FFF2-40B4-BE49-F238E27FC236}">
                <a16:creationId xmlns:a16="http://schemas.microsoft.com/office/drawing/2014/main" id="{46F2FECD-0345-FEF1-7513-2084B48B269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78974" y="3028195"/>
            <a:ext cx="666750" cy="885825"/>
          </a:xfrm>
          <a:prstGeom prst="rect">
            <a:avLst/>
          </a:prstGeom>
        </p:spPr>
      </p:pic>
      <p:sp>
        <p:nvSpPr>
          <p:cNvPr id="45" name="TextBox 44">
            <a:extLst>
              <a:ext uri="{FF2B5EF4-FFF2-40B4-BE49-F238E27FC236}">
                <a16:creationId xmlns:a16="http://schemas.microsoft.com/office/drawing/2014/main" id="{49F28016-89A5-3D35-2DA7-2819032A32CD}"/>
              </a:ext>
            </a:extLst>
          </p:cNvPr>
          <p:cNvSpPr txBox="1"/>
          <p:nvPr/>
        </p:nvSpPr>
        <p:spPr>
          <a:xfrm>
            <a:off x="5927418" y="3820107"/>
            <a:ext cx="701924" cy="369332"/>
          </a:xfrm>
          <a:prstGeom prst="rect">
            <a:avLst/>
          </a:prstGeom>
          <a:noFill/>
        </p:spPr>
        <p:txBody>
          <a:bodyPr wrap="square" rtlCol="0">
            <a:spAutoFit/>
          </a:bodyPr>
          <a:lstStyle/>
          <a:p>
            <a:pPr algn="ctr"/>
            <a:r>
              <a:rPr lang="en-US" dirty="0"/>
              <a:t>Daryl</a:t>
            </a:r>
            <a:endParaRPr lang="en-SG" dirty="0"/>
          </a:p>
        </p:txBody>
      </p:sp>
      <p:pic>
        <p:nvPicPr>
          <p:cNvPr id="47" name="Picture 46" descr="A picture containing person, person, posing, wearing&#10;&#10;Description automatically generated">
            <a:extLst>
              <a:ext uri="{FF2B5EF4-FFF2-40B4-BE49-F238E27FC236}">
                <a16:creationId xmlns:a16="http://schemas.microsoft.com/office/drawing/2014/main" id="{CC992E66-B37A-B7FE-6835-A1EDD6A197B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71059" y="3028195"/>
            <a:ext cx="666750" cy="885825"/>
          </a:xfrm>
          <a:prstGeom prst="rect">
            <a:avLst/>
          </a:prstGeom>
        </p:spPr>
      </p:pic>
      <p:sp>
        <p:nvSpPr>
          <p:cNvPr id="48" name="TextBox 47">
            <a:extLst>
              <a:ext uri="{FF2B5EF4-FFF2-40B4-BE49-F238E27FC236}">
                <a16:creationId xmlns:a16="http://schemas.microsoft.com/office/drawing/2014/main" id="{A4A04E78-A2DA-E66F-0014-E3FB62FE0F75}"/>
              </a:ext>
            </a:extLst>
          </p:cNvPr>
          <p:cNvSpPr txBox="1"/>
          <p:nvPr/>
        </p:nvSpPr>
        <p:spPr>
          <a:xfrm>
            <a:off x="6749690" y="3820107"/>
            <a:ext cx="1027371" cy="369332"/>
          </a:xfrm>
          <a:prstGeom prst="rect">
            <a:avLst/>
          </a:prstGeom>
          <a:noFill/>
        </p:spPr>
        <p:txBody>
          <a:bodyPr wrap="square" rtlCol="0">
            <a:spAutoFit/>
          </a:bodyPr>
          <a:lstStyle/>
          <a:p>
            <a:pPr algn="ctr"/>
            <a:r>
              <a:rPr lang="en-US" dirty="0"/>
              <a:t>Simpson</a:t>
            </a:r>
            <a:endParaRPr lang="en-SG" dirty="0"/>
          </a:p>
        </p:txBody>
      </p:sp>
      <p:pic>
        <p:nvPicPr>
          <p:cNvPr id="50" name="Picture 49" descr="A picture containing person, person, posing&#10;&#10;Description automatically generated">
            <a:extLst>
              <a:ext uri="{FF2B5EF4-FFF2-40B4-BE49-F238E27FC236}">
                <a16:creationId xmlns:a16="http://schemas.microsoft.com/office/drawing/2014/main" id="{D689DF47-DBAF-AD52-7486-1281C744EA0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987797" y="3028195"/>
            <a:ext cx="666750" cy="885825"/>
          </a:xfrm>
          <a:prstGeom prst="rect">
            <a:avLst/>
          </a:prstGeom>
        </p:spPr>
      </p:pic>
      <p:sp>
        <p:nvSpPr>
          <p:cNvPr id="51" name="TextBox 50">
            <a:extLst>
              <a:ext uri="{FF2B5EF4-FFF2-40B4-BE49-F238E27FC236}">
                <a16:creationId xmlns:a16="http://schemas.microsoft.com/office/drawing/2014/main" id="{4A05D7EC-17F3-4BF2-1EA6-1143BF624746}"/>
              </a:ext>
            </a:extLst>
          </p:cNvPr>
          <p:cNvSpPr txBox="1"/>
          <p:nvPr/>
        </p:nvSpPr>
        <p:spPr>
          <a:xfrm>
            <a:off x="7776615" y="3820107"/>
            <a:ext cx="1156732" cy="369332"/>
          </a:xfrm>
          <a:prstGeom prst="rect">
            <a:avLst/>
          </a:prstGeom>
          <a:noFill/>
        </p:spPr>
        <p:txBody>
          <a:bodyPr wrap="square" rtlCol="0">
            <a:spAutoFit/>
          </a:bodyPr>
          <a:lstStyle/>
          <a:p>
            <a:pPr algn="ctr"/>
            <a:r>
              <a:rPr lang="en-US" dirty="0" err="1"/>
              <a:t>Siau</a:t>
            </a:r>
            <a:r>
              <a:rPr lang="en-US" dirty="0"/>
              <a:t> </a:t>
            </a:r>
            <a:r>
              <a:rPr lang="en-US" dirty="0" err="1"/>
              <a:t>Chiak</a:t>
            </a:r>
            <a:endParaRPr lang="en-SG" dirty="0"/>
          </a:p>
        </p:txBody>
      </p:sp>
      <p:pic>
        <p:nvPicPr>
          <p:cNvPr id="53" name="Picture 52">
            <a:extLst>
              <a:ext uri="{FF2B5EF4-FFF2-40B4-BE49-F238E27FC236}">
                <a16:creationId xmlns:a16="http://schemas.microsoft.com/office/drawing/2014/main" id="{84F3C951-DF99-AAF2-6F5A-FD8A0A68DC9A}"/>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8790" y="4283620"/>
            <a:ext cx="666750" cy="885825"/>
          </a:xfrm>
          <a:prstGeom prst="rect">
            <a:avLst/>
          </a:prstGeom>
        </p:spPr>
      </p:pic>
      <p:sp>
        <p:nvSpPr>
          <p:cNvPr id="54" name="TextBox 53">
            <a:extLst>
              <a:ext uri="{FF2B5EF4-FFF2-40B4-BE49-F238E27FC236}">
                <a16:creationId xmlns:a16="http://schemas.microsoft.com/office/drawing/2014/main" id="{06AA7DF6-386B-FE0C-1D81-DDDECF927E52}"/>
              </a:ext>
            </a:extLst>
          </p:cNvPr>
          <p:cNvSpPr txBox="1"/>
          <p:nvPr/>
        </p:nvSpPr>
        <p:spPr>
          <a:xfrm>
            <a:off x="481297" y="5091672"/>
            <a:ext cx="1027371" cy="369332"/>
          </a:xfrm>
          <a:prstGeom prst="rect">
            <a:avLst/>
          </a:prstGeom>
          <a:noFill/>
        </p:spPr>
        <p:txBody>
          <a:bodyPr wrap="square" rtlCol="0">
            <a:spAutoFit/>
          </a:bodyPr>
          <a:lstStyle/>
          <a:p>
            <a:pPr algn="ctr"/>
            <a:r>
              <a:rPr lang="en-US" dirty="0"/>
              <a:t>Ryan</a:t>
            </a:r>
            <a:endParaRPr lang="en-SG" dirty="0"/>
          </a:p>
        </p:txBody>
      </p:sp>
      <p:pic>
        <p:nvPicPr>
          <p:cNvPr id="56" name="Picture 55" descr="A person wearing glasses&#10;&#10;Description automatically generated with medium confidence">
            <a:extLst>
              <a:ext uri="{FF2B5EF4-FFF2-40B4-BE49-F238E27FC236}">
                <a16:creationId xmlns:a16="http://schemas.microsoft.com/office/drawing/2014/main" id="{9CE3C477-929D-279C-44A3-A869ED91636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726099" y="4283620"/>
            <a:ext cx="666750" cy="885825"/>
          </a:xfrm>
          <a:prstGeom prst="rect">
            <a:avLst/>
          </a:prstGeom>
        </p:spPr>
      </p:pic>
      <p:sp>
        <p:nvSpPr>
          <p:cNvPr id="57" name="TextBox 56">
            <a:extLst>
              <a:ext uri="{FF2B5EF4-FFF2-40B4-BE49-F238E27FC236}">
                <a16:creationId xmlns:a16="http://schemas.microsoft.com/office/drawing/2014/main" id="{7E308A2F-1419-DD7F-EF38-658895CD12E8}"/>
              </a:ext>
            </a:extLst>
          </p:cNvPr>
          <p:cNvSpPr txBox="1"/>
          <p:nvPr/>
        </p:nvSpPr>
        <p:spPr>
          <a:xfrm>
            <a:off x="1551722" y="5091672"/>
            <a:ext cx="1027371" cy="369332"/>
          </a:xfrm>
          <a:prstGeom prst="rect">
            <a:avLst/>
          </a:prstGeom>
          <a:noFill/>
        </p:spPr>
        <p:txBody>
          <a:bodyPr wrap="square" rtlCol="0">
            <a:spAutoFit/>
          </a:bodyPr>
          <a:lstStyle/>
          <a:p>
            <a:pPr algn="ctr"/>
            <a:r>
              <a:rPr lang="en-US" dirty="0"/>
              <a:t>Jayanth</a:t>
            </a:r>
            <a:endParaRPr lang="en-SG" dirty="0"/>
          </a:p>
        </p:txBody>
      </p:sp>
      <p:pic>
        <p:nvPicPr>
          <p:cNvPr id="59" name="Picture 58" descr="A picture containing wall, person, person, indoor&#10;&#10;Description automatically generated">
            <a:extLst>
              <a:ext uri="{FF2B5EF4-FFF2-40B4-BE49-F238E27FC236}">
                <a16:creationId xmlns:a16="http://schemas.microsoft.com/office/drawing/2014/main" id="{C291D02A-519E-626D-34FC-0A3D4A432E2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887792" y="4283620"/>
            <a:ext cx="666750" cy="885825"/>
          </a:xfrm>
          <a:prstGeom prst="rect">
            <a:avLst/>
          </a:prstGeom>
        </p:spPr>
      </p:pic>
      <p:sp>
        <p:nvSpPr>
          <p:cNvPr id="60" name="TextBox 59">
            <a:extLst>
              <a:ext uri="{FF2B5EF4-FFF2-40B4-BE49-F238E27FC236}">
                <a16:creationId xmlns:a16="http://schemas.microsoft.com/office/drawing/2014/main" id="{1FC762A8-229C-99C2-8E34-8ACD1389A3FD}"/>
              </a:ext>
            </a:extLst>
          </p:cNvPr>
          <p:cNvSpPr txBox="1"/>
          <p:nvPr/>
        </p:nvSpPr>
        <p:spPr>
          <a:xfrm>
            <a:off x="2648905" y="5091672"/>
            <a:ext cx="1027371" cy="369332"/>
          </a:xfrm>
          <a:prstGeom prst="rect">
            <a:avLst/>
          </a:prstGeom>
          <a:noFill/>
        </p:spPr>
        <p:txBody>
          <a:bodyPr wrap="square" rtlCol="0">
            <a:spAutoFit/>
          </a:bodyPr>
          <a:lstStyle/>
          <a:p>
            <a:pPr algn="ctr"/>
            <a:r>
              <a:rPr lang="en-US" dirty="0"/>
              <a:t>Jerald</a:t>
            </a:r>
            <a:endParaRPr lang="en-SG" dirty="0"/>
          </a:p>
        </p:txBody>
      </p:sp>
      <p:pic>
        <p:nvPicPr>
          <p:cNvPr id="62" name="Picture 61" descr="A picture containing person, necktie, person, clothing&#10;&#10;Description automatically generated">
            <a:extLst>
              <a:ext uri="{FF2B5EF4-FFF2-40B4-BE49-F238E27FC236}">
                <a16:creationId xmlns:a16="http://schemas.microsoft.com/office/drawing/2014/main" id="{C46E1253-294F-ADC3-319B-6A749AF92D28}"/>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980655" y="4317045"/>
            <a:ext cx="666750" cy="885825"/>
          </a:xfrm>
          <a:prstGeom prst="rect">
            <a:avLst/>
          </a:prstGeom>
        </p:spPr>
      </p:pic>
      <p:pic>
        <p:nvPicPr>
          <p:cNvPr id="64" name="Picture 63" descr="A person wearing a blue shirt&#10;&#10;Description automatically generated with medium confidence">
            <a:extLst>
              <a:ext uri="{FF2B5EF4-FFF2-40B4-BE49-F238E27FC236}">
                <a16:creationId xmlns:a16="http://schemas.microsoft.com/office/drawing/2014/main" id="{3CE188EE-831F-5F6A-A48C-F569CCF5419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97393" y="4283620"/>
            <a:ext cx="666750" cy="885825"/>
          </a:xfrm>
          <a:prstGeom prst="rect">
            <a:avLst/>
          </a:prstGeom>
        </p:spPr>
      </p:pic>
      <p:sp>
        <p:nvSpPr>
          <p:cNvPr id="65" name="TextBox 64">
            <a:extLst>
              <a:ext uri="{FF2B5EF4-FFF2-40B4-BE49-F238E27FC236}">
                <a16:creationId xmlns:a16="http://schemas.microsoft.com/office/drawing/2014/main" id="{2286B202-B30B-0A33-9DE0-22A7A407BE77}"/>
              </a:ext>
            </a:extLst>
          </p:cNvPr>
          <p:cNvSpPr txBox="1"/>
          <p:nvPr/>
        </p:nvSpPr>
        <p:spPr>
          <a:xfrm>
            <a:off x="3754282" y="5091672"/>
            <a:ext cx="970477" cy="369332"/>
          </a:xfrm>
          <a:prstGeom prst="rect">
            <a:avLst/>
          </a:prstGeom>
          <a:noFill/>
        </p:spPr>
        <p:txBody>
          <a:bodyPr wrap="square" rtlCol="0">
            <a:spAutoFit/>
          </a:bodyPr>
          <a:lstStyle/>
          <a:p>
            <a:pPr algn="ctr"/>
            <a:r>
              <a:rPr lang="en-US" dirty="0"/>
              <a:t>Anh Duc</a:t>
            </a:r>
            <a:endParaRPr lang="en-SG" dirty="0"/>
          </a:p>
        </p:txBody>
      </p:sp>
      <p:sp>
        <p:nvSpPr>
          <p:cNvPr id="66" name="TextBox 65">
            <a:extLst>
              <a:ext uri="{FF2B5EF4-FFF2-40B4-BE49-F238E27FC236}">
                <a16:creationId xmlns:a16="http://schemas.microsoft.com/office/drawing/2014/main" id="{F6CFEF11-9302-45AC-40B8-86818E1EFCDC}"/>
              </a:ext>
            </a:extLst>
          </p:cNvPr>
          <p:cNvSpPr txBox="1"/>
          <p:nvPr/>
        </p:nvSpPr>
        <p:spPr>
          <a:xfrm>
            <a:off x="4724759" y="5091672"/>
            <a:ext cx="1231415" cy="374413"/>
          </a:xfrm>
          <a:prstGeom prst="rect">
            <a:avLst/>
          </a:prstGeom>
          <a:noFill/>
        </p:spPr>
        <p:txBody>
          <a:bodyPr wrap="square" rtlCol="0">
            <a:spAutoFit/>
          </a:bodyPr>
          <a:lstStyle/>
          <a:p>
            <a:pPr algn="ctr"/>
            <a:r>
              <a:rPr lang="en-US" dirty="0"/>
              <a:t>Ngoc Long</a:t>
            </a:r>
            <a:endParaRPr lang="en-SG" dirty="0"/>
          </a:p>
        </p:txBody>
      </p:sp>
      <p:pic>
        <p:nvPicPr>
          <p:cNvPr id="68" name="Picture 67" descr="A person smiling for the camera&#10;&#10;Description automatically generated with medium confidence">
            <a:extLst>
              <a:ext uri="{FF2B5EF4-FFF2-40B4-BE49-F238E27FC236}">
                <a16:creationId xmlns:a16="http://schemas.microsoft.com/office/drawing/2014/main" id="{B81992B5-59B7-704A-2E1E-531E7069B9A3}"/>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978974" y="4283620"/>
            <a:ext cx="666750" cy="885825"/>
          </a:xfrm>
          <a:prstGeom prst="rect">
            <a:avLst/>
          </a:prstGeom>
        </p:spPr>
      </p:pic>
      <p:pic>
        <p:nvPicPr>
          <p:cNvPr id="70" name="Picture 69" descr="A picture containing wall, person, smiling, posing&#10;&#10;Description automatically generated">
            <a:extLst>
              <a:ext uri="{FF2B5EF4-FFF2-40B4-BE49-F238E27FC236}">
                <a16:creationId xmlns:a16="http://schemas.microsoft.com/office/drawing/2014/main" id="{78FCB4A9-6A42-A760-B9F0-768B45E057B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971059" y="4283620"/>
            <a:ext cx="666750" cy="885825"/>
          </a:xfrm>
          <a:prstGeom prst="rect">
            <a:avLst/>
          </a:prstGeom>
        </p:spPr>
      </p:pic>
      <p:pic>
        <p:nvPicPr>
          <p:cNvPr id="72" name="Picture 71" descr="A picture containing person, clothing, posing&#10;&#10;Description automatically generated">
            <a:extLst>
              <a:ext uri="{FF2B5EF4-FFF2-40B4-BE49-F238E27FC236}">
                <a16:creationId xmlns:a16="http://schemas.microsoft.com/office/drawing/2014/main" id="{92242C0C-9854-F31C-1CE1-989929C8B27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987797" y="4283620"/>
            <a:ext cx="666750" cy="885825"/>
          </a:xfrm>
          <a:prstGeom prst="rect">
            <a:avLst/>
          </a:prstGeom>
        </p:spPr>
      </p:pic>
      <p:sp>
        <p:nvSpPr>
          <p:cNvPr id="73" name="TextBox 72">
            <a:extLst>
              <a:ext uri="{FF2B5EF4-FFF2-40B4-BE49-F238E27FC236}">
                <a16:creationId xmlns:a16="http://schemas.microsoft.com/office/drawing/2014/main" id="{C415959D-63AB-5BCF-D0DF-89861E967C24}"/>
              </a:ext>
            </a:extLst>
          </p:cNvPr>
          <p:cNvSpPr txBox="1"/>
          <p:nvPr/>
        </p:nvSpPr>
        <p:spPr>
          <a:xfrm>
            <a:off x="5842342" y="5091672"/>
            <a:ext cx="1004099" cy="369332"/>
          </a:xfrm>
          <a:prstGeom prst="rect">
            <a:avLst/>
          </a:prstGeom>
          <a:noFill/>
        </p:spPr>
        <p:txBody>
          <a:bodyPr wrap="square" rtlCol="0">
            <a:spAutoFit/>
          </a:bodyPr>
          <a:lstStyle/>
          <a:p>
            <a:pPr algn="ctr"/>
            <a:r>
              <a:rPr lang="en-US" dirty="0"/>
              <a:t>Bryce</a:t>
            </a:r>
            <a:endParaRPr lang="en-SG" dirty="0"/>
          </a:p>
        </p:txBody>
      </p:sp>
      <p:sp>
        <p:nvSpPr>
          <p:cNvPr id="74" name="TextBox 73">
            <a:extLst>
              <a:ext uri="{FF2B5EF4-FFF2-40B4-BE49-F238E27FC236}">
                <a16:creationId xmlns:a16="http://schemas.microsoft.com/office/drawing/2014/main" id="{D6122537-A1F1-445C-8D03-C97CF67F7913}"/>
              </a:ext>
            </a:extLst>
          </p:cNvPr>
          <p:cNvSpPr txBox="1"/>
          <p:nvPr/>
        </p:nvSpPr>
        <p:spPr>
          <a:xfrm>
            <a:off x="6780233" y="5091672"/>
            <a:ext cx="1027371" cy="369332"/>
          </a:xfrm>
          <a:prstGeom prst="rect">
            <a:avLst/>
          </a:prstGeom>
          <a:noFill/>
        </p:spPr>
        <p:txBody>
          <a:bodyPr wrap="square" rtlCol="0">
            <a:spAutoFit/>
          </a:bodyPr>
          <a:lstStyle/>
          <a:p>
            <a:pPr algn="ctr"/>
            <a:r>
              <a:rPr lang="en-US" dirty="0" err="1"/>
              <a:t>Devansh</a:t>
            </a:r>
            <a:endParaRPr lang="en-SG" dirty="0"/>
          </a:p>
        </p:txBody>
      </p:sp>
      <p:sp>
        <p:nvSpPr>
          <p:cNvPr id="75" name="TextBox 74">
            <a:extLst>
              <a:ext uri="{FF2B5EF4-FFF2-40B4-BE49-F238E27FC236}">
                <a16:creationId xmlns:a16="http://schemas.microsoft.com/office/drawing/2014/main" id="{68CE59E0-AE0F-9DE7-B4CA-FB7E1263C583}"/>
              </a:ext>
            </a:extLst>
          </p:cNvPr>
          <p:cNvSpPr txBox="1"/>
          <p:nvPr/>
        </p:nvSpPr>
        <p:spPr>
          <a:xfrm>
            <a:off x="7777072" y="5091672"/>
            <a:ext cx="1221984" cy="369332"/>
          </a:xfrm>
          <a:prstGeom prst="rect">
            <a:avLst/>
          </a:prstGeom>
          <a:noFill/>
        </p:spPr>
        <p:txBody>
          <a:bodyPr wrap="square" rtlCol="0">
            <a:spAutoFit/>
          </a:bodyPr>
          <a:lstStyle/>
          <a:p>
            <a:pPr algn="ctr"/>
            <a:r>
              <a:rPr lang="en-US" dirty="0"/>
              <a:t>Bing </a:t>
            </a:r>
            <a:r>
              <a:rPr lang="en-US" dirty="0" err="1"/>
              <a:t>Chieh</a:t>
            </a:r>
            <a:endParaRPr lang="en-SG" dirty="0"/>
          </a:p>
        </p:txBody>
      </p:sp>
      <p:pic>
        <p:nvPicPr>
          <p:cNvPr id="77" name="Picture 76" descr="A person wearing glasses&#10;&#10;Description automatically generated with medium confidence">
            <a:extLst>
              <a:ext uri="{FF2B5EF4-FFF2-40B4-BE49-F238E27FC236}">
                <a16:creationId xmlns:a16="http://schemas.microsoft.com/office/drawing/2014/main" id="{74C9DF75-2611-9345-B92F-CDA13A677630}"/>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78790" y="5513748"/>
            <a:ext cx="666750" cy="885825"/>
          </a:xfrm>
          <a:prstGeom prst="rect">
            <a:avLst/>
          </a:prstGeom>
        </p:spPr>
      </p:pic>
      <p:pic>
        <p:nvPicPr>
          <p:cNvPr id="79" name="Picture 78" descr="A person wearing glasses&#10;&#10;Description automatically generated with medium confidence">
            <a:extLst>
              <a:ext uri="{FF2B5EF4-FFF2-40B4-BE49-F238E27FC236}">
                <a16:creationId xmlns:a16="http://schemas.microsoft.com/office/drawing/2014/main" id="{8A07FDDB-E6C2-F2A9-520A-C27FA51F21F5}"/>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726099" y="5513748"/>
            <a:ext cx="666750" cy="885825"/>
          </a:xfrm>
          <a:prstGeom prst="rect">
            <a:avLst/>
          </a:prstGeom>
        </p:spPr>
      </p:pic>
      <p:sp>
        <p:nvSpPr>
          <p:cNvPr id="80" name="TextBox 79">
            <a:extLst>
              <a:ext uri="{FF2B5EF4-FFF2-40B4-BE49-F238E27FC236}">
                <a16:creationId xmlns:a16="http://schemas.microsoft.com/office/drawing/2014/main" id="{D8313968-9161-1343-35B5-3EBA24303315}"/>
              </a:ext>
            </a:extLst>
          </p:cNvPr>
          <p:cNvSpPr txBox="1"/>
          <p:nvPr/>
        </p:nvSpPr>
        <p:spPr>
          <a:xfrm>
            <a:off x="494408" y="6335494"/>
            <a:ext cx="1063590" cy="369332"/>
          </a:xfrm>
          <a:prstGeom prst="rect">
            <a:avLst/>
          </a:prstGeom>
          <a:noFill/>
        </p:spPr>
        <p:txBody>
          <a:bodyPr wrap="square" rtlCol="0">
            <a:spAutoFit/>
          </a:bodyPr>
          <a:lstStyle/>
          <a:p>
            <a:pPr algn="ctr"/>
            <a:r>
              <a:rPr lang="en-US" dirty="0"/>
              <a:t>Yuan Wei</a:t>
            </a:r>
            <a:endParaRPr lang="en-SG" dirty="0"/>
          </a:p>
        </p:txBody>
      </p:sp>
      <p:sp>
        <p:nvSpPr>
          <p:cNvPr id="81" name="TextBox 80">
            <a:extLst>
              <a:ext uri="{FF2B5EF4-FFF2-40B4-BE49-F238E27FC236}">
                <a16:creationId xmlns:a16="http://schemas.microsoft.com/office/drawing/2014/main" id="{1B0F998F-E257-C907-1B6A-C4FB1149CBBF}"/>
              </a:ext>
            </a:extLst>
          </p:cNvPr>
          <p:cNvSpPr txBox="1"/>
          <p:nvPr/>
        </p:nvSpPr>
        <p:spPr>
          <a:xfrm>
            <a:off x="1631286" y="6335494"/>
            <a:ext cx="830980" cy="369332"/>
          </a:xfrm>
          <a:prstGeom prst="rect">
            <a:avLst/>
          </a:prstGeom>
          <a:noFill/>
        </p:spPr>
        <p:txBody>
          <a:bodyPr wrap="square" rtlCol="0">
            <a:spAutoFit/>
          </a:bodyPr>
          <a:lstStyle/>
          <a:p>
            <a:pPr algn="ctr"/>
            <a:r>
              <a:rPr lang="en-US" dirty="0"/>
              <a:t>Jun </a:t>
            </a:r>
            <a:r>
              <a:rPr lang="en-US" dirty="0" err="1"/>
              <a:t>JIe</a:t>
            </a:r>
            <a:endParaRPr lang="en-SG" dirty="0"/>
          </a:p>
        </p:txBody>
      </p:sp>
      <p:pic>
        <p:nvPicPr>
          <p:cNvPr id="83" name="Picture 82" descr="A person wearing glasses&#10;&#10;Description automatically generated with medium confidence">
            <a:extLst>
              <a:ext uri="{FF2B5EF4-FFF2-40B4-BE49-F238E27FC236}">
                <a16:creationId xmlns:a16="http://schemas.microsoft.com/office/drawing/2014/main" id="{5695CE1F-2352-CFF6-D899-8C36CEE9D115}"/>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887792" y="5513748"/>
            <a:ext cx="666750" cy="885825"/>
          </a:xfrm>
          <a:prstGeom prst="rect">
            <a:avLst/>
          </a:prstGeom>
        </p:spPr>
      </p:pic>
      <p:pic>
        <p:nvPicPr>
          <p:cNvPr id="85" name="Picture 84" descr="A picture containing person, posing&#10;&#10;Description automatically generated">
            <a:extLst>
              <a:ext uri="{FF2B5EF4-FFF2-40B4-BE49-F238E27FC236}">
                <a16:creationId xmlns:a16="http://schemas.microsoft.com/office/drawing/2014/main" id="{7C774999-EBC3-8027-060F-5C77CF65659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980655" y="5547173"/>
            <a:ext cx="666750" cy="885825"/>
          </a:xfrm>
          <a:prstGeom prst="rect">
            <a:avLst/>
          </a:prstGeom>
        </p:spPr>
      </p:pic>
      <p:sp>
        <p:nvSpPr>
          <p:cNvPr id="86" name="TextBox 85">
            <a:extLst>
              <a:ext uri="{FF2B5EF4-FFF2-40B4-BE49-F238E27FC236}">
                <a16:creationId xmlns:a16="http://schemas.microsoft.com/office/drawing/2014/main" id="{DCACA575-2A1B-9A42-2A27-EE9D118BB72F}"/>
              </a:ext>
            </a:extLst>
          </p:cNvPr>
          <p:cNvSpPr txBox="1"/>
          <p:nvPr/>
        </p:nvSpPr>
        <p:spPr>
          <a:xfrm>
            <a:off x="2640694" y="6335494"/>
            <a:ext cx="1140504" cy="369332"/>
          </a:xfrm>
          <a:prstGeom prst="rect">
            <a:avLst/>
          </a:prstGeom>
          <a:noFill/>
        </p:spPr>
        <p:txBody>
          <a:bodyPr wrap="square" rtlCol="0">
            <a:spAutoFit/>
          </a:bodyPr>
          <a:lstStyle/>
          <a:p>
            <a:pPr algn="ctr"/>
            <a:r>
              <a:rPr lang="en-US" dirty="0"/>
              <a:t>Theodore</a:t>
            </a:r>
            <a:endParaRPr lang="en-SG" dirty="0"/>
          </a:p>
        </p:txBody>
      </p:sp>
      <p:sp>
        <p:nvSpPr>
          <p:cNvPr id="87" name="TextBox 86">
            <a:extLst>
              <a:ext uri="{FF2B5EF4-FFF2-40B4-BE49-F238E27FC236}">
                <a16:creationId xmlns:a16="http://schemas.microsoft.com/office/drawing/2014/main" id="{935D2073-B343-1745-ACF6-B9E7DA226F84}"/>
              </a:ext>
            </a:extLst>
          </p:cNvPr>
          <p:cNvSpPr txBox="1"/>
          <p:nvPr/>
        </p:nvSpPr>
        <p:spPr>
          <a:xfrm>
            <a:off x="3801640" y="6335494"/>
            <a:ext cx="1027371" cy="369332"/>
          </a:xfrm>
          <a:prstGeom prst="rect">
            <a:avLst/>
          </a:prstGeom>
          <a:noFill/>
        </p:spPr>
        <p:txBody>
          <a:bodyPr wrap="square" rtlCol="0">
            <a:spAutoFit/>
          </a:bodyPr>
          <a:lstStyle/>
          <a:p>
            <a:pPr algn="ctr"/>
            <a:r>
              <a:rPr lang="en-US" dirty="0" err="1"/>
              <a:t>Tingjia</a:t>
            </a:r>
            <a:endParaRPr lang="en-SG" dirty="0"/>
          </a:p>
        </p:txBody>
      </p:sp>
      <p:pic>
        <p:nvPicPr>
          <p:cNvPr id="89" name="Picture 88" descr="A person wearing glasses&#10;&#10;Description automatically generated with medium confidence">
            <a:extLst>
              <a:ext uri="{FF2B5EF4-FFF2-40B4-BE49-F238E27FC236}">
                <a16:creationId xmlns:a16="http://schemas.microsoft.com/office/drawing/2014/main" id="{1032669B-2B74-7C7B-F2B9-25176FF07034}"/>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997393" y="5547173"/>
            <a:ext cx="666750" cy="885825"/>
          </a:xfrm>
          <a:prstGeom prst="rect">
            <a:avLst/>
          </a:prstGeom>
        </p:spPr>
      </p:pic>
      <p:pic>
        <p:nvPicPr>
          <p:cNvPr id="91" name="Picture 90" descr="A picture containing person, smiling, posing&#10;&#10;Description automatically generated">
            <a:extLst>
              <a:ext uri="{FF2B5EF4-FFF2-40B4-BE49-F238E27FC236}">
                <a16:creationId xmlns:a16="http://schemas.microsoft.com/office/drawing/2014/main" id="{EB641C52-EB18-4C24-7285-2032A52FD6A1}"/>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978974" y="5547173"/>
            <a:ext cx="666750" cy="885825"/>
          </a:xfrm>
          <a:prstGeom prst="rect">
            <a:avLst/>
          </a:prstGeom>
        </p:spPr>
      </p:pic>
      <p:pic>
        <p:nvPicPr>
          <p:cNvPr id="93" name="Picture 92" descr="A person wearing a white shirt and blue tie&#10;&#10;Description automatically generated with medium confidence">
            <a:extLst>
              <a:ext uri="{FF2B5EF4-FFF2-40B4-BE49-F238E27FC236}">
                <a16:creationId xmlns:a16="http://schemas.microsoft.com/office/drawing/2014/main" id="{04C42473-98AC-DF61-973C-22DC773C90F7}"/>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971059" y="5547173"/>
            <a:ext cx="666750" cy="885825"/>
          </a:xfrm>
          <a:prstGeom prst="rect">
            <a:avLst/>
          </a:prstGeom>
        </p:spPr>
      </p:pic>
      <p:sp>
        <p:nvSpPr>
          <p:cNvPr id="94" name="TextBox 93">
            <a:extLst>
              <a:ext uri="{FF2B5EF4-FFF2-40B4-BE49-F238E27FC236}">
                <a16:creationId xmlns:a16="http://schemas.microsoft.com/office/drawing/2014/main" id="{2FC99EE6-6C92-EAA0-0C9E-54DD8D5AA821}"/>
              </a:ext>
            </a:extLst>
          </p:cNvPr>
          <p:cNvSpPr txBox="1"/>
          <p:nvPr/>
        </p:nvSpPr>
        <p:spPr>
          <a:xfrm>
            <a:off x="4826781" y="6335494"/>
            <a:ext cx="982322" cy="369332"/>
          </a:xfrm>
          <a:prstGeom prst="rect">
            <a:avLst/>
          </a:prstGeom>
          <a:noFill/>
        </p:spPr>
        <p:txBody>
          <a:bodyPr wrap="square" rtlCol="0">
            <a:spAutoFit/>
          </a:bodyPr>
          <a:lstStyle/>
          <a:p>
            <a:pPr algn="ctr"/>
            <a:r>
              <a:rPr lang="en-US" dirty="0" err="1"/>
              <a:t>Wrik</a:t>
            </a:r>
            <a:endParaRPr lang="en-SG" dirty="0"/>
          </a:p>
        </p:txBody>
      </p:sp>
      <p:sp>
        <p:nvSpPr>
          <p:cNvPr id="95" name="TextBox 94">
            <a:extLst>
              <a:ext uri="{FF2B5EF4-FFF2-40B4-BE49-F238E27FC236}">
                <a16:creationId xmlns:a16="http://schemas.microsoft.com/office/drawing/2014/main" id="{A7ED57A5-358C-6FFA-DEC0-1FC4F004765F}"/>
              </a:ext>
            </a:extLst>
          </p:cNvPr>
          <p:cNvSpPr txBox="1"/>
          <p:nvPr/>
        </p:nvSpPr>
        <p:spPr>
          <a:xfrm>
            <a:off x="5927417" y="6335493"/>
            <a:ext cx="794420" cy="369332"/>
          </a:xfrm>
          <a:prstGeom prst="rect">
            <a:avLst/>
          </a:prstGeom>
          <a:noFill/>
        </p:spPr>
        <p:txBody>
          <a:bodyPr wrap="square" rtlCol="0">
            <a:spAutoFit/>
          </a:bodyPr>
          <a:lstStyle/>
          <a:p>
            <a:pPr algn="ctr"/>
            <a:r>
              <a:rPr lang="en-US" dirty="0" err="1"/>
              <a:t>Jiaxin</a:t>
            </a:r>
            <a:endParaRPr lang="en-SG" dirty="0"/>
          </a:p>
        </p:txBody>
      </p:sp>
      <p:sp>
        <p:nvSpPr>
          <p:cNvPr id="96" name="TextBox 95">
            <a:extLst>
              <a:ext uri="{FF2B5EF4-FFF2-40B4-BE49-F238E27FC236}">
                <a16:creationId xmlns:a16="http://schemas.microsoft.com/office/drawing/2014/main" id="{B783B3BB-BAB1-EEFC-3E68-8F2AE2B6E3ED}"/>
              </a:ext>
            </a:extLst>
          </p:cNvPr>
          <p:cNvSpPr txBox="1"/>
          <p:nvPr/>
        </p:nvSpPr>
        <p:spPr>
          <a:xfrm>
            <a:off x="6721836" y="6335494"/>
            <a:ext cx="1078989" cy="369332"/>
          </a:xfrm>
          <a:prstGeom prst="rect">
            <a:avLst/>
          </a:prstGeom>
          <a:noFill/>
        </p:spPr>
        <p:txBody>
          <a:bodyPr wrap="square" rtlCol="0">
            <a:spAutoFit/>
          </a:bodyPr>
          <a:lstStyle/>
          <a:p>
            <a:pPr algn="ctr"/>
            <a:r>
              <a:rPr lang="en-US" dirty="0"/>
              <a:t>Yu-Cheng</a:t>
            </a:r>
            <a:endParaRPr lang="en-SG" dirty="0"/>
          </a:p>
        </p:txBody>
      </p:sp>
      <p:pic>
        <p:nvPicPr>
          <p:cNvPr id="98" name="Picture 97" descr="A person smiling for the camera&#10;&#10;Description automatically generated with medium confidence">
            <a:extLst>
              <a:ext uri="{FF2B5EF4-FFF2-40B4-BE49-F238E27FC236}">
                <a16:creationId xmlns:a16="http://schemas.microsoft.com/office/drawing/2014/main" id="{A7B1269D-1A09-770B-8BF9-DF60305F0160}"/>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7987797" y="5547173"/>
            <a:ext cx="666750" cy="885825"/>
          </a:xfrm>
          <a:prstGeom prst="rect">
            <a:avLst/>
          </a:prstGeom>
        </p:spPr>
      </p:pic>
      <p:sp>
        <p:nvSpPr>
          <p:cNvPr id="99" name="TextBox 98">
            <a:extLst>
              <a:ext uri="{FF2B5EF4-FFF2-40B4-BE49-F238E27FC236}">
                <a16:creationId xmlns:a16="http://schemas.microsoft.com/office/drawing/2014/main" id="{CC6FBC77-C583-5A71-A266-1BC9E8896F3C}"/>
              </a:ext>
            </a:extLst>
          </p:cNvPr>
          <p:cNvSpPr txBox="1"/>
          <p:nvPr/>
        </p:nvSpPr>
        <p:spPr>
          <a:xfrm>
            <a:off x="7837090" y="6335494"/>
            <a:ext cx="1027371" cy="369332"/>
          </a:xfrm>
          <a:prstGeom prst="rect">
            <a:avLst/>
          </a:prstGeom>
          <a:noFill/>
        </p:spPr>
        <p:txBody>
          <a:bodyPr wrap="square" rtlCol="0">
            <a:spAutoFit/>
          </a:bodyPr>
          <a:lstStyle/>
          <a:p>
            <a:pPr algn="ctr"/>
            <a:r>
              <a:rPr lang="en-US" dirty="0"/>
              <a:t>Zhou Qi</a:t>
            </a:r>
            <a:endParaRPr lang="en-SG" dirty="0"/>
          </a:p>
        </p:txBody>
      </p:sp>
      <p:sp>
        <p:nvSpPr>
          <p:cNvPr id="100" name="TextBox 99">
            <a:extLst>
              <a:ext uri="{FF2B5EF4-FFF2-40B4-BE49-F238E27FC236}">
                <a16:creationId xmlns:a16="http://schemas.microsoft.com/office/drawing/2014/main" id="{0D3006D5-3916-0F88-9FC0-E2407B98575B}"/>
              </a:ext>
            </a:extLst>
          </p:cNvPr>
          <p:cNvSpPr txBox="1"/>
          <p:nvPr/>
        </p:nvSpPr>
        <p:spPr>
          <a:xfrm>
            <a:off x="158978" y="2513504"/>
            <a:ext cx="1163679" cy="369332"/>
          </a:xfrm>
          <a:prstGeom prst="rect">
            <a:avLst/>
          </a:prstGeom>
          <a:noFill/>
        </p:spPr>
        <p:txBody>
          <a:bodyPr wrap="square" rtlCol="0">
            <a:spAutoFit/>
          </a:bodyPr>
          <a:lstStyle/>
          <a:p>
            <a:pPr algn="ctr"/>
            <a:r>
              <a:rPr lang="en-US" dirty="0"/>
              <a:t>Aaron Tan</a:t>
            </a:r>
            <a:endParaRPr lang="en-SG" dirty="0"/>
          </a:p>
        </p:txBody>
      </p:sp>
      <p:sp>
        <p:nvSpPr>
          <p:cNvPr id="101" name="TextBox 100">
            <a:extLst>
              <a:ext uri="{FF2B5EF4-FFF2-40B4-BE49-F238E27FC236}">
                <a16:creationId xmlns:a16="http://schemas.microsoft.com/office/drawing/2014/main" id="{31E35A6D-56A7-E854-A601-D5D382ECC1AE}"/>
              </a:ext>
            </a:extLst>
          </p:cNvPr>
          <p:cNvSpPr txBox="1"/>
          <p:nvPr/>
        </p:nvSpPr>
        <p:spPr>
          <a:xfrm>
            <a:off x="1477015" y="2513504"/>
            <a:ext cx="1163679" cy="369332"/>
          </a:xfrm>
          <a:prstGeom prst="rect">
            <a:avLst/>
          </a:prstGeom>
          <a:noFill/>
        </p:spPr>
        <p:txBody>
          <a:bodyPr wrap="square" rtlCol="0">
            <a:spAutoFit/>
          </a:bodyPr>
          <a:lstStyle/>
          <a:p>
            <a:pPr algn="ctr"/>
            <a:r>
              <a:rPr lang="en-US" dirty="0"/>
              <a:t>A/P Leong </a:t>
            </a:r>
            <a:endParaRPr lang="en-SG" dirty="0"/>
          </a:p>
        </p:txBody>
      </p:sp>
      <p:sp>
        <p:nvSpPr>
          <p:cNvPr id="102" name="TextBox 101">
            <a:extLst>
              <a:ext uri="{FF2B5EF4-FFF2-40B4-BE49-F238E27FC236}">
                <a16:creationId xmlns:a16="http://schemas.microsoft.com/office/drawing/2014/main" id="{97C3FE6E-5EA7-9D14-DA01-89083E52DB83}"/>
              </a:ext>
            </a:extLst>
          </p:cNvPr>
          <p:cNvSpPr txBox="1"/>
          <p:nvPr/>
        </p:nvSpPr>
        <p:spPr>
          <a:xfrm>
            <a:off x="2735727" y="2513504"/>
            <a:ext cx="1163679" cy="369332"/>
          </a:xfrm>
          <a:prstGeom prst="rect">
            <a:avLst/>
          </a:prstGeom>
          <a:noFill/>
        </p:spPr>
        <p:txBody>
          <a:bodyPr wrap="square" rtlCol="0">
            <a:spAutoFit/>
          </a:bodyPr>
          <a:lstStyle/>
          <a:p>
            <a:pPr algn="ctr"/>
            <a:r>
              <a:rPr lang="en-US" dirty="0"/>
              <a:t>Dr Ashish</a:t>
            </a:r>
            <a:endParaRPr lang="en-SG" dirty="0"/>
          </a:p>
        </p:txBody>
      </p:sp>
    </p:spTree>
    <p:extLst>
      <p:ext uri="{BB962C8B-B14F-4D97-AF65-F5344CB8AC3E}">
        <p14:creationId xmlns:p14="http://schemas.microsoft.com/office/powerpoint/2010/main" val="288086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4</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2. Objectives</a:t>
            </a:r>
            <a:endParaRPr lang="en-SG" sz="2000" dirty="0">
              <a:solidFill>
                <a:schemeClr val="bg1"/>
              </a:solidFill>
            </a:endParaRPr>
          </a:p>
        </p:txBody>
      </p:sp>
      <p:sp>
        <p:nvSpPr>
          <p:cNvPr id="3" name="TextBox 2">
            <a:extLst>
              <a:ext uri="{FF2B5EF4-FFF2-40B4-BE49-F238E27FC236}">
                <a16:creationId xmlns:a16="http://schemas.microsoft.com/office/drawing/2014/main" id="{30078C37-424C-4906-A1FF-1E2C8876C6CE}"/>
              </a:ext>
            </a:extLst>
          </p:cNvPr>
          <p:cNvSpPr txBox="1"/>
          <p:nvPr/>
        </p:nvSpPr>
        <p:spPr>
          <a:xfrm>
            <a:off x="379532" y="1380341"/>
            <a:ext cx="7769392" cy="4755148"/>
          </a:xfrm>
          <a:prstGeom prst="rect">
            <a:avLst/>
          </a:prstGeom>
          <a:noFill/>
        </p:spPr>
        <p:txBody>
          <a:bodyPr wrap="square" rtlCol="0">
            <a:spAutoFit/>
          </a:bodyPr>
          <a:lstStyle/>
          <a:p>
            <a:pPr marL="857250" indent="-461963">
              <a:spcBef>
                <a:spcPts val="1800"/>
              </a:spcBef>
              <a:buFont typeface="+mj-lt"/>
              <a:buAutoNum type="arabicPeriod"/>
              <a:tabLst>
                <a:tab pos="857250" algn="l"/>
              </a:tabLst>
            </a:pPr>
            <a:r>
              <a:rPr lang="en-SG" sz="3600" dirty="0">
                <a:solidFill>
                  <a:srgbClr val="0000FF"/>
                </a:solidFill>
              </a:rPr>
              <a:t>To develop </a:t>
            </a:r>
            <a:r>
              <a:rPr lang="en-SG" sz="3600" dirty="0">
                <a:solidFill>
                  <a:srgbClr val="C00000"/>
                </a:solidFill>
              </a:rPr>
              <a:t>mathematical maturity </a:t>
            </a:r>
            <a:r>
              <a:rPr lang="en-SG" sz="3600" dirty="0">
                <a:solidFill>
                  <a:srgbClr val="0000FF"/>
                </a:solidFill>
              </a:rPr>
              <a:t>– the ability to formalize concepts, work from definitions, think rigorously, reason concisely, and construct a theory.</a:t>
            </a:r>
          </a:p>
          <a:p>
            <a:pPr marL="857250" indent="-461963">
              <a:spcBef>
                <a:spcPts val="1800"/>
              </a:spcBef>
              <a:buFont typeface="+mj-lt"/>
              <a:buAutoNum type="arabicPeriod"/>
              <a:tabLst>
                <a:tab pos="857250" algn="l"/>
              </a:tabLst>
            </a:pPr>
            <a:r>
              <a:rPr lang="en-SG" sz="3600" dirty="0">
                <a:solidFill>
                  <a:srgbClr val="006600"/>
                </a:solidFill>
              </a:rPr>
              <a:t>To provide basic mathematical prerequisites relevant to </a:t>
            </a:r>
            <a:r>
              <a:rPr lang="en-SG" sz="3600" dirty="0">
                <a:solidFill>
                  <a:srgbClr val="C00000"/>
                </a:solidFill>
              </a:rPr>
              <a:t>Computer Science</a:t>
            </a:r>
            <a:r>
              <a:rPr lang="en-SG" sz="3600" dirty="0">
                <a:solidFill>
                  <a:srgbClr val="006600"/>
                </a:solidFill>
              </a:rPr>
              <a:t>.</a:t>
            </a:r>
          </a:p>
        </p:txBody>
      </p:sp>
    </p:spTree>
    <p:extLst>
      <p:ext uri="{BB962C8B-B14F-4D97-AF65-F5344CB8AC3E}">
        <p14:creationId xmlns:p14="http://schemas.microsoft.com/office/powerpoint/2010/main" val="5992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5</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3. Topics</a:t>
            </a:r>
            <a:endParaRPr lang="en-SG" sz="2000" dirty="0">
              <a:solidFill>
                <a:schemeClr val="bg1"/>
              </a:solidFill>
            </a:endParaRPr>
          </a:p>
        </p:txBody>
      </p:sp>
      <p:sp>
        <p:nvSpPr>
          <p:cNvPr id="7" name="TextBox 6">
            <a:extLst>
              <a:ext uri="{FF2B5EF4-FFF2-40B4-BE49-F238E27FC236}">
                <a16:creationId xmlns:a16="http://schemas.microsoft.com/office/drawing/2014/main" id="{B9B0C229-0964-4BBF-9472-AFF33B0C0ED1}"/>
              </a:ext>
            </a:extLst>
          </p:cNvPr>
          <p:cNvSpPr txBox="1"/>
          <p:nvPr/>
        </p:nvSpPr>
        <p:spPr>
          <a:xfrm>
            <a:off x="687304" y="1158706"/>
            <a:ext cx="7769392" cy="4601260"/>
          </a:xfrm>
          <a:prstGeom prst="rect">
            <a:avLst/>
          </a:prstGeom>
          <a:noFill/>
        </p:spPr>
        <p:txBody>
          <a:bodyPr wrap="square" rtlCol="0">
            <a:spAutoFit/>
          </a:bodyPr>
          <a:lstStyle/>
          <a:p>
            <a:pPr>
              <a:spcBef>
                <a:spcPts val="600"/>
              </a:spcBef>
            </a:pPr>
            <a:r>
              <a:rPr lang="en-SG" sz="3200" dirty="0"/>
              <a:t>Topics include: </a:t>
            </a:r>
          </a:p>
          <a:p>
            <a:pPr marL="857250" indent="-461963">
              <a:spcBef>
                <a:spcPts val="600"/>
              </a:spcBef>
              <a:buFont typeface="+mj-lt"/>
              <a:buAutoNum type="arabicPeriod"/>
              <a:tabLst>
                <a:tab pos="857250" algn="l"/>
              </a:tabLst>
            </a:pPr>
            <a:r>
              <a:rPr lang="en-SG" sz="2400" dirty="0">
                <a:solidFill>
                  <a:srgbClr val="0000FF"/>
                </a:solidFill>
              </a:rPr>
              <a:t>Propositional logic and predicate logic</a:t>
            </a:r>
          </a:p>
          <a:p>
            <a:pPr marL="857250" indent="-461963">
              <a:spcBef>
                <a:spcPts val="600"/>
              </a:spcBef>
              <a:buFont typeface="+mj-lt"/>
              <a:buAutoNum type="arabicPeriod"/>
              <a:tabLst>
                <a:tab pos="857250" algn="l"/>
              </a:tabLst>
            </a:pPr>
            <a:r>
              <a:rPr lang="en-SG" sz="2400" dirty="0">
                <a:solidFill>
                  <a:srgbClr val="006600"/>
                </a:solidFill>
              </a:rPr>
              <a:t>Proof techniques</a:t>
            </a:r>
          </a:p>
          <a:p>
            <a:pPr marL="857250" indent="-461963">
              <a:spcBef>
                <a:spcPts val="600"/>
              </a:spcBef>
              <a:buFont typeface="+mj-lt"/>
              <a:buAutoNum type="arabicPeriod"/>
              <a:tabLst>
                <a:tab pos="857250" algn="l"/>
              </a:tabLst>
            </a:pPr>
            <a:r>
              <a:rPr lang="en-SG" sz="2400" dirty="0">
                <a:solidFill>
                  <a:srgbClr val="0000FF"/>
                </a:solidFill>
              </a:rPr>
              <a:t>Sets</a:t>
            </a:r>
          </a:p>
          <a:p>
            <a:pPr marL="857250" indent="-461963">
              <a:spcBef>
                <a:spcPts val="600"/>
              </a:spcBef>
              <a:buFont typeface="+mj-lt"/>
              <a:buAutoNum type="arabicPeriod"/>
              <a:tabLst>
                <a:tab pos="857250" algn="l"/>
              </a:tabLst>
            </a:pPr>
            <a:r>
              <a:rPr lang="en-SG" sz="2400" dirty="0">
                <a:solidFill>
                  <a:srgbClr val="006600"/>
                </a:solidFill>
              </a:rPr>
              <a:t>Relations</a:t>
            </a:r>
          </a:p>
          <a:p>
            <a:pPr marL="857250" indent="-461963">
              <a:spcBef>
                <a:spcPts val="600"/>
              </a:spcBef>
              <a:buFont typeface="+mj-lt"/>
              <a:buAutoNum type="arabicPeriod"/>
              <a:tabLst>
                <a:tab pos="857250" algn="l"/>
              </a:tabLst>
            </a:pPr>
            <a:r>
              <a:rPr lang="en-SG" sz="2400" dirty="0">
                <a:solidFill>
                  <a:srgbClr val="0000FF"/>
                </a:solidFill>
              </a:rPr>
              <a:t>Mathematical Induction</a:t>
            </a:r>
          </a:p>
          <a:p>
            <a:pPr marL="857250" indent="-461963">
              <a:spcBef>
                <a:spcPts val="600"/>
              </a:spcBef>
              <a:buFont typeface="+mj-lt"/>
              <a:buAutoNum type="arabicPeriod"/>
              <a:tabLst>
                <a:tab pos="857250" algn="l"/>
              </a:tabLst>
            </a:pPr>
            <a:r>
              <a:rPr lang="en-SG" sz="2400" dirty="0">
                <a:solidFill>
                  <a:srgbClr val="006600"/>
                </a:solidFill>
              </a:rPr>
              <a:t>Functions</a:t>
            </a:r>
          </a:p>
          <a:p>
            <a:pPr marL="857250" indent="-461963">
              <a:spcBef>
                <a:spcPts val="600"/>
              </a:spcBef>
              <a:buFont typeface="+mj-lt"/>
              <a:buAutoNum type="arabicPeriod"/>
              <a:tabLst>
                <a:tab pos="857250" algn="l"/>
              </a:tabLst>
            </a:pPr>
            <a:r>
              <a:rPr lang="en-SG" sz="2400" dirty="0">
                <a:solidFill>
                  <a:srgbClr val="0000FF"/>
                </a:solidFill>
              </a:rPr>
              <a:t>Cardinality</a:t>
            </a:r>
          </a:p>
          <a:p>
            <a:pPr marL="857250" indent="-461963">
              <a:spcBef>
                <a:spcPts val="600"/>
              </a:spcBef>
              <a:buFont typeface="+mj-lt"/>
              <a:buAutoNum type="arabicPeriod"/>
              <a:tabLst>
                <a:tab pos="857250" algn="l"/>
              </a:tabLst>
            </a:pPr>
            <a:r>
              <a:rPr lang="en-SG" sz="2400" dirty="0">
                <a:solidFill>
                  <a:srgbClr val="006600"/>
                </a:solidFill>
              </a:rPr>
              <a:t>Counting and Probability</a:t>
            </a:r>
          </a:p>
          <a:p>
            <a:pPr marL="857250" indent="-461963">
              <a:spcBef>
                <a:spcPts val="600"/>
              </a:spcBef>
              <a:buFont typeface="+mj-lt"/>
              <a:buAutoNum type="arabicPeriod"/>
              <a:tabLst>
                <a:tab pos="857250" algn="l"/>
              </a:tabLst>
            </a:pPr>
            <a:r>
              <a:rPr lang="en-SG" sz="2400" dirty="0">
                <a:solidFill>
                  <a:srgbClr val="0000FF"/>
                </a:solidFill>
              </a:rPr>
              <a:t>Graphs and Trees</a:t>
            </a:r>
            <a:endParaRPr lang="en-SG" sz="2800" dirty="0">
              <a:solidFill>
                <a:srgbClr val="0000FF"/>
              </a:solidFill>
            </a:endParaRPr>
          </a:p>
        </p:txBody>
      </p:sp>
    </p:spTree>
    <p:extLst>
      <p:ext uri="{BB962C8B-B14F-4D97-AF65-F5344CB8AC3E}">
        <p14:creationId xmlns:p14="http://schemas.microsoft.com/office/powerpoint/2010/main" val="207681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6</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4. Reference Books</a:t>
            </a:r>
            <a:endParaRPr lang="en-SG" sz="2000" dirty="0">
              <a:solidFill>
                <a:schemeClr val="bg1"/>
              </a:solidFill>
            </a:endParaRPr>
          </a:p>
        </p:txBody>
      </p:sp>
      <p:pic>
        <p:nvPicPr>
          <p:cNvPr id="9" name="Picture 8">
            <a:extLst>
              <a:ext uri="{FF2B5EF4-FFF2-40B4-BE49-F238E27FC236}">
                <a16:creationId xmlns:a16="http://schemas.microsoft.com/office/drawing/2014/main" id="{2D38FAE1-4DC3-4DB9-8C83-031788F7D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987" y="1169532"/>
            <a:ext cx="2252579" cy="3222921"/>
          </a:xfrm>
          <a:prstGeom prst="rect">
            <a:avLst/>
          </a:prstGeom>
        </p:spPr>
      </p:pic>
      <p:sp>
        <p:nvSpPr>
          <p:cNvPr id="12" name="TextBox 11">
            <a:extLst>
              <a:ext uri="{FF2B5EF4-FFF2-40B4-BE49-F238E27FC236}">
                <a16:creationId xmlns:a16="http://schemas.microsoft.com/office/drawing/2014/main" id="{96663E03-BFE5-42A5-92C5-E9528B987ABA}"/>
              </a:ext>
            </a:extLst>
          </p:cNvPr>
          <p:cNvSpPr txBox="1"/>
          <p:nvPr/>
        </p:nvSpPr>
        <p:spPr>
          <a:xfrm>
            <a:off x="457199" y="4392453"/>
            <a:ext cx="4439653" cy="2031325"/>
          </a:xfrm>
          <a:prstGeom prst="rect">
            <a:avLst/>
          </a:prstGeom>
          <a:noFill/>
        </p:spPr>
        <p:txBody>
          <a:bodyPr wrap="square" rtlCol="0">
            <a:spAutoFit/>
          </a:bodyPr>
          <a:lstStyle/>
          <a:p>
            <a:r>
              <a:rPr lang="en-SG" sz="2000" b="1" dirty="0">
                <a:solidFill>
                  <a:srgbClr val="C00000"/>
                </a:solidFill>
                <a:latin typeface="Calibri" panose="020F0502020204030204" pitchFamily="34" charset="0"/>
                <a:cs typeface="Calibri" panose="020F0502020204030204" pitchFamily="34" charset="0"/>
              </a:rPr>
              <a:t>Discrete Mathematics with Applications</a:t>
            </a:r>
          </a:p>
          <a:p>
            <a:r>
              <a:rPr lang="en-SG" sz="1600" dirty="0">
                <a:latin typeface="Calibri" panose="020F0502020204030204" pitchFamily="34" charset="0"/>
                <a:cs typeface="Calibri" panose="020F0502020204030204" pitchFamily="34" charset="0"/>
              </a:rPr>
              <a:t>5</a:t>
            </a:r>
            <a:r>
              <a:rPr lang="en-SG" sz="1600" baseline="30000" dirty="0">
                <a:latin typeface="Calibri" panose="020F0502020204030204" pitchFamily="34" charset="0"/>
                <a:cs typeface="Calibri" panose="020F0502020204030204" pitchFamily="34" charset="0"/>
              </a:rPr>
              <a:t>th</a:t>
            </a:r>
            <a:r>
              <a:rPr lang="en-SG" sz="1600" dirty="0">
                <a:latin typeface="Calibri" panose="020F0502020204030204" pitchFamily="34" charset="0"/>
                <a:cs typeface="Calibri" panose="020F0502020204030204" pitchFamily="34" charset="0"/>
              </a:rPr>
              <a:t> Edition</a:t>
            </a:r>
          </a:p>
          <a:p>
            <a:r>
              <a:rPr lang="en-SG" dirty="0">
                <a:latin typeface="Calibri" panose="020F0502020204030204" pitchFamily="34" charset="0"/>
                <a:cs typeface="Calibri" panose="020F0502020204030204" pitchFamily="34" charset="0"/>
              </a:rPr>
              <a:t>Author: Susanna S. Epp</a:t>
            </a:r>
          </a:p>
          <a:p>
            <a:r>
              <a:rPr lang="en-SG" dirty="0">
                <a:latin typeface="Calibri" panose="020F0502020204030204" pitchFamily="34" charset="0"/>
                <a:cs typeface="Calibri" panose="020F0502020204030204" pitchFamily="34" charset="0"/>
              </a:rPr>
              <a:t>Publisher: Cengage Asia</a:t>
            </a:r>
          </a:p>
          <a:p>
            <a:r>
              <a:rPr lang="en-SG" dirty="0"/>
              <a:t>ISBN-13: 9780357114087 </a:t>
            </a:r>
            <a:br>
              <a:rPr lang="en-SG" sz="1600" dirty="0"/>
            </a:br>
            <a:r>
              <a:rPr lang="en-SG" dirty="0"/>
              <a:t>ISBN-10: 0357114086</a:t>
            </a:r>
            <a:br>
              <a:rPr lang="en-SG" sz="1600" dirty="0"/>
            </a:br>
            <a:r>
              <a:rPr lang="en-SG" u="sng" dirty="0">
                <a:hlinkClick r:id="rId4"/>
              </a:rPr>
              <a:t>Online resource</a:t>
            </a:r>
            <a:endParaRPr lang="en-US" sz="16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566E36B2-9E72-417E-B7A9-477D37ECB69F}"/>
              </a:ext>
            </a:extLst>
          </p:cNvPr>
          <p:cNvSpPr txBox="1"/>
          <p:nvPr/>
        </p:nvSpPr>
        <p:spPr>
          <a:xfrm>
            <a:off x="5300662" y="4478262"/>
            <a:ext cx="3515097" cy="2092881"/>
          </a:xfrm>
          <a:prstGeom prst="rect">
            <a:avLst/>
          </a:prstGeom>
          <a:noFill/>
        </p:spPr>
        <p:txBody>
          <a:bodyPr wrap="square" rtlCol="0">
            <a:spAutoFit/>
          </a:bodyPr>
          <a:lstStyle/>
          <a:p>
            <a:r>
              <a:rPr lang="en-SG" sz="2000" b="1" dirty="0">
                <a:solidFill>
                  <a:srgbClr val="C00000"/>
                </a:solidFill>
                <a:latin typeface="Calibri" panose="020F0502020204030204" pitchFamily="34" charset="0"/>
                <a:cs typeface="Calibri" panose="020F0502020204030204" pitchFamily="34" charset="0"/>
              </a:rPr>
              <a:t>Introduction to Advanced Mathematics:</a:t>
            </a:r>
          </a:p>
          <a:p>
            <a:r>
              <a:rPr lang="en-SG" i="1" dirty="0">
                <a:latin typeface="Calibri" panose="020F0502020204030204" pitchFamily="34" charset="0"/>
                <a:cs typeface="Calibri" panose="020F0502020204030204" pitchFamily="34" charset="0"/>
              </a:rPr>
              <a:t>A Guide to Understanding Proofs</a:t>
            </a:r>
          </a:p>
          <a:p>
            <a:r>
              <a:rPr lang="en-SG" dirty="0"/>
              <a:t>Author: Connie M. Campbell</a:t>
            </a:r>
            <a:br>
              <a:rPr lang="en-SG" dirty="0"/>
            </a:br>
            <a:r>
              <a:rPr lang="en-SG" dirty="0"/>
              <a:t>Publisher: Cengage Asia </a:t>
            </a:r>
            <a:br>
              <a:rPr lang="en-SG" dirty="0"/>
            </a:br>
            <a:r>
              <a:rPr lang="en-SG" dirty="0"/>
              <a:t>ISBN-13: 9780547165387 </a:t>
            </a:r>
            <a:br>
              <a:rPr lang="en-SG" dirty="0"/>
            </a:br>
            <a:r>
              <a:rPr lang="en-SG" dirty="0"/>
              <a:t>ISBN-10: 0547165382 </a:t>
            </a:r>
            <a:endParaRPr lang="en-US" sz="1600"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9472" y="1170756"/>
            <a:ext cx="2575369" cy="3221697"/>
          </a:xfrm>
          <a:prstGeom prst="rect">
            <a:avLst/>
          </a:prstGeom>
        </p:spPr>
      </p:pic>
      <p:sp>
        <p:nvSpPr>
          <p:cNvPr id="6" name="TextBox 5"/>
          <p:cNvSpPr txBox="1"/>
          <p:nvPr/>
        </p:nvSpPr>
        <p:spPr>
          <a:xfrm>
            <a:off x="2983833" y="5072062"/>
            <a:ext cx="1814513" cy="646331"/>
          </a:xfrm>
          <a:prstGeom prst="rect">
            <a:avLst/>
          </a:prstGeom>
          <a:solidFill>
            <a:schemeClr val="accent2">
              <a:lumMod val="20000"/>
              <a:lumOff val="80000"/>
            </a:schemeClr>
          </a:solidFill>
        </p:spPr>
        <p:txBody>
          <a:bodyPr wrap="square" rtlCol="0">
            <a:spAutoFit/>
          </a:bodyPr>
          <a:lstStyle/>
          <a:p>
            <a:r>
              <a:rPr lang="en-US" dirty="0"/>
              <a:t>It’s ok if you get the 4</a:t>
            </a:r>
            <a:r>
              <a:rPr lang="en-US" baseline="30000" dirty="0"/>
              <a:t>th</a:t>
            </a:r>
            <a:r>
              <a:rPr lang="en-US" dirty="0"/>
              <a:t> edition.</a:t>
            </a:r>
          </a:p>
        </p:txBody>
      </p:sp>
    </p:spTree>
    <p:extLst>
      <p:ext uri="{BB962C8B-B14F-4D97-AF65-F5344CB8AC3E}">
        <p14:creationId xmlns:p14="http://schemas.microsoft.com/office/powerpoint/2010/main" val="159597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7</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 Online Resources (1/2)</a:t>
            </a:r>
            <a:endParaRPr lang="en-SG" sz="2000" dirty="0">
              <a:solidFill>
                <a:schemeClr val="bg1"/>
              </a:solidFill>
            </a:endParaRPr>
          </a:p>
        </p:txBody>
      </p:sp>
      <p:sp>
        <p:nvSpPr>
          <p:cNvPr id="7" name="TextBox 6">
            <a:extLst>
              <a:ext uri="{FF2B5EF4-FFF2-40B4-BE49-F238E27FC236}">
                <a16:creationId xmlns:a16="http://schemas.microsoft.com/office/drawing/2014/main" id="{C0C8B743-62C5-417D-B339-5B54C0600483}"/>
              </a:ext>
            </a:extLst>
          </p:cNvPr>
          <p:cNvSpPr txBox="1"/>
          <p:nvPr/>
        </p:nvSpPr>
        <p:spPr>
          <a:xfrm>
            <a:off x="791210" y="1065735"/>
            <a:ext cx="6695440" cy="523220"/>
          </a:xfrm>
          <a:prstGeom prst="rect">
            <a:avLst/>
          </a:prstGeom>
          <a:noFill/>
        </p:spPr>
        <p:txBody>
          <a:bodyPr wrap="square" rtlCol="0">
            <a:spAutoFit/>
          </a:bodyPr>
          <a:lstStyle/>
          <a:p>
            <a:r>
              <a:rPr lang="en-SG" sz="2800" dirty="0"/>
              <a:t>Canvas: </a:t>
            </a:r>
            <a:r>
              <a:rPr lang="en-SG" sz="2800" dirty="0">
                <a:hlinkClick r:id="rId3"/>
              </a:rPr>
              <a:t>https://canvas.nus.edu.sg </a:t>
            </a:r>
            <a:endParaRPr lang="en-SG" sz="2800" dirty="0"/>
          </a:p>
        </p:txBody>
      </p:sp>
      <p:pic>
        <p:nvPicPr>
          <p:cNvPr id="9" name="Picture 8">
            <a:extLst>
              <a:ext uri="{FF2B5EF4-FFF2-40B4-BE49-F238E27FC236}">
                <a16:creationId xmlns:a16="http://schemas.microsoft.com/office/drawing/2014/main" id="{EC5ED834-4E16-0183-C5FE-473D070BE325}"/>
              </a:ext>
            </a:extLst>
          </p:cNvPr>
          <p:cNvPicPr>
            <a:picLocks noChangeAspect="1"/>
          </p:cNvPicPr>
          <p:nvPr/>
        </p:nvPicPr>
        <p:blipFill rotWithShape="1">
          <a:blip r:embed="rId4"/>
          <a:srcRect l="2500" t="15777" r="17700" b="8466"/>
          <a:stretch/>
        </p:blipFill>
        <p:spPr>
          <a:xfrm>
            <a:off x="356616" y="1648277"/>
            <a:ext cx="8574364" cy="4578787"/>
          </a:xfrm>
          <a:prstGeom prst="rect">
            <a:avLst/>
          </a:prstGeom>
        </p:spPr>
      </p:pic>
    </p:spTree>
    <p:extLst>
      <p:ext uri="{BB962C8B-B14F-4D97-AF65-F5344CB8AC3E}">
        <p14:creationId xmlns:p14="http://schemas.microsoft.com/office/powerpoint/2010/main" val="299070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8</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5. Online Resources (2/2)</a:t>
            </a:r>
            <a:endParaRPr lang="en-SG" sz="2000" dirty="0">
              <a:solidFill>
                <a:schemeClr val="bg1"/>
              </a:solidFill>
            </a:endParaRPr>
          </a:p>
        </p:txBody>
      </p:sp>
      <p:sp>
        <p:nvSpPr>
          <p:cNvPr id="3" name="TextBox 2">
            <a:extLst>
              <a:ext uri="{FF2B5EF4-FFF2-40B4-BE49-F238E27FC236}">
                <a16:creationId xmlns:a16="http://schemas.microsoft.com/office/drawing/2014/main" id="{3DC469C8-CB37-4C3C-B3E8-207CFF301ACE}"/>
              </a:ext>
            </a:extLst>
          </p:cNvPr>
          <p:cNvSpPr txBox="1"/>
          <p:nvPr/>
        </p:nvSpPr>
        <p:spPr>
          <a:xfrm>
            <a:off x="396712" y="1109164"/>
            <a:ext cx="6695440" cy="954107"/>
          </a:xfrm>
          <a:prstGeom prst="rect">
            <a:avLst/>
          </a:prstGeom>
          <a:noFill/>
        </p:spPr>
        <p:txBody>
          <a:bodyPr wrap="square" rtlCol="0">
            <a:spAutoFit/>
          </a:bodyPr>
          <a:lstStyle/>
          <a:p>
            <a:r>
              <a:rPr lang="en-SG" sz="2800" dirty="0"/>
              <a:t>CS1231S module website: </a:t>
            </a:r>
            <a:r>
              <a:rPr lang="en-SG" sz="2800" dirty="0">
                <a:hlinkClick r:id="rId3"/>
              </a:rPr>
              <a:t>https://www.comp.nus.edu.sg/~cs1231s</a:t>
            </a:r>
            <a:r>
              <a:rPr lang="en-SG" sz="2800" dirty="0"/>
              <a:t>   </a:t>
            </a:r>
          </a:p>
        </p:txBody>
      </p:sp>
      <p:pic>
        <p:nvPicPr>
          <p:cNvPr id="7" name="Picture 6">
            <a:extLst>
              <a:ext uri="{FF2B5EF4-FFF2-40B4-BE49-F238E27FC236}">
                <a16:creationId xmlns:a16="http://schemas.microsoft.com/office/drawing/2014/main" id="{9505CEE1-03F0-5451-1864-F38482454875}"/>
              </a:ext>
            </a:extLst>
          </p:cNvPr>
          <p:cNvPicPr>
            <a:picLocks noChangeAspect="1"/>
          </p:cNvPicPr>
          <p:nvPr/>
        </p:nvPicPr>
        <p:blipFill rotWithShape="1">
          <a:blip r:embed="rId4"/>
          <a:srcRect t="13771" r="36837" b="17252"/>
          <a:stretch/>
        </p:blipFill>
        <p:spPr>
          <a:xfrm>
            <a:off x="396712" y="1977182"/>
            <a:ext cx="7723310" cy="4744294"/>
          </a:xfrm>
          <a:prstGeom prst="rect">
            <a:avLst/>
          </a:prstGeom>
        </p:spPr>
      </p:pic>
      <p:sp>
        <p:nvSpPr>
          <p:cNvPr id="6" name="TextBox 5">
            <a:extLst>
              <a:ext uri="{FF2B5EF4-FFF2-40B4-BE49-F238E27FC236}">
                <a16:creationId xmlns:a16="http://schemas.microsoft.com/office/drawing/2014/main" id="{8F8B0F68-91C6-4E21-A288-DBE057CFD56E}"/>
              </a:ext>
            </a:extLst>
          </p:cNvPr>
          <p:cNvSpPr txBox="1"/>
          <p:nvPr/>
        </p:nvSpPr>
        <p:spPr>
          <a:xfrm>
            <a:off x="5976620" y="4925190"/>
            <a:ext cx="3020060" cy="954107"/>
          </a:xfrm>
          <a:prstGeom prst="rect">
            <a:avLst/>
          </a:prstGeom>
          <a:solidFill>
            <a:schemeClr val="accent4">
              <a:lumMod val="20000"/>
              <a:lumOff val="80000"/>
            </a:schemeClr>
          </a:solidFill>
          <a:ln>
            <a:solidFill>
              <a:schemeClr val="accent2">
                <a:lumMod val="75000"/>
              </a:schemeClr>
            </a:solidFill>
          </a:ln>
        </p:spPr>
        <p:txBody>
          <a:bodyPr wrap="square" rtlCol="0">
            <a:spAutoFit/>
          </a:bodyPr>
          <a:lstStyle/>
          <a:p>
            <a:r>
              <a:rPr lang="en-SG" sz="2800" dirty="0">
                <a:solidFill>
                  <a:srgbClr val="C00000"/>
                </a:solidFill>
              </a:rPr>
              <a:t>As backup in case Canvas is down.</a:t>
            </a:r>
          </a:p>
        </p:txBody>
      </p:sp>
    </p:spTree>
    <p:extLst>
      <p:ext uri="{BB962C8B-B14F-4D97-AF65-F5344CB8AC3E}">
        <p14:creationId xmlns:p14="http://schemas.microsoft.com/office/powerpoint/2010/main" val="25423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11" name="Slide Number Placeholder 10"/>
          <p:cNvSpPr>
            <a:spLocks noGrp="1"/>
          </p:cNvSpPr>
          <p:nvPr>
            <p:ph type="sldNum" sz="quarter" idx="12"/>
          </p:nvPr>
        </p:nvSpPr>
        <p:spPr/>
        <p:txBody>
          <a:bodyPr/>
          <a:lstStyle/>
          <a:p>
            <a:fld id="{3945BCA7-BE1F-44EA-8FAA-E97CADA8B770}" type="slidenum">
              <a:rPr lang="en-SG" smtClean="0"/>
              <a:t>9</a:t>
            </a:fld>
            <a:endParaRPr lang="en-SG" dirty="0"/>
          </a:p>
        </p:txBody>
      </p:sp>
      <p:sp>
        <p:nvSpPr>
          <p:cNvPr id="2" name="TextBox 1">
            <a:extLst>
              <a:ext uri="{FF2B5EF4-FFF2-40B4-BE49-F238E27FC236}">
                <a16:creationId xmlns:a16="http://schemas.microsoft.com/office/drawing/2014/main" id="{7EA0EB3E-341F-4C51-9F31-C242F563F4EB}"/>
              </a:ext>
            </a:extLst>
          </p:cNvPr>
          <p:cNvSpPr txBox="1"/>
          <p:nvPr/>
        </p:nvSpPr>
        <p:spPr>
          <a:xfrm>
            <a:off x="168443" y="36205"/>
            <a:ext cx="2815390" cy="400110"/>
          </a:xfrm>
          <a:prstGeom prst="rect">
            <a:avLst/>
          </a:prstGeom>
          <a:noFill/>
        </p:spPr>
        <p:txBody>
          <a:bodyPr wrap="square" rtlCol="0">
            <a:spAutoFit/>
          </a:bodyPr>
          <a:lstStyle/>
          <a:p>
            <a:r>
              <a:rPr lang="en-SG" sz="2000" b="1" dirty="0">
                <a:solidFill>
                  <a:schemeClr val="bg1"/>
                </a:solidFill>
              </a:rPr>
              <a:t>Welcome to CS1231S</a:t>
            </a:r>
          </a:p>
        </p:txBody>
      </p:sp>
      <p:sp>
        <p:nvSpPr>
          <p:cNvPr id="23" name="TextBox 22">
            <a:extLst>
              <a:ext uri="{FF2B5EF4-FFF2-40B4-BE49-F238E27FC236}">
                <a16:creationId xmlns:a16="http://schemas.microsoft.com/office/drawing/2014/main" id="{91DAD2B6-131B-464F-BED8-B337616312FF}"/>
              </a:ext>
            </a:extLst>
          </p:cNvPr>
          <p:cNvSpPr txBox="1"/>
          <p:nvPr/>
        </p:nvSpPr>
        <p:spPr>
          <a:xfrm>
            <a:off x="0" y="471475"/>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2800" dirty="0">
                <a:solidFill>
                  <a:schemeClr val="bg1"/>
                </a:solidFill>
              </a:rPr>
              <a:t>6. Assessments</a:t>
            </a:r>
            <a:endParaRPr lang="en-SG" sz="2000" dirty="0">
              <a:solidFill>
                <a:schemeClr val="bg1"/>
              </a:solidFill>
            </a:endParaRPr>
          </a:p>
        </p:txBody>
      </p:sp>
      <p:graphicFrame>
        <p:nvGraphicFramePr>
          <p:cNvPr id="7" name="Table 6">
            <a:extLst>
              <a:ext uri="{FF2B5EF4-FFF2-40B4-BE49-F238E27FC236}">
                <a16:creationId xmlns:a16="http://schemas.microsoft.com/office/drawing/2014/main" id="{115EC50B-97DA-47FD-961B-3B18A75CE124}"/>
              </a:ext>
            </a:extLst>
          </p:cNvPr>
          <p:cNvGraphicFramePr>
            <a:graphicFrameLocks noGrp="1"/>
          </p:cNvGraphicFramePr>
          <p:nvPr>
            <p:extLst>
              <p:ext uri="{D42A27DB-BD31-4B8C-83A1-F6EECF244321}">
                <p14:modId xmlns:p14="http://schemas.microsoft.com/office/powerpoint/2010/main" val="1746516195"/>
              </p:ext>
            </p:extLst>
          </p:nvPr>
        </p:nvGraphicFramePr>
        <p:xfrm>
          <a:off x="399498" y="1260337"/>
          <a:ext cx="8345003" cy="3239403"/>
        </p:xfrm>
        <a:graphic>
          <a:graphicData uri="http://schemas.openxmlformats.org/drawingml/2006/table">
            <a:tbl>
              <a:tblPr firstRow="1" bandRow="1">
                <a:tableStyleId>{21E4AEA4-8DFA-4A89-87EB-49C32662AFE0}</a:tableStyleId>
              </a:tblPr>
              <a:tblGrid>
                <a:gridCol w="3154270">
                  <a:extLst>
                    <a:ext uri="{9D8B030D-6E8A-4147-A177-3AD203B41FA5}">
                      <a16:colId xmlns:a16="http://schemas.microsoft.com/office/drawing/2014/main" val="454702167"/>
                    </a:ext>
                  </a:extLst>
                </a:gridCol>
                <a:gridCol w="3369756">
                  <a:extLst>
                    <a:ext uri="{9D8B030D-6E8A-4147-A177-3AD203B41FA5}">
                      <a16:colId xmlns:a16="http://schemas.microsoft.com/office/drawing/2014/main" val="2184602193"/>
                    </a:ext>
                  </a:extLst>
                </a:gridCol>
                <a:gridCol w="1820977">
                  <a:extLst>
                    <a:ext uri="{9D8B030D-6E8A-4147-A177-3AD203B41FA5}">
                      <a16:colId xmlns:a16="http://schemas.microsoft.com/office/drawing/2014/main" val="4100062700"/>
                    </a:ext>
                  </a:extLst>
                </a:gridCol>
              </a:tblGrid>
              <a:tr h="554567">
                <a:tc>
                  <a:txBody>
                    <a:bodyPr/>
                    <a:lstStyle/>
                    <a:p>
                      <a:pPr algn="ctr"/>
                      <a:r>
                        <a:rPr lang="en-SG" sz="2800" dirty="0"/>
                        <a:t>CA component</a:t>
                      </a:r>
                    </a:p>
                  </a:txBody>
                  <a:tcPr/>
                </a:tc>
                <a:tc>
                  <a:txBody>
                    <a:bodyPr/>
                    <a:lstStyle/>
                    <a:p>
                      <a:pPr algn="ctr"/>
                      <a:r>
                        <a:rPr lang="en-SG" sz="2800" dirty="0"/>
                        <a:t>Date</a:t>
                      </a:r>
                    </a:p>
                  </a:txBody>
                  <a:tcPr/>
                </a:tc>
                <a:tc>
                  <a:txBody>
                    <a:bodyPr/>
                    <a:lstStyle/>
                    <a:p>
                      <a:pPr algn="ctr"/>
                      <a:r>
                        <a:rPr lang="en-SG" sz="2800" dirty="0"/>
                        <a:t>Weightage</a:t>
                      </a:r>
                    </a:p>
                  </a:txBody>
                  <a:tcPr/>
                </a:tc>
                <a:extLst>
                  <a:ext uri="{0D108BD9-81ED-4DB2-BD59-A6C34878D82A}">
                    <a16:rowId xmlns:a16="http://schemas.microsoft.com/office/drawing/2014/main" val="520775743"/>
                  </a:ext>
                </a:extLst>
              </a:tr>
              <a:tr h="575005">
                <a:tc>
                  <a:txBody>
                    <a:bodyPr/>
                    <a:lstStyle/>
                    <a:p>
                      <a:pPr algn="ctr"/>
                      <a:r>
                        <a:rPr lang="en-SG" sz="2800" dirty="0"/>
                        <a:t>Tutorial attendance</a:t>
                      </a:r>
                    </a:p>
                  </a:txBody>
                  <a:tcPr/>
                </a:tc>
                <a:tc>
                  <a:txBody>
                    <a:bodyPr/>
                    <a:lstStyle/>
                    <a:p>
                      <a:pPr algn="ctr"/>
                      <a:r>
                        <a:rPr lang="en-SG" sz="2800" dirty="0"/>
                        <a:t>-</a:t>
                      </a:r>
                    </a:p>
                  </a:txBody>
                  <a:tcPr/>
                </a:tc>
                <a:tc>
                  <a:txBody>
                    <a:bodyPr/>
                    <a:lstStyle/>
                    <a:p>
                      <a:pPr algn="ctr"/>
                      <a:r>
                        <a:rPr lang="en-SG" sz="2800" dirty="0"/>
                        <a:t>5%</a:t>
                      </a:r>
                    </a:p>
                  </a:txBody>
                  <a:tcPr/>
                </a:tc>
                <a:extLst>
                  <a:ext uri="{0D108BD9-81ED-4DB2-BD59-A6C34878D82A}">
                    <a16:rowId xmlns:a16="http://schemas.microsoft.com/office/drawing/2014/main" val="2789764770"/>
                  </a:ext>
                </a:extLst>
              </a:tr>
              <a:tr h="610384">
                <a:tc>
                  <a:txBody>
                    <a:bodyPr/>
                    <a:lstStyle/>
                    <a:p>
                      <a:pPr algn="ctr"/>
                      <a:r>
                        <a:rPr lang="en-SG" sz="2800" dirty="0"/>
                        <a:t>Two assignments</a:t>
                      </a:r>
                    </a:p>
                  </a:txBody>
                  <a:tcPr/>
                </a:tc>
                <a:tc>
                  <a:txBody>
                    <a:bodyPr/>
                    <a:lstStyle/>
                    <a:p>
                      <a:pPr algn="ctr"/>
                      <a:r>
                        <a:rPr lang="en-SG" sz="2800" dirty="0"/>
                        <a:t>Due: weeks 6 &amp; 12</a:t>
                      </a:r>
                    </a:p>
                  </a:txBody>
                  <a:tcPr/>
                </a:tc>
                <a:tc>
                  <a:txBody>
                    <a:bodyPr/>
                    <a:lstStyle/>
                    <a:p>
                      <a:pPr algn="ctr"/>
                      <a:r>
                        <a:rPr lang="en-SG" sz="2800" dirty="0"/>
                        <a:t>20%</a:t>
                      </a:r>
                    </a:p>
                  </a:txBody>
                  <a:tcPr/>
                </a:tc>
                <a:extLst>
                  <a:ext uri="{0D108BD9-81ED-4DB2-BD59-A6C34878D82A}">
                    <a16:rowId xmlns:a16="http://schemas.microsoft.com/office/drawing/2014/main" val="3863596587"/>
                  </a:ext>
                </a:extLst>
              </a:tr>
              <a:tr h="554567">
                <a:tc>
                  <a:txBody>
                    <a:bodyPr/>
                    <a:lstStyle/>
                    <a:p>
                      <a:pPr algn="ctr"/>
                      <a:r>
                        <a:rPr lang="en-SG" sz="2800" dirty="0"/>
                        <a:t>Midterm test</a:t>
                      </a:r>
                    </a:p>
                  </a:txBody>
                  <a:tcPr/>
                </a:tc>
                <a:tc>
                  <a:txBody>
                    <a:bodyPr/>
                    <a:lstStyle/>
                    <a:p>
                      <a:pPr algn="ctr"/>
                      <a:r>
                        <a:rPr lang="en-SG" sz="2800" dirty="0">
                          <a:solidFill>
                            <a:srgbClr val="C00000"/>
                          </a:solidFill>
                        </a:rPr>
                        <a:t>5 Oct (Wed) 6:30-8:30pm</a:t>
                      </a:r>
                    </a:p>
                  </a:txBody>
                  <a:tcPr/>
                </a:tc>
                <a:tc>
                  <a:txBody>
                    <a:bodyPr/>
                    <a:lstStyle/>
                    <a:p>
                      <a:pPr algn="ctr"/>
                      <a:r>
                        <a:rPr lang="en-SG" sz="2800" dirty="0"/>
                        <a:t>25%</a:t>
                      </a:r>
                    </a:p>
                  </a:txBody>
                  <a:tcPr/>
                </a:tc>
                <a:extLst>
                  <a:ext uri="{0D108BD9-81ED-4DB2-BD59-A6C34878D82A}">
                    <a16:rowId xmlns:a16="http://schemas.microsoft.com/office/drawing/2014/main" val="3102648821"/>
                  </a:ext>
                </a:extLst>
              </a:tr>
              <a:tr h="554567">
                <a:tc>
                  <a:txBody>
                    <a:bodyPr/>
                    <a:lstStyle/>
                    <a:p>
                      <a:pPr algn="ctr"/>
                      <a:r>
                        <a:rPr lang="en-SG" sz="2800" dirty="0"/>
                        <a:t>Final exam</a:t>
                      </a:r>
                    </a:p>
                  </a:txBody>
                  <a:tcPr/>
                </a:tc>
                <a:tc>
                  <a:txBody>
                    <a:bodyPr/>
                    <a:lstStyle/>
                    <a:p>
                      <a:pPr algn="ctr"/>
                      <a:r>
                        <a:rPr lang="en-SG" sz="2800" dirty="0">
                          <a:solidFill>
                            <a:srgbClr val="C00000"/>
                          </a:solidFill>
                        </a:rPr>
                        <a:t>24 Nov (Thu) 1-3pm</a:t>
                      </a:r>
                    </a:p>
                  </a:txBody>
                  <a:tcPr/>
                </a:tc>
                <a:tc>
                  <a:txBody>
                    <a:bodyPr/>
                    <a:lstStyle/>
                    <a:p>
                      <a:pPr algn="ctr"/>
                      <a:r>
                        <a:rPr lang="en-SG" sz="2800" dirty="0"/>
                        <a:t>50%</a:t>
                      </a:r>
                    </a:p>
                  </a:txBody>
                  <a:tcPr/>
                </a:tc>
                <a:extLst>
                  <a:ext uri="{0D108BD9-81ED-4DB2-BD59-A6C34878D82A}">
                    <a16:rowId xmlns:a16="http://schemas.microsoft.com/office/drawing/2014/main" val="1575134097"/>
                  </a:ext>
                </a:extLst>
              </a:tr>
            </a:tbl>
          </a:graphicData>
        </a:graphic>
      </p:graphicFrame>
      <p:sp>
        <p:nvSpPr>
          <p:cNvPr id="8" name="TextBox 7">
            <a:extLst>
              <a:ext uri="{FF2B5EF4-FFF2-40B4-BE49-F238E27FC236}">
                <a16:creationId xmlns:a16="http://schemas.microsoft.com/office/drawing/2014/main" id="{2B639443-4A9B-4A8C-879D-A64ED787B6A6}"/>
              </a:ext>
            </a:extLst>
          </p:cNvPr>
          <p:cNvSpPr txBox="1"/>
          <p:nvPr/>
        </p:nvSpPr>
        <p:spPr>
          <a:xfrm>
            <a:off x="168443" y="4522977"/>
            <a:ext cx="8576058" cy="2015936"/>
          </a:xfrm>
          <a:prstGeom prst="rect">
            <a:avLst/>
          </a:prstGeom>
          <a:noFill/>
        </p:spPr>
        <p:txBody>
          <a:bodyPr wrap="square" rtlCol="0">
            <a:spAutoFit/>
          </a:bodyPr>
          <a:lstStyle/>
          <a:p>
            <a:pPr marL="444500" indent="-444500">
              <a:spcAft>
                <a:spcPts val="600"/>
              </a:spcAft>
              <a:buFont typeface="Arial" panose="020B0604020202020204" pitchFamily="34" charset="0"/>
              <a:buChar char="•"/>
            </a:pPr>
            <a:r>
              <a:rPr lang="en-SG" sz="2400" dirty="0"/>
              <a:t>Midterm test and final exam are open book and face-to-face. More details will be given out later.</a:t>
            </a:r>
          </a:p>
          <a:p>
            <a:pPr marL="444500" indent="-444500">
              <a:spcAft>
                <a:spcPts val="600"/>
              </a:spcAft>
              <a:buFont typeface="Arial" panose="020B0604020202020204" pitchFamily="34" charset="0"/>
              <a:buChar char="•"/>
            </a:pPr>
            <a:r>
              <a:rPr lang="en-SG" sz="2400" dirty="0"/>
              <a:t>Please post on “Canvas &gt; Discussions &gt; Midterm Test” by </a:t>
            </a:r>
            <a:r>
              <a:rPr lang="en-SG" sz="2400" dirty="0">
                <a:solidFill>
                  <a:srgbClr val="0000FF"/>
                </a:solidFill>
              </a:rPr>
              <a:t>22 Aug</a:t>
            </a:r>
            <a:r>
              <a:rPr lang="en-SG" sz="2400" dirty="0"/>
              <a:t> if the CS1231S midterm test clashes with your other test.</a:t>
            </a:r>
            <a:r>
              <a:rPr lang="en-US" sz="2400" dirty="0"/>
              <a:t> Please provide details (such as the other module code and timing).</a:t>
            </a:r>
            <a:r>
              <a:rPr lang="en-SG" sz="2400" dirty="0"/>
              <a:t> </a:t>
            </a:r>
            <a:endParaRPr lang="en-US" sz="2400" dirty="0"/>
          </a:p>
        </p:txBody>
      </p:sp>
    </p:spTree>
    <p:extLst>
      <p:ext uri="{BB962C8B-B14F-4D97-AF65-F5344CB8AC3E}">
        <p14:creationId xmlns:p14="http://schemas.microsoft.com/office/powerpoint/2010/main" val="322607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9187</TotalTime>
  <Words>1153</Words>
  <Application>Microsoft Office PowerPoint</Application>
  <PresentationFormat>On-screen Show (4:3)</PresentationFormat>
  <Paragraphs>213</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Verdana</vt:lpstr>
      <vt:lpstr>Wingdings</vt:lpstr>
      <vt:lpstr>Office Theme</vt:lpstr>
      <vt:lpstr>CS1231S Discrete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Tuck-Choy Aaron TAN</cp:lastModifiedBy>
  <cp:revision>615</cp:revision>
  <dcterms:created xsi:type="dcterms:W3CDTF">2015-07-25T11:08:36Z</dcterms:created>
  <dcterms:modified xsi:type="dcterms:W3CDTF">2022-08-07T15:25:55Z</dcterms:modified>
</cp:coreProperties>
</file>