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38" r:id="rId3"/>
    <p:sldId id="257" r:id="rId4"/>
    <p:sldId id="339" r:id="rId5"/>
    <p:sldId id="340" r:id="rId6"/>
    <p:sldId id="341" r:id="rId7"/>
    <p:sldId id="342" r:id="rId8"/>
    <p:sldId id="343" r:id="rId9"/>
    <p:sldId id="300" r:id="rId10"/>
    <p:sldId id="344" r:id="rId11"/>
    <p:sldId id="345" r:id="rId12"/>
    <p:sldId id="337" r:id="rId13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0033CC"/>
    <a:srgbClr val="990099"/>
    <a:srgbClr val="FFF2CC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0" autoAdjust="0"/>
    <p:restoredTop sz="90485" autoAdjust="0"/>
  </p:normalViewPr>
  <p:slideViewPr>
    <p:cSldViewPr snapToGrid="0">
      <p:cViewPr varScale="1">
        <p:scale>
          <a:sx n="58" d="100"/>
          <a:sy n="58" d="100"/>
        </p:scale>
        <p:origin x="1596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196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84F787-5F99-452F-AD9B-0BD6125B0C3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3EE7F4-5CF1-432E-A16A-EF1709181AEB}">
      <dgm:prSet phldrT="[Text]"/>
      <dgm:spPr/>
      <dgm:t>
        <a:bodyPr/>
        <a:lstStyle/>
        <a:p>
          <a:r>
            <a:rPr lang="en-US" dirty="0"/>
            <a:t>2.1 Logical Form and Logical Equivalence</a:t>
          </a:r>
        </a:p>
      </dgm:t>
    </dgm:pt>
    <dgm:pt modelId="{41F9131A-82C0-45B3-84EB-25C445DFB798}" type="parTrans" cxnId="{AF0007C4-DDEA-4E0C-9924-8AFC19D30F0F}">
      <dgm:prSet/>
      <dgm:spPr/>
      <dgm:t>
        <a:bodyPr/>
        <a:lstStyle/>
        <a:p>
          <a:endParaRPr lang="en-US"/>
        </a:p>
      </dgm:t>
    </dgm:pt>
    <dgm:pt modelId="{C7FB9F7D-C9D7-4F24-801C-51D68C64976A}" type="sibTrans" cxnId="{AF0007C4-DDEA-4E0C-9924-8AFC19D30F0F}">
      <dgm:prSet/>
      <dgm:spPr/>
      <dgm:t>
        <a:bodyPr/>
        <a:lstStyle/>
        <a:p>
          <a:endParaRPr lang="en-US"/>
        </a:p>
      </dgm:t>
    </dgm:pt>
    <dgm:pt modelId="{31D8F70D-89DF-4EF2-95ED-23355DFA290D}">
      <dgm:prSet phldrT="[Text]"/>
      <dgm:spPr/>
      <dgm:t>
        <a:bodyPr/>
        <a:lstStyle/>
        <a:p>
          <a:r>
            <a:rPr lang="en-US" dirty="0"/>
            <a:t>Statements; Compound Statements; Statement Form (Propositional Form)</a:t>
          </a:r>
        </a:p>
      </dgm:t>
    </dgm:pt>
    <dgm:pt modelId="{4118F54B-9884-43E0-B07A-843CD0E5ADB0}" type="parTrans" cxnId="{BA1EED61-5785-4913-87C2-607BB9D65C7A}">
      <dgm:prSet/>
      <dgm:spPr/>
      <dgm:t>
        <a:bodyPr/>
        <a:lstStyle/>
        <a:p>
          <a:endParaRPr lang="en-US"/>
        </a:p>
      </dgm:t>
    </dgm:pt>
    <dgm:pt modelId="{D8AC031E-BB32-4D50-AFAA-EC4C772735F0}" type="sibTrans" cxnId="{BA1EED61-5785-4913-87C2-607BB9D65C7A}">
      <dgm:prSet/>
      <dgm:spPr/>
      <dgm:t>
        <a:bodyPr/>
        <a:lstStyle/>
        <a:p>
          <a:endParaRPr lang="en-US"/>
        </a:p>
      </dgm:t>
    </dgm:pt>
    <dgm:pt modelId="{90250D92-EAF1-4F2C-B772-CC48C11D0311}">
      <dgm:prSet phldrT="[Text]"/>
      <dgm:spPr/>
      <dgm:t>
        <a:bodyPr/>
        <a:lstStyle/>
        <a:p>
          <a:r>
            <a:rPr lang="en-US" dirty="0"/>
            <a:t>2.2 Conditional Statements</a:t>
          </a:r>
        </a:p>
      </dgm:t>
    </dgm:pt>
    <dgm:pt modelId="{C1AE61F7-B862-470C-A4DB-65F078287B01}" type="parTrans" cxnId="{BE55A903-595D-4A8D-9E2D-31C0043369DE}">
      <dgm:prSet/>
      <dgm:spPr/>
      <dgm:t>
        <a:bodyPr/>
        <a:lstStyle/>
        <a:p>
          <a:endParaRPr lang="en-US"/>
        </a:p>
      </dgm:t>
    </dgm:pt>
    <dgm:pt modelId="{AC977458-9D6E-44DC-99C5-F628B9176A90}" type="sibTrans" cxnId="{BE55A903-595D-4A8D-9E2D-31C0043369DE}">
      <dgm:prSet/>
      <dgm:spPr/>
      <dgm:t>
        <a:bodyPr/>
        <a:lstStyle/>
        <a:p>
          <a:endParaRPr lang="en-US"/>
        </a:p>
      </dgm:t>
    </dgm:pt>
    <dgm:pt modelId="{4F0349F7-7124-4645-B7CB-EE5C90341F93}">
      <dgm:prSet phldrT="[Text]"/>
      <dgm:spPr/>
      <dgm:t>
        <a:bodyPr/>
        <a:lstStyle/>
        <a:p>
          <a:r>
            <a:rPr lang="en-US" dirty="0"/>
            <a:t>Conditional Statements; If-Then as Or</a:t>
          </a:r>
        </a:p>
      </dgm:t>
    </dgm:pt>
    <dgm:pt modelId="{0768AB17-249D-4D7B-9E2E-F1DF4E858B00}" type="parTrans" cxnId="{31F10C05-64EB-4924-B8E0-6160CF825C6F}">
      <dgm:prSet/>
      <dgm:spPr/>
      <dgm:t>
        <a:bodyPr/>
        <a:lstStyle/>
        <a:p>
          <a:endParaRPr lang="en-US"/>
        </a:p>
      </dgm:t>
    </dgm:pt>
    <dgm:pt modelId="{81FB1A49-7F85-4AFF-A847-F85C470A74AF}" type="sibTrans" cxnId="{31F10C05-64EB-4924-B8E0-6160CF825C6F}">
      <dgm:prSet/>
      <dgm:spPr/>
      <dgm:t>
        <a:bodyPr/>
        <a:lstStyle/>
        <a:p>
          <a:endParaRPr lang="en-US"/>
        </a:p>
      </dgm:t>
    </dgm:pt>
    <dgm:pt modelId="{58A43B6F-DE60-4DF8-8397-0C3A8E3D1E67}">
      <dgm:prSet phldrT="[Text]"/>
      <dgm:spPr/>
      <dgm:t>
        <a:bodyPr/>
        <a:lstStyle/>
        <a:p>
          <a:r>
            <a:rPr lang="en-US" dirty="0"/>
            <a:t>Logical Equivalence; Tautologies and Contradictions</a:t>
          </a:r>
        </a:p>
      </dgm:t>
    </dgm:pt>
    <dgm:pt modelId="{578542A2-45F1-4006-9AB5-FFA68462A556}" type="parTrans" cxnId="{0683B28B-0359-4C00-AFF0-3ABD3553A471}">
      <dgm:prSet/>
      <dgm:spPr/>
      <dgm:t>
        <a:bodyPr/>
        <a:lstStyle/>
        <a:p>
          <a:endParaRPr lang="en-US"/>
        </a:p>
      </dgm:t>
    </dgm:pt>
    <dgm:pt modelId="{8A6C530E-7229-4411-8939-E9774EA8157D}" type="sibTrans" cxnId="{0683B28B-0359-4C00-AFF0-3ABD3553A471}">
      <dgm:prSet/>
      <dgm:spPr/>
      <dgm:t>
        <a:bodyPr/>
        <a:lstStyle/>
        <a:p>
          <a:endParaRPr lang="en-US"/>
        </a:p>
      </dgm:t>
    </dgm:pt>
    <dgm:pt modelId="{15981B96-D8DF-4BD5-9205-E3F8DCA8212E}">
      <dgm:prSet phldrT="[Text]"/>
      <dgm:spPr/>
      <dgm:t>
        <a:bodyPr/>
        <a:lstStyle/>
        <a:p>
          <a:r>
            <a:rPr lang="en-US" dirty="0"/>
            <a:t>Only If and the </a:t>
          </a:r>
          <a:r>
            <a:rPr lang="en-US" dirty="0" err="1"/>
            <a:t>Biconditional</a:t>
          </a:r>
          <a:r>
            <a:rPr lang="en-US" dirty="0"/>
            <a:t>; Necessary and Sufficient Conditions</a:t>
          </a:r>
        </a:p>
      </dgm:t>
    </dgm:pt>
    <dgm:pt modelId="{DEEF6614-5C8E-46A2-867B-C9F7CD4C5D19}" type="parTrans" cxnId="{6783359D-6E57-4C35-AEE5-864D38C47E24}">
      <dgm:prSet/>
      <dgm:spPr/>
      <dgm:t>
        <a:bodyPr/>
        <a:lstStyle/>
        <a:p>
          <a:endParaRPr lang="en-US"/>
        </a:p>
      </dgm:t>
    </dgm:pt>
    <dgm:pt modelId="{8652596B-EEE6-4543-AB9D-DC9B9E807380}" type="sibTrans" cxnId="{6783359D-6E57-4C35-AEE5-864D38C47E24}">
      <dgm:prSet/>
      <dgm:spPr/>
      <dgm:t>
        <a:bodyPr/>
        <a:lstStyle/>
        <a:p>
          <a:endParaRPr lang="en-US"/>
        </a:p>
      </dgm:t>
    </dgm:pt>
    <dgm:pt modelId="{0FE65D8F-91D7-46F6-94C5-0642A6C22129}">
      <dgm:prSet phldrT="[Text]"/>
      <dgm:spPr/>
      <dgm:t>
        <a:bodyPr/>
        <a:lstStyle/>
        <a:p>
          <a:r>
            <a:rPr lang="en-US" dirty="0"/>
            <a:t>Negation, Contrapositive, Converse and Inverse</a:t>
          </a:r>
        </a:p>
      </dgm:t>
    </dgm:pt>
    <dgm:pt modelId="{41054D66-3473-4A96-AE82-FC3C4AC9285E}" type="parTrans" cxnId="{94CD4497-2335-4849-A9FF-4FA97754D4AA}">
      <dgm:prSet/>
      <dgm:spPr/>
      <dgm:t>
        <a:bodyPr/>
        <a:lstStyle/>
        <a:p>
          <a:endParaRPr lang="en-US"/>
        </a:p>
      </dgm:t>
    </dgm:pt>
    <dgm:pt modelId="{24D7EDA8-2455-4C46-AF0B-C49FF36C3BB4}" type="sibTrans" cxnId="{94CD4497-2335-4849-A9FF-4FA97754D4AA}">
      <dgm:prSet/>
      <dgm:spPr/>
      <dgm:t>
        <a:bodyPr/>
        <a:lstStyle/>
        <a:p>
          <a:endParaRPr lang="en-US"/>
        </a:p>
      </dgm:t>
    </dgm:pt>
    <dgm:pt modelId="{27BD6DE6-A64E-4D10-9273-68986977416E}">
      <dgm:prSet/>
      <dgm:spPr/>
      <dgm:t>
        <a:bodyPr/>
        <a:lstStyle/>
        <a:p>
          <a:r>
            <a:rPr lang="en-US" dirty="0"/>
            <a:t>2.3 Valid and Invalid Arguments	</a:t>
          </a:r>
        </a:p>
      </dgm:t>
    </dgm:pt>
    <dgm:pt modelId="{C45F01DC-DAB6-481E-ABF3-6A5B171385BA}" type="parTrans" cxnId="{F8593BB8-040D-45E5-A040-33463384AB91}">
      <dgm:prSet/>
      <dgm:spPr/>
      <dgm:t>
        <a:bodyPr/>
        <a:lstStyle/>
        <a:p>
          <a:endParaRPr lang="en-US"/>
        </a:p>
      </dgm:t>
    </dgm:pt>
    <dgm:pt modelId="{017C8BE8-7444-4868-A355-78BA7F2A9108}" type="sibTrans" cxnId="{F8593BB8-040D-45E5-A040-33463384AB91}">
      <dgm:prSet/>
      <dgm:spPr/>
      <dgm:t>
        <a:bodyPr/>
        <a:lstStyle/>
        <a:p>
          <a:endParaRPr lang="en-US"/>
        </a:p>
      </dgm:t>
    </dgm:pt>
    <dgm:pt modelId="{B0FCDD16-8224-4E79-ABF5-87D73043DDA9}">
      <dgm:prSet/>
      <dgm:spPr/>
      <dgm:t>
        <a:bodyPr/>
        <a:lstStyle/>
        <a:p>
          <a:r>
            <a:rPr lang="en-US" dirty="0"/>
            <a:t>Argument; Valid and Invalid Arguments</a:t>
          </a:r>
        </a:p>
      </dgm:t>
    </dgm:pt>
    <dgm:pt modelId="{5B57E8F0-FB3F-4C32-A79D-441557C8A19F}" type="parTrans" cxnId="{51167CE3-784F-425F-A2AD-3FD898503C36}">
      <dgm:prSet/>
      <dgm:spPr/>
      <dgm:t>
        <a:bodyPr/>
        <a:lstStyle/>
        <a:p>
          <a:endParaRPr lang="en-US"/>
        </a:p>
      </dgm:t>
    </dgm:pt>
    <dgm:pt modelId="{3C59DC4E-D43D-487F-83AF-054B96DF5732}" type="sibTrans" cxnId="{51167CE3-784F-425F-A2AD-3FD898503C36}">
      <dgm:prSet/>
      <dgm:spPr/>
      <dgm:t>
        <a:bodyPr/>
        <a:lstStyle/>
        <a:p>
          <a:endParaRPr lang="en-US"/>
        </a:p>
      </dgm:t>
    </dgm:pt>
    <dgm:pt modelId="{B775865C-F944-47C6-8A82-E26C15998CBD}">
      <dgm:prSet/>
      <dgm:spPr/>
      <dgm:t>
        <a:bodyPr/>
        <a:lstStyle/>
        <a:p>
          <a:r>
            <a:rPr lang="en-US" dirty="0"/>
            <a:t>Modus Ponens and Modus Tollens</a:t>
          </a:r>
        </a:p>
      </dgm:t>
    </dgm:pt>
    <dgm:pt modelId="{9E5FAA12-96DC-45B8-A04D-B2140D32C0FF}" type="parTrans" cxnId="{1D731A6F-0CFD-4AE8-B5AA-8CE9D4DD057E}">
      <dgm:prSet/>
      <dgm:spPr/>
      <dgm:t>
        <a:bodyPr/>
        <a:lstStyle/>
        <a:p>
          <a:endParaRPr lang="en-US"/>
        </a:p>
      </dgm:t>
    </dgm:pt>
    <dgm:pt modelId="{BEF5EA15-D30E-486A-BE07-91701C54A549}" type="sibTrans" cxnId="{1D731A6F-0CFD-4AE8-B5AA-8CE9D4DD057E}">
      <dgm:prSet/>
      <dgm:spPr/>
      <dgm:t>
        <a:bodyPr/>
        <a:lstStyle/>
        <a:p>
          <a:endParaRPr lang="en-US"/>
        </a:p>
      </dgm:t>
    </dgm:pt>
    <dgm:pt modelId="{006E8510-316B-458A-9BC1-17759118BF14}">
      <dgm:prSet/>
      <dgm:spPr/>
      <dgm:t>
        <a:bodyPr/>
        <a:lstStyle/>
        <a:p>
          <a:r>
            <a:rPr lang="en-US" dirty="0"/>
            <a:t>Rules of Inference</a:t>
          </a:r>
        </a:p>
      </dgm:t>
    </dgm:pt>
    <dgm:pt modelId="{8FEFC947-AA13-46EC-AFCC-4DF9015A334C}" type="parTrans" cxnId="{98BDDB71-FCB7-4F0E-8D9A-0C86EAA96634}">
      <dgm:prSet/>
      <dgm:spPr/>
      <dgm:t>
        <a:bodyPr/>
        <a:lstStyle/>
        <a:p>
          <a:endParaRPr lang="en-US"/>
        </a:p>
      </dgm:t>
    </dgm:pt>
    <dgm:pt modelId="{12DBC6C4-6545-4405-8502-19BB0F51EC30}" type="sibTrans" cxnId="{98BDDB71-FCB7-4F0E-8D9A-0C86EAA96634}">
      <dgm:prSet/>
      <dgm:spPr/>
      <dgm:t>
        <a:bodyPr/>
        <a:lstStyle/>
        <a:p>
          <a:endParaRPr lang="en-US"/>
        </a:p>
      </dgm:t>
    </dgm:pt>
    <dgm:pt modelId="{74281D1B-C24B-4528-88EE-C01F8D01B187}">
      <dgm:prSet/>
      <dgm:spPr/>
      <dgm:t>
        <a:bodyPr/>
        <a:lstStyle/>
        <a:p>
          <a:r>
            <a:rPr lang="en-US" dirty="0"/>
            <a:t>Fallacies</a:t>
          </a:r>
        </a:p>
      </dgm:t>
    </dgm:pt>
    <dgm:pt modelId="{42F63291-108A-4EA2-B0C1-88A58698CF9D}" type="parTrans" cxnId="{3B119C69-CB1A-4F6E-BB9D-9242BC8CE6CB}">
      <dgm:prSet/>
      <dgm:spPr/>
      <dgm:t>
        <a:bodyPr/>
        <a:lstStyle/>
        <a:p>
          <a:endParaRPr lang="en-US"/>
        </a:p>
      </dgm:t>
    </dgm:pt>
    <dgm:pt modelId="{FB7A0DE0-9C7D-4115-B72C-7BB73022D1BB}" type="sibTrans" cxnId="{3B119C69-CB1A-4F6E-BB9D-9242BC8CE6CB}">
      <dgm:prSet/>
      <dgm:spPr/>
      <dgm:t>
        <a:bodyPr/>
        <a:lstStyle/>
        <a:p>
          <a:endParaRPr lang="en-US"/>
        </a:p>
      </dgm:t>
    </dgm:pt>
    <dgm:pt modelId="{85DAB027-F54C-44DC-BDBE-232ED77CC6C1}" type="pres">
      <dgm:prSet presAssocID="{6F84F787-5F99-452F-AD9B-0BD6125B0C3D}" presName="linear" presStyleCnt="0">
        <dgm:presLayoutVars>
          <dgm:animLvl val="lvl"/>
          <dgm:resizeHandles val="exact"/>
        </dgm:presLayoutVars>
      </dgm:prSet>
      <dgm:spPr/>
    </dgm:pt>
    <dgm:pt modelId="{EC610065-CFB3-4CEF-BC1D-8B50BDA86689}" type="pres">
      <dgm:prSet presAssocID="{7F3EE7F4-5CF1-432E-A16A-EF1709181AE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8C4D8D6-E7FC-4E3C-9F84-84133BB46313}" type="pres">
      <dgm:prSet presAssocID="{7F3EE7F4-5CF1-432E-A16A-EF1709181AEB}" presName="childText" presStyleLbl="revTx" presStyleIdx="0" presStyleCnt="3">
        <dgm:presLayoutVars>
          <dgm:bulletEnabled val="1"/>
        </dgm:presLayoutVars>
      </dgm:prSet>
      <dgm:spPr/>
    </dgm:pt>
    <dgm:pt modelId="{2309305B-C855-4771-85E1-9B59415FD537}" type="pres">
      <dgm:prSet presAssocID="{90250D92-EAF1-4F2C-B772-CC48C11D031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6170852-CD95-4A25-B089-D6B307265438}" type="pres">
      <dgm:prSet presAssocID="{90250D92-EAF1-4F2C-B772-CC48C11D0311}" presName="childText" presStyleLbl="revTx" presStyleIdx="1" presStyleCnt="3">
        <dgm:presLayoutVars>
          <dgm:bulletEnabled val="1"/>
        </dgm:presLayoutVars>
      </dgm:prSet>
      <dgm:spPr/>
    </dgm:pt>
    <dgm:pt modelId="{D6C6CA5C-623B-4113-8558-EECF5C4AA422}" type="pres">
      <dgm:prSet presAssocID="{27BD6DE6-A64E-4D10-9273-68986977416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3B6B158-1AE0-4D8B-A702-A8715E021A2A}" type="pres">
      <dgm:prSet presAssocID="{27BD6DE6-A64E-4D10-9273-68986977416E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2136FC02-1A38-4D50-9B50-1D929A0065DF}" type="presOf" srcId="{6F84F787-5F99-452F-AD9B-0BD6125B0C3D}" destId="{85DAB027-F54C-44DC-BDBE-232ED77CC6C1}" srcOrd="0" destOrd="0" presId="urn:microsoft.com/office/officeart/2005/8/layout/vList2"/>
    <dgm:cxn modelId="{BE55A903-595D-4A8D-9E2D-31C0043369DE}" srcId="{6F84F787-5F99-452F-AD9B-0BD6125B0C3D}" destId="{90250D92-EAF1-4F2C-B772-CC48C11D0311}" srcOrd="1" destOrd="0" parTransId="{C1AE61F7-B862-470C-A4DB-65F078287B01}" sibTransId="{AC977458-9D6E-44DC-99C5-F628B9176A90}"/>
    <dgm:cxn modelId="{31F10C05-64EB-4924-B8E0-6160CF825C6F}" srcId="{90250D92-EAF1-4F2C-B772-CC48C11D0311}" destId="{4F0349F7-7124-4645-B7CB-EE5C90341F93}" srcOrd="0" destOrd="0" parTransId="{0768AB17-249D-4D7B-9E2E-F1DF4E858B00}" sibTransId="{81FB1A49-7F85-4AFF-A847-F85C470A74AF}"/>
    <dgm:cxn modelId="{C67DED16-DFE3-4362-B047-3E4F92774CCA}" type="presOf" srcId="{27BD6DE6-A64E-4D10-9273-68986977416E}" destId="{D6C6CA5C-623B-4113-8558-EECF5C4AA422}" srcOrd="0" destOrd="0" presId="urn:microsoft.com/office/officeart/2005/8/layout/vList2"/>
    <dgm:cxn modelId="{ADF04E26-3543-49A5-891B-9FB1EF73CB6D}" type="presOf" srcId="{90250D92-EAF1-4F2C-B772-CC48C11D0311}" destId="{2309305B-C855-4771-85E1-9B59415FD537}" srcOrd="0" destOrd="0" presId="urn:microsoft.com/office/officeart/2005/8/layout/vList2"/>
    <dgm:cxn modelId="{146DCE2C-A628-44CF-B44C-1DCBDDA8C9FF}" type="presOf" srcId="{B0FCDD16-8224-4E79-ABF5-87D73043DDA9}" destId="{F3B6B158-1AE0-4D8B-A702-A8715E021A2A}" srcOrd="0" destOrd="0" presId="urn:microsoft.com/office/officeart/2005/8/layout/vList2"/>
    <dgm:cxn modelId="{BA1EED61-5785-4913-87C2-607BB9D65C7A}" srcId="{7F3EE7F4-5CF1-432E-A16A-EF1709181AEB}" destId="{31D8F70D-89DF-4EF2-95ED-23355DFA290D}" srcOrd="0" destOrd="0" parTransId="{4118F54B-9884-43E0-B07A-843CD0E5ADB0}" sibTransId="{D8AC031E-BB32-4D50-AFAA-EC4C772735F0}"/>
    <dgm:cxn modelId="{70AB6647-3A78-43D4-8A43-B8D4236CF243}" type="presOf" srcId="{7F3EE7F4-5CF1-432E-A16A-EF1709181AEB}" destId="{EC610065-CFB3-4CEF-BC1D-8B50BDA86689}" srcOrd="0" destOrd="0" presId="urn:microsoft.com/office/officeart/2005/8/layout/vList2"/>
    <dgm:cxn modelId="{3B119C69-CB1A-4F6E-BB9D-9242BC8CE6CB}" srcId="{27BD6DE6-A64E-4D10-9273-68986977416E}" destId="{74281D1B-C24B-4528-88EE-C01F8D01B187}" srcOrd="3" destOrd="0" parTransId="{42F63291-108A-4EA2-B0C1-88A58698CF9D}" sibTransId="{FB7A0DE0-9C7D-4115-B72C-7BB73022D1BB}"/>
    <dgm:cxn modelId="{1D731A6F-0CFD-4AE8-B5AA-8CE9D4DD057E}" srcId="{27BD6DE6-A64E-4D10-9273-68986977416E}" destId="{B775865C-F944-47C6-8A82-E26C15998CBD}" srcOrd="1" destOrd="0" parTransId="{9E5FAA12-96DC-45B8-A04D-B2140D32C0FF}" sibTransId="{BEF5EA15-D30E-486A-BE07-91701C54A549}"/>
    <dgm:cxn modelId="{98BDDB71-FCB7-4F0E-8D9A-0C86EAA96634}" srcId="{27BD6DE6-A64E-4D10-9273-68986977416E}" destId="{006E8510-316B-458A-9BC1-17759118BF14}" srcOrd="2" destOrd="0" parTransId="{8FEFC947-AA13-46EC-AFCC-4DF9015A334C}" sibTransId="{12DBC6C4-6545-4405-8502-19BB0F51EC30}"/>
    <dgm:cxn modelId="{0683B28B-0359-4C00-AFF0-3ABD3553A471}" srcId="{7F3EE7F4-5CF1-432E-A16A-EF1709181AEB}" destId="{58A43B6F-DE60-4DF8-8397-0C3A8E3D1E67}" srcOrd="1" destOrd="0" parTransId="{578542A2-45F1-4006-9AB5-FFA68462A556}" sibTransId="{8A6C530E-7229-4411-8939-E9774EA8157D}"/>
    <dgm:cxn modelId="{1746A295-6870-4417-B60C-533AC3673452}" type="presOf" srcId="{74281D1B-C24B-4528-88EE-C01F8D01B187}" destId="{F3B6B158-1AE0-4D8B-A702-A8715E021A2A}" srcOrd="0" destOrd="3" presId="urn:microsoft.com/office/officeart/2005/8/layout/vList2"/>
    <dgm:cxn modelId="{94CD4497-2335-4849-A9FF-4FA97754D4AA}" srcId="{90250D92-EAF1-4F2C-B772-CC48C11D0311}" destId="{0FE65D8F-91D7-46F6-94C5-0642A6C22129}" srcOrd="1" destOrd="0" parTransId="{41054D66-3473-4A96-AE82-FC3C4AC9285E}" sibTransId="{24D7EDA8-2455-4C46-AF0B-C49FF36C3BB4}"/>
    <dgm:cxn modelId="{6783359D-6E57-4C35-AEE5-864D38C47E24}" srcId="{90250D92-EAF1-4F2C-B772-CC48C11D0311}" destId="{15981B96-D8DF-4BD5-9205-E3F8DCA8212E}" srcOrd="2" destOrd="0" parTransId="{DEEF6614-5C8E-46A2-867B-C9F7CD4C5D19}" sibTransId="{8652596B-EEE6-4543-AB9D-DC9B9E807380}"/>
    <dgm:cxn modelId="{1C954AAA-F0CE-4914-844B-31CBC2ABBDFC}" type="presOf" srcId="{0FE65D8F-91D7-46F6-94C5-0642A6C22129}" destId="{A6170852-CD95-4A25-B089-D6B307265438}" srcOrd="0" destOrd="1" presId="urn:microsoft.com/office/officeart/2005/8/layout/vList2"/>
    <dgm:cxn modelId="{876AFEAD-EA67-4CF9-A983-954E585CF568}" type="presOf" srcId="{006E8510-316B-458A-9BC1-17759118BF14}" destId="{F3B6B158-1AE0-4D8B-A702-A8715E021A2A}" srcOrd="0" destOrd="2" presId="urn:microsoft.com/office/officeart/2005/8/layout/vList2"/>
    <dgm:cxn modelId="{A32B1BB6-92B0-4366-B170-A5AE63E07314}" type="presOf" srcId="{31D8F70D-89DF-4EF2-95ED-23355DFA290D}" destId="{48C4D8D6-E7FC-4E3C-9F84-84133BB46313}" srcOrd="0" destOrd="0" presId="urn:microsoft.com/office/officeart/2005/8/layout/vList2"/>
    <dgm:cxn modelId="{F8593BB8-040D-45E5-A040-33463384AB91}" srcId="{6F84F787-5F99-452F-AD9B-0BD6125B0C3D}" destId="{27BD6DE6-A64E-4D10-9273-68986977416E}" srcOrd="2" destOrd="0" parTransId="{C45F01DC-DAB6-481E-ABF3-6A5B171385BA}" sibTransId="{017C8BE8-7444-4868-A355-78BA7F2A9108}"/>
    <dgm:cxn modelId="{D21BBDC1-6177-4659-B672-EC4BABA1338C}" type="presOf" srcId="{15981B96-D8DF-4BD5-9205-E3F8DCA8212E}" destId="{A6170852-CD95-4A25-B089-D6B307265438}" srcOrd="0" destOrd="2" presId="urn:microsoft.com/office/officeart/2005/8/layout/vList2"/>
    <dgm:cxn modelId="{AF0007C4-DDEA-4E0C-9924-8AFC19D30F0F}" srcId="{6F84F787-5F99-452F-AD9B-0BD6125B0C3D}" destId="{7F3EE7F4-5CF1-432E-A16A-EF1709181AEB}" srcOrd="0" destOrd="0" parTransId="{41F9131A-82C0-45B3-84EB-25C445DFB798}" sibTransId="{C7FB9F7D-C9D7-4F24-801C-51D68C64976A}"/>
    <dgm:cxn modelId="{5704A3DF-4049-45C3-B12B-23930E476921}" type="presOf" srcId="{B775865C-F944-47C6-8A82-E26C15998CBD}" destId="{F3B6B158-1AE0-4D8B-A702-A8715E021A2A}" srcOrd="0" destOrd="1" presId="urn:microsoft.com/office/officeart/2005/8/layout/vList2"/>
    <dgm:cxn modelId="{833E3FE2-BEBC-4C7F-823A-35867F1A1DDB}" type="presOf" srcId="{58A43B6F-DE60-4DF8-8397-0C3A8E3D1E67}" destId="{48C4D8D6-E7FC-4E3C-9F84-84133BB46313}" srcOrd="0" destOrd="1" presId="urn:microsoft.com/office/officeart/2005/8/layout/vList2"/>
    <dgm:cxn modelId="{51167CE3-784F-425F-A2AD-3FD898503C36}" srcId="{27BD6DE6-A64E-4D10-9273-68986977416E}" destId="{B0FCDD16-8224-4E79-ABF5-87D73043DDA9}" srcOrd="0" destOrd="0" parTransId="{5B57E8F0-FB3F-4C32-A79D-441557C8A19F}" sibTransId="{3C59DC4E-D43D-487F-83AF-054B96DF5732}"/>
    <dgm:cxn modelId="{6F1A20F1-9292-4C19-B26E-38E2F0663A85}" type="presOf" srcId="{4F0349F7-7124-4645-B7CB-EE5C90341F93}" destId="{A6170852-CD95-4A25-B089-D6B307265438}" srcOrd="0" destOrd="0" presId="urn:microsoft.com/office/officeart/2005/8/layout/vList2"/>
    <dgm:cxn modelId="{641FF6CF-18E6-4917-9E68-B3EE90E6A343}" type="presParOf" srcId="{85DAB027-F54C-44DC-BDBE-232ED77CC6C1}" destId="{EC610065-CFB3-4CEF-BC1D-8B50BDA86689}" srcOrd="0" destOrd="0" presId="urn:microsoft.com/office/officeart/2005/8/layout/vList2"/>
    <dgm:cxn modelId="{AADF9B8A-F4E3-4087-BF5A-48E4E5B75C10}" type="presParOf" srcId="{85DAB027-F54C-44DC-BDBE-232ED77CC6C1}" destId="{48C4D8D6-E7FC-4E3C-9F84-84133BB46313}" srcOrd="1" destOrd="0" presId="urn:microsoft.com/office/officeart/2005/8/layout/vList2"/>
    <dgm:cxn modelId="{FC91255D-65B1-4A4B-8EB7-9F83F5BA69DA}" type="presParOf" srcId="{85DAB027-F54C-44DC-BDBE-232ED77CC6C1}" destId="{2309305B-C855-4771-85E1-9B59415FD537}" srcOrd="2" destOrd="0" presId="urn:microsoft.com/office/officeart/2005/8/layout/vList2"/>
    <dgm:cxn modelId="{BB0C8D00-E4E0-4A9B-BB60-C9A5C011522B}" type="presParOf" srcId="{85DAB027-F54C-44DC-BDBE-232ED77CC6C1}" destId="{A6170852-CD95-4A25-B089-D6B307265438}" srcOrd="3" destOrd="0" presId="urn:microsoft.com/office/officeart/2005/8/layout/vList2"/>
    <dgm:cxn modelId="{1D622E4A-A044-4385-B002-4942E6980DA2}" type="presParOf" srcId="{85DAB027-F54C-44DC-BDBE-232ED77CC6C1}" destId="{D6C6CA5C-623B-4113-8558-EECF5C4AA422}" srcOrd="4" destOrd="0" presId="urn:microsoft.com/office/officeart/2005/8/layout/vList2"/>
    <dgm:cxn modelId="{087399B7-70E3-4319-89C2-2EC91A2A66D0}" type="presParOf" srcId="{85DAB027-F54C-44DC-BDBE-232ED77CC6C1}" destId="{F3B6B158-1AE0-4D8B-A702-A8715E021A2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10065-CFB3-4CEF-BC1D-8B50BDA86689}">
      <dsp:nvSpPr>
        <dsp:cNvPr id="0" name=""/>
        <dsp:cNvSpPr/>
      </dsp:nvSpPr>
      <dsp:spPr>
        <a:xfrm>
          <a:off x="0" y="8990"/>
          <a:ext cx="7979318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2.1 Logical Form and Logical Equivalence</a:t>
          </a:r>
        </a:p>
      </dsp:txBody>
      <dsp:txXfrm>
        <a:off x="29271" y="38261"/>
        <a:ext cx="7920776" cy="541083"/>
      </dsp:txXfrm>
    </dsp:sp>
    <dsp:sp modelId="{48C4D8D6-E7FC-4E3C-9F84-84133BB46313}">
      <dsp:nvSpPr>
        <dsp:cNvPr id="0" name=""/>
        <dsp:cNvSpPr/>
      </dsp:nvSpPr>
      <dsp:spPr>
        <a:xfrm>
          <a:off x="0" y="608615"/>
          <a:ext cx="7979318" cy="98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343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Statements; Compound Statements; Statement Form (Propositional Form)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Logical Equivalence; Tautologies and Contradictions</a:t>
          </a:r>
        </a:p>
      </dsp:txBody>
      <dsp:txXfrm>
        <a:off x="0" y="608615"/>
        <a:ext cx="7979318" cy="983250"/>
      </dsp:txXfrm>
    </dsp:sp>
    <dsp:sp modelId="{2309305B-C855-4771-85E1-9B59415FD537}">
      <dsp:nvSpPr>
        <dsp:cNvPr id="0" name=""/>
        <dsp:cNvSpPr/>
      </dsp:nvSpPr>
      <dsp:spPr>
        <a:xfrm>
          <a:off x="0" y="1591865"/>
          <a:ext cx="7979318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2.2 Conditional Statements</a:t>
          </a:r>
        </a:p>
      </dsp:txBody>
      <dsp:txXfrm>
        <a:off x="29271" y="1621136"/>
        <a:ext cx="7920776" cy="541083"/>
      </dsp:txXfrm>
    </dsp:sp>
    <dsp:sp modelId="{A6170852-CD95-4A25-B089-D6B307265438}">
      <dsp:nvSpPr>
        <dsp:cNvPr id="0" name=""/>
        <dsp:cNvSpPr/>
      </dsp:nvSpPr>
      <dsp:spPr>
        <a:xfrm>
          <a:off x="0" y="2191490"/>
          <a:ext cx="7979318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343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Conditional Statements; If-Then as Or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Negation, Contrapositive, Converse and Inverse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Only If and the </a:t>
          </a:r>
          <a:r>
            <a:rPr lang="en-US" sz="2000" kern="1200" dirty="0" err="1"/>
            <a:t>Biconditional</a:t>
          </a:r>
          <a:r>
            <a:rPr lang="en-US" sz="2000" kern="1200" dirty="0"/>
            <a:t>; Necessary and Sufficient Conditions</a:t>
          </a:r>
        </a:p>
      </dsp:txBody>
      <dsp:txXfrm>
        <a:off x="0" y="2191490"/>
        <a:ext cx="7979318" cy="1035000"/>
      </dsp:txXfrm>
    </dsp:sp>
    <dsp:sp modelId="{D6C6CA5C-623B-4113-8558-EECF5C4AA422}">
      <dsp:nvSpPr>
        <dsp:cNvPr id="0" name=""/>
        <dsp:cNvSpPr/>
      </dsp:nvSpPr>
      <dsp:spPr>
        <a:xfrm>
          <a:off x="0" y="3226490"/>
          <a:ext cx="7979318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2.3 Valid and Invalid Arguments	</a:t>
          </a:r>
        </a:p>
      </dsp:txBody>
      <dsp:txXfrm>
        <a:off x="29271" y="3255761"/>
        <a:ext cx="7920776" cy="541083"/>
      </dsp:txXfrm>
    </dsp:sp>
    <dsp:sp modelId="{F3B6B158-1AE0-4D8B-A702-A8715E021A2A}">
      <dsp:nvSpPr>
        <dsp:cNvPr id="0" name=""/>
        <dsp:cNvSpPr/>
      </dsp:nvSpPr>
      <dsp:spPr>
        <a:xfrm>
          <a:off x="0" y="3826115"/>
          <a:ext cx="7979318" cy="1371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343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Argument; Valid and Invalid Arguments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Modus Ponens and Modus Tollens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Rules of Inference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Fallacies</a:t>
          </a:r>
        </a:p>
      </dsp:txBody>
      <dsp:txXfrm>
        <a:off x="0" y="3826115"/>
        <a:ext cx="7979318" cy="1371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F87D3-6609-4895-8881-950251D61054}" type="datetimeFigureOut">
              <a:rPr lang="en-SG" smtClean="0"/>
              <a:t>18/7/2022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67E88-3C73-4F9C-825D-426281F3743E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906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5508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0204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0204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4118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5508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0204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0204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0204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0204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0204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0204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91964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1355-5649-4AD8-BB9D-1A5455CEB169}" type="datetime1">
              <a:rPr lang="en-SG" smtClean="0"/>
              <a:t>18/7/2022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4091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15D4-F39F-40C8-B815-9D5F7CC6837A}" type="datetime1">
              <a:rPr lang="en-SG" smtClean="0"/>
              <a:t>18/7/2022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6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C2B7-FFFB-439E-984B-574F822BDA6B}" type="datetime1">
              <a:rPr lang="en-SG" smtClean="0"/>
              <a:t>18/7/2022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8422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F7B6-8766-4E27-BCA9-2344E6587F41}" type="datetime1">
              <a:rPr lang="en-SG" smtClean="0"/>
              <a:t>18/7/2022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1989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D75A-5185-443E-9091-36C60D98FB3F}" type="datetime1">
              <a:rPr lang="en-SG" smtClean="0"/>
              <a:t>18/7/2022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16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EAFD-9772-4422-A2F2-E906626A189E}" type="datetime1">
              <a:rPr lang="en-SG" smtClean="0"/>
              <a:t>18/7/2022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1569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143B-0144-4690-B3B4-A05CFAE8D5F2}" type="datetime1">
              <a:rPr lang="en-SG" smtClean="0"/>
              <a:t>18/7/2022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9011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631C-D083-42BA-A20B-0E0CD2C0567E}" type="datetime1">
              <a:rPr lang="en-SG" smtClean="0"/>
              <a:t>18/7/2022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5753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A9C-0E2B-4787-AE52-67F6181CA98A}" type="datetime1">
              <a:rPr lang="en-SG" smtClean="0"/>
              <a:t>18/7/2022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271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2BB6-88BE-472E-BEE6-0367B872129D}" type="datetime1">
              <a:rPr lang="en-SG" smtClean="0"/>
              <a:t>18/7/2022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1268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7B5B-5E12-41EA-81B6-3C439D1BCEB3}" type="datetime1">
              <a:rPr lang="en-SG" smtClean="0"/>
              <a:t>18/7/2022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3312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2B41B-CFB2-456D-89C3-CA102AEB0DD4}" type="datetime1">
              <a:rPr lang="en-SG" smtClean="0"/>
              <a:t>18/7/2022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0532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66674"/>
            <a:ext cx="6858000" cy="925051"/>
          </a:xfrm>
        </p:spPr>
        <p:txBody>
          <a:bodyPr>
            <a:normAutofit/>
          </a:bodyPr>
          <a:lstStyle/>
          <a:p>
            <a:r>
              <a:rPr lang="en-SG" sz="3300" dirty="0"/>
              <a:t>Aaron Tan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644577" y="2152650"/>
            <a:ext cx="7809875" cy="1384634"/>
          </a:xfrm>
          <a:prstGeom prst="roundRect">
            <a:avLst/>
          </a:prstGeom>
          <a:solidFill>
            <a:srgbClr val="0033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693" y="2229111"/>
            <a:ext cx="7247642" cy="1231711"/>
          </a:xfrm>
        </p:spPr>
        <p:txBody>
          <a:bodyPr>
            <a:normAutofit fontScale="90000"/>
          </a:bodyPr>
          <a:lstStyle/>
          <a:p>
            <a:r>
              <a:rPr lang="en-SG" sz="3000" dirty="0">
                <a:solidFill>
                  <a:schemeClr val="bg1"/>
                </a:solidFill>
                <a:latin typeface="+mn-lt"/>
              </a:rPr>
              <a:t>2. The Logic of Compound Statements</a:t>
            </a:r>
            <a:br>
              <a:rPr lang="en-SG" sz="3000" dirty="0">
                <a:solidFill>
                  <a:schemeClr val="bg1"/>
                </a:solidFill>
                <a:latin typeface="+mn-lt"/>
              </a:rPr>
            </a:br>
            <a:r>
              <a:rPr lang="en-SG" sz="3000" dirty="0">
                <a:solidFill>
                  <a:schemeClr val="bg1"/>
                </a:solidFill>
                <a:latin typeface="+mn-lt"/>
              </a:rPr>
              <a:t>(aka Propositional Logic)</a:t>
            </a:r>
            <a:br>
              <a:rPr lang="en-SG" sz="3000" dirty="0">
                <a:solidFill>
                  <a:schemeClr val="bg1"/>
                </a:solidFill>
                <a:latin typeface="+mn-lt"/>
              </a:rPr>
            </a:br>
            <a:r>
              <a:rPr lang="en-SG" sz="3000" dirty="0">
                <a:solidFill>
                  <a:schemeClr val="bg1"/>
                </a:solidFill>
                <a:latin typeface="+mn-lt"/>
              </a:rPr>
              <a:t>Summary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</a:t>
            </a:fld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80CBE5-616E-4499-9AEE-697AAA896EB7}"/>
              </a:ext>
            </a:extLst>
          </p:cNvPr>
          <p:cNvSpPr txBox="1"/>
          <p:nvPr/>
        </p:nvSpPr>
        <p:spPr>
          <a:xfrm>
            <a:off x="101700" y="6362437"/>
            <a:ext cx="240808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AY2022/23 Semester 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5164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10</a:t>
            </a:fld>
            <a:endParaRPr lang="en-SG" dirty="0"/>
          </a:p>
        </p:txBody>
      </p:sp>
      <p:sp>
        <p:nvSpPr>
          <p:cNvPr id="35" name="TextBox 34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2.3 Valid and Invalid Arguments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250626" y="994062"/>
            <a:ext cx="8656830" cy="2798366"/>
            <a:chOff x="415122" y="1155144"/>
            <a:chExt cx="8656830" cy="2798366"/>
          </a:xfrm>
        </p:grpSpPr>
        <p:sp>
          <p:nvSpPr>
            <p:cNvPr id="45" name="Rectangle 44"/>
            <p:cNvSpPr/>
            <p:nvPr/>
          </p:nvSpPr>
          <p:spPr>
            <a:xfrm>
              <a:off x="415122" y="1155144"/>
              <a:ext cx="8656830" cy="27983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15123" y="1155144"/>
              <a:ext cx="8656829" cy="397401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6301" y="1183213"/>
              <a:ext cx="8195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Definition 2.3.1 (Argument)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66301" y="1568242"/>
              <a:ext cx="8337370" cy="2385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dirty="0"/>
                <a:t>An </a:t>
              </a:r>
              <a:r>
                <a:rPr lang="en-SG" b="1" dirty="0"/>
                <a:t>argument</a:t>
              </a:r>
              <a:r>
                <a:rPr lang="en-SG" dirty="0"/>
                <a:t> (</a:t>
              </a:r>
              <a:r>
                <a:rPr lang="en-SG" b="1" dirty="0"/>
                <a:t>argument form</a:t>
              </a:r>
              <a:r>
                <a:rPr lang="en-SG" dirty="0"/>
                <a:t>) is a sequence of statements (statement forms). All statements in an argument (argument form), except for the final one, are called </a:t>
              </a:r>
              <a:r>
                <a:rPr lang="en-SG" b="1" dirty="0"/>
                <a:t>premises</a:t>
              </a:r>
              <a:r>
                <a:rPr lang="en-SG" dirty="0"/>
                <a:t> (or </a:t>
              </a:r>
              <a:r>
                <a:rPr lang="en-SG" b="1" dirty="0"/>
                <a:t>assumptions</a:t>
              </a:r>
              <a:r>
                <a:rPr lang="en-SG" dirty="0"/>
                <a:t> or </a:t>
              </a:r>
              <a:r>
                <a:rPr lang="en-SG" b="1" dirty="0"/>
                <a:t>hypothesis</a:t>
              </a:r>
              <a:r>
                <a:rPr lang="en-SG" dirty="0"/>
                <a:t>). The final statement (statement form) is called the </a:t>
              </a:r>
              <a:r>
                <a:rPr lang="en-SG" b="1" dirty="0"/>
                <a:t>conclusion</a:t>
              </a:r>
              <a:r>
                <a:rPr lang="en-SG" dirty="0"/>
                <a:t>. The symbol </a:t>
              </a:r>
              <a:r>
                <a:rPr lang="en-SG" dirty="0">
                  <a:sym typeface="Symbol"/>
                </a:rPr>
                <a:t>, which is read “therefore”, is normally placed just before the conclusion.</a:t>
              </a:r>
            </a:p>
            <a:p>
              <a:pPr>
                <a:spcAft>
                  <a:spcPts val="600"/>
                </a:spcAft>
              </a:pPr>
              <a:r>
                <a:rPr lang="en-SG" dirty="0">
                  <a:sym typeface="Symbol"/>
                </a:rPr>
                <a:t>To say that an argument form is </a:t>
              </a:r>
              <a:r>
                <a:rPr lang="en-SG" b="1" dirty="0">
                  <a:sym typeface="Symbol"/>
                </a:rPr>
                <a:t>valid</a:t>
              </a:r>
              <a:r>
                <a:rPr lang="en-SG" dirty="0">
                  <a:sym typeface="Symbol"/>
                </a:rPr>
                <a:t> means that no matter what particular statements are substituted for the statement variables in its premises, if the resulting premises are all true, then the conclusion is also true. </a:t>
              </a:r>
              <a:endParaRPr lang="en-SG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50626" y="4002229"/>
            <a:ext cx="8661409" cy="1097981"/>
            <a:chOff x="886872" y="1293109"/>
            <a:chExt cx="8661409" cy="1097981"/>
          </a:xfrm>
        </p:grpSpPr>
        <p:sp>
          <p:nvSpPr>
            <p:cNvPr id="50" name="Rectangle 49"/>
            <p:cNvSpPr/>
            <p:nvPr/>
          </p:nvSpPr>
          <p:spPr>
            <a:xfrm>
              <a:off x="886872" y="1293110"/>
              <a:ext cx="8642397" cy="109798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86873" y="1293109"/>
              <a:ext cx="8661408" cy="369332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32256" y="1293109"/>
              <a:ext cx="6692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Definition 2.3.2 (Sound and Unsound Arguments)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42631" y="1667814"/>
              <a:ext cx="7699194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dirty="0"/>
                <a:t>An argument is called </a:t>
              </a:r>
              <a:r>
                <a:rPr lang="en-SG" b="1" dirty="0"/>
                <a:t>sound</a:t>
              </a:r>
              <a:r>
                <a:rPr lang="en-SG" dirty="0"/>
                <a:t> if, and only if, it is valid and all its premises are true.</a:t>
              </a:r>
            </a:p>
            <a:p>
              <a:pPr>
                <a:spcAft>
                  <a:spcPts val="600"/>
                </a:spcAft>
              </a:pPr>
              <a:r>
                <a:rPr lang="en-SG" dirty="0"/>
                <a:t>An argument that is not sound is called </a:t>
              </a:r>
              <a:r>
                <a:rPr lang="en-SG" b="1" dirty="0"/>
                <a:t>unsound</a:t>
              </a:r>
              <a:r>
                <a:rPr lang="en-SG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5610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11</a:t>
            </a:fld>
            <a:endParaRPr lang="en-SG" dirty="0"/>
          </a:p>
        </p:txBody>
      </p:sp>
      <p:sp>
        <p:nvSpPr>
          <p:cNvPr id="35" name="TextBox 34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2.3 Valid and Invalid Arguments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3331" y="908854"/>
            <a:ext cx="7665529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TextBox 17"/>
          <p:cNvSpPr txBox="1"/>
          <p:nvPr/>
        </p:nvSpPr>
        <p:spPr>
          <a:xfrm>
            <a:off x="243330" y="908853"/>
            <a:ext cx="75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Table 2.3.1 Rules of Inference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375158"/>
              </p:ext>
            </p:extLst>
          </p:nvPr>
        </p:nvGraphicFramePr>
        <p:xfrm>
          <a:off x="425914" y="1478451"/>
          <a:ext cx="4146086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954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Rule of inference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441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Modus Ponens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tabLst>
                          <a:tab pos="719138" algn="l"/>
                          <a:tab pos="989013" algn="l"/>
                        </a:tabLst>
                      </a:pPr>
                      <a:r>
                        <a:rPr lang="en-SG" sz="1800" i="1" dirty="0"/>
                        <a:t>		p</a:t>
                      </a:r>
                      <a:r>
                        <a:rPr lang="en-SG" sz="1800" dirty="0"/>
                        <a:t> </a:t>
                      </a:r>
                      <a:r>
                        <a:rPr lang="en-SG" sz="18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SG" sz="180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1800" i="1" baseline="0" dirty="0">
                          <a:sym typeface="Symbol" panose="05050102010706020507" pitchFamily="18" charset="2"/>
                        </a:rPr>
                        <a:t>q</a:t>
                      </a:r>
                      <a:br>
                        <a:rPr lang="en-SG" sz="1800" baseline="0" dirty="0">
                          <a:sym typeface="Symbol" panose="05050102010706020507" pitchFamily="18" charset="2"/>
                        </a:rPr>
                      </a:br>
                      <a:r>
                        <a:rPr lang="en-SG" sz="1800" baseline="0" dirty="0">
                          <a:sym typeface="Symbol" panose="05050102010706020507" pitchFamily="18" charset="2"/>
                        </a:rPr>
                        <a:t>		</a:t>
                      </a:r>
                      <a:r>
                        <a:rPr lang="en-SG" sz="1800" i="1" baseline="0" dirty="0">
                          <a:sym typeface="Symbol" panose="05050102010706020507" pitchFamily="18" charset="2"/>
                        </a:rPr>
                        <a:t>p</a:t>
                      </a:r>
                      <a:br>
                        <a:rPr lang="en-SG" sz="1800" baseline="0" dirty="0">
                          <a:sym typeface="Symbol" panose="05050102010706020507" pitchFamily="18" charset="2"/>
                        </a:rPr>
                      </a:br>
                      <a:r>
                        <a:rPr lang="en-SG" sz="1800" baseline="0" dirty="0">
                          <a:sym typeface="Symbol" panose="05050102010706020507" pitchFamily="18" charset="2"/>
                        </a:rPr>
                        <a:t>	 	</a:t>
                      </a:r>
                      <a:r>
                        <a:rPr lang="en-SG" sz="1800" i="1" baseline="0" dirty="0">
                          <a:sym typeface="Symbol" panose="05050102010706020507" pitchFamily="18" charset="2"/>
                        </a:rPr>
                        <a:t>q</a:t>
                      </a:r>
                      <a:endParaRPr lang="en-SG" sz="1800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441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Modus </a:t>
                      </a:r>
                      <a:r>
                        <a:rPr lang="en-SG" sz="2000" dirty="0" err="1"/>
                        <a:t>Tollens</a:t>
                      </a:r>
                      <a:endParaRPr lang="en-SG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tabLst>
                          <a:tab pos="719138" algn="l"/>
                          <a:tab pos="989013" algn="l"/>
                        </a:tabLst>
                      </a:pPr>
                      <a:r>
                        <a:rPr lang="en-SG" sz="2000" dirty="0"/>
                        <a:t>		</a:t>
                      </a:r>
                      <a:r>
                        <a:rPr lang="en-SG" sz="1800" i="1" dirty="0"/>
                        <a:t>p</a:t>
                      </a:r>
                      <a:r>
                        <a:rPr lang="en-SG" sz="1800" dirty="0"/>
                        <a:t> </a:t>
                      </a:r>
                      <a:r>
                        <a:rPr lang="en-SG" sz="18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SG" sz="180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1800" i="1" baseline="0" dirty="0">
                          <a:sym typeface="Symbol" panose="05050102010706020507" pitchFamily="18" charset="2"/>
                        </a:rPr>
                        <a:t>q</a:t>
                      </a:r>
                      <a:br>
                        <a:rPr lang="en-SG" sz="1800" baseline="0" dirty="0">
                          <a:sym typeface="Symbol" panose="05050102010706020507" pitchFamily="18" charset="2"/>
                        </a:rPr>
                      </a:br>
                      <a:r>
                        <a:rPr lang="en-SG" sz="1800" baseline="0" dirty="0">
                          <a:sym typeface="Symbol" panose="05050102010706020507" pitchFamily="18" charset="2"/>
                        </a:rPr>
                        <a:t>		~</a:t>
                      </a:r>
                      <a:r>
                        <a:rPr lang="en-SG" sz="1800" i="1" baseline="0" dirty="0">
                          <a:sym typeface="Symbol" panose="05050102010706020507" pitchFamily="18" charset="2"/>
                        </a:rPr>
                        <a:t>q</a:t>
                      </a:r>
                      <a:br>
                        <a:rPr lang="en-SG" sz="1800" baseline="0" dirty="0">
                          <a:sym typeface="Symbol" panose="05050102010706020507" pitchFamily="18" charset="2"/>
                        </a:rPr>
                      </a:br>
                      <a:r>
                        <a:rPr lang="en-SG" sz="1800" baseline="0" dirty="0">
                          <a:sym typeface="Symbol" panose="05050102010706020507" pitchFamily="18" charset="2"/>
                        </a:rPr>
                        <a:t>	 	~</a:t>
                      </a:r>
                      <a:r>
                        <a:rPr lang="en-SG" sz="1800" i="1" baseline="0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441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Generalization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79388" algn="l"/>
                          <a:tab pos="449263" algn="l"/>
                        </a:tabLst>
                      </a:pPr>
                      <a:r>
                        <a:rPr lang="en-SG" sz="1800" dirty="0"/>
                        <a:t>		</a:t>
                      </a:r>
                      <a:r>
                        <a:rPr lang="en-SG" sz="1800" i="1" dirty="0"/>
                        <a:t>p</a:t>
                      </a:r>
                    </a:p>
                    <a:p>
                      <a:pPr algn="l">
                        <a:tabLst>
                          <a:tab pos="179388" algn="l"/>
                          <a:tab pos="449263" algn="l"/>
                        </a:tabLst>
                      </a:pPr>
                      <a:r>
                        <a:rPr lang="en-SG" sz="1800" dirty="0"/>
                        <a:t>	</a:t>
                      </a:r>
                      <a:r>
                        <a:rPr lang="en-SG" sz="1800" dirty="0">
                          <a:sym typeface="Symbol" panose="05050102010706020507" pitchFamily="18" charset="2"/>
                        </a:rPr>
                        <a:t>	</a:t>
                      </a:r>
                      <a:r>
                        <a:rPr lang="en-SG" sz="180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1800" dirty="0">
                          <a:sym typeface="Symbol" panose="05050102010706020507" pitchFamily="18" charset="2"/>
                        </a:rPr>
                        <a:t>  </a:t>
                      </a:r>
                      <a:r>
                        <a:rPr lang="en-SG" sz="1800" i="1" dirty="0">
                          <a:sym typeface="Symbol" panose="05050102010706020507" pitchFamily="18" charset="2"/>
                        </a:rPr>
                        <a:t>q</a:t>
                      </a:r>
                      <a:endParaRPr lang="en-SG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76213" algn="l"/>
                          <a:tab pos="439738" algn="l"/>
                        </a:tabLst>
                      </a:pPr>
                      <a:r>
                        <a:rPr lang="en-SG" sz="1800" dirty="0"/>
                        <a:t>		</a:t>
                      </a:r>
                      <a:r>
                        <a:rPr lang="en-SG" sz="1800" i="1" dirty="0"/>
                        <a:t>q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6213" algn="l"/>
                          <a:tab pos="439738" algn="l"/>
                        </a:tabLst>
                        <a:defRPr/>
                      </a:pPr>
                      <a:r>
                        <a:rPr lang="en-SG" sz="1800" dirty="0">
                          <a:sym typeface="Symbol" panose="05050102010706020507" pitchFamily="18" charset="2"/>
                        </a:rPr>
                        <a:t>		</a:t>
                      </a:r>
                      <a:r>
                        <a:rPr lang="en-SG" sz="180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1800" dirty="0">
                          <a:sym typeface="Symbol" panose="05050102010706020507" pitchFamily="18" charset="2"/>
                        </a:rPr>
                        <a:t>  </a:t>
                      </a:r>
                      <a:r>
                        <a:rPr lang="en-SG" sz="1800" i="1" dirty="0">
                          <a:sym typeface="Symbol" panose="05050102010706020507" pitchFamily="18" charset="2"/>
                        </a:rPr>
                        <a:t>q</a:t>
                      </a:r>
                      <a:endParaRPr lang="en-SG" sz="1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441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Specialization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6213" algn="l"/>
                          <a:tab pos="439738" algn="l"/>
                        </a:tabLst>
                        <a:defRPr/>
                      </a:pPr>
                      <a:r>
                        <a:rPr lang="en-SG" sz="1800" i="1" dirty="0">
                          <a:sym typeface="Symbol" panose="05050102010706020507" pitchFamily="18" charset="2"/>
                        </a:rPr>
                        <a:t>		p</a:t>
                      </a:r>
                      <a:r>
                        <a:rPr lang="en-SG" sz="1800" dirty="0">
                          <a:sym typeface="Symbol" panose="05050102010706020507" pitchFamily="18" charset="2"/>
                        </a:rPr>
                        <a:t>  </a:t>
                      </a:r>
                      <a:r>
                        <a:rPr lang="en-SG" sz="1800" i="1" dirty="0">
                          <a:sym typeface="Symbol" panose="05050102010706020507" pitchFamily="18" charset="2"/>
                        </a:rPr>
                        <a:t>q</a:t>
                      </a:r>
                      <a:endParaRPr lang="en-SG" sz="1800" i="1" dirty="0"/>
                    </a:p>
                    <a:p>
                      <a:pPr algn="l">
                        <a:tabLst>
                          <a:tab pos="176213" algn="l"/>
                          <a:tab pos="439738" algn="l"/>
                        </a:tabLst>
                      </a:pPr>
                      <a:r>
                        <a:rPr lang="en-SG" sz="1800" dirty="0">
                          <a:sym typeface="Symbol" panose="05050102010706020507" pitchFamily="18" charset="2"/>
                        </a:rPr>
                        <a:t>		</a:t>
                      </a:r>
                      <a:r>
                        <a:rPr lang="en-SG" sz="180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6213" algn="l"/>
                          <a:tab pos="439738" algn="l"/>
                        </a:tabLst>
                        <a:defRPr/>
                      </a:pPr>
                      <a:r>
                        <a:rPr lang="en-SG" sz="1800" dirty="0"/>
                        <a:t>		</a:t>
                      </a:r>
                      <a:r>
                        <a:rPr lang="en-SG" sz="180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1800" dirty="0">
                          <a:sym typeface="Symbol" panose="05050102010706020507" pitchFamily="18" charset="2"/>
                        </a:rPr>
                        <a:t>  </a:t>
                      </a:r>
                      <a:r>
                        <a:rPr lang="en-SG" sz="1800" i="1" dirty="0">
                          <a:sym typeface="Symbol" panose="05050102010706020507" pitchFamily="18" charset="2"/>
                        </a:rPr>
                        <a:t>q</a:t>
                      </a:r>
                      <a:endParaRPr lang="en-SG" sz="1800" i="1" dirty="0"/>
                    </a:p>
                    <a:p>
                      <a:pPr algn="l">
                        <a:tabLst>
                          <a:tab pos="176213" algn="l"/>
                          <a:tab pos="439738" algn="l"/>
                        </a:tabLst>
                      </a:pPr>
                      <a:r>
                        <a:rPr lang="en-SG" sz="1800" dirty="0">
                          <a:sym typeface="Symbol" panose="05050102010706020507" pitchFamily="18" charset="2"/>
                        </a:rPr>
                        <a:t>		</a:t>
                      </a:r>
                      <a:r>
                        <a:rPr lang="en-SG" sz="1800" i="1" dirty="0">
                          <a:sym typeface="Symbol" panose="05050102010706020507" pitchFamily="18" charset="2"/>
                        </a:rPr>
                        <a:t>q</a:t>
                      </a: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441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Conjunction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tabLst>
                          <a:tab pos="720725" algn="l"/>
                          <a:tab pos="984250" algn="l"/>
                        </a:tabLst>
                      </a:pPr>
                      <a:r>
                        <a:rPr lang="en-SG" sz="2000" dirty="0"/>
                        <a:t>		</a:t>
                      </a:r>
                      <a:r>
                        <a:rPr lang="en-SG" sz="1800" i="1" dirty="0"/>
                        <a:t>p</a:t>
                      </a:r>
                    </a:p>
                    <a:p>
                      <a:pPr algn="l">
                        <a:tabLst>
                          <a:tab pos="720725" algn="l"/>
                          <a:tab pos="984250" algn="l"/>
                        </a:tabLst>
                      </a:pPr>
                      <a:r>
                        <a:rPr lang="en-SG" sz="1800" dirty="0"/>
                        <a:t>		</a:t>
                      </a:r>
                      <a:r>
                        <a:rPr lang="en-SG" sz="1800" i="1" dirty="0"/>
                        <a:t>q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20725" algn="l"/>
                          <a:tab pos="984250" algn="l"/>
                        </a:tabLst>
                        <a:defRPr/>
                      </a:pPr>
                      <a:r>
                        <a:rPr lang="en-SG" sz="1800" dirty="0"/>
                        <a:t>	</a:t>
                      </a:r>
                      <a:r>
                        <a:rPr lang="en-SG" sz="1800" dirty="0">
                          <a:sym typeface="Symbol" panose="05050102010706020507" pitchFamily="18" charset="2"/>
                        </a:rPr>
                        <a:t>	</a:t>
                      </a:r>
                      <a:r>
                        <a:rPr lang="en-SG" sz="180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1800" dirty="0">
                          <a:sym typeface="Symbol" panose="05050102010706020507" pitchFamily="18" charset="2"/>
                        </a:rPr>
                        <a:t>  </a:t>
                      </a:r>
                      <a:r>
                        <a:rPr lang="en-SG" sz="1800" i="1" dirty="0">
                          <a:sym typeface="Symbol" panose="05050102010706020507" pitchFamily="18" charset="2"/>
                        </a:rPr>
                        <a:t>q</a:t>
                      </a:r>
                      <a:endParaRPr lang="en-SG" sz="1800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399591"/>
              </p:ext>
            </p:extLst>
          </p:nvPr>
        </p:nvGraphicFramePr>
        <p:xfrm>
          <a:off x="4752976" y="1478451"/>
          <a:ext cx="3990973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954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Rule of inference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441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Elimination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79388" algn="l"/>
                          <a:tab pos="449263" algn="l"/>
                        </a:tabLst>
                      </a:pPr>
                      <a:r>
                        <a:rPr lang="en-SG" sz="1800" i="1" dirty="0"/>
                        <a:t>		</a:t>
                      </a:r>
                      <a:r>
                        <a:rPr lang="en-SG" sz="180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1800" dirty="0">
                          <a:sym typeface="Symbol" panose="05050102010706020507" pitchFamily="18" charset="2"/>
                        </a:rPr>
                        <a:t>  </a:t>
                      </a:r>
                      <a:r>
                        <a:rPr lang="en-SG" sz="1800" i="1" dirty="0">
                          <a:sym typeface="Symbol" panose="05050102010706020507" pitchFamily="18" charset="2"/>
                        </a:rPr>
                        <a:t>q</a:t>
                      </a:r>
                    </a:p>
                    <a:p>
                      <a:pPr algn="l">
                        <a:tabLst>
                          <a:tab pos="179388" algn="l"/>
                          <a:tab pos="449263" algn="l"/>
                        </a:tabLst>
                      </a:pPr>
                      <a:r>
                        <a:rPr lang="en-SG" sz="1800" i="1" dirty="0">
                          <a:sym typeface="Symbol" panose="05050102010706020507" pitchFamily="18" charset="2"/>
                        </a:rPr>
                        <a:t>		</a:t>
                      </a:r>
                      <a:r>
                        <a:rPr lang="en-SG" sz="1800" i="0" dirty="0">
                          <a:sym typeface="Symbol" panose="05050102010706020507" pitchFamily="18" charset="2"/>
                        </a:rPr>
                        <a:t>~</a:t>
                      </a:r>
                      <a:r>
                        <a:rPr lang="en-SG" sz="1800" i="1" dirty="0">
                          <a:sym typeface="Symbol" panose="05050102010706020507" pitchFamily="18" charset="2"/>
                        </a:rPr>
                        <a:t>q</a:t>
                      </a:r>
                    </a:p>
                    <a:p>
                      <a:pPr algn="l">
                        <a:tabLst>
                          <a:tab pos="179388" algn="l"/>
                          <a:tab pos="449263" algn="l"/>
                        </a:tabLst>
                      </a:pPr>
                      <a:r>
                        <a:rPr lang="en-SG" sz="1800" baseline="0" dirty="0">
                          <a:sym typeface="Symbol" panose="05050102010706020507" pitchFamily="18" charset="2"/>
                        </a:rPr>
                        <a:t>	 	</a:t>
                      </a:r>
                      <a:r>
                        <a:rPr lang="en-SG" sz="1800" i="1" baseline="0" dirty="0">
                          <a:sym typeface="Symbol" panose="05050102010706020507" pitchFamily="18" charset="2"/>
                        </a:rPr>
                        <a:t>p</a:t>
                      </a:r>
                      <a:endParaRPr lang="en-SG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6213" algn="l"/>
                          <a:tab pos="439738" algn="l"/>
                        </a:tabLst>
                        <a:defRPr/>
                      </a:pPr>
                      <a:r>
                        <a:rPr lang="en-SG" sz="1800" i="1" dirty="0"/>
                        <a:t>		</a:t>
                      </a:r>
                      <a:r>
                        <a:rPr lang="en-SG" sz="180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1800" dirty="0">
                          <a:sym typeface="Symbol" panose="05050102010706020507" pitchFamily="18" charset="2"/>
                        </a:rPr>
                        <a:t>  </a:t>
                      </a:r>
                      <a:r>
                        <a:rPr lang="en-SG" sz="1800" i="1" dirty="0">
                          <a:sym typeface="Symbol" panose="05050102010706020507" pitchFamily="18" charset="2"/>
                        </a:rPr>
                        <a:t>q</a:t>
                      </a:r>
                      <a:endParaRPr lang="en-SG" sz="1800" i="1" dirty="0"/>
                    </a:p>
                    <a:p>
                      <a:pPr algn="l">
                        <a:tabLst>
                          <a:tab pos="176213" algn="l"/>
                          <a:tab pos="439738" algn="l"/>
                        </a:tabLst>
                      </a:pPr>
                      <a:r>
                        <a:rPr lang="en-SG" sz="1800" i="1" dirty="0"/>
                        <a:t>		</a:t>
                      </a:r>
                      <a:r>
                        <a:rPr lang="en-SG" sz="1800" i="0" dirty="0">
                          <a:sym typeface="Symbol" panose="05050102010706020507" pitchFamily="18" charset="2"/>
                        </a:rPr>
                        <a:t>~</a:t>
                      </a:r>
                      <a:r>
                        <a:rPr lang="en-SG" sz="1800" i="1" dirty="0">
                          <a:sym typeface="Symbol" panose="05050102010706020507" pitchFamily="18" charset="2"/>
                        </a:rPr>
                        <a:t>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6213" algn="l"/>
                          <a:tab pos="439738" algn="l"/>
                        </a:tabLst>
                        <a:defRPr/>
                      </a:pPr>
                      <a:r>
                        <a:rPr lang="en-SG" sz="1800" baseline="0" dirty="0">
                          <a:sym typeface="Symbol" panose="05050102010706020507" pitchFamily="18" charset="2"/>
                        </a:rPr>
                        <a:t>	 	</a:t>
                      </a:r>
                      <a:r>
                        <a:rPr lang="en-SG" sz="1800" i="1" baseline="0" dirty="0">
                          <a:sym typeface="Symbol" panose="05050102010706020507" pitchFamily="18" charset="2"/>
                        </a:rPr>
                        <a:t>q</a:t>
                      </a:r>
                      <a:endParaRPr lang="en-SG" sz="1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441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Transitivity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tabLst>
                          <a:tab pos="719138" algn="l"/>
                          <a:tab pos="989013" algn="l"/>
                        </a:tabLst>
                      </a:pPr>
                      <a:r>
                        <a:rPr lang="en-SG" sz="2000" dirty="0"/>
                        <a:t>	</a:t>
                      </a:r>
                      <a:r>
                        <a:rPr lang="en-SG" sz="1800" dirty="0"/>
                        <a:t>	</a:t>
                      </a:r>
                      <a:r>
                        <a:rPr lang="en-SG" sz="1800" i="1" dirty="0"/>
                        <a:t>p</a:t>
                      </a:r>
                      <a:r>
                        <a:rPr lang="en-SG" sz="1800" dirty="0"/>
                        <a:t> </a:t>
                      </a:r>
                      <a:r>
                        <a:rPr lang="en-SG" sz="18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SG" sz="180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1800" i="1" baseline="0" dirty="0">
                          <a:sym typeface="Symbol" panose="05050102010706020507" pitchFamily="18" charset="2"/>
                        </a:rPr>
                        <a:t>q</a:t>
                      </a:r>
                      <a:br>
                        <a:rPr lang="en-SG" sz="1800" baseline="0" dirty="0">
                          <a:sym typeface="Symbol" panose="05050102010706020507" pitchFamily="18" charset="2"/>
                        </a:rPr>
                      </a:br>
                      <a:r>
                        <a:rPr lang="en-SG" sz="1800" baseline="0" dirty="0">
                          <a:sym typeface="Symbol" panose="05050102010706020507" pitchFamily="18" charset="2"/>
                        </a:rPr>
                        <a:t>		</a:t>
                      </a:r>
                      <a:r>
                        <a:rPr lang="en-SG" sz="1800" i="1" baseline="0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1800" dirty="0"/>
                        <a:t> </a:t>
                      </a:r>
                      <a:r>
                        <a:rPr lang="en-SG" sz="18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SG" sz="180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1800" i="1" baseline="0" dirty="0">
                          <a:sym typeface="Symbol" panose="05050102010706020507" pitchFamily="18" charset="2"/>
                        </a:rPr>
                        <a:t>r</a:t>
                      </a:r>
                      <a:br>
                        <a:rPr lang="en-SG" sz="1800" baseline="0" dirty="0">
                          <a:sym typeface="Symbol" panose="05050102010706020507" pitchFamily="18" charset="2"/>
                        </a:rPr>
                      </a:br>
                      <a:r>
                        <a:rPr lang="en-SG" sz="1800" baseline="0" dirty="0">
                          <a:sym typeface="Symbol" panose="05050102010706020507" pitchFamily="18" charset="2"/>
                        </a:rPr>
                        <a:t>	 	</a:t>
                      </a:r>
                      <a:r>
                        <a:rPr lang="en-SG" sz="1800" i="1" baseline="0" dirty="0">
                          <a:sym typeface="Symbol" panose="05050102010706020507" pitchFamily="18" charset="2"/>
                        </a:rPr>
                        <a:t>p </a:t>
                      </a:r>
                      <a:r>
                        <a:rPr lang="en-SG" sz="18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SG" sz="180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1800" i="1" baseline="0" dirty="0">
                          <a:sym typeface="Symbol" panose="05050102010706020507" pitchFamily="18" charset="2"/>
                        </a:rPr>
                        <a:t>r</a:t>
                      </a:r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441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Proof by Division</a:t>
                      </a:r>
                      <a:r>
                        <a:rPr lang="en-SG" sz="2000" baseline="0" dirty="0"/>
                        <a:t> Into Cases</a:t>
                      </a:r>
                      <a:endParaRPr lang="en-SG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20725" algn="l"/>
                          <a:tab pos="984250" algn="l"/>
                        </a:tabLst>
                        <a:defRPr/>
                      </a:pPr>
                      <a:r>
                        <a:rPr lang="en-SG" sz="2000" dirty="0"/>
                        <a:t>		</a:t>
                      </a:r>
                      <a:r>
                        <a:rPr lang="en-SG" sz="1800" i="1" dirty="0"/>
                        <a:t>p </a:t>
                      </a:r>
                      <a:r>
                        <a:rPr lang="en-SG" sz="180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1800" i="1" dirty="0">
                          <a:sym typeface="Symbol" panose="05050102010706020507" pitchFamily="18" charset="2"/>
                        </a:rPr>
                        <a:t>q</a:t>
                      </a:r>
                      <a:endParaRPr lang="en-SG" sz="1800" i="1" dirty="0"/>
                    </a:p>
                    <a:p>
                      <a:pPr algn="l">
                        <a:tabLst>
                          <a:tab pos="720725" algn="l"/>
                          <a:tab pos="984250" algn="l"/>
                        </a:tabLst>
                      </a:pPr>
                      <a:r>
                        <a:rPr lang="en-SG" sz="1800" dirty="0"/>
                        <a:t>		</a:t>
                      </a:r>
                      <a:r>
                        <a:rPr lang="en-SG" sz="1800" i="1" dirty="0"/>
                        <a:t>p</a:t>
                      </a:r>
                      <a:r>
                        <a:rPr lang="en-SG" sz="1800" dirty="0"/>
                        <a:t> </a:t>
                      </a:r>
                      <a:r>
                        <a:rPr lang="en-SG" sz="18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SG" sz="180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1800" i="1" baseline="0" dirty="0">
                          <a:sym typeface="Symbol" panose="05050102010706020507" pitchFamily="18" charset="2"/>
                        </a:rPr>
                        <a:t>r</a:t>
                      </a:r>
                      <a:br>
                        <a:rPr lang="en-SG" sz="1800" baseline="0" dirty="0">
                          <a:sym typeface="Symbol" panose="05050102010706020507" pitchFamily="18" charset="2"/>
                        </a:rPr>
                      </a:br>
                      <a:r>
                        <a:rPr lang="en-SG" sz="1800" baseline="0" dirty="0">
                          <a:sym typeface="Symbol" panose="05050102010706020507" pitchFamily="18" charset="2"/>
                        </a:rPr>
                        <a:t>		</a:t>
                      </a:r>
                      <a:r>
                        <a:rPr lang="en-SG" sz="1800" i="1" baseline="0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1800" dirty="0"/>
                        <a:t> </a:t>
                      </a:r>
                      <a:r>
                        <a:rPr lang="en-SG" sz="18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SG" sz="180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1800" i="1" baseline="0" dirty="0">
                          <a:sym typeface="Symbol" panose="05050102010706020507" pitchFamily="18" charset="2"/>
                        </a:rPr>
                        <a:t>r</a:t>
                      </a:r>
                      <a:endParaRPr lang="en-SG" sz="1800" i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20725" algn="l"/>
                          <a:tab pos="984250" algn="l"/>
                        </a:tabLst>
                        <a:defRPr/>
                      </a:pPr>
                      <a:r>
                        <a:rPr lang="en-SG" sz="1800" dirty="0"/>
                        <a:t>	</a:t>
                      </a:r>
                      <a:r>
                        <a:rPr lang="en-SG" sz="1800" dirty="0">
                          <a:sym typeface="Symbol" panose="05050102010706020507" pitchFamily="18" charset="2"/>
                        </a:rPr>
                        <a:t>	</a:t>
                      </a:r>
                      <a:r>
                        <a:rPr lang="en-SG" sz="1800" i="1" dirty="0">
                          <a:sym typeface="Symbol" panose="05050102010706020507" pitchFamily="18" charset="2"/>
                        </a:rPr>
                        <a:t>r</a:t>
                      </a:r>
                      <a:endParaRPr lang="en-SG" sz="1800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441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Contradiction</a:t>
                      </a:r>
                      <a:r>
                        <a:rPr lang="en-SG" sz="2000" baseline="0" dirty="0"/>
                        <a:t> Rule</a:t>
                      </a:r>
                      <a:endParaRPr lang="en-SG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20725" algn="l"/>
                          <a:tab pos="984250" algn="l"/>
                        </a:tabLst>
                        <a:defRPr/>
                      </a:pPr>
                      <a:r>
                        <a:rPr lang="en-SG" sz="1800" i="1" dirty="0"/>
                        <a:t>		</a:t>
                      </a:r>
                      <a:r>
                        <a:rPr lang="en-SG" sz="1800" i="0" dirty="0"/>
                        <a:t>~</a:t>
                      </a:r>
                      <a:r>
                        <a:rPr lang="en-SG" sz="1800" i="1" dirty="0"/>
                        <a:t>p</a:t>
                      </a:r>
                      <a:r>
                        <a:rPr lang="en-SG" sz="1800" dirty="0"/>
                        <a:t> </a:t>
                      </a:r>
                      <a:r>
                        <a:rPr lang="en-SG" sz="18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SG" sz="180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1800" b="1" i="0" baseline="0" dirty="0">
                          <a:sym typeface="Symbol" panose="05050102010706020507" pitchFamily="18" charset="2"/>
                        </a:rPr>
                        <a:t>false</a:t>
                      </a:r>
                      <a:br>
                        <a:rPr lang="en-SG" sz="1800" baseline="0" dirty="0">
                          <a:sym typeface="Symbol" panose="05050102010706020507" pitchFamily="18" charset="2"/>
                        </a:rPr>
                      </a:br>
                      <a:r>
                        <a:rPr lang="en-SG" sz="1800" baseline="0" dirty="0">
                          <a:sym typeface="Symbol" panose="05050102010706020507" pitchFamily="18" charset="2"/>
                        </a:rPr>
                        <a:t>	</a:t>
                      </a:r>
                      <a:r>
                        <a:rPr lang="en-SG" sz="1800" dirty="0">
                          <a:sym typeface="Symbol" panose="05050102010706020507" pitchFamily="18" charset="2"/>
                        </a:rPr>
                        <a:t>	</a:t>
                      </a:r>
                      <a:r>
                        <a:rPr lang="en-SG" sz="180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1800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877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12</a:t>
            </a:fld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1558977" y="1409075"/>
            <a:ext cx="6205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800" dirty="0"/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200888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</a:t>
            </a:fld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2. The Logic of Compound Statements</a:t>
            </a:r>
            <a:endParaRPr lang="en-SG" sz="1100" dirty="0">
              <a:solidFill>
                <a:schemeClr val="bg1"/>
              </a:solidFill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693044357"/>
              </p:ext>
            </p:extLst>
          </p:nvPr>
        </p:nvGraphicFramePr>
        <p:xfrm>
          <a:off x="567523" y="998375"/>
          <a:ext cx="7979318" cy="5206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7849C3-455C-4E2C-AFB8-00C5134DC270}"/>
              </a:ext>
            </a:extLst>
          </p:cNvPr>
          <p:cNvSpPr txBox="1"/>
          <p:nvPr/>
        </p:nvSpPr>
        <p:spPr>
          <a:xfrm>
            <a:off x="567522" y="6192588"/>
            <a:ext cx="6966287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Reference: Epp’s Chapter 2 The Logic of Compound Statements</a:t>
            </a:r>
          </a:p>
        </p:txBody>
      </p:sp>
    </p:spTree>
    <p:extLst>
      <p:ext uri="{BB962C8B-B14F-4D97-AF65-F5344CB8AC3E}">
        <p14:creationId xmlns:p14="http://schemas.microsoft.com/office/powerpoint/2010/main" val="179593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</a:t>
            </a:fld>
            <a:endParaRPr lang="en-SG" dirty="0"/>
          </a:p>
        </p:txBody>
      </p:sp>
      <p:sp>
        <p:nvSpPr>
          <p:cNvPr id="35" name="TextBox 34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2.1 Logical Form and Logical Equivalence</a:t>
            </a:r>
            <a:endParaRPr lang="en-SG" sz="1100" dirty="0">
              <a:solidFill>
                <a:schemeClr val="bg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58657" y="990441"/>
            <a:ext cx="8297514" cy="810913"/>
            <a:chOff x="993228" y="4598517"/>
            <a:chExt cx="8297514" cy="810913"/>
          </a:xfrm>
        </p:grpSpPr>
        <p:sp>
          <p:nvSpPr>
            <p:cNvPr id="45" name="Rectangle 44"/>
            <p:cNvSpPr/>
            <p:nvPr/>
          </p:nvSpPr>
          <p:spPr>
            <a:xfrm>
              <a:off x="993228" y="4598518"/>
              <a:ext cx="8297514" cy="8109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93228" y="4598517"/>
              <a:ext cx="8297514" cy="369333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91429" y="4598518"/>
              <a:ext cx="4235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Definition 2.1.1 (Statement)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78240" y="4996684"/>
              <a:ext cx="7473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A </a:t>
              </a:r>
              <a:r>
                <a:rPr lang="en-SG" b="1" dirty="0"/>
                <a:t>statement</a:t>
              </a:r>
              <a:r>
                <a:rPr lang="en-SG" dirty="0"/>
                <a:t> (or </a:t>
              </a:r>
              <a:r>
                <a:rPr lang="en-SG" b="1" dirty="0"/>
                <a:t>proposition</a:t>
              </a:r>
              <a:r>
                <a:rPr lang="en-SG" dirty="0"/>
                <a:t>) is a sentence that is true or false, but not both.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68163" y="1971626"/>
            <a:ext cx="8288007" cy="1047585"/>
            <a:chOff x="993227" y="4598517"/>
            <a:chExt cx="8288007" cy="1047585"/>
          </a:xfrm>
        </p:grpSpPr>
        <p:sp>
          <p:nvSpPr>
            <p:cNvPr id="50" name="Rectangle 49"/>
            <p:cNvSpPr/>
            <p:nvPr/>
          </p:nvSpPr>
          <p:spPr>
            <a:xfrm>
              <a:off x="993228" y="4598518"/>
              <a:ext cx="8288006" cy="10475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93227" y="4598517"/>
              <a:ext cx="8288007" cy="392895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09374" y="4622080"/>
              <a:ext cx="4235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Definition 2.1.2 (Negation)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09373" y="4999771"/>
              <a:ext cx="79415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If </a:t>
              </a:r>
              <a:r>
                <a:rPr lang="en-SG" i="1" dirty="0"/>
                <a:t>p</a:t>
              </a:r>
              <a:r>
                <a:rPr lang="en-SG" dirty="0"/>
                <a:t> is a statement variable, the </a:t>
              </a:r>
              <a:r>
                <a:rPr lang="en-SG" b="1" dirty="0"/>
                <a:t>negation</a:t>
              </a:r>
              <a:r>
                <a:rPr lang="en-SG" dirty="0"/>
                <a:t> of </a:t>
              </a:r>
              <a:r>
                <a:rPr lang="en-SG" i="1" dirty="0"/>
                <a:t>p</a:t>
              </a:r>
              <a:r>
                <a:rPr lang="en-SG" dirty="0"/>
                <a:t> is “not </a:t>
              </a:r>
              <a:r>
                <a:rPr lang="en-SG" i="1" dirty="0"/>
                <a:t>p</a:t>
              </a:r>
              <a:r>
                <a:rPr lang="en-SG" dirty="0"/>
                <a:t>” or “it is not the case that </a:t>
              </a:r>
              <a:r>
                <a:rPr lang="en-SG" i="1" dirty="0"/>
                <a:t>p</a:t>
              </a:r>
              <a:r>
                <a:rPr lang="en-SG" dirty="0"/>
                <a:t>” and is denoted ~</a:t>
              </a:r>
              <a:r>
                <a:rPr lang="en-SG" i="1" dirty="0"/>
                <a:t>p</a:t>
              </a:r>
              <a:r>
                <a:rPr lang="en-SG" dirty="0"/>
                <a:t>.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68163" y="3223362"/>
            <a:ext cx="8288007" cy="1094801"/>
            <a:chOff x="993227" y="4598517"/>
            <a:chExt cx="8288007" cy="1094801"/>
          </a:xfrm>
        </p:grpSpPr>
        <p:sp>
          <p:nvSpPr>
            <p:cNvPr id="55" name="Rectangle 54"/>
            <p:cNvSpPr/>
            <p:nvPr/>
          </p:nvSpPr>
          <p:spPr>
            <a:xfrm>
              <a:off x="993227" y="4598518"/>
              <a:ext cx="8288007" cy="1094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93227" y="4598517"/>
              <a:ext cx="8288007" cy="369332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109374" y="4598517"/>
              <a:ext cx="4235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Definition 2.1.3 (Conjunction)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109374" y="5023897"/>
              <a:ext cx="74328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If </a:t>
              </a:r>
              <a:r>
                <a:rPr lang="en-SG" i="1" dirty="0"/>
                <a:t>p</a:t>
              </a:r>
              <a:r>
                <a:rPr lang="en-SG" dirty="0"/>
                <a:t> and </a:t>
              </a:r>
              <a:r>
                <a:rPr lang="en-SG" i="1" dirty="0"/>
                <a:t>q</a:t>
              </a:r>
              <a:r>
                <a:rPr lang="en-SG" dirty="0"/>
                <a:t> are statement variables, the </a:t>
              </a:r>
              <a:r>
                <a:rPr lang="en-SG" b="1" dirty="0"/>
                <a:t>conjunction</a:t>
              </a:r>
              <a:r>
                <a:rPr lang="en-SG" dirty="0"/>
                <a:t> of </a:t>
              </a:r>
              <a:r>
                <a:rPr lang="en-SG" i="1" dirty="0"/>
                <a:t>p</a:t>
              </a:r>
              <a:r>
                <a:rPr lang="en-SG" dirty="0"/>
                <a:t> and </a:t>
              </a:r>
              <a:r>
                <a:rPr lang="en-SG" i="1" dirty="0"/>
                <a:t>q</a:t>
              </a:r>
              <a:r>
                <a:rPr lang="en-SG" dirty="0"/>
                <a:t> is “</a:t>
              </a:r>
              <a:r>
                <a:rPr lang="en-SG" i="1" dirty="0"/>
                <a:t>p</a:t>
              </a:r>
              <a:r>
                <a:rPr lang="en-SG" dirty="0"/>
                <a:t> and </a:t>
              </a:r>
              <a:r>
                <a:rPr lang="en-SG" i="1" dirty="0"/>
                <a:t>q</a:t>
              </a:r>
              <a:r>
                <a:rPr lang="en-SG" dirty="0"/>
                <a:t>”, denoted </a:t>
              </a:r>
              <a:r>
                <a:rPr lang="en-SG" i="1" dirty="0"/>
                <a:t>p</a:t>
              </a:r>
              <a:r>
                <a:rPr lang="en-SG" dirty="0"/>
                <a:t> </a:t>
              </a:r>
              <a:r>
                <a:rPr lang="en-SG" dirty="0">
                  <a:sym typeface="Symbol" panose="05050102010706020507" pitchFamily="18" charset="2"/>
                </a:rPr>
                <a:t> </a:t>
              </a:r>
              <a:r>
                <a:rPr lang="en-SG" i="1" dirty="0"/>
                <a:t>q</a:t>
              </a:r>
              <a:r>
                <a:rPr lang="en-SG" dirty="0"/>
                <a:t>.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58657" y="4490348"/>
            <a:ext cx="8297513" cy="1092509"/>
            <a:chOff x="993228" y="4598517"/>
            <a:chExt cx="8297513" cy="1092509"/>
          </a:xfrm>
        </p:grpSpPr>
        <p:sp>
          <p:nvSpPr>
            <p:cNvPr id="60" name="Rectangle 59"/>
            <p:cNvSpPr/>
            <p:nvPr/>
          </p:nvSpPr>
          <p:spPr>
            <a:xfrm>
              <a:off x="993228" y="4598518"/>
              <a:ext cx="8297513" cy="109250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93228" y="4598517"/>
              <a:ext cx="8297513" cy="369332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09374" y="4598517"/>
              <a:ext cx="4235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Definition 2.1.4 (Disjunction)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78240" y="5044694"/>
              <a:ext cx="69253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If </a:t>
              </a:r>
              <a:r>
                <a:rPr lang="en-SG" i="1" dirty="0"/>
                <a:t>p</a:t>
              </a:r>
              <a:r>
                <a:rPr lang="en-SG" dirty="0"/>
                <a:t> and </a:t>
              </a:r>
              <a:r>
                <a:rPr lang="en-SG" i="1" dirty="0"/>
                <a:t>q</a:t>
              </a:r>
              <a:r>
                <a:rPr lang="en-SG" dirty="0"/>
                <a:t> are statement variables, the </a:t>
              </a:r>
              <a:r>
                <a:rPr lang="en-SG" b="1" dirty="0"/>
                <a:t>disjunction</a:t>
              </a:r>
              <a:r>
                <a:rPr lang="en-SG" dirty="0"/>
                <a:t> of </a:t>
              </a:r>
              <a:r>
                <a:rPr lang="en-SG" i="1" dirty="0"/>
                <a:t>p</a:t>
              </a:r>
              <a:r>
                <a:rPr lang="en-SG" dirty="0"/>
                <a:t> and </a:t>
              </a:r>
              <a:r>
                <a:rPr lang="en-SG" i="1" dirty="0"/>
                <a:t>q</a:t>
              </a:r>
              <a:r>
                <a:rPr lang="en-SG" dirty="0"/>
                <a:t> is “</a:t>
              </a:r>
              <a:r>
                <a:rPr lang="en-SG" i="1" dirty="0"/>
                <a:t>p</a:t>
              </a:r>
              <a:r>
                <a:rPr lang="en-SG" dirty="0"/>
                <a:t> or </a:t>
              </a:r>
              <a:r>
                <a:rPr lang="en-SG" i="1" dirty="0"/>
                <a:t>q</a:t>
              </a:r>
              <a:r>
                <a:rPr lang="en-SG" dirty="0"/>
                <a:t>”, denoted </a:t>
              </a:r>
              <a:r>
                <a:rPr lang="en-SG" i="1" dirty="0"/>
                <a:t>p</a:t>
              </a:r>
              <a:r>
                <a:rPr lang="en-SG" dirty="0"/>
                <a:t> </a:t>
              </a:r>
              <a:r>
                <a:rPr lang="en-SG" dirty="0">
                  <a:sym typeface="Symbol" panose="05050102010706020507" pitchFamily="18" charset="2"/>
                </a:rPr>
                <a:t> </a:t>
              </a:r>
              <a:r>
                <a:rPr lang="en-SG" i="1" dirty="0"/>
                <a:t>q</a:t>
              </a:r>
              <a:r>
                <a:rPr lang="en-SG" dirty="0"/>
                <a:t>.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4474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</a:t>
            </a:fld>
            <a:endParaRPr lang="en-SG" dirty="0"/>
          </a:p>
        </p:txBody>
      </p:sp>
      <p:sp>
        <p:nvSpPr>
          <p:cNvPr id="35" name="TextBox 34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2.1 Logical Form and Logical Equivalence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77673" y="920701"/>
            <a:ext cx="8288006" cy="1292662"/>
            <a:chOff x="993228" y="4598517"/>
            <a:chExt cx="8288006" cy="1292662"/>
          </a:xfrm>
        </p:grpSpPr>
        <p:sp>
          <p:nvSpPr>
            <p:cNvPr id="27" name="Rectangle 26"/>
            <p:cNvSpPr/>
            <p:nvPr/>
          </p:nvSpPr>
          <p:spPr>
            <a:xfrm>
              <a:off x="993228" y="4598518"/>
              <a:ext cx="8288006" cy="12926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93228" y="4598517"/>
              <a:ext cx="8288006" cy="369332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93235" y="4598517"/>
              <a:ext cx="7041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Definition 2.1.5 (Statement Form/Propositional Form)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93235" y="4967849"/>
              <a:ext cx="81200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A </a:t>
              </a:r>
              <a:r>
                <a:rPr lang="en-SG" b="1" dirty="0"/>
                <a:t>statement form</a:t>
              </a:r>
              <a:r>
                <a:rPr lang="en-SG" dirty="0"/>
                <a:t> (or </a:t>
              </a:r>
              <a:r>
                <a:rPr lang="en-SG" b="1" dirty="0"/>
                <a:t>propositional form</a:t>
              </a:r>
              <a:r>
                <a:rPr lang="en-SG" dirty="0"/>
                <a:t>) is an expression made up of </a:t>
              </a:r>
              <a:r>
                <a:rPr lang="en-SG" dirty="0">
                  <a:solidFill>
                    <a:srgbClr val="C00000"/>
                  </a:solidFill>
                </a:rPr>
                <a:t>statement variables </a:t>
              </a:r>
              <a:r>
                <a:rPr lang="en-SG" dirty="0"/>
                <a:t>and </a:t>
              </a:r>
              <a:r>
                <a:rPr lang="en-SG" dirty="0">
                  <a:solidFill>
                    <a:srgbClr val="C00000"/>
                  </a:solidFill>
                </a:rPr>
                <a:t>logical connectives</a:t>
              </a:r>
              <a:r>
                <a:rPr lang="en-SG" dirty="0"/>
                <a:t> that becomes a statement when actual statements are substituted for the component statement variables.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68166" y="2329824"/>
            <a:ext cx="8297513" cy="1369606"/>
            <a:chOff x="494602" y="4598517"/>
            <a:chExt cx="8297513" cy="1369606"/>
          </a:xfrm>
        </p:grpSpPr>
        <p:sp>
          <p:nvSpPr>
            <p:cNvPr id="38" name="Rectangle 37"/>
            <p:cNvSpPr/>
            <p:nvPr/>
          </p:nvSpPr>
          <p:spPr>
            <a:xfrm>
              <a:off x="504109" y="4598517"/>
              <a:ext cx="8288005" cy="136960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04110" y="4598517"/>
              <a:ext cx="8288005" cy="369332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4602" y="4598517"/>
              <a:ext cx="7530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Definition 2.1.6 (Logical Equivalence)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4109" y="4967849"/>
              <a:ext cx="8213363" cy="1000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dirty="0"/>
                <a:t>Two statement forms are called </a:t>
              </a:r>
              <a:r>
                <a:rPr lang="en-SG" b="1" dirty="0"/>
                <a:t>logically equivalent </a:t>
              </a:r>
              <a:r>
                <a:rPr lang="en-SG" dirty="0"/>
                <a:t>if, and only if, they have </a:t>
              </a:r>
              <a:r>
                <a:rPr lang="en-SG" dirty="0">
                  <a:solidFill>
                    <a:srgbClr val="C00000"/>
                  </a:solidFill>
                </a:rPr>
                <a:t>identical truth values </a:t>
              </a:r>
              <a:r>
                <a:rPr lang="en-SG" dirty="0"/>
                <a:t>for each possible substitution of statements for their statement variables.</a:t>
              </a:r>
            </a:p>
            <a:p>
              <a:pPr>
                <a:spcAft>
                  <a:spcPts val="600"/>
                </a:spcAft>
              </a:pPr>
              <a:r>
                <a:rPr lang="en-SG" dirty="0"/>
                <a:t>The logical equivalence of statement forms </a:t>
              </a:r>
              <a:r>
                <a:rPr lang="en-SG" i="1" dirty="0"/>
                <a:t>P</a:t>
              </a:r>
              <a:r>
                <a:rPr lang="en-SG" dirty="0"/>
                <a:t> and </a:t>
              </a:r>
              <a:r>
                <a:rPr lang="en-SG" i="1" dirty="0"/>
                <a:t>Q</a:t>
              </a:r>
              <a:r>
                <a:rPr lang="en-SG" dirty="0"/>
                <a:t> is denoted by </a:t>
              </a:r>
              <a:r>
                <a:rPr lang="en-SG" b="1" i="1" dirty="0">
                  <a:solidFill>
                    <a:srgbClr val="C00000"/>
                  </a:solidFill>
                </a:rPr>
                <a:t>P</a:t>
              </a:r>
              <a:r>
                <a:rPr lang="en-SG" b="1" dirty="0">
                  <a:solidFill>
                    <a:srgbClr val="C00000"/>
                  </a:solidFill>
                </a:rPr>
                <a:t> </a:t>
              </a:r>
              <a:r>
                <a:rPr lang="en-SG" b="1" dirty="0">
                  <a:solidFill>
                    <a:srgbClr val="C00000"/>
                  </a:solidFill>
                  <a:sym typeface="Symbol" panose="05050102010706020507" pitchFamily="18" charset="2"/>
                </a:rPr>
                <a:t></a:t>
              </a:r>
              <a:r>
                <a:rPr lang="en-SG" b="1" dirty="0">
                  <a:solidFill>
                    <a:srgbClr val="C00000"/>
                  </a:solidFill>
                </a:rPr>
                <a:t> </a:t>
              </a:r>
              <a:r>
                <a:rPr lang="en-SG" b="1" i="1" dirty="0">
                  <a:solidFill>
                    <a:srgbClr val="C00000"/>
                  </a:solidFill>
                </a:rPr>
                <a:t>Q</a:t>
              </a:r>
              <a:r>
                <a:rPr lang="en-SG" dirty="0"/>
                <a:t>.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77674" y="3848978"/>
            <a:ext cx="8288005" cy="1339789"/>
            <a:chOff x="504109" y="4598517"/>
            <a:chExt cx="8288005" cy="1339789"/>
          </a:xfrm>
        </p:grpSpPr>
        <p:sp>
          <p:nvSpPr>
            <p:cNvPr id="65" name="Rectangle 64"/>
            <p:cNvSpPr/>
            <p:nvPr/>
          </p:nvSpPr>
          <p:spPr>
            <a:xfrm>
              <a:off x="504110" y="4598517"/>
              <a:ext cx="8288004" cy="13397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04110" y="4598517"/>
              <a:ext cx="8288003" cy="416459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04110" y="4598517"/>
              <a:ext cx="7530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Definition 2.1.7 (Tautology)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4109" y="5014976"/>
              <a:ext cx="821336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dirty="0"/>
                <a:t>A </a:t>
              </a:r>
              <a:r>
                <a:rPr lang="en-SG" b="1" dirty="0"/>
                <a:t>tautology </a:t>
              </a:r>
              <a:r>
                <a:rPr lang="en-SG" dirty="0"/>
                <a:t>is a statement form that is </a:t>
              </a:r>
              <a:r>
                <a:rPr lang="en-SG" dirty="0">
                  <a:solidFill>
                    <a:srgbClr val="C00000"/>
                  </a:solidFill>
                </a:rPr>
                <a:t>always true </a:t>
              </a:r>
              <a:r>
                <a:rPr lang="en-SG" dirty="0"/>
                <a:t>regardless of the truth values of the individual statements substituted for its statement variables. A statement whose form is a tautology is a </a:t>
              </a:r>
              <a:r>
                <a:rPr lang="en-SG" b="1" dirty="0"/>
                <a:t>tautological statement</a:t>
              </a:r>
              <a:r>
                <a:rPr lang="en-SG" dirty="0"/>
                <a:t>.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77677" y="5286780"/>
            <a:ext cx="8288004" cy="1300847"/>
            <a:chOff x="504109" y="4598517"/>
            <a:chExt cx="8288004" cy="1300847"/>
          </a:xfrm>
        </p:grpSpPr>
        <p:sp>
          <p:nvSpPr>
            <p:cNvPr id="70" name="Rectangle 69"/>
            <p:cNvSpPr/>
            <p:nvPr/>
          </p:nvSpPr>
          <p:spPr>
            <a:xfrm>
              <a:off x="504109" y="4598518"/>
              <a:ext cx="8288003" cy="130084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4111" y="4606702"/>
              <a:ext cx="8288002" cy="369332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04109" y="4598517"/>
              <a:ext cx="6664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Definition 2.1.8 (Contradiction)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04110" y="4976034"/>
              <a:ext cx="75306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dirty="0"/>
                <a:t>A </a:t>
              </a:r>
              <a:r>
                <a:rPr lang="en-SG" b="1" dirty="0"/>
                <a:t>contradiction </a:t>
              </a:r>
              <a:r>
                <a:rPr lang="en-SG" dirty="0"/>
                <a:t>is a statement form that is </a:t>
              </a:r>
              <a:r>
                <a:rPr lang="en-SG" dirty="0">
                  <a:solidFill>
                    <a:srgbClr val="C00000"/>
                  </a:solidFill>
                </a:rPr>
                <a:t>always false </a:t>
              </a:r>
              <a:r>
                <a:rPr lang="en-SG" dirty="0"/>
                <a:t>regardless of the truth values of the individual statements substituted for its statement variables. A statement whose form is a contradiction is a </a:t>
              </a:r>
              <a:r>
                <a:rPr lang="en-SG" b="1" dirty="0"/>
                <a:t>contradictory statement</a:t>
              </a:r>
              <a:r>
                <a:rPr lang="en-SG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1537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</a:t>
            </a:fld>
            <a:endParaRPr lang="en-SG" dirty="0"/>
          </a:p>
        </p:txBody>
      </p:sp>
      <p:sp>
        <p:nvSpPr>
          <p:cNvPr id="35" name="TextBox 34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2.1 Logical Form and Logical Equivalence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43331" y="908854"/>
            <a:ext cx="7665529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2" name="TextBox 31"/>
          <p:cNvSpPr txBox="1"/>
          <p:nvPr/>
        </p:nvSpPr>
        <p:spPr>
          <a:xfrm>
            <a:off x="243330" y="908853"/>
            <a:ext cx="75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Theorem 2.1.1 Logical Equivalences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3330" y="1302739"/>
            <a:ext cx="830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Given any statement variables </a:t>
            </a:r>
            <a:r>
              <a:rPr lang="en-SG" i="1" dirty="0"/>
              <a:t>p</a:t>
            </a:r>
            <a:r>
              <a:rPr lang="en-SG" dirty="0"/>
              <a:t>, </a:t>
            </a:r>
            <a:r>
              <a:rPr lang="en-SG" i="1" dirty="0"/>
              <a:t>q</a:t>
            </a:r>
            <a:r>
              <a:rPr lang="en-SG" dirty="0"/>
              <a:t> and </a:t>
            </a:r>
            <a:r>
              <a:rPr lang="en-SG" i="1" dirty="0"/>
              <a:t>r</a:t>
            </a:r>
            <a:r>
              <a:rPr lang="en-SG" dirty="0"/>
              <a:t>, a tautology </a:t>
            </a:r>
            <a:r>
              <a:rPr lang="en-SG" b="1" dirty="0"/>
              <a:t>true</a:t>
            </a:r>
            <a:r>
              <a:rPr lang="en-SG" dirty="0"/>
              <a:t> and a contradiction </a:t>
            </a:r>
            <a:r>
              <a:rPr lang="en-SG" b="1" dirty="0"/>
              <a:t>false</a:t>
            </a:r>
            <a:r>
              <a:rPr lang="en-SG" dirty="0"/>
              <a:t>: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628277"/>
              </p:ext>
            </p:extLst>
          </p:nvPr>
        </p:nvGraphicFramePr>
        <p:xfrm>
          <a:off x="243330" y="1696624"/>
          <a:ext cx="8660037" cy="476706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66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7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7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8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69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0" dirty="0"/>
                        <a:t>Commutative laws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0" i="1" dirty="0"/>
                        <a:t>p</a:t>
                      </a:r>
                      <a:r>
                        <a:rPr lang="en-SG" sz="1800" b="0" dirty="0"/>
                        <a:t> 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18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18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  </a:t>
                      </a:r>
                      <a:r>
                        <a:rPr lang="en-SG" sz="18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18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1" dirty="0"/>
                        <a:t>p</a:t>
                      </a:r>
                      <a:r>
                        <a:rPr lang="en-SG" sz="1800" b="0" dirty="0"/>
                        <a:t> 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18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18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  </a:t>
                      </a:r>
                      <a:r>
                        <a:rPr lang="en-SG" sz="18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18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69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dirty="0"/>
                        <a:t>Associative laws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1" dirty="0"/>
                        <a:t>p</a:t>
                      </a:r>
                      <a:r>
                        <a:rPr lang="en-SG" sz="1800" b="0" dirty="0"/>
                        <a:t> 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18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 </a:t>
                      </a:r>
                      <a:r>
                        <a:rPr lang="en-SG" sz="18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18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 </a:t>
                      </a:r>
                    </a:p>
                    <a:p>
                      <a:r>
                        <a:rPr lang="en-SG" sz="1800" b="0" dirty="0">
                          <a:sym typeface="Symbol" panose="05050102010706020507" pitchFamily="18" charset="2"/>
                        </a:rPr>
                        <a:t> </a:t>
                      </a:r>
                      <a:r>
                        <a:rPr lang="en-SG" sz="1800" dirty="0"/>
                        <a:t>(</a:t>
                      </a:r>
                      <a:r>
                        <a:rPr lang="en-SG" sz="1800" b="0" i="1" dirty="0"/>
                        <a:t>p</a:t>
                      </a:r>
                      <a:r>
                        <a:rPr lang="en-SG" sz="1800" b="0" dirty="0"/>
                        <a:t> 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18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1800" dirty="0"/>
                        <a:t>)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 </a:t>
                      </a:r>
                      <a:r>
                        <a:rPr lang="en-SG" sz="18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18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1800" b="0" i="1" dirty="0"/>
                        <a:t>p</a:t>
                      </a:r>
                      <a:r>
                        <a:rPr lang="en-SG" sz="1800" b="0" dirty="0"/>
                        <a:t> 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 (</a:t>
                      </a:r>
                      <a:r>
                        <a:rPr lang="en-SG" sz="18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 </a:t>
                      </a:r>
                      <a:r>
                        <a:rPr lang="en-SG" sz="18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18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1800" b="0" i="0" dirty="0">
                          <a:sym typeface="Symbol" panose="05050102010706020507" pitchFamily="18" charset="2"/>
                        </a:rPr>
                        <a:t>) </a:t>
                      </a:r>
                      <a:endParaRPr lang="en-SG" sz="1800" i="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1" dirty="0"/>
                        <a:t>p</a:t>
                      </a:r>
                      <a:r>
                        <a:rPr lang="en-SG" sz="1800" b="0" dirty="0"/>
                        <a:t> 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18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 </a:t>
                      </a:r>
                      <a:r>
                        <a:rPr lang="en-SG" sz="18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18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dirty="0">
                          <a:sym typeface="Symbol" panose="05050102010706020507" pitchFamily="18" charset="2"/>
                        </a:rPr>
                        <a:t> </a:t>
                      </a:r>
                      <a:r>
                        <a:rPr lang="en-SG" sz="1800" dirty="0"/>
                        <a:t>(</a:t>
                      </a:r>
                      <a:r>
                        <a:rPr lang="en-SG" sz="1800" b="0" i="1" dirty="0"/>
                        <a:t>p</a:t>
                      </a:r>
                      <a:r>
                        <a:rPr lang="en-SG" sz="1800" b="0" dirty="0"/>
                        <a:t> 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18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1800" dirty="0"/>
                        <a:t>)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 </a:t>
                      </a:r>
                      <a:r>
                        <a:rPr lang="en-SG" sz="18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18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1800" b="0" i="1" dirty="0"/>
                        <a:t>p</a:t>
                      </a:r>
                      <a:r>
                        <a:rPr lang="en-SG" sz="1800" b="0" dirty="0"/>
                        <a:t> 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 (</a:t>
                      </a:r>
                      <a:r>
                        <a:rPr lang="en-SG" sz="18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 </a:t>
                      </a:r>
                      <a:r>
                        <a:rPr lang="en-SG" sz="18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18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1800" b="0" i="0" dirty="0">
                          <a:sym typeface="Symbol" panose="05050102010706020507" pitchFamily="18" charset="2"/>
                        </a:rPr>
                        <a:t>) </a:t>
                      </a:r>
                      <a:endParaRPr lang="en-SG" sz="1800" i="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361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dirty="0"/>
                        <a:t>Distributive</a:t>
                      </a:r>
                      <a:r>
                        <a:rPr lang="en-SG" sz="1800" baseline="0" dirty="0"/>
                        <a:t> laws</a:t>
                      </a:r>
                      <a:endParaRPr lang="en-SG" sz="18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0" i="1" dirty="0"/>
                        <a:t>p</a:t>
                      </a:r>
                      <a:r>
                        <a:rPr lang="en-SG" sz="1800" b="0" dirty="0"/>
                        <a:t> 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 (</a:t>
                      </a:r>
                      <a:r>
                        <a:rPr lang="en-SG" sz="18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 </a:t>
                      </a:r>
                      <a:r>
                        <a:rPr lang="en-SG" sz="18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18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1800" b="0" i="0" dirty="0">
                          <a:sym typeface="Symbol" panose="05050102010706020507" pitchFamily="18" charset="2"/>
                        </a:rPr>
                        <a:t>) 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 </a:t>
                      </a:r>
                      <a:r>
                        <a:rPr lang="en-SG" sz="1800" dirty="0"/>
                        <a:t>(</a:t>
                      </a:r>
                      <a:r>
                        <a:rPr lang="en-SG" sz="1800" b="0" i="1" dirty="0"/>
                        <a:t>p</a:t>
                      </a:r>
                      <a:r>
                        <a:rPr lang="en-SG" sz="1800" b="0" dirty="0"/>
                        <a:t> 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18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1800" dirty="0"/>
                        <a:t>)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  </a:t>
                      </a:r>
                      <a:r>
                        <a:rPr lang="en-SG" sz="1800" dirty="0"/>
                        <a:t>(</a:t>
                      </a:r>
                      <a:r>
                        <a:rPr lang="en-SG" sz="1800" b="0" i="1" dirty="0"/>
                        <a:t>p</a:t>
                      </a:r>
                      <a:r>
                        <a:rPr lang="en-SG" sz="1800" b="0" dirty="0"/>
                        <a:t> 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18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1800" dirty="0"/>
                        <a:t>)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 </a:t>
                      </a:r>
                      <a:endParaRPr lang="en-SG" sz="180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1" dirty="0"/>
                        <a:t>p</a:t>
                      </a:r>
                      <a:r>
                        <a:rPr lang="en-SG" sz="1800" b="0" dirty="0"/>
                        <a:t> 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 (</a:t>
                      </a:r>
                      <a:r>
                        <a:rPr lang="en-SG" sz="18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 </a:t>
                      </a:r>
                      <a:r>
                        <a:rPr lang="en-SG" sz="18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18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1800" b="0" i="0" dirty="0">
                          <a:sym typeface="Symbol" panose="05050102010706020507" pitchFamily="18" charset="2"/>
                        </a:rPr>
                        <a:t>) 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 </a:t>
                      </a:r>
                      <a:r>
                        <a:rPr lang="en-SG" sz="1800" dirty="0"/>
                        <a:t>(</a:t>
                      </a:r>
                      <a:r>
                        <a:rPr lang="en-SG" sz="1800" b="0" i="1" dirty="0"/>
                        <a:t>p</a:t>
                      </a:r>
                      <a:r>
                        <a:rPr lang="en-SG" sz="1800" b="0" dirty="0"/>
                        <a:t> 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18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1800" dirty="0"/>
                        <a:t>)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  </a:t>
                      </a:r>
                      <a:r>
                        <a:rPr lang="en-SG" sz="1800" dirty="0"/>
                        <a:t>(</a:t>
                      </a:r>
                      <a:r>
                        <a:rPr lang="en-SG" sz="1800" b="0" i="1" dirty="0"/>
                        <a:t>p</a:t>
                      </a:r>
                      <a:r>
                        <a:rPr lang="en-SG" sz="1800" b="0" dirty="0"/>
                        <a:t> 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18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1800" dirty="0"/>
                        <a:t>)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 </a:t>
                      </a:r>
                      <a:endParaRPr lang="en-SG" sz="180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69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dirty="0"/>
                        <a:t>Identity laws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1" dirty="0"/>
                        <a:t>p</a:t>
                      </a:r>
                      <a:r>
                        <a:rPr lang="en-SG" sz="1800" b="0" dirty="0"/>
                        <a:t> 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1800" b="1" i="0" dirty="0">
                          <a:solidFill>
                            <a:srgbClr val="C00000"/>
                          </a:solidFill>
                          <a:sym typeface="Symbol" panose="05050102010706020507" pitchFamily="18" charset="2"/>
                        </a:rPr>
                        <a:t>true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18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18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1" dirty="0"/>
                        <a:t>p</a:t>
                      </a:r>
                      <a:r>
                        <a:rPr lang="en-SG" sz="1800" b="0" dirty="0"/>
                        <a:t> 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1800" b="1" i="0" dirty="0">
                          <a:solidFill>
                            <a:srgbClr val="C00000"/>
                          </a:solidFill>
                          <a:sym typeface="Symbol" panose="05050102010706020507" pitchFamily="18" charset="2"/>
                        </a:rPr>
                        <a:t>false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18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18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69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dirty="0"/>
                        <a:t>Negation</a:t>
                      </a:r>
                      <a:r>
                        <a:rPr lang="en-SG" sz="1800" baseline="0" dirty="0"/>
                        <a:t> laws</a:t>
                      </a:r>
                      <a:endParaRPr lang="en-SG" sz="18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1" dirty="0"/>
                        <a:t>p</a:t>
                      </a:r>
                      <a:r>
                        <a:rPr lang="en-SG" sz="1800" b="0" dirty="0"/>
                        <a:t> 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 ~</a:t>
                      </a:r>
                      <a:r>
                        <a:rPr lang="en-SG" sz="18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1800" b="1" i="0" dirty="0">
                          <a:solidFill>
                            <a:srgbClr val="C00000"/>
                          </a:solidFill>
                          <a:sym typeface="Symbol" panose="05050102010706020507" pitchFamily="18" charset="2"/>
                        </a:rPr>
                        <a:t>true</a:t>
                      </a:r>
                      <a:endParaRPr lang="en-SG" sz="1800" b="1" i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1" dirty="0"/>
                        <a:t>p</a:t>
                      </a:r>
                      <a:r>
                        <a:rPr lang="en-SG" sz="1800" b="0" dirty="0"/>
                        <a:t> 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 ~</a:t>
                      </a:r>
                      <a:r>
                        <a:rPr lang="en-SG" sz="18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1800" b="1" i="0" dirty="0">
                          <a:solidFill>
                            <a:srgbClr val="C00000"/>
                          </a:solidFill>
                          <a:sym typeface="Symbol" panose="05050102010706020507" pitchFamily="18" charset="2"/>
                        </a:rPr>
                        <a:t>false</a:t>
                      </a:r>
                      <a:endParaRPr lang="en-SG" sz="1800" b="1" i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69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dirty="0"/>
                        <a:t>Double negative law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0" dirty="0">
                          <a:sym typeface="Symbol" panose="05050102010706020507" pitchFamily="18" charset="2"/>
                        </a:rPr>
                        <a:t>~(~</a:t>
                      </a:r>
                      <a:r>
                        <a:rPr lang="en-SG" sz="1800" b="0" i="1" dirty="0"/>
                        <a:t>p</a:t>
                      </a:r>
                      <a:r>
                        <a:rPr lang="en-SG" sz="1800" b="0" i="0" dirty="0"/>
                        <a:t>)</a:t>
                      </a:r>
                      <a:r>
                        <a:rPr lang="en-SG" sz="1800" b="0" i="1" dirty="0"/>
                        <a:t> 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 </a:t>
                      </a:r>
                      <a:r>
                        <a:rPr lang="en-SG" sz="18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180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80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69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/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0" dirty="0"/>
                        <a:t>Idempotent laws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0" i="1" dirty="0"/>
                        <a:t>p</a:t>
                      </a:r>
                      <a:r>
                        <a:rPr lang="en-SG" sz="1800" b="0" dirty="0"/>
                        <a:t> 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18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18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18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1" dirty="0"/>
                        <a:t>p</a:t>
                      </a:r>
                      <a:r>
                        <a:rPr lang="en-SG" sz="1800" b="0" dirty="0"/>
                        <a:t> 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18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18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18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69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dirty="0"/>
                        <a:t>Universal</a:t>
                      </a:r>
                      <a:r>
                        <a:rPr lang="en-SG" sz="1800" baseline="0" dirty="0"/>
                        <a:t> bound</a:t>
                      </a:r>
                      <a:r>
                        <a:rPr lang="en-SG" sz="1800" dirty="0"/>
                        <a:t> laws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1" dirty="0"/>
                        <a:t>p</a:t>
                      </a:r>
                      <a:r>
                        <a:rPr lang="en-SG" sz="1800" b="0" dirty="0"/>
                        <a:t> 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1800" b="1" i="0" dirty="0">
                          <a:solidFill>
                            <a:srgbClr val="C00000"/>
                          </a:solidFill>
                          <a:sym typeface="Symbol" panose="05050102010706020507" pitchFamily="18" charset="2"/>
                        </a:rPr>
                        <a:t>true</a:t>
                      </a:r>
                      <a:r>
                        <a:rPr lang="en-SG" sz="1800" b="0" dirty="0">
                          <a:solidFill>
                            <a:srgbClr val="C0000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 </a:t>
                      </a:r>
                      <a:r>
                        <a:rPr lang="en-SG" sz="1800" b="1" i="0" dirty="0">
                          <a:solidFill>
                            <a:srgbClr val="C00000"/>
                          </a:solidFill>
                          <a:sym typeface="Symbol" panose="05050102010706020507" pitchFamily="18" charset="2"/>
                        </a:rPr>
                        <a:t>true</a:t>
                      </a:r>
                      <a:endParaRPr lang="en-SG" sz="1800" b="0" i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1" dirty="0"/>
                        <a:t>p</a:t>
                      </a:r>
                      <a:r>
                        <a:rPr lang="en-SG" sz="1800" b="0" dirty="0"/>
                        <a:t> 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1800" b="1" i="0" dirty="0">
                          <a:solidFill>
                            <a:srgbClr val="C00000"/>
                          </a:solidFill>
                          <a:sym typeface="Symbol" panose="05050102010706020507" pitchFamily="18" charset="2"/>
                        </a:rPr>
                        <a:t>false</a:t>
                      </a:r>
                      <a:r>
                        <a:rPr lang="en-SG" sz="1800" b="0" dirty="0">
                          <a:solidFill>
                            <a:srgbClr val="C0000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 </a:t>
                      </a:r>
                      <a:r>
                        <a:rPr lang="en-SG" sz="1800" b="1" i="0" dirty="0">
                          <a:solidFill>
                            <a:srgbClr val="C00000"/>
                          </a:solidFill>
                          <a:sym typeface="Symbol" panose="05050102010706020507" pitchFamily="18" charset="2"/>
                        </a:rPr>
                        <a:t>false</a:t>
                      </a:r>
                      <a:endParaRPr lang="en-SG" sz="1800" b="0" i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69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dirty="0"/>
                        <a:t>De Morgan’s </a:t>
                      </a:r>
                      <a:r>
                        <a:rPr lang="en-SG" sz="1800" baseline="0" dirty="0"/>
                        <a:t>laws</a:t>
                      </a:r>
                      <a:endParaRPr lang="en-SG" sz="18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0" dirty="0">
                          <a:sym typeface="Symbol" panose="05050102010706020507" pitchFamily="18" charset="2"/>
                        </a:rPr>
                        <a:t>~(</a:t>
                      </a:r>
                      <a:r>
                        <a:rPr lang="en-SG" sz="18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 </a:t>
                      </a:r>
                      <a:r>
                        <a:rPr lang="en-SG" sz="18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18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1800" b="0" i="0" dirty="0">
                          <a:sym typeface="Symbol" panose="05050102010706020507" pitchFamily="18" charset="2"/>
                        </a:rPr>
                        <a:t>) 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 </a:t>
                      </a:r>
                      <a:r>
                        <a:rPr lang="en-SG" sz="1800" dirty="0"/>
                        <a:t>~</a:t>
                      </a:r>
                      <a:r>
                        <a:rPr lang="en-SG" sz="1800" b="0" i="1" dirty="0"/>
                        <a:t>p</a:t>
                      </a:r>
                      <a:r>
                        <a:rPr lang="en-SG" sz="1800" b="0" dirty="0"/>
                        <a:t> 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 ~</a:t>
                      </a:r>
                      <a:r>
                        <a:rPr lang="en-SG" sz="18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 </a:t>
                      </a:r>
                      <a:endParaRPr lang="en-SG" sz="180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0" dirty="0">
                          <a:sym typeface="Symbol" panose="05050102010706020507" pitchFamily="18" charset="2"/>
                        </a:rPr>
                        <a:t>~(</a:t>
                      </a:r>
                      <a:r>
                        <a:rPr lang="en-SG" sz="18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 </a:t>
                      </a:r>
                      <a:r>
                        <a:rPr lang="en-SG" sz="18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18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1800" b="0" i="0" dirty="0">
                          <a:sym typeface="Symbol" panose="05050102010706020507" pitchFamily="18" charset="2"/>
                        </a:rPr>
                        <a:t>) 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 </a:t>
                      </a:r>
                      <a:r>
                        <a:rPr lang="en-SG" sz="1800" dirty="0"/>
                        <a:t>~</a:t>
                      </a:r>
                      <a:r>
                        <a:rPr lang="en-SG" sz="1800" b="0" i="1" dirty="0"/>
                        <a:t>p</a:t>
                      </a:r>
                      <a:r>
                        <a:rPr lang="en-SG" sz="1800" b="0" dirty="0"/>
                        <a:t> 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 ~</a:t>
                      </a:r>
                      <a:r>
                        <a:rPr lang="en-SG" sz="18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 </a:t>
                      </a:r>
                      <a:endParaRPr lang="en-SG" sz="180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069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10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dirty="0"/>
                        <a:t>Absorption</a:t>
                      </a:r>
                      <a:r>
                        <a:rPr lang="en-SG" sz="1800" baseline="0" dirty="0"/>
                        <a:t> laws</a:t>
                      </a:r>
                      <a:endParaRPr lang="en-SG" sz="18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1" dirty="0"/>
                        <a:t>p</a:t>
                      </a:r>
                      <a:r>
                        <a:rPr lang="en-SG" sz="1800" b="0" dirty="0"/>
                        <a:t> 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 (</a:t>
                      </a:r>
                      <a:r>
                        <a:rPr lang="en-SG" sz="18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 </a:t>
                      </a:r>
                      <a:r>
                        <a:rPr lang="en-SG" sz="18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18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1800" b="0" i="0" dirty="0">
                          <a:sym typeface="Symbol" panose="05050102010706020507" pitchFamily="18" charset="2"/>
                        </a:rPr>
                        <a:t>) 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18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18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1" dirty="0"/>
                        <a:t>p</a:t>
                      </a:r>
                      <a:r>
                        <a:rPr lang="en-SG" sz="1800" b="0" dirty="0"/>
                        <a:t> 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 (</a:t>
                      </a:r>
                      <a:r>
                        <a:rPr lang="en-SG" sz="18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 </a:t>
                      </a:r>
                      <a:r>
                        <a:rPr lang="en-SG" sz="18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18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1800" b="0" i="0" dirty="0">
                          <a:sym typeface="Symbol" panose="05050102010706020507" pitchFamily="18" charset="2"/>
                        </a:rPr>
                        <a:t>) 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18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18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0069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11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Negation</a:t>
                      </a:r>
                      <a:r>
                        <a:rPr lang="en-SG" sz="1600" baseline="0" dirty="0"/>
                        <a:t> of </a:t>
                      </a:r>
                      <a:r>
                        <a:rPr lang="en-SG" sz="1600" b="1" i="0" baseline="0" dirty="0"/>
                        <a:t>true</a:t>
                      </a:r>
                      <a:r>
                        <a:rPr lang="en-SG" sz="1600" baseline="0" dirty="0"/>
                        <a:t> and </a:t>
                      </a:r>
                      <a:r>
                        <a:rPr lang="en-SG" sz="1600" b="1" baseline="0" dirty="0"/>
                        <a:t>false</a:t>
                      </a:r>
                      <a:endParaRPr lang="en-SG" sz="1600" b="1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dirty="0">
                          <a:sym typeface="Symbol" panose="05050102010706020507" pitchFamily="18" charset="2"/>
                        </a:rPr>
                        <a:t>~</a:t>
                      </a:r>
                      <a:r>
                        <a:rPr lang="en-SG" sz="1800" b="1" i="0" dirty="0">
                          <a:solidFill>
                            <a:srgbClr val="C00000"/>
                          </a:solidFill>
                          <a:sym typeface="Symbol" panose="05050102010706020507" pitchFamily="18" charset="2"/>
                        </a:rPr>
                        <a:t>true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1800" b="1" i="0" dirty="0">
                          <a:solidFill>
                            <a:srgbClr val="C00000"/>
                          </a:solidFill>
                          <a:sym typeface="Symbol" panose="05050102010706020507" pitchFamily="18" charset="2"/>
                        </a:rPr>
                        <a:t>false</a:t>
                      </a:r>
                      <a:endParaRPr lang="en-SG" sz="1800" b="1" i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dirty="0">
                          <a:sym typeface="Symbol" panose="05050102010706020507" pitchFamily="18" charset="2"/>
                        </a:rPr>
                        <a:t>~</a:t>
                      </a:r>
                      <a:r>
                        <a:rPr lang="en-SG" sz="1800" b="1" i="0" dirty="0">
                          <a:solidFill>
                            <a:srgbClr val="C00000"/>
                          </a:solidFill>
                          <a:sym typeface="Symbol" panose="05050102010706020507" pitchFamily="18" charset="2"/>
                        </a:rPr>
                        <a:t>false</a:t>
                      </a:r>
                      <a:r>
                        <a:rPr lang="en-SG" sz="18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1800" b="1" i="0" dirty="0">
                          <a:solidFill>
                            <a:srgbClr val="C00000"/>
                          </a:solidFill>
                          <a:sym typeface="Symbol" panose="05050102010706020507" pitchFamily="18" charset="2"/>
                        </a:rPr>
                        <a:t>true</a:t>
                      </a:r>
                      <a:endParaRPr lang="en-SG" sz="1800" b="1" i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58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</a:t>
            </a:fld>
            <a:endParaRPr lang="en-SG" dirty="0"/>
          </a:p>
        </p:txBody>
      </p:sp>
      <p:sp>
        <p:nvSpPr>
          <p:cNvPr id="35" name="TextBox 34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2.2 Conditional Statements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46048" y="906764"/>
            <a:ext cx="8661408" cy="1586602"/>
            <a:chOff x="825278" y="4598517"/>
            <a:chExt cx="8661408" cy="1586602"/>
          </a:xfrm>
        </p:grpSpPr>
        <p:sp>
          <p:nvSpPr>
            <p:cNvPr id="27" name="Rectangle 26"/>
            <p:cNvSpPr/>
            <p:nvPr/>
          </p:nvSpPr>
          <p:spPr>
            <a:xfrm>
              <a:off x="825278" y="4598518"/>
              <a:ext cx="8661408" cy="158660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25278" y="4598517"/>
              <a:ext cx="8661408" cy="37694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34784" y="4606125"/>
              <a:ext cx="4474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Definition 2.2.1 (Conditional)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70659" y="4984790"/>
              <a:ext cx="86160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If </a:t>
              </a:r>
              <a:r>
                <a:rPr lang="en-SG" i="1" dirty="0"/>
                <a:t>p</a:t>
              </a:r>
              <a:r>
                <a:rPr lang="en-SG" dirty="0"/>
                <a:t> and </a:t>
              </a:r>
              <a:r>
                <a:rPr lang="en-SG" i="1" dirty="0"/>
                <a:t>q</a:t>
              </a:r>
              <a:r>
                <a:rPr lang="en-SG" dirty="0"/>
                <a:t> are statement variables, the </a:t>
              </a:r>
              <a:r>
                <a:rPr lang="en-SG" b="1" dirty="0"/>
                <a:t>conditional</a:t>
              </a:r>
              <a:r>
                <a:rPr lang="en-SG" dirty="0"/>
                <a:t> of </a:t>
              </a:r>
              <a:r>
                <a:rPr lang="en-SG" i="1" dirty="0"/>
                <a:t>q</a:t>
              </a:r>
              <a:r>
                <a:rPr lang="en-SG" dirty="0"/>
                <a:t> by </a:t>
              </a:r>
              <a:r>
                <a:rPr lang="en-SG" i="1" dirty="0"/>
                <a:t>p</a:t>
              </a:r>
              <a:r>
                <a:rPr lang="en-SG" dirty="0"/>
                <a:t> is “if </a:t>
              </a:r>
              <a:r>
                <a:rPr lang="en-SG" i="1" dirty="0"/>
                <a:t>p</a:t>
              </a:r>
              <a:r>
                <a:rPr lang="en-SG" dirty="0"/>
                <a:t> then </a:t>
              </a:r>
              <a:r>
                <a:rPr lang="en-SG" i="1" dirty="0"/>
                <a:t>q</a:t>
              </a:r>
              <a:r>
                <a:rPr lang="en-SG" dirty="0"/>
                <a:t>” or “</a:t>
              </a:r>
              <a:r>
                <a:rPr lang="en-SG" i="1" dirty="0"/>
                <a:t>p</a:t>
              </a:r>
              <a:r>
                <a:rPr lang="en-SG" dirty="0"/>
                <a:t> implies </a:t>
              </a:r>
              <a:r>
                <a:rPr lang="en-SG" i="1" dirty="0"/>
                <a:t>q</a:t>
              </a:r>
              <a:r>
                <a:rPr lang="en-SG" dirty="0"/>
                <a:t>”, denoted </a:t>
              </a:r>
              <a:r>
                <a:rPr lang="en-SG" i="1" dirty="0"/>
                <a:t>p</a:t>
              </a:r>
              <a:r>
                <a:rPr lang="en-SG" dirty="0"/>
                <a:t> </a:t>
              </a:r>
              <a:r>
                <a:rPr lang="en-SG" dirty="0">
                  <a:sym typeface="Symbol"/>
                </a:rPr>
                <a:t></a:t>
              </a:r>
              <a:r>
                <a:rPr lang="en-SG" dirty="0">
                  <a:sym typeface="Symbol" panose="05050102010706020507" pitchFamily="18" charset="2"/>
                </a:rPr>
                <a:t> </a:t>
              </a:r>
              <a:r>
                <a:rPr lang="en-SG" i="1" dirty="0"/>
                <a:t>q</a:t>
              </a:r>
              <a:r>
                <a:rPr lang="en-SG" dirty="0"/>
                <a:t>.</a:t>
              </a:r>
            </a:p>
            <a:p>
              <a:r>
                <a:rPr lang="en-SG" dirty="0"/>
                <a:t>It is false when </a:t>
              </a:r>
              <a:r>
                <a:rPr lang="en-SG" i="1" dirty="0"/>
                <a:t>p</a:t>
              </a:r>
              <a:r>
                <a:rPr lang="en-SG" dirty="0"/>
                <a:t> is true and </a:t>
              </a:r>
              <a:r>
                <a:rPr lang="en-SG" i="1" dirty="0"/>
                <a:t>q</a:t>
              </a:r>
              <a:r>
                <a:rPr lang="en-SG" dirty="0"/>
                <a:t> is false; otherwise it is true.</a:t>
              </a:r>
            </a:p>
            <a:p>
              <a:r>
                <a:rPr lang="en-SG" dirty="0"/>
                <a:t>We called </a:t>
              </a:r>
              <a:r>
                <a:rPr lang="en-SG" i="1" dirty="0"/>
                <a:t>p</a:t>
              </a:r>
              <a:r>
                <a:rPr lang="en-SG" dirty="0"/>
                <a:t> the </a:t>
              </a:r>
              <a:r>
                <a:rPr lang="en-SG" dirty="0">
                  <a:solidFill>
                    <a:srgbClr val="C00000"/>
                  </a:solidFill>
                </a:rPr>
                <a:t>hypothesis</a:t>
              </a:r>
              <a:r>
                <a:rPr lang="en-SG" dirty="0"/>
                <a:t> (or </a:t>
              </a:r>
              <a:r>
                <a:rPr lang="en-SG" dirty="0">
                  <a:solidFill>
                    <a:srgbClr val="C00000"/>
                  </a:solidFill>
                </a:rPr>
                <a:t>antecedent</a:t>
              </a:r>
              <a:r>
                <a:rPr lang="en-SG" dirty="0"/>
                <a:t>) and </a:t>
              </a:r>
              <a:r>
                <a:rPr lang="en-SG" i="1" dirty="0"/>
                <a:t>q</a:t>
              </a:r>
              <a:r>
                <a:rPr lang="en-SG" dirty="0"/>
                <a:t> the </a:t>
              </a:r>
              <a:r>
                <a:rPr lang="en-SG" dirty="0">
                  <a:solidFill>
                    <a:srgbClr val="C00000"/>
                  </a:solidFill>
                </a:rPr>
                <a:t>conclusion</a:t>
              </a:r>
              <a:r>
                <a:rPr lang="en-SG" dirty="0"/>
                <a:t> (or </a:t>
              </a:r>
              <a:r>
                <a:rPr lang="en-SG" dirty="0">
                  <a:solidFill>
                    <a:srgbClr val="C00000"/>
                  </a:solidFill>
                </a:rPr>
                <a:t>consequent</a:t>
              </a:r>
              <a:r>
                <a:rPr lang="en-SG" dirty="0"/>
                <a:t>).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46048" y="2696420"/>
            <a:ext cx="8651903" cy="1015664"/>
            <a:chOff x="825277" y="4598517"/>
            <a:chExt cx="8651903" cy="966271"/>
          </a:xfrm>
        </p:grpSpPr>
        <p:sp>
          <p:nvSpPr>
            <p:cNvPr id="32" name="Rectangle 31"/>
            <p:cNvSpPr/>
            <p:nvPr/>
          </p:nvSpPr>
          <p:spPr>
            <a:xfrm>
              <a:off x="825277" y="4598519"/>
              <a:ext cx="8651903" cy="96626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25278" y="4598518"/>
              <a:ext cx="8651902" cy="351371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70661" y="4598517"/>
              <a:ext cx="4474545" cy="351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Definition 2.2.2 (Contrapositive)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70660" y="4949889"/>
              <a:ext cx="8485222" cy="61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The </a:t>
              </a:r>
              <a:r>
                <a:rPr lang="en-SG" b="1" dirty="0"/>
                <a:t>contrapositive</a:t>
              </a:r>
              <a:r>
                <a:rPr lang="en-SG" dirty="0"/>
                <a:t> of a conditional statement “if </a:t>
              </a:r>
              <a:r>
                <a:rPr lang="en-SG" i="1" dirty="0"/>
                <a:t>p</a:t>
              </a:r>
              <a:r>
                <a:rPr lang="en-SG" dirty="0"/>
                <a:t> then </a:t>
              </a:r>
              <a:r>
                <a:rPr lang="en-SG" i="1" dirty="0"/>
                <a:t>q</a:t>
              </a:r>
              <a:r>
                <a:rPr lang="en-SG" dirty="0"/>
                <a:t>” is “if ~</a:t>
              </a:r>
              <a:r>
                <a:rPr lang="en-SG" i="1" dirty="0"/>
                <a:t>q</a:t>
              </a:r>
              <a:r>
                <a:rPr lang="en-SG" dirty="0"/>
                <a:t> then ~</a:t>
              </a:r>
              <a:r>
                <a:rPr lang="en-SG" i="1" dirty="0"/>
                <a:t>p</a:t>
              </a:r>
              <a:r>
                <a:rPr lang="en-SG" dirty="0"/>
                <a:t>”.</a:t>
              </a:r>
            </a:p>
            <a:p>
              <a:r>
                <a:rPr lang="en-SG" dirty="0"/>
                <a:t>Symbolically,  the contrapositive of </a:t>
              </a:r>
              <a:r>
                <a:rPr lang="en-SG" i="1" dirty="0"/>
                <a:t>p</a:t>
              </a:r>
              <a:r>
                <a:rPr lang="en-SG" dirty="0"/>
                <a:t> </a:t>
              </a:r>
              <a:r>
                <a:rPr lang="en-SG" dirty="0">
                  <a:sym typeface="Symbol" panose="05050102010706020507" pitchFamily="18" charset="2"/>
                </a:rPr>
                <a:t> </a:t>
              </a:r>
              <a:r>
                <a:rPr lang="en-SG" i="1" dirty="0">
                  <a:sym typeface="Symbol" panose="05050102010706020507" pitchFamily="18" charset="2"/>
                </a:rPr>
                <a:t>q</a:t>
              </a:r>
              <a:r>
                <a:rPr lang="en-SG" dirty="0">
                  <a:sym typeface="Symbol" panose="05050102010706020507" pitchFamily="18" charset="2"/>
                </a:rPr>
                <a:t> is ~</a:t>
              </a:r>
              <a:r>
                <a:rPr lang="en-SG" i="1" dirty="0">
                  <a:sym typeface="Symbol" panose="05050102010706020507" pitchFamily="18" charset="2"/>
                </a:rPr>
                <a:t>q</a:t>
              </a:r>
              <a:r>
                <a:rPr lang="en-SG" dirty="0">
                  <a:sym typeface="Symbol" panose="05050102010706020507" pitchFamily="18" charset="2"/>
                </a:rPr>
                <a:t>  ~</a:t>
              </a:r>
              <a:r>
                <a:rPr lang="en-SG" i="1" dirty="0">
                  <a:sym typeface="Symbol" panose="05050102010706020507" pitchFamily="18" charset="2"/>
                </a:rPr>
                <a:t>p</a:t>
              </a:r>
              <a:r>
                <a:rPr lang="en-SG" dirty="0">
                  <a:sym typeface="Symbol" panose="05050102010706020507" pitchFamily="18" charset="2"/>
                </a:rPr>
                <a:t>.</a:t>
              </a:r>
              <a:endParaRPr lang="en-SG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46048" y="3889808"/>
            <a:ext cx="8661408" cy="1054211"/>
            <a:chOff x="825278" y="4598517"/>
            <a:chExt cx="8661408" cy="965156"/>
          </a:xfrm>
        </p:grpSpPr>
        <p:sp>
          <p:nvSpPr>
            <p:cNvPr id="38" name="Rectangle 37"/>
            <p:cNvSpPr/>
            <p:nvPr/>
          </p:nvSpPr>
          <p:spPr>
            <a:xfrm>
              <a:off x="825278" y="4598518"/>
              <a:ext cx="8661408" cy="96515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25278" y="4598517"/>
              <a:ext cx="8661408" cy="373423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80166" y="4613917"/>
              <a:ext cx="4474545" cy="33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Definition 2.2.3 (Converse)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80167" y="4971940"/>
              <a:ext cx="8074674" cy="591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The </a:t>
              </a:r>
              <a:r>
                <a:rPr lang="en-SG" b="1" dirty="0"/>
                <a:t>converse</a:t>
              </a:r>
              <a:r>
                <a:rPr lang="en-SG" dirty="0"/>
                <a:t> of a conditional statement “if </a:t>
              </a:r>
              <a:r>
                <a:rPr lang="en-SG" i="1" dirty="0"/>
                <a:t>p</a:t>
              </a:r>
              <a:r>
                <a:rPr lang="en-SG" dirty="0"/>
                <a:t> then </a:t>
              </a:r>
              <a:r>
                <a:rPr lang="en-SG" i="1" dirty="0"/>
                <a:t>q</a:t>
              </a:r>
              <a:r>
                <a:rPr lang="en-SG" dirty="0"/>
                <a:t>” is “if </a:t>
              </a:r>
              <a:r>
                <a:rPr lang="en-SG" i="1" dirty="0"/>
                <a:t>q</a:t>
              </a:r>
              <a:r>
                <a:rPr lang="en-SG" dirty="0"/>
                <a:t> then </a:t>
              </a:r>
              <a:r>
                <a:rPr lang="en-SG" i="1" dirty="0"/>
                <a:t>p</a:t>
              </a:r>
              <a:r>
                <a:rPr lang="en-SG" dirty="0"/>
                <a:t>”.</a:t>
              </a:r>
            </a:p>
            <a:p>
              <a:r>
                <a:rPr lang="en-SG" dirty="0"/>
                <a:t>Symbolically,  the converse of </a:t>
              </a:r>
              <a:r>
                <a:rPr lang="en-SG" i="1" dirty="0"/>
                <a:t>p</a:t>
              </a:r>
              <a:r>
                <a:rPr lang="en-SG" dirty="0"/>
                <a:t> </a:t>
              </a:r>
              <a:r>
                <a:rPr lang="en-SG" dirty="0">
                  <a:sym typeface="Symbol" panose="05050102010706020507" pitchFamily="18" charset="2"/>
                </a:rPr>
                <a:t> </a:t>
              </a:r>
              <a:r>
                <a:rPr lang="en-SG" i="1" dirty="0">
                  <a:sym typeface="Symbol" panose="05050102010706020507" pitchFamily="18" charset="2"/>
                </a:rPr>
                <a:t>q</a:t>
              </a:r>
              <a:r>
                <a:rPr lang="en-SG" dirty="0">
                  <a:sym typeface="Symbol" panose="05050102010706020507" pitchFamily="18" charset="2"/>
                </a:rPr>
                <a:t> is </a:t>
              </a:r>
              <a:r>
                <a:rPr lang="en-SG" i="1" dirty="0">
                  <a:sym typeface="Symbol" panose="05050102010706020507" pitchFamily="18" charset="2"/>
                </a:rPr>
                <a:t>q</a:t>
              </a:r>
              <a:r>
                <a:rPr lang="en-SG" dirty="0">
                  <a:sym typeface="Symbol" panose="05050102010706020507" pitchFamily="18" charset="2"/>
                </a:rPr>
                <a:t>  </a:t>
              </a:r>
              <a:r>
                <a:rPr lang="en-SG" i="1" dirty="0">
                  <a:sym typeface="Symbol" panose="05050102010706020507" pitchFamily="18" charset="2"/>
                </a:rPr>
                <a:t>p</a:t>
              </a:r>
              <a:r>
                <a:rPr lang="en-SG" dirty="0">
                  <a:sym typeface="Symbol" panose="05050102010706020507" pitchFamily="18" charset="2"/>
                </a:rPr>
                <a:t>.</a:t>
              </a:r>
              <a:endParaRPr lang="en-SG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46048" y="5106181"/>
            <a:ext cx="8651903" cy="1067138"/>
            <a:chOff x="825277" y="4598517"/>
            <a:chExt cx="8651903" cy="976992"/>
          </a:xfrm>
        </p:grpSpPr>
        <p:sp>
          <p:nvSpPr>
            <p:cNvPr id="65" name="Rectangle 64"/>
            <p:cNvSpPr/>
            <p:nvPr/>
          </p:nvSpPr>
          <p:spPr>
            <a:xfrm>
              <a:off x="825277" y="4598519"/>
              <a:ext cx="8642397" cy="9769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25278" y="4598517"/>
              <a:ext cx="8651902" cy="385259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70661" y="4645644"/>
              <a:ext cx="4474545" cy="33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Definition 2.2.4 (Inverse)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70661" y="4983776"/>
              <a:ext cx="6874928" cy="591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The </a:t>
              </a:r>
              <a:r>
                <a:rPr lang="en-SG" b="1" dirty="0"/>
                <a:t>inverse</a:t>
              </a:r>
              <a:r>
                <a:rPr lang="en-SG" dirty="0"/>
                <a:t> of a conditional statement “if </a:t>
              </a:r>
              <a:r>
                <a:rPr lang="en-SG" i="1" dirty="0"/>
                <a:t>p</a:t>
              </a:r>
              <a:r>
                <a:rPr lang="en-SG" dirty="0"/>
                <a:t> then </a:t>
              </a:r>
              <a:r>
                <a:rPr lang="en-SG" i="1" dirty="0"/>
                <a:t>q</a:t>
              </a:r>
              <a:r>
                <a:rPr lang="en-SG" dirty="0"/>
                <a:t>” is “if ~</a:t>
              </a:r>
              <a:r>
                <a:rPr lang="en-SG" i="1" dirty="0"/>
                <a:t>p</a:t>
              </a:r>
              <a:r>
                <a:rPr lang="en-SG" dirty="0"/>
                <a:t> then ~</a:t>
              </a:r>
              <a:r>
                <a:rPr lang="en-SG" i="1" dirty="0"/>
                <a:t>q</a:t>
              </a:r>
              <a:r>
                <a:rPr lang="en-SG" dirty="0"/>
                <a:t>”.</a:t>
              </a:r>
            </a:p>
            <a:p>
              <a:r>
                <a:rPr lang="en-SG" dirty="0"/>
                <a:t>Symbolically,  the inverse of </a:t>
              </a:r>
              <a:r>
                <a:rPr lang="en-SG" i="1" dirty="0"/>
                <a:t>p</a:t>
              </a:r>
              <a:r>
                <a:rPr lang="en-SG" dirty="0"/>
                <a:t> </a:t>
              </a:r>
              <a:r>
                <a:rPr lang="en-SG" dirty="0">
                  <a:sym typeface="Symbol" panose="05050102010706020507" pitchFamily="18" charset="2"/>
                </a:rPr>
                <a:t> </a:t>
              </a:r>
              <a:r>
                <a:rPr lang="en-SG" i="1" dirty="0">
                  <a:sym typeface="Symbol" panose="05050102010706020507" pitchFamily="18" charset="2"/>
                </a:rPr>
                <a:t>q</a:t>
              </a:r>
              <a:r>
                <a:rPr lang="en-SG" dirty="0">
                  <a:sym typeface="Symbol" panose="05050102010706020507" pitchFamily="18" charset="2"/>
                </a:rPr>
                <a:t> is ~</a:t>
              </a:r>
              <a:r>
                <a:rPr lang="en-SG" i="1" dirty="0">
                  <a:sym typeface="Symbol" panose="05050102010706020507" pitchFamily="18" charset="2"/>
                </a:rPr>
                <a:t>p</a:t>
              </a:r>
              <a:r>
                <a:rPr lang="en-SG" dirty="0">
                  <a:sym typeface="Symbol" panose="05050102010706020507" pitchFamily="18" charset="2"/>
                </a:rPr>
                <a:t>  ~</a:t>
              </a:r>
              <a:r>
                <a:rPr lang="en-SG" i="1" dirty="0">
                  <a:sym typeface="Symbol" panose="05050102010706020507" pitchFamily="18" charset="2"/>
                </a:rPr>
                <a:t>q</a:t>
              </a:r>
              <a:r>
                <a:rPr lang="en-SG" dirty="0">
                  <a:sym typeface="Symbol" panose="05050102010706020507" pitchFamily="18" charset="2"/>
                </a:rPr>
                <a:t>.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215673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</a:t>
            </a:fld>
            <a:endParaRPr lang="en-SG" dirty="0"/>
          </a:p>
        </p:txBody>
      </p:sp>
      <p:sp>
        <p:nvSpPr>
          <p:cNvPr id="35" name="TextBox 34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2.2 Conditional Statements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2379360" y="3692996"/>
            <a:ext cx="4757216" cy="1113326"/>
            <a:chOff x="2131269" y="2586050"/>
            <a:chExt cx="4757216" cy="1113326"/>
          </a:xfrm>
        </p:grpSpPr>
        <p:grpSp>
          <p:nvGrpSpPr>
            <p:cNvPr id="60" name="Group 59"/>
            <p:cNvGrpSpPr/>
            <p:nvPr/>
          </p:nvGrpSpPr>
          <p:grpSpPr>
            <a:xfrm>
              <a:off x="4097440" y="2586050"/>
              <a:ext cx="2791044" cy="590106"/>
              <a:chOff x="4244911" y="2301107"/>
              <a:chExt cx="2791044" cy="590106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4959941" y="2367993"/>
                <a:ext cx="2076014" cy="523220"/>
              </a:xfrm>
              <a:prstGeom prst="rect">
                <a:avLst/>
              </a:prstGeom>
              <a:solidFill>
                <a:srgbClr val="0033C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dirty="0">
                    <a:solidFill>
                      <a:schemeClr val="bg1"/>
                    </a:solidFill>
                  </a:rPr>
                  <a:t>~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p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SG" sz="2800" dirty="0">
                    <a:solidFill>
                      <a:schemeClr val="bg1"/>
                    </a:solidFill>
                  </a:rPr>
                  <a:t> ~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q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244911" y="2301107"/>
                <a:ext cx="7859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b="1" dirty="0">
                    <a:sym typeface="Symbol" panose="05050102010706020507" pitchFamily="18" charset="2"/>
                  </a:rPr>
                  <a:t></a:t>
                </a:r>
                <a:endParaRPr lang="en-SG" sz="2800" b="1" dirty="0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4812471" y="3176156"/>
              <a:ext cx="2076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inverse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31269" y="3176156"/>
              <a:ext cx="20673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converse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324699" y="1976282"/>
            <a:ext cx="4972661" cy="1539421"/>
            <a:chOff x="2076608" y="1472724"/>
            <a:chExt cx="4972661" cy="1539421"/>
          </a:xfrm>
        </p:grpSpPr>
        <p:grpSp>
          <p:nvGrpSpPr>
            <p:cNvPr id="71" name="Group 70"/>
            <p:cNvGrpSpPr/>
            <p:nvPr/>
          </p:nvGrpSpPr>
          <p:grpSpPr>
            <a:xfrm>
              <a:off x="2152019" y="1472724"/>
              <a:ext cx="4757215" cy="590106"/>
              <a:chOff x="2278740" y="2301107"/>
              <a:chExt cx="4757215" cy="590106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4959941" y="2367993"/>
                <a:ext cx="2076014" cy="523220"/>
              </a:xfrm>
              <a:prstGeom prst="rect">
                <a:avLst/>
              </a:prstGeom>
              <a:solidFill>
                <a:srgbClr val="0033C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dirty="0">
                    <a:solidFill>
                      <a:schemeClr val="bg1"/>
                    </a:solidFill>
                  </a:rPr>
                  <a:t>~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q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SG" sz="2800" dirty="0">
                    <a:solidFill>
                      <a:schemeClr val="bg1"/>
                    </a:solidFill>
                  </a:rPr>
                  <a:t> ~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2278740" y="2344228"/>
                <a:ext cx="2076014" cy="523220"/>
              </a:xfrm>
              <a:prstGeom prst="rect">
                <a:avLst/>
              </a:prstGeom>
              <a:solidFill>
                <a:srgbClr val="0033C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i="1" dirty="0">
                    <a:solidFill>
                      <a:schemeClr val="bg1"/>
                    </a:solidFill>
                  </a:rPr>
                  <a:t>p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q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244911" y="2301107"/>
                <a:ext cx="7859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b="1" dirty="0">
                    <a:sym typeface="Symbol" panose="05050102010706020507" pitchFamily="18" charset="2"/>
                  </a:rPr>
                  <a:t></a:t>
                </a:r>
                <a:endParaRPr lang="en-SG" sz="2800" b="1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4693184" y="2062830"/>
              <a:ext cx="235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contrapositive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076608" y="2058038"/>
              <a:ext cx="235608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conditional statement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2379360" y="3736117"/>
            <a:ext cx="2076014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i="1" dirty="0">
                <a:solidFill>
                  <a:schemeClr val="bg1"/>
                </a:solidFill>
              </a:rPr>
              <a:t>q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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438115" y="5067932"/>
            <a:ext cx="6793695" cy="828681"/>
            <a:chOff x="708751" y="4811843"/>
            <a:chExt cx="6793695" cy="828681"/>
          </a:xfrm>
        </p:grpSpPr>
        <p:sp>
          <p:nvSpPr>
            <p:cNvPr id="79" name="TextBox 78"/>
            <p:cNvSpPr txBox="1"/>
            <p:nvPr/>
          </p:nvSpPr>
          <p:spPr>
            <a:xfrm>
              <a:off x="708751" y="4811843"/>
              <a:ext cx="19594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/>
                <a:t>Note that:</a:t>
              </a: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2617170" y="5117304"/>
              <a:ext cx="4885276" cy="523220"/>
              <a:chOff x="2617170" y="5117304"/>
              <a:chExt cx="4885276" cy="523220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2617170" y="5117304"/>
                <a:ext cx="2076014" cy="523220"/>
              </a:xfrm>
              <a:prstGeom prst="rect">
                <a:avLst/>
              </a:prstGeom>
              <a:solidFill>
                <a:srgbClr val="0033C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i="1" dirty="0">
                    <a:solidFill>
                      <a:schemeClr val="bg1"/>
                    </a:solidFill>
                  </a:rPr>
                  <a:t>p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q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5426432" y="5117304"/>
                <a:ext cx="2076014" cy="523220"/>
              </a:xfrm>
              <a:prstGeom prst="rect">
                <a:avLst/>
              </a:prstGeom>
              <a:solidFill>
                <a:srgbClr val="0033C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i="1" dirty="0">
                    <a:solidFill>
                      <a:schemeClr val="bg1"/>
                    </a:solidFill>
                  </a:rPr>
                  <a:t>q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4640466" y="5117304"/>
                <a:ext cx="785966" cy="523220"/>
                <a:chOff x="4640466" y="5117304"/>
                <a:chExt cx="785966" cy="523220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4640466" y="5117304"/>
                  <a:ext cx="78596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800" b="1" dirty="0">
                      <a:solidFill>
                        <a:srgbClr val="FF0000"/>
                      </a:solidFill>
                      <a:sym typeface="Symbol" panose="05050102010706020507" pitchFamily="18" charset="2"/>
                    </a:rPr>
                    <a:t></a:t>
                  </a:r>
                  <a:endParaRPr lang="en-SG" sz="28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85" name="Straight Connector 84"/>
                <p:cNvCxnSpPr/>
                <p:nvPr/>
              </p:nvCxnSpPr>
              <p:spPr>
                <a:xfrm flipH="1">
                  <a:off x="4959943" y="5291528"/>
                  <a:ext cx="121723" cy="20986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8" name="Group 27"/>
          <p:cNvGrpSpPr/>
          <p:nvPr/>
        </p:nvGrpSpPr>
        <p:grpSpPr>
          <a:xfrm>
            <a:off x="1341353" y="966253"/>
            <a:ext cx="4757215" cy="590106"/>
            <a:chOff x="2278740" y="2301107"/>
            <a:chExt cx="4757215" cy="590106"/>
          </a:xfrm>
        </p:grpSpPr>
        <p:sp>
          <p:nvSpPr>
            <p:cNvPr id="29" name="TextBox 28"/>
            <p:cNvSpPr txBox="1"/>
            <p:nvPr/>
          </p:nvSpPr>
          <p:spPr>
            <a:xfrm>
              <a:off x="4959941" y="2367993"/>
              <a:ext cx="2076014" cy="52322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>
                  <a:solidFill>
                    <a:schemeClr val="bg1"/>
                  </a:solidFill>
                </a:rPr>
                <a:t>~</a:t>
              </a:r>
              <a:r>
                <a:rPr lang="en-SG" sz="2800" i="1" dirty="0">
                  <a:solidFill>
                    <a:schemeClr val="bg1"/>
                  </a:solidFill>
                </a:rPr>
                <a:t>p</a:t>
              </a:r>
              <a:r>
                <a:rPr lang="en-SG" sz="2800" dirty="0">
                  <a:solidFill>
                    <a:schemeClr val="bg1"/>
                  </a:solidFill>
                </a:rPr>
                <a:t> 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</a:t>
              </a:r>
              <a:r>
                <a:rPr lang="en-SG" sz="2800" dirty="0">
                  <a:solidFill>
                    <a:schemeClr val="bg1"/>
                  </a:solidFill>
                </a:rPr>
                <a:t> </a:t>
              </a:r>
              <a:r>
                <a:rPr lang="en-SG" sz="2800" i="1" dirty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78740" y="2344228"/>
              <a:ext cx="2076014" cy="52322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>
                  <a:solidFill>
                    <a:schemeClr val="bg1"/>
                  </a:solidFill>
                </a:rPr>
                <a:t>p</a:t>
              </a:r>
              <a:r>
                <a:rPr lang="en-SG" sz="2800" dirty="0">
                  <a:solidFill>
                    <a:schemeClr val="bg1"/>
                  </a:solidFill>
                </a:rPr>
                <a:t> 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</a:t>
              </a:r>
              <a:r>
                <a:rPr lang="en-SG" sz="2800" dirty="0">
                  <a:solidFill>
                    <a:schemeClr val="bg1"/>
                  </a:solidFill>
                </a:rPr>
                <a:t> </a:t>
              </a:r>
              <a:r>
                <a:rPr lang="en-SG" sz="2800" i="1" dirty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44911" y="2301107"/>
              <a:ext cx="7859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b="1" dirty="0">
                  <a:sym typeface="Symbol" panose="05050102010706020507" pitchFamily="18" charset="2"/>
                </a:rPr>
                <a:t></a:t>
              </a:r>
              <a:endParaRPr lang="en-SG" sz="2800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275333" y="1071448"/>
            <a:ext cx="2084832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Implication law</a:t>
            </a:r>
          </a:p>
        </p:txBody>
      </p:sp>
    </p:spTree>
    <p:extLst>
      <p:ext uri="{BB962C8B-B14F-4D97-AF65-F5344CB8AC3E}">
        <p14:creationId xmlns:p14="http://schemas.microsoft.com/office/powerpoint/2010/main" val="86806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8</a:t>
            </a:fld>
            <a:endParaRPr lang="en-SG" dirty="0"/>
          </a:p>
        </p:txBody>
      </p:sp>
      <p:sp>
        <p:nvSpPr>
          <p:cNvPr id="35" name="TextBox 34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2.2 Conditional Statements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246047" y="924841"/>
            <a:ext cx="8642397" cy="1583382"/>
            <a:chOff x="825277" y="4598517"/>
            <a:chExt cx="8642397" cy="1449626"/>
          </a:xfrm>
        </p:grpSpPr>
        <p:sp>
          <p:nvSpPr>
            <p:cNvPr id="45" name="Rectangle 44"/>
            <p:cNvSpPr/>
            <p:nvPr/>
          </p:nvSpPr>
          <p:spPr>
            <a:xfrm>
              <a:off x="825278" y="4598518"/>
              <a:ext cx="8642396" cy="14496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25277" y="4598518"/>
              <a:ext cx="8642397" cy="338133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70660" y="4598517"/>
              <a:ext cx="4474545" cy="33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Definition 2.2.5 (Only If)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70659" y="4949211"/>
                  <a:ext cx="7382159" cy="1098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dirty="0"/>
                    <a:t>If </a:t>
                  </a:r>
                  <a:r>
                    <a:rPr lang="en-SG" i="1" dirty="0"/>
                    <a:t>p</a:t>
                  </a:r>
                  <a:r>
                    <a:rPr lang="en-SG" dirty="0"/>
                    <a:t> and </a:t>
                  </a:r>
                  <a:r>
                    <a:rPr lang="en-SG" i="1" dirty="0"/>
                    <a:t>q</a:t>
                  </a:r>
                  <a:r>
                    <a:rPr lang="en-SG" dirty="0"/>
                    <a:t> are statements,</a:t>
                  </a:r>
                </a:p>
                <a:p>
                  <a:pPr>
                    <a:tabLst>
                      <a:tab pos="539750" algn="l"/>
                      <a:tab pos="1978025" algn="l"/>
                      <a:tab pos="2743200" algn="l"/>
                    </a:tabLst>
                  </a:pPr>
                  <a:r>
                    <a:rPr lang="en-SG" dirty="0"/>
                    <a:t>	“</a:t>
                  </a:r>
                  <a:r>
                    <a:rPr lang="en-SG" i="1" dirty="0"/>
                    <a:t>p</a:t>
                  </a:r>
                  <a:r>
                    <a:rPr lang="en-SG" dirty="0"/>
                    <a:t> only if </a:t>
                  </a:r>
                  <a:r>
                    <a:rPr lang="en-SG" i="1" dirty="0"/>
                    <a:t>q</a:t>
                  </a:r>
                  <a:r>
                    <a:rPr lang="en-SG" dirty="0"/>
                    <a:t>”    means	“if not </a:t>
                  </a:r>
                  <a:r>
                    <a:rPr lang="en-SG" i="1" dirty="0"/>
                    <a:t>q</a:t>
                  </a:r>
                  <a:r>
                    <a:rPr lang="en-SG" dirty="0"/>
                    <a:t> then not </a:t>
                  </a:r>
                  <a:r>
                    <a:rPr lang="en-SG" i="1" dirty="0"/>
                    <a:t>p</a:t>
                  </a:r>
                  <a:r>
                    <a:rPr lang="en-SG" dirty="0"/>
                    <a:t>”</a:t>
                  </a:r>
                  <a:r>
                    <a:rPr lang="en-SG" sz="1800" dirty="0"/>
                    <a:t> or “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→~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SG" sz="1800" dirty="0"/>
                    <a:t>”</a:t>
                  </a:r>
                  <a:endParaRPr lang="en-SG" dirty="0"/>
                </a:p>
                <a:p>
                  <a:r>
                    <a:rPr lang="en-SG" dirty="0"/>
                    <a:t>Or, equivalently, </a:t>
                  </a:r>
                </a:p>
                <a:p>
                  <a:pPr>
                    <a:tabLst>
                      <a:tab pos="360363" algn="l"/>
                      <a:tab pos="2743200" algn="l"/>
                    </a:tabLst>
                  </a:pPr>
                  <a:r>
                    <a:rPr lang="en-SG" dirty="0"/>
                    <a:t>		“if </a:t>
                  </a:r>
                  <a:r>
                    <a:rPr lang="en-SG" i="1" dirty="0"/>
                    <a:t>p</a:t>
                  </a:r>
                  <a:r>
                    <a:rPr lang="en-SG" dirty="0"/>
                    <a:t> then </a:t>
                  </a:r>
                  <a:r>
                    <a:rPr lang="en-SG" i="1" dirty="0">
                      <a:sym typeface="Symbol" panose="05050102010706020507" pitchFamily="18" charset="2"/>
                    </a:rPr>
                    <a:t>q</a:t>
                  </a:r>
                  <a:r>
                    <a:rPr lang="en-SG" dirty="0">
                      <a:sym typeface="Symbol" panose="05050102010706020507" pitchFamily="18" charset="2"/>
                    </a:rPr>
                    <a:t>”</a:t>
                  </a:r>
                  <a:r>
                    <a:rPr lang="en-SG" sz="1800" dirty="0">
                      <a:sym typeface="Symbol" panose="05050102010706020507" pitchFamily="18" charset="2"/>
                    </a:rPr>
                    <a:t> or “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𝑞</m:t>
                      </m:r>
                    </m:oMath>
                  </a14:m>
                  <a:r>
                    <a:rPr lang="en-SG" sz="1800" dirty="0">
                      <a:sym typeface="Symbol" panose="05050102010706020507" pitchFamily="18" charset="2"/>
                    </a:rPr>
                    <a:t>”</a:t>
                  </a:r>
                  <a:endParaRPr lang="en-SG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659" y="4949211"/>
                  <a:ext cx="7382159" cy="1098932"/>
                </a:xfrm>
                <a:prstGeom prst="rect">
                  <a:avLst/>
                </a:prstGeom>
                <a:blipFill>
                  <a:blip r:embed="rId3"/>
                  <a:stretch>
                    <a:fillRect l="-743" t="-3061" b="-7653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246049" y="2650445"/>
            <a:ext cx="8651902" cy="2036776"/>
            <a:chOff x="886873" y="1251862"/>
            <a:chExt cx="8651902" cy="2036776"/>
          </a:xfrm>
        </p:grpSpPr>
        <p:sp>
          <p:nvSpPr>
            <p:cNvPr id="50" name="Rectangle 49"/>
            <p:cNvSpPr/>
            <p:nvPr/>
          </p:nvSpPr>
          <p:spPr>
            <a:xfrm>
              <a:off x="886873" y="1293110"/>
              <a:ext cx="8642394" cy="19955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96380" y="1251863"/>
              <a:ext cx="8642395" cy="369332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50808" y="1251862"/>
              <a:ext cx="4474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Definition 2.2.6 (Biconditional)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50808" y="1657421"/>
              <a:ext cx="84328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dirty="0"/>
                <a:t>Given statement variables </a:t>
              </a:r>
              <a:r>
                <a:rPr lang="en-SG" i="1" dirty="0"/>
                <a:t>p</a:t>
              </a:r>
              <a:r>
                <a:rPr lang="en-SG" dirty="0"/>
                <a:t> and </a:t>
              </a:r>
              <a:r>
                <a:rPr lang="en-SG" i="1" dirty="0"/>
                <a:t>q</a:t>
              </a:r>
              <a:r>
                <a:rPr lang="en-SG" dirty="0"/>
                <a:t>, the </a:t>
              </a:r>
              <a:r>
                <a:rPr lang="en-SG" b="1" dirty="0"/>
                <a:t>biconditional </a:t>
              </a:r>
              <a:r>
                <a:rPr lang="en-SG" dirty="0"/>
                <a:t>of </a:t>
              </a:r>
              <a:r>
                <a:rPr lang="en-SG" i="1" dirty="0"/>
                <a:t>p</a:t>
              </a:r>
              <a:r>
                <a:rPr lang="en-SG" dirty="0"/>
                <a:t> and </a:t>
              </a:r>
              <a:r>
                <a:rPr lang="en-SG" i="1" dirty="0"/>
                <a:t>q</a:t>
              </a:r>
              <a:r>
                <a:rPr lang="en-SG" dirty="0"/>
                <a:t> is “</a:t>
              </a:r>
              <a:r>
                <a:rPr lang="en-SG" i="1" dirty="0"/>
                <a:t>p</a:t>
              </a:r>
              <a:r>
                <a:rPr lang="en-SG" dirty="0"/>
                <a:t> if, and only if, </a:t>
              </a:r>
              <a:r>
                <a:rPr lang="en-SG" i="1" dirty="0"/>
                <a:t>q</a:t>
              </a:r>
              <a:r>
                <a:rPr lang="en-SG" dirty="0"/>
                <a:t>” and is denoted </a:t>
              </a:r>
              <a:r>
                <a:rPr lang="en-SG" i="1" dirty="0"/>
                <a:t>p </a:t>
              </a:r>
              <a:r>
                <a:rPr lang="en-SG" dirty="0">
                  <a:sym typeface="Symbol" panose="05050102010706020507" pitchFamily="18" charset="2"/>
                </a:rPr>
                <a:t></a:t>
              </a:r>
              <a:r>
                <a:rPr lang="en-SG" dirty="0"/>
                <a:t> </a:t>
              </a:r>
              <a:r>
                <a:rPr lang="en-SG" i="1" dirty="0"/>
                <a:t>q</a:t>
              </a:r>
              <a:r>
                <a:rPr lang="en-SG" dirty="0"/>
                <a:t>.</a:t>
              </a:r>
            </a:p>
            <a:p>
              <a:pPr>
                <a:spcAft>
                  <a:spcPts val="600"/>
                </a:spcAft>
              </a:pPr>
              <a:r>
                <a:rPr lang="en-SG" dirty="0"/>
                <a:t>It is true if both </a:t>
              </a:r>
              <a:r>
                <a:rPr lang="en-SG" i="1" dirty="0"/>
                <a:t>p</a:t>
              </a:r>
              <a:r>
                <a:rPr lang="en-SG" dirty="0"/>
                <a:t> and </a:t>
              </a:r>
              <a:r>
                <a:rPr lang="en-SG" i="1" dirty="0"/>
                <a:t>q</a:t>
              </a:r>
              <a:r>
                <a:rPr lang="en-SG" dirty="0"/>
                <a:t> have the same truth values and is false if </a:t>
              </a:r>
              <a:r>
                <a:rPr lang="en-SG" i="1" dirty="0"/>
                <a:t>p</a:t>
              </a:r>
              <a:r>
                <a:rPr lang="en-SG" dirty="0"/>
                <a:t> and q have opposite truth values. </a:t>
              </a:r>
            </a:p>
            <a:p>
              <a:pPr>
                <a:spcAft>
                  <a:spcPts val="600"/>
                </a:spcAft>
              </a:pPr>
              <a:r>
                <a:rPr lang="en-SG" dirty="0"/>
                <a:t>The words </a:t>
              </a:r>
              <a:r>
                <a:rPr lang="en-SG" i="1" dirty="0"/>
                <a:t>if and only if </a:t>
              </a:r>
              <a:r>
                <a:rPr lang="en-SG" dirty="0"/>
                <a:t>are sometimes abbreviated </a:t>
              </a:r>
              <a:r>
                <a:rPr lang="en-SG" i="1" dirty="0"/>
                <a:t>iff</a:t>
              </a:r>
              <a:r>
                <a:rPr lang="en-SG" dirty="0"/>
                <a:t>.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46049" y="4827642"/>
            <a:ext cx="8642395" cy="1589744"/>
            <a:chOff x="415123" y="1571258"/>
            <a:chExt cx="8642395" cy="1589744"/>
          </a:xfrm>
        </p:grpSpPr>
        <p:sp>
          <p:nvSpPr>
            <p:cNvPr id="55" name="Rectangle 54"/>
            <p:cNvSpPr/>
            <p:nvPr/>
          </p:nvSpPr>
          <p:spPr>
            <a:xfrm>
              <a:off x="415123" y="1571260"/>
              <a:ext cx="8642395" cy="15897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15123" y="1571258"/>
              <a:ext cx="8642395" cy="369333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6301" y="1571259"/>
              <a:ext cx="8195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Definition 2.2.7 (Necessary and Sufficient Conditions)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466300" y="1960673"/>
                  <a:ext cx="8195403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dirty="0"/>
                    <a:t>If </a:t>
                  </a:r>
                  <a:r>
                    <a:rPr lang="en-SG" i="1" dirty="0"/>
                    <a:t>r</a:t>
                  </a:r>
                  <a:r>
                    <a:rPr lang="en-SG" dirty="0"/>
                    <a:t> and </a:t>
                  </a:r>
                  <a:r>
                    <a:rPr lang="en-SG" i="1" dirty="0"/>
                    <a:t>s</a:t>
                  </a:r>
                  <a:r>
                    <a:rPr lang="en-SG" dirty="0"/>
                    <a:t> are statements,</a:t>
                  </a:r>
                </a:p>
                <a:p>
                  <a:pPr>
                    <a:tabLst>
                      <a:tab pos="360363" algn="l"/>
                      <a:tab pos="1978025" algn="l"/>
                      <a:tab pos="3492500" algn="l"/>
                      <a:tab pos="4283075" algn="l"/>
                      <a:tab pos="5561013" algn="l"/>
                    </a:tabLst>
                  </a:pPr>
                  <a:r>
                    <a:rPr lang="en-SG" dirty="0"/>
                    <a:t>	“</a:t>
                  </a:r>
                  <a:r>
                    <a:rPr lang="en-SG" i="1" dirty="0"/>
                    <a:t>r</a:t>
                  </a:r>
                  <a:r>
                    <a:rPr lang="en-SG" dirty="0"/>
                    <a:t> is a sufficient condition for </a:t>
                  </a:r>
                  <a:r>
                    <a:rPr lang="en-SG" i="1" dirty="0"/>
                    <a:t>s</a:t>
                  </a:r>
                  <a:r>
                    <a:rPr lang="en-SG" dirty="0"/>
                    <a:t>”  	means	“if </a:t>
                  </a:r>
                  <a:r>
                    <a:rPr lang="en-SG" i="1" dirty="0"/>
                    <a:t>r</a:t>
                  </a:r>
                  <a:r>
                    <a:rPr lang="en-SG" dirty="0"/>
                    <a:t> then </a:t>
                  </a:r>
                  <a:r>
                    <a:rPr lang="en-SG" i="1" dirty="0"/>
                    <a:t>s</a:t>
                  </a:r>
                  <a:r>
                    <a:rPr lang="en-SG" dirty="0"/>
                    <a:t>”</a:t>
                  </a:r>
                  <a:r>
                    <a:rPr lang="en-SG" sz="1800" dirty="0"/>
                    <a:t> or “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SG" sz="1800" dirty="0"/>
                    <a:t>”</a:t>
                  </a:r>
                  <a:endParaRPr lang="en-SG" dirty="0"/>
                </a:p>
                <a:p>
                  <a:pPr>
                    <a:tabLst>
                      <a:tab pos="360363" algn="l"/>
                      <a:tab pos="1978025" algn="l"/>
                      <a:tab pos="3492500" algn="l"/>
                      <a:tab pos="4283075" algn="l"/>
                      <a:tab pos="5561013" algn="l"/>
                    </a:tabLst>
                  </a:pPr>
                  <a:r>
                    <a:rPr lang="en-SG" dirty="0"/>
                    <a:t>	“</a:t>
                  </a:r>
                  <a:r>
                    <a:rPr lang="en-SG" i="1" dirty="0"/>
                    <a:t>r</a:t>
                  </a:r>
                  <a:r>
                    <a:rPr lang="en-SG" dirty="0"/>
                    <a:t> is a necessary condition for </a:t>
                  </a:r>
                  <a:r>
                    <a:rPr lang="en-SG" i="1" dirty="0"/>
                    <a:t>s</a:t>
                  </a:r>
                  <a:r>
                    <a:rPr lang="en-SG" dirty="0"/>
                    <a:t>” 	means	“if not </a:t>
                  </a:r>
                  <a:r>
                    <a:rPr lang="en-SG" i="1" dirty="0"/>
                    <a:t>r</a:t>
                  </a:r>
                  <a:r>
                    <a:rPr lang="en-SG" dirty="0"/>
                    <a:t> then not </a:t>
                  </a:r>
                  <a:r>
                    <a:rPr lang="en-SG" i="1" dirty="0"/>
                    <a:t>s</a:t>
                  </a:r>
                  <a:r>
                    <a:rPr lang="en-SG" dirty="0"/>
                    <a:t>”  </a:t>
                  </a:r>
                </a:p>
                <a:p>
                  <a:pPr>
                    <a:tabLst>
                      <a:tab pos="360363" algn="l"/>
                      <a:tab pos="1978025" algn="l"/>
                      <a:tab pos="3492500" algn="l"/>
                      <a:tab pos="4283075" algn="l"/>
                      <a:tab pos="5561013" algn="l"/>
                    </a:tabLst>
                  </a:pPr>
                  <a:r>
                    <a:rPr lang="en-SG" dirty="0"/>
                    <a:t>				or “if </a:t>
                  </a:r>
                  <a:r>
                    <a:rPr lang="en-SG" i="1" dirty="0"/>
                    <a:t>s</a:t>
                  </a:r>
                  <a:r>
                    <a:rPr lang="en-SG" dirty="0"/>
                    <a:t> then </a:t>
                  </a:r>
                  <a:r>
                    <a:rPr lang="en-SG" i="1" dirty="0"/>
                    <a:t>r</a:t>
                  </a:r>
                  <a:r>
                    <a:rPr lang="en-SG" dirty="0"/>
                    <a:t>”</a:t>
                  </a:r>
                  <a:r>
                    <a:rPr lang="en-SG" sz="1800" dirty="0"/>
                    <a:t> or “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en-SG" sz="1800" dirty="0"/>
                    <a:t>”</a:t>
                  </a:r>
                  <a:endParaRPr lang="en-SG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300" y="1960673"/>
                  <a:ext cx="8195403" cy="1200329"/>
                </a:xfrm>
                <a:prstGeom prst="rect">
                  <a:avLst/>
                </a:prstGeom>
                <a:blipFill>
                  <a:blip r:embed="rId4"/>
                  <a:stretch>
                    <a:fillRect l="-670" t="-3046" b="-710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78124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Order of Operations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9</a:t>
            </a:fld>
            <a:endParaRPr lang="en-SG" dirty="0"/>
          </a:p>
        </p:txBody>
      </p:sp>
      <p:grpSp>
        <p:nvGrpSpPr>
          <p:cNvPr id="35" name="Group 34"/>
          <p:cNvGrpSpPr/>
          <p:nvPr/>
        </p:nvGrpSpPr>
        <p:grpSpPr>
          <a:xfrm>
            <a:off x="1015739" y="2123635"/>
            <a:ext cx="877311" cy="1203279"/>
            <a:chOff x="974360" y="1738369"/>
            <a:chExt cx="877311" cy="1203279"/>
          </a:xfrm>
        </p:grpSpPr>
        <p:sp>
          <p:nvSpPr>
            <p:cNvPr id="36" name="TextBox 35"/>
            <p:cNvSpPr txBox="1"/>
            <p:nvPr/>
          </p:nvSpPr>
          <p:spPr>
            <a:xfrm>
              <a:off x="974360" y="1738369"/>
              <a:ext cx="877311" cy="7694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/>
                <a:t>~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4360" y="2418428"/>
              <a:ext cx="877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not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568151" y="2123635"/>
            <a:ext cx="884007" cy="1203279"/>
            <a:chOff x="4010667" y="1738369"/>
            <a:chExt cx="884007" cy="1203279"/>
          </a:xfrm>
        </p:grpSpPr>
        <p:sp>
          <p:nvSpPr>
            <p:cNvPr id="39" name="TextBox 38"/>
            <p:cNvSpPr txBox="1"/>
            <p:nvPr/>
          </p:nvSpPr>
          <p:spPr>
            <a:xfrm>
              <a:off x="4017363" y="1738369"/>
              <a:ext cx="877311" cy="7694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sym typeface="Symbol" panose="05050102010706020507" pitchFamily="18" charset="2"/>
                </a:rPr>
                <a:t></a:t>
              </a:r>
              <a:endParaRPr lang="en-SG" sz="4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10667" y="2418428"/>
              <a:ext cx="877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and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847963" y="2123635"/>
            <a:ext cx="877311" cy="1203279"/>
            <a:chOff x="6895474" y="1738369"/>
            <a:chExt cx="877311" cy="1203279"/>
          </a:xfrm>
        </p:grpSpPr>
        <p:sp>
          <p:nvSpPr>
            <p:cNvPr id="48" name="TextBox 47"/>
            <p:cNvSpPr txBox="1"/>
            <p:nvPr/>
          </p:nvSpPr>
          <p:spPr>
            <a:xfrm>
              <a:off x="6895474" y="1738369"/>
              <a:ext cx="877311" cy="7694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sym typeface="Symbol" panose="05050102010706020507" pitchFamily="18" charset="2"/>
                </a:rPr>
                <a:t></a:t>
              </a:r>
              <a:endParaRPr lang="en-SG" sz="44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895474" y="2418428"/>
              <a:ext cx="877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or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11227" y="1337204"/>
            <a:ext cx="3908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Order of operations: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5344161" y="2123635"/>
            <a:ext cx="1715381" cy="1149817"/>
            <a:chOff x="596641" y="1738369"/>
            <a:chExt cx="1715381" cy="1149817"/>
          </a:xfrm>
        </p:grpSpPr>
        <p:sp>
          <p:nvSpPr>
            <p:cNvPr id="52" name="TextBox 51"/>
            <p:cNvSpPr txBox="1"/>
            <p:nvPr/>
          </p:nvSpPr>
          <p:spPr>
            <a:xfrm>
              <a:off x="974360" y="1738369"/>
              <a:ext cx="877311" cy="7694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sym typeface="Symbol"/>
                </a:rPr>
                <a:t></a:t>
              </a:r>
              <a:endParaRPr lang="en-SG" sz="4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96641" y="2488076"/>
              <a:ext cx="17153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i="1" dirty="0"/>
                <a:t>if-then/implies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0928" y="3311050"/>
            <a:ext cx="2749881" cy="1745563"/>
            <a:chOff x="763941" y="3311050"/>
            <a:chExt cx="2749881" cy="1745563"/>
          </a:xfrm>
        </p:grpSpPr>
        <p:sp>
          <p:nvSpPr>
            <p:cNvPr id="55" name="TextBox 54"/>
            <p:cNvSpPr txBox="1"/>
            <p:nvPr/>
          </p:nvSpPr>
          <p:spPr>
            <a:xfrm>
              <a:off x="763941" y="4533393"/>
              <a:ext cx="27498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>
                  <a:sym typeface="Symbol" panose="05050102010706020507" pitchFamily="18" charset="2"/>
                </a:rPr>
                <a:t>Performed first</a:t>
              </a:r>
              <a:endParaRPr lang="en-SG" sz="2800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 flipV="1">
              <a:off x="2059585" y="3311050"/>
              <a:ext cx="8124" cy="127895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2322820" y="3271906"/>
            <a:ext cx="2749881" cy="957058"/>
            <a:chOff x="3012368" y="3328513"/>
            <a:chExt cx="2749881" cy="957058"/>
          </a:xfrm>
        </p:grpSpPr>
        <p:sp>
          <p:nvSpPr>
            <p:cNvPr id="58" name="TextBox 57"/>
            <p:cNvSpPr txBox="1"/>
            <p:nvPr/>
          </p:nvSpPr>
          <p:spPr>
            <a:xfrm>
              <a:off x="3012368" y="3762351"/>
              <a:ext cx="27498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>
                  <a:sym typeface="Symbol" panose="05050102010706020507" pitchFamily="18" charset="2"/>
                </a:rPr>
                <a:t>Coequal in order</a:t>
              </a:r>
              <a:endParaRPr lang="en-SG" sz="2800" dirty="0"/>
            </a:p>
          </p:txBody>
        </p:sp>
        <p:sp>
          <p:nvSpPr>
            <p:cNvPr id="59" name="Left Brace 58"/>
            <p:cNvSpPr/>
            <p:nvPr/>
          </p:nvSpPr>
          <p:spPr>
            <a:xfrm rot="16200000">
              <a:off x="4200901" y="2313257"/>
              <a:ext cx="254833" cy="2285346"/>
            </a:xfrm>
            <a:prstGeom prst="leftBrace">
              <a:avLst>
                <a:gd name="adj1" fmla="val 43958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636354" y="4474054"/>
            <a:ext cx="2749881" cy="1381033"/>
            <a:chOff x="5913797" y="3363054"/>
            <a:chExt cx="2749881" cy="1381033"/>
          </a:xfrm>
        </p:grpSpPr>
        <p:sp>
          <p:nvSpPr>
            <p:cNvPr id="61" name="TextBox 60"/>
            <p:cNvSpPr txBox="1"/>
            <p:nvPr/>
          </p:nvSpPr>
          <p:spPr>
            <a:xfrm>
              <a:off x="5913797" y="4220867"/>
              <a:ext cx="27498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>
                  <a:sym typeface="Symbol" panose="05050102010706020507" pitchFamily="18" charset="2"/>
                </a:rPr>
                <a:t>Performed last</a:t>
              </a:r>
              <a:endParaRPr lang="en-SG" sz="2800" dirty="0"/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V="1">
              <a:off x="7288738" y="3363054"/>
              <a:ext cx="0" cy="87227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7014074" y="2116402"/>
            <a:ext cx="1715381" cy="1149817"/>
            <a:chOff x="596641" y="1738369"/>
            <a:chExt cx="1715381" cy="1149817"/>
          </a:xfrm>
        </p:grpSpPr>
        <p:sp>
          <p:nvSpPr>
            <p:cNvPr id="65" name="TextBox 64"/>
            <p:cNvSpPr txBox="1"/>
            <p:nvPr/>
          </p:nvSpPr>
          <p:spPr>
            <a:xfrm>
              <a:off x="974360" y="1738369"/>
              <a:ext cx="877311" cy="7694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sym typeface="Symbol" panose="05050102010706020507" pitchFamily="18" charset="2"/>
                </a:rPr>
                <a:t></a:t>
              </a:r>
              <a:endParaRPr lang="en-SG" sz="44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96641" y="2488076"/>
              <a:ext cx="17153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i="1" dirty="0"/>
                <a:t>if and only if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684601" y="3337992"/>
            <a:ext cx="2749881" cy="957058"/>
            <a:chOff x="3012368" y="3328513"/>
            <a:chExt cx="2749881" cy="957058"/>
          </a:xfrm>
        </p:grpSpPr>
        <p:sp>
          <p:nvSpPr>
            <p:cNvPr id="69" name="TextBox 68"/>
            <p:cNvSpPr txBox="1"/>
            <p:nvPr/>
          </p:nvSpPr>
          <p:spPr>
            <a:xfrm>
              <a:off x="3012368" y="3762351"/>
              <a:ext cx="27498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>
                  <a:sym typeface="Symbol" panose="05050102010706020507" pitchFamily="18" charset="2"/>
                </a:rPr>
                <a:t>Coequal in order</a:t>
              </a:r>
              <a:endParaRPr lang="en-SG" sz="2800" dirty="0"/>
            </a:p>
          </p:txBody>
        </p:sp>
        <p:sp>
          <p:nvSpPr>
            <p:cNvPr id="70" name="Left Brace 69"/>
            <p:cNvSpPr/>
            <p:nvPr/>
          </p:nvSpPr>
          <p:spPr>
            <a:xfrm rot="16200000">
              <a:off x="4200901" y="2313257"/>
              <a:ext cx="254833" cy="2285346"/>
            </a:xfrm>
            <a:prstGeom prst="leftBrace">
              <a:avLst>
                <a:gd name="adj1" fmla="val 43958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288231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4910</TotalTime>
  <Words>1554</Words>
  <Application>Microsoft Office PowerPoint</Application>
  <PresentationFormat>On-screen Show (4:3)</PresentationFormat>
  <Paragraphs>237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Symbol</vt:lpstr>
      <vt:lpstr>Office Theme</vt:lpstr>
      <vt:lpstr>2. The Logic of Compound Statements (aka Propositional Logic)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Tuck-Choy Aaron TAN</dc:creator>
  <cp:lastModifiedBy>Tan Tuck Choy</cp:lastModifiedBy>
  <cp:revision>412</cp:revision>
  <cp:lastPrinted>2015-08-19T07:41:13Z</cp:lastPrinted>
  <dcterms:created xsi:type="dcterms:W3CDTF">2015-07-25T11:08:36Z</dcterms:created>
  <dcterms:modified xsi:type="dcterms:W3CDTF">2022-07-18T02:57:06Z</dcterms:modified>
</cp:coreProperties>
</file>