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434" r:id="rId3"/>
    <p:sldId id="257" r:id="rId4"/>
    <p:sldId id="444" r:id="rId5"/>
    <p:sldId id="445" r:id="rId6"/>
    <p:sldId id="464" r:id="rId7"/>
    <p:sldId id="446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33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33CC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85240" autoAdjust="0"/>
  </p:normalViewPr>
  <p:slideViewPr>
    <p:cSldViewPr snapToGrid="0">
      <p:cViewPr varScale="1">
        <p:scale>
          <a:sx n="54" d="100"/>
          <a:sy n="54" d="100"/>
        </p:scale>
        <p:origin x="7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30"/>
    </p:cViewPr>
  </p:sorter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4.1 Direct Proof and Counterexample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/>
      <dgm:spPr/>
      <dgm:t>
        <a:bodyPr/>
        <a:lstStyle/>
        <a:p>
          <a:r>
            <a:rPr lang="en-US" dirty="0"/>
            <a:t>Definitions: even and odd numbers; prime and composite.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4.2 Proofs on Rational Numbers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/>
      <dgm:spPr/>
      <dgm:t>
        <a:bodyPr/>
        <a:lstStyle/>
        <a:p>
          <a:r>
            <a:rPr lang="en-US" dirty="0"/>
            <a:t>Every integer is a rational number.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58A43B6F-DE60-4DF8-8397-0C3A8E3D1E67}">
      <dgm:prSet phldrT="[Text]"/>
      <dgm:spPr/>
      <dgm:t>
        <a:bodyPr/>
        <a:lstStyle/>
        <a:p>
          <a:r>
            <a:rPr lang="en-US" dirty="0"/>
            <a:t>Disproving universal statements by counterexample.</a:t>
          </a:r>
        </a:p>
      </dgm:t>
    </dgm:pt>
    <dgm:pt modelId="{578542A2-45F1-4006-9AB5-FFA68462A556}" type="parTrans" cxnId="{0683B28B-0359-4C00-AFF0-3ABD3553A471}">
      <dgm:prSet/>
      <dgm:spPr/>
      <dgm:t>
        <a:bodyPr/>
        <a:lstStyle/>
        <a:p>
          <a:endParaRPr lang="en-US"/>
        </a:p>
      </dgm:t>
    </dgm:pt>
    <dgm:pt modelId="{8A6C530E-7229-4411-8939-E9774EA8157D}" type="sibTrans" cxnId="{0683B28B-0359-4C00-AFF0-3ABD3553A471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4.3 Proofs on Divisibility	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B0FCDD16-8224-4E79-ABF5-87D73043DDA9}">
      <dgm:prSet/>
      <dgm:spPr/>
      <dgm:t>
        <a:bodyPr/>
        <a:lstStyle/>
        <a:p>
          <a:r>
            <a:rPr lang="en-US" dirty="0"/>
            <a:t>Positive divisor of a positive integer; divisors of 1; transitivity of divisibility.</a:t>
          </a:r>
        </a:p>
      </dgm:t>
    </dgm:pt>
    <dgm:pt modelId="{5B57E8F0-FB3F-4C32-A79D-441557C8A19F}" type="parTrans" cxnId="{51167CE3-784F-425F-A2AD-3FD898503C36}">
      <dgm:prSet/>
      <dgm:spPr/>
      <dgm:t>
        <a:bodyPr/>
        <a:lstStyle/>
        <a:p>
          <a:endParaRPr lang="en-US"/>
        </a:p>
      </dgm:t>
    </dgm:pt>
    <dgm:pt modelId="{3C59DC4E-D43D-487F-83AF-054B96DF5732}" type="sibTrans" cxnId="{51167CE3-784F-425F-A2AD-3FD898503C36}">
      <dgm:prSet/>
      <dgm:spPr/>
      <dgm:t>
        <a:bodyPr/>
        <a:lstStyle/>
        <a:p>
          <a:endParaRPr lang="en-US"/>
        </a:p>
      </dgm:t>
    </dgm:pt>
    <dgm:pt modelId="{2D8D9A42-2405-4335-884B-C3A72D7CC801}">
      <dgm:prSet phldrT="[Text]"/>
      <dgm:spPr/>
      <dgm:t>
        <a:bodyPr/>
        <a:lstStyle/>
        <a:p>
          <a:r>
            <a:rPr lang="en-SG" dirty="0"/>
            <a:t>Proving existential statements by constructive proof.</a:t>
          </a:r>
          <a:endParaRPr lang="en-US" dirty="0"/>
        </a:p>
      </dgm:t>
    </dgm:pt>
    <dgm:pt modelId="{7C74206E-2C73-4D28-A60F-E32A8C5F2EB6}" type="parTrans" cxnId="{BA674E7E-F7A3-4076-A293-1A4DF7219686}">
      <dgm:prSet/>
      <dgm:spPr/>
      <dgm:t>
        <a:bodyPr/>
        <a:lstStyle/>
        <a:p>
          <a:endParaRPr lang="en-US"/>
        </a:p>
      </dgm:t>
    </dgm:pt>
    <dgm:pt modelId="{5538DDC9-A4BB-453A-AA0B-762D8DC7EDEC}" type="sibTrans" cxnId="{BA674E7E-F7A3-4076-A293-1A4DF7219686}">
      <dgm:prSet/>
      <dgm:spPr/>
      <dgm:t>
        <a:bodyPr/>
        <a:lstStyle/>
        <a:p>
          <a:endParaRPr lang="en-US"/>
        </a:p>
      </dgm:t>
    </dgm:pt>
    <dgm:pt modelId="{513376AC-F911-466A-AF77-B3B83300D97C}">
      <dgm:prSet phldrT="[Text]"/>
      <dgm:spPr/>
      <dgm:t>
        <a:bodyPr/>
        <a:lstStyle/>
        <a:p>
          <a:r>
            <a:rPr lang="en-US" dirty="0"/>
            <a:t>Sum of any two rational numbers is rational.</a:t>
          </a:r>
        </a:p>
      </dgm:t>
    </dgm:pt>
    <dgm:pt modelId="{D96E67FB-A814-4199-A025-E244EA2891F1}" type="parTrans" cxnId="{DAA0EC1F-B54A-458A-BFD6-5CECADAA6A99}">
      <dgm:prSet/>
      <dgm:spPr/>
      <dgm:t>
        <a:bodyPr/>
        <a:lstStyle/>
        <a:p>
          <a:endParaRPr lang="en-US"/>
        </a:p>
      </dgm:t>
    </dgm:pt>
    <dgm:pt modelId="{9C1CA4E9-589C-40EA-AEB1-B706BAE076E8}" type="sibTrans" cxnId="{DAA0EC1F-B54A-458A-BFD6-5CECADAA6A99}">
      <dgm:prSet/>
      <dgm:spPr/>
      <dgm:t>
        <a:bodyPr/>
        <a:lstStyle/>
        <a:p>
          <a:endParaRPr lang="en-US"/>
        </a:p>
      </dgm:t>
    </dgm:pt>
    <dgm:pt modelId="{ADF55BF1-2207-42EA-A91F-034F42C917E8}">
      <dgm:prSet/>
      <dgm:spPr/>
      <dgm:t>
        <a:bodyPr/>
        <a:lstStyle/>
        <a:p>
          <a:r>
            <a:rPr lang="en-US" dirty="0"/>
            <a:t>4.4 Indirect Proof</a:t>
          </a:r>
        </a:p>
      </dgm:t>
    </dgm:pt>
    <dgm:pt modelId="{8CEA65A1-908D-43B2-9575-B9F965EB3642}" type="parTrans" cxnId="{12DAC10A-5BBE-4B7C-8B1A-5FB174599222}">
      <dgm:prSet/>
      <dgm:spPr/>
      <dgm:t>
        <a:bodyPr/>
        <a:lstStyle/>
        <a:p>
          <a:endParaRPr lang="en-US"/>
        </a:p>
      </dgm:t>
    </dgm:pt>
    <dgm:pt modelId="{08B1E362-BBA7-4F5A-8FEF-54F78AFED0E5}" type="sibTrans" cxnId="{12DAC10A-5BBE-4B7C-8B1A-5FB174599222}">
      <dgm:prSet/>
      <dgm:spPr/>
      <dgm:t>
        <a:bodyPr/>
        <a:lstStyle/>
        <a:p>
          <a:endParaRPr lang="en-US"/>
        </a:p>
      </dgm:t>
    </dgm:pt>
    <dgm:pt modelId="{4659FB8F-1A94-4457-B691-4E237DF460A1}">
      <dgm:prSet/>
      <dgm:spPr/>
      <dgm:t>
        <a:bodyPr/>
        <a:lstStyle/>
        <a:p>
          <a:r>
            <a:rPr lang="en-US" dirty="0"/>
            <a:t>Proof by contradiction; proof by contraposition.</a:t>
          </a:r>
        </a:p>
      </dgm:t>
    </dgm:pt>
    <dgm:pt modelId="{B69E66DD-2FE8-446C-B1E6-A48C36DEC71E}" type="parTrans" cxnId="{130FBD5F-C80C-4A75-9F49-A9BDD40BEC33}">
      <dgm:prSet/>
      <dgm:spPr/>
      <dgm:t>
        <a:bodyPr/>
        <a:lstStyle/>
        <a:p>
          <a:endParaRPr lang="en-US"/>
        </a:p>
      </dgm:t>
    </dgm:pt>
    <dgm:pt modelId="{AE1921D4-B128-4F31-AC73-13214B1F561F}" type="sibTrans" cxnId="{130FBD5F-C80C-4A75-9F49-A9BDD40BEC33}">
      <dgm:prSet/>
      <dgm:spPr/>
      <dgm:t>
        <a:bodyPr/>
        <a:lstStyle/>
        <a:p>
          <a:endParaRPr lang="en-US"/>
        </a:p>
      </dgm:t>
    </dgm:pt>
    <dgm:pt modelId="{C54A15B7-B890-4CF6-B0A5-E511459CF144}">
      <dgm:prSet phldrT="[Text]"/>
      <dgm:spPr/>
      <dgm:t>
        <a:bodyPr/>
        <a:lstStyle/>
        <a:p>
          <a:r>
            <a:rPr lang="en-US" dirty="0"/>
            <a:t>Proving universal statements by exhaustion.</a:t>
          </a:r>
        </a:p>
      </dgm:t>
    </dgm:pt>
    <dgm:pt modelId="{31684664-C067-45F4-B24C-039F60B84995}" type="parTrans" cxnId="{9C9E198B-017D-457F-AEDD-491A6F3FE968}">
      <dgm:prSet/>
      <dgm:spPr/>
      <dgm:t>
        <a:bodyPr/>
        <a:lstStyle/>
        <a:p>
          <a:endParaRPr lang="en-SG"/>
        </a:p>
      </dgm:t>
    </dgm:pt>
    <dgm:pt modelId="{0BE3D131-870D-4BDA-9338-539CDE5880B0}" type="sibTrans" cxnId="{9C9E198B-017D-457F-AEDD-491A6F3FE968}">
      <dgm:prSet/>
      <dgm:spPr/>
      <dgm:t>
        <a:bodyPr/>
        <a:lstStyle/>
        <a:p>
          <a:endParaRPr lang="en-SG"/>
        </a:p>
      </dgm:t>
    </dgm:pt>
    <dgm:pt modelId="{DE433823-B5B3-48AF-B99D-2579DD3D4B82}">
      <dgm:prSet phldrT="[Text]"/>
      <dgm:spPr/>
      <dgm:t>
        <a:bodyPr/>
        <a:lstStyle/>
        <a:p>
          <a:r>
            <a:rPr lang="en-US" dirty="0"/>
            <a:t>Proving universal statements by generalizing from the generic particular. </a:t>
          </a:r>
        </a:p>
      </dgm:t>
    </dgm:pt>
    <dgm:pt modelId="{ADBEBEF3-CA16-4C8E-9189-83541681D48C}" type="parTrans" cxnId="{11531E81-8B84-4A41-8319-3BCA56B36FFD}">
      <dgm:prSet/>
      <dgm:spPr/>
      <dgm:t>
        <a:bodyPr/>
        <a:lstStyle/>
        <a:p>
          <a:endParaRPr lang="en-SG"/>
        </a:p>
      </dgm:t>
    </dgm:pt>
    <dgm:pt modelId="{25A7C0D0-B55C-487A-B77E-09F0BBF8E08A}" type="sibTrans" cxnId="{11531E81-8B84-4A41-8319-3BCA56B36FFD}">
      <dgm:prSet/>
      <dgm:spPr/>
      <dgm:t>
        <a:bodyPr/>
        <a:lstStyle/>
        <a:p>
          <a:endParaRPr lang="en-SG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</dgm:pt>
    <dgm:pt modelId="{EC610065-CFB3-4CEF-BC1D-8B50BDA86689}" type="pres">
      <dgm:prSet presAssocID="{7F3EE7F4-5CF1-432E-A16A-EF1709181A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C4D8D6-E7FC-4E3C-9F84-84133BB46313}" type="pres">
      <dgm:prSet presAssocID="{7F3EE7F4-5CF1-432E-A16A-EF1709181AEB}" presName="childText" presStyleLbl="revTx" presStyleIdx="0" presStyleCnt="4" custScaleY="96973">
        <dgm:presLayoutVars>
          <dgm:bulletEnabled val="1"/>
        </dgm:presLayoutVars>
      </dgm:prSet>
      <dgm:spPr/>
    </dgm:pt>
    <dgm:pt modelId="{2309305B-C855-4771-85E1-9B59415FD537}" type="pres">
      <dgm:prSet presAssocID="{90250D92-EAF1-4F2C-B772-CC48C11D03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170852-CD95-4A25-B089-D6B307265438}" type="pres">
      <dgm:prSet presAssocID="{90250D92-EAF1-4F2C-B772-CC48C11D0311}" presName="childText" presStyleLbl="revTx" presStyleIdx="1" presStyleCnt="4">
        <dgm:presLayoutVars>
          <dgm:bulletEnabled val="1"/>
        </dgm:presLayoutVars>
      </dgm:prSet>
      <dgm:spPr/>
    </dgm:pt>
    <dgm:pt modelId="{D6C6CA5C-623B-4113-8558-EECF5C4AA422}" type="pres">
      <dgm:prSet presAssocID="{27BD6DE6-A64E-4D10-9273-6898697741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B6B158-1AE0-4D8B-A702-A8715E021A2A}" type="pres">
      <dgm:prSet presAssocID="{27BD6DE6-A64E-4D10-9273-68986977416E}" presName="childText" presStyleLbl="revTx" presStyleIdx="2" presStyleCnt="4">
        <dgm:presLayoutVars>
          <dgm:bulletEnabled val="1"/>
        </dgm:presLayoutVars>
      </dgm:prSet>
      <dgm:spPr/>
    </dgm:pt>
    <dgm:pt modelId="{9F2421E4-D361-44A0-AC25-766C29141420}" type="pres">
      <dgm:prSet presAssocID="{ADF55BF1-2207-42EA-A91F-034F42C917E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BF239D3-1E4A-4916-8D52-AB44EC718AE2}" type="pres">
      <dgm:prSet presAssocID="{ADF55BF1-2207-42EA-A91F-034F42C917E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136FC02-1A38-4D50-9B50-1D929A0065DF}" type="presOf" srcId="{6F84F787-5F99-452F-AD9B-0BD6125B0C3D}" destId="{85DAB027-F54C-44DC-BDBE-232ED77CC6C1}" srcOrd="0" destOrd="0" presId="urn:microsoft.com/office/officeart/2005/8/layout/vList2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12DAC10A-5BBE-4B7C-8B1A-5FB174599222}" srcId="{6F84F787-5F99-452F-AD9B-0BD6125B0C3D}" destId="{ADF55BF1-2207-42EA-A91F-034F42C917E8}" srcOrd="3" destOrd="0" parTransId="{8CEA65A1-908D-43B2-9575-B9F965EB3642}" sibTransId="{08B1E362-BBA7-4F5A-8FEF-54F78AFED0E5}"/>
    <dgm:cxn modelId="{C67DED16-DFE3-4362-B047-3E4F92774CCA}" type="presOf" srcId="{27BD6DE6-A64E-4D10-9273-68986977416E}" destId="{D6C6CA5C-623B-4113-8558-EECF5C4AA422}" srcOrd="0" destOrd="0" presId="urn:microsoft.com/office/officeart/2005/8/layout/vList2"/>
    <dgm:cxn modelId="{DAA0EC1F-B54A-458A-BFD6-5CECADAA6A99}" srcId="{90250D92-EAF1-4F2C-B772-CC48C11D0311}" destId="{513376AC-F911-466A-AF77-B3B83300D97C}" srcOrd="1" destOrd="0" parTransId="{D96E67FB-A814-4199-A025-E244EA2891F1}" sibTransId="{9C1CA4E9-589C-40EA-AEB1-B706BAE076E8}"/>
    <dgm:cxn modelId="{ADF04E26-3543-49A5-891B-9FB1EF73CB6D}" type="presOf" srcId="{90250D92-EAF1-4F2C-B772-CC48C11D0311}" destId="{2309305B-C855-4771-85E1-9B59415FD537}" srcOrd="0" destOrd="0" presId="urn:microsoft.com/office/officeart/2005/8/layout/vList2"/>
    <dgm:cxn modelId="{146DCE2C-A628-44CF-B44C-1DCBDDA8C9FF}" type="presOf" srcId="{B0FCDD16-8224-4E79-ABF5-87D73043DDA9}" destId="{F3B6B158-1AE0-4D8B-A702-A8715E021A2A}" srcOrd="0" destOrd="0" presId="urn:microsoft.com/office/officeart/2005/8/layout/vList2"/>
    <dgm:cxn modelId="{3224313E-18F2-4B88-9256-F2E22589FFC6}" type="presOf" srcId="{2D8D9A42-2405-4335-884B-C3A72D7CC801}" destId="{48C4D8D6-E7FC-4E3C-9F84-84133BB46313}" srcOrd="0" destOrd="1" presId="urn:microsoft.com/office/officeart/2005/8/layout/vList2"/>
    <dgm:cxn modelId="{130FBD5F-C80C-4A75-9F49-A9BDD40BEC33}" srcId="{ADF55BF1-2207-42EA-A91F-034F42C917E8}" destId="{4659FB8F-1A94-4457-B691-4E237DF460A1}" srcOrd="0" destOrd="0" parTransId="{B69E66DD-2FE8-446C-B1E6-A48C36DEC71E}" sibTransId="{AE1921D4-B128-4F31-AC73-13214B1F561F}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70AB6647-3A78-43D4-8A43-B8D4236CF243}" type="presOf" srcId="{7F3EE7F4-5CF1-432E-A16A-EF1709181AEB}" destId="{EC610065-CFB3-4CEF-BC1D-8B50BDA86689}" srcOrd="0" destOrd="0" presId="urn:microsoft.com/office/officeart/2005/8/layout/vList2"/>
    <dgm:cxn modelId="{33337F50-DB0A-4847-897E-2FAED68E64FC}" type="presOf" srcId="{513376AC-F911-466A-AF77-B3B83300D97C}" destId="{A6170852-CD95-4A25-B089-D6B307265438}" srcOrd="0" destOrd="1" presId="urn:microsoft.com/office/officeart/2005/8/layout/vList2"/>
    <dgm:cxn modelId="{41553B75-68E2-4A6E-A2C0-318B0B0D09E6}" type="presOf" srcId="{C54A15B7-B890-4CF6-B0A5-E511459CF144}" destId="{48C4D8D6-E7FC-4E3C-9F84-84133BB46313}" srcOrd="0" destOrd="3" presId="urn:microsoft.com/office/officeart/2005/8/layout/vList2"/>
    <dgm:cxn modelId="{2A5FD477-05DE-4899-AF3C-CE5A5DE45842}" type="presOf" srcId="{4659FB8F-1A94-4457-B691-4E237DF460A1}" destId="{6BF239D3-1E4A-4916-8D52-AB44EC718AE2}" srcOrd="0" destOrd="0" presId="urn:microsoft.com/office/officeart/2005/8/layout/vList2"/>
    <dgm:cxn modelId="{BA674E7E-F7A3-4076-A293-1A4DF7219686}" srcId="{7F3EE7F4-5CF1-432E-A16A-EF1709181AEB}" destId="{2D8D9A42-2405-4335-884B-C3A72D7CC801}" srcOrd="1" destOrd="0" parTransId="{7C74206E-2C73-4D28-A60F-E32A8C5F2EB6}" sibTransId="{5538DDC9-A4BB-453A-AA0B-762D8DC7EDEC}"/>
    <dgm:cxn modelId="{11531E81-8B84-4A41-8319-3BCA56B36FFD}" srcId="{7F3EE7F4-5CF1-432E-A16A-EF1709181AEB}" destId="{DE433823-B5B3-48AF-B99D-2579DD3D4B82}" srcOrd="4" destOrd="0" parTransId="{ADBEBEF3-CA16-4C8E-9189-83541681D48C}" sibTransId="{25A7C0D0-B55C-487A-B77E-09F0BBF8E08A}"/>
    <dgm:cxn modelId="{9C9E198B-017D-457F-AEDD-491A6F3FE968}" srcId="{7F3EE7F4-5CF1-432E-A16A-EF1709181AEB}" destId="{C54A15B7-B890-4CF6-B0A5-E511459CF144}" srcOrd="3" destOrd="0" parTransId="{31684664-C067-45F4-B24C-039F60B84995}" sibTransId="{0BE3D131-870D-4BDA-9338-539CDE5880B0}"/>
    <dgm:cxn modelId="{0683B28B-0359-4C00-AFF0-3ABD3553A471}" srcId="{7F3EE7F4-5CF1-432E-A16A-EF1709181AEB}" destId="{58A43B6F-DE60-4DF8-8397-0C3A8E3D1E67}" srcOrd="2" destOrd="0" parTransId="{578542A2-45F1-4006-9AB5-FFA68462A556}" sibTransId="{8A6C530E-7229-4411-8939-E9774EA8157D}"/>
    <dgm:cxn modelId="{A32B1BB6-92B0-4366-B170-A5AE63E07314}" type="presOf" srcId="{31D8F70D-89DF-4EF2-95ED-23355DFA290D}" destId="{48C4D8D6-E7FC-4E3C-9F84-84133BB46313}" srcOrd="0" destOrd="0" presId="urn:microsoft.com/office/officeart/2005/8/layout/vList2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C8A05AC8-8A6F-42B8-B263-CC04FAB91599}" type="presOf" srcId="{ADF55BF1-2207-42EA-A91F-034F42C917E8}" destId="{9F2421E4-D361-44A0-AC25-766C29141420}" srcOrd="0" destOrd="0" presId="urn:microsoft.com/office/officeart/2005/8/layout/vList2"/>
    <dgm:cxn modelId="{833E3FE2-BEBC-4C7F-823A-35867F1A1DDB}" type="presOf" srcId="{58A43B6F-DE60-4DF8-8397-0C3A8E3D1E67}" destId="{48C4D8D6-E7FC-4E3C-9F84-84133BB46313}" srcOrd="0" destOrd="2" presId="urn:microsoft.com/office/officeart/2005/8/layout/vList2"/>
    <dgm:cxn modelId="{51167CE3-784F-425F-A2AD-3FD898503C36}" srcId="{27BD6DE6-A64E-4D10-9273-68986977416E}" destId="{B0FCDD16-8224-4E79-ABF5-87D73043DDA9}" srcOrd="0" destOrd="0" parTransId="{5B57E8F0-FB3F-4C32-A79D-441557C8A19F}" sibTransId="{3C59DC4E-D43D-487F-83AF-054B96DF5732}"/>
    <dgm:cxn modelId="{D7CA6CEA-74E0-46C3-9DCB-467B5F277FC3}" type="presOf" srcId="{DE433823-B5B3-48AF-B99D-2579DD3D4B82}" destId="{48C4D8D6-E7FC-4E3C-9F84-84133BB46313}" srcOrd="0" destOrd="4" presId="urn:microsoft.com/office/officeart/2005/8/layout/vList2"/>
    <dgm:cxn modelId="{6F1A20F1-9292-4C19-B26E-38E2F0663A85}" type="presOf" srcId="{4F0349F7-7124-4645-B7CB-EE5C90341F93}" destId="{A6170852-CD95-4A25-B089-D6B307265438}" srcOrd="0" destOrd="0" presId="urn:microsoft.com/office/officeart/2005/8/layout/vList2"/>
    <dgm:cxn modelId="{641FF6CF-18E6-4917-9E68-B3EE90E6A343}" type="presParOf" srcId="{85DAB027-F54C-44DC-BDBE-232ED77CC6C1}" destId="{EC610065-CFB3-4CEF-BC1D-8B50BDA86689}" srcOrd="0" destOrd="0" presId="urn:microsoft.com/office/officeart/2005/8/layout/vList2"/>
    <dgm:cxn modelId="{AADF9B8A-F4E3-4087-BF5A-48E4E5B75C10}" type="presParOf" srcId="{85DAB027-F54C-44DC-BDBE-232ED77CC6C1}" destId="{48C4D8D6-E7FC-4E3C-9F84-84133BB46313}" srcOrd="1" destOrd="0" presId="urn:microsoft.com/office/officeart/2005/8/layout/vList2"/>
    <dgm:cxn modelId="{FC91255D-65B1-4A4B-8EB7-9F83F5BA69DA}" type="presParOf" srcId="{85DAB027-F54C-44DC-BDBE-232ED77CC6C1}" destId="{2309305B-C855-4771-85E1-9B59415FD537}" srcOrd="2" destOrd="0" presId="urn:microsoft.com/office/officeart/2005/8/layout/vList2"/>
    <dgm:cxn modelId="{BB0C8D00-E4E0-4A9B-BB60-C9A5C011522B}" type="presParOf" srcId="{85DAB027-F54C-44DC-BDBE-232ED77CC6C1}" destId="{A6170852-CD95-4A25-B089-D6B307265438}" srcOrd="3" destOrd="0" presId="urn:microsoft.com/office/officeart/2005/8/layout/vList2"/>
    <dgm:cxn modelId="{1D622E4A-A044-4385-B002-4942E6980DA2}" type="presParOf" srcId="{85DAB027-F54C-44DC-BDBE-232ED77CC6C1}" destId="{D6C6CA5C-623B-4113-8558-EECF5C4AA422}" srcOrd="4" destOrd="0" presId="urn:microsoft.com/office/officeart/2005/8/layout/vList2"/>
    <dgm:cxn modelId="{087399B7-70E3-4319-89C2-2EC91A2A66D0}" type="presParOf" srcId="{85DAB027-F54C-44DC-BDBE-232ED77CC6C1}" destId="{F3B6B158-1AE0-4D8B-A702-A8715E021A2A}" srcOrd="5" destOrd="0" presId="urn:microsoft.com/office/officeart/2005/8/layout/vList2"/>
    <dgm:cxn modelId="{90A66B4E-20E8-47BF-BB1C-BD7B23FBEC4B}" type="presParOf" srcId="{85DAB027-F54C-44DC-BDBE-232ED77CC6C1}" destId="{9F2421E4-D361-44A0-AC25-766C29141420}" srcOrd="6" destOrd="0" presId="urn:microsoft.com/office/officeart/2005/8/layout/vList2"/>
    <dgm:cxn modelId="{DF136F26-20D1-4B70-B7C5-387777F012B3}" type="presParOf" srcId="{85DAB027-F54C-44DC-BDBE-232ED77CC6C1}" destId="{6BF239D3-1E4A-4916-8D52-AB44EC718A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47799"/>
          <a:ext cx="797931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4.1 Direct Proof and Counterexample</a:t>
          </a:r>
        </a:p>
      </dsp:txBody>
      <dsp:txXfrm>
        <a:off x="26930" y="74729"/>
        <a:ext cx="7925458" cy="497795"/>
      </dsp:txXfrm>
    </dsp:sp>
    <dsp:sp modelId="{48C4D8D6-E7FC-4E3C-9F84-84133BB46313}">
      <dsp:nvSpPr>
        <dsp:cNvPr id="0" name=""/>
        <dsp:cNvSpPr/>
      </dsp:nvSpPr>
      <dsp:spPr>
        <a:xfrm>
          <a:off x="0" y="599454"/>
          <a:ext cx="7979318" cy="1523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Definitions: even and odd numbers; prime and composite.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700" kern="1200" dirty="0"/>
            <a:t>Proving existential statements by constructive proof.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Disproving universal statements by counterexample.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Proving universal statements by exhaustion.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Proving universal statements by generalizing from the generic particular. </a:t>
          </a:r>
        </a:p>
      </dsp:txBody>
      <dsp:txXfrm>
        <a:off x="0" y="599454"/>
        <a:ext cx="7979318" cy="1523571"/>
      </dsp:txXfrm>
    </dsp:sp>
    <dsp:sp modelId="{2309305B-C855-4771-85E1-9B59415FD537}">
      <dsp:nvSpPr>
        <dsp:cNvPr id="0" name=""/>
        <dsp:cNvSpPr/>
      </dsp:nvSpPr>
      <dsp:spPr>
        <a:xfrm>
          <a:off x="0" y="2123026"/>
          <a:ext cx="797931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4.2 Proofs on Rational Numbers</a:t>
          </a:r>
        </a:p>
      </dsp:txBody>
      <dsp:txXfrm>
        <a:off x="26930" y="2149956"/>
        <a:ext cx="7925458" cy="497795"/>
      </dsp:txXfrm>
    </dsp:sp>
    <dsp:sp modelId="{A6170852-CD95-4A25-B089-D6B307265438}">
      <dsp:nvSpPr>
        <dsp:cNvPr id="0" name=""/>
        <dsp:cNvSpPr/>
      </dsp:nvSpPr>
      <dsp:spPr>
        <a:xfrm>
          <a:off x="0" y="2674681"/>
          <a:ext cx="7979318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Every integer is a rational number.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Sum of any two rational numbers is rational.</a:t>
          </a:r>
        </a:p>
      </dsp:txBody>
      <dsp:txXfrm>
        <a:off x="0" y="2674681"/>
        <a:ext cx="7979318" cy="618930"/>
      </dsp:txXfrm>
    </dsp:sp>
    <dsp:sp modelId="{D6C6CA5C-623B-4113-8558-EECF5C4AA422}">
      <dsp:nvSpPr>
        <dsp:cNvPr id="0" name=""/>
        <dsp:cNvSpPr/>
      </dsp:nvSpPr>
      <dsp:spPr>
        <a:xfrm>
          <a:off x="0" y="3293611"/>
          <a:ext cx="797931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4.3 Proofs on Divisibility	</a:t>
          </a:r>
        </a:p>
      </dsp:txBody>
      <dsp:txXfrm>
        <a:off x="26930" y="3320541"/>
        <a:ext cx="7925458" cy="497795"/>
      </dsp:txXfrm>
    </dsp:sp>
    <dsp:sp modelId="{F3B6B158-1AE0-4D8B-A702-A8715E021A2A}">
      <dsp:nvSpPr>
        <dsp:cNvPr id="0" name=""/>
        <dsp:cNvSpPr/>
      </dsp:nvSpPr>
      <dsp:spPr>
        <a:xfrm>
          <a:off x="0" y="3845266"/>
          <a:ext cx="797931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Positive divisor of a positive integer; divisors of 1; transitivity of divisibility.</a:t>
          </a:r>
        </a:p>
      </dsp:txBody>
      <dsp:txXfrm>
        <a:off x="0" y="3845266"/>
        <a:ext cx="7979318" cy="380880"/>
      </dsp:txXfrm>
    </dsp:sp>
    <dsp:sp modelId="{9F2421E4-D361-44A0-AC25-766C29141420}">
      <dsp:nvSpPr>
        <dsp:cNvPr id="0" name=""/>
        <dsp:cNvSpPr/>
      </dsp:nvSpPr>
      <dsp:spPr>
        <a:xfrm>
          <a:off x="0" y="4226146"/>
          <a:ext cx="797931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4.4 Indirect Proof</a:t>
          </a:r>
        </a:p>
      </dsp:txBody>
      <dsp:txXfrm>
        <a:off x="26930" y="4253076"/>
        <a:ext cx="7925458" cy="497795"/>
      </dsp:txXfrm>
    </dsp:sp>
    <dsp:sp modelId="{6BF239D3-1E4A-4916-8D52-AB44EC718AE2}">
      <dsp:nvSpPr>
        <dsp:cNvPr id="0" name=""/>
        <dsp:cNvSpPr/>
      </dsp:nvSpPr>
      <dsp:spPr>
        <a:xfrm>
          <a:off x="0" y="4777801"/>
          <a:ext cx="797931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Proof by contradiction; proof by contraposition.</a:t>
          </a:r>
        </a:p>
      </dsp:txBody>
      <dsp:txXfrm>
        <a:off x="0" y="4777801"/>
        <a:ext cx="7979318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10/8/2022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4437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194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918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1080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286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579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2299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7839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660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106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4581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344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5865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2342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2170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5769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7928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7443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2460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3128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670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3509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1351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3350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10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507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861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227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380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167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994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10/8/2022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627871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3. The Logic of Quantified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47" name="Subtitle 2"/>
          <p:cNvSpPr>
            <a:spLocks noGrp="1"/>
          </p:cNvSpPr>
          <p:nvPr>
            <p:ph type="subTitle" idx="1"/>
          </p:nvPr>
        </p:nvSpPr>
        <p:spPr>
          <a:xfrm>
            <a:off x="1143000" y="4293683"/>
            <a:ext cx="6858000" cy="698042"/>
          </a:xfrm>
        </p:spPr>
        <p:txBody>
          <a:bodyPr>
            <a:normAutofit/>
          </a:bodyPr>
          <a:lstStyle/>
          <a:p>
            <a:r>
              <a:rPr lang="en-SG" sz="3300" dirty="0"/>
              <a:t>Aaron Tan</a:t>
            </a:r>
            <a:endParaRPr lang="en-SG" dirty="0"/>
          </a:p>
        </p:txBody>
      </p:sp>
      <p:sp>
        <p:nvSpPr>
          <p:cNvPr id="48" name="Rounded Rectangle 47"/>
          <p:cNvSpPr/>
          <p:nvPr/>
        </p:nvSpPr>
        <p:spPr>
          <a:xfrm>
            <a:off x="644577" y="2152650"/>
            <a:ext cx="7809875" cy="1129812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922086" y="2152651"/>
            <a:ext cx="7247642" cy="776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4. Methods of Proof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1B0469-DFDB-4E33-A918-8884E26D3FD9}"/>
              </a:ext>
            </a:extLst>
          </p:cNvPr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88E6F9-3139-4065-8655-24C7AEDF4E56}"/>
              </a:ext>
            </a:extLst>
          </p:cNvPr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A275C99-89F6-4EC3-830A-5DAAAA9C2387}"/>
              </a:ext>
            </a:extLst>
          </p:cNvPr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7657BB-C735-42A0-B894-48AE932DB526}"/>
              </a:ext>
            </a:extLst>
          </p:cNvPr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F4DD15-19B5-4894-BA2A-0DE553A23D54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3E8008-BCAE-47B0-A238-444A12ABBAC5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B2E382-E73B-4D58-8782-DD9220E225F8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807346-A467-429C-8563-E07681B34617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8D7FB9-4EEB-4F1A-A2C1-2A12659C5BB1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5F98047-5110-4136-B737-D36359A08095}"/>
              </a:ext>
            </a:extLst>
          </p:cNvPr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3D661B-C750-499B-AA8C-7711053A6915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23AC81-4FF4-4E6C-A22C-F9F6F0198841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71FC8-0656-45D5-A2EE-C2B16ECC5CEF}"/>
              </a:ext>
            </a:extLst>
          </p:cNvPr>
          <p:cNvSpPr txBox="1"/>
          <p:nvPr/>
        </p:nvSpPr>
        <p:spPr>
          <a:xfrm>
            <a:off x="101700" y="6362437"/>
            <a:ext cx="24080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AY2022/23 Semester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Disproving Universal Statements: Counterexample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4FFCCC-5DE0-461A-82CE-8173FAA037B2}"/>
              </a:ext>
            </a:extLst>
          </p:cNvPr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4.1.3. Disproving Universal Statements by Counterexample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/>
              <p:nvPr/>
            </p:nvSpPr>
            <p:spPr>
              <a:xfrm>
                <a:off x="307549" y="1546281"/>
                <a:ext cx="8326416" cy="202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Given a universal (conditional) statement:</a:t>
                </a:r>
              </a:p>
              <a:p>
                <a:pPr>
                  <a:spcAft>
                    <a:spcPts val="600"/>
                  </a:spcAft>
                  <a:tabLst>
                    <a:tab pos="2152650" algn="l"/>
                  </a:tabLst>
                </a:pPr>
                <a:r>
                  <a:rPr lang="en-US" altLang="en-US" sz="28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alt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SG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28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dirty="0"/>
                  <a:t>Showing </a:t>
                </a:r>
                <a:r>
                  <a:rPr lang="en-US" altLang="en-US" sz="2800" dirty="0">
                    <a:solidFill>
                      <a:srgbClr val="C00000"/>
                    </a:solidFill>
                  </a:rPr>
                  <a:t>this statement is false 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is equivalent </a:t>
                </a:r>
                <a:r>
                  <a:rPr lang="en-US" altLang="en-US" sz="2800" dirty="0"/>
                  <a:t>to showing that </a:t>
                </a:r>
                <a:r>
                  <a:rPr lang="en-US" altLang="en-US" sz="2800" dirty="0">
                    <a:solidFill>
                      <a:srgbClr val="C00000"/>
                    </a:solidFill>
                  </a:rPr>
                  <a:t>its negation is true</a:t>
                </a:r>
                <a:r>
                  <a:rPr lang="en-US" altLang="en-US" sz="2800" dirty="0"/>
                  <a:t>.</a:t>
                </a:r>
                <a:endParaRPr lang="en-SG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9" y="1546281"/>
                <a:ext cx="8326416" cy="2025234"/>
              </a:xfrm>
              <a:prstGeom prst="rect">
                <a:avLst/>
              </a:prstGeom>
              <a:blipFill>
                <a:blip r:embed="rId3"/>
                <a:stretch>
                  <a:fillRect l="-1464" t="-3012" r="-805" b="-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052C76-DE39-46EC-9BE8-5FBD52707239}"/>
                  </a:ext>
                </a:extLst>
              </p:cNvPr>
              <p:cNvSpPr txBox="1"/>
              <p:nvPr/>
            </p:nvSpPr>
            <p:spPr>
              <a:xfrm>
                <a:off x="307549" y="3688374"/>
                <a:ext cx="8326416" cy="1517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The negation of the above statement is an existential statement:</a:t>
                </a:r>
              </a:p>
              <a:p>
                <a:pPr>
                  <a:spcAft>
                    <a:spcPts val="600"/>
                  </a:spcAft>
                  <a:tabLst>
                    <a:tab pos="2152650" algn="l"/>
                  </a:tabLst>
                </a:pPr>
                <a:r>
                  <a:rPr lang="en-US" altLang="en-US" sz="28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2800" dirty="0"/>
                  <a:t>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052C76-DE39-46EC-9BE8-5FBD5270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9" y="3688374"/>
                <a:ext cx="8326416" cy="1517403"/>
              </a:xfrm>
              <a:prstGeom prst="rect">
                <a:avLst/>
              </a:prstGeom>
              <a:blipFill>
                <a:blip r:embed="rId4"/>
                <a:stretch>
                  <a:fillRect l="-1464" t="-3614" b="-9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704F8B3D-3210-4CB0-9FEE-E2B13C4B8363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3D469B-D5F8-45C4-B9DA-A1E3291F9214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C27947-710B-4571-B31E-250B02AAD449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FD1A06-2A6F-4188-97A4-946A45E754F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CA1DCA-F59B-4A02-9ADD-FFAE0D3ACCCA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C16771-4FE8-451A-AA69-B95EA52B90CC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5547AB-55A9-4344-8572-A0C72B71711B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7891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Disproving Universal Statements: Counterexample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7BF311-9298-462F-90EA-67E4730369CC}"/>
              </a:ext>
            </a:extLst>
          </p:cNvPr>
          <p:cNvSpPr txBox="1"/>
          <p:nvPr/>
        </p:nvSpPr>
        <p:spPr>
          <a:xfrm>
            <a:off x="307549" y="1063045"/>
            <a:ext cx="8326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To prove that an existential statement is true, we use an example (constructive proof), which is called the </a:t>
            </a:r>
            <a:r>
              <a:rPr lang="en-SG" sz="2800" dirty="0">
                <a:solidFill>
                  <a:srgbClr val="0000FF"/>
                </a:solidFill>
              </a:rPr>
              <a:t>counterexample</a:t>
            </a:r>
            <a:r>
              <a:rPr lang="en-SG" sz="2800" dirty="0"/>
              <a:t> for the original universal conditional statement.</a:t>
            </a:r>
            <a:endParaRPr lang="en-US" altLang="en-US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188F44-F4A7-4019-8666-BE4B5F499BA5}"/>
              </a:ext>
            </a:extLst>
          </p:cNvPr>
          <p:cNvGrpSpPr/>
          <p:nvPr/>
        </p:nvGrpSpPr>
        <p:grpSpPr>
          <a:xfrm>
            <a:off x="640211" y="3118075"/>
            <a:ext cx="7863578" cy="2815647"/>
            <a:chOff x="885710" y="4577305"/>
            <a:chExt cx="7863578" cy="33331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8223AC-1423-43E4-B235-A8FA5C3F2DE9}"/>
                </a:ext>
              </a:extLst>
            </p:cNvPr>
            <p:cNvSpPr/>
            <p:nvPr/>
          </p:nvSpPr>
          <p:spPr>
            <a:xfrm>
              <a:off x="885710" y="4837069"/>
              <a:ext cx="7863578" cy="30733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D8D81F-B481-4EC4-B943-F16500D259E7}"/>
                </a:ext>
              </a:extLst>
            </p:cNvPr>
            <p:cNvSpPr/>
            <p:nvPr/>
          </p:nvSpPr>
          <p:spPr>
            <a:xfrm>
              <a:off x="885710" y="4577305"/>
              <a:ext cx="7863578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9A6028-5360-4F94-A167-1BC4520221F9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Disproof by Counterexample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6025554-C73E-4FEB-A0DE-37A3AF2E5D05}"/>
                    </a:ext>
                  </a:extLst>
                </p:cNvPr>
                <p:cNvSpPr txBox="1"/>
                <p:nvPr/>
              </p:nvSpPr>
              <p:spPr>
                <a:xfrm>
                  <a:off x="1076818" y="5246108"/>
                  <a:ext cx="7540471" cy="2624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To disprove a statement of the form</a:t>
                  </a:r>
                </a:p>
                <a:p>
                  <a:pPr>
                    <a:spcAft>
                      <a:spcPts val="600"/>
                    </a:spcAft>
                    <a:tabLst>
                      <a:tab pos="982663" algn="l"/>
                    </a:tabLst>
                  </a:pPr>
                  <a:r>
                    <a:rPr lang="en-SG" sz="2400" dirty="0"/>
                    <a:t>	</a:t>
                  </a:r>
                  <a:r>
                    <a:rPr lang="en-US" alt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altLang="en-US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SG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SG" sz="2400" dirty="0"/>
                    <a:t>,</a:t>
                  </a:r>
                </a:p>
                <a:p>
                  <a:pPr>
                    <a:spcAft>
                      <a:spcPts val="600"/>
                    </a:spcAft>
                    <a:tabLst>
                      <a:tab pos="982663" algn="l"/>
                    </a:tabLst>
                  </a:pPr>
                  <a:r>
                    <a:rPr lang="en-SG" sz="2400" dirty="0"/>
                    <a:t>find a value of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SG" sz="2400" dirty="0"/>
                    <a:t> in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SG" sz="2400" dirty="0"/>
                    <a:t> for which the hypothesis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SG" sz="2400" dirty="0"/>
                    <a:t> is true but the conclusion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SG" sz="2400" dirty="0"/>
                    <a:t> is false.</a:t>
                  </a:r>
                </a:p>
                <a:p>
                  <a:pPr>
                    <a:spcAft>
                      <a:spcPts val="600"/>
                    </a:spcAft>
                    <a:tabLst>
                      <a:tab pos="982663" algn="l"/>
                    </a:tabLst>
                  </a:pPr>
                  <a:r>
                    <a:rPr lang="en-SG" sz="2400" dirty="0"/>
                    <a:t>Such an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SG" sz="2400" dirty="0"/>
                    <a:t> is called a </a:t>
                  </a:r>
                  <a:r>
                    <a:rPr lang="en-SG" sz="2400" dirty="0">
                      <a:solidFill>
                        <a:srgbClr val="C00000"/>
                      </a:solidFill>
                    </a:rPr>
                    <a:t>counterexample</a:t>
                  </a:r>
                  <a:r>
                    <a:rPr lang="en-SG" sz="2400" dirty="0"/>
                    <a:t>. 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6025554-C73E-4FEB-A0DE-37A3AF2E5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18" y="5246108"/>
                  <a:ext cx="7540471" cy="2624851"/>
                </a:xfrm>
                <a:prstGeom prst="rect">
                  <a:avLst/>
                </a:prstGeom>
                <a:blipFill>
                  <a:blip r:embed="rId3"/>
                  <a:stretch>
                    <a:fillRect l="-1213" t="-2198" r="-485" b="-5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AD1415CE-1E3F-444D-8133-3F4893E66A63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1E9774-FE94-4E42-9E95-EF52586446E7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05E9BE-FA58-4440-84B8-0C6B39B0A6E1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1F54581-9BBC-4829-8B48-15B483049D66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708793-8329-4A02-89AE-5F991FFE1083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FF2AE8-1556-48AF-8427-0548129FDAEF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C33CB8-7696-4303-945E-2F3D59C22B0A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06356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Disproving Universal Statements: Counterexample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/>
              <p:nvPr/>
            </p:nvSpPr>
            <p:spPr>
              <a:xfrm>
                <a:off x="307549" y="1063045"/>
                <a:ext cx="8326416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Example #2: Disprove the following statement</a:t>
                </a:r>
              </a:p>
              <a:p>
                <a:pPr>
                  <a:spcAft>
                    <a:spcPts val="600"/>
                  </a:spcAft>
                  <a:tabLst>
                    <a:tab pos="1074738" algn="l"/>
                  </a:tabLst>
                </a:pPr>
                <a:r>
                  <a:rPr lang="en-SG" altLang="en-US" sz="2800" dirty="0"/>
                  <a:t>	</a:t>
                </a:r>
                <a14:m>
                  <m:oMath xmlns:m="http://schemas.openxmlformats.org/officeDocument/2006/math">
                    <m:r>
                      <a:rPr lang="en-SG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sz="2800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alt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alt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/>
                  <a:t> then </a:t>
                </a:r>
                <a14:m>
                  <m:oMath xmlns:m="http://schemas.openxmlformats.org/officeDocument/2006/math"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800" dirty="0"/>
                  <a:t>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9" y="1063045"/>
                <a:ext cx="8326416" cy="1031051"/>
              </a:xfrm>
              <a:prstGeom prst="rect">
                <a:avLst/>
              </a:prstGeom>
              <a:blipFill>
                <a:blip r:embed="rId3"/>
                <a:stretch>
                  <a:fillRect l="-1464" t="-5294" b="-158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6424668-41D0-4B42-BBE6-3212A99C13AD}"/>
                  </a:ext>
                </a:extLst>
              </p:cNvPr>
              <p:cNvSpPr txBox="1"/>
              <p:nvPr/>
            </p:nvSpPr>
            <p:spPr>
              <a:xfrm>
                <a:off x="369739" y="2598003"/>
                <a:ext cx="7858525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altLang="en-US" sz="2400" dirty="0">
                    <a:sym typeface="Symbol" panose="05050102010706020507" pitchFamily="18" charset="2"/>
                  </a:rPr>
                  <a:t>Counterexample: Let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SG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SG" altLang="en-US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p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  <m:sup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e>
                      <m:sup>
                        <m:r>
                          <a:rPr lang="en-SG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SG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SG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(−</m:t>
                        </m:r>
                        <m:r>
                          <a:rPr lang="en-SG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r>
                          <a:rPr lang="en-SG" alt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SG" altLang="en-US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SG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alt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SG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. But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6424668-41D0-4B42-BBE6-3212A99C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9" y="2598003"/>
                <a:ext cx="7858525" cy="830997"/>
              </a:xfrm>
              <a:prstGeom prst="rect">
                <a:avLst/>
              </a:prstGeom>
              <a:blipFill>
                <a:blip r:embed="rId4"/>
                <a:stretch>
                  <a:fillRect l="-1241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49124B-984B-43AB-A7F9-DFD1CFE54C93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CD0895-FC11-40C2-BD54-39597D0396E6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049D12-62DD-4EB2-8A74-9BD158CF8F5F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4938C0-86FE-44A5-BE6E-AB07BC9A22F6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8637853-D9FC-4FE5-B740-1AE60FE5EA43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223CC7-AC5A-4DBB-BD40-D5AE1892824D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D14D3D-BF42-4A6C-B65D-314B61F636A4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014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Proving Universal Statements: Exhaustion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4FFCCC-5DE0-461A-82CE-8173FAA037B2}"/>
              </a:ext>
            </a:extLst>
          </p:cNvPr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4.1.4. Proving Universal Statements by Exhaustion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/>
              <p:nvPr/>
            </p:nvSpPr>
            <p:spPr>
              <a:xfrm>
                <a:off x="307549" y="1546281"/>
                <a:ext cx="8326416" cy="2456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Given a universal conditional statement:</a:t>
                </a:r>
              </a:p>
              <a:p>
                <a:pPr>
                  <a:spcAft>
                    <a:spcPts val="600"/>
                  </a:spcAft>
                  <a:tabLst>
                    <a:tab pos="2152650" algn="l"/>
                  </a:tabLst>
                </a:pPr>
                <a:r>
                  <a:rPr lang="en-US" altLang="en-US" sz="28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SG" alt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SG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G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28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dirty="0"/>
                  <a:t>When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 is finite or when only a finite number of elements satisfy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, we may prove the statement by the </a:t>
                </a:r>
                <a:r>
                  <a:rPr lang="en-US" altLang="en-US" sz="2800" dirty="0">
                    <a:solidFill>
                      <a:srgbClr val="0000FF"/>
                    </a:solidFill>
                  </a:rPr>
                  <a:t>method of exhaustion</a:t>
                </a:r>
                <a:r>
                  <a:rPr lang="en-US" altLang="en-US" sz="2800" dirty="0"/>
                  <a:t>.</a:t>
                </a:r>
                <a:endParaRPr lang="en-SG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9" y="1546281"/>
                <a:ext cx="8326416" cy="2456122"/>
              </a:xfrm>
              <a:prstGeom prst="rect">
                <a:avLst/>
              </a:prstGeom>
              <a:blipFill>
                <a:blip r:embed="rId3"/>
                <a:stretch>
                  <a:fillRect l="-1464" t="-2481" b="-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AAF18934-5705-4B37-937F-DB8D7233F972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B7E8A7-DF09-40D2-A900-8FDDA5A9D97F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D208B0E-BDD9-49E3-B824-AAC7C5B71AC8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85DEBA-C9C7-48DC-B323-835278E4333D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071725-19EA-4EBE-975B-0B2A85DB5825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ABC2B6-2131-4149-B160-51D19FB517BF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891481-0278-4DB4-BB96-AB8DAD2CAD88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21848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Proving Universal Statements: Exhaustion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/>
              <p:nvPr/>
            </p:nvSpPr>
            <p:spPr>
              <a:xfrm>
                <a:off x="307549" y="1189466"/>
                <a:ext cx="8326416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Example #3: Prove the following statement</a:t>
                </a:r>
              </a:p>
              <a:p>
                <a:pPr marL="892175">
                  <a:spcAft>
                    <a:spcPts val="600"/>
                  </a:spcAft>
                  <a:tabLst>
                    <a:tab pos="892175" algn="l"/>
                  </a:tabLst>
                </a:pPr>
                <a:r>
                  <a:rPr lang="en-US" altLang="en-US" sz="28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 is even and </a:t>
                </a:r>
                <a14:m>
                  <m:oMath xmlns:m="http://schemas.openxmlformats.org/officeDocument/2006/math"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≤26</m:t>
                    </m:r>
                  </m:oMath>
                </a14:m>
                <a:r>
                  <a:rPr lang="en-US" alt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 can be written as a sum of two primes.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9" y="1189466"/>
                <a:ext cx="8326416" cy="1461939"/>
              </a:xfrm>
              <a:prstGeom prst="rect">
                <a:avLst/>
              </a:prstGeom>
              <a:blipFill>
                <a:blip r:embed="rId3"/>
                <a:stretch>
                  <a:fillRect l="-1464" t="-3750" b="-108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77EE7DC-05AE-4313-A306-BA46D05405C9}"/>
              </a:ext>
            </a:extLst>
          </p:cNvPr>
          <p:cNvSpPr txBox="1"/>
          <p:nvPr/>
        </p:nvSpPr>
        <p:spPr>
          <a:xfrm>
            <a:off x="415123" y="2815173"/>
            <a:ext cx="5696238" cy="267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altLang="en-US" sz="2400" dirty="0">
                <a:sym typeface="Symbol" panose="05050102010706020507" pitchFamily="18" charset="2"/>
              </a:rPr>
              <a:t>Proof (by method of exhaustion):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4 = 2 + 2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6 = 3 + 3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8 = 3 + 5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10 = 5 + 5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12 = 5 + 7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14 = 11 + 3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9B06EE-1D17-49FB-879E-0AA881E31C38}"/>
              </a:ext>
            </a:extLst>
          </p:cNvPr>
          <p:cNvSpPr txBox="1"/>
          <p:nvPr/>
        </p:nvSpPr>
        <p:spPr>
          <a:xfrm>
            <a:off x="3291840" y="3190934"/>
            <a:ext cx="2819521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16 = 5 + 11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18 = 7 + 11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20 = 7 + 13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22 = 5 + 17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24 = 5 + 19</a:t>
            </a:r>
          </a:p>
          <a:p>
            <a:pPr marL="720725" indent="-342900">
              <a:buFont typeface="Wingdings" panose="05000000000000000000" pitchFamily="2" charset="2"/>
              <a:buChar char="§"/>
            </a:pPr>
            <a:r>
              <a:rPr lang="en-SG" altLang="en-US" sz="2400" dirty="0">
                <a:sym typeface="Symbol" panose="05050102010706020507" pitchFamily="18" charset="2"/>
              </a:rPr>
              <a:t>26 = 7 + 19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8EF82E-1A2E-4A90-8FE1-BA5558A0E827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EBEF93-464D-48AF-BF0A-2E5EE4A8929D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0CBA5E-E087-4582-A758-355AD58F9673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8EFC7F-951E-4D91-94B7-5D10F0BA62B0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9D5100-9550-4123-B0DC-A77DDFB8ED08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6E6A03-5E8D-42C8-928D-F2DD58194517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C4B00C-9876-4AB5-A21B-0340386F2589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4539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Proving Universal Statements: Generalizing from the Generic Particular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4FFCCC-5DE0-461A-82CE-8173FAA037B2}"/>
              </a:ext>
            </a:extLst>
          </p:cNvPr>
          <p:cNvSpPr txBox="1"/>
          <p:nvPr/>
        </p:nvSpPr>
        <p:spPr>
          <a:xfrm>
            <a:off x="0" y="784038"/>
            <a:ext cx="9144000" cy="102190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4.1.5. Proving Universal Statements by </a:t>
            </a:r>
          </a:p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           Generalizing from the Generic Particular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7BF311-9298-462F-90EA-67E4730369CC}"/>
              </a:ext>
            </a:extLst>
          </p:cNvPr>
          <p:cNvSpPr txBox="1"/>
          <p:nvPr/>
        </p:nvSpPr>
        <p:spPr>
          <a:xfrm>
            <a:off x="307549" y="2089985"/>
            <a:ext cx="8326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The most powerful technique for proving a universal statement s one that works regardless of the size of the domain (possibly infinite) over which the statement is quantified.</a:t>
            </a:r>
            <a:endParaRPr lang="en-SG" alt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AF7495-BE03-4A3E-9C39-474CAD41BE19}"/>
              </a:ext>
            </a:extLst>
          </p:cNvPr>
          <p:cNvGrpSpPr/>
          <p:nvPr/>
        </p:nvGrpSpPr>
        <p:grpSpPr>
          <a:xfrm>
            <a:off x="640211" y="4042352"/>
            <a:ext cx="7863578" cy="1846152"/>
            <a:chOff x="885710" y="4577305"/>
            <a:chExt cx="7863578" cy="21854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416EB1-103B-4EA0-BC49-08AAF572E6DA}"/>
                </a:ext>
              </a:extLst>
            </p:cNvPr>
            <p:cNvSpPr/>
            <p:nvPr/>
          </p:nvSpPr>
          <p:spPr>
            <a:xfrm>
              <a:off x="885710" y="4837069"/>
              <a:ext cx="7863578" cy="19256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91B0C4-40E4-4666-B3E9-A6E315CCF60A}"/>
                </a:ext>
              </a:extLst>
            </p:cNvPr>
            <p:cNvSpPr/>
            <p:nvPr/>
          </p:nvSpPr>
          <p:spPr>
            <a:xfrm>
              <a:off x="885710" y="4577305"/>
              <a:ext cx="7863578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DCBEE0-2D5C-4BCF-A6D9-A7DFE0E0DABD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Generalizing from the Generic Particular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4569CC7-DE46-4600-A991-99EA8CE1B842}"/>
                    </a:ext>
                  </a:extLst>
                </p:cNvPr>
                <p:cNvSpPr txBox="1"/>
                <p:nvPr/>
              </p:nvSpPr>
              <p:spPr>
                <a:xfrm>
                  <a:off x="1076818" y="5260495"/>
                  <a:ext cx="7540471" cy="142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To show that every element of a set satisfies a certain property, suppose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SG" sz="2400" dirty="0"/>
                    <a:t> is a </a:t>
                  </a:r>
                  <a:r>
                    <a:rPr lang="en-SG" sz="2400" i="1" dirty="0">
                      <a:solidFill>
                        <a:srgbClr val="C00000"/>
                      </a:solidFill>
                    </a:rPr>
                    <a:t>particular</a:t>
                  </a:r>
                  <a:r>
                    <a:rPr lang="en-SG" sz="2400" dirty="0"/>
                    <a:t> but </a:t>
                  </a:r>
                  <a:r>
                    <a:rPr lang="en-SG" sz="2400" i="1" dirty="0">
                      <a:solidFill>
                        <a:srgbClr val="C00000"/>
                      </a:solidFill>
                    </a:rPr>
                    <a:t>arbitrarily chosen </a:t>
                  </a:r>
                  <a:r>
                    <a:rPr lang="en-SG" sz="2400" dirty="0"/>
                    <a:t>element of the set, and show that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SG" sz="2400" dirty="0"/>
                    <a:t>satisfies the property.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4569CC7-DE46-4600-A991-99EA8CE1B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18" y="5260495"/>
                  <a:ext cx="7540471" cy="1420931"/>
                </a:xfrm>
                <a:prstGeom prst="rect">
                  <a:avLst/>
                </a:prstGeom>
                <a:blipFill>
                  <a:blip r:embed="rId3"/>
                  <a:stretch>
                    <a:fillRect l="-1213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1BC44898-9754-4F19-A9AE-1ED72850CCF6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58A999-576E-492F-AB69-83EF9BBA6CCB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F6847-7A93-48AD-9329-B8D22D2C0E08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78436F-D0E5-4D6D-92C5-84BC3213519A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6B6CE5-2244-488F-B491-120A975FE2BF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0E1BB7-DA13-429F-93C8-E181210C71FB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A5342B-0365-4D08-8B95-CDD2080C5676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94248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Proving Universal Statements: Generalizing from the Generic Particular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7BF311-9298-462F-90EA-67E4730369CC}"/>
              </a:ext>
            </a:extLst>
          </p:cNvPr>
          <p:cNvSpPr txBox="1"/>
          <p:nvPr/>
        </p:nvSpPr>
        <p:spPr>
          <a:xfrm>
            <a:off x="307548" y="1072715"/>
            <a:ext cx="8522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Example #4: Prove that the sum of any two even integers is even.</a:t>
            </a:r>
            <a:endParaRPr lang="en-SG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6755D5-2023-4C60-B146-6FCAFBA76F83}"/>
                  </a:ext>
                </a:extLst>
              </p:cNvPr>
              <p:cNvSpPr txBox="1"/>
              <p:nvPr/>
            </p:nvSpPr>
            <p:spPr>
              <a:xfrm>
                <a:off x="547238" y="2026822"/>
                <a:ext cx="7858525" cy="38779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altLang="en-US" sz="2400" dirty="0">
                    <a:sym typeface="Symbol" panose="05050102010706020507" pitchFamily="18" charset="2"/>
                  </a:rPr>
                  <a:t>Proof:</a:t>
                </a:r>
              </a:p>
              <a:p>
                <a:pPr marL="457200" indent="-457200">
                  <a:spcAft>
                    <a:spcPts val="600"/>
                  </a:spcAft>
                  <a:buAutoNum type="arabicPeriod"/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be two particular but arbitrarily chosen even integers.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1.1	Then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the definition of even number)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1.2	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+2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=2(</m:t>
                    </m:r>
                    <m:r>
                      <a:rPr lang="en-SG" altLang="en-US" sz="24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altLang="en-US" sz="24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SG" altLang="en-US" sz="24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basic algebra)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1.3	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2(</m:t>
                    </m:r>
                    <m:r>
                      <a:rPr lang="en-SG" altLang="en-US" sz="24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altLang="en-US" sz="24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SG" altLang="en-US" sz="24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is an integer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en-US" sz="2000" b="0" i="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SG" alt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) 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and an even number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the definition of even number)</a:t>
                </a:r>
                <a:endParaRPr lang="en-SG" altLang="en-US" sz="2400" dirty="0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	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1.4	Hence </a:t>
                </a:r>
                <a14:m>
                  <m:oMath xmlns:m="http://schemas.openxmlformats.org/officeDocument/2006/math">
                    <m:r>
                      <a:rPr lang="en-SG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SG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SG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is an even number.</a:t>
                </a:r>
              </a:p>
              <a:p>
                <a:pPr marL="982663" indent="-982663" defTabSz="892175">
                  <a:spcBef>
                    <a:spcPts val="600"/>
                  </a:spcBef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2.	Therefore the sum of any two even integers is even.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6755D5-2023-4C60-B146-6FCAFBA7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8" y="2026822"/>
                <a:ext cx="7858525" cy="3877985"/>
              </a:xfrm>
              <a:prstGeom prst="rect">
                <a:avLst/>
              </a:prstGeom>
              <a:blipFill>
                <a:blip r:embed="rId3"/>
                <a:stretch>
                  <a:fillRect l="-1241" t="-1256" r="-1396" b="-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C4AAFC9E-62DB-4446-8D2A-9D4E5DFF5DAE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30AA5E-4446-42AC-8B16-8E9926EB747A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C80916-A214-4709-90BC-990239A880F9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4AE54C-ADDD-4992-8A07-2BD7EFBFDD39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87A82BD-BF80-41F8-BA11-9323255AECB2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38D493-3E68-452D-8673-26632C6616CE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2C9242-B1B1-4106-8DE0-88A11528EFA1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662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Rational Numbers</a:t>
            </a:r>
            <a:r>
              <a:rPr lang="en-SG" sz="1200" dirty="0">
                <a:solidFill>
                  <a:schemeClr val="bg1"/>
                </a:solidFill>
              </a:rPr>
              <a:t>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4.2 Proofs on Rational Numbers</a:t>
            </a:r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6D87CE-FE1A-49DF-86EE-2B20B2D89A23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4F6BE3-B6CA-4BD4-91AD-004D40147AC5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65723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17113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Rational Numbers</a:t>
            </a:r>
            <a:r>
              <a:rPr lang="en-SG" sz="1200" dirty="0">
                <a:solidFill>
                  <a:schemeClr val="bg1"/>
                </a:solidFill>
              </a:rPr>
              <a:t>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Definition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4.2.1. Definition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398F2-55F0-4970-8A0A-EF663C2C79C8}"/>
              </a:ext>
            </a:extLst>
          </p:cNvPr>
          <p:cNvSpPr txBox="1"/>
          <p:nvPr/>
        </p:nvSpPr>
        <p:spPr>
          <a:xfrm>
            <a:off x="253510" y="1555903"/>
            <a:ext cx="826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In this section, we will apply proof techniques we have learned on rational numbers.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72140-F2EB-4318-A0C5-B368AFB86F8A}"/>
              </a:ext>
            </a:extLst>
          </p:cNvPr>
          <p:cNvGrpSpPr/>
          <p:nvPr/>
        </p:nvGrpSpPr>
        <p:grpSpPr>
          <a:xfrm>
            <a:off x="567522" y="2860868"/>
            <a:ext cx="8008955" cy="2402693"/>
            <a:chOff x="993227" y="4598517"/>
            <a:chExt cx="8008955" cy="24026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C374DB-CAB0-40F9-91B5-F522E3596C0B}"/>
                </a:ext>
              </a:extLst>
            </p:cNvPr>
            <p:cNvSpPr/>
            <p:nvPr/>
          </p:nvSpPr>
          <p:spPr>
            <a:xfrm>
              <a:off x="993228" y="4598517"/>
              <a:ext cx="8008954" cy="24026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9FA819-1846-4DFC-A876-7901B119DD0D}"/>
                </a:ext>
              </a:extLst>
            </p:cNvPr>
            <p:cNvSpPr/>
            <p:nvPr/>
          </p:nvSpPr>
          <p:spPr>
            <a:xfrm>
              <a:off x="993227" y="4598517"/>
              <a:ext cx="8008953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9D4349-8663-422F-99E8-2D6B48BF6AB6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Rational Numbers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926A14-7E0B-4C6E-8A36-2DDCF53C225D}"/>
                    </a:ext>
                  </a:extLst>
                </p:cNvPr>
                <p:cNvSpPr txBox="1"/>
                <p:nvPr/>
              </p:nvSpPr>
              <p:spPr>
                <a:xfrm>
                  <a:off x="1109374" y="5193984"/>
                  <a:ext cx="7731125" cy="1807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A real number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SG" sz="2400" dirty="0"/>
                    <a:t> is </a:t>
                  </a:r>
                  <a:r>
                    <a:rPr lang="en-SG" sz="2400" dirty="0">
                      <a:solidFill>
                        <a:srgbClr val="C00000"/>
                      </a:solidFill>
                    </a:rPr>
                    <a:t>rational</a:t>
                  </a:r>
                  <a:r>
                    <a:rPr lang="en-SG" sz="2400" dirty="0"/>
                    <a:t> if, and only if, it can be expressed as a quotient of two integers with a nonzero denominator.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A real number that is not rational is </a:t>
                  </a:r>
                  <a:r>
                    <a:rPr lang="en-SG" sz="2400" dirty="0">
                      <a:solidFill>
                        <a:srgbClr val="C00000"/>
                      </a:solidFill>
                    </a:rPr>
                    <a:t>irrational</a:t>
                  </a:r>
                  <a:r>
                    <a:rPr lang="en-SG" sz="2400" dirty="0"/>
                    <a:t>.</a:t>
                  </a:r>
                </a:p>
                <a:p>
                  <a:pPr>
                    <a:tabLst>
                      <a:tab pos="450850" algn="l"/>
                      <a:tab pos="1966913" algn="l"/>
                      <a:tab pos="3136900" algn="l"/>
                    </a:tabLst>
                  </a:pPr>
                  <a:r>
                    <a:rPr lang="en-SG" sz="2200" dirty="0"/>
                    <a:t>	</a:t>
                  </a:r>
                  <a14:m>
                    <m:oMath xmlns:m="http://schemas.openxmlformats.org/officeDocument/2006/math">
                      <m:r>
                        <a:rPr lang="en-SG" sz="22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SG" sz="2200" dirty="0"/>
                    <a:t> is rational 	</a:t>
                  </a:r>
                  <a14:m>
                    <m:oMath xmlns:m="http://schemas.openxmlformats.org/officeDocument/2006/math">
                      <m:r>
                        <a:rPr lang="en-SG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⟺∃</m:t>
                      </m:r>
                    </m:oMath>
                  </a14:m>
                  <a:r>
                    <a:rPr lang="en-SG" sz="2200" dirty="0"/>
                    <a:t> integers </a:t>
                  </a:r>
                  <a14:m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SG" sz="2200" dirty="0"/>
                    <a:t> and </a:t>
                  </a:r>
                  <a14:m>
                    <m:oMath xmlns:m="http://schemas.openxmlformats.org/officeDocument/2006/math">
                      <m:r>
                        <a:rPr lang="en-SG" sz="22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SG" sz="2200" dirty="0"/>
                    <a:t> such that </a:t>
                  </a:r>
                  <a14:m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a14:m>
                  <a:r>
                    <a:rPr lang="en-SG" sz="2200" dirty="0"/>
                    <a:t> and </a:t>
                  </a:r>
                  <a14:m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≠0.</m:t>
                      </m:r>
                    </m:oMath>
                  </a14:m>
                  <a:r>
                    <a:rPr lang="en-SG" sz="2200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926A14-7E0B-4C6E-8A36-2DDCF53C2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4" y="5193984"/>
                  <a:ext cx="7731125" cy="1807226"/>
                </a:xfrm>
                <a:prstGeom prst="rect">
                  <a:avLst/>
                </a:prstGeom>
                <a:blipFill>
                  <a:blip r:embed="rId3"/>
                  <a:stretch>
                    <a:fillRect l="-1183" t="-2703" r="-394" b="-202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F4AA2B1D-0396-4D08-982C-F020387EB383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A7F20B-327F-41FF-942C-49CEC21A72FA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D15981C-5F4D-461D-AC9A-0B6D3B31A380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311C7A6-E123-4A74-AE6A-06AAD271734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34CF63-8C10-49F6-8077-C71B7647C7F3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B0DE73-5A8A-42FC-BCEB-492075AB7F7F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791A00-3489-4A34-AE0C-7591BF1D20E9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5266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Rational Numbers</a:t>
            </a:r>
            <a:r>
              <a:rPr lang="en-SG" sz="1200" dirty="0">
                <a:solidFill>
                  <a:schemeClr val="bg1"/>
                </a:solidFill>
              </a:rPr>
              <a:t>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Every Integer is a Rational Number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4.2.2. Every Integer is a Rational Number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72140-F2EB-4318-A0C5-B368AFB86F8A}"/>
              </a:ext>
            </a:extLst>
          </p:cNvPr>
          <p:cNvGrpSpPr/>
          <p:nvPr/>
        </p:nvGrpSpPr>
        <p:grpSpPr>
          <a:xfrm>
            <a:off x="506395" y="1730375"/>
            <a:ext cx="8008955" cy="1155547"/>
            <a:chOff x="993227" y="4598517"/>
            <a:chExt cx="8008955" cy="11555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C374DB-CAB0-40F9-91B5-F522E3596C0B}"/>
                </a:ext>
              </a:extLst>
            </p:cNvPr>
            <p:cNvSpPr/>
            <p:nvPr/>
          </p:nvSpPr>
          <p:spPr>
            <a:xfrm>
              <a:off x="993228" y="4598517"/>
              <a:ext cx="8008954" cy="11555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9FA819-1846-4DFC-A876-7901B119DD0D}"/>
                </a:ext>
              </a:extLst>
            </p:cNvPr>
            <p:cNvSpPr/>
            <p:nvPr/>
          </p:nvSpPr>
          <p:spPr>
            <a:xfrm>
              <a:off x="993227" y="4598517"/>
              <a:ext cx="8008953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9D4349-8663-422F-99E8-2D6B48BF6AB6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4.2.1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4.3.1)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926A14-7E0B-4C6E-8A36-2DDCF53C225D}"/>
                </a:ext>
              </a:extLst>
            </p:cNvPr>
            <p:cNvSpPr txBox="1"/>
            <p:nvPr/>
          </p:nvSpPr>
          <p:spPr>
            <a:xfrm>
              <a:off x="1109374" y="5193984"/>
              <a:ext cx="7731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Every integer is a rational number.</a:t>
              </a:r>
              <a:endParaRPr lang="en-SG" sz="2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E7D9F2-83BF-4EC3-BDF7-594BC7A4D40C}"/>
                  </a:ext>
                </a:extLst>
              </p:cNvPr>
              <p:cNvSpPr txBox="1"/>
              <p:nvPr/>
            </p:nvSpPr>
            <p:spPr>
              <a:xfrm>
                <a:off x="415124" y="3080423"/>
                <a:ext cx="8025010" cy="25101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altLang="en-US" sz="2400" dirty="0">
                    <a:sym typeface="Symbol" panose="05050102010706020507" pitchFamily="18" charset="2"/>
                  </a:rPr>
                  <a:t>Proof:</a:t>
                </a:r>
              </a:p>
              <a:p>
                <a:pPr marL="457200" indent="-457200">
                  <a:spcAft>
                    <a:spcPts val="600"/>
                  </a:spcAft>
                  <a:buAutoNum type="arabicPeriod"/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be a particular but arbitrarily chosen integer.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1.1	Then </a:t>
                </a:r>
                <a14:m>
                  <m:oMath xmlns:m="http://schemas.openxmlformats.org/officeDocument/2006/math"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altLang="en-US" sz="2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num>
                      <m:den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den>
                    </m:f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which is in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alt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alt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num>
                      <m:den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den>
                    </m:f>
                    <m:r>
                      <a:rPr lang="en-SG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where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are integers.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1.2	Hence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is a rational number.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2.	Therefore every integer is a rational number.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E7D9F2-83BF-4EC3-BDF7-594BC7A4D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4" y="3080423"/>
                <a:ext cx="8025010" cy="2510174"/>
              </a:xfrm>
              <a:prstGeom prst="rect">
                <a:avLst/>
              </a:prstGeom>
              <a:blipFill>
                <a:blip r:embed="rId3"/>
                <a:stretch>
                  <a:fillRect l="-1215" t="-1942" b="-46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AC8DB41C-B893-4BB4-8DFB-5F52856096CA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70227BF-0234-4DEE-96AE-A3D6442B2780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10CF106-545F-4767-BDC8-84F1386A485D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480328E-1C20-430D-B7CB-7640976EA18B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331E1FC-0F2A-4A59-96AD-82C32203CA9C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429845-922D-4B97-B2A4-6960AB521528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ABCF76-4C95-4F41-AF58-3891DF1A17DD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30414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4. Methods of Proof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60000538"/>
              </p:ext>
            </p:extLst>
          </p:nvPr>
        </p:nvGraphicFramePr>
        <p:xfrm>
          <a:off x="536032" y="821403"/>
          <a:ext cx="7979318" cy="520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7950" algn="l"/>
                <a:tab pos="6459538" algn="l"/>
                <a:tab pos="8612188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7849C3-455C-4E2C-AFB8-00C5134DC270}"/>
              </a:ext>
            </a:extLst>
          </p:cNvPr>
          <p:cNvSpPr txBox="1"/>
          <p:nvPr/>
        </p:nvSpPr>
        <p:spPr>
          <a:xfrm>
            <a:off x="415123" y="5933475"/>
            <a:ext cx="696628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4 Elementary Number Theory and Methods of Proof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5793F0-A0F4-4DE9-B551-3DCCA92B8387}"/>
              </a:ext>
            </a:extLst>
          </p:cNvPr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6D9B0A-6678-4B4A-A173-FAE3FC48F698}"/>
              </a:ext>
            </a:extLst>
          </p:cNvPr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AE0F6B9-1477-4791-870A-4A8E5A1FFE67}"/>
              </a:ext>
            </a:extLst>
          </p:cNvPr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3F423D-9099-452E-AFC9-CA146C47FAA2}"/>
              </a:ext>
            </a:extLst>
          </p:cNvPr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DCDFE0-DF94-436C-AEAE-80C9814FCE4F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6EF00ED-D86A-4FFB-A3A9-319B95882B32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CB2841E-71E6-4577-8011-A1BBDA3005E3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CEC03DA-B29B-4810-B6A4-D4A82C49DD88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FCEDEB-8946-4D5F-8772-EC9F908C5B6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5EB9BDC-1C13-445B-BA69-CC5E94B20C3F}"/>
              </a:ext>
            </a:extLst>
          </p:cNvPr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0C7310-0D73-44EC-821F-0248A375DD07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F91D5E-C69E-4321-9E7A-E41A6EAFF73A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45843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Rational Numbers</a:t>
            </a:r>
            <a:r>
              <a:rPr lang="en-SG" sz="1200" dirty="0">
                <a:solidFill>
                  <a:schemeClr val="bg1"/>
                </a:solidFill>
              </a:rPr>
              <a:t>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 Sum of Any Two Rational Numbers is Rational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4.2.3. The Sum of Any Two Rational Numbers is Rational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272140-F2EB-4318-A0C5-B368AFB86F8A}"/>
              </a:ext>
            </a:extLst>
          </p:cNvPr>
          <p:cNvGrpSpPr/>
          <p:nvPr/>
        </p:nvGrpSpPr>
        <p:grpSpPr>
          <a:xfrm>
            <a:off x="543463" y="1454356"/>
            <a:ext cx="8008955" cy="1155547"/>
            <a:chOff x="993227" y="4598517"/>
            <a:chExt cx="8008955" cy="11555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C374DB-CAB0-40F9-91B5-F522E3596C0B}"/>
                </a:ext>
              </a:extLst>
            </p:cNvPr>
            <p:cNvSpPr/>
            <p:nvPr/>
          </p:nvSpPr>
          <p:spPr>
            <a:xfrm>
              <a:off x="993228" y="4598517"/>
              <a:ext cx="8008954" cy="11555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9FA819-1846-4DFC-A876-7901B119DD0D}"/>
                </a:ext>
              </a:extLst>
            </p:cNvPr>
            <p:cNvSpPr/>
            <p:nvPr/>
          </p:nvSpPr>
          <p:spPr>
            <a:xfrm>
              <a:off x="993227" y="4598517"/>
              <a:ext cx="8008953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9D4349-8663-422F-99E8-2D6B48BF6AB6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4.2.2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4.3.2)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926A14-7E0B-4C6E-8A36-2DDCF53C225D}"/>
                </a:ext>
              </a:extLst>
            </p:cNvPr>
            <p:cNvSpPr txBox="1"/>
            <p:nvPr/>
          </p:nvSpPr>
          <p:spPr>
            <a:xfrm>
              <a:off x="1109374" y="5193984"/>
              <a:ext cx="7731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The sum of any two rational numbers is rational.</a:t>
              </a:r>
              <a:endParaRPr lang="en-SG" sz="2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E7D9F2-83BF-4EC3-BDF7-594BC7A4D40C}"/>
                  </a:ext>
                </a:extLst>
              </p:cNvPr>
              <p:cNvSpPr txBox="1"/>
              <p:nvPr/>
            </p:nvSpPr>
            <p:spPr>
              <a:xfrm>
                <a:off x="213222" y="2686711"/>
                <a:ext cx="8669438" cy="37038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altLang="en-US" sz="2400" dirty="0">
                    <a:sym typeface="Symbol" panose="05050102010706020507" pitchFamily="18" charset="2"/>
                  </a:rPr>
                  <a:t>Proof:</a:t>
                </a:r>
              </a:p>
              <a:p>
                <a:pPr marL="457200" indent="-457200">
                  <a:buAutoNum type="arabicPeriod"/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be two particular but arbitrarily chosen rational numbers.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1.1	Then </a:t>
                </a:r>
                <a14:m>
                  <m:oMath xmlns:m="http://schemas.openxmlformats.org/officeDocument/2006/math"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altLang="en-US" sz="2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num>
                      <m:den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den>
                    </m:f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alt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num>
                      <m:den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den>
                    </m:f>
                    <m:r>
                      <a:rPr lang="en-SG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≠0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≠0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the definition of rational number)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1.2	Then </a:t>
                </a:r>
                <a14:m>
                  <m:oMath xmlns:m="http://schemas.openxmlformats.org/officeDocument/2006/math">
                    <m:r>
                      <a:rPr lang="en-SG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alt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alt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num>
                      <m:den>
                        <m:r>
                          <a:rPr lang="en-SG" altLang="en-US" sz="24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den>
                    </m:f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num>
                      <m:den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den>
                    </m:f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𝑎𝑑</m:t>
                        </m:r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𝑏𝑐</m:t>
                        </m:r>
                      </m:num>
                      <m:den>
                        <m:r>
                          <a:rPr lang="en-SG" altLang="en-US" sz="2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𝑏𝑑</m:t>
                        </m:r>
                      </m:den>
                    </m:f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basic algebra)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1.3	Since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𝑎𝑑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𝑏𝑐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𝑏𝑑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are integers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en-US" sz="2000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SG" altLang="en-US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SG" altLang="en-US" sz="24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𝑏𝑑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, so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is rational.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2.	Therefore the sum of any two rational numbers is rational.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E7D9F2-83BF-4EC3-BDF7-594BC7A4D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2" y="2686711"/>
                <a:ext cx="8669438" cy="3703834"/>
              </a:xfrm>
              <a:prstGeom prst="rect">
                <a:avLst/>
              </a:prstGeom>
              <a:blipFill>
                <a:blip r:embed="rId3"/>
                <a:stretch>
                  <a:fillRect l="-1125" t="-1318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6919F1A9-786C-4896-B192-67E3C05CE119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18EC1-2F87-4731-AA14-89D9F607C02D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68339E-A3EC-41FC-ACDF-774CE65DCC3E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B87EF7-F4C7-4F26-9F38-0725EA5A561C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49102A-FFF3-443C-A32A-977F8331189F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76B063-C565-4B16-B19F-9C1AF0C48D6D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F6F8F9D-ADBA-4F98-8952-85C8CE167BF1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40382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Rational Numbers</a:t>
            </a:r>
            <a:r>
              <a:rPr lang="en-SG" sz="1200" dirty="0">
                <a:solidFill>
                  <a:schemeClr val="bg1"/>
                </a:solidFill>
              </a:rPr>
              <a:t>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Corollary; The Double of a Rational Number is Rational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810C09-B722-4D0E-9660-E60E91FF4757}"/>
              </a:ext>
            </a:extLst>
          </p:cNvPr>
          <p:cNvGrpSpPr/>
          <p:nvPr/>
        </p:nvGrpSpPr>
        <p:grpSpPr>
          <a:xfrm>
            <a:off x="831319" y="1398189"/>
            <a:ext cx="7863578" cy="2301959"/>
            <a:chOff x="993228" y="4598517"/>
            <a:chExt cx="7863578" cy="23019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FEC5EE-67F6-4C3E-ACCA-EA43CC86D32D}"/>
                </a:ext>
              </a:extLst>
            </p:cNvPr>
            <p:cNvSpPr/>
            <p:nvPr/>
          </p:nvSpPr>
          <p:spPr>
            <a:xfrm>
              <a:off x="993228" y="4598518"/>
              <a:ext cx="7863578" cy="23019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48AF7F-44C1-4B83-8E8B-9F2683BEB233}"/>
                </a:ext>
              </a:extLst>
            </p:cNvPr>
            <p:cNvSpPr/>
            <p:nvPr/>
          </p:nvSpPr>
          <p:spPr>
            <a:xfrm>
              <a:off x="993228" y="4598517"/>
              <a:ext cx="7863578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4A1C17-08B8-4E21-A2F4-BE21DD7CB520}"/>
                </a:ext>
              </a:extLst>
            </p:cNvPr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Corollary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4B6BD2-6559-4B6E-B97F-1B68F39DCEB9}"/>
                </a:ext>
              </a:extLst>
            </p:cNvPr>
            <p:cNvSpPr txBox="1"/>
            <p:nvPr/>
          </p:nvSpPr>
          <p:spPr>
            <a:xfrm>
              <a:off x="1109375" y="5193984"/>
              <a:ext cx="7624768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000" dirty="0"/>
                <a:t>A result that is a </a:t>
              </a:r>
              <a:r>
                <a:rPr lang="en-SG" sz="2000" dirty="0">
                  <a:solidFill>
                    <a:srgbClr val="C00000"/>
                  </a:solidFill>
                </a:rPr>
                <a:t>simple deduction </a:t>
              </a:r>
              <a:r>
                <a:rPr lang="en-SG" sz="2000" dirty="0"/>
                <a:t>from a theorem.</a:t>
              </a:r>
            </a:p>
            <a:p>
              <a:pPr>
                <a:tabLst>
                  <a:tab pos="1081088" algn="l"/>
                </a:tabLst>
              </a:pPr>
              <a:r>
                <a:rPr lang="en-SG" sz="2000" dirty="0"/>
                <a:t>Example: </a:t>
              </a:r>
            </a:p>
            <a:p>
              <a:pPr marL="342900" indent="-342900">
                <a:buFont typeface="Wingdings" panose="05000000000000000000" pitchFamily="2" charset="2"/>
                <a:buChar char="§"/>
                <a:tabLst>
                  <a:tab pos="1081088" algn="l"/>
                </a:tabLst>
              </a:pPr>
              <a:r>
                <a:rPr lang="en-SG" dirty="0"/>
                <a:t>(Chapter 4)  </a:t>
              </a:r>
            </a:p>
            <a:p>
              <a:pPr>
                <a:tabLst>
                  <a:tab pos="457200" algn="l"/>
                  <a:tab pos="1081088" algn="l"/>
                </a:tabLst>
              </a:pPr>
              <a:r>
                <a:rPr lang="en-SG" dirty="0"/>
                <a:t>	Theorem </a:t>
              </a:r>
              <a:r>
                <a:rPr lang="en-US" dirty="0"/>
                <a:t>4.2.2 (5</a:t>
              </a:r>
              <a:r>
                <a:rPr lang="en-US" baseline="30000" dirty="0"/>
                <a:t>th</a:t>
              </a:r>
              <a:r>
                <a:rPr lang="en-US" dirty="0"/>
                <a:t>: 4.3.2) The sum of any two rational numbers is rational</a:t>
              </a:r>
            </a:p>
            <a:p>
              <a:pPr>
                <a:tabLst>
                  <a:tab pos="457200" algn="l"/>
                  <a:tab pos="1081088" algn="l"/>
                </a:tabLst>
              </a:pPr>
              <a:r>
                <a:rPr lang="en-US" dirty="0"/>
                <a:t>	Corollary 4.2.3 (5</a:t>
              </a:r>
              <a:r>
                <a:rPr lang="en-US" baseline="30000" dirty="0"/>
                <a:t>th</a:t>
              </a:r>
              <a:r>
                <a:rPr lang="en-US" dirty="0"/>
                <a:t>: 4.3.3) The double of a rational number is rational.</a:t>
              </a:r>
              <a:endParaRPr lang="en-SG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8E89287-0225-4188-BFA0-73EA0FBCE28B}"/>
              </a:ext>
            </a:extLst>
          </p:cNvPr>
          <p:cNvSpPr txBox="1"/>
          <p:nvPr/>
        </p:nvSpPr>
        <p:spPr>
          <a:xfrm>
            <a:off x="216098" y="908206"/>
            <a:ext cx="804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Recall from Lecture #2: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494AF2-063C-44CD-98F5-8D8D87CF24B4}"/>
              </a:ext>
            </a:extLst>
          </p:cNvPr>
          <p:cNvGrpSpPr/>
          <p:nvPr/>
        </p:nvGrpSpPr>
        <p:grpSpPr>
          <a:xfrm>
            <a:off x="2227421" y="5262237"/>
            <a:ext cx="6381357" cy="1088406"/>
            <a:chOff x="993228" y="4598517"/>
            <a:chExt cx="6381357" cy="10884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74E046A-EDF4-46F6-BDB3-727DEA000C7D}"/>
                </a:ext>
              </a:extLst>
            </p:cNvPr>
            <p:cNvSpPr/>
            <p:nvPr/>
          </p:nvSpPr>
          <p:spPr>
            <a:xfrm>
              <a:off x="993228" y="4598518"/>
              <a:ext cx="6381357" cy="10884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E733FD-E282-4D50-93C5-864A4E4FD04E}"/>
                </a:ext>
              </a:extLst>
            </p:cNvPr>
            <p:cNvSpPr/>
            <p:nvPr/>
          </p:nvSpPr>
          <p:spPr>
            <a:xfrm>
              <a:off x="993228" y="4598517"/>
              <a:ext cx="6381357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5CC99F-81AD-4213-96E3-33D317EDDE5D}"/>
                </a:ext>
              </a:extLst>
            </p:cNvPr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Corollary 4.2.3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4.2.3)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7C6608-C8AD-4522-9A82-AC1EE4CAEFDF}"/>
                </a:ext>
              </a:extLst>
            </p:cNvPr>
            <p:cNvSpPr txBox="1"/>
            <p:nvPr/>
          </p:nvSpPr>
          <p:spPr>
            <a:xfrm>
              <a:off x="1109375" y="5193984"/>
              <a:ext cx="5816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The double of a rational number is rational.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22855E7-07C0-4D12-B3F0-9E8078C6878B}"/>
              </a:ext>
            </a:extLst>
          </p:cNvPr>
          <p:cNvGrpSpPr/>
          <p:nvPr/>
        </p:nvGrpSpPr>
        <p:grpSpPr>
          <a:xfrm>
            <a:off x="383733" y="3903419"/>
            <a:ext cx="6572652" cy="1155547"/>
            <a:chOff x="993228" y="4598517"/>
            <a:chExt cx="6572652" cy="11555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3F708E8-383F-4760-8C4F-735ED1331032}"/>
                </a:ext>
              </a:extLst>
            </p:cNvPr>
            <p:cNvSpPr/>
            <p:nvPr/>
          </p:nvSpPr>
          <p:spPr>
            <a:xfrm>
              <a:off x="993228" y="4598517"/>
              <a:ext cx="6572652" cy="11555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50A8A5-9286-4C74-949B-33B63AEC0982}"/>
                </a:ext>
              </a:extLst>
            </p:cNvPr>
            <p:cNvSpPr/>
            <p:nvPr/>
          </p:nvSpPr>
          <p:spPr>
            <a:xfrm>
              <a:off x="993228" y="4598517"/>
              <a:ext cx="6572652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FC2A8D-67ED-4A36-83D9-D26006531523}"/>
                </a:ext>
              </a:extLst>
            </p:cNvPr>
            <p:cNvSpPr txBox="1"/>
            <p:nvPr/>
          </p:nvSpPr>
          <p:spPr>
            <a:xfrm>
              <a:off x="1109374" y="4645644"/>
              <a:ext cx="5762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4.2.2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4.3.2)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B2A14EE-870F-464B-8196-E330960A8781}"/>
                </a:ext>
              </a:extLst>
            </p:cNvPr>
            <p:cNvSpPr txBox="1"/>
            <p:nvPr/>
          </p:nvSpPr>
          <p:spPr>
            <a:xfrm>
              <a:off x="1109375" y="5193984"/>
              <a:ext cx="6294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The sum of any two rational numbers is rational.</a:t>
              </a:r>
              <a:endParaRPr lang="en-SG" sz="2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FCFAC202-3736-42AB-A0F5-2757FEF12C1A}"/>
              </a:ext>
            </a:extLst>
          </p:cNvPr>
          <p:cNvSpPr/>
          <p:nvPr/>
        </p:nvSpPr>
        <p:spPr>
          <a:xfrm>
            <a:off x="1200786" y="5459810"/>
            <a:ext cx="794639" cy="5236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8306E2-E79D-4E8B-8F4E-145EF4E798E4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035E8A4-BBF5-4B77-8724-52CFBE32F385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EF9F71D-81B3-40A0-8F4F-1706B0D45EAE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9D0658A-5EEC-4BB9-8709-F5E87E6B67AA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7672C98-266B-4621-BC89-F636BA28DE8C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E04219-5F06-49EC-B940-046AA6D5B4DA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BE6CD4-391D-4032-AF8C-5CACCC87CB77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2452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Divisibility</a:t>
            </a:r>
            <a:r>
              <a:rPr lang="en-SG" sz="1200" dirty="0">
                <a:solidFill>
                  <a:schemeClr val="bg1"/>
                </a:solidFill>
              </a:rPr>
              <a:t>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4.3 Proofs on Divisibility</a:t>
            </a:r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5F2DDF-2DA2-48F2-BFCF-AD5C7C755CDC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597B4-59F7-4AEF-9A93-52982F6C72D9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8246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Divisibility</a:t>
            </a:r>
            <a:r>
              <a:rPr lang="en-SG" sz="1200" dirty="0">
                <a:solidFill>
                  <a:schemeClr val="bg1"/>
                </a:solidFill>
              </a:rPr>
              <a:t>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ED1CE-EEE4-4820-A1C3-2E12C5CCA48D}"/>
              </a:ext>
            </a:extLst>
          </p:cNvPr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Definition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8795A-1B43-4EF1-A054-D6356D7BD72E}"/>
              </a:ext>
            </a:extLst>
          </p:cNvPr>
          <p:cNvSpPr txBox="1"/>
          <p:nvPr/>
        </p:nvSpPr>
        <p:spPr>
          <a:xfrm>
            <a:off x="307549" y="1546210"/>
            <a:ext cx="832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Recall from Lecture #2:</a:t>
            </a:r>
            <a:endParaRPr lang="en-US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647B33-5EE8-4206-A197-9F1A6975E50F}"/>
              </a:ext>
            </a:extLst>
          </p:cNvPr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4.3.1. Definition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C8777F-2DD4-4A69-B793-A17EC2BA9757}"/>
              </a:ext>
            </a:extLst>
          </p:cNvPr>
          <p:cNvGrpSpPr/>
          <p:nvPr/>
        </p:nvGrpSpPr>
        <p:grpSpPr>
          <a:xfrm>
            <a:off x="601772" y="2220542"/>
            <a:ext cx="7863578" cy="2365069"/>
            <a:chOff x="993228" y="4598516"/>
            <a:chExt cx="7863578" cy="27997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B5B470-7A95-412C-AED6-2FD11FB6EC0A}"/>
                </a:ext>
              </a:extLst>
            </p:cNvPr>
            <p:cNvSpPr/>
            <p:nvPr/>
          </p:nvSpPr>
          <p:spPr>
            <a:xfrm>
              <a:off x="993228" y="4598516"/>
              <a:ext cx="7863578" cy="2789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641972-CF64-45A1-AA05-7DE5490D38F9}"/>
                </a:ext>
              </a:extLst>
            </p:cNvPr>
            <p:cNvSpPr/>
            <p:nvPr/>
          </p:nvSpPr>
          <p:spPr>
            <a:xfrm>
              <a:off x="993228" y="4598517"/>
              <a:ext cx="7863578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5E086C-F1A2-446F-82E2-B25A66B82BBD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Divisibility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508EAB-591C-4B0B-90FF-73AF217D3CF2}"/>
                    </a:ext>
                  </a:extLst>
                </p:cNvPr>
                <p:cNvSpPr txBox="1"/>
                <p:nvPr/>
              </p:nvSpPr>
              <p:spPr>
                <a:xfrm>
                  <a:off x="1109375" y="5193984"/>
                  <a:ext cx="7416249" cy="22042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000" dirty="0"/>
                    <a:t>If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and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SG" sz="2000" dirty="0"/>
                    <a:t> are integers, then</a:t>
                  </a:r>
                </a:p>
                <a:p>
                  <a:pPr>
                    <a:spcAft>
                      <a:spcPts val="600"/>
                    </a:spcAft>
                    <a:tabLst>
                      <a:tab pos="692150" algn="l"/>
                    </a:tabLst>
                  </a:pPr>
                  <a:r>
                    <a:rPr lang="en-SG" sz="2000" dirty="0"/>
                    <a:t>	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</a:t>
                  </a:r>
                  <a:r>
                    <a:rPr lang="en-SG" sz="2000" dirty="0">
                      <a:solidFill>
                        <a:srgbClr val="C00000"/>
                      </a:solidFill>
                    </a:rPr>
                    <a:t>divisible</a:t>
                  </a:r>
                  <a:r>
                    <a:rPr lang="en-SG" sz="2000" dirty="0"/>
                    <a:t> by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SG" sz="2000" dirty="0"/>
                    <a:t> </a:t>
                  </a:r>
                  <a:r>
                    <a:rPr lang="en-SG" sz="2000" dirty="0" err="1"/>
                    <a:t>iff</a:t>
                  </a:r>
                  <a:r>
                    <a:rPr lang="en-SG" sz="2000" dirty="0"/>
                    <a:t>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equals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SG" sz="2000" dirty="0"/>
                    <a:t> times some integer.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2000" dirty="0"/>
                    <a:t>We use the notation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00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>
                      <a:solidFill>
                        <a:srgbClr val="0033CC"/>
                      </a:solidFill>
                    </a:rPr>
                    <a:t> </a:t>
                  </a:r>
                  <a:r>
                    <a:rPr lang="en-US" sz="2000" dirty="0"/>
                    <a:t>to mean “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2000" dirty="0"/>
                    <a:t> divides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/>
                    <a:t>”.  Symbolically, if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en-SG" sz="2000" dirty="0"/>
                    <a:t>: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sz="2000" dirty="0"/>
                    <a:t>	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en-SG" sz="2000" dirty="0"/>
                    <a:t> such that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𝑑𝑘</m:t>
                      </m:r>
                    </m:oMath>
                  </a14:m>
                  <a:r>
                    <a:rPr lang="en-SG" sz="2000" dirty="0"/>
                    <a:t>.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508EAB-591C-4B0B-90FF-73AF217D3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5" y="5193984"/>
                  <a:ext cx="7416249" cy="2204264"/>
                </a:xfrm>
                <a:prstGeom prst="rect">
                  <a:avLst/>
                </a:prstGeom>
                <a:blipFill>
                  <a:blip r:embed="rId3"/>
                  <a:stretch>
                    <a:fillRect l="-905" t="-1967" b="-5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4377D88B-F6B5-461E-8F43-2929687C8906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2D5674-543F-4791-8FAF-09ACABC1838C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35651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Divisibility</a:t>
            </a:r>
            <a:r>
              <a:rPr lang="en-SG" sz="1200" dirty="0">
                <a:solidFill>
                  <a:schemeClr val="bg1"/>
                </a:solidFill>
              </a:rPr>
              <a:t>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ED1CE-EEE4-4820-A1C3-2E12C5CCA48D}"/>
              </a:ext>
            </a:extLst>
          </p:cNvPr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Theorems: A Positive Divisor of a Positive Integer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647B33-5EE8-4206-A197-9F1A6975E50F}"/>
              </a:ext>
            </a:extLst>
          </p:cNvPr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4.3.2. Theorems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C8777F-2DD4-4A69-B793-A17EC2BA9757}"/>
              </a:ext>
            </a:extLst>
          </p:cNvPr>
          <p:cNvGrpSpPr/>
          <p:nvPr/>
        </p:nvGrpSpPr>
        <p:grpSpPr>
          <a:xfrm>
            <a:off x="369739" y="1566183"/>
            <a:ext cx="8215670" cy="903133"/>
            <a:chOff x="993228" y="4598513"/>
            <a:chExt cx="8215670" cy="106911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B5B470-7A95-412C-AED6-2FD11FB6EC0A}"/>
                </a:ext>
              </a:extLst>
            </p:cNvPr>
            <p:cNvSpPr/>
            <p:nvPr/>
          </p:nvSpPr>
          <p:spPr>
            <a:xfrm>
              <a:off x="993228" y="4598513"/>
              <a:ext cx="8215670" cy="1069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641972-CF64-45A1-AA05-7DE5490D38F9}"/>
                </a:ext>
              </a:extLst>
            </p:cNvPr>
            <p:cNvSpPr/>
            <p:nvPr/>
          </p:nvSpPr>
          <p:spPr>
            <a:xfrm>
              <a:off x="993228" y="4598517"/>
              <a:ext cx="8215670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5E086C-F1A2-446F-82E2-B25A66B82BBD}"/>
                </a:ext>
              </a:extLst>
            </p:cNvPr>
            <p:cNvSpPr txBox="1"/>
            <p:nvPr/>
          </p:nvSpPr>
          <p:spPr>
            <a:xfrm>
              <a:off x="1038611" y="4611805"/>
              <a:ext cx="8047006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4.3.1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4.4.1) A Positive Divisor of a Positive Integer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508EAB-591C-4B0B-90FF-73AF217D3CF2}"/>
                    </a:ext>
                  </a:extLst>
                </p:cNvPr>
                <p:cNvSpPr txBox="1"/>
                <p:nvPr/>
              </p:nvSpPr>
              <p:spPr>
                <a:xfrm>
                  <a:off x="1109375" y="5193984"/>
                  <a:ext cx="7416249" cy="473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000" dirty="0"/>
                    <a:t>For all positive integers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SG" sz="2000" dirty="0"/>
                    <a:t> and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SG" sz="2000" dirty="0"/>
                    <a:t>, if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SG" sz="2000" dirty="0"/>
                    <a:t>, then </a:t>
                  </a:r>
                  <a14:m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508EAB-591C-4B0B-90FF-73AF217D3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5" y="5193984"/>
                  <a:ext cx="7416249" cy="473644"/>
                </a:xfrm>
                <a:prstGeom prst="rect">
                  <a:avLst/>
                </a:prstGeom>
                <a:blipFill>
                  <a:blip r:embed="rId3"/>
                  <a:stretch>
                    <a:fillRect l="-822" t="-7576" b="-2575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1FA18F-DB2D-43B0-A980-EEC726E55DAF}"/>
                  </a:ext>
                </a:extLst>
              </p:cNvPr>
              <p:cNvSpPr txBox="1"/>
              <p:nvPr/>
            </p:nvSpPr>
            <p:spPr>
              <a:xfrm>
                <a:off x="213222" y="2686711"/>
                <a:ext cx="8669438" cy="30469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altLang="en-US" sz="2400" dirty="0">
                    <a:sym typeface="Symbol" panose="05050102010706020507" pitchFamily="18" charset="2"/>
                  </a:rPr>
                  <a:t>Proof (direct proof):</a:t>
                </a:r>
              </a:p>
              <a:p>
                <a:pPr marL="457200" indent="-457200">
                  <a:buAutoNum type="arabicPeriod"/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be two positive integers and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1.1	Then there exists an integer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𝑎𝑘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the definition of divisibility)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1.2	Since both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are positive integers,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is positive, i.e.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≥1.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	1.3	Therefore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𝑎𝑘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2.	Therefore for all positive </a:t>
                </a:r>
                <a:r>
                  <a:rPr lang="en-SG" sz="2400" dirty="0"/>
                  <a:t>integers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400" dirty="0"/>
                  <a:t>, if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400" dirty="0"/>
                  <a:t>, then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1FA18F-DB2D-43B0-A980-EEC726E55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2" y="2686711"/>
                <a:ext cx="8669438" cy="3046988"/>
              </a:xfrm>
              <a:prstGeom prst="rect">
                <a:avLst/>
              </a:prstGeom>
              <a:blipFill>
                <a:blip r:embed="rId4"/>
                <a:stretch>
                  <a:fillRect l="-1125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0BE2C8E5-A9DC-4511-AA28-39D182706F71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0F726B-4C8B-49C1-903A-FE014C61B8BE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1364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Divisibility</a:t>
            </a:r>
            <a:r>
              <a:rPr lang="en-SG" sz="1200" dirty="0">
                <a:solidFill>
                  <a:schemeClr val="bg1"/>
                </a:solidFill>
              </a:rPr>
              <a:t>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ED1CE-EEE4-4820-A1C3-2E12C5CCA48D}"/>
              </a:ext>
            </a:extLst>
          </p:cNvPr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Theorems: Divisors of 1</a:t>
            </a:r>
            <a:endParaRPr lang="en-SG" sz="11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C8777F-2DD4-4A69-B793-A17EC2BA9757}"/>
              </a:ext>
            </a:extLst>
          </p:cNvPr>
          <p:cNvGrpSpPr/>
          <p:nvPr/>
        </p:nvGrpSpPr>
        <p:grpSpPr>
          <a:xfrm>
            <a:off x="640211" y="1039099"/>
            <a:ext cx="7863578" cy="903131"/>
            <a:chOff x="993228" y="4598516"/>
            <a:chExt cx="7863578" cy="106911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B5B470-7A95-412C-AED6-2FD11FB6EC0A}"/>
                </a:ext>
              </a:extLst>
            </p:cNvPr>
            <p:cNvSpPr/>
            <p:nvPr/>
          </p:nvSpPr>
          <p:spPr>
            <a:xfrm>
              <a:off x="993228" y="4598516"/>
              <a:ext cx="7863578" cy="10691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641972-CF64-45A1-AA05-7DE5490D38F9}"/>
                </a:ext>
              </a:extLst>
            </p:cNvPr>
            <p:cNvSpPr/>
            <p:nvPr/>
          </p:nvSpPr>
          <p:spPr>
            <a:xfrm>
              <a:off x="993228" y="4598517"/>
              <a:ext cx="7863578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5E086C-F1A2-446F-82E2-B25A66B82BBD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4.3.2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4.4.2) Divisors of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508EAB-591C-4B0B-90FF-73AF217D3CF2}"/>
                </a:ext>
              </a:extLst>
            </p:cNvPr>
            <p:cNvSpPr txBox="1"/>
            <p:nvPr/>
          </p:nvSpPr>
          <p:spPr>
            <a:xfrm>
              <a:off x="1109375" y="5193984"/>
              <a:ext cx="7416249" cy="47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000" dirty="0"/>
                <a:t>The only divisors of 1 are 1 and -1.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1FA18F-DB2D-43B0-A980-EEC726E55DAF}"/>
                  </a:ext>
                </a:extLst>
              </p:cNvPr>
              <p:cNvSpPr txBox="1"/>
              <p:nvPr/>
            </p:nvSpPr>
            <p:spPr>
              <a:xfrm>
                <a:off x="324356" y="2157433"/>
                <a:ext cx="8669438" cy="39703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altLang="en-US" sz="2400" dirty="0">
                    <a:sym typeface="Symbol" panose="05050102010706020507" pitchFamily="18" charset="2"/>
                  </a:rPr>
                  <a:t>Proof (by division into cases):</a:t>
                </a:r>
              </a:p>
              <a:p>
                <a:pPr marL="457200" indent="-457200">
                  <a:buAutoNum type="arabicPeriod"/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is any integer that divides 1.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1.1	Then there exists an integer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𝑚𝑘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the definition of divisibility)</a:t>
                </a:r>
                <a:r>
                  <a:rPr lang="en-SG" altLang="en-US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1.2	Since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𝑚𝑘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is positive, either both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are positive, or both negative.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1.3	Case 1: Both </a:t>
                </a:r>
                <a14:m>
                  <m:oMath xmlns:m="http://schemas.openxmlformats.org/officeDocument/2006/math"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are positive. 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	1.3.1 Since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| 1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SG" alt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SG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≤1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(by Theorem 4.3.1).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	1.3.2 Then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=1.</m:t>
                    </m:r>
                  </m:oMath>
                </a14:m>
                <a:endParaRPr lang="en-SG" altLang="en-US" sz="2000" dirty="0">
                  <a:sym typeface="Symbol" panose="05050102010706020507" pitchFamily="18" charset="2"/>
                </a:endParaRP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1.4	Case 2: Both </a:t>
                </a:r>
                <a14:m>
                  <m:oMath xmlns:m="http://schemas.openxmlformats.org/officeDocument/2006/math"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are negative.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	1.4.1 Then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–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is a positive integer divisor of 1, i.e.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–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|1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	1.4.2 By the same reasoning in 1.3.1 and 1.3.2,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, or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=−1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2.	Therefore the only divisors of 1 are 1 and -1.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1FA18F-DB2D-43B0-A980-EEC726E55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6" y="2157433"/>
                <a:ext cx="8669438" cy="3970318"/>
              </a:xfrm>
              <a:prstGeom prst="rect">
                <a:avLst/>
              </a:prstGeom>
              <a:blipFill>
                <a:blip r:embed="rId3"/>
                <a:stretch>
                  <a:fillRect l="-1125" t="-1229" b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4C3C2290-1B3C-4EF9-AE13-2785E3DBC7E6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58DBF9C-68C7-4A2C-B4B5-E0A07FFF6E41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61336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Divisibility</a:t>
            </a:r>
            <a:r>
              <a:rPr lang="en-SG" sz="1200" dirty="0">
                <a:solidFill>
                  <a:schemeClr val="bg1"/>
                </a:solidFill>
              </a:rPr>
              <a:t>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ED1CE-EEE4-4820-A1C3-2E12C5CCA48D}"/>
              </a:ext>
            </a:extLst>
          </p:cNvPr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Theorems: Transitivity of Divisibility</a:t>
            </a:r>
            <a:endParaRPr lang="en-SG" sz="1100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C8777F-2DD4-4A69-B793-A17EC2BA9757}"/>
              </a:ext>
            </a:extLst>
          </p:cNvPr>
          <p:cNvGrpSpPr/>
          <p:nvPr/>
        </p:nvGrpSpPr>
        <p:grpSpPr>
          <a:xfrm>
            <a:off x="640211" y="1039099"/>
            <a:ext cx="7863578" cy="903131"/>
            <a:chOff x="993228" y="4598516"/>
            <a:chExt cx="7863578" cy="106911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B5B470-7A95-412C-AED6-2FD11FB6EC0A}"/>
                </a:ext>
              </a:extLst>
            </p:cNvPr>
            <p:cNvSpPr/>
            <p:nvPr/>
          </p:nvSpPr>
          <p:spPr>
            <a:xfrm>
              <a:off x="993228" y="4598516"/>
              <a:ext cx="7863578" cy="10691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641972-CF64-45A1-AA05-7DE5490D38F9}"/>
                </a:ext>
              </a:extLst>
            </p:cNvPr>
            <p:cNvSpPr/>
            <p:nvPr/>
          </p:nvSpPr>
          <p:spPr>
            <a:xfrm>
              <a:off x="993228" y="4598517"/>
              <a:ext cx="7863578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5E086C-F1A2-446F-82E2-B25A66B82BBD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4.3.3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4.4.3) Transitivity of Divisibility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508EAB-591C-4B0B-90FF-73AF217D3CF2}"/>
                    </a:ext>
                  </a:extLst>
                </p:cNvPr>
                <p:cNvSpPr txBox="1"/>
                <p:nvPr/>
              </p:nvSpPr>
              <p:spPr>
                <a:xfrm>
                  <a:off x="1109375" y="5193984"/>
                  <a:ext cx="7416249" cy="473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000" dirty="0"/>
                    <a:t>For all integers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SG" sz="2000" dirty="0"/>
                    <a:t>,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SG" sz="2000" dirty="0"/>
                    <a:t> and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SG" sz="2000" dirty="0"/>
                    <a:t>, if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SG" sz="2000" dirty="0"/>
                    <a:t>and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SG" sz="2000" dirty="0"/>
                    <a:t>, then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SG" sz="2000" dirty="0"/>
                    <a:t>.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508EAB-591C-4B0B-90FF-73AF217D3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5" y="5193984"/>
                  <a:ext cx="7416249" cy="473644"/>
                </a:xfrm>
                <a:prstGeom prst="rect">
                  <a:avLst/>
                </a:prstGeom>
                <a:blipFill>
                  <a:blip r:embed="rId3"/>
                  <a:stretch>
                    <a:fillRect l="-822" t="-9091" b="-2575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1FA18F-DB2D-43B0-A980-EEC726E55DAF}"/>
                  </a:ext>
                </a:extLst>
              </p:cNvPr>
              <p:cNvSpPr txBox="1"/>
              <p:nvPr/>
            </p:nvSpPr>
            <p:spPr>
              <a:xfrm>
                <a:off x="415123" y="2349590"/>
                <a:ext cx="8374874" cy="25083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altLang="en-US" sz="2400" dirty="0">
                    <a:sym typeface="Symbol" panose="05050102010706020507" pitchFamily="18" charset="2"/>
                  </a:rPr>
                  <a:t>Proof:</a:t>
                </a:r>
              </a:p>
              <a:p>
                <a:pPr marL="457200" indent="-457200">
                  <a:buAutoNum type="arabicPeriod"/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are integers </a:t>
                </a:r>
                <a:r>
                  <a:rPr lang="en-SG" altLang="en-US" sz="2400" dirty="0" err="1">
                    <a:sym typeface="Symbol" panose="05050102010706020507" pitchFamily="18" charset="2"/>
                  </a:rPr>
                  <a:t>s.t.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/>
                  <a:t>and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1.1	Then </a:t>
                </a:r>
                <a14:m>
                  <m:oMath xmlns:m="http://schemas.openxmlformats.org/officeDocument/2006/math"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𝑎𝑟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and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𝑏𝑠</m:t>
                    </m:r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altLang="en-US" sz="20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the definition of divisibility)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1.2	Then </a:t>
                </a:r>
                <a14:m>
                  <m:oMath xmlns:m="http://schemas.openxmlformats.org/officeDocument/2006/math"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𝑏𝑠</m:t>
                    </m:r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altLang="en-US" sz="20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altLang="en-US" sz="20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𝑎𝑟</m:t>
                        </m:r>
                      </m:e>
                    </m:d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substitution) </a:t>
                </a:r>
                <a14:m>
                  <m:oMath xmlns:m="http://schemas.openxmlformats.org/officeDocument/2006/math">
                    <m:r>
                      <a:rPr lang="en-SG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𝑟𝑠</m:t>
                    </m:r>
                    <m:r>
                      <a:rPr lang="en-SG" alt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associativity) 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1.3	Let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0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𝑟𝑠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is an integer (by closure property) and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SG" altLang="en-US" sz="2000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𝑎𝑘</m:t>
                    </m:r>
                    <m:r>
                      <a:rPr lang="en-SG" altLang="en-US" sz="20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SG" altLang="en-US" sz="2000" dirty="0">
                  <a:sym typeface="Symbol" panose="05050102010706020507" pitchFamily="18" charset="2"/>
                </a:endParaRPr>
              </a:p>
              <a:p>
                <a:pPr marL="982663" indent="-982663" defTabSz="892175">
                  <a:spcBef>
                    <a:spcPts val="600"/>
                  </a:spcBef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2.	Therefore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| 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1FA18F-DB2D-43B0-A980-EEC726E55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3" y="2349590"/>
                <a:ext cx="8374874" cy="2508379"/>
              </a:xfrm>
              <a:prstGeom prst="rect">
                <a:avLst/>
              </a:prstGeom>
              <a:blipFill>
                <a:blip r:embed="rId4"/>
                <a:stretch>
                  <a:fillRect l="-1164" t="-1942" r="-146" b="-4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60C817CC-015C-4123-BC3A-75FFA35EB360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1B5F26-9DCD-4539-82CF-D8F7E20DDB5A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7347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Divisibility	 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Indirect Proof</a:t>
            </a:r>
            <a:endParaRPr lang="en-SG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4.4 Indirect Proof</a:t>
            </a:r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0E3D74-17F3-4825-8697-7832FB5EE88B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43F540-3B57-4C52-BE69-73E3CCFC0BE9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35227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Divisibility	 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Indirect Proof</a:t>
            </a:r>
            <a:endParaRPr lang="en-SG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C27BF8-D2B2-43D1-95AC-F48B2EE8FED1}"/>
              </a:ext>
            </a:extLst>
          </p:cNvPr>
          <p:cNvSpPr txBox="1"/>
          <p:nvPr/>
        </p:nvSpPr>
        <p:spPr>
          <a:xfrm>
            <a:off x="0" y="808721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4.4.1. Indirect Proof: Proof by Contradiction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E7D935-336B-4FB5-89F3-E6965565F756}"/>
                  </a:ext>
                </a:extLst>
              </p:cNvPr>
              <p:cNvSpPr txBox="1"/>
              <p:nvPr/>
            </p:nvSpPr>
            <p:spPr>
              <a:xfrm>
                <a:off x="307549" y="1546210"/>
                <a:ext cx="8326416" cy="1503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Sometimes when a direct proof is hard to derive, we can try indirect proof. 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800" dirty="0"/>
                  <a:t>Example: Theorem 4.7.1 (5</a:t>
                </a:r>
                <a:r>
                  <a:rPr lang="en-SG" sz="2800" baseline="30000" dirty="0"/>
                  <a:t>th</a:t>
                </a:r>
                <a:r>
                  <a:rPr lang="en-SG" sz="2800" dirty="0"/>
                  <a:t>: 4.8.1)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800" dirty="0">
                    <a:solidFill>
                      <a:srgbClr val="000000"/>
                    </a:solidFill>
                  </a:rPr>
                  <a:t> is irrational.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E7D935-336B-4FB5-89F3-E6965565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9" y="1546210"/>
                <a:ext cx="8326416" cy="1503873"/>
              </a:xfrm>
              <a:prstGeom prst="rect">
                <a:avLst/>
              </a:prstGeom>
              <a:blipFill>
                <a:blip r:embed="rId3"/>
                <a:stretch>
                  <a:fillRect l="-1464" t="-4065" r="-2269" b="-109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7C101AD3-1149-4B6C-87D2-6183A70FF5DF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482F97-620B-4AE1-A735-FC8286817F77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4241FB-3B98-44B9-BDEE-5A59CE26FE2E}"/>
              </a:ext>
            </a:extLst>
          </p:cNvPr>
          <p:cNvGrpSpPr/>
          <p:nvPr/>
        </p:nvGrpSpPr>
        <p:grpSpPr>
          <a:xfrm>
            <a:off x="640211" y="3118075"/>
            <a:ext cx="7863578" cy="3184979"/>
            <a:chOff x="885710" y="4577305"/>
            <a:chExt cx="7863578" cy="377033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ABA402-7E78-46A8-83AE-2A80644E9D00}"/>
                </a:ext>
              </a:extLst>
            </p:cNvPr>
            <p:cNvSpPr/>
            <p:nvPr/>
          </p:nvSpPr>
          <p:spPr>
            <a:xfrm>
              <a:off x="885710" y="4837069"/>
              <a:ext cx="7863578" cy="30733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99751A-E77D-4362-9B38-AFA3A9C1B12C}"/>
                </a:ext>
              </a:extLst>
            </p:cNvPr>
            <p:cNvSpPr/>
            <p:nvPr/>
          </p:nvSpPr>
          <p:spPr>
            <a:xfrm>
              <a:off x="885710" y="4577305"/>
              <a:ext cx="7863578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FAEA05-279E-47AA-9674-2ECE258A81E7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Proof by Contradiction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DC96743-048C-4A94-8872-9847F3DF1734}"/>
                    </a:ext>
                  </a:extLst>
                </p:cNvPr>
                <p:cNvSpPr txBox="1"/>
                <p:nvPr/>
              </p:nvSpPr>
              <p:spPr>
                <a:xfrm>
                  <a:off x="1077313" y="5341820"/>
                  <a:ext cx="7540471" cy="3005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SG" sz="2400" dirty="0"/>
                    <a:t>Suppose the statement to be proved,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SG" sz="2400" dirty="0"/>
                    <a:t>, is false. That is, the negation of the statement,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SG" sz="2400" dirty="0"/>
                    <a:t>, is true.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SG" sz="2400" dirty="0"/>
                    <a:t>Show that this supposition leads logically to a contradiction.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SG" sz="2400" dirty="0"/>
                    <a:t>Conclude that the statement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SG" sz="2400" dirty="0"/>
                    <a:t> is true.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SG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DC96743-048C-4A94-8872-9847F3DF1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13" y="5341820"/>
                  <a:ext cx="7540471" cy="3005815"/>
                </a:xfrm>
                <a:prstGeom prst="rect">
                  <a:avLst/>
                </a:prstGeom>
                <a:blipFill>
                  <a:blip r:embed="rId4"/>
                  <a:stretch>
                    <a:fillRect l="-1293" t="-2158" r="-129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49D749-28A1-4417-B3E8-91E4847406D6}"/>
              </a:ext>
            </a:extLst>
          </p:cNvPr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Indirect Proof: Proof by Contradiction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7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Divisibility	 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Indirect Proof</a:t>
            </a:r>
            <a:endParaRPr lang="en-SG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23A01-391A-469F-8237-81AB6719F452}"/>
              </a:ext>
            </a:extLst>
          </p:cNvPr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B6B072-F2AF-4F3D-9919-D191A763E7F6}"/>
              </a:ext>
            </a:extLst>
          </p:cNvPr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Indirect Proof: Proof by Contradiction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101AD3-1149-4B6C-87D2-6183A70FF5DF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482F97-620B-4AE1-A735-FC8286817F77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4241FB-3B98-44B9-BDEE-5A59CE26FE2E}"/>
              </a:ext>
            </a:extLst>
          </p:cNvPr>
          <p:cNvGrpSpPr/>
          <p:nvPr/>
        </p:nvGrpSpPr>
        <p:grpSpPr>
          <a:xfrm>
            <a:off x="610747" y="1153090"/>
            <a:ext cx="7863578" cy="1127377"/>
            <a:chOff x="885710" y="4577305"/>
            <a:chExt cx="7863578" cy="13345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ABA402-7E78-46A8-83AE-2A80644E9D00}"/>
                </a:ext>
              </a:extLst>
            </p:cNvPr>
            <p:cNvSpPr/>
            <p:nvPr/>
          </p:nvSpPr>
          <p:spPr>
            <a:xfrm>
              <a:off x="885710" y="4837069"/>
              <a:ext cx="7863578" cy="10748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99751A-E77D-4362-9B38-AFA3A9C1B12C}"/>
                </a:ext>
              </a:extLst>
            </p:cNvPr>
            <p:cNvSpPr/>
            <p:nvPr/>
          </p:nvSpPr>
          <p:spPr>
            <a:xfrm>
              <a:off x="885710" y="4577305"/>
              <a:ext cx="7863578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FAEA05-279E-47AA-9674-2ECE258A81E7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4.6.1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4.7.1)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C96743-048C-4A94-8872-9847F3DF1734}"/>
                </a:ext>
              </a:extLst>
            </p:cNvPr>
            <p:cNvSpPr txBox="1"/>
            <p:nvPr/>
          </p:nvSpPr>
          <p:spPr>
            <a:xfrm>
              <a:off x="1076727" y="5266832"/>
              <a:ext cx="7540471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There is no greatest integer.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B6FA61-45EE-4E11-9066-3609D35E0B7F}"/>
                  </a:ext>
                </a:extLst>
              </p:cNvPr>
              <p:cNvSpPr txBox="1"/>
              <p:nvPr/>
            </p:nvSpPr>
            <p:spPr>
              <a:xfrm>
                <a:off x="384562" y="2630767"/>
                <a:ext cx="8374874" cy="29546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altLang="en-US" sz="2400" dirty="0">
                    <a:sym typeface="Symbol" panose="05050102010706020507" pitchFamily="18" charset="2"/>
                  </a:rPr>
                  <a:t>Proof (by contradiction):</a:t>
                </a:r>
              </a:p>
              <a:p>
                <a:pPr marL="457200" indent="-457200">
                  <a:buAutoNum type="arabicPeriod"/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Suppose not, i.e. there is a greatest integer.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1.1	Let call this greatest integer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𝑔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, and 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𝑔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for all integers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1.2	Let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𝑔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+1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. </a:t>
                </a:r>
                <a:endParaRPr lang="en-SG" altLang="en-US" sz="2000" dirty="0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1.3	Now,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is an integer </a:t>
                </a:r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(closure of integers under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en-SG" altLang="en-US" sz="20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) </a:t>
                </a:r>
                <a:r>
                  <a:rPr lang="en-SG" altLang="en-US" sz="2000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𝐺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𝑔</m:t>
                    </m:r>
                    <m:r>
                      <a:rPr lang="en-SG" altLang="en-US" sz="20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SG" altLang="en-US" sz="2000" dirty="0">
                  <a:sym typeface="Symbol" panose="05050102010706020507" pitchFamily="18" charset="2"/>
                </a:endParaRP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1.4	Hence, </a:t>
                </a:r>
                <a14:m>
                  <m:oMath xmlns:m="http://schemas.openxmlformats.org/officeDocument/2006/math">
                    <m:r>
                      <a:rPr lang="en-SG" alt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𝑔</m:t>
                    </m:r>
                  </m:oMath>
                </a14:m>
                <a:r>
                  <a:rPr lang="en-SG" altLang="en-US" sz="2000" dirty="0">
                    <a:sym typeface="Symbol" panose="05050102010706020507" pitchFamily="18" charset="2"/>
                  </a:rPr>
                  <a:t> is not the greatest integer </a:t>
                </a:r>
                <a:r>
                  <a:rPr lang="en-SG" altLang="en-US" sz="2000" dirty="0">
                    <a:sym typeface="Wingdings" panose="05000000000000000000" pitchFamily="2" charset="2"/>
                  </a:rPr>
                  <a:t> contradicting 1.1.</a:t>
                </a:r>
                <a:endParaRPr lang="en-SG" altLang="en-US" sz="2000" dirty="0">
                  <a:sym typeface="Symbol" panose="05050102010706020507" pitchFamily="18" charset="2"/>
                </a:endParaRPr>
              </a:p>
              <a:p>
                <a:pPr marL="982663" indent="-982663" defTabSz="892175">
                  <a:spcBef>
                    <a:spcPts val="600"/>
                  </a:spcBef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2.	Hence, the supposition that there is a greatest integer is false. </a:t>
                </a:r>
              </a:p>
              <a:p>
                <a:pPr marL="982663" indent="-982663" defTabSz="892175">
                  <a:spcBef>
                    <a:spcPts val="600"/>
                  </a:spcBef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3.	Therefore, there is no greatest integer.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B6FA61-45EE-4E11-9066-3609D35E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2" y="2630767"/>
                <a:ext cx="8374874" cy="2954655"/>
              </a:xfrm>
              <a:prstGeom prst="rect">
                <a:avLst/>
              </a:prstGeom>
              <a:blipFill>
                <a:blip r:embed="rId3"/>
                <a:stretch>
                  <a:fillRect l="-1164" t="-1653" r="-655" b="-3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1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1711325" algn="l"/>
                <a:tab pos="2868613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 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9993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4.1 Definitions</a:t>
            </a:r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/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/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C8D6037-6EB3-4774-BCF9-F9D36BA7773F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E94C89-2CE3-403F-AE9A-05C8BC9F02FD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F41F54-3868-4452-B781-A3A57BB399E2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7275B6-BC84-4FD7-8B51-850BA69A243C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Divisibility	 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Indirect Proof</a:t>
            </a:r>
            <a:endParaRPr lang="en-SG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30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C27BF8-D2B2-43D1-95AC-F48B2EE8FED1}"/>
              </a:ext>
            </a:extLst>
          </p:cNvPr>
          <p:cNvSpPr txBox="1"/>
          <p:nvPr/>
        </p:nvSpPr>
        <p:spPr>
          <a:xfrm>
            <a:off x="0" y="82491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4.4.2. Indirect Proof: Proof by Contraposition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E7D935-336B-4FB5-89F3-E6965565F756}"/>
                  </a:ext>
                </a:extLst>
              </p:cNvPr>
              <p:cNvSpPr txBox="1"/>
              <p:nvPr/>
            </p:nvSpPr>
            <p:spPr>
              <a:xfrm>
                <a:off x="240248" y="1416115"/>
                <a:ext cx="8326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Recall: Contrapositive of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is 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E7D935-336B-4FB5-89F3-E6965565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8" y="1416115"/>
                <a:ext cx="8326416" cy="523220"/>
              </a:xfrm>
              <a:prstGeom prst="rect">
                <a:avLst/>
              </a:prstGeom>
              <a:blipFill>
                <a:blip r:embed="rId3"/>
                <a:stretch>
                  <a:fillRect l="-1464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7C101AD3-1149-4B6C-87D2-6183A70FF5DF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482F97-620B-4AE1-A735-FC8286817F77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4241FB-3B98-44B9-BDEE-5A59CE26FE2E}"/>
              </a:ext>
            </a:extLst>
          </p:cNvPr>
          <p:cNvGrpSpPr/>
          <p:nvPr/>
        </p:nvGrpSpPr>
        <p:grpSpPr>
          <a:xfrm>
            <a:off x="651772" y="2020188"/>
            <a:ext cx="7863578" cy="4443424"/>
            <a:chOff x="885710" y="4577305"/>
            <a:chExt cx="7863578" cy="52600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ABA402-7E78-46A8-83AE-2A80644E9D00}"/>
                </a:ext>
              </a:extLst>
            </p:cNvPr>
            <p:cNvSpPr/>
            <p:nvPr/>
          </p:nvSpPr>
          <p:spPr>
            <a:xfrm>
              <a:off x="885710" y="4837069"/>
              <a:ext cx="7863578" cy="4915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99751A-E77D-4362-9B38-AFA3A9C1B12C}"/>
                </a:ext>
              </a:extLst>
            </p:cNvPr>
            <p:cNvSpPr/>
            <p:nvPr/>
          </p:nvSpPr>
          <p:spPr>
            <a:xfrm>
              <a:off x="885710" y="4577305"/>
              <a:ext cx="7863578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FAEA05-279E-47AA-9674-2ECE258A81E7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Proof by Contraposition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DC96743-048C-4A94-8872-9847F3DF1734}"/>
                    </a:ext>
                  </a:extLst>
                </p:cNvPr>
                <p:cNvSpPr txBox="1"/>
                <p:nvPr/>
              </p:nvSpPr>
              <p:spPr>
                <a:xfrm>
                  <a:off x="1047263" y="5296533"/>
                  <a:ext cx="7540471" cy="454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SG" sz="2400" dirty="0"/>
                    <a:t>Statement to be proved: </a:t>
                  </a:r>
                  <a14:m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SG" sz="2400" dirty="0"/>
                    <a:t>.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SG" sz="2400" dirty="0"/>
                    <a:t>Rewrite the statement into its contrapositive form: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	</a:t>
                  </a:r>
                  <a:r>
                    <a:rPr lang="en-SG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SG" sz="2400" dirty="0"/>
                    <a:t>.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 startAt="3"/>
                  </a:pPr>
                  <a:r>
                    <a:rPr lang="en-SG" sz="2400" dirty="0"/>
                    <a:t>Prove the contrapositive statement by a direct proof.</a:t>
                  </a:r>
                </a:p>
                <a:p>
                  <a:pPr marL="982663" indent="-982663">
                    <a:spcAft>
                      <a:spcPts val="600"/>
                    </a:spcAft>
                    <a:tabLst>
                      <a:tab pos="447675" algn="l"/>
                      <a:tab pos="982663" algn="l"/>
                    </a:tabLst>
                  </a:pPr>
                  <a:r>
                    <a:rPr lang="en-SG" sz="2000" dirty="0"/>
                    <a:t>	3.1	Suppose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SG" sz="2000" dirty="0"/>
                    <a:t> is an (particular but arbitrarily chosen) element of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SG" sz="2000" dirty="0"/>
                    <a:t> </a:t>
                  </a:r>
                  <a:r>
                    <a:rPr lang="en-SG" sz="2000" dirty="0" err="1"/>
                    <a:t>s.t.</a:t>
                  </a:r>
                  <a:r>
                    <a:rPr lang="en-SG" sz="2000" dirty="0"/>
                    <a:t>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SG" sz="2000" dirty="0"/>
                    <a:t>is false.</a:t>
                  </a:r>
                </a:p>
                <a:p>
                  <a:pPr marL="982663" indent="-982663">
                    <a:spcAft>
                      <a:spcPts val="600"/>
                    </a:spcAft>
                    <a:tabLst>
                      <a:tab pos="447675" algn="l"/>
                      <a:tab pos="982663" algn="l"/>
                    </a:tabLst>
                  </a:pPr>
                  <a:r>
                    <a:rPr lang="en-SG" sz="2000" dirty="0"/>
                    <a:t>	3.2	Show that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SG" sz="2000" dirty="0"/>
                    <a:t> is false.</a:t>
                  </a:r>
                </a:p>
                <a:p>
                  <a:pPr marL="457200" indent="-457200">
                    <a:spcAft>
                      <a:spcPts val="600"/>
                    </a:spcAft>
                    <a:buFont typeface="+mj-lt"/>
                    <a:buAutoNum type="arabicPeriod" startAt="4"/>
                  </a:pPr>
                  <a:r>
                    <a:rPr lang="en-SG" sz="2400" dirty="0"/>
                    <a:t>Therefore, the original statement </a:t>
                  </a:r>
                  <a:br>
                    <a:rPr lang="en-SG" sz="2400" dirty="0"/>
                  </a:br>
                  <a14:m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SG" sz="2400" dirty="0"/>
                    <a:t> is true.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DC96743-048C-4A94-8872-9847F3DF1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263" y="5296533"/>
                  <a:ext cx="7540471" cy="4540832"/>
                </a:xfrm>
                <a:prstGeom prst="rect">
                  <a:avLst/>
                </a:prstGeom>
                <a:blipFill>
                  <a:blip r:embed="rId4"/>
                  <a:stretch>
                    <a:fillRect l="-1293" t="-636" r="-323" b="-3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49D749-28A1-4417-B3E8-91E4847406D6}"/>
              </a:ext>
            </a:extLst>
          </p:cNvPr>
          <p:cNvSpPr txBox="1"/>
          <p:nvPr/>
        </p:nvSpPr>
        <p:spPr>
          <a:xfrm>
            <a:off x="0" y="499993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Indirect Proof: Proof by Contraposition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Divisibility	 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Indirect Proof</a:t>
            </a:r>
            <a:endParaRPr lang="en-SG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31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101AD3-1149-4B6C-87D2-6183A70FF5DF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482F97-620B-4AE1-A735-FC8286817F77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49D749-28A1-4417-B3E8-91E4847406D6}"/>
              </a:ext>
            </a:extLst>
          </p:cNvPr>
          <p:cNvSpPr txBox="1"/>
          <p:nvPr/>
        </p:nvSpPr>
        <p:spPr>
          <a:xfrm>
            <a:off x="0" y="499993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Indirect Proof: Proof by Contraposition</a:t>
            </a:r>
            <a:endParaRPr lang="en-SG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B7724A-6239-4406-8AEC-0E23D3871054}"/>
              </a:ext>
            </a:extLst>
          </p:cNvPr>
          <p:cNvGrpSpPr/>
          <p:nvPr/>
        </p:nvGrpSpPr>
        <p:grpSpPr>
          <a:xfrm>
            <a:off x="922086" y="2600035"/>
            <a:ext cx="7863578" cy="1127377"/>
            <a:chOff x="885710" y="4577305"/>
            <a:chExt cx="7863578" cy="13345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825048-1945-48D8-BE0D-2D515258B21C}"/>
                </a:ext>
              </a:extLst>
            </p:cNvPr>
            <p:cNvSpPr/>
            <p:nvPr/>
          </p:nvSpPr>
          <p:spPr>
            <a:xfrm>
              <a:off x="885710" y="4837069"/>
              <a:ext cx="7863578" cy="10748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6CDE306-880F-4B9B-B66E-AAFCBB968BB6}"/>
                </a:ext>
              </a:extLst>
            </p:cNvPr>
            <p:cNvSpPr/>
            <p:nvPr/>
          </p:nvSpPr>
          <p:spPr>
            <a:xfrm>
              <a:off x="885710" y="4577305"/>
              <a:ext cx="7863578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3CB28B-16F5-4AD3-BD61-C31DEFBD102A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Proposition 4.6.4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4.7.4)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6E154DA-3615-452A-8EED-D57BF68AD824}"/>
                    </a:ext>
                  </a:extLst>
                </p:cNvPr>
                <p:cNvSpPr txBox="1"/>
                <p:nvPr/>
              </p:nvSpPr>
              <p:spPr>
                <a:xfrm>
                  <a:off x="1076727" y="5266832"/>
                  <a:ext cx="7540471" cy="546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For all integers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400" dirty="0"/>
                    <a:t>, if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SG" sz="2400" dirty="0"/>
                    <a:t> is even than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400" dirty="0"/>
                    <a:t> is even.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6E154DA-3615-452A-8EED-D57BF68A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727" y="5266832"/>
                  <a:ext cx="7540471" cy="546512"/>
                </a:xfrm>
                <a:prstGeom prst="rect">
                  <a:avLst/>
                </a:prstGeom>
                <a:blipFill>
                  <a:blip r:embed="rId3"/>
                  <a:stretch>
                    <a:fillRect l="-1294" t="-10667" b="-30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4544" y="1342007"/>
                <a:ext cx="7697246" cy="996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Recall that in Lecture 1, we use the following proposition to prove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800" dirty="0">
                    <a:solidFill>
                      <a:srgbClr val="000000"/>
                    </a:solidFill>
                  </a:rPr>
                  <a:t> is irrational.</a:t>
                </a:r>
                <a:endParaRPr lang="en-SG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44" y="1342007"/>
                <a:ext cx="7697246" cy="996042"/>
              </a:xfrm>
              <a:prstGeom prst="rect">
                <a:avLst/>
              </a:prstGeom>
              <a:blipFill>
                <a:blip r:embed="rId4"/>
                <a:stretch>
                  <a:fillRect l="-1664" t="-5488" b="-164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67523" y="4125215"/>
            <a:ext cx="769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shall now prove this proposition.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45093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68613" algn="l"/>
                <a:tab pos="2873375" algn="l"/>
                <a:tab pos="4937125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</a:rPr>
              <a:t>Direct Proof and Counterexample	Rational Numbers	Divisibility	 </a:t>
            </a:r>
            <a:r>
              <a:rPr lang="en-SG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Indirect Proof</a:t>
            </a:r>
            <a:endParaRPr lang="en-SG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32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55F00D-35F5-4772-B5AC-31E14B28BC1D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6FE6CF-80CE-4493-932B-32D3463B00D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990797-0F11-4841-AF77-BCA209346172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7CF139-83D2-4DFE-BC1D-6A57034DEC02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F7921-8E0C-4CFB-AA1E-26C4497483DB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101AD3-1149-4B6C-87D2-6183A70FF5DF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482F97-620B-4AE1-A735-FC8286817F77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49D749-28A1-4417-B3E8-91E4847406D6}"/>
              </a:ext>
            </a:extLst>
          </p:cNvPr>
          <p:cNvSpPr txBox="1"/>
          <p:nvPr/>
        </p:nvSpPr>
        <p:spPr>
          <a:xfrm>
            <a:off x="0" y="499993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Indirect Proof: Proof by Contraposition</a:t>
            </a:r>
            <a:endParaRPr lang="en-SG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B7724A-6239-4406-8AEC-0E23D3871054}"/>
              </a:ext>
            </a:extLst>
          </p:cNvPr>
          <p:cNvGrpSpPr/>
          <p:nvPr/>
        </p:nvGrpSpPr>
        <p:grpSpPr>
          <a:xfrm>
            <a:off x="610747" y="1153090"/>
            <a:ext cx="7863578" cy="1127377"/>
            <a:chOff x="885710" y="4577305"/>
            <a:chExt cx="7863578" cy="13345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825048-1945-48D8-BE0D-2D515258B21C}"/>
                </a:ext>
              </a:extLst>
            </p:cNvPr>
            <p:cNvSpPr/>
            <p:nvPr/>
          </p:nvSpPr>
          <p:spPr>
            <a:xfrm>
              <a:off x="885710" y="4837069"/>
              <a:ext cx="7863578" cy="10748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6CDE306-880F-4B9B-B66E-AAFCBB968BB6}"/>
                </a:ext>
              </a:extLst>
            </p:cNvPr>
            <p:cNvSpPr/>
            <p:nvPr/>
          </p:nvSpPr>
          <p:spPr>
            <a:xfrm>
              <a:off x="885710" y="4577305"/>
              <a:ext cx="7863578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3CB28B-16F5-4AD3-BD61-C31DEFBD102A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Proposition 4.6.4 (5</a:t>
              </a:r>
              <a:r>
                <a:rPr lang="en-SG" sz="2400" baseline="30000" dirty="0">
                  <a:solidFill>
                    <a:schemeClr val="bg1"/>
                  </a:solidFill>
                </a:rPr>
                <a:t>th</a:t>
              </a:r>
              <a:r>
                <a:rPr lang="en-SG" sz="2400" dirty="0">
                  <a:solidFill>
                    <a:schemeClr val="bg1"/>
                  </a:solidFill>
                </a:rPr>
                <a:t>: 4.7.4)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6E154DA-3615-452A-8EED-D57BF68AD824}"/>
                    </a:ext>
                  </a:extLst>
                </p:cNvPr>
                <p:cNvSpPr txBox="1"/>
                <p:nvPr/>
              </p:nvSpPr>
              <p:spPr>
                <a:xfrm>
                  <a:off x="1076727" y="5266832"/>
                  <a:ext cx="7540471" cy="546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400" dirty="0"/>
                    <a:t>For all integers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400" dirty="0"/>
                    <a:t>, if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SG" sz="2400" dirty="0"/>
                    <a:t> is even then </a:t>
                  </a:r>
                  <a14:m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400" dirty="0"/>
                    <a:t> is even.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6E154DA-3615-452A-8EED-D57BF68AD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727" y="5266832"/>
                  <a:ext cx="7540471" cy="546512"/>
                </a:xfrm>
                <a:prstGeom prst="rect">
                  <a:avLst/>
                </a:prstGeom>
                <a:blipFill>
                  <a:blip r:embed="rId3"/>
                  <a:stretch>
                    <a:fillRect l="-1294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D635CA-07A9-4258-9875-A862CC2EDF7C}"/>
                  </a:ext>
                </a:extLst>
              </p:cNvPr>
              <p:cNvSpPr txBox="1"/>
              <p:nvPr/>
            </p:nvSpPr>
            <p:spPr>
              <a:xfrm>
                <a:off x="384562" y="2630767"/>
                <a:ext cx="8374874" cy="35548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altLang="en-US" sz="2400" dirty="0">
                    <a:sym typeface="Symbol" panose="05050102010706020507" pitchFamily="18" charset="2"/>
                  </a:rPr>
                  <a:t>Proof (by contraposition):</a:t>
                </a:r>
              </a:p>
              <a:p>
                <a:pPr marL="457200" indent="-457200">
                  <a:buAutoNum type="arabicPeriod"/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Contrapositive statement: </a:t>
                </a:r>
              </a:p>
              <a:p>
                <a:r>
                  <a:rPr lang="en-SG" altLang="en-US" sz="2400" dirty="0">
                    <a:sym typeface="Symbol" panose="05050102010706020507" pitchFamily="18" charset="2"/>
                  </a:rPr>
                  <a:t>	For all integers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, if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is odd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alt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p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is odd.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be an arbitrarily chosen odd number.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r>
                  <a:rPr lang="en-SG" altLang="en-US" sz="2000" dirty="0">
                    <a:sym typeface="Symbol" panose="05050102010706020507" pitchFamily="18" charset="2"/>
                  </a:rPr>
                  <a:t>	…</a:t>
                </a: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endParaRPr lang="en-SG" altLang="en-US" sz="2000" dirty="0">
                  <a:sym typeface="Symbol" panose="05050102010706020507" pitchFamily="18" charset="2"/>
                </a:endParaRP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endParaRPr lang="en-SG" altLang="en-US" sz="2000" dirty="0">
                  <a:sym typeface="Symbol" panose="05050102010706020507" pitchFamily="18" charset="2"/>
                </a:endParaRP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endParaRPr lang="en-SG" altLang="en-US" sz="2000" dirty="0">
                  <a:sym typeface="Symbol" panose="05050102010706020507" pitchFamily="18" charset="2"/>
                </a:endParaRPr>
              </a:p>
              <a:p>
                <a:pPr marL="982663" indent="-982663" defTabSz="892175">
                  <a:tabLst>
                    <a:tab pos="446088" algn="l"/>
                    <a:tab pos="982663" algn="l"/>
                  </a:tabLst>
                </a:pPr>
                <a:endParaRPr lang="en-SG" altLang="en-US" sz="2000" dirty="0">
                  <a:sym typeface="Symbol" panose="05050102010706020507" pitchFamily="18" charset="2"/>
                </a:endParaRPr>
              </a:p>
              <a:p>
                <a:pPr marL="982663" indent="-982663" defTabSz="892175">
                  <a:spcBef>
                    <a:spcPts val="600"/>
                  </a:spcBef>
                  <a:tabLst>
                    <a:tab pos="446088" algn="l"/>
                    <a:tab pos="98266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3.	Therefore, f</a:t>
                </a:r>
                <a:r>
                  <a:rPr lang="en-SG" sz="2400" dirty="0"/>
                  <a:t>or all integers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even then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is even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D635CA-07A9-4258-9875-A862CC2E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62" y="2630767"/>
                <a:ext cx="8374874" cy="3554819"/>
              </a:xfrm>
              <a:prstGeom prst="rect">
                <a:avLst/>
              </a:prstGeom>
              <a:blipFill>
                <a:blip r:embed="rId4"/>
                <a:stretch>
                  <a:fillRect l="-1164" t="-1372" b="-3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90B1731-60DD-409A-B237-3892D945F6BC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444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33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4049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Definitions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4.1.1. Definitions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5B6B4CD4-4710-4D83-B276-B993C428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5" y="1777087"/>
            <a:ext cx="8159343" cy="356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AADB9DAD-B9DF-4BDA-AB75-F03E77587564}"/>
              </a:ext>
            </a:extLst>
          </p:cNvPr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20B5A5-F50A-4FF3-BE8A-398332A11F28}"/>
              </a:ext>
            </a:extLst>
          </p:cNvPr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A32120-801F-4E8B-A889-05360EEC5F91}"/>
              </a:ext>
            </a:extLst>
          </p:cNvPr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27CDCD-43C9-4FB4-A919-41379851B6B4}"/>
              </a:ext>
            </a:extLst>
          </p:cNvPr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0D8A29B-8E1F-4D82-9072-E6CDCD676BA8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153FE7-A4F5-4CD4-9FD9-37FBB2532AA3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B6D9F4-027C-417A-9C02-E0700E2E3913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B62F59-0ECB-4BA1-8ABD-A397BCC47B61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220342-E9A8-4BFB-9230-AC7DCEEA4DEF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BBBA18B-69A9-42BB-9B58-5988DE82E692}"/>
              </a:ext>
            </a:extLst>
          </p:cNvPr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71CDEB-E5DB-4580-A5CD-5600757A9AE4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17C505-9BD3-4A85-9A02-EBC3AC76D417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DE9631-B048-4246-A1E0-C659E7A8FC09}"/>
              </a:ext>
            </a:extLst>
          </p:cNvPr>
          <p:cNvSpPr txBox="1"/>
          <p:nvPr/>
        </p:nvSpPr>
        <p:spPr>
          <a:xfrm>
            <a:off x="521886" y="5523879"/>
            <a:ext cx="810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Appendix A has been uploaded onto “</a:t>
            </a:r>
            <a:r>
              <a:rPr lang="en-US" dirty="0" err="1"/>
              <a:t>LumiNUS</a:t>
            </a:r>
            <a:r>
              <a:rPr lang="en-US" dirty="0"/>
              <a:t> &gt; Files &gt; Lecture slides and notes” and the CS1231S website.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133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Definitions: Even and Odd Integers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A80468-3A7D-4178-8AE1-ED09E6550D6A}"/>
              </a:ext>
            </a:extLst>
          </p:cNvPr>
          <p:cNvSpPr txBox="1"/>
          <p:nvPr/>
        </p:nvSpPr>
        <p:spPr>
          <a:xfrm>
            <a:off x="120937" y="985774"/>
            <a:ext cx="832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Recall from Lecture #2:</a:t>
            </a:r>
            <a:endParaRPr lang="en-SG" altLang="en-US" sz="24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EC4F5F-E654-4C28-987D-F7AF30899CC5}"/>
              </a:ext>
            </a:extLst>
          </p:cNvPr>
          <p:cNvGrpSpPr/>
          <p:nvPr/>
        </p:nvGrpSpPr>
        <p:grpSpPr>
          <a:xfrm>
            <a:off x="440844" y="1734665"/>
            <a:ext cx="7863578" cy="2380571"/>
            <a:chOff x="993228" y="4598517"/>
            <a:chExt cx="7863578" cy="238057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57C5A87-EC57-4DFC-83DB-8C4D1D2CCD00}"/>
                </a:ext>
              </a:extLst>
            </p:cNvPr>
            <p:cNvSpPr/>
            <p:nvPr/>
          </p:nvSpPr>
          <p:spPr>
            <a:xfrm>
              <a:off x="993228" y="4598517"/>
              <a:ext cx="7863578" cy="23805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25D7542-9B7D-4B85-9688-B9221829076C}"/>
                </a:ext>
              </a:extLst>
            </p:cNvPr>
            <p:cNvSpPr/>
            <p:nvPr/>
          </p:nvSpPr>
          <p:spPr>
            <a:xfrm>
              <a:off x="993228" y="4598517"/>
              <a:ext cx="7863578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CECFE6-CFBC-42B3-8932-AF8CB25AEE43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Definitions: Even and Odd Integers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77C92C-FE39-483B-A53F-EAD1FDBB92E7}"/>
                    </a:ext>
                  </a:extLst>
                </p:cNvPr>
                <p:cNvSpPr txBox="1"/>
                <p:nvPr/>
              </p:nvSpPr>
              <p:spPr>
                <a:xfrm>
                  <a:off x="1109375" y="5193984"/>
                  <a:ext cx="7557860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000" dirty="0"/>
                    <a:t>An integer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</a:t>
                  </a:r>
                  <a:r>
                    <a:rPr lang="en-SG" sz="2000" dirty="0">
                      <a:solidFill>
                        <a:srgbClr val="C00000"/>
                      </a:solidFill>
                    </a:rPr>
                    <a:t>even</a:t>
                  </a:r>
                  <a:r>
                    <a:rPr lang="en-SG" sz="2000" dirty="0"/>
                    <a:t> if, and only if, 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equals twice some integer.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sz="2000" dirty="0"/>
                    <a:t>An integer </a:t>
                  </a:r>
                  <a14:m>
                    <m:oMath xmlns:m="http://schemas.openxmlformats.org/officeDocument/2006/math"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</a:t>
                  </a:r>
                  <a:r>
                    <a:rPr lang="en-SG" sz="2000" dirty="0">
                      <a:solidFill>
                        <a:srgbClr val="C00000"/>
                      </a:solidFill>
                    </a:rPr>
                    <a:t>odd</a:t>
                  </a:r>
                  <a:r>
                    <a:rPr lang="en-SG" sz="2000" dirty="0"/>
                    <a:t> if, and only if,  </a:t>
                  </a:r>
                  <a14:m>
                    <m:oMath xmlns:m="http://schemas.openxmlformats.org/officeDocument/2006/math"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equals twice some integer plus 1.</a:t>
                  </a:r>
                </a:p>
                <a:p>
                  <a:pPr>
                    <a:tabLst>
                      <a:tab pos="1081088" algn="l"/>
                    </a:tabLst>
                  </a:pPr>
                  <a:r>
                    <a:rPr lang="en-SG" sz="2000" dirty="0"/>
                    <a:t>Symbolically, if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an integer, then</a:t>
                  </a:r>
                </a:p>
                <a:p>
                  <a:pPr>
                    <a:tabLst>
                      <a:tab pos="1081088" algn="l"/>
                      <a:tab pos="2119313" algn="l"/>
                      <a:tab pos="2576513" algn="l"/>
                    </a:tabLst>
                  </a:pPr>
                  <a:r>
                    <a:rPr lang="en-SG" sz="2000" dirty="0"/>
                    <a:t>	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even 	</a:t>
                  </a:r>
                  <a14:m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SG" sz="2000" dirty="0"/>
                    <a:t>	</a:t>
                  </a:r>
                  <a14:m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en-SG" sz="2000" dirty="0"/>
                    <a:t> such that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SG" sz="2000" dirty="0"/>
                    <a:t>. </a:t>
                  </a:r>
                </a:p>
                <a:p>
                  <a:pPr>
                    <a:tabLst>
                      <a:tab pos="1081088" algn="l"/>
                      <a:tab pos="2119313" algn="l"/>
                      <a:tab pos="2576513" algn="l"/>
                    </a:tabLst>
                  </a:pPr>
                  <a:r>
                    <a:rPr lang="en-SG" sz="2000" dirty="0"/>
                    <a:t>	</a:t>
                  </a:r>
                  <a14:m>
                    <m:oMath xmlns:m="http://schemas.openxmlformats.org/officeDocument/2006/math"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odd 	</a:t>
                  </a:r>
                  <a14:m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SG" sz="2000" dirty="0"/>
                    <a:t>	</a:t>
                  </a:r>
                  <a14:m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en-SG" sz="2000" dirty="0"/>
                    <a:t> such that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SG" sz="2000" dirty="0"/>
                    <a:t>. </a:t>
                  </a: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77C92C-FE39-483B-A53F-EAD1FDBB9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5" y="5193984"/>
                  <a:ext cx="7557860" cy="1785104"/>
                </a:xfrm>
                <a:prstGeom prst="rect">
                  <a:avLst/>
                </a:prstGeom>
                <a:blipFill>
                  <a:blip r:embed="rId3"/>
                  <a:stretch>
                    <a:fillRect l="-806" t="-1706" b="-5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4FD17209-1589-4C84-AEC0-88363E76034F}"/>
              </a:ext>
            </a:extLst>
          </p:cNvPr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5510CF-D3BA-4C38-9BFF-8B0447A8C4EB}"/>
              </a:ext>
            </a:extLst>
          </p:cNvPr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993E62-960C-4F0B-90DC-D7A942943EC6}"/>
              </a:ext>
            </a:extLst>
          </p:cNvPr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C4298E-4FED-4E4A-B94C-0EDD57F22F3A}"/>
              </a:ext>
            </a:extLst>
          </p:cNvPr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70FB0C-F3FF-4138-A40B-A8693A7688F9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2F8498-9A6E-4DF2-A4E6-82C4A4665C3C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7D3563-0852-419F-8E5D-69F516C5AA85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87B737C-1507-4687-94BF-5584FFE10F51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5AC00D1-7379-4F24-B667-1DD06D39B22A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774600-4C4E-4AA0-BCD8-F5D1C9B5EBAA}"/>
              </a:ext>
            </a:extLst>
          </p:cNvPr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95A0BB-6964-40D8-BFF4-51273294ABC7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84570B-6B88-4973-890B-42B9A464B93D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6068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17113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Definitions: Prime and Composite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04AD23-50EF-4BA6-A9B1-2E076BF93886}"/>
              </a:ext>
            </a:extLst>
          </p:cNvPr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189A6F-C567-4AE4-B3DC-E41ED0B5EDA0}"/>
              </a:ext>
            </a:extLst>
          </p:cNvPr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5355AF-C6D7-4C1A-96C6-C5FC386B52DE}"/>
              </a:ext>
            </a:extLst>
          </p:cNvPr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3670B2-8F55-46ED-9798-A632C9E1D532}"/>
              </a:ext>
            </a:extLst>
          </p:cNvPr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C8D161-EEA4-4979-9D56-0748D76973F0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B93961-82B3-4152-BA4D-BAEEB49D1EA2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8F38E3-DDDD-4921-9008-C979D9950825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364FF6-93CA-471A-A590-41683ADC8DCA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77A564-DA32-4055-9A46-F76396F6BDC0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375ECC-B73E-4FF6-855E-6E2E91C20848}"/>
              </a:ext>
            </a:extLst>
          </p:cNvPr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2127F3-5531-444C-8339-AD1A5CC931BE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33E65F-BF31-4F5A-864C-123B925805E7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CE1FD1-6474-6732-B525-A8C28F1FED8A}"/>
              </a:ext>
            </a:extLst>
          </p:cNvPr>
          <p:cNvGrpSpPr/>
          <p:nvPr/>
        </p:nvGrpSpPr>
        <p:grpSpPr>
          <a:xfrm>
            <a:off x="437653" y="1121828"/>
            <a:ext cx="7979516" cy="3661187"/>
            <a:chOff x="885709" y="4577305"/>
            <a:chExt cx="7979516" cy="433405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036BFD-8D1D-8F71-A099-10AD1C690CD8}"/>
                </a:ext>
              </a:extLst>
            </p:cNvPr>
            <p:cNvSpPr/>
            <p:nvPr/>
          </p:nvSpPr>
          <p:spPr>
            <a:xfrm>
              <a:off x="885710" y="4837069"/>
              <a:ext cx="7979515" cy="40742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BB4FE8-EAD2-9C95-580F-57EBE336F6A8}"/>
                </a:ext>
              </a:extLst>
            </p:cNvPr>
            <p:cNvSpPr/>
            <p:nvPr/>
          </p:nvSpPr>
          <p:spPr>
            <a:xfrm>
              <a:off x="885709" y="4577305"/>
              <a:ext cx="7979515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FED542-024F-BB06-3DAD-F35680241AB0}"/>
                </a:ext>
              </a:extLst>
            </p:cNvPr>
            <p:cNvSpPr txBox="1"/>
            <p:nvPr/>
          </p:nvSpPr>
          <p:spPr>
            <a:xfrm>
              <a:off x="1109374" y="4645644"/>
              <a:ext cx="7056040" cy="5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Definitions: Prime and Composite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B53F080-F8DB-824D-D501-6C38F0D92259}"/>
                    </a:ext>
                  </a:extLst>
                </p:cNvPr>
                <p:cNvSpPr txBox="1"/>
                <p:nvPr/>
              </p:nvSpPr>
              <p:spPr>
                <a:xfrm>
                  <a:off x="1077313" y="5341820"/>
                  <a:ext cx="7671975" cy="3482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000" dirty="0"/>
                    <a:t>An integer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</a:t>
                  </a:r>
                  <a:r>
                    <a:rPr lang="en-SG" sz="2000" dirty="0">
                      <a:solidFill>
                        <a:srgbClr val="C00000"/>
                      </a:solidFill>
                    </a:rPr>
                    <a:t>prime</a:t>
                  </a:r>
                  <a:r>
                    <a:rPr lang="en-SG" sz="2000" dirty="0"/>
                    <a:t> </a:t>
                  </a:r>
                  <a:r>
                    <a:rPr lang="en-SG" sz="2000" dirty="0" err="1"/>
                    <a:t>iff</a:t>
                  </a:r>
                  <a:r>
                    <a:rPr lang="en-SG" sz="2000" dirty="0"/>
                    <a:t> </a:t>
                  </a:r>
                  <a14:m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en-SG" sz="2000" dirty="0"/>
                    <a:t> and for all positive integers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SG" sz="2000" dirty="0"/>
                    <a:t> and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SG" sz="2000" dirty="0"/>
                    <a:t>, if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 dirty="0" err="1" smtClean="0">
                          <a:latin typeface="Cambria Math" panose="02040503050406030204" pitchFamily="18" charset="0"/>
                        </a:rPr>
                        <m:t>𝑟𝑠</m:t>
                      </m:r>
                    </m:oMath>
                  </a14:m>
                  <a:r>
                    <a:rPr lang="en-SG" sz="2000" dirty="0"/>
                    <a:t>,  then either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SG" sz="2000" dirty="0"/>
                    <a:t>or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SG" sz="2000" dirty="0"/>
                    <a:t> equals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.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sz="2000" dirty="0"/>
                    <a:t>An integer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</a:t>
                  </a:r>
                  <a:r>
                    <a:rPr lang="en-SG" sz="2000" dirty="0">
                      <a:solidFill>
                        <a:srgbClr val="C00000"/>
                      </a:solidFill>
                    </a:rPr>
                    <a:t>composite</a:t>
                  </a:r>
                  <a:r>
                    <a:rPr lang="en-SG" sz="2000" dirty="0"/>
                    <a:t> </a:t>
                  </a:r>
                  <a:r>
                    <a:rPr lang="en-SG" sz="2000" dirty="0" err="1"/>
                    <a:t>iff</a:t>
                  </a:r>
                  <a:r>
                    <a:rPr lang="en-SG" sz="2000" dirty="0"/>
                    <a:t> </a:t>
                  </a:r>
                  <a14:m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en-SG" sz="2000" dirty="0"/>
                    <a:t> and </a:t>
                  </a:r>
                  <a14:m>
                    <m:oMath xmlns:m="http://schemas.openxmlformats.org/officeDocument/2006/math"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 dirty="0" err="1">
                          <a:latin typeface="Cambria Math" panose="02040503050406030204" pitchFamily="18" charset="0"/>
                        </a:rPr>
                        <m:t>𝑟𝑠</m:t>
                      </m:r>
                    </m:oMath>
                  </a14:m>
                  <a:r>
                    <a:rPr lang="en-SG" sz="2000" dirty="0"/>
                    <a:t> for some integers  </a:t>
                  </a:r>
                  <a14:m>
                    <m:oMath xmlns:m="http://schemas.openxmlformats.org/officeDocument/2006/math"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 b="0" i="0" dirty="0" smtClean="0">
                          <a:latin typeface="Cambria Math" panose="02040503050406030204" pitchFamily="18" charset="0"/>
                        </a:rPr>
                        <m:t>and</m:t>
                      </m:r>
                    </m:oMath>
                  </a14:m>
                  <a:r>
                    <a:rPr lang="en-SG" sz="2000" dirty="0"/>
                    <a:t> </a:t>
                  </a:r>
                  <a14:m>
                    <m:oMath xmlns:m="http://schemas.openxmlformats.org/officeDocument/2006/math"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SG" sz="2000" dirty="0"/>
                    <a:t> with </a:t>
                  </a:r>
                  <a14:m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and </a:t>
                  </a:r>
                  <a14:m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.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SG" sz="2000" dirty="0"/>
                    <a:t>In symbols:</a:t>
                  </a:r>
                </a:p>
                <a:p>
                  <a:pPr marL="1828800" indent="-1828800">
                    <a:tabLst>
                      <a:tab pos="574675" algn="l"/>
                      <a:tab pos="1828800" algn="l"/>
                    </a:tabLst>
                  </a:pPr>
                  <a:r>
                    <a:rPr lang="en-SG" sz="2000" dirty="0"/>
                    <a:t>	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prime:	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&gt;1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SG" sz="2000" dirty="0"/>
                    <a:t>, </a:t>
                  </a:r>
                </a:p>
                <a:p>
                  <a:pPr marL="2152650" indent="-2152650">
                    <a:spcAft>
                      <a:spcPts val="600"/>
                    </a:spcAft>
                    <a:tabLst>
                      <a:tab pos="890588" algn="l"/>
                      <a:tab pos="2152650" algn="l"/>
                      <a:tab pos="2520950" algn="l"/>
                    </a:tabLst>
                  </a:pPr>
                  <a:r>
                    <a:rPr lang="en-SG" sz="2000" dirty="0"/>
                    <a:t>	 	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000" i="1" dirty="0" err="1" smtClean="0">
                              <a:latin typeface="Cambria Math" panose="02040503050406030204" pitchFamily="18" charset="0"/>
                            </a:rPr>
                            <m:t>𝑟𝑠</m:t>
                          </m:r>
                          <m:r>
                            <a:rPr lang="en-SG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=1∧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SG" sz="2000" dirty="0"/>
                    <a:t>. </a:t>
                  </a:r>
                </a:p>
                <a:p>
                  <a:pPr marL="1770063" indent="-1770063">
                    <a:tabLst>
                      <a:tab pos="58738" algn="l"/>
                      <a:tab pos="1770063" algn="l"/>
                      <a:tab pos="5740400" algn="l"/>
                    </a:tabLst>
                  </a:pPr>
                  <a:r>
                    <a:rPr lang="en-SG" sz="2000" dirty="0"/>
                    <a:t>	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000" dirty="0"/>
                    <a:t> is composite:	</a:t>
                  </a:r>
                  <a14:m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SG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000" i="1" dirty="0" err="1">
                              <a:latin typeface="Cambria Math" panose="02040503050406030204" pitchFamily="18" charset="0"/>
                            </a:rPr>
                            <m:t>𝑟𝑠</m:t>
                          </m:r>
                          <m:r>
                            <a:rPr lang="en-SG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1&lt;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SG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1&lt;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SG" sz="2000" dirty="0"/>
                    <a:t>.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B53F080-F8DB-824D-D501-6C38F0D92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13" y="5341820"/>
                  <a:ext cx="7671975" cy="3482190"/>
                </a:xfrm>
                <a:prstGeom prst="rect">
                  <a:avLst/>
                </a:prstGeom>
                <a:blipFill>
                  <a:blip r:embed="rId3"/>
                  <a:stretch>
                    <a:fillRect l="-794" t="-1242" b="-227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9A89650-E809-8387-E00B-2686C1A8ED02}"/>
              </a:ext>
            </a:extLst>
          </p:cNvPr>
          <p:cNvSpPr txBox="1"/>
          <p:nvPr/>
        </p:nvSpPr>
        <p:spPr>
          <a:xfrm>
            <a:off x="661317" y="4987636"/>
            <a:ext cx="4471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other ways of defining prime. For example:</a:t>
            </a:r>
            <a:endParaRPr lang="en-SG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6E6CC-966A-72A7-797C-9F69154D127C}"/>
                  </a:ext>
                </a:extLst>
              </p:cNvPr>
              <p:cNvSpPr txBox="1"/>
              <p:nvPr/>
            </p:nvSpPr>
            <p:spPr>
              <a:xfrm>
                <a:off x="1770542" y="5808810"/>
                <a:ext cx="6474962" cy="5068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1828800" indent="-1828800">
                  <a:tabLst>
                    <a:tab pos="574675" algn="l"/>
                    <a:tab pos="1828800" algn="l"/>
                  </a:tabLst>
                </a:pPr>
                <a14:m>
                  <m:oMath xmlns:m="http://schemas.openxmlformats.org/officeDocument/2006/math">
                    <m:r>
                      <a:rPr lang="en-SG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1800" dirty="0"/>
                  <a:t> is prime: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1800" dirty="0"/>
                  <a:t>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6E6CC-966A-72A7-797C-9F69154D1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42" y="5808810"/>
                <a:ext cx="6474962" cy="506870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6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69ACCC-E6CF-482C-8BF9-584170D1A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69379" y="859433"/>
            <a:ext cx="2067275" cy="135896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50042" y="1277305"/>
            <a:ext cx="6565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CS1231S Midterm Test (AY2019/20 Sem1)</a:t>
            </a:r>
            <a:endParaRPr lang="en-SG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A9D33B-13D5-4B5B-AD00-59B4FB9BA0E5}"/>
                  </a:ext>
                </a:extLst>
              </p:cNvPr>
              <p:cNvSpPr txBox="1"/>
              <p:nvPr/>
            </p:nvSpPr>
            <p:spPr>
              <a:xfrm>
                <a:off x="476756" y="2407534"/>
                <a:ext cx="8401025" cy="391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Given the following predicate:</a:t>
                </a:r>
                <a:endParaRPr lang="en-SG" sz="2400" dirty="0"/>
              </a:p>
              <a:p>
                <a:pPr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≠1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∧∀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SG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)∨(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and that the domain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what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  <a:endParaRPr lang="en-SG" sz="2400" dirty="0"/>
              </a:p>
              <a:p>
                <a:pPr marL="625475" indent="-365125">
                  <a:spcAft>
                    <a:spcPts val="600"/>
                  </a:spcAft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true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a prime number.</a:t>
                </a:r>
                <a:endParaRPr lang="en-SG" sz="2400" dirty="0"/>
              </a:p>
              <a:p>
                <a:pPr marL="625475" indent="-365125">
                  <a:spcAft>
                    <a:spcPts val="600"/>
                  </a:spcAft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true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a number other than 1.</a:t>
                </a:r>
                <a:endParaRPr lang="en-SG" sz="2400" dirty="0"/>
              </a:p>
              <a:p>
                <a:pPr marL="625475" indent="-365125">
                  <a:spcAft>
                    <a:spcPts val="600"/>
                  </a:spcAft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always true irrespective of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SG" sz="2400" dirty="0"/>
              </a:p>
              <a:p>
                <a:pPr marL="625475" indent="-365125">
                  <a:spcAft>
                    <a:spcPts val="600"/>
                  </a:spcAft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true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has exactly two factors other than 1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SG" sz="2400" dirty="0"/>
              </a:p>
              <a:p>
                <a:pPr marL="625475" indent="-365125">
                  <a:spcAft>
                    <a:spcPts val="600"/>
                  </a:spcAft>
                  <a:buFont typeface="+mj-lt"/>
                  <a:buAutoNum type="alphaUcPeriod"/>
                </a:pPr>
                <a:r>
                  <a:rPr lang="en-US" sz="2400" dirty="0"/>
                  <a:t> None of the above.</a:t>
                </a:r>
                <a:endParaRPr lang="en-SG" sz="2400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A9D33B-13D5-4B5B-AD00-59B4FB9BA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6" y="2407534"/>
                <a:ext cx="8401025" cy="3910109"/>
              </a:xfrm>
              <a:prstGeom prst="rect">
                <a:avLst/>
              </a:prstGeom>
              <a:blipFill>
                <a:blip r:embed="rId4"/>
                <a:stretch>
                  <a:fillRect l="-1089" t="-12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CCD0EB1-7383-44AA-A407-7EF803FEFA10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69CA16-EC95-485F-A03B-636F754A964A}"/>
              </a:ext>
            </a:extLst>
          </p:cNvPr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ACC925-AF26-4332-9806-DF6CEF177EC2}"/>
              </a:ext>
            </a:extLst>
          </p:cNvPr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AC8FDD-D493-4DF3-8982-C71734F14675}"/>
              </a:ext>
            </a:extLst>
          </p:cNvPr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88D27D-9E65-435F-9558-15FA95AECE94}"/>
              </a:ext>
            </a:extLst>
          </p:cNvPr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F7D606-C94C-46AC-B1AC-A2D7E4186115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BDF1FE-E5DC-4C50-BA8B-C28779735645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BA082E-5DB1-4297-802C-B0078F53C781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825EE4-FB79-436D-9EB0-0CFD0413E23A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7ECB201-FF90-4687-8CFD-5D2258404D33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9014907-B855-4DE6-A112-39E3F774C093}"/>
              </a:ext>
            </a:extLst>
          </p:cNvPr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EF85187-C5C5-49B5-B815-02F05049A31D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0DCF15-1BCA-4AB8-9753-1CE76BB21AE3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83884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Proving Existential Statements: Constructive Proof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4FFCCC-5DE0-461A-82CE-8173FAA037B2}"/>
              </a:ext>
            </a:extLst>
          </p:cNvPr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4.1.2. Proving Existential Statements by Constructive Proof</a:t>
            </a:r>
            <a:endParaRPr lang="en-SG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/>
              <p:nvPr/>
            </p:nvSpPr>
            <p:spPr>
              <a:xfrm>
                <a:off x="307549" y="1546281"/>
                <a:ext cx="8326416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An existential statement:</a:t>
                </a:r>
              </a:p>
              <a:p>
                <a:pPr>
                  <a:spcAft>
                    <a:spcPts val="600"/>
                  </a:spcAft>
                  <a:tabLst>
                    <a:tab pos="2152650" algn="l"/>
                  </a:tabLst>
                </a:pPr>
                <a:r>
                  <a:rPr lang="en-US" altLang="en-US" sz="28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alt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800" dirty="0"/>
              </a:p>
              <a:p>
                <a:pPr>
                  <a:spcAft>
                    <a:spcPts val="600"/>
                  </a:spcAft>
                </a:pPr>
                <a:r>
                  <a:rPr lang="en-US" altLang="en-US" sz="2800" dirty="0"/>
                  <a:t>is true </a:t>
                </a:r>
                <a:r>
                  <a:rPr lang="en-US" altLang="en-US" sz="2800" dirty="0" err="1"/>
                  <a:t>iff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800" dirty="0"/>
                  <a:t>is true for </a:t>
                </a:r>
                <a:r>
                  <a:rPr lang="en-US" altLang="en-US" sz="2800" u="sng" dirty="0"/>
                  <a:t>at least one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800" dirty="0"/>
                  <a:t>.</a:t>
                </a:r>
                <a:endParaRPr lang="en-SG" alt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9" y="1546281"/>
                <a:ext cx="8326416" cy="1538883"/>
              </a:xfrm>
              <a:prstGeom prst="rect">
                <a:avLst/>
              </a:prstGeom>
              <a:blipFill>
                <a:blip r:embed="rId3"/>
                <a:stretch>
                  <a:fillRect l="-1464" t="-3968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B5B1C3E-AE8F-4DFE-906A-854A2D6B2E39}"/>
                  </a:ext>
                </a:extLst>
              </p:cNvPr>
              <p:cNvSpPr txBox="1"/>
              <p:nvPr/>
            </p:nvSpPr>
            <p:spPr>
              <a:xfrm>
                <a:off x="262165" y="3429000"/>
                <a:ext cx="8326416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To prove such statement, we may use </a:t>
                </a:r>
                <a:r>
                  <a:rPr lang="en-SG" sz="2800" dirty="0">
                    <a:solidFill>
                      <a:srgbClr val="0000FF"/>
                    </a:solidFill>
                  </a:rPr>
                  <a:t>constructive proofs of existence</a:t>
                </a:r>
                <a:r>
                  <a:rPr lang="en-SG" sz="2800" dirty="0"/>
                  <a:t>:</a:t>
                </a:r>
              </a:p>
              <a:p>
                <a:pPr marL="625475" indent="-3429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altLang="en-US" sz="2800" dirty="0"/>
                  <a:t>Find an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altLang="en-US" sz="2800" dirty="0"/>
                  <a:t> that makes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altLang="en-US" sz="2800" dirty="0"/>
                  <a:t>true; or</a:t>
                </a:r>
              </a:p>
              <a:p>
                <a:pPr marL="625475" indent="-3429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altLang="en-US" sz="2800" dirty="0"/>
                  <a:t>Give a set of directions for finding such an </a:t>
                </a:r>
                <a14:m>
                  <m:oMath xmlns:m="http://schemas.openxmlformats.org/officeDocument/2006/math">
                    <m:r>
                      <a:rPr lang="en-SG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altLang="en-US" sz="2800" dirty="0"/>
                  <a:t>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B5B1C3E-AE8F-4DFE-906A-854A2D6B2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65" y="3429000"/>
                <a:ext cx="8326416" cy="1969770"/>
              </a:xfrm>
              <a:prstGeom prst="rect">
                <a:avLst/>
              </a:prstGeom>
              <a:blipFill>
                <a:blip r:embed="rId4"/>
                <a:stretch>
                  <a:fillRect l="-1464" t="-3096" b="-7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85588661-C9D3-428C-94E4-3B269589A2B1}"/>
              </a:ext>
            </a:extLst>
          </p:cNvPr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C9AD38-8E01-4A24-BCE7-788E86EC761D}"/>
              </a:ext>
            </a:extLst>
          </p:cNvPr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3E124B-2621-4503-B50C-FE16B8C5E7AA}"/>
              </a:ext>
            </a:extLst>
          </p:cNvPr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F9A629-A001-4C9D-A4FC-7E3FE623D9BF}"/>
              </a:ext>
            </a:extLst>
          </p:cNvPr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7CDF89A-8F0C-4D92-982B-A89903C174D9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B83C433-2D70-4736-B10A-31A475C604FD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FB29458-E213-4741-BD0E-9584836CA92A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1C5460-C120-44AB-BA5C-913C1C416260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3E3F32B-E67B-4859-B835-E747955E4CC6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AED1328-59BF-4DFB-B504-879A4790B5D1}"/>
              </a:ext>
            </a:extLst>
          </p:cNvPr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1342C9-D490-4E39-BA15-50E90E943D87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BA7FBC-85CD-4205-9412-3C0C55341EDA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4049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0025" algn="l"/>
                <a:tab pos="2873375" algn="l"/>
                <a:tab pos="4935538" algn="l"/>
                <a:tab pos="6454775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SG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 Proof and Counterexample</a:t>
            </a:r>
            <a:r>
              <a:rPr lang="en-SG" sz="1200" dirty="0">
                <a:solidFill>
                  <a:schemeClr val="bg1"/>
                </a:solidFill>
              </a:rPr>
              <a:t>	Rational Numbers	Divisibility	 Indirect Proof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34" name="Oval 33"/>
          <p:cNvSpPr/>
          <p:nvPr/>
        </p:nvSpPr>
        <p:spPr>
          <a:xfrm>
            <a:off x="32435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675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6336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313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Proving Existential Statements: Constructive Proof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719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/>
              <p:nvPr/>
            </p:nvSpPr>
            <p:spPr>
              <a:xfrm>
                <a:off x="324356" y="997565"/>
                <a:ext cx="8326416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/>
                  <a:t>Example #1</a:t>
                </a:r>
              </a:p>
              <a:p>
                <a:pPr marL="625475" indent="-452438">
                  <a:spcAft>
                    <a:spcPts val="600"/>
                  </a:spcAft>
                  <a:buAutoNum type="alphaLcPeriod"/>
                </a:pPr>
                <a:r>
                  <a:rPr lang="en-US" sz="2400" dirty="0"/>
                  <a:t>Prove that there exists an even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that can be written in two ways as a sum of two prime numbers.</a:t>
                </a:r>
              </a:p>
              <a:p>
                <a:pPr marL="625475" indent="-452438">
                  <a:spcAft>
                    <a:spcPts val="600"/>
                  </a:spcAft>
                  <a:buAutoNum type="alphaLcPeriod"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are integers. Prove that there is an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+ 18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7BF311-9298-462F-90EA-67E47303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56" y="997565"/>
                <a:ext cx="8326416" cy="2154436"/>
              </a:xfrm>
              <a:prstGeom prst="rect">
                <a:avLst/>
              </a:prstGeom>
              <a:blipFill>
                <a:blip r:embed="rId3"/>
                <a:stretch>
                  <a:fillRect l="-1464" t="-2833" r="-1025" b="-56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87AD2A-EB30-48AE-B84C-E4EB10B553CC}"/>
                  </a:ext>
                </a:extLst>
              </p:cNvPr>
              <p:cNvSpPr txBox="1"/>
              <p:nvPr/>
            </p:nvSpPr>
            <p:spPr>
              <a:xfrm>
                <a:off x="476756" y="3209967"/>
                <a:ext cx="7858525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1813" indent="-531813">
                  <a:tabLst>
                    <a:tab pos="53181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a.	Let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=10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. Then 10 = 5 + 5 = 3 + 7, where 3, 5 and 7 are all prime numbers.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87AD2A-EB30-48AE-B84C-E4EB10B5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6" y="3209967"/>
                <a:ext cx="7858525" cy="830997"/>
              </a:xfrm>
              <a:prstGeom prst="rect">
                <a:avLst/>
              </a:prstGeom>
              <a:blipFill>
                <a:blip r:embed="rId4"/>
                <a:stretch>
                  <a:fillRect l="-1164" t="-588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FA41D83-B19C-4DC3-8913-D70A9DA9CAA1}"/>
              </a:ext>
            </a:extLst>
          </p:cNvPr>
          <p:cNvGrpSpPr/>
          <p:nvPr/>
        </p:nvGrpSpPr>
        <p:grpSpPr>
          <a:xfrm>
            <a:off x="4287074" y="3671654"/>
            <a:ext cx="4729604" cy="1453325"/>
            <a:chOff x="4287074" y="3901015"/>
            <a:chExt cx="4729604" cy="145332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C45B6C-5C10-4E8D-8166-86674D5008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87074" y="3901015"/>
              <a:ext cx="529093" cy="4741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1EB1A0-62DA-466D-A3C5-D27D10BB2734}"/>
                </a:ext>
              </a:extLst>
            </p:cNvPr>
            <p:cNvSpPr txBox="1"/>
            <p:nvPr/>
          </p:nvSpPr>
          <p:spPr>
            <a:xfrm>
              <a:off x="4791756" y="4154011"/>
              <a:ext cx="42249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Note that the question does </a:t>
              </a:r>
              <a:r>
                <a:rPr lang="en-SG" sz="2400" u="sng" dirty="0"/>
                <a:t>not</a:t>
              </a:r>
              <a:r>
                <a:rPr lang="en-SG" sz="2400" dirty="0"/>
                <a:t> say that the two prime numbers must be distinct.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E7F8AA-B9FE-431E-8C47-F454EDFBB2BD}"/>
                  </a:ext>
                </a:extLst>
              </p:cNvPr>
              <p:cNvSpPr txBox="1"/>
              <p:nvPr/>
            </p:nvSpPr>
            <p:spPr>
              <a:xfrm>
                <a:off x="496110" y="5238004"/>
                <a:ext cx="7858525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1813" indent="-531813">
                  <a:tabLst>
                    <a:tab pos="531813" algn="l"/>
                  </a:tabLst>
                </a:pPr>
                <a:r>
                  <a:rPr lang="en-SG" altLang="en-US" sz="2400" dirty="0">
                    <a:sym typeface="Symbol" panose="05050102010706020507" pitchFamily="18" charset="2"/>
                  </a:rPr>
                  <a:t>b.	Let </a:t>
                </a:r>
                <a14:m>
                  <m:oMath xmlns:m="http://schemas.openxmlformats.org/officeDocument/2006/math"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=1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+9</m:t>
                    </m:r>
                    <m:r>
                      <a:rPr lang="en-SG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. Then </a:t>
                </a:r>
                <a14:m>
                  <m:oMath xmlns:m="http://schemas.openxmlformats.org/officeDocument/2006/math">
                    <m:r>
                      <a:rPr lang="en-SG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is an integer because it is a sum of products of integers </a:t>
                </a:r>
                <a:r>
                  <a:rPr lang="en-SG" altLang="en-US" sz="24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closure property)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; and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</m:t>
                    </m:r>
                    <m:d>
                      <m:dPr>
                        <m:ctrlP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11</m:t>
                        </m:r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+9</m:t>
                        </m:r>
                        <m:r>
                          <a:rPr lang="en-SG" alt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</m:d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=22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+18</m:t>
                    </m:r>
                    <m:r>
                      <a:rPr lang="en-SG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SG" altLang="en-US" sz="2400" dirty="0">
                    <a:sym typeface="Symbol" panose="05050102010706020507" pitchFamily="18" charset="2"/>
                  </a:rPr>
                  <a:t> </a:t>
                </a:r>
                <a:r>
                  <a:rPr lang="en-SG" altLang="en-US" sz="24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distributive law)</a:t>
                </a:r>
                <a:r>
                  <a:rPr lang="en-SG" altLang="en-US" sz="2400" dirty="0">
                    <a:sym typeface="Symbol" panose="05050102010706020507" pitchFamily="18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E7F8AA-B9FE-431E-8C47-F454EDFB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10" y="5238004"/>
                <a:ext cx="7858525" cy="1200329"/>
              </a:xfrm>
              <a:prstGeom prst="rect">
                <a:avLst/>
              </a:prstGeom>
              <a:blipFill>
                <a:blip r:embed="rId5"/>
                <a:stretch>
                  <a:fillRect l="-1163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2C26C8C8-8360-4C0C-877E-A23855A7E417}"/>
              </a:ext>
            </a:extLst>
          </p:cNvPr>
          <p:cNvSpPr/>
          <p:nvPr/>
        </p:nvSpPr>
        <p:spPr>
          <a:xfrm>
            <a:off x="2973392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E0ABD4-4F48-440C-886C-AB0BD3E6E51F}"/>
              </a:ext>
            </a:extLst>
          </p:cNvPr>
          <p:cNvSpPr/>
          <p:nvPr/>
        </p:nvSpPr>
        <p:spPr>
          <a:xfrm>
            <a:off x="316000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272BF5A-B38C-4A8A-9903-D992A4BC45CD}"/>
              </a:ext>
            </a:extLst>
          </p:cNvPr>
          <p:cNvSpPr/>
          <p:nvPr/>
        </p:nvSpPr>
        <p:spPr>
          <a:xfrm>
            <a:off x="332795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31D473D-31F9-464E-990F-08628B9FAF8E}"/>
              </a:ext>
            </a:extLst>
          </p:cNvPr>
          <p:cNvSpPr/>
          <p:nvPr/>
        </p:nvSpPr>
        <p:spPr>
          <a:xfrm>
            <a:off x="504198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0C555A3-9220-45E2-AD5B-217D1775CBB5}"/>
              </a:ext>
            </a:extLst>
          </p:cNvPr>
          <p:cNvSpPr/>
          <p:nvPr/>
        </p:nvSpPr>
        <p:spPr>
          <a:xfrm>
            <a:off x="521672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7515E6-E98F-423C-8638-851DC0DCBDE3}"/>
              </a:ext>
            </a:extLst>
          </p:cNvPr>
          <p:cNvSpPr/>
          <p:nvPr/>
        </p:nvSpPr>
        <p:spPr>
          <a:xfrm>
            <a:off x="65812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980D70-95C1-4847-B1C2-6DFDEE2222B2}"/>
              </a:ext>
            </a:extLst>
          </p:cNvPr>
          <p:cNvSpPr/>
          <p:nvPr/>
        </p:nvSpPr>
        <p:spPr>
          <a:xfrm>
            <a:off x="675601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3153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4997</TotalTime>
  <Words>3401</Words>
  <Application>Microsoft Office PowerPoint</Application>
  <PresentationFormat>On-screen Show (4:3)</PresentationFormat>
  <Paragraphs>362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3. The Logic of Quantified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Tuck-Choy Aaron TAN</cp:lastModifiedBy>
  <cp:revision>1041</cp:revision>
  <dcterms:created xsi:type="dcterms:W3CDTF">2015-07-25T11:08:36Z</dcterms:created>
  <dcterms:modified xsi:type="dcterms:W3CDTF">2022-08-10T05:54:43Z</dcterms:modified>
</cp:coreProperties>
</file>