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436" r:id="rId3"/>
    <p:sldId id="437" r:id="rId4"/>
    <p:sldId id="434" r:id="rId5"/>
    <p:sldId id="382" r:id="rId6"/>
    <p:sldId id="438" r:id="rId7"/>
    <p:sldId id="412" r:id="rId8"/>
    <p:sldId id="413" r:id="rId9"/>
    <p:sldId id="414" r:id="rId10"/>
    <p:sldId id="416" r:id="rId11"/>
    <p:sldId id="415" r:id="rId12"/>
    <p:sldId id="439" r:id="rId13"/>
    <p:sldId id="440" r:id="rId14"/>
    <p:sldId id="418" r:id="rId15"/>
    <p:sldId id="419" r:id="rId16"/>
    <p:sldId id="420" r:id="rId17"/>
    <p:sldId id="421" r:id="rId18"/>
    <p:sldId id="422" r:id="rId19"/>
    <p:sldId id="385" r:id="rId20"/>
    <p:sldId id="441" r:id="rId21"/>
    <p:sldId id="442" r:id="rId22"/>
    <p:sldId id="443" r:id="rId23"/>
    <p:sldId id="386" r:id="rId24"/>
    <p:sldId id="388" r:id="rId25"/>
    <p:sldId id="389" r:id="rId26"/>
    <p:sldId id="390" r:id="rId27"/>
    <p:sldId id="391" r:id="rId28"/>
    <p:sldId id="392" r:id="rId29"/>
    <p:sldId id="394" r:id="rId30"/>
    <p:sldId id="395" r:id="rId31"/>
    <p:sldId id="444" r:id="rId32"/>
    <p:sldId id="396" r:id="rId33"/>
    <p:sldId id="397" r:id="rId34"/>
    <p:sldId id="398" r:id="rId35"/>
    <p:sldId id="399" r:id="rId36"/>
    <p:sldId id="400" r:id="rId37"/>
    <p:sldId id="402" r:id="rId38"/>
    <p:sldId id="403" r:id="rId39"/>
    <p:sldId id="404" r:id="rId40"/>
    <p:sldId id="405" r:id="rId41"/>
    <p:sldId id="406" r:id="rId42"/>
    <p:sldId id="435" r:id="rId43"/>
    <p:sldId id="409" r:id="rId44"/>
    <p:sldId id="410" r:id="rId45"/>
    <p:sldId id="445" r:id="rId46"/>
    <p:sldId id="446" r:id="rId47"/>
    <p:sldId id="337"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33CC"/>
    <a:srgbClr val="000000"/>
    <a:srgbClr val="660033"/>
    <a:srgbClr val="990099"/>
    <a:srgbClr val="993366"/>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4" autoAdjust="0"/>
    <p:restoredTop sz="91382" autoAdjust="0"/>
  </p:normalViewPr>
  <p:slideViewPr>
    <p:cSldViewPr snapToGrid="0">
      <p:cViewPr varScale="1">
        <p:scale>
          <a:sx n="101" d="100"/>
          <a:sy n="101" d="100"/>
        </p:scale>
        <p:origin x="564" y="114"/>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5.1 Definitions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US" dirty="0"/>
            <a:t>Set-roster notation; set-builder notation; replacement notation.</a:t>
          </a:r>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5.2 Properties of Sets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Some subset relations</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Set equality; Venn diagrams; operations on sets (union, intersection, difference, complement).</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D8D9A42-2405-4335-884B-C3A72D7CC801}">
      <dgm:prSet phldrT="[Text]"/>
      <dgm:spPr/>
      <dgm:t>
        <a:bodyPr/>
        <a:lstStyle/>
        <a:p>
          <a:r>
            <a:rPr lang="en-SG" dirty="0"/>
            <a:t>Subsets; proper subsets; empty set; singleton. </a:t>
          </a:r>
          <a:endParaRPr lang="en-US" dirty="0"/>
        </a:p>
      </dgm:t>
    </dgm:pt>
    <dgm:pt modelId="{7C74206E-2C73-4D28-A60F-E32A8C5F2EB6}" type="parTrans" cxnId="{BA674E7E-F7A3-4076-A293-1A4DF7219686}">
      <dgm:prSet/>
      <dgm:spPr/>
      <dgm:t>
        <a:bodyPr/>
        <a:lstStyle/>
        <a:p>
          <a:endParaRPr lang="en-US"/>
        </a:p>
      </dgm:t>
    </dgm:pt>
    <dgm:pt modelId="{5538DDC9-A4BB-453A-AA0B-762D8DC7EDEC}" type="sibTrans" cxnId="{BA674E7E-F7A3-4076-A293-1A4DF7219686}">
      <dgm:prSet/>
      <dgm:spPr/>
      <dgm:t>
        <a:bodyPr/>
        <a:lstStyle/>
        <a:p>
          <a:endParaRPr lang="en-US"/>
        </a:p>
      </dgm:t>
    </dgm:pt>
    <dgm:pt modelId="{E7354E7E-C81A-4E85-82A5-AAB1B9BDF023}">
      <dgm:prSet phldrT="[Text]"/>
      <dgm:spPr/>
      <dgm:t>
        <a:bodyPr/>
        <a:lstStyle/>
        <a:p>
          <a:r>
            <a:rPr lang="en-US" dirty="0"/>
            <a:t>Procedural versions of set definitions</a:t>
          </a:r>
        </a:p>
      </dgm:t>
    </dgm:pt>
    <dgm:pt modelId="{3714DFBC-D870-4277-A7A8-1EF2708045F6}" type="parTrans" cxnId="{B238C78B-E8BC-42F7-AD62-AC8EB13D3320}">
      <dgm:prSet/>
      <dgm:spPr/>
      <dgm:t>
        <a:bodyPr/>
        <a:lstStyle/>
        <a:p>
          <a:endParaRPr lang="en-US"/>
        </a:p>
      </dgm:t>
    </dgm:pt>
    <dgm:pt modelId="{72362CD0-47C8-4D1C-BBBC-394965B03426}" type="sibTrans" cxnId="{B238C78B-E8BC-42F7-AD62-AC8EB13D3320}">
      <dgm:prSet/>
      <dgm:spPr/>
      <dgm:t>
        <a:bodyPr/>
        <a:lstStyle/>
        <a:p>
          <a:endParaRPr lang="en-US"/>
        </a:p>
      </dgm:t>
    </dgm:pt>
    <dgm:pt modelId="{FFA2F980-A39B-4806-8D2F-51BA3370109F}">
      <dgm:prSet phldrT="[Text]"/>
      <dgm:spPr/>
      <dgm:t>
        <a:bodyPr/>
        <a:lstStyle/>
        <a:p>
          <a:r>
            <a:rPr lang="en-US" dirty="0"/>
            <a:t>Set identities</a:t>
          </a:r>
        </a:p>
      </dgm:t>
    </dgm:pt>
    <dgm:pt modelId="{DD546EA5-D490-45ED-85F8-D061819726C8}" type="parTrans" cxnId="{EFF33DDC-ECC1-43AD-87D0-1D1E0E216D8B}">
      <dgm:prSet/>
      <dgm:spPr/>
      <dgm:t>
        <a:bodyPr/>
        <a:lstStyle/>
        <a:p>
          <a:endParaRPr lang="en-US"/>
        </a:p>
      </dgm:t>
    </dgm:pt>
    <dgm:pt modelId="{0830619D-FE81-4FF7-9745-DC93EB7C0424}" type="sibTrans" cxnId="{EFF33DDC-ECC1-43AD-87D0-1D1E0E216D8B}">
      <dgm:prSet/>
      <dgm:spPr/>
      <dgm:t>
        <a:bodyPr/>
        <a:lstStyle/>
        <a:p>
          <a:endParaRPr lang="en-US"/>
        </a:p>
      </dgm:t>
    </dgm:pt>
    <dgm:pt modelId="{AB8AE328-99E4-4B59-9D5D-26CF91880528}">
      <dgm:prSet phldrT="[Text]"/>
      <dgm:spPr/>
      <dgm:t>
        <a:bodyPr/>
        <a:lstStyle/>
        <a:p>
          <a:r>
            <a:rPr lang="en-US" dirty="0"/>
            <a:t>Partitions of sets; power sets.</a:t>
          </a:r>
        </a:p>
      </dgm:t>
    </dgm:pt>
    <dgm:pt modelId="{0E7A29F7-6665-42A3-A9DE-6DB1DCA50C2E}" type="parTrans" cxnId="{65191086-D392-4B4D-B668-D3F0552B257D}">
      <dgm:prSet/>
      <dgm:spPr/>
      <dgm:t>
        <a:bodyPr/>
        <a:lstStyle/>
        <a:p>
          <a:endParaRPr lang="en-SG"/>
        </a:p>
      </dgm:t>
    </dgm:pt>
    <dgm:pt modelId="{10CECAC4-F5CD-4917-86A3-1720DEFDDF6D}" type="sibTrans" cxnId="{65191086-D392-4B4D-B668-D3F0552B257D}">
      <dgm:prSet/>
      <dgm:spPr/>
      <dgm:t>
        <a:bodyPr/>
        <a:lstStyle/>
        <a:p>
          <a:endParaRPr lang="en-SG"/>
        </a:p>
      </dgm:t>
    </dgm:pt>
    <dgm:pt modelId="{520DCA82-EC74-4359-8C15-307A0F6412AA}">
      <dgm:prSet phldrT="[Text]"/>
      <dgm:spPr/>
      <dgm:t>
        <a:bodyPr/>
        <a:lstStyle/>
        <a:p>
          <a:r>
            <a:rPr lang="en-US" dirty="0"/>
            <a:t>Membership; cardinality.</a:t>
          </a:r>
        </a:p>
      </dgm:t>
    </dgm:pt>
    <dgm:pt modelId="{B7B07BEA-28DC-4D81-9BDA-DF2A80676F62}" type="parTrans" cxnId="{31210CC8-F8E5-4BCD-B8F7-F9EFB6490312}">
      <dgm:prSet/>
      <dgm:spPr/>
      <dgm:t>
        <a:bodyPr/>
        <a:lstStyle/>
        <a:p>
          <a:endParaRPr lang="en-SG"/>
        </a:p>
      </dgm:t>
    </dgm:pt>
    <dgm:pt modelId="{9D60D27A-7B9B-48BC-B10A-BD8F66AB0D15}" type="sibTrans" cxnId="{31210CC8-F8E5-4BCD-B8F7-F9EFB6490312}">
      <dgm:prSet/>
      <dgm:spPr/>
      <dgm:t>
        <a:bodyPr/>
        <a:lstStyle/>
        <a:p>
          <a:endParaRPr lang="en-SG"/>
        </a:p>
      </dgm:t>
    </dgm:pt>
    <dgm:pt modelId="{C47DEE10-6858-4612-B6FB-F491AE3B1DE4}">
      <dgm:prSet phldrT="[Text]"/>
      <dgm:spPr/>
      <dgm:t>
        <a:bodyPr/>
        <a:lstStyle/>
        <a:p>
          <a:r>
            <a:rPr lang="en-SG" dirty="0"/>
            <a:t>Ordered pairs; Cartesian products.</a:t>
          </a:r>
          <a:endParaRPr lang="en-US" dirty="0"/>
        </a:p>
      </dgm:t>
    </dgm:pt>
    <dgm:pt modelId="{E155C16E-F48E-4ED5-A40C-66BC8694CB64}" type="parTrans" cxnId="{88203B4B-9E39-45E8-B96C-BED46CC79A5C}">
      <dgm:prSet/>
      <dgm:spPr/>
      <dgm:t>
        <a:bodyPr/>
        <a:lstStyle/>
        <a:p>
          <a:endParaRPr lang="en-SG"/>
        </a:p>
      </dgm:t>
    </dgm:pt>
    <dgm:pt modelId="{950F0864-E44B-4784-BEBF-A56F23FD0742}" type="sibTrans" cxnId="{88203B4B-9E39-45E8-B96C-BED46CC79A5C}">
      <dgm:prSet/>
      <dgm:spPr/>
      <dgm:t>
        <a:bodyPr/>
        <a:lstStyle/>
        <a:p>
          <a:endParaRPr lang="en-SG"/>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2">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2" custScaleY="103756">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2">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2">
        <dgm:presLayoutVars>
          <dgm:bulletEnabled val="1"/>
        </dgm:presLayoutVars>
      </dgm:prSet>
      <dgm:spPr/>
      <dgm:t>
        <a:bodyPr/>
        <a:lstStyle/>
        <a:p>
          <a:endParaRPr lang="en-US"/>
        </a:p>
      </dgm:t>
    </dgm:pt>
  </dgm:ptLst>
  <dgm:cxnLst>
    <dgm:cxn modelId="{661B999A-FF09-4914-83EC-9752A0B6DFBA}" type="presOf" srcId="{E7354E7E-C81A-4E85-82A5-AAB1B9BDF023}" destId="{A6170852-CD95-4A25-B089-D6B307265438}" srcOrd="0" destOrd="1" presId="urn:microsoft.com/office/officeart/2005/8/layout/vList2"/>
    <dgm:cxn modelId="{0683B28B-0359-4C00-AFF0-3ABD3553A471}" srcId="{7F3EE7F4-5CF1-432E-A16A-EF1709181AEB}" destId="{58A43B6F-DE60-4DF8-8397-0C3A8E3D1E67}" srcOrd="4" destOrd="0" parTransId="{578542A2-45F1-4006-9AB5-FFA68462A556}" sibTransId="{8A6C530E-7229-4411-8939-E9774EA8157D}"/>
    <dgm:cxn modelId="{31210CC8-F8E5-4BCD-B8F7-F9EFB6490312}" srcId="{7F3EE7F4-5CF1-432E-A16A-EF1709181AEB}" destId="{520DCA82-EC74-4359-8C15-307A0F6412AA}" srcOrd="1" destOrd="0" parTransId="{B7B07BEA-28DC-4D81-9BDA-DF2A80676F62}" sibTransId="{9D60D27A-7B9B-48BC-B10A-BD8F66AB0D15}"/>
    <dgm:cxn modelId="{B238C78B-E8BC-42F7-AD62-AC8EB13D3320}" srcId="{90250D92-EAF1-4F2C-B772-CC48C11D0311}" destId="{E7354E7E-C81A-4E85-82A5-AAB1B9BDF023}" srcOrd="1" destOrd="0" parTransId="{3714DFBC-D870-4277-A7A8-1EF2708045F6}" sibTransId="{72362CD0-47C8-4D1C-BBBC-394965B03426}"/>
    <dgm:cxn modelId="{3224313E-18F2-4B88-9256-F2E22589FFC6}" type="presOf" srcId="{2D8D9A42-2405-4335-884B-C3A72D7CC801}" destId="{48C4D8D6-E7FC-4E3C-9F84-84133BB46313}" srcOrd="0" destOrd="2" presId="urn:microsoft.com/office/officeart/2005/8/layout/vList2"/>
    <dgm:cxn modelId="{2136FC02-1A38-4D50-9B50-1D929A0065DF}" type="presOf" srcId="{6F84F787-5F99-452F-AD9B-0BD6125B0C3D}" destId="{85DAB027-F54C-44DC-BDBE-232ED77CC6C1}" srcOrd="0" destOrd="0" presId="urn:microsoft.com/office/officeart/2005/8/layout/vList2"/>
    <dgm:cxn modelId="{10E9BA60-B021-46D8-B6CD-216771B4D513}" type="presOf" srcId="{FFA2F980-A39B-4806-8D2F-51BA3370109F}" destId="{A6170852-CD95-4A25-B089-D6B307265438}" srcOrd="0" destOrd="2" presId="urn:microsoft.com/office/officeart/2005/8/layout/vList2"/>
    <dgm:cxn modelId="{BA674E7E-F7A3-4076-A293-1A4DF7219686}" srcId="{7F3EE7F4-5CF1-432E-A16A-EF1709181AEB}" destId="{2D8D9A42-2405-4335-884B-C3A72D7CC801}" srcOrd="2" destOrd="0" parTransId="{7C74206E-2C73-4D28-A60F-E32A8C5F2EB6}" sibTransId="{5538DDC9-A4BB-453A-AA0B-762D8DC7EDEC}"/>
    <dgm:cxn modelId="{ADF04E26-3543-49A5-891B-9FB1EF73CB6D}" type="presOf" srcId="{90250D92-EAF1-4F2C-B772-CC48C11D0311}" destId="{2309305B-C855-4771-85E1-9B59415FD537}" srcOrd="0" destOrd="0" presId="urn:microsoft.com/office/officeart/2005/8/layout/vList2"/>
    <dgm:cxn modelId="{EFF33DDC-ECC1-43AD-87D0-1D1E0E216D8B}" srcId="{90250D92-EAF1-4F2C-B772-CC48C11D0311}" destId="{FFA2F980-A39B-4806-8D2F-51BA3370109F}" srcOrd="2" destOrd="0" parTransId="{DD546EA5-D490-45ED-85F8-D061819726C8}" sibTransId="{0830619D-FE81-4FF7-9745-DC93EB7C0424}"/>
    <dgm:cxn modelId="{BA1EED61-5785-4913-87C2-607BB9D65C7A}" srcId="{7F3EE7F4-5CF1-432E-A16A-EF1709181AEB}" destId="{31D8F70D-89DF-4EF2-95ED-23355DFA290D}" srcOrd="0" destOrd="0" parTransId="{4118F54B-9884-43E0-B07A-843CD0E5ADB0}" sibTransId="{D8AC031E-BB32-4D50-AFAA-EC4C772735F0}"/>
    <dgm:cxn modelId="{A32B1BB6-92B0-4366-B170-A5AE63E07314}" type="presOf" srcId="{31D8F70D-89DF-4EF2-95ED-23355DFA290D}" destId="{48C4D8D6-E7FC-4E3C-9F84-84133BB46313}" srcOrd="0" destOrd="0" presId="urn:microsoft.com/office/officeart/2005/8/layout/vList2"/>
    <dgm:cxn modelId="{AF0007C4-DDEA-4E0C-9924-8AFC19D30F0F}" srcId="{6F84F787-5F99-452F-AD9B-0BD6125B0C3D}" destId="{7F3EE7F4-5CF1-432E-A16A-EF1709181AEB}" srcOrd="0" destOrd="0" parTransId="{41F9131A-82C0-45B3-84EB-25C445DFB798}" sibTransId="{C7FB9F7D-C9D7-4F24-801C-51D68C64976A}"/>
    <dgm:cxn modelId="{88203B4B-9E39-45E8-B96C-BED46CC79A5C}" srcId="{7F3EE7F4-5CF1-432E-A16A-EF1709181AEB}" destId="{C47DEE10-6858-4612-B6FB-F491AE3B1DE4}" srcOrd="3" destOrd="0" parTransId="{E155C16E-F48E-4ED5-A40C-66BC8694CB64}" sibTransId="{950F0864-E44B-4784-BEBF-A56F23FD0742}"/>
    <dgm:cxn modelId="{8C1D6A7F-FC32-496A-9CD9-7BCBA15FC70A}" type="presOf" srcId="{AB8AE328-99E4-4B59-9D5D-26CF91880528}" destId="{48C4D8D6-E7FC-4E3C-9F84-84133BB46313}" srcOrd="0" destOrd="5" presId="urn:microsoft.com/office/officeart/2005/8/layout/vList2"/>
    <dgm:cxn modelId="{833E3FE2-BEBC-4C7F-823A-35867F1A1DDB}" type="presOf" srcId="{58A43B6F-DE60-4DF8-8397-0C3A8E3D1E67}" destId="{48C4D8D6-E7FC-4E3C-9F84-84133BB46313}" srcOrd="0" destOrd="4" presId="urn:microsoft.com/office/officeart/2005/8/layout/vList2"/>
    <dgm:cxn modelId="{BE55A903-595D-4A8D-9E2D-31C0043369DE}" srcId="{6F84F787-5F99-452F-AD9B-0BD6125B0C3D}" destId="{90250D92-EAF1-4F2C-B772-CC48C11D0311}" srcOrd="1" destOrd="0" parTransId="{C1AE61F7-B862-470C-A4DB-65F078287B01}" sibTransId="{AC977458-9D6E-44DC-99C5-F628B9176A90}"/>
    <dgm:cxn modelId="{D7F016EB-B4CA-4F5C-B5C2-3767EFD2FF75}" type="presOf" srcId="{520DCA82-EC74-4359-8C15-307A0F6412AA}" destId="{48C4D8D6-E7FC-4E3C-9F84-84133BB46313}" srcOrd="0" destOrd="1"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6F1A20F1-9292-4C19-B26E-38E2F0663A85}" type="presOf" srcId="{4F0349F7-7124-4645-B7CB-EE5C90341F93}" destId="{A6170852-CD95-4A25-B089-D6B307265438}" srcOrd="0" destOrd="0" presId="urn:microsoft.com/office/officeart/2005/8/layout/vList2"/>
    <dgm:cxn modelId="{65191086-D392-4B4D-B668-D3F0552B257D}" srcId="{7F3EE7F4-5CF1-432E-A16A-EF1709181AEB}" destId="{AB8AE328-99E4-4B59-9D5D-26CF91880528}" srcOrd="5" destOrd="0" parTransId="{0E7A29F7-6665-42A3-A9DE-6DB1DCA50C2E}" sibTransId="{10CECAC4-F5CD-4917-86A3-1720DEFDDF6D}"/>
    <dgm:cxn modelId="{70AB6647-3A78-43D4-8A43-B8D4236CF243}" type="presOf" srcId="{7F3EE7F4-5CF1-432E-A16A-EF1709181AEB}" destId="{EC610065-CFB3-4CEF-BC1D-8B50BDA86689}" srcOrd="0" destOrd="0" presId="urn:microsoft.com/office/officeart/2005/8/layout/vList2"/>
    <dgm:cxn modelId="{DE2C8841-D423-41D8-B04B-C193B12C2D5E}" type="presOf" srcId="{C47DEE10-6858-4612-B6FB-F491AE3B1DE4}" destId="{48C4D8D6-E7FC-4E3C-9F84-84133BB46313}" srcOrd="0" destOrd="3" presId="urn:microsoft.com/office/officeart/2005/8/layout/vList2"/>
    <dgm:cxn modelId="{641FF6CF-18E6-4917-9E68-B3EE90E6A343}" type="presParOf" srcId="{85DAB027-F54C-44DC-BDBE-232ED77CC6C1}" destId="{EC610065-CFB3-4CEF-BC1D-8B50BDA86689}" srcOrd="0" destOrd="0" presId="urn:microsoft.com/office/officeart/2005/8/layout/vList2"/>
    <dgm:cxn modelId="{AADF9B8A-F4E3-4087-BF5A-48E4E5B75C10}" type="presParOf" srcId="{85DAB027-F54C-44DC-BDBE-232ED77CC6C1}" destId="{48C4D8D6-E7FC-4E3C-9F84-84133BB46313}" srcOrd="1" destOrd="0" presId="urn:microsoft.com/office/officeart/2005/8/layout/vList2"/>
    <dgm:cxn modelId="{FC91255D-65B1-4A4B-8EB7-9F83F5BA69DA}" type="presParOf" srcId="{85DAB027-F54C-44DC-BDBE-232ED77CC6C1}" destId="{2309305B-C855-4771-85E1-9B59415FD537}" srcOrd="2" destOrd="0" presId="urn:microsoft.com/office/officeart/2005/8/layout/vList2"/>
    <dgm:cxn modelId="{BB0C8D00-E4E0-4A9B-BB60-C9A5C011522B}" type="presParOf" srcId="{85DAB027-F54C-44DC-BDBE-232ED77CC6C1}" destId="{A6170852-CD95-4A25-B089-D6B30726543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29852"/>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5.1 Definitions</a:t>
          </a:r>
        </a:p>
      </dsp:txBody>
      <dsp:txXfrm>
        <a:off x="29271" y="59123"/>
        <a:ext cx="7920776" cy="541083"/>
      </dsp:txXfrm>
    </dsp:sp>
    <dsp:sp modelId="{48C4D8D6-E7FC-4E3C-9F84-84133BB46313}">
      <dsp:nvSpPr>
        <dsp:cNvPr id="0" name=""/>
        <dsp:cNvSpPr/>
      </dsp:nvSpPr>
      <dsp:spPr>
        <a:xfrm>
          <a:off x="0" y="629477"/>
          <a:ext cx="7979318" cy="2416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Set-roster notation; set-builder notation; replacement notation.</a:t>
          </a:r>
        </a:p>
        <a:p>
          <a:pPr marL="228600" lvl="1" indent="-228600" algn="l" defTabSz="889000">
            <a:lnSpc>
              <a:spcPct val="90000"/>
            </a:lnSpc>
            <a:spcBef>
              <a:spcPct val="0"/>
            </a:spcBef>
            <a:spcAft>
              <a:spcPct val="20000"/>
            </a:spcAft>
            <a:buChar char="••"/>
          </a:pPr>
          <a:r>
            <a:rPr lang="en-US" sz="2000" kern="1200" dirty="0"/>
            <a:t>Membership; cardinality.</a:t>
          </a:r>
        </a:p>
        <a:p>
          <a:pPr marL="228600" lvl="1" indent="-228600" algn="l" defTabSz="889000">
            <a:lnSpc>
              <a:spcPct val="90000"/>
            </a:lnSpc>
            <a:spcBef>
              <a:spcPct val="0"/>
            </a:spcBef>
            <a:spcAft>
              <a:spcPct val="20000"/>
            </a:spcAft>
            <a:buChar char="••"/>
          </a:pPr>
          <a:r>
            <a:rPr lang="en-SG" sz="2000" kern="1200" dirty="0"/>
            <a:t>Subsets; proper subsets; empty set; singleton. </a:t>
          </a:r>
          <a:endParaRPr lang="en-US" sz="2000" kern="1200" dirty="0"/>
        </a:p>
        <a:p>
          <a:pPr marL="228600" lvl="1" indent="-228600" algn="l" defTabSz="889000">
            <a:lnSpc>
              <a:spcPct val="90000"/>
            </a:lnSpc>
            <a:spcBef>
              <a:spcPct val="0"/>
            </a:spcBef>
            <a:spcAft>
              <a:spcPct val="20000"/>
            </a:spcAft>
            <a:buChar char="••"/>
          </a:pPr>
          <a:r>
            <a:rPr lang="en-SG" sz="2000" kern="1200" dirty="0"/>
            <a:t>Ordered pairs; Cartesian products.</a:t>
          </a:r>
          <a:endParaRPr lang="en-US" sz="2000" kern="1200" dirty="0"/>
        </a:p>
        <a:p>
          <a:pPr marL="228600" lvl="1" indent="-228600" algn="l" defTabSz="889000">
            <a:lnSpc>
              <a:spcPct val="90000"/>
            </a:lnSpc>
            <a:spcBef>
              <a:spcPct val="0"/>
            </a:spcBef>
            <a:spcAft>
              <a:spcPct val="20000"/>
            </a:spcAft>
            <a:buChar char="••"/>
          </a:pPr>
          <a:r>
            <a:rPr lang="en-US" sz="2000" kern="1200" dirty="0"/>
            <a:t>Set equality; Venn diagrams; operations on sets (union, intersection, difference, complement).</a:t>
          </a:r>
        </a:p>
        <a:p>
          <a:pPr marL="228600" lvl="1" indent="-228600" algn="l" defTabSz="889000">
            <a:lnSpc>
              <a:spcPct val="90000"/>
            </a:lnSpc>
            <a:spcBef>
              <a:spcPct val="0"/>
            </a:spcBef>
            <a:spcAft>
              <a:spcPct val="20000"/>
            </a:spcAft>
            <a:buChar char="••"/>
          </a:pPr>
          <a:r>
            <a:rPr lang="en-US" sz="2000" kern="1200" dirty="0"/>
            <a:t>Partitions of sets; power sets.</a:t>
          </a:r>
        </a:p>
      </dsp:txBody>
      <dsp:txXfrm>
        <a:off x="0" y="629477"/>
        <a:ext cx="7979318" cy="2416217"/>
      </dsp:txXfrm>
    </dsp:sp>
    <dsp:sp modelId="{2309305B-C855-4771-85E1-9B59415FD537}">
      <dsp:nvSpPr>
        <dsp:cNvPr id="0" name=""/>
        <dsp:cNvSpPr/>
      </dsp:nvSpPr>
      <dsp:spPr>
        <a:xfrm>
          <a:off x="0" y="3045694"/>
          <a:ext cx="797931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5.2 Properties of Sets</a:t>
          </a:r>
        </a:p>
      </dsp:txBody>
      <dsp:txXfrm>
        <a:off x="29271" y="3074965"/>
        <a:ext cx="7920776" cy="541083"/>
      </dsp:txXfrm>
    </dsp:sp>
    <dsp:sp modelId="{A6170852-CD95-4A25-B089-D6B307265438}">
      <dsp:nvSpPr>
        <dsp:cNvPr id="0" name=""/>
        <dsp:cNvSpPr/>
      </dsp:nvSpPr>
      <dsp:spPr>
        <a:xfrm>
          <a:off x="0" y="3645319"/>
          <a:ext cx="797931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Some subset relations</a:t>
          </a:r>
        </a:p>
        <a:p>
          <a:pPr marL="228600" lvl="1" indent="-228600" algn="l" defTabSz="889000">
            <a:lnSpc>
              <a:spcPct val="90000"/>
            </a:lnSpc>
            <a:spcBef>
              <a:spcPct val="0"/>
            </a:spcBef>
            <a:spcAft>
              <a:spcPct val="20000"/>
            </a:spcAft>
            <a:buChar char="••"/>
          </a:pPr>
          <a:r>
            <a:rPr lang="en-US" sz="2000" kern="1200" dirty="0"/>
            <a:t>Procedural versions of set definitions</a:t>
          </a:r>
        </a:p>
        <a:p>
          <a:pPr marL="228600" lvl="1" indent="-228600" algn="l" defTabSz="889000">
            <a:lnSpc>
              <a:spcPct val="90000"/>
            </a:lnSpc>
            <a:spcBef>
              <a:spcPct val="0"/>
            </a:spcBef>
            <a:spcAft>
              <a:spcPct val="20000"/>
            </a:spcAft>
            <a:buChar char="••"/>
          </a:pPr>
          <a:r>
            <a:rPr lang="en-US" sz="2000" kern="1200" dirty="0"/>
            <a:t>Set identities</a:t>
          </a:r>
        </a:p>
      </dsp:txBody>
      <dsp:txXfrm>
        <a:off x="0" y="3645319"/>
        <a:ext cx="7979318" cy="103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1/9/2022</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74487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760584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132465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81650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8844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44783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4393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3441445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169688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207130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116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22142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74699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4178248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161150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713907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212538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711884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3582631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2667179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6772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1233219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646568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590529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448476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422446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052257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4043369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2926075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947571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2885981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49724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4224581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607474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3099900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282122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382380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646274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17440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2534591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261161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379136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321494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266473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95197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1/9/2022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1/9/2022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1/9/2022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1/9/2022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1/9/2022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1/9/2022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9.png"/><Relationship Id="rId7" Type="http://schemas.openxmlformats.org/officeDocument/2006/relationships/image" Target="../media/image19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9.jpg"/><Relationship Id="rId4" Type="http://schemas.openxmlformats.org/officeDocument/2006/relationships/image" Target="../media/image20.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31.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pn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50.png"/><Relationship Id="rId7" Type="http://schemas.openxmlformats.org/officeDocument/2006/relationships/image" Target="../media/image29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0.png"/><Relationship Id="rId4" Type="http://schemas.openxmlformats.org/officeDocument/2006/relationships/image" Target="../media/image260.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27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1.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0.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81.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57.png"/><Relationship Id="rId7" Type="http://schemas.openxmlformats.org/officeDocument/2006/relationships/image" Target="../media/image17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60.png"/><Relationship Id="rId9"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451.png"/><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79.png"/><Relationship Id="rId7" Type="http://schemas.openxmlformats.org/officeDocument/2006/relationships/image" Target="../media/image4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10" Type="http://schemas.openxmlformats.org/officeDocument/2006/relationships/image" Target="../media/image800.png"/><Relationship Id="rId4" Type="http://schemas.openxmlformats.org/officeDocument/2006/relationships/image" Target="../media/image370.png"/><Relationship Id="rId9" Type="http://schemas.openxmlformats.org/officeDocument/2006/relationships/image" Target="../media/image79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30.png"/></Relationships>
</file>

<file path=ppt/slides/_rels/slide41.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3.jpeg"/><Relationship Id="rId4" Type="http://schemas.openxmlformats.org/officeDocument/2006/relationships/image" Target="../media/image6.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2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a:bodyPr>
          <a:lstStyle/>
          <a:p>
            <a:r>
              <a:rPr lang="en-SG" sz="3300" dirty="0"/>
              <a:t>Aaron Tan</a:t>
            </a:r>
            <a:endParaRPr lang="en-SG" dirty="0"/>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5: Set Theory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22" name="Oval 21"/>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TextBox 29">
            <a:extLst>
              <a:ext uri="{FF2B5EF4-FFF2-40B4-BE49-F238E27FC236}">
                <a16:creationId xmlns:a16="http://schemas.microsoft.com/office/drawing/2014/main" id="{61C583C1-B7FA-4092-A243-2F808C0E4E07}"/>
              </a:ext>
            </a:extLst>
          </p:cNvPr>
          <p:cNvSpPr txBox="1"/>
          <p:nvPr/>
        </p:nvSpPr>
        <p:spPr>
          <a:xfrm>
            <a:off x="101700" y="6362437"/>
            <a:ext cx="2408081" cy="369332"/>
          </a:xfrm>
          <a:prstGeom prst="rect">
            <a:avLst/>
          </a:prstGeom>
          <a:solidFill>
            <a:schemeClr val="accent4">
              <a:lumMod val="20000"/>
              <a:lumOff val="80000"/>
            </a:schemeClr>
          </a:solidFill>
        </p:spPr>
        <p:txBody>
          <a:bodyPr wrap="square" rtlCol="0">
            <a:spAutoFit/>
          </a:bodyPr>
          <a:lstStyle/>
          <a:p>
            <a:pPr algn="ctr"/>
            <a:r>
              <a:rPr lang="en-US" dirty="0" err="1" smtClean="0"/>
              <a:t>AY2022</a:t>
            </a:r>
            <a:r>
              <a:rPr lang="en-US" dirty="0" smtClean="0"/>
              <a:t>/23 </a:t>
            </a:r>
            <a:r>
              <a:rPr lang="en-US" dirty="0"/>
              <a:t>Semester </a:t>
            </a:r>
            <a:r>
              <a:rPr lang="en-US" dirty="0" smtClean="0"/>
              <a:t>1</a:t>
            </a:r>
            <a:endParaRPr lang="en-SG"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Using the set-builder notation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mc:AlternateContent xmlns:mc="http://schemas.openxmlformats.org/markup-compatibility/2006" xmlns:a14="http://schemas.microsoft.com/office/drawing/2010/main">
        <mc:Choice Requires="a14">
          <p:sp>
            <p:nvSpPr>
              <p:cNvPr id="34" name="TextBox 33"/>
              <p:cNvSpPr txBox="1"/>
              <p:nvPr/>
            </p:nvSpPr>
            <p:spPr>
              <a:xfrm>
                <a:off x="435472" y="1102936"/>
                <a:ext cx="8293749" cy="4601260"/>
              </a:xfrm>
              <a:prstGeom prst="rect">
                <a:avLst/>
              </a:prstGeom>
              <a:noFill/>
            </p:spPr>
            <p:txBody>
              <a:bodyPr wrap="square" rtlCol="0">
                <a:spAutoFit/>
              </a:bodyPr>
              <a:lstStyle/>
              <a:p>
                <a:pPr>
                  <a:spcAft>
                    <a:spcPts val="600"/>
                  </a:spcAft>
                </a:pPr>
                <a:r>
                  <a:rPr lang="en-SG" sz="2400" dirty="0"/>
                  <a:t>Describe each of the following sets.</a:t>
                </a:r>
                <a:endParaRPr lang="en-SG" sz="2400" i="1" dirty="0">
                  <a:latin typeface="Cambria Math" panose="02040503050406030204" pitchFamily="18" charset="0"/>
                </a:endParaRPr>
              </a:p>
              <a:p>
                <a:pPr>
                  <a:tabLst>
                    <a:tab pos="363538" algn="l"/>
                  </a:tabLst>
                </a:pPr>
                <a:r>
                  <a:rPr lang="en-SG" sz="2400" b="0" dirty="0">
                    <a:latin typeface="Calibri" panose="020F0502020204030204" pitchFamily="34" charset="0"/>
                    <a:cs typeface="Calibri" panose="020F0502020204030204" pitchFamily="34" charset="0"/>
                  </a:rPr>
                  <a:t>a.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𝑥</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ℝ</m:t>
                    </m:r>
                    <m:r>
                      <a:rPr lang="en-US" sz="2400" b="0" i="1" dirty="0" smtClean="0">
                        <a:latin typeface="Cambria Math" panose="02040503050406030204" pitchFamily="18" charset="0"/>
                        <a:ea typeface="Cambria Math" panose="02040503050406030204" pitchFamily="18" charset="0"/>
                      </a:rPr>
                      <m:t> :−2&lt;</m:t>
                    </m:r>
                    <m:r>
                      <a:rPr lang="en-SG" sz="2400" b="0" i="1" dirty="0" smtClean="0">
                        <a:latin typeface="Cambria Math" panose="02040503050406030204" pitchFamily="18" charset="0"/>
                        <a:ea typeface="Cambria Math" panose="02040503050406030204" pitchFamily="18" charset="0"/>
                      </a:rPr>
                      <m:t>𝑥</m:t>
                    </m:r>
                    <m:r>
                      <a:rPr lang="en-SG" sz="2400" b="0" i="1" dirty="0" smtClean="0">
                        <a:latin typeface="Cambria Math" panose="02040503050406030204" pitchFamily="18" charset="0"/>
                        <a:ea typeface="Cambria Math" panose="02040503050406030204" pitchFamily="18" charset="0"/>
                      </a:rPr>
                      <m:t>&lt;5}</m:t>
                    </m:r>
                  </m:oMath>
                </a14:m>
                <a:endParaRPr lang="en-SG" sz="2400" dirty="0"/>
              </a:p>
              <a:p>
                <a:endParaRPr lang="en-SG" sz="2400" dirty="0"/>
              </a:p>
              <a:p>
                <a:endParaRPr lang="en-SG" sz="2400" dirty="0"/>
              </a:p>
              <a:p>
                <a:endParaRPr lang="en-SG" sz="2400" dirty="0"/>
              </a:p>
              <a:p>
                <a:endParaRPr lang="en-SG" sz="2400" dirty="0"/>
              </a:p>
              <a:p>
                <a:endParaRPr lang="en-SG" sz="2400" dirty="0"/>
              </a:p>
              <a:p>
                <a:pPr>
                  <a:tabLst>
                    <a:tab pos="363538" algn="l"/>
                  </a:tabLst>
                </a:pPr>
                <a:r>
                  <a:rPr lang="en-SG" sz="2400" dirty="0">
                    <a:latin typeface="Calibri" panose="020F0502020204030204" pitchFamily="34" charset="0"/>
                    <a:cs typeface="Calibri" panose="020F0502020204030204" pitchFamily="34" charset="0"/>
                  </a:rPr>
                  <a:t>b.	</a:t>
                </a:r>
                <a14:m>
                  <m:oMath xmlns:m="http://schemas.openxmlformats.org/officeDocument/2006/math">
                    <m:r>
                      <a:rPr lang="en-US" sz="2400" b="0" i="0"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𝑥</m:t>
                    </m:r>
                    <m:r>
                      <a:rPr lang="en-US" sz="2400" i="1" dirty="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ℤ</m:t>
                    </m:r>
                    <m:r>
                      <a:rPr lang="en-US" sz="2400" i="1" dirty="0">
                        <a:latin typeface="Cambria Math" panose="02040503050406030204" pitchFamily="18" charset="0"/>
                        <a:ea typeface="Cambria Math" panose="02040503050406030204" pitchFamily="18" charset="0"/>
                      </a:rPr>
                      <m:t> :</m:t>
                    </m:r>
                    <m:r>
                      <a:rPr lang="en-SG" sz="2400" i="1" dirty="0">
                        <a:latin typeface="Cambria Math" panose="02040503050406030204" pitchFamily="18" charset="0"/>
                        <a:ea typeface="Cambria Math" panose="02040503050406030204" pitchFamily="18" charset="0"/>
                      </a:rPr>
                      <m:t>−2&lt;</m:t>
                    </m:r>
                    <m:r>
                      <a:rPr lang="en-SG" sz="2400" i="1" dirty="0">
                        <a:latin typeface="Cambria Math" panose="02040503050406030204" pitchFamily="18" charset="0"/>
                        <a:ea typeface="Cambria Math" panose="02040503050406030204" pitchFamily="18" charset="0"/>
                      </a:rPr>
                      <m:t>𝑥</m:t>
                    </m:r>
                    <m:r>
                      <a:rPr lang="en-SG" sz="2400" i="1" dirty="0">
                        <a:latin typeface="Cambria Math" panose="02040503050406030204" pitchFamily="18" charset="0"/>
                        <a:ea typeface="Cambria Math" panose="02040503050406030204" pitchFamily="18" charset="0"/>
                      </a:rPr>
                      <m:t>&lt;5}</m:t>
                    </m:r>
                  </m:oMath>
                </a14:m>
                <a:endParaRPr lang="en-SG" sz="2400" dirty="0">
                  <a:latin typeface="Calibri" panose="020F0502020204030204" pitchFamily="34" charset="0"/>
                  <a:cs typeface="Calibri" panose="020F0502020204030204" pitchFamily="34" charset="0"/>
                </a:endParaRPr>
              </a:p>
              <a:p>
                <a:pPr>
                  <a:tabLst>
                    <a:tab pos="363538" algn="l"/>
                  </a:tabLst>
                </a:pPr>
                <a:endParaRPr lang="en-SG" sz="2400" dirty="0">
                  <a:latin typeface="Calibri" panose="020F0502020204030204" pitchFamily="34" charset="0"/>
                  <a:cs typeface="Calibri" panose="020F0502020204030204" pitchFamily="34" charset="0"/>
                </a:endParaRPr>
              </a:p>
              <a:p>
                <a:pPr>
                  <a:tabLst>
                    <a:tab pos="363538" algn="l"/>
                  </a:tabLst>
                </a:pPr>
                <a:endParaRPr lang="en-SG" sz="2400" dirty="0">
                  <a:latin typeface="Calibri" panose="020F0502020204030204" pitchFamily="34" charset="0"/>
                  <a:cs typeface="Calibri" panose="020F0502020204030204" pitchFamily="34" charset="0"/>
                </a:endParaRPr>
              </a:p>
              <a:p>
                <a:pPr>
                  <a:tabLst>
                    <a:tab pos="363538" algn="l"/>
                  </a:tabLst>
                </a:pPr>
                <a:endParaRPr lang="en-SG" sz="2400" dirty="0">
                  <a:latin typeface="Calibri" panose="020F0502020204030204" pitchFamily="34" charset="0"/>
                  <a:cs typeface="Calibri" panose="020F0502020204030204" pitchFamily="34" charset="0"/>
                </a:endParaRPr>
              </a:p>
              <a:p>
                <a:pPr>
                  <a:tabLst>
                    <a:tab pos="363538" algn="l"/>
                  </a:tabLst>
                </a:pPr>
                <a:r>
                  <a:rPr lang="en-SG" sz="2400" dirty="0">
                    <a:latin typeface="Calibri" panose="020F0502020204030204" pitchFamily="34" charset="0"/>
                    <a:cs typeface="Calibri" panose="020F0502020204030204" pitchFamily="34" charset="0"/>
                  </a:rPr>
                  <a:t>c.	</a:t>
                </a:r>
                <a14:m>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𝑥</m:t>
                    </m:r>
                    <m:r>
                      <a:rPr lang="en-US" sz="2400" i="1" dirty="0">
                        <a:latin typeface="Cambria Math" panose="02040503050406030204" pitchFamily="18" charset="0"/>
                        <a:ea typeface="Cambria Math" panose="02040503050406030204" pitchFamily="18" charset="0"/>
                      </a:rPr>
                      <m:t>∈</m:t>
                    </m:r>
                    <m:sSup>
                      <m:sSupPr>
                        <m:ctrlPr>
                          <a:rPr lang="en-SG" sz="2400" i="1" dirty="0">
                            <a:latin typeface="Cambria Math" panose="02040503050406030204" pitchFamily="18" charset="0"/>
                            <a:ea typeface="Cambria Math" panose="02040503050406030204" pitchFamily="18" charset="0"/>
                          </a:rPr>
                        </m:ctrlPr>
                      </m:sSupPr>
                      <m:e>
                        <m:r>
                          <a:rPr lang="en-SG" sz="2400" i="1" dirty="0">
                            <a:latin typeface="Cambria Math" panose="02040503050406030204" pitchFamily="18" charset="0"/>
                            <a:ea typeface="Cambria Math" panose="02040503050406030204" pitchFamily="18" charset="0"/>
                          </a:rPr>
                          <m:t>ℤ</m:t>
                        </m:r>
                      </m:e>
                      <m:sup>
                        <m:r>
                          <a:rPr lang="en-SG" sz="2400" i="1" dirty="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 </m:t>
                    </m:r>
                    <m:r>
                      <a:rPr lang="en-US" sz="2400" i="1" dirty="0">
                        <a:latin typeface="Cambria Math" panose="02040503050406030204" pitchFamily="18" charset="0"/>
                        <a:ea typeface="Cambria Math" panose="02040503050406030204" pitchFamily="18" charset="0"/>
                      </a:rPr>
                      <m:t>:</m:t>
                    </m:r>
                    <m:r>
                      <a:rPr lang="en-SG" sz="2400" i="1" dirty="0">
                        <a:latin typeface="Cambria Math" panose="02040503050406030204" pitchFamily="18" charset="0"/>
                        <a:ea typeface="Cambria Math" panose="02040503050406030204" pitchFamily="18" charset="0"/>
                      </a:rPr>
                      <m:t>−2&lt;</m:t>
                    </m:r>
                    <m:r>
                      <a:rPr lang="en-SG" sz="2400" i="1" dirty="0">
                        <a:latin typeface="Cambria Math" panose="02040503050406030204" pitchFamily="18" charset="0"/>
                        <a:ea typeface="Cambria Math" panose="02040503050406030204" pitchFamily="18" charset="0"/>
                      </a:rPr>
                      <m:t>𝑥</m:t>
                    </m:r>
                    <m:r>
                      <a:rPr lang="en-SG" sz="2400" i="1" dirty="0">
                        <a:latin typeface="Cambria Math" panose="02040503050406030204" pitchFamily="18" charset="0"/>
                        <a:ea typeface="Cambria Math" panose="02040503050406030204" pitchFamily="18" charset="0"/>
                      </a:rPr>
                      <m:t>&lt;5}</m:t>
                    </m:r>
                  </m:oMath>
                </a14:m>
                <a:endParaRPr lang="en-SG" sz="2400" dirty="0">
                  <a:latin typeface="Calibri" panose="020F0502020204030204" pitchFamily="34" charset="0"/>
                  <a:cs typeface="Calibri" panose="020F050202020403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35472" y="1102936"/>
                <a:ext cx="8293749" cy="4601260"/>
              </a:xfrm>
              <a:prstGeom prst="rect">
                <a:avLst/>
              </a:prstGeom>
              <a:blipFill>
                <a:blip r:embed="rId3"/>
                <a:stretch>
                  <a:fillRect l="-1102" t="-1060" b="-1987"/>
                </a:stretch>
              </a:blipFill>
            </p:spPr>
            <p:txBody>
              <a:bodyPr/>
              <a:lstStyle/>
              <a:p>
                <a:r>
                  <a:rPr lang="en-SG">
                    <a:noFill/>
                  </a:rPr>
                  <a:t> </a:t>
                </a:r>
              </a:p>
            </p:txBody>
          </p:sp>
        </mc:Fallback>
      </mc:AlternateContent>
      <p:grpSp>
        <p:nvGrpSpPr>
          <p:cNvPr id="2" name="Group 1"/>
          <p:cNvGrpSpPr/>
          <p:nvPr/>
        </p:nvGrpSpPr>
        <p:grpSpPr>
          <a:xfrm>
            <a:off x="850292" y="2036967"/>
            <a:ext cx="8219297" cy="1683841"/>
            <a:chOff x="567523" y="2336738"/>
            <a:chExt cx="8219297" cy="1683841"/>
          </a:xfrm>
        </p:grpSpPr>
        <p:sp>
          <p:nvSpPr>
            <p:cNvPr id="33" name="TextBox 32"/>
            <p:cNvSpPr txBox="1"/>
            <p:nvPr/>
          </p:nvSpPr>
          <p:spPr>
            <a:xfrm>
              <a:off x="567523" y="2336738"/>
              <a:ext cx="8219297" cy="830997"/>
            </a:xfrm>
            <a:prstGeom prst="rect">
              <a:avLst/>
            </a:prstGeom>
            <a:solidFill>
              <a:schemeClr val="accent4">
                <a:lumMod val="40000"/>
                <a:lumOff val="60000"/>
              </a:schemeClr>
            </a:solidFill>
          </p:spPr>
          <p:txBody>
            <a:bodyPr wrap="square" rtlCol="0">
              <a:spAutoFit/>
            </a:bodyPr>
            <a:lstStyle/>
            <a:p>
              <a:r>
                <a:rPr lang="en-SG" sz="2400" dirty="0"/>
                <a:t>The open interval of real numbers (strictly) between -2 and 5, pictured as follows:</a:t>
              </a:r>
              <a:endParaRPr lang="en-US" sz="2400" dirty="0"/>
            </a:p>
          </p:txBody>
        </p:sp>
        <p:pic>
          <p:nvPicPr>
            <p:cNvPr id="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544" y="3106179"/>
              <a:ext cx="6188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TextBox 44"/>
          <p:cNvSpPr txBox="1"/>
          <p:nvPr/>
        </p:nvSpPr>
        <p:spPr>
          <a:xfrm>
            <a:off x="850292" y="4196659"/>
            <a:ext cx="7456426" cy="830997"/>
          </a:xfrm>
          <a:prstGeom prst="rect">
            <a:avLst/>
          </a:prstGeom>
          <a:solidFill>
            <a:schemeClr val="accent4">
              <a:lumMod val="40000"/>
              <a:lumOff val="60000"/>
            </a:schemeClr>
          </a:solidFill>
        </p:spPr>
        <p:txBody>
          <a:bodyPr wrap="square" rtlCol="0">
            <a:spAutoFit/>
          </a:bodyPr>
          <a:lstStyle/>
          <a:p>
            <a:r>
              <a:rPr lang="en-SG" sz="2400" dirty="0"/>
              <a:t>The set of all integers (strictly) between -2 and 5, that is,</a:t>
            </a:r>
            <a:br>
              <a:rPr lang="en-SG" sz="2400" dirty="0"/>
            </a:br>
            <a:r>
              <a:rPr lang="en-SG" sz="2400" dirty="0"/>
              <a:t>{ -1, 0, 1, 2, 3, 4}.</a:t>
            </a:r>
            <a:endParaRPr lang="en-US" sz="2400" dirty="0"/>
          </a:p>
        </p:txBody>
      </p:sp>
      <p:sp>
        <p:nvSpPr>
          <p:cNvPr id="46" name="TextBox 45"/>
          <p:cNvSpPr txBox="1"/>
          <p:nvPr/>
        </p:nvSpPr>
        <p:spPr>
          <a:xfrm>
            <a:off x="828848" y="5733568"/>
            <a:ext cx="2674515" cy="461665"/>
          </a:xfrm>
          <a:prstGeom prst="rect">
            <a:avLst/>
          </a:prstGeom>
          <a:solidFill>
            <a:schemeClr val="accent4">
              <a:lumMod val="40000"/>
              <a:lumOff val="60000"/>
            </a:schemeClr>
          </a:solidFill>
        </p:spPr>
        <p:txBody>
          <a:bodyPr wrap="square" rtlCol="0">
            <a:spAutoFit/>
          </a:bodyPr>
          <a:lstStyle/>
          <a:p>
            <a:r>
              <a:rPr lang="en-SG" sz="2400" dirty="0"/>
              <a:t>The set { 1, 2, 3, 4}.</a:t>
            </a:r>
            <a:endParaRPr lang="en-US" sz="2400" dirty="0"/>
          </a:p>
        </p:txBody>
      </p:sp>
      <p:sp>
        <p:nvSpPr>
          <p:cNvPr id="32" name="Oval 31"/>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870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Set-builder notation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34" name="TextBox 33"/>
          <p:cNvSpPr txBox="1"/>
          <p:nvPr/>
        </p:nvSpPr>
        <p:spPr>
          <a:xfrm>
            <a:off x="323964" y="899422"/>
            <a:ext cx="8532957" cy="830997"/>
          </a:xfrm>
          <a:prstGeom prst="rect">
            <a:avLst/>
          </a:prstGeom>
          <a:noFill/>
        </p:spPr>
        <p:txBody>
          <a:bodyPr wrap="square" rtlCol="0">
            <a:spAutoFit/>
          </a:bodyPr>
          <a:lstStyle/>
          <a:p>
            <a:r>
              <a:rPr lang="en-SG" sz="2400" dirty="0"/>
              <a:t>Another way to specify a set is to describe its elements. This is called the </a:t>
            </a:r>
            <a:r>
              <a:rPr lang="en-SG" sz="2400" dirty="0">
                <a:solidFill>
                  <a:srgbClr val="0000FF"/>
                </a:solidFill>
              </a:rPr>
              <a:t>set-builder notation</a:t>
            </a:r>
            <a:r>
              <a:rPr lang="en-SG" sz="2400" dirty="0"/>
              <a:t>. </a:t>
            </a:r>
            <a:endParaRPr lang="en-US" sz="2400" dirty="0"/>
          </a:p>
        </p:txBody>
      </p:sp>
      <p:grpSp>
        <p:nvGrpSpPr>
          <p:cNvPr id="21" name="Group 20"/>
          <p:cNvGrpSpPr/>
          <p:nvPr/>
        </p:nvGrpSpPr>
        <p:grpSpPr>
          <a:xfrm>
            <a:off x="708751" y="1732463"/>
            <a:ext cx="7863578" cy="2094353"/>
            <a:chOff x="993228" y="4598517"/>
            <a:chExt cx="7863578" cy="2094353"/>
          </a:xfrm>
        </p:grpSpPr>
        <p:sp>
          <p:nvSpPr>
            <p:cNvPr id="22" name="Rectangle 21"/>
            <p:cNvSpPr/>
            <p:nvPr/>
          </p:nvSpPr>
          <p:spPr>
            <a:xfrm>
              <a:off x="993228" y="4598517"/>
              <a:ext cx="7863578" cy="209435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Set-Builder Notation</a:t>
              </a:r>
            </a:p>
          </p:txBody>
        </p:sp>
        <mc:AlternateContent xmlns:mc="http://schemas.openxmlformats.org/markup-compatibility/2006" xmlns:a14="http://schemas.microsoft.com/office/drawing/2010/main">
          <mc:Choice Requires="a14">
            <p:sp>
              <p:nvSpPr>
                <p:cNvPr id="33" name="TextBox 32"/>
                <p:cNvSpPr txBox="1"/>
                <p:nvPr/>
              </p:nvSpPr>
              <p:spPr>
                <a:xfrm>
                  <a:off x="1109375" y="5112708"/>
                  <a:ext cx="7557860" cy="1538883"/>
                </a:xfrm>
                <a:prstGeom prst="rect">
                  <a:avLst/>
                </a:prstGeom>
                <a:noFill/>
              </p:spPr>
              <p:txBody>
                <a:bodyPr wrap="square" rtlCol="0">
                  <a:spAutoFit/>
                </a:bodyPr>
                <a:lstStyle/>
                <a:p>
                  <a:pPr>
                    <a:spcAft>
                      <a:spcPts val="600"/>
                    </a:spcAft>
                  </a:pPr>
                  <a:r>
                    <a:rPr lang="en-US" sz="2000" dirty="0"/>
                    <a:t>Let </a:t>
                  </a:r>
                  <a14:m>
                    <m:oMath xmlns:m="http://schemas.openxmlformats.org/officeDocument/2006/math">
                      <m:r>
                        <a:rPr lang="en-US" sz="2000" b="0" i="1" dirty="0" smtClean="0">
                          <a:latin typeface="Cambria Math" panose="02040503050406030204" pitchFamily="18" charset="0"/>
                        </a:rPr>
                        <m:t>𝑈</m:t>
                      </m:r>
                    </m:oMath>
                  </a14:m>
                  <a:r>
                    <a:rPr lang="en-US" sz="2000" dirty="0"/>
                    <a:t> be a set and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oMath>
                  </a14:m>
                  <a:r>
                    <a:rPr lang="en-US" sz="2000" dirty="0"/>
                    <a:t>) be a predicate over </a:t>
                  </a:r>
                  <a14:m>
                    <m:oMath xmlns:m="http://schemas.openxmlformats.org/officeDocument/2006/math">
                      <m:r>
                        <a:rPr lang="en-US" sz="2000" i="1" dirty="0" smtClean="0">
                          <a:latin typeface="Cambria Math" panose="02040503050406030204" pitchFamily="18" charset="0"/>
                        </a:rPr>
                        <m:t>𝑈</m:t>
                      </m:r>
                    </m:oMath>
                  </a14:m>
                  <a:r>
                    <a:rPr lang="en-US" sz="2000" dirty="0"/>
                    <a:t>. Then the set of all elements  </a:t>
                  </a:r>
                  <a14:m>
                    <m:oMath xmlns:m="http://schemas.openxmlformats.org/officeDocument/2006/math">
                      <m:r>
                        <a:rPr lang="en-US" sz="2000" i="1" dirty="0" smtClean="0">
                          <a:latin typeface="Cambria Math" panose="02040503050406030204" pitchFamily="18" charset="0"/>
                        </a:rPr>
                        <m:t>𝑥</m:t>
                      </m:r>
                      <m:r>
                        <a:rPr lang="en-US" sz="2000" dirty="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𝑈</m:t>
                      </m:r>
                    </m:oMath>
                  </a14:m>
                  <a:r>
                    <a:rPr lang="en-US" sz="2000" dirty="0"/>
                    <a:t> such that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 is true is denoted</a:t>
                  </a:r>
                </a:p>
                <a:p>
                  <a:pPr algn="ctr">
                    <a:spcAft>
                      <a:spcPts val="600"/>
                    </a:spcAft>
                  </a:pP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 </m:t>
                      </m:r>
                    </m:oMath>
                  </a14:m>
                  <a:r>
                    <a:rPr lang="en-US" sz="2000" dirty="0"/>
                    <a:t>  or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a14:m>
                  <a:endParaRPr lang="en-SG" sz="2000" dirty="0"/>
                </a:p>
                <a:p>
                  <a:pPr>
                    <a:spcAft>
                      <a:spcPts val="600"/>
                    </a:spcAft>
                  </a:pPr>
                  <a:r>
                    <a:rPr lang="en-SG" sz="2000" dirty="0"/>
                    <a:t>which is read as “the set of all </a:t>
                  </a:r>
                  <a14:m>
                    <m:oMath xmlns:m="http://schemas.openxmlformats.org/officeDocument/2006/math">
                      <m:r>
                        <a:rPr lang="en-SG" sz="2000" i="1" dirty="0" smtClean="0">
                          <a:latin typeface="Cambria Math" panose="02040503050406030204" pitchFamily="18" charset="0"/>
                        </a:rPr>
                        <m:t>𝑥</m:t>
                      </m:r>
                    </m:oMath>
                  </a14:m>
                  <a:r>
                    <a:rPr lang="en-SG" sz="2000" dirty="0"/>
                    <a:t> in </a:t>
                  </a:r>
                  <a14:m>
                    <m:oMath xmlns:m="http://schemas.openxmlformats.org/officeDocument/2006/math">
                      <m:r>
                        <a:rPr lang="en-SG" sz="2000" i="1" dirty="0" smtClean="0">
                          <a:latin typeface="Cambria Math" panose="02040503050406030204" pitchFamily="18" charset="0"/>
                        </a:rPr>
                        <m:t>𝑈</m:t>
                      </m:r>
                    </m:oMath>
                  </a14:m>
                  <a:r>
                    <a:rPr lang="en-SG" sz="2000" dirty="0"/>
                    <a:t> such that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SG" sz="2000" i="1" dirty="0" smtClean="0">
                          <a:latin typeface="Cambria Math" panose="02040503050406030204" pitchFamily="18" charset="0"/>
                        </a:rPr>
                        <m:t>𝑥</m:t>
                      </m:r>
                      <m:r>
                        <a:rPr lang="en-SG" sz="2000" i="1" dirty="0" smtClean="0">
                          <a:latin typeface="Cambria Math" panose="02040503050406030204" pitchFamily="18" charset="0"/>
                        </a:rPr>
                        <m:t>) </m:t>
                      </m:r>
                    </m:oMath>
                  </a14:m>
                  <a:r>
                    <a:rPr lang="en-SG" sz="2000" dirty="0"/>
                    <a:t>(is true)”.</a:t>
                  </a:r>
                </a:p>
              </p:txBody>
            </p:sp>
          </mc:Choice>
          <mc:Fallback xmlns="">
            <p:sp>
              <p:nvSpPr>
                <p:cNvPr id="33" name="TextBox 32"/>
                <p:cNvSpPr txBox="1">
                  <a:spLocks noRot="1" noChangeAspect="1" noMove="1" noResize="1" noEditPoints="1" noAdjustHandles="1" noChangeArrowheads="1" noChangeShapeType="1" noTextEdit="1"/>
                </p:cNvSpPr>
                <p:nvPr/>
              </p:nvSpPr>
              <p:spPr>
                <a:xfrm>
                  <a:off x="1109375" y="5112708"/>
                  <a:ext cx="7557860" cy="1538883"/>
                </a:xfrm>
                <a:prstGeom prst="rect">
                  <a:avLst/>
                </a:prstGeom>
                <a:blipFill>
                  <a:blip r:embed="rId3"/>
                  <a:stretch>
                    <a:fillRect l="-806" t="-2381" b="-6349"/>
                  </a:stretch>
                </a:blipFill>
              </p:spPr>
              <p:txBody>
                <a:bodyPr/>
                <a:lstStyle/>
                <a:p>
                  <a:r>
                    <a:rPr lang="en-SG">
                      <a:noFill/>
                    </a:rPr>
                    <a:t> </a:t>
                  </a:r>
                </a:p>
              </p:txBody>
            </p:sp>
          </mc:Fallback>
        </mc:AlternateContent>
      </p:grpSp>
      <p:sp>
        <p:nvSpPr>
          <p:cNvPr id="35" name="Oval 34"/>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TextBox 29">
            <a:extLst>
              <a:ext uri="{FF2B5EF4-FFF2-40B4-BE49-F238E27FC236}">
                <a16:creationId xmlns:a16="http://schemas.microsoft.com/office/drawing/2014/main" id="{FFB46803-9D39-474E-8837-DB66DC208D72}"/>
              </a:ext>
            </a:extLst>
          </p:cNvPr>
          <p:cNvSpPr txBox="1"/>
          <p:nvPr/>
        </p:nvSpPr>
        <p:spPr>
          <a:xfrm>
            <a:off x="0" y="0"/>
            <a:ext cx="9144000" cy="514987"/>
          </a:xfrm>
          <a:prstGeom prst="rect">
            <a:avLst/>
          </a:prstGeom>
          <a:solidFill>
            <a:schemeClr val="tx1"/>
          </a:solidFill>
        </p:spPr>
        <p:txBody>
          <a:bodyPr wrap="square" rtlCol="0">
            <a:noAutofit/>
          </a:bodyPr>
          <a:lstStyle/>
          <a:p>
            <a:endParaRPr lang="en-SG" sz="1350" dirty="0"/>
          </a:p>
        </p:txBody>
      </p:sp>
      <p:sp>
        <p:nvSpPr>
          <p:cNvPr id="32" name="TextBox 31">
            <a:extLst>
              <a:ext uri="{FF2B5EF4-FFF2-40B4-BE49-F238E27FC236}">
                <a16:creationId xmlns:a16="http://schemas.microsoft.com/office/drawing/2014/main" id="{631F5684-EDE3-4C6A-BDFC-120C25F40CD4}"/>
              </a:ext>
            </a:extLst>
          </p:cNvPr>
          <p:cNvSpPr txBox="1"/>
          <p:nvPr/>
        </p:nvSpPr>
        <p:spPr>
          <a:xfrm>
            <a:off x="0" y="14351"/>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37" name="Oval 36">
            <a:extLst>
              <a:ext uri="{FF2B5EF4-FFF2-40B4-BE49-F238E27FC236}">
                <a16:creationId xmlns:a16="http://schemas.microsoft.com/office/drawing/2014/main" id="{86C5C168-18D6-464B-92E5-3A43454A7753}"/>
              </a:ext>
            </a:extLst>
          </p:cNvPr>
          <p:cNvSpPr/>
          <p:nvPr/>
        </p:nvSpPr>
        <p:spPr>
          <a:xfrm>
            <a:off x="324356" y="294387"/>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55C01A8-77C1-4613-AA8A-E3CFA2455473}"/>
              </a:ext>
            </a:extLst>
          </p:cNvPr>
          <p:cNvSpPr/>
          <p:nvPr/>
        </p:nvSpPr>
        <p:spPr>
          <a:xfrm>
            <a:off x="492307"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E0B72A49-D42B-41FE-BD4D-0C8F89B11C13}"/>
              </a:ext>
            </a:extLst>
          </p:cNvPr>
          <p:cNvSpPr/>
          <p:nvPr/>
        </p:nvSpPr>
        <p:spPr>
          <a:xfrm>
            <a:off x="66336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3D623EF6-E127-46D9-8C29-975B991AD3E4}"/>
              </a:ext>
            </a:extLst>
          </p:cNvPr>
          <p:cNvSpPr/>
          <p:nvPr/>
        </p:nvSpPr>
        <p:spPr>
          <a:xfrm>
            <a:off x="828849"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B939372-1B0E-472A-9DF5-863DAD30AD92}"/>
              </a:ext>
            </a:extLst>
          </p:cNvPr>
          <p:cNvSpPr/>
          <p:nvPr/>
        </p:nvSpPr>
        <p:spPr>
          <a:xfrm>
            <a:off x="286742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E151DF00-C020-4DE6-8213-78485D312E3C}"/>
              </a:ext>
            </a:extLst>
          </p:cNvPr>
          <p:cNvSpPr/>
          <p:nvPr/>
        </p:nvSpPr>
        <p:spPr>
          <a:xfrm>
            <a:off x="3035379"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D9512B40-1910-411D-9A27-140689639730}"/>
              </a:ext>
            </a:extLst>
          </p:cNvPr>
          <p:cNvSpPr/>
          <p:nvPr/>
        </p:nvSpPr>
        <p:spPr>
          <a:xfrm>
            <a:off x="996616"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7132249-1606-4DE1-BFBD-9B2D226947CA}"/>
              </a:ext>
            </a:extLst>
          </p:cNvPr>
          <p:cNvSpPr/>
          <p:nvPr/>
        </p:nvSpPr>
        <p:spPr>
          <a:xfrm>
            <a:off x="1149016"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D06D98CD-EDBC-44C2-8B53-977DB1E21486}"/>
              </a:ext>
            </a:extLst>
          </p:cNvPr>
          <p:cNvSpPr/>
          <p:nvPr/>
        </p:nvSpPr>
        <p:spPr>
          <a:xfrm>
            <a:off x="1316967"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8BC320FC-F031-41F3-9D35-0A86E840C0EB}"/>
              </a:ext>
            </a:extLst>
          </p:cNvPr>
          <p:cNvSpPr/>
          <p:nvPr/>
        </p:nvSpPr>
        <p:spPr>
          <a:xfrm>
            <a:off x="148244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DC2CB5A-6A2F-40E8-8629-5A078F276956}"/>
              </a:ext>
            </a:extLst>
          </p:cNvPr>
          <p:cNvSpPr/>
          <p:nvPr/>
        </p:nvSpPr>
        <p:spPr>
          <a:xfrm>
            <a:off x="1650215"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6875BB0-0E2D-4C98-9102-E929EAC74B94}"/>
              </a:ext>
            </a:extLst>
          </p:cNvPr>
          <p:cNvSpPr/>
          <p:nvPr/>
        </p:nvSpPr>
        <p:spPr>
          <a:xfrm>
            <a:off x="1802615"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E55DB896-3BC8-4E08-B8E6-F8462EF74C4A}"/>
              </a:ext>
            </a:extLst>
          </p:cNvPr>
          <p:cNvSpPr/>
          <p:nvPr/>
        </p:nvSpPr>
        <p:spPr>
          <a:xfrm>
            <a:off x="3203330" y="29351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39A6A9-4A8D-4079-858A-FE27AA90ACB1}"/>
                  </a:ext>
                </a:extLst>
              </p:cNvPr>
              <p:cNvSpPr txBox="1"/>
              <p:nvPr/>
            </p:nvSpPr>
            <p:spPr>
              <a:xfrm>
                <a:off x="296717" y="3902341"/>
                <a:ext cx="6335438"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a:t>Example: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𝐸𝑣𝑒𝑛</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oMath>
                </a14:m>
                <a:r>
                  <a:rPr lang="en-SG" sz="2000" dirty="0"/>
                  <a:t>, where </a:t>
                </a:r>
                <a14:m>
                  <m:oMath xmlns:m="http://schemas.openxmlformats.org/officeDocument/2006/math">
                    <m:r>
                      <a:rPr lang="en-SG" sz="2000" i="1" dirty="0" smtClean="0">
                        <a:latin typeface="Cambria Math" panose="02040503050406030204" pitchFamily="18" charset="0"/>
                      </a:rPr>
                      <m:t>𝐸𝑣𝑒𝑛</m:t>
                    </m:r>
                    <m:r>
                      <a:rPr lang="en-SG" sz="2000" i="1" dirty="0" smtClean="0">
                        <a:latin typeface="Cambria Math" panose="02040503050406030204" pitchFamily="18" charset="0"/>
                      </a:rPr>
                      <m:t>(</m:t>
                    </m:r>
                    <m:r>
                      <a:rPr lang="en-SG" sz="2000" i="1" dirty="0" smtClean="0">
                        <a:latin typeface="Cambria Math" panose="02040503050406030204" pitchFamily="18" charset="0"/>
                      </a:rPr>
                      <m:t>𝑥</m:t>
                    </m:r>
                    <m:r>
                      <a:rPr lang="en-SG" sz="2000" i="1" dirty="0" smtClean="0">
                        <a:latin typeface="Cambria Math" panose="02040503050406030204" pitchFamily="18" charset="0"/>
                      </a:rPr>
                      <m:t>)</m:t>
                    </m:r>
                  </m:oMath>
                </a14:m>
                <a:r>
                  <a:rPr lang="en-SG" sz="2000" dirty="0"/>
                  <a:t> means “</a:t>
                </a:r>
                <a14:m>
                  <m:oMath xmlns:m="http://schemas.openxmlformats.org/officeDocument/2006/math">
                    <m:r>
                      <a:rPr lang="en-SG" sz="2000" i="1" dirty="0" smtClean="0">
                        <a:latin typeface="Cambria Math" panose="02040503050406030204" pitchFamily="18" charset="0"/>
                      </a:rPr>
                      <m:t>𝑥</m:t>
                    </m:r>
                  </m:oMath>
                </a14:m>
                <a:r>
                  <a:rPr lang="en-SG" sz="2000" dirty="0"/>
                  <a:t> is even”, is the set of non-negative even integers.</a:t>
                </a:r>
              </a:p>
            </p:txBody>
          </p:sp>
        </mc:Choice>
        <mc:Fallback xmlns="">
          <p:sp>
            <p:nvSpPr>
              <p:cNvPr id="2" name="TextBox 1">
                <a:extLst>
                  <a:ext uri="{FF2B5EF4-FFF2-40B4-BE49-F238E27FC236}">
                    <a16:creationId xmlns:a16="http://schemas.microsoft.com/office/drawing/2014/main" id="{7539A6A9-4A8D-4079-858A-FE27AA90ACB1}"/>
                  </a:ext>
                </a:extLst>
              </p:cNvPr>
              <p:cNvSpPr txBox="1">
                <a:spLocks noRot="1" noChangeAspect="1" noMove="1" noResize="1" noEditPoints="1" noAdjustHandles="1" noChangeArrowheads="1" noChangeShapeType="1" noTextEdit="1"/>
              </p:cNvSpPr>
              <p:nvPr/>
            </p:nvSpPr>
            <p:spPr>
              <a:xfrm>
                <a:off x="296717" y="3902341"/>
                <a:ext cx="6335438" cy="707886"/>
              </a:xfrm>
              <a:prstGeom prst="rect">
                <a:avLst/>
              </a:prstGeom>
              <a:blipFill>
                <a:blip r:embed="rId4"/>
                <a:stretch>
                  <a:fillRect l="-866" t="-4310" b="-14655"/>
                </a:stretch>
              </a:blipFill>
            </p:spPr>
            <p:txBody>
              <a:bodyPr/>
              <a:lstStyle/>
              <a:p>
                <a:r>
                  <a:rPr lang="en-SG">
                    <a:noFill/>
                  </a:rPr>
                  <a:t> </a:t>
                </a:r>
              </a:p>
            </p:txBody>
          </p:sp>
        </mc:Fallback>
      </mc:AlternateContent>
      <p:grpSp>
        <p:nvGrpSpPr>
          <p:cNvPr id="20" name="Group 19">
            <a:extLst>
              <a:ext uri="{FF2B5EF4-FFF2-40B4-BE49-F238E27FC236}">
                <a16:creationId xmlns:a16="http://schemas.microsoft.com/office/drawing/2014/main" id="{A198D10A-02C2-4BCE-91CE-7DF6F1D716D8}"/>
              </a:ext>
            </a:extLst>
          </p:cNvPr>
          <p:cNvGrpSpPr/>
          <p:nvPr/>
        </p:nvGrpSpPr>
        <p:grpSpPr>
          <a:xfrm>
            <a:off x="6868633" y="3963934"/>
            <a:ext cx="2105017" cy="2434415"/>
            <a:chOff x="6719777" y="3975822"/>
            <a:chExt cx="2105017" cy="2434415"/>
          </a:xfrm>
        </p:grpSpPr>
        <p:grpSp>
          <p:nvGrpSpPr>
            <p:cNvPr id="18" name="Group 17">
              <a:extLst>
                <a:ext uri="{FF2B5EF4-FFF2-40B4-BE49-F238E27FC236}">
                  <a16:creationId xmlns:a16="http://schemas.microsoft.com/office/drawing/2014/main" id="{9C5F4EF0-D8F6-4448-93AC-19B3A887FAD5}"/>
                </a:ext>
              </a:extLst>
            </p:cNvPr>
            <p:cNvGrpSpPr/>
            <p:nvPr/>
          </p:nvGrpSpPr>
          <p:grpSpPr>
            <a:xfrm>
              <a:off x="6719777" y="3975822"/>
              <a:ext cx="2105017" cy="2434415"/>
              <a:chOff x="6719777" y="3975822"/>
              <a:chExt cx="2105017" cy="2434415"/>
            </a:xfrm>
          </p:grpSpPr>
          <p:pic>
            <p:nvPicPr>
              <p:cNvPr id="9" name="Picture 8">
                <a:extLst>
                  <a:ext uri="{FF2B5EF4-FFF2-40B4-BE49-F238E27FC236}">
                    <a16:creationId xmlns:a16="http://schemas.microsoft.com/office/drawing/2014/main" id="{F09E380E-4925-4AD8-8E51-4A1CDEFE72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777" y="3975822"/>
                <a:ext cx="2103653" cy="243441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232CE4-4594-4167-AE42-0AB6645ACDF7}"/>
                      </a:ext>
                    </a:extLst>
                  </p:cNvPr>
                  <p:cNvSpPr txBox="1"/>
                  <p:nvPr/>
                </p:nvSpPr>
                <p:spPr>
                  <a:xfrm>
                    <a:off x="7010806" y="4924847"/>
                    <a:ext cx="1521593" cy="584775"/>
                  </a:xfrm>
                  <a:prstGeom prst="rect">
                    <a:avLst/>
                  </a:prstGeom>
                  <a:noFill/>
                </p:spPr>
                <p:txBody>
                  <a:bodyPr wrap="square" rtlCol="0">
                    <a:spAutoFit/>
                  </a:bodyPr>
                  <a:lstStyle/>
                  <a:p>
                    <a:r>
                      <a:rPr lang="en-US" sz="1600" dirty="0"/>
                      <a:t>Those </a:t>
                    </a:r>
                    <a14:m>
                      <m:oMath xmlns:m="http://schemas.openxmlformats.org/officeDocument/2006/math">
                        <m:r>
                          <a:rPr lang="en-US" sz="1600" i="1" dirty="0" smtClean="0">
                            <a:latin typeface="Cambria Math" panose="02040503050406030204" pitchFamily="18" charset="0"/>
                          </a:rPr>
                          <m:t>𝑥</m:t>
                        </m:r>
                      </m:oMath>
                    </a14:m>
                    <a:r>
                      <a:rPr lang="en-US" sz="1600" dirty="0"/>
                      <a:t> satisfying </a:t>
                    </a:r>
                    <a14:m>
                      <m:oMath xmlns:m="http://schemas.openxmlformats.org/officeDocument/2006/math">
                        <m:r>
                          <a:rPr lang="en-US" sz="1600" i="1" dirty="0" smtClean="0">
                            <a:latin typeface="Cambria Math" panose="02040503050406030204" pitchFamily="18" charset="0"/>
                          </a:rPr>
                          <m:t>𝑃</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oMath>
                    </a14:m>
                    <a:endParaRPr lang="en-SG" sz="1600" dirty="0"/>
                  </a:p>
                </p:txBody>
              </p:sp>
            </mc:Choice>
            <mc:Fallback xmlns="">
              <p:sp>
                <p:nvSpPr>
                  <p:cNvPr id="13" name="TextBox 12">
                    <a:extLst>
                      <a:ext uri="{FF2B5EF4-FFF2-40B4-BE49-F238E27FC236}">
                        <a16:creationId xmlns:a16="http://schemas.microsoft.com/office/drawing/2014/main" id="{25232CE4-4594-4167-AE42-0AB6645ACDF7}"/>
                      </a:ext>
                    </a:extLst>
                  </p:cNvPr>
                  <p:cNvSpPr txBox="1">
                    <a:spLocks noRot="1" noChangeAspect="1" noMove="1" noResize="1" noEditPoints="1" noAdjustHandles="1" noChangeArrowheads="1" noChangeShapeType="1" noTextEdit="1"/>
                  </p:cNvSpPr>
                  <p:nvPr/>
                </p:nvSpPr>
                <p:spPr>
                  <a:xfrm>
                    <a:off x="7010806" y="4924847"/>
                    <a:ext cx="1521593" cy="584775"/>
                  </a:xfrm>
                  <a:prstGeom prst="rect">
                    <a:avLst/>
                  </a:prstGeom>
                  <a:blipFill>
                    <a:blip r:embed="rId6"/>
                    <a:stretch>
                      <a:fillRect l="-2000" t="-3125" b="-125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DB2913D-1363-4B41-8A58-A1BAC5989A19}"/>
                      </a:ext>
                    </a:extLst>
                  </p:cNvPr>
                  <p:cNvSpPr txBox="1"/>
                  <p:nvPr/>
                </p:nvSpPr>
                <p:spPr>
                  <a:xfrm>
                    <a:off x="6938856" y="5626426"/>
                    <a:ext cx="1576493" cy="584775"/>
                  </a:xfrm>
                  <a:prstGeom prst="rect">
                    <a:avLst/>
                  </a:prstGeom>
                  <a:noFill/>
                </p:spPr>
                <p:txBody>
                  <a:bodyPr wrap="square" rtlCol="0">
                    <a:spAutoFit/>
                  </a:bodyPr>
                  <a:lstStyle/>
                  <a:p>
                    <a:r>
                      <a:rPr lang="en-US" sz="1600" dirty="0"/>
                      <a:t>Those </a:t>
                    </a:r>
                    <a14:m>
                      <m:oMath xmlns:m="http://schemas.openxmlformats.org/officeDocument/2006/math">
                        <m:r>
                          <a:rPr lang="en-US" sz="1600" i="1" dirty="0" smtClean="0">
                            <a:latin typeface="Cambria Math" panose="02040503050406030204" pitchFamily="18" charset="0"/>
                          </a:rPr>
                          <m:t>𝑥</m:t>
                        </m:r>
                      </m:oMath>
                    </a14:m>
                    <a:r>
                      <a:rPr lang="en-US" sz="1600" dirty="0"/>
                      <a:t> satisfying </a:t>
                    </a:r>
                    <a14:m>
                      <m:oMath xmlns:m="http://schemas.openxmlformats.org/officeDocument/2006/math">
                        <m:r>
                          <a:rPr lang="en-US" sz="1600" b="0" i="0" dirty="0" smtClean="0">
                            <a:latin typeface="Cambria Math" panose="02040503050406030204" pitchFamily="18" charset="0"/>
                          </a:rPr>
                          <m:t>~</m:t>
                        </m:r>
                        <m:r>
                          <a:rPr lang="en-US" sz="1600" i="1" dirty="0" smtClean="0">
                            <a:latin typeface="Cambria Math" panose="02040503050406030204" pitchFamily="18" charset="0"/>
                          </a:rPr>
                          <m:t>𝑃</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oMath>
                    </a14:m>
                    <a:endParaRPr lang="en-SG" sz="1600" dirty="0"/>
                  </a:p>
                </p:txBody>
              </p:sp>
            </mc:Choice>
            <mc:Fallback xmlns="">
              <p:sp>
                <p:nvSpPr>
                  <p:cNvPr id="61" name="TextBox 60">
                    <a:extLst>
                      <a:ext uri="{FF2B5EF4-FFF2-40B4-BE49-F238E27FC236}">
                        <a16:creationId xmlns:a16="http://schemas.microsoft.com/office/drawing/2014/main" id="{9DB2913D-1363-4B41-8A58-A1BAC5989A19}"/>
                      </a:ext>
                    </a:extLst>
                  </p:cNvPr>
                  <p:cNvSpPr txBox="1">
                    <a:spLocks noRot="1" noChangeAspect="1" noMove="1" noResize="1" noEditPoints="1" noAdjustHandles="1" noChangeArrowheads="1" noChangeShapeType="1" noTextEdit="1"/>
                  </p:cNvSpPr>
                  <p:nvPr/>
                </p:nvSpPr>
                <p:spPr>
                  <a:xfrm>
                    <a:off x="6938856" y="5626426"/>
                    <a:ext cx="1576493" cy="584775"/>
                  </a:xfrm>
                  <a:prstGeom prst="rect">
                    <a:avLst/>
                  </a:prstGeom>
                  <a:blipFill>
                    <a:blip r:embed="rId7"/>
                    <a:stretch>
                      <a:fillRect l="-2326" t="-3125" b="-125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708FB30-A304-4553-85E0-F99214779AD6}"/>
                      </a:ext>
                    </a:extLst>
                  </p:cNvPr>
                  <p:cNvSpPr txBox="1"/>
                  <p:nvPr/>
                </p:nvSpPr>
                <p:spPr>
                  <a:xfrm>
                    <a:off x="8240003" y="4497113"/>
                    <a:ext cx="58479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𝑈</m:t>
                          </m:r>
                        </m:oMath>
                      </m:oMathPara>
                    </a14:m>
                    <a:endParaRPr lang="en-SG" sz="2000" dirty="0"/>
                  </a:p>
                </p:txBody>
              </p:sp>
            </mc:Choice>
            <mc:Fallback xmlns="">
              <p:sp>
                <p:nvSpPr>
                  <p:cNvPr id="62" name="TextBox 61">
                    <a:extLst>
                      <a:ext uri="{FF2B5EF4-FFF2-40B4-BE49-F238E27FC236}">
                        <a16:creationId xmlns:a16="http://schemas.microsoft.com/office/drawing/2014/main" id="{A708FB30-A304-4553-85E0-F99214779AD6}"/>
                      </a:ext>
                    </a:extLst>
                  </p:cNvPr>
                  <p:cNvSpPr txBox="1">
                    <a:spLocks noRot="1" noChangeAspect="1" noMove="1" noResize="1" noEditPoints="1" noAdjustHandles="1" noChangeArrowheads="1" noChangeShapeType="1" noTextEdit="1"/>
                  </p:cNvSpPr>
                  <p:nvPr/>
                </p:nvSpPr>
                <p:spPr>
                  <a:xfrm>
                    <a:off x="8240003" y="4497113"/>
                    <a:ext cx="584791" cy="400110"/>
                  </a:xfrm>
                  <a:prstGeom prst="rect">
                    <a:avLst/>
                  </a:prstGeom>
                  <a:blipFill>
                    <a:blip r:embed="rId8"/>
                    <a:stretch>
                      <a:fillRect/>
                    </a:stretch>
                  </a:blipFill>
                </p:spPr>
                <p:txBody>
                  <a:bodyPr/>
                  <a:lstStyle/>
                  <a:p>
                    <a:r>
                      <a:rPr lang="en-SG">
                        <a:noFill/>
                      </a:rPr>
                      <a:t> </a:t>
                    </a:r>
                  </a:p>
                </p:txBody>
              </p:sp>
            </mc:Fallback>
          </mc:AlternateContent>
        </p:grpSp>
        <p:cxnSp>
          <p:nvCxnSpPr>
            <p:cNvPr id="16" name="Straight Connector 15">
              <a:extLst>
                <a:ext uri="{FF2B5EF4-FFF2-40B4-BE49-F238E27FC236}">
                  <a16:creationId xmlns:a16="http://schemas.microsoft.com/office/drawing/2014/main" id="{61D4388E-E577-4FFE-A444-1238261419D1}"/>
                </a:ext>
              </a:extLst>
            </p:cNvPr>
            <p:cNvCxnSpPr>
              <a:cxnSpLocks/>
            </p:cNvCxnSpPr>
            <p:nvPr/>
          </p:nvCxnSpPr>
          <p:spPr>
            <a:xfrm>
              <a:off x="6938857" y="5401340"/>
              <a:ext cx="1633472" cy="5572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2A4AB40-E981-4AF9-BB8A-74FE1F1DC7D5}"/>
                  </a:ext>
                </a:extLst>
              </p:cNvPr>
              <p:cNvSpPr txBox="1"/>
              <p:nvPr/>
            </p:nvSpPr>
            <p:spPr>
              <a:xfrm>
                <a:off x="754135" y="4685280"/>
                <a:ext cx="5761253" cy="1882567"/>
              </a:xfrm>
              <a:prstGeom prst="rect">
                <a:avLst/>
              </a:prstGeom>
              <a:solidFill>
                <a:schemeClr val="accent4">
                  <a:lumMod val="20000"/>
                  <a:lumOff val="80000"/>
                </a:schemeClr>
              </a:solidFill>
            </p:spPr>
            <p:txBody>
              <a:bodyPr wrap="square" rtlCol="0">
                <a:spAutoFit/>
              </a:bodyPr>
              <a:lstStyle/>
              <a:p>
                <a:pPr>
                  <a:spcAft>
                    <a:spcPts val="600"/>
                  </a:spcAft>
                </a:pPr>
                <a:r>
                  <a:rPr lang="en-US" sz="2400" dirty="0"/>
                  <a:t>To check whether an object </a:t>
                </a:r>
                <a14:m>
                  <m:oMath xmlns:m="http://schemas.openxmlformats.org/officeDocument/2006/math">
                    <m:r>
                      <a:rPr lang="en-US" sz="2400" i="1" dirty="0" smtClean="0">
                        <a:latin typeface="Cambria Math" panose="02040503050406030204" pitchFamily="18" charset="0"/>
                      </a:rPr>
                      <m:t>𝑧</m:t>
                    </m:r>
                  </m:oMath>
                </a14:m>
                <a:r>
                  <a:rPr lang="en-US" sz="2400" dirty="0"/>
                  <a:t> is an element of the set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r>
                      <a:rPr lang="en-US" sz="2400" b="0" i="0" smtClean="0">
                        <a:latin typeface="Cambria Math" panose="02040503050406030204" pitchFamily="18" charset="0"/>
                        <a:ea typeface="Cambria Math" panose="02040503050406030204" pitchFamily="18" charset="0"/>
                      </a:rPr>
                      <m:t>,</m:t>
                    </m:r>
                  </m:oMath>
                </a14:m>
                <a:endParaRPr lang="en-SG" sz="2400" dirty="0"/>
              </a:p>
              <a:p>
                <a:pPr marL="285750" indent="-285750">
                  <a:spcAft>
                    <a:spcPts val="200"/>
                  </a:spcAft>
                  <a:buFont typeface="Wingdings" panose="05000000000000000000" pitchFamily="2" charset="2"/>
                  <a:buChar char="§"/>
                </a:pPr>
                <a:r>
                  <a:rPr lang="en-SG" sz="2000" dirty="0"/>
                  <a:t>If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oMath>
                </a14:m>
                <a:r>
                  <a:rPr lang="en-SG" sz="2000" dirty="0"/>
                  <a:t> and </a:t>
                </a:r>
                <a14:m>
                  <m:oMath xmlns:m="http://schemas.openxmlformats.org/officeDocument/2006/math">
                    <m:r>
                      <a:rPr lang="en-SG" sz="2000" i="1" dirty="0" smtClean="0">
                        <a:latin typeface="Cambria Math" panose="02040503050406030204" pitchFamily="18" charset="0"/>
                      </a:rPr>
                      <m:t>𝑃</m:t>
                    </m:r>
                    <m:r>
                      <a:rPr lang="en-SG" sz="2000" i="1" dirty="0" smtClean="0">
                        <a:latin typeface="Cambria Math" panose="02040503050406030204" pitchFamily="18" charset="0"/>
                      </a:rPr>
                      <m:t>(</m:t>
                    </m:r>
                    <m:r>
                      <a:rPr lang="en-US" sz="2000" b="0" i="1" dirty="0" smtClean="0">
                        <a:latin typeface="Cambria Math" panose="02040503050406030204" pitchFamily="18" charset="0"/>
                      </a:rPr>
                      <m:t>𝑧</m:t>
                    </m:r>
                    <m:r>
                      <a:rPr lang="en-SG" sz="2000" i="1" dirty="0" smtClean="0">
                        <a:latin typeface="Cambria Math" panose="02040503050406030204" pitchFamily="18" charset="0"/>
                      </a:rPr>
                      <m:t>) </m:t>
                    </m:r>
                  </m:oMath>
                </a14:m>
                <a:r>
                  <a:rPr lang="en-SG" sz="2000" dirty="0"/>
                  <a:t>is true, then </a:t>
                </a:r>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oMath>
                </a14:m>
                <a:endParaRPr lang="en-SG" sz="2000" dirty="0"/>
              </a:p>
              <a:p>
                <a:pPr marL="285750" indent="-285750">
                  <a:spcAft>
                    <a:spcPts val="200"/>
                  </a:spcAft>
                  <a:buFont typeface="Wingdings" panose="05000000000000000000" pitchFamily="2" charset="2"/>
                  <a:buChar char="§"/>
                </a:pPr>
                <a:r>
                  <a:rPr lang="en-US" sz="2000" b="0" dirty="0"/>
                  <a:t>If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r>
                      <m:rPr>
                        <m:nor/>
                      </m:rPr>
                      <a:rPr lang="en-SG" sz="2000" dirty="0"/>
                      <m:t>, </m:t>
                    </m:r>
                    <m:r>
                      <m:rPr>
                        <m:nor/>
                      </m:rPr>
                      <a:rPr lang="en-SG" sz="2000" dirty="0"/>
                      <m:t>then</m:t>
                    </m:r>
                    <m:r>
                      <a:rPr lang="en-US" sz="2000" b="0" i="1" dirty="0"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r>
                      <a:rPr lang="en-US" sz="2000" b="0" i="1" smtClean="0">
                        <a:latin typeface="Cambria Math" panose="02040503050406030204" pitchFamily="18" charset="0"/>
                        <a:ea typeface="Cambria Math" panose="02040503050406030204" pitchFamily="18" charset="0"/>
                      </a:rPr>
                      <m:t>.</m:t>
                    </m:r>
                  </m:oMath>
                </a14:m>
                <a:endParaRPr lang="en-SG" sz="2000" dirty="0"/>
              </a:p>
              <a:p>
                <a:pPr marL="285750" indent="-285750">
                  <a:spcAft>
                    <a:spcPts val="200"/>
                  </a:spcAft>
                  <a:buFont typeface="Wingdings" panose="05000000000000000000" pitchFamily="2" charset="2"/>
                  <a:buChar char="§"/>
                </a:pPr>
                <a:r>
                  <a:rPr lang="en-US" sz="2000" b="0" dirty="0"/>
                  <a:t>If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𝑧</m:t>
                        </m:r>
                      </m:e>
                    </m:d>
                    <m:r>
                      <m:rPr>
                        <m:nor/>
                      </m:rPr>
                      <a:rPr lang="en-SG" sz="2000" dirty="0"/>
                      <m:t>, </m:t>
                    </m:r>
                    <m:r>
                      <m:rPr>
                        <m:nor/>
                      </m:rPr>
                      <a:rPr lang="en-SG" sz="2000" dirty="0"/>
                      <m:t>then</m:t>
                    </m:r>
                    <m:r>
                      <a:rPr lang="en-US" sz="2000" b="0" i="1" dirty="0"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𝑧</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oMath>
                </a14:m>
                <a:r>
                  <a:rPr lang="en-SG" sz="2000" dirty="0"/>
                  <a:t>.</a:t>
                </a:r>
              </a:p>
            </p:txBody>
          </p:sp>
        </mc:Choice>
        <mc:Fallback xmlns="">
          <p:sp>
            <p:nvSpPr>
              <p:cNvPr id="23" name="TextBox 22">
                <a:extLst>
                  <a:ext uri="{FF2B5EF4-FFF2-40B4-BE49-F238E27FC236}">
                    <a16:creationId xmlns:a16="http://schemas.microsoft.com/office/drawing/2014/main" id="{22A4AB40-E981-4AF9-BB8A-74FE1F1DC7D5}"/>
                  </a:ext>
                </a:extLst>
              </p:cNvPr>
              <p:cNvSpPr txBox="1">
                <a:spLocks noRot="1" noChangeAspect="1" noMove="1" noResize="1" noEditPoints="1" noAdjustHandles="1" noChangeArrowheads="1" noChangeShapeType="1" noTextEdit="1"/>
              </p:cNvSpPr>
              <p:nvPr/>
            </p:nvSpPr>
            <p:spPr>
              <a:xfrm>
                <a:off x="754135" y="4685280"/>
                <a:ext cx="5761253" cy="1882567"/>
              </a:xfrm>
              <a:prstGeom prst="rect">
                <a:avLst/>
              </a:prstGeom>
              <a:blipFill>
                <a:blip r:embed="rId9"/>
                <a:stretch>
                  <a:fillRect l="-1693" t="-2597" b="-5195"/>
                </a:stretch>
              </a:blipFill>
            </p:spPr>
            <p:txBody>
              <a:bodyPr/>
              <a:lstStyle/>
              <a:p>
                <a:r>
                  <a:rPr lang="en-SG">
                    <a:noFill/>
                  </a:rPr>
                  <a:t> </a:t>
                </a:r>
              </a:p>
            </p:txBody>
          </p:sp>
        </mc:Fallback>
      </mc:AlternateContent>
    </p:spTree>
    <p:extLst>
      <p:ext uri="{BB962C8B-B14F-4D97-AF65-F5344CB8AC3E}">
        <p14:creationId xmlns:p14="http://schemas.microsoft.com/office/powerpoint/2010/main" val="27093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Replacement notation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34" name="TextBox 33"/>
          <p:cNvSpPr txBox="1"/>
          <p:nvPr/>
        </p:nvSpPr>
        <p:spPr>
          <a:xfrm>
            <a:off x="323964" y="899422"/>
            <a:ext cx="8532957" cy="461665"/>
          </a:xfrm>
          <a:prstGeom prst="rect">
            <a:avLst/>
          </a:prstGeom>
          <a:noFill/>
        </p:spPr>
        <p:txBody>
          <a:bodyPr wrap="square" rtlCol="0">
            <a:spAutoFit/>
          </a:bodyPr>
          <a:lstStyle/>
          <a:p>
            <a:r>
              <a:rPr lang="en-SG" sz="2400" dirty="0"/>
              <a:t>Yet another way to specify a set uses the </a:t>
            </a:r>
            <a:r>
              <a:rPr lang="en-SG" sz="2400" dirty="0">
                <a:solidFill>
                  <a:srgbClr val="0000FF"/>
                </a:solidFill>
              </a:rPr>
              <a:t>replacement notation</a:t>
            </a:r>
            <a:r>
              <a:rPr lang="en-SG" sz="2400" dirty="0"/>
              <a:t>. </a:t>
            </a:r>
            <a:endParaRPr lang="en-US" sz="2400" dirty="0"/>
          </a:p>
        </p:txBody>
      </p:sp>
      <p:grpSp>
        <p:nvGrpSpPr>
          <p:cNvPr id="21" name="Group 20"/>
          <p:cNvGrpSpPr/>
          <p:nvPr/>
        </p:nvGrpSpPr>
        <p:grpSpPr>
          <a:xfrm>
            <a:off x="694290" y="1379680"/>
            <a:ext cx="7898774" cy="2094353"/>
            <a:chOff x="993228" y="4598517"/>
            <a:chExt cx="7898774" cy="2094353"/>
          </a:xfrm>
        </p:grpSpPr>
        <p:sp>
          <p:nvSpPr>
            <p:cNvPr id="22" name="Rectangle 21"/>
            <p:cNvSpPr/>
            <p:nvPr/>
          </p:nvSpPr>
          <p:spPr>
            <a:xfrm>
              <a:off x="993228" y="4598517"/>
              <a:ext cx="7863578" cy="209435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Replacement Notation</a:t>
              </a:r>
            </a:p>
          </p:txBody>
        </p:sp>
        <mc:AlternateContent xmlns:mc="http://schemas.openxmlformats.org/markup-compatibility/2006" xmlns:a14="http://schemas.microsoft.com/office/drawing/2010/main">
          <mc:Choice Requires="a14">
            <p:sp>
              <p:nvSpPr>
                <p:cNvPr id="33" name="TextBox 32"/>
                <p:cNvSpPr txBox="1"/>
                <p:nvPr/>
              </p:nvSpPr>
              <p:spPr>
                <a:xfrm>
                  <a:off x="995715" y="5092069"/>
                  <a:ext cx="7896287" cy="1538883"/>
                </a:xfrm>
                <a:prstGeom prst="rect">
                  <a:avLst/>
                </a:prstGeom>
                <a:noFill/>
              </p:spPr>
              <p:txBody>
                <a:bodyPr wrap="square" rtlCol="0">
                  <a:spAutoFit/>
                </a:bodyPr>
                <a:lstStyle/>
                <a:p>
                  <a:pPr>
                    <a:spcAft>
                      <a:spcPts val="600"/>
                    </a:spcAft>
                  </a:pPr>
                  <a:r>
                    <a:rPr lang="en-US" sz="2000" dirty="0"/>
                    <a:t>Let </a:t>
                  </a:r>
                  <a14:m>
                    <m:oMath xmlns:m="http://schemas.openxmlformats.org/officeDocument/2006/math">
                      <m:r>
                        <a:rPr lang="en-US" sz="2000" b="0" i="1" dirty="0" smtClean="0">
                          <a:latin typeface="Cambria Math" panose="02040503050406030204" pitchFamily="18" charset="0"/>
                        </a:rPr>
                        <m:t>𝐴</m:t>
                      </m:r>
                    </m:oMath>
                  </a14:m>
                  <a:r>
                    <a:rPr lang="en-US" sz="2000" dirty="0"/>
                    <a:t> be a set and </a:t>
                  </a:r>
                  <a14:m>
                    <m:oMath xmlns:m="http://schemas.openxmlformats.org/officeDocument/2006/math">
                      <m:r>
                        <a:rPr lang="en-US" sz="2000" b="0" i="1" dirty="0" smtClean="0">
                          <a:latin typeface="Cambria Math" panose="02040503050406030204" pitchFamily="18" charset="0"/>
                        </a:rPr>
                        <m:t>𝑡</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oMath>
                  </a14:m>
                  <a:r>
                    <a:rPr lang="en-US" sz="2000" dirty="0"/>
                    <a:t>) be a term in a variable </a:t>
                  </a:r>
                  <a14:m>
                    <m:oMath xmlns:m="http://schemas.openxmlformats.org/officeDocument/2006/math">
                      <m:r>
                        <a:rPr lang="en-US" sz="2000" b="0" i="1" dirty="0" smtClean="0">
                          <a:latin typeface="Cambria Math" panose="02040503050406030204" pitchFamily="18" charset="0"/>
                        </a:rPr>
                        <m:t>𝑥</m:t>
                      </m:r>
                    </m:oMath>
                  </a14:m>
                  <a:r>
                    <a:rPr lang="en-US" sz="2000" dirty="0"/>
                    <a:t>. Then the set of all objects of the form </a:t>
                  </a:r>
                  <a14:m>
                    <m:oMath xmlns:m="http://schemas.openxmlformats.org/officeDocument/2006/math">
                      <m:r>
                        <a:rPr lang="en-US" sz="2000" b="0" i="1" dirty="0" smtClean="0">
                          <a:latin typeface="Cambria Math" panose="02040503050406030204" pitchFamily="18" charset="0"/>
                        </a:rPr>
                        <m:t>𝑡</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r>
                    <a:rPr lang="en-US" sz="2000" dirty="0"/>
                    <a:t> where </a:t>
                  </a:r>
                  <a14:m>
                    <m:oMath xmlns:m="http://schemas.openxmlformats.org/officeDocument/2006/math">
                      <m:r>
                        <a:rPr lang="en-US" sz="2000" i="1" dirty="0" smtClean="0">
                          <a:latin typeface="Cambria Math" panose="02040503050406030204" pitchFamily="18" charset="0"/>
                        </a:rPr>
                        <m:t>𝑥</m:t>
                      </m:r>
                    </m:oMath>
                  </a14:m>
                  <a:r>
                    <a:rPr lang="en-US" sz="2000" dirty="0"/>
                    <a:t> ranges over the elements of </a:t>
                  </a:r>
                  <a14:m>
                    <m:oMath xmlns:m="http://schemas.openxmlformats.org/officeDocument/2006/math">
                      <m:r>
                        <a:rPr lang="en-US" sz="2000" i="1" dirty="0" smtClean="0">
                          <a:latin typeface="Cambria Math" panose="02040503050406030204" pitchFamily="18" charset="0"/>
                        </a:rPr>
                        <m:t>𝐴</m:t>
                      </m:r>
                    </m:oMath>
                  </a14:m>
                  <a:r>
                    <a:rPr lang="en-US" sz="2000" dirty="0"/>
                    <a:t> is denoted</a:t>
                  </a:r>
                </a:p>
                <a:p>
                  <a:pPr algn="ctr">
                    <a:spcAft>
                      <a:spcPts val="600"/>
                    </a:spcAft>
                  </a:pP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 </m:t>
                      </m:r>
                    </m:oMath>
                  </a14:m>
                  <a:r>
                    <a:rPr lang="en-US" sz="2000" dirty="0"/>
                    <a:t>  or   </a:t>
                  </a:r>
                  <a14:m>
                    <m:oMath xmlns:m="http://schemas.openxmlformats.org/officeDocument/2006/math">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𝑡</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oMath>
                  </a14:m>
                  <a:endParaRPr lang="en-SG" sz="2000" dirty="0"/>
                </a:p>
                <a:p>
                  <a:pPr>
                    <a:spcAft>
                      <a:spcPts val="600"/>
                    </a:spcAft>
                  </a:pPr>
                  <a:r>
                    <a:rPr lang="en-SG" sz="2000" dirty="0"/>
                    <a:t>which is read as “the set of all </a:t>
                  </a:r>
                  <a14:m>
                    <m:oMath xmlns:m="http://schemas.openxmlformats.org/officeDocument/2006/math">
                      <m:r>
                        <a:rPr lang="en-US" sz="2000" b="0" i="1" dirty="0" smtClean="0">
                          <a:latin typeface="Cambria Math" panose="02040503050406030204" pitchFamily="18" charset="0"/>
                        </a:rPr>
                        <m:t>𝑡</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oMath>
                  </a14:m>
                  <a:r>
                    <a:rPr lang="en-SG" sz="2000" dirty="0"/>
                    <a:t> where </a:t>
                  </a:r>
                  <a14:m>
                    <m:oMath xmlns:m="http://schemas.openxmlformats.org/officeDocument/2006/math">
                      <m:r>
                        <a:rPr lang="en-SG" sz="2000" i="1" dirty="0" smtClean="0">
                          <a:latin typeface="Cambria Math" panose="02040503050406030204" pitchFamily="18" charset="0"/>
                        </a:rPr>
                        <m:t>𝑥</m:t>
                      </m:r>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𝐴</m:t>
                      </m:r>
                    </m:oMath>
                  </a14:m>
                  <a:r>
                    <a:rPr lang="en-SG" sz="2000"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995715" y="5092069"/>
                  <a:ext cx="7896287" cy="1538883"/>
                </a:xfrm>
                <a:prstGeom prst="rect">
                  <a:avLst/>
                </a:prstGeom>
                <a:blipFill>
                  <a:blip r:embed="rId3"/>
                  <a:stretch>
                    <a:fillRect l="-772" t="-1976" r="-1080" b="-5929"/>
                  </a:stretch>
                </a:blipFill>
              </p:spPr>
              <p:txBody>
                <a:bodyPr/>
                <a:lstStyle/>
                <a:p>
                  <a:r>
                    <a:rPr lang="en-SG">
                      <a:noFill/>
                    </a:rPr>
                    <a:t> </a:t>
                  </a:r>
                </a:p>
              </p:txBody>
            </p:sp>
          </mc:Fallback>
        </mc:AlternateContent>
      </p:grpSp>
      <p:sp>
        <p:nvSpPr>
          <p:cNvPr id="35" name="Oval 34"/>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TextBox 29">
            <a:extLst>
              <a:ext uri="{FF2B5EF4-FFF2-40B4-BE49-F238E27FC236}">
                <a16:creationId xmlns:a16="http://schemas.microsoft.com/office/drawing/2014/main" id="{FFB46803-9D39-474E-8837-DB66DC208D72}"/>
              </a:ext>
            </a:extLst>
          </p:cNvPr>
          <p:cNvSpPr txBox="1"/>
          <p:nvPr/>
        </p:nvSpPr>
        <p:spPr>
          <a:xfrm>
            <a:off x="0" y="0"/>
            <a:ext cx="9144000" cy="514987"/>
          </a:xfrm>
          <a:prstGeom prst="rect">
            <a:avLst/>
          </a:prstGeom>
          <a:solidFill>
            <a:schemeClr val="tx1"/>
          </a:solidFill>
        </p:spPr>
        <p:txBody>
          <a:bodyPr wrap="square" rtlCol="0">
            <a:noAutofit/>
          </a:bodyPr>
          <a:lstStyle/>
          <a:p>
            <a:endParaRPr lang="en-SG" sz="1350" dirty="0"/>
          </a:p>
        </p:txBody>
      </p:sp>
      <p:sp>
        <p:nvSpPr>
          <p:cNvPr id="32" name="TextBox 31">
            <a:extLst>
              <a:ext uri="{FF2B5EF4-FFF2-40B4-BE49-F238E27FC236}">
                <a16:creationId xmlns:a16="http://schemas.microsoft.com/office/drawing/2014/main" id="{631F5684-EDE3-4C6A-BDFC-120C25F40CD4}"/>
              </a:ext>
            </a:extLst>
          </p:cNvPr>
          <p:cNvSpPr txBox="1"/>
          <p:nvPr/>
        </p:nvSpPr>
        <p:spPr>
          <a:xfrm>
            <a:off x="0" y="14351"/>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37" name="Oval 36">
            <a:extLst>
              <a:ext uri="{FF2B5EF4-FFF2-40B4-BE49-F238E27FC236}">
                <a16:creationId xmlns:a16="http://schemas.microsoft.com/office/drawing/2014/main" id="{86C5C168-18D6-464B-92E5-3A43454A7753}"/>
              </a:ext>
            </a:extLst>
          </p:cNvPr>
          <p:cNvSpPr/>
          <p:nvPr/>
        </p:nvSpPr>
        <p:spPr>
          <a:xfrm>
            <a:off x="324356" y="294387"/>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55C01A8-77C1-4613-AA8A-E3CFA2455473}"/>
              </a:ext>
            </a:extLst>
          </p:cNvPr>
          <p:cNvSpPr/>
          <p:nvPr/>
        </p:nvSpPr>
        <p:spPr>
          <a:xfrm>
            <a:off x="492307"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E0B72A49-D42B-41FE-BD4D-0C8F89B11C13}"/>
              </a:ext>
            </a:extLst>
          </p:cNvPr>
          <p:cNvSpPr/>
          <p:nvPr/>
        </p:nvSpPr>
        <p:spPr>
          <a:xfrm>
            <a:off x="66336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3D623EF6-E127-46D9-8C29-975B991AD3E4}"/>
              </a:ext>
            </a:extLst>
          </p:cNvPr>
          <p:cNvSpPr/>
          <p:nvPr/>
        </p:nvSpPr>
        <p:spPr>
          <a:xfrm>
            <a:off x="828849"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B939372-1B0E-472A-9DF5-863DAD30AD92}"/>
              </a:ext>
            </a:extLst>
          </p:cNvPr>
          <p:cNvSpPr/>
          <p:nvPr/>
        </p:nvSpPr>
        <p:spPr>
          <a:xfrm>
            <a:off x="286742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E151DF00-C020-4DE6-8213-78485D312E3C}"/>
              </a:ext>
            </a:extLst>
          </p:cNvPr>
          <p:cNvSpPr/>
          <p:nvPr/>
        </p:nvSpPr>
        <p:spPr>
          <a:xfrm>
            <a:off x="3035379"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D9512B40-1910-411D-9A27-140689639730}"/>
              </a:ext>
            </a:extLst>
          </p:cNvPr>
          <p:cNvSpPr/>
          <p:nvPr/>
        </p:nvSpPr>
        <p:spPr>
          <a:xfrm>
            <a:off x="996616"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07132249-1606-4DE1-BFBD-9B2D226947CA}"/>
              </a:ext>
            </a:extLst>
          </p:cNvPr>
          <p:cNvSpPr/>
          <p:nvPr/>
        </p:nvSpPr>
        <p:spPr>
          <a:xfrm>
            <a:off x="1149016"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D06D98CD-EDBC-44C2-8B53-977DB1E21486}"/>
              </a:ext>
            </a:extLst>
          </p:cNvPr>
          <p:cNvSpPr/>
          <p:nvPr/>
        </p:nvSpPr>
        <p:spPr>
          <a:xfrm>
            <a:off x="1316967"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8BC320FC-F031-41F3-9D35-0A86E840C0EB}"/>
              </a:ext>
            </a:extLst>
          </p:cNvPr>
          <p:cNvSpPr/>
          <p:nvPr/>
        </p:nvSpPr>
        <p:spPr>
          <a:xfrm>
            <a:off x="1482448"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DC2CB5A-6A2F-40E8-8629-5A078F276956}"/>
              </a:ext>
            </a:extLst>
          </p:cNvPr>
          <p:cNvSpPr/>
          <p:nvPr/>
        </p:nvSpPr>
        <p:spPr>
          <a:xfrm>
            <a:off x="1650215"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96875BB0-0E2D-4C98-9102-E929EAC74B94}"/>
              </a:ext>
            </a:extLst>
          </p:cNvPr>
          <p:cNvSpPr/>
          <p:nvPr/>
        </p:nvSpPr>
        <p:spPr>
          <a:xfrm>
            <a:off x="1802615" y="294387"/>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E55DB896-3BC8-4E08-B8E6-F8462EF74C4A}"/>
              </a:ext>
            </a:extLst>
          </p:cNvPr>
          <p:cNvSpPr/>
          <p:nvPr/>
        </p:nvSpPr>
        <p:spPr>
          <a:xfrm>
            <a:off x="3203330" y="29351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39A6A9-4A8D-4079-858A-FE27AA90ACB1}"/>
                  </a:ext>
                </a:extLst>
              </p:cNvPr>
              <p:cNvSpPr txBox="1"/>
              <p:nvPr/>
            </p:nvSpPr>
            <p:spPr>
              <a:xfrm>
                <a:off x="369739" y="3597087"/>
                <a:ext cx="8283237"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a:t>Eg: The elements of </a:t>
                </a:r>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+1 : </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oMath>
                </a14:m>
                <a:r>
                  <a:rPr lang="en-SG" sz="2000" dirty="0"/>
                  <a:t> are precisely those </a:t>
                </a:r>
                <a14:m>
                  <m:oMath xmlns:m="http://schemas.openxmlformats.org/officeDocument/2006/math">
                    <m:r>
                      <a:rPr lang="en-SG" sz="2000" i="1" dirty="0" smtClean="0">
                        <a:latin typeface="Cambria Math" panose="02040503050406030204" pitchFamily="18" charset="0"/>
                      </a:rPr>
                      <m:t>𝑥</m:t>
                    </m:r>
                    <m:r>
                      <a:rPr lang="en-SG" sz="2000" i="1" dirty="0" smtClean="0">
                        <a:latin typeface="Cambria Math" panose="02040503050406030204" pitchFamily="18" charset="0"/>
                      </a:rPr>
                      <m:t>+1 </m:t>
                    </m:r>
                  </m:oMath>
                </a14:m>
                <a:r>
                  <a:rPr lang="en-SG" sz="2000" dirty="0"/>
                  <a:t>where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≥0</m:t>
                        </m:r>
                      </m:sub>
                    </m:sSub>
                  </m:oMath>
                </a14:m>
                <a:r>
                  <a:rPr lang="en-SG" sz="2000" dirty="0"/>
                  <a:t>, i.e., the positive integers.  So, </a:t>
                </a:r>
                <a14:m>
                  <m:oMath xmlns:m="http://schemas.openxmlformats.org/officeDocument/2006/math">
                    <m:r>
                      <a:rPr lang="en-US" sz="2000" b="0" i="1" smtClean="0">
                        <a:latin typeface="Cambria Math" panose="02040503050406030204" pitchFamily="18" charset="0"/>
                      </a:rPr>
                      <m:t>1=0+1</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oMath>
                </a14:m>
                <a:r>
                  <a:rPr lang="en-SG" sz="2000" dirty="0"/>
                  <a:t> but </a:t>
                </a: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SG" sz="2000" dirty="0"/>
                  <a:t>.</a:t>
                </a:r>
              </a:p>
            </p:txBody>
          </p:sp>
        </mc:Choice>
        <mc:Fallback xmlns="">
          <p:sp>
            <p:nvSpPr>
              <p:cNvPr id="2" name="TextBox 1">
                <a:extLst>
                  <a:ext uri="{FF2B5EF4-FFF2-40B4-BE49-F238E27FC236}">
                    <a16:creationId xmlns:a16="http://schemas.microsoft.com/office/drawing/2014/main" id="{7539A6A9-4A8D-4079-858A-FE27AA90ACB1}"/>
                  </a:ext>
                </a:extLst>
              </p:cNvPr>
              <p:cNvSpPr txBox="1">
                <a:spLocks noRot="1" noChangeAspect="1" noMove="1" noResize="1" noEditPoints="1" noAdjustHandles="1" noChangeArrowheads="1" noChangeShapeType="1" noTextEdit="1"/>
              </p:cNvSpPr>
              <p:nvPr/>
            </p:nvSpPr>
            <p:spPr>
              <a:xfrm>
                <a:off x="369739" y="3597087"/>
                <a:ext cx="8283237" cy="707886"/>
              </a:xfrm>
              <a:prstGeom prst="rect">
                <a:avLst/>
              </a:prstGeom>
              <a:blipFill>
                <a:blip r:embed="rId4"/>
                <a:stretch>
                  <a:fillRect l="-663" t="-4310" r="-1325" b="-1465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2A4AB40-E981-4AF9-BB8A-74FE1F1DC7D5}"/>
                  </a:ext>
                </a:extLst>
              </p:cNvPr>
              <p:cNvSpPr txBox="1"/>
              <p:nvPr/>
            </p:nvSpPr>
            <p:spPr>
              <a:xfrm>
                <a:off x="754135" y="4525974"/>
                <a:ext cx="4813351" cy="1523494"/>
              </a:xfrm>
              <a:prstGeom prst="rect">
                <a:avLst/>
              </a:prstGeom>
              <a:solidFill>
                <a:schemeClr val="accent4">
                  <a:lumMod val="20000"/>
                  <a:lumOff val="80000"/>
                </a:schemeClr>
              </a:solidFill>
            </p:spPr>
            <p:txBody>
              <a:bodyPr wrap="square" rtlCol="0">
                <a:spAutoFit/>
              </a:bodyPr>
              <a:lstStyle/>
              <a:p>
                <a:pPr>
                  <a:spcAft>
                    <a:spcPts val="600"/>
                  </a:spcAft>
                </a:pPr>
                <a:r>
                  <a:rPr lang="en-US" sz="2400" dirty="0"/>
                  <a:t>To check whether an object </a:t>
                </a:r>
                <a14:m>
                  <m:oMath xmlns:m="http://schemas.openxmlformats.org/officeDocument/2006/math">
                    <m:r>
                      <a:rPr lang="en-US" sz="2400" i="1" dirty="0" smtClean="0">
                        <a:latin typeface="Cambria Math" panose="02040503050406030204" pitchFamily="18" charset="0"/>
                      </a:rPr>
                      <m:t>𝑧</m:t>
                    </m:r>
                  </m:oMath>
                </a14:m>
                <a:r>
                  <a:rPr lang="en-US" sz="2400" dirty="0"/>
                  <a:t> is an element of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e>
                    </m:d>
                    <m:r>
                      <a:rPr lang="en-US" sz="2400" b="0" i="0" smtClean="0">
                        <a:latin typeface="Cambria Math" panose="02040503050406030204" pitchFamily="18" charset="0"/>
                        <a:ea typeface="Cambria Math" panose="02040503050406030204" pitchFamily="18" charset="0"/>
                      </a:rPr>
                      <m:t>:</m:t>
                    </m:r>
                  </m:oMath>
                </a14:m>
                <a:endParaRPr lang="en-SG" sz="2400" dirty="0"/>
              </a:p>
              <a:p>
                <a:pPr marL="285750" indent="-285750">
                  <a:spcAft>
                    <a:spcPts val="200"/>
                  </a:spcAft>
                  <a:buFont typeface="Wingdings" panose="05000000000000000000" pitchFamily="2" charset="2"/>
                  <a:buChar char="§"/>
                </a:pPr>
                <a:r>
                  <a:rPr lang="en-US" sz="2000" dirty="0"/>
                  <a:t>If there is an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r>
                  <a:rPr lang="en-SG" sz="2000" dirty="0"/>
                  <a:t> such that </a:t>
                </a:r>
                <a14:m>
                  <m:oMath xmlns:m="http://schemas.openxmlformats.org/officeDocument/2006/math">
                    <m:r>
                      <a:rPr lang="en-SG" sz="2000" i="1" dirty="0" smtClean="0">
                        <a:latin typeface="Cambria Math" panose="02040503050406030204" pitchFamily="18" charset="0"/>
                      </a:rPr>
                      <m:t>𝑡</m:t>
                    </m:r>
                    <m:r>
                      <a:rPr lang="en-SG" sz="2000" i="1" dirty="0" smtClean="0">
                        <a:latin typeface="Cambria Math" panose="02040503050406030204" pitchFamily="18" charset="0"/>
                      </a:rPr>
                      <m:t>(</m:t>
                    </m:r>
                    <m:r>
                      <a:rPr lang="en-SG" sz="2000" i="1" dirty="0" smtClean="0">
                        <a:latin typeface="Cambria Math" panose="02040503050406030204" pitchFamily="18" charset="0"/>
                      </a:rPr>
                      <m:t>𝑥</m:t>
                    </m:r>
                    <m:r>
                      <a:rPr lang="en-SG" sz="2000" i="1" dirty="0" smtClean="0">
                        <a:latin typeface="Cambria Math" panose="02040503050406030204" pitchFamily="18" charset="0"/>
                      </a:rPr>
                      <m:t>)=</m:t>
                    </m:r>
                    <m:r>
                      <a:rPr lang="en-SG" sz="2000" i="1" dirty="0" smtClean="0">
                        <a:latin typeface="Cambria Math" panose="02040503050406030204" pitchFamily="18" charset="0"/>
                      </a:rPr>
                      <m:t>𝑧</m:t>
                    </m:r>
                  </m:oMath>
                </a14:m>
                <a:r>
                  <a:rPr lang="en-SG" sz="2000" dirty="0"/>
                  <a:t>, then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SG" sz="2000" dirty="0"/>
                  <a:t>, else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SG" sz="2000" dirty="0"/>
                  <a:t>.</a:t>
                </a:r>
              </a:p>
            </p:txBody>
          </p:sp>
        </mc:Choice>
        <mc:Fallback xmlns="">
          <p:sp>
            <p:nvSpPr>
              <p:cNvPr id="23" name="TextBox 22">
                <a:extLst>
                  <a:ext uri="{FF2B5EF4-FFF2-40B4-BE49-F238E27FC236}">
                    <a16:creationId xmlns:a16="http://schemas.microsoft.com/office/drawing/2014/main" id="{22A4AB40-E981-4AF9-BB8A-74FE1F1DC7D5}"/>
                  </a:ext>
                </a:extLst>
              </p:cNvPr>
              <p:cNvSpPr txBox="1">
                <a:spLocks noRot="1" noChangeAspect="1" noMove="1" noResize="1" noEditPoints="1" noAdjustHandles="1" noChangeArrowheads="1" noChangeShapeType="1" noTextEdit="1"/>
              </p:cNvSpPr>
              <p:nvPr/>
            </p:nvSpPr>
            <p:spPr>
              <a:xfrm>
                <a:off x="754135" y="4525974"/>
                <a:ext cx="4813351" cy="1523494"/>
              </a:xfrm>
              <a:prstGeom prst="rect">
                <a:avLst/>
              </a:prstGeom>
              <a:blipFill>
                <a:blip r:embed="rId5"/>
                <a:stretch>
                  <a:fillRect l="-2028" t="-3200" b="-6400"/>
                </a:stretch>
              </a:blipFill>
            </p:spPr>
            <p:txBody>
              <a:bodyPr/>
              <a:lstStyle/>
              <a:p>
                <a:r>
                  <a:rPr lang="en-SG">
                    <a:noFill/>
                  </a:rPr>
                  <a:t> </a:t>
                </a:r>
              </a:p>
            </p:txBody>
          </p:sp>
        </mc:Fallback>
      </mc:AlternateContent>
      <p:grpSp>
        <p:nvGrpSpPr>
          <p:cNvPr id="4" name="Group 3">
            <a:extLst>
              <a:ext uri="{FF2B5EF4-FFF2-40B4-BE49-F238E27FC236}">
                <a16:creationId xmlns:a16="http://schemas.microsoft.com/office/drawing/2014/main" id="{66018D7D-9D5A-46D8-92E6-40ED03E19996}"/>
              </a:ext>
            </a:extLst>
          </p:cNvPr>
          <p:cNvGrpSpPr/>
          <p:nvPr/>
        </p:nvGrpSpPr>
        <p:grpSpPr>
          <a:xfrm>
            <a:off x="5625630" y="4448667"/>
            <a:ext cx="3360621" cy="1970077"/>
            <a:chOff x="5625630" y="4448667"/>
            <a:chExt cx="3360621" cy="1970077"/>
          </a:xfrm>
        </p:grpSpPr>
        <p:pic>
          <p:nvPicPr>
            <p:cNvPr id="9" name="Picture 8">
              <a:extLst>
                <a:ext uri="{FF2B5EF4-FFF2-40B4-BE49-F238E27FC236}">
                  <a16:creationId xmlns:a16="http://schemas.microsoft.com/office/drawing/2014/main" id="{F09E380E-4925-4AD8-8E51-4A1CDEFE7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5630" y="4448667"/>
              <a:ext cx="1403937" cy="1624681"/>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232CE4-4594-4167-AE42-0AB6645ACDF7}"/>
                    </a:ext>
                  </a:extLst>
                </p:cNvPr>
                <p:cNvSpPr txBox="1"/>
                <p:nvPr/>
              </p:nvSpPr>
              <p:spPr>
                <a:xfrm>
                  <a:off x="5740228" y="5464330"/>
                  <a:ext cx="12224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SG" dirty="0"/>
                </a:p>
              </p:txBody>
            </p:sp>
          </mc:Choice>
          <mc:Fallback xmlns="">
            <p:sp>
              <p:nvSpPr>
                <p:cNvPr id="13" name="TextBox 12">
                  <a:extLst>
                    <a:ext uri="{FF2B5EF4-FFF2-40B4-BE49-F238E27FC236}">
                      <a16:creationId xmlns:a16="http://schemas.microsoft.com/office/drawing/2014/main" id="{25232CE4-4594-4167-AE42-0AB6645ACDF7}"/>
                    </a:ext>
                  </a:extLst>
                </p:cNvPr>
                <p:cNvSpPr txBox="1">
                  <a:spLocks noRot="1" noChangeAspect="1" noMove="1" noResize="1" noEditPoints="1" noAdjustHandles="1" noChangeArrowheads="1" noChangeShapeType="1" noTextEdit="1"/>
                </p:cNvSpPr>
                <p:nvPr/>
              </p:nvSpPr>
              <p:spPr>
                <a:xfrm>
                  <a:off x="5740228" y="5464330"/>
                  <a:ext cx="122243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708FB30-A304-4553-85E0-F99214779AD6}"/>
                    </a:ext>
                  </a:extLst>
                </p:cNvPr>
                <p:cNvSpPr txBox="1"/>
                <p:nvPr/>
              </p:nvSpPr>
              <p:spPr>
                <a:xfrm>
                  <a:off x="6035202" y="6018634"/>
                  <a:ext cx="58479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𝐴</m:t>
                        </m:r>
                      </m:oMath>
                    </m:oMathPara>
                  </a14:m>
                  <a:endParaRPr lang="en-SG" sz="2000" dirty="0"/>
                </a:p>
              </p:txBody>
            </p:sp>
          </mc:Choice>
          <mc:Fallback xmlns="">
            <p:sp>
              <p:nvSpPr>
                <p:cNvPr id="62" name="TextBox 61">
                  <a:extLst>
                    <a:ext uri="{FF2B5EF4-FFF2-40B4-BE49-F238E27FC236}">
                      <a16:creationId xmlns:a16="http://schemas.microsoft.com/office/drawing/2014/main" id="{A708FB30-A304-4553-85E0-F99214779AD6}"/>
                    </a:ext>
                  </a:extLst>
                </p:cNvPr>
                <p:cNvSpPr txBox="1">
                  <a:spLocks noRot="1" noChangeAspect="1" noMove="1" noResize="1" noEditPoints="1" noAdjustHandles="1" noChangeArrowheads="1" noChangeShapeType="1" noTextEdit="1"/>
                </p:cNvSpPr>
                <p:nvPr/>
              </p:nvSpPr>
              <p:spPr>
                <a:xfrm>
                  <a:off x="6035202" y="6018634"/>
                  <a:ext cx="584791" cy="400110"/>
                </a:xfrm>
                <a:prstGeom prst="rect">
                  <a:avLst/>
                </a:prstGeom>
                <a:blipFill>
                  <a:blip r:embed="rId8"/>
                  <a:stretch>
                    <a:fillRect/>
                  </a:stretch>
                </a:blipFill>
              </p:spPr>
              <p:txBody>
                <a:bodyPr/>
                <a:lstStyle/>
                <a:p>
                  <a:r>
                    <a:rPr lang="en-SG">
                      <a:noFill/>
                    </a:rPr>
                    <a:t> </a:t>
                  </a:r>
                </a:p>
              </p:txBody>
            </p:sp>
          </mc:Fallback>
        </mc:AlternateContent>
        <p:pic>
          <p:nvPicPr>
            <p:cNvPr id="64" name="Picture 63">
              <a:extLst>
                <a:ext uri="{FF2B5EF4-FFF2-40B4-BE49-F238E27FC236}">
                  <a16:creationId xmlns:a16="http://schemas.microsoft.com/office/drawing/2014/main" id="{6C5C2AA9-A7C0-457F-AC88-2D3C7611BB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3632" y="4448667"/>
              <a:ext cx="1403937" cy="1624681"/>
            </a:xfrm>
            <a:prstGeom prst="rect">
              <a:avLst/>
            </a:prstGeom>
          </p:spPr>
        </p:pic>
        <p:sp>
          <p:nvSpPr>
            <p:cNvPr id="3" name="Arrow: Right 2">
              <a:extLst>
                <a:ext uri="{FF2B5EF4-FFF2-40B4-BE49-F238E27FC236}">
                  <a16:creationId xmlns:a16="http://schemas.microsoft.com/office/drawing/2014/main" id="{1ECC07B9-E42B-4E08-84FA-451A62F6CEBD}"/>
                </a:ext>
              </a:extLst>
            </p:cNvPr>
            <p:cNvSpPr/>
            <p:nvPr/>
          </p:nvSpPr>
          <p:spPr>
            <a:xfrm>
              <a:off x="6969308" y="5017430"/>
              <a:ext cx="45432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F965463-2D9A-4D04-AAE1-B6D954EF8C62}"/>
                    </a:ext>
                  </a:extLst>
                </p:cNvPr>
                <p:cNvSpPr txBox="1"/>
                <p:nvPr/>
              </p:nvSpPr>
              <p:spPr>
                <a:xfrm>
                  <a:off x="7264948" y="6018634"/>
                  <a:ext cx="17213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𝑡</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𝑥</m:t>
                            </m:r>
                          </m:e>
                        </m:d>
                        <m:r>
                          <a:rPr lang="en-US" sz="2000" b="0" i="1" dirty="0" smtClean="0">
                            <a:latin typeface="Cambria Math" panose="02040503050406030204" pitchFamily="18" charset="0"/>
                          </a:rPr>
                          <m:t> :</m:t>
                        </m:r>
                        <m:r>
                          <a:rPr lang="en-US" sz="2000" b="0" i="1" dirty="0" smtClean="0">
                            <a:latin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rPr>
                          <m:t>𝐴</m:t>
                        </m:r>
                        <m:r>
                          <a:rPr lang="en-US" sz="2000" b="0" i="1" dirty="0" smtClean="0">
                            <a:latin typeface="Cambria Math" panose="02040503050406030204" pitchFamily="18" charset="0"/>
                          </a:rPr>
                          <m:t>}</m:t>
                        </m:r>
                      </m:oMath>
                    </m:oMathPara>
                  </a14:m>
                  <a:endParaRPr lang="en-SG" sz="2000" dirty="0"/>
                </a:p>
              </p:txBody>
            </p:sp>
          </mc:Choice>
          <mc:Fallback xmlns="">
            <p:sp>
              <p:nvSpPr>
                <p:cNvPr id="65" name="TextBox 64">
                  <a:extLst>
                    <a:ext uri="{FF2B5EF4-FFF2-40B4-BE49-F238E27FC236}">
                      <a16:creationId xmlns:a16="http://schemas.microsoft.com/office/drawing/2014/main" id="{7F965463-2D9A-4D04-AAE1-B6D954EF8C62}"/>
                    </a:ext>
                  </a:extLst>
                </p:cNvPr>
                <p:cNvSpPr txBox="1">
                  <a:spLocks noRot="1" noChangeAspect="1" noMove="1" noResize="1" noEditPoints="1" noAdjustHandles="1" noChangeArrowheads="1" noChangeShapeType="1" noTextEdit="1"/>
                </p:cNvSpPr>
                <p:nvPr/>
              </p:nvSpPr>
              <p:spPr>
                <a:xfrm>
                  <a:off x="7264948" y="6018634"/>
                  <a:ext cx="1721303" cy="400110"/>
                </a:xfrm>
                <a:prstGeom prst="rect">
                  <a:avLst/>
                </a:prstGeom>
                <a:blipFill>
                  <a:blip r:embed="rId9"/>
                  <a:stretch>
                    <a:fillRect r="-355" b="-1515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556D681-3348-4F2E-99CE-13258D80A062}"/>
                    </a:ext>
                  </a:extLst>
                </p:cNvPr>
                <p:cNvSpPr txBox="1"/>
                <p:nvPr/>
              </p:nvSpPr>
              <p:spPr>
                <a:xfrm>
                  <a:off x="7443556" y="5261007"/>
                  <a:ext cx="127205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e>
                        </m:d>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SG" dirty="0"/>
                </a:p>
              </p:txBody>
            </p:sp>
          </mc:Choice>
          <mc:Fallback xmlns="">
            <p:sp>
              <p:nvSpPr>
                <p:cNvPr id="66" name="TextBox 65">
                  <a:extLst>
                    <a:ext uri="{FF2B5EF4-FFF2-40B4-BE49-F238E27FC236}">
                      <a16:creationId xmlns:a16="http://schemas.microsoft.com/office/drawing/2014/main" id="{0556D681-3348-4F2E-99CE-13258D80A062}"/>
                    </a:ext>
                  </a:extLst>
                </p:cNvPr>
                <p:cNvSpPr txBox="1">
                  <a:spLocks noRot="1" noChangeAspect="1" noMove="1" noResize="1" noEditPoints="1" noAdjustHandles="1" noChangeArrowheads="1" noChangeShapeType="1" noTextEdit="1"/>
                </p:cNvSpPr>
                <p:nvPr/>
              </p:nvSpPr>
              <p:spPr>
                <a:xfrm>
                  <a:off x="7443556" y="5261007"/>
                  <a:ext cx="1272053" cy="646331"/>
                </a:xfrm>
                <a:prstGeom prst="rect">
                  <a:avLst/>
                </a:prstGeom>
                <a:blipFill>
                  <a:blip r:embed="rId10"/>
                  <a:stretch>
                    <a:fillRect b="-7547"/>
                  </a:stretch>
                </a:blipFill>
              </p:spPr>
              <p:txBody>
                <a:bodyPr/>
                <a:lstStyle/>
                <a:p>
                  <a:r>
                    <a:rPr lang="en-SG">
                      <a:noFill/>
                    </a:rPr>
                    <a:t> </a:t>
                  </a:r>
                </a:p>
              </p:txBody>
            </p:sp>
          </mc:Fallback>
        </mc:AlternateContent>
      </p:grpSp>
    </p:spTree>
    <p:extLst>
      <p:ext uri="{BB962C8B-B14F-4D97-AF65-F5344CB8AC3E}">
        <p14:creationId xmlns:p14="http://schemas.microsoft.com/office/powerpoint/2010/main" val="134724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Subsets, Proper Subsets, Empty Set and Singleton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grpSp>
        <p:nvGrpSpPr>
          <p:cNvPr id="21" name="Group 20"/>
          <p:cNvGrpSpPr/>
          <p:nvPr/>
        </p:nvGrpSpPr>
        <p:grpSpPr>
          <a:xfrm>
            <a:off x="405729" y="1550653"/>
            <a:ext cx="7863578" cy="3030009"/>
            <a:chOff x="993228" y="4598517"/>
            <a:chExt cx="7863578" cy="3030009"/>
          </a:xfrm>
        </p:grpSpPr>
        <p:sp>
          <p:nvSpPr>
            <p:cNvPr id="22" name="Rectangle 21"/>
            <p:cNvSpPr/>
            <p:nvPr/>
          </p:nvSpPr>
          <p:spPr>
            <a:xfrm>
              <a:off x="993228" y="4598517"/>
              <a:ext cx="7863578" cy="295335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Subset</a:t>
              </a:r>
            </a:p>
          </p:txBody>
        </p:sp>
        <mc:AlternateContent xmlns:mc="http://schemas.openxmlformats.org/markup-compatibility/2006" xmlns:a14="http://schemas.microsoft.com/office/drawing/2010/main">
          <mc:Choice Requires="a14">
            <p:sp>
              <p:nvSpPr>
                <p:cNvPr id="33" name="TextBox 32"/>
                <p:cNvSpPr txBox="1"/>
                <p:nvPr/>
              </p:nvSpPr>
              <p:spPr>
                <a:xfrm>
                  <a:off x="1144976" y="5150925"/>
                  <a:ext cx="7643536" cy="2477601"/>
                </a:xfrm>
                <a:prstGeom prst="rect">
                  <a:avLst/>
                </a:prstGeom>
                <a:noFill/>
              </p:spPr>
              <p:txBody>
                <a:bodyPr wrap="square" rtlCol="0">
                  <a:spAutoFit/>
                </a:bodyPr>
                <a:lstStyle/>
                <a:p>
                  <a:pPr>
                    <a:spcAft>
                      <a:spcPts val="600"/>
                    </a:spcAft>
                  </a:pPr>
                  <a:r>
                    <a:rPr lang="en-US" sz="2000" dirty="0"/>
                    <a:t>Let </a:t>
                  </a:r>
                  <a14:m>
                    <m:oMath xmlns:m="http://schemas.openxmlformats.org/officeDocument/2006/math">
                      <m:r>
                        <a:rPr lang="en-US" sz="2000" b="0" i="1"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be sets. </a:t>
                  </a:r>
                  <a14:m>
                    <m:oMath xmlns:m="http://schemas.openxmlformats.org/officeDocument/2006/math">
                      <m:r>
                        <a:rPr lang="en-US" sz="2000" i="1" dirty="0" smtClean="0">
                          <a:latin typeface="Cambria Math" panose="02040503050406030204" pitchFamily="18" charset="0"/>
                        </a:rPr>
                        <m:t>𝐴</m:t>
                      </m:r>
                    </m:oMath>
                  </a14:m>
                  <a:r>
                    <a:rPr lang="en-US" sz="2000" dirty="0"/>
                    <a:t> is a </a:t>
                  </a:r>
                  <a:r>
                    <a:rPr lang="en-US" sz="2000" b="1" dirty="0"/>
                    <a:t>subset</a:t>
                  </a:r>
                  <a:r>
                    <a:rPr lang="en-US" sz="2000" dirty="0"/>
                    <a:t> of </a:t>
                  </a:r>
                  <a14:m>
                    <m:oMath xmlns:m="http://schemas.openxmlformats.org/officeDocument/2006/math">
                      <m:r>
                        <a:rPr lang="en-US" sz="2000" i="1" dirty="0" smtClean="0">
                          <a:latin typeface="Cambria Math" panose="02040503050406030204" pitchFamily="18" charset="0"/>
                        </a:rPr>
                        <m:t>𝐵</m:t>
                      </m:r>
                    </m:oMath>
                  </a14:m>
                  <a:r>
                    <a:rPr lang="en-US" sz="2000" dirty="0"/>
                    <a:t>, written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oMath>
                  </a14:m>
                  <a:r>
                    <a:rPr lang="en-US" sz="2000" dirty="0"/>
                    <a:t>, </a:t>
                  </a:r>
                  <a:r>
                    <a:rPr lang="en-US" sz="2000" dirty="0" err="1"/>
                    <a:t>iff</a:t>
                  </a:r>
                  <a:r>
                    <a:rPr lang="en-US" sz="2000" dirty="0"/>
                    <a:t> every element of </a:t>
                  </a:r>
                  <a14:m>
                    <m:oMath xmlns:m="http://schemas.openxmlformats.org/officeDocument/2006/math">
                      <m:r>
                        <a:rPr lang="en-US" sz="2000" i="1" dirty="0" smtClean="0">
                          <a:latin typeface="Cambria Math" panose="02040503050406030204" pitchFamily="18" charset="0"/>
                        </a:rPr>
                        <m:t>𝐴</m:t>
                      </m:r>
                    </m:oMath>
                  </a14:m>
                  <a:r>
                    <a:rPr lang="en-US" sz="2000" dirty="0"/>
                    <a:t> is also an element of </a:t>
                  </a:r>
                  <a14:m>
                    <m:oMath xmlns:m="http://schemas.openxmlformats.org/officeDocument/2006/math">
                      <m:r>
                        <a:rPr lang="en-US" sz="2000" i="1" dirty="0" smtClean="0">
                          <a:latin typeface="Cambria Math" panose="02040503050406030204" pitchFamily="18" charset="0"/>
                        </a:rPr>
                        <m:t>𝐵</m:t>
                      </m:r>
                    </m:oMath>
                  </a14:m>
                  <a:r>
                    <a:rPr lang="en-US" sz="2000" dirty="0"/>
                    <a:t>.</a:t>
                  </a:r>
                </a:p>
                <a:p>
                  <a:r>
                    <a:rPr lang="en-US" sz="2000" dirty="0"/>
                    <a:t>Symbolically:</a:t>
                  </a:r>
                </a:p>
                <a:p>
                  <a:pPr>
                    <a:spcAft>
                      <a:spcPts val="600"/>
                    </a:spcAft>
                    <a:tabLst>
                      <a:tab pos="1169988" algn="l"/>
                      <a:tab pos="1881188" algn="l"/>
                    </a:tabLst>
                  </a:pPr>
                  <a:r>
                    <a:rPr lang="en-US" sz="2000" dirty="0"/>
                    <a: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oMath>
                  </a14:m>
                  <a:r>
                    <a:rPr lang="en-US" sz="2000" dirty="0"/>
                    <a:t>	</a:t>
                  </a:r>
                  <a:r>
                    <a:rPr lang="en-US" sz="2000" dirty="0" err="1"/>
                    <a:t>iff</a:t>
                  </a:r>
                  <a:r>
                    <a:rPr lang="en-US" sz="2000" dirty="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𝑥</m:t>
                      </m:r>
                      <m:r>
                        <a:rPr lang="en-US" sz="2000" b="0" i="0" dirty="0" smtClean="0">
                          <a:latin typeface="Cambria Math" panose="02040503050406030204" pitchFamily="18" charset="0"/>
                        </a:rPr>
                        <m:t> </m:t>
                      </m:r>
                      <m:r>
                        <a:rPr lang="en-US" sz="2000" b="0" i="0"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endParaRPr lang="en-US" sz="2000" dirty="0"/>
                </a:p>
                <a:p>
                  <a:pPr>
                    <a:spcAft>
                      <a:spcPts val="600"/>
                    </a:spcAft>
                  </a:pPr>
                  <a:r>
                    <a:rPr lang="en-US" sz="2000" dirty="0"/>
                    <a:t>Another way of saying “</a:t>
                  </a:r>
                  <a14:m>
                    <m:oMath xmlns:m="http://schemas.openxmlformats.org/officeDocument/2006/math">
                      <m:r>
                        <a:rPr lang="en-US" sz="2000" i="1" dirty="0" smtClean="0">
                          <a:latin typeface="Cambria Math" panose="02040503050406030204" pitchFamily="18" charset="0"/>
                        </a:rPr>
                        <m:t>𝐴</m:t>
                      </m:r>
                    </m:oMath>
                  </a14:m>
                  <a:r>
                    <a:rPr lang="en-US" sz="2000" dirty="0"/>
                    <a:t> is a subset of </a:t>
                  </a:r>
                  <a14:m>
                    <m:oMath xmlns:m="http://schemas.openxmlformats.org/officeDocument/2006/math">
                      <m:r>
                        <a:rPr lang="en-US" sz="2000" i="1" dirty="0" smtClean="0">
                          <a:latin typeface="Cambria Math" panose="02040503050406030204" pitchFamily="18" charset="0"/>
                        </a:rPr>
                        <m:t>𝐵</m:t>
                      </m:r>
                    </m:oMath>
                  </a14:m>
                  <a:r>
                    <a:rPr lang="en-US" sz="2000" dirty="0"/>
                    <a:t>” is “</a:t>
                  </a:r>
                  <a14:m>
                    <m:oMath xmlns:m="http://schemas.openxmlformats.org/officeDocument/2006/math">
                      <m:r>
                        <a:rPr lang="en-US" sz="2000" i="1" dirty="0">
                          <a:latin typeface="Cambria Math" panose="02040503050406030204" pitchFamily="18" charset="0"/>
                        </a:rPr>
                        <m:t>𝐴</m:t>
                      </m:r>
                    </m:oMath>
                  </a14:m>
                  <a:r>
                    <a:rPr lang="en-US" sz="2000" dirty="0"/>
                    <a:t> is contained in </a:t>
                  </a:r>
                  <a14:m>
                    <m:oMath xmlns:m="http://schemas.openxmlformats.org/officeDocument/2006/math">
                      <m:r>
                        <a:rPr lang="en-US" sz="2000" i="1" dirty="0">
                          <a:latin typeface="Cambria Math" panose="02040503050406030204" pitchFamily="18" charset="0"/>
                        </a:rPr>
                        <m:t>𝐵</m:t>
                      </m:r>
                    </m:oMath>
                  </a14:m>
                  <a:r>
                    <a:rPr lang="en-US" sz="2000" dirty="0"/>
                    <a:t>”.</a:t>
                  </a:r>
                </a:p>
                <a:p>
                  <a:pPr>
                    <a:spcAft>
                      <a:spcPts val="600"/>
                    </a:spcAft>
                  </a:pPr>
                  <a:r>
                    <a:rPr lang="en-US" sz="2000" dirty="0"/>
                    <a:t>If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oMath>
                  </a14:m>
                  <a:r>
                    <a:rPr lang="en-SG" sz="2000" dirty="0"/>
                    <a:t>, we may also write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r>
                    <a:rPr lang="en-SG" sz="2000" dirty="0"/>
                    <a:t> which reads as “</a:t>
                  </a:r>
                  <a14:m>
                    <m:oMath xmlns:m="http://schemas.openxmlformats.org/officeDocument/2006/math">
                      <m:r>
                        <a:rPr lang="en-SG" sz="2000" i="1" dirty="0" smtClean="0">
                          <a:latin typeface="Cambria Math" panose="02040503050406030204" pitchFamily="18" charset="0"/>
                        </a:rPr>
                        <m:t>𝐵</m:t>
                      </m:r>
                    </m:oMath>
                  </a14:m>
                  <a:r>
                    <a:rPr lang="en-SG" sz="2000" dirty="0"/>
                    <a:t> contains </a:t>
                  </a:r>
                  <a14:m>
                    <m:oMath xmlns:m="http://schemas.openxmlformats.org/officeDocument/2006/math">
                      <m:r>
                        <a:rPr lang="en-SG" sz="2000" i="1" dirty="0" smtClean="0">
                          <a:latin typeface="Cambria Math" panose="02040503050406030204" pitchFamily="18" charset="0"/>
                        </a:rPr>
                        <m:t>𝐴</m:t>
                      </m:r>
                    </m:oMath>
                  </a14:m>
                  <a:r>
                    <a:rPr lang="en-SG" sz="2000" dirty="0"/>
                    <a:t>” or “</a:t>
                  </a:r>
                  <a14:m>
                    <m:oMath xmlns:m="http://schemas.openxmlformats.org/officeDocument/2006/math">
                      <m:r>
                        <a:rPr lang="en-SG" sz="2000" i="1" dirty="0" smtClean="0">
                          <a:latin typeface="Cambria Math" panose="02040503050406030204" pitchFamily="18" charset="0"/>
                        </a:rPr>
                        <m:t>𝐵</m:t>
                      </m:r>
                    </m:oMath>
                  </a14:m>
                  <a:r>
                    <a:rPr lang="en-SG" sz="2000" dirty="0"/>
                    <a:t> includes </a:t>
                  </a:r>
                  <a14:m>
                    <m:oMath xmlns:m="http://schemas.openxmlformats.org/officeDocument/2006/math">
                      <m:r>
                        <a:rPr lang="en-SG" sz="2000" i="1" dirty="0" smtClean="0">
                          <a:latin typeface="Cambria Math" panose="02040503050406030204" pitchFamily="18" charset="0"/>
                        </a:rPr>
                        <m:t>𝐴</m:t>
                      </m:r>
                    </m:oMath>
                  </a14:m>
                  <a:r>
                    <a:rPr lang="en-SG" sz="2000"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1144976" y="5150925"/>
                  <a:ext cx="7643536" cy="2477601"/>
                </a:xfrm>
                <a:prstGeom prst="rect">
                  <a:avLst/>
                </a:prstGeom>
                <a:blipFill>
                  <a:blip r:embed="rId3"/>
                  <a:stretch>
                    <a:fillRect l="-797" t="-1478" r="-797" b="-3695"/>
                  </a:stretch>
                </a:blipFill>
              </p:spPr>
              <p:txBody>
                <a:bodyPr/>
                <a:lstStyle/>
                <a:p>
                  <a:r>
                    <a:rPr lang="en-SG">
                      <a:noFill/>
                    </a:rPr>
                    <a:t> </a:t>
                  </a:r>
                </a:p>
              </p:txBody>
            </p:sp>
          </mc:Fallback>
        </mc:AlternateContent>
      </p:grpSp>
      <p:sp>
        <p:nvSpPr>
          <p:cNvPr id="36" name="Oval 3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9" name="Group 38">
            <a:extLst>
              <a:ext uri="{FF2B5EF4-FFF2-40B4-BE49-F238E27FC236}">
                <a16:creationId xmlns:a16="http://schemas.microsoft.com/office/drawing/2014/main" id="{69EC57BD-D70E-4A60-B71C-08F47C9D6B44}"/>
              </a:ext>
            </a:extLst>
          </p:cNvPr>
          <p:cNvGrpSpPr/>
          <p:nvPr/>
        </p:nvGrpSpPr>
        <p:grpSpPr>
          <a:xfrm>
            <a:off x="415123" y="4636093"/>
            <a:ext cx="7863578" cy="1611131"/>
            <a:chOff x="993228" y="4598517"/>
            <a:chExt cx="7863578" cy="1611131"/>
          </a:xfrm>
        </p:grpSpPr>
        <p:sp>
          <p:nvSpPr>
            <p:cNvPr id="40" name="Rectangle 39">
              <a:extLst>
                <a:ext uri="{FF2B5EF4-FFF2-40B4-BE49-F238E27FC236}">
                  <a16:creationId xmlns:a16="http://schemas.microsoft.com/office/drawing/2014/main" id="{DFFD3051-282D-4C58-8438-84A484C8D5AE}"/>
                </a:ext>
              </a:extLst>
            </p:cNvPr>
            <p:cNvSpPr/>
            <p:nvPr/>
          </p:nvSpPr>
          <p:spPr>
            <a:xfrm>
              <a:off x="993228" y="4598518"/>
              <a:ext cx="7863578" cy="161113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a:extLst>
                <a:ext uri="{FF2B5EF4-FFF2-40B4-BE49-F238E27FC236}">
                  <a16:creationId xmlns:a16="http://schemas.microsoft.com/office/drawing/2014/main" id="{3434D044-004A-4B88-ACEA-E2837B53AFF8}"/>
                </a:ext>
              </a:extLst>
            </p:cNvPr>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a:extLst>
                <a:ext uri="{FF2B5EF4-FFF2-40B4-BE49-F238E27FC236}">
                  <a16:creationId xmlns:a16="http://schemas.microsoft.com/office/drawing/2014/main" id="{515C299D-D266-4127-86FC-D30C50F18CEE}"/>
                </a:ext>
              </a:extLst>
            </p:cNvPr>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Proper Subset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00704A-E326-4E6D-A1A1-D8C9843C851B}"/>
                    </a:ext>
                  </a:extLst>
                </p:cNvPr>
                <p:cNvSpPr txBox="1"/>
                <p:nvPr/>
              </p:nvSpPr>
              <p:spPr>
                <a:xfrm>
                  <a:off x="1142631" y="5138554"/>
                  <a:ext cx="7350542" cy="1015663"/>
                </a:xfrm>
                <a:prstGeom prst="rect">
                  <a:avLst/>
                </a:prstGeom>
                <a:noFill/>
              </p:spPr>
              <p:txBody>
                <a:bodyPr wrap="square" rtlCol="0">
                  <a:spAutoFit/>
                </a:bodyPr>
                <a:lstStyle/>
                <a:p>
                  <a:pPr>
                    <a:spcAft>
                      <a:spcPts val="600"/>
                    </a:spcAft>
                  </a:pPr>
                  <a:r>
                    <a:rPr lang="en-US" sz="2000" dirty="0"/>
                    <a:t>Let </a:t>
                  </a:r>
                  <a14:m>
                    <m:oMath xmlns:m="http://schemas.openxmlformats.org/officeDocument/2006/math">
                      <m:r>
                        <a:rPr lang="en-US" sz="2000" b="0" i="1"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be sets. </a:t>
                  </a:r>
                  <a14:m>
                    <m:oMath xmlns:m="http://schemas.openxmlformats.org/officeDocument/2006/math">
                      <m:r>
                        <a:rPr lang="en-US" sz="2000" i="1" dirty="0" smtClean="0">
                          <a:latin typeface="Cambria Math" panose="02040503050406030204" pitchFamily="18" charset="0"/>
                        </a:rPr>
                        <m:t>𝐴</m:t>
                      </m:r>
                    </m:oMath>
                  </a14:m>
                  <a:r>
                    <a:rPr lang="en-US" sz="2000" dirty="0"/>
                    <a:t> is a </a:t>
                  </a:r>
                  <a:r>
                    <a:rPr lang="en-US" sz="2000" b="1" dirty="0"/>
                    <a:t>proper subset</a:t>
                  </a:r>
                  <a:r>
                    <a:rPr lang="en-US" sz="2000" dirty="0"/>
                    <a:t> of </a:t>
                  </a:r>
                  <a14:m>
                    <m:oMath xmlns:m="http://schemas.openxmlformats.org/officeDocument/2006/math">
                      <m:r>
                        <a:rPr lang="en-US" sz="2000" i="1" dirty="0" smtClean="0">
                          <a:latin typeface="Cambria Math" panose="02040503050406030204" pitchFamily="18" charset="0"/>
                        </a:rPr>
                        <m:t>𝐵</m:t>
                      </m:r>
                    </m:oMath>
                  </a14:m>
                  <a:r>
                    <a:rPr lang="en-US" sz="2000" dirty="0"/>
                    <a:t>, denoted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oMath>
                  </a14:m>
                  <a:r>
                    <a:rPr lang="en-US" sz="2000" dirty="0"/>
                    <a:t>, iff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m:t>
                      </m:r>
                    </m:oMath>
                  </a14:m>
                  <a:r>
                    <a:rPr lang="en-US" sz="2000" dirty="0"/>
                    <a:t> and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oMath>
                  </a14:m>
                  <a:r>
                    <a:rPr lang="en-US" sz="2000" dirty="0"/>
                    <a:t>. In this case, we may say that the inclusion of </a:t>
                  </a:r>
                  <a14:m>
                    <m:oMath xmlns:m="http://schemas.openxmlformats.org/officeDocument/2006/math">
                      <m:r>
                        <a:rPr lang="en-US" sz="2000" i="1" dirty="0" smtClean="0">
                          <a:latin typeface="Cambria Math" panose="02040503050406030204" pitchFamily="18" charset="0"/>
                        </a:rPr>
                        <m:t>𝐴</m:t>
                      </m:r>
                    </m:oMath>
                  </a14:m>
                  <a:r>
                    <a:rPr lang="en-US" sz="2000" dirty="0"/>
                    <a:t> in </a:t>
                  </a:r>
                  <a14:m>
                    <m:oMath xmlns:m="http://schemas.openxmlformats.org/officeDocument/2006/math">
                      <m:r>
                        <a:rPr lang="en-US" sz="2000" i="1" dirty="0" smtClean="0">
                          <a:latin typeface="Cambria Math" panose="02040503050406030204" pitchFamily="18" charset="0"/>
                        </a:rPr>
                        <m:t>𝐵</m:t>
                      </m:r>
                    </m:oMath>
                  </a14:m>
                  <a:r>
                    <a:rPr lang="en-US" sz="2000" dirty="0"/>
                    <a:t> is proper or strict.</a:t>
                  </a:r>
                </a:p>
              </p:txBody>
            </p:sp>
          </mc:Choice>
          <mc:Fallback xmlns="">
            <p:sp>
              <p:nvSpPr>
                <p:cNvPr id="55" name="TextBox 54">
                  <a:extLst>
                    <a:ext uri="{FF2B5EF4-FFF2-40B4-BE49-F238E27FC236}">
                      <a16:creationId xmlns:a16="http://schemas.microsoft.com/office/drawing/2014/main" id="{9500704A-E326-4E6D-A1A1-D8C9843C851B}"/>
                    </a:ext>
                  </a:extLst>
                </p:cNvPr>
                <p:cNvSpPr txBox="1">
                  <a:spLocks noRot="1" noChangeAspect="1" noMove="1" noResize="1" noEditPoints="1" noAdjustHandles="1" noChangeArrowheads="1" noChangeShapeType="1" noTextEdit="1"/>
                </p:cNvSpPr>
                <p:nvPr/>
              </p:nvSpPr>
              <p:spPr>
                <a:xfrm>
                  <a:off x="1142631" y="5138554"/>
                  <a:ext cx="7350542" cy="1015663"/>
                </a:xfrm>
                <a:prstGeom prst="rect">
                  <a:avLst/>
                </a:prstGeom>
                <a:blipFill>
                  <a:blip r:embed="rId4"/>
                  <a:stretch>
                    <a:fillRect l="-913" t="-2994" b="-9581"/>
                  </a:stretch>
                </a:blipFill>
              </p:spPr>
              <p:txBody>
                <a:bodyPr/>
                <a:lstStyle/>
                <a:p>
                  <a:r>
                    <a:rPr lang="en-SG">
                      <a:noFill/>
                    </a:rPr>
                    <a:t> </a:t>
                  </a:r>
                </a:p>
              </p:txBody>
            </p:sp>
          </mc:Fallback>
        </mc:AlternateContent>
      </p:grpSp>
      <p:grpSp>
        <p:nvGrpSpPr>
          <p:cNvPr id="56" name="Group 55">
            <a:extLst>
              <a:ext uri="{FF2B5EF4-FFF2-40B4-BE49-F238E27FC236}">
                <a16:creationId xmlns:a16="http://schemas.microsoft.com/office/drawing/2014/main" id="{261781A3-D516-4E1A-B23E-1682D8FA9D52}"/>
              </a:ext>
            </a:extLst>
          </p:cNvPr>
          <p:cNvGrpSpPr/>
          <p:nvPr/>
        </p:nvGrpSpPr>
        <p:grpSpPr>
          <a:xfrm>
            <a:off x="5076976" y="2536474"/>
            <a:ext cx="4000870" cy="805387"/>
            <a:chOff x="401009" y="5427114"/>
            <a:chExt cx="4000870" cy="805387"/>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C849A34-6620-48C4-A027-BC2B99A61532}"/>
                    </a:ext>
                  </a:extLst>
                </p:cNvPr>
                <p:cNvSpPr txBox="1"/>
                <p:nvPr/>
              </p:nvSpPr>
              <p:spPr>
                <a:xfrm>
                  <a:off x="415123" y="5524615"/>
                  <a:ext cx="3986756" cy="707886"/>
                </a:xfrm>
                <a:prstGeom prst="rect">
                  <a:avLst/>
                </a:prstGeom>
                <a:solidFill>
                  <a:schemeClr val="accent4">
                    <a:lumMod val="20000"/>
                    <a:lumOff val="80000"/>
                  </a:schemeClr>
                </a:solidFill>
              </p:spPr>
              <p:txBody>
                <a:bodyPr wrap="square" rtlCol="0">
                  <a:spAutoFit/>
                </a:bodyPr>
                <a:lstStyle/>
                <a:p>
                  <a:r>
                    <a:rPr lang="en-US" sz="2000" dirty="0"/>
                    <a:t>         Avoid the symbol </a:t>
                  </a:r>
                  <a14:m>
                    <m:oMath xmlns:m="http://schemas.openxmlformats.org/officeDocument/2006/math">
                      <m:r>
                        <a:rPr lang="en-US" sz="2000" i="1" smtClean="0">
                          <a:solidFill>
                            <a:srgbClr val="0000FF"/>
                          </a:solidFill>
                          <a:latin typeface="Cambria Math" panose="02040503050406030204" pitchFamily="18" charset="0"/>
                          <a:ea typeface="Cambria Math" panose="02040503050406030204" pitchFamily="18" charset="0"/>
                        </a:rPr>
                        <m:t>⊂</m:t>
                      </m:r>
                    </m:oMath>
                  </a14:m>
                  <a:r>
                    <a:rPr lang="en-US" sz="2000" dirty="0"/>
                    <a:t> as it means different things to different people .</a:t>
                  </a:r>
                </a:p>
              </p:txBody>
            </p:sp>
          </mc:Choice>
          <mc:Fallback xmlns="">
            <p:sp>
              <p:nvSpPr>
                <p:cNvPr id="57" name="TextBox 56">
                  <a:extLst>
                    <a:ext uri="{FF2B5EF4-FFF2-40B4-BE49-F238E27FC236}">
                      <a16:creationId xmlns:a16="http://schemas.microsoft.com/office/drawing/2014/main" id="{EC849A34-6620-48C4-A027-BC2B99A61532}"/>
                    </a:ext>
                  </a:extLst>
                </p:cNvPr>
                <p:cNvSpPr txBox="1">
                  <a:spLocks noRot="1" noChangeAspect="1" noMove="1" noResize="1" noEditPoints="1" noAdjustHandles="1" noChangeArrowheads="1" noChangeShapeType="1" noTextEdit="1"/>
                </p:cNvSpPr>
                <p:nvPr/>
              </p:nvSpPr>
              <p:spPr>
                <a:xfrm>
                  <a:off x="415123" y="5524615"/>
                  <a:ext cx="3986756" cy="707886"/>
                </a:xfrm>
                <a:prstGeom prst="rect">
                  <a:avLst/>
                </a:prstGeom>
                <a:blipFill>
                  <a:blip r:embed="rId5"/>
                  <a:stretch>
                    <a:fillRect l="-1529" t="-4310" r="-2141" b="-14655"/>
                  </a:stretch>
                </a:blipFill>
              </p:spPr>
              <p:txBody>
                <a:bodyPr/>
                <a:lstStyle/>
                <a:p>
                  <a:r>
                    <a:rPr lang="en-SG">
                      <a:noFill/>
                    </a:rPr>
                    <a:t> </a:t>
                  </a:r>
                </a:p>
              </p:txBody>
            </p:sp>
          </mc:Fallback>
        </mc:AlternateContent>
        <p:pic>
          <p:nvPicPr>
            <p:cNvPr id="58" name="Picture 57">
              <a:extLst>
                <a:ext uri="{FF2B5EF4-FFF2-40B4-BE49-F238E27FC236}">
                  <a16:creationId xmlns:a16="http://schemas.microsoft.com/office/drawing/2014/main" id="{7D50168C-521E-4AA6-89B2-57BB35A7B1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09" y="5427114"/>
              <a:ext cx="524717" cy="437264"/>
            </a:xfrm>
            <a:prstGeom prst="rect">
              <a:avLst/>
            </a:prstGeom>
          </p:spPr>
        </p:pic>
      </p:grpSp>
      <p:sp>
        <p:nvSpPr>
          <p:cNvPr id="37" name="TextBox 36">
            <a:extLst>
              <a:ext uri="{FF2B5EF4-FFF2-40B4-BE49-F238E27FC236}">
                <a16:creationId xmlns:a16="http://schemas.microsoft.com/office/drawing/2014/main" id="{B1EC53A5-393F-4880-AED6-ECEE1E407841}"/>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5.1.2. Subsets, Proper Subsets, Empty Set and Singleton</a:t>
            </a:r>
            <a:endParaRPr lang="en-SG" sz="2000" dirty="0">
              <a:solidFill>
                <a:schemeClr val="bg1"/>
              </a:solidFill>
            </a:endParaRPr>
          </a:p>
        </p:txBody>
      </p:sp>
    </p:spTree>
    <p:extLst>
      <p:ext uri="{BB962C8B-B14F-4D97-AF65-F5344CB8AC3E}">
        <p14:creationId xmlns:p14="http://schemas.microsoft.com/office/powerpoint/2010/main" val="27522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Subsets, Proper Subsets, Empty Set and Singleton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2" name="TextBox 1"/>
          <p:cNvSpPr txBox="1"/>
          <p:nvPr/>
        </p:nvSpPr>
        <p:spPr>
          <a:xfrm>
            <a:off x="476756" y="945636"/>
            <a:ext cx="8313953" cy="1769715"/>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600" dirty="0"/>
              <a:t>It follows from the definition of subset that for a set </a:t>
            </a:r>
            <a:r>
              <a:rPr lang="en-SG" sz="2600" i="1" dirty="0"/>
              <a:t>A</a:t>
            </a:r>
            <a:r>
              <a:rPr lang="en-SG" sz="2600" dirty="0"/>
              <a:t> </a:t>
            </a:r>
            <a:r>
              <a:rPr lang="en-SG" sz="2600" dirty="0">
                <a:solidFill>
                  <a:srgbClr val="C00000"/>
                </a:solidFill>
              </a:rPr>
              <a:t>not</a:t>
            </a:r>
            <a:r>
              <a:rPr lang="en-SG" sz="2600" dirty="0"/>
              <a:t> to be a subset of a set </a:t>
            </a:r>
            <a:r>
              <a:rPr lang="en-SG" sz="2600" i="1" dirty="0"/>
              <a:t>B</a:t>
            </a:r>
            <a:r>
              <a:rPr lang="en-SG" sz="2600" dirty="0"/>
              <a:t> means that there is at least one element of </a:t>
            </a:r>
            <a:r>
              <a:rPr lang="en-SG" sz="2600" i="1" dirty="0"/>
              <a:t>A</a:t>
            </a:r>
            <a:r>
              <a:rPr lang="en-SG" sz="2600" dirty="0"/>
              <a:t> that is not an element of </a:t>
            </a:r>
            <a:r>
              <a:rPr lang="en-SG" sz="2600" i="1" dirty="0"/>
              <a:t>B.</a:t>
            </a:r>
            <a:endParaRPr lang="en-SG" sz="2600" dirty="0">
              <a:solidFill>
                <a:srgbClr val="C00000"/>
              </a:solidFill>
            </a:endParaRPr>
          </a:p>
          <a:p>
            <a:pPr marL="285750" indent="-285750">
              <a:spcBef>
                <a:spcPts val="600"/>
              </a:spcBef>
              <a:buFont typeface="Wingdings" panose="05000000000000000000" pitchFamily="2" charset="2"/>
              <a:buChar char="§"/>
            </a:pPr>
            <a:r>
              <a:rPr lang="en-SG" sz="2600" dirty="0"/>
              <a:t>Symbolically:</a:t>
            </a:r>
          </a:p>
        </p:txBody>
      </p:sp>
      <mc:AlternateContent xmlns:mc="http://schemas.openxmlformats.org/markup-compatibility/2006" xmlns:a14="http://schemas.microsoft.com/office/drawing/2010/main">
        <mc:Choice Requires="a14">
          <p:sp>
            <p:nvSpPr>
              <p:cNvPr id="6" name="TextBox 5"/>
              <p:cNvSpPr txBox="1"/>
              <p:nvPr/>
            </p:nvSpPr>
            <p:spPr>
              <a:xfrm>
                <a:off x="2802768" y="2213662"/>
                <a:ext cx="4357816" cy="461665"/>
              </a:xfrm>
              <a:prstGeom prst="rect">
                <a:avLst/>
              </a:prstGeom>
              <a:solidFill>
                <a:schemeClr val="accent5">
                  <a:lumMod val="20000"/>
                  <a:lumOff val="80000"/>
                </a:schemeClr>
              </a:solidFill>
              <a:ln>
                <a:solidFill>
                  <a:schemeClr val="tx1"/>
                </a:solidFill>
              </a:ln>
            </p:spPr>
            <p:txBody>
              <a:bodyPr wrap="square" rtlCol="0">
                <a:spAutoFit/>
              </a:bodyPr>
              <a:lstStyle/>
              <a:p>
                <a:pPr algn="ctr">
                  <a:tabLst>
                    <a:tab pos="855663" algn="l"/>
                  </a:tabLst>
                </a:pPr>
                <a14:m>
                  <m:oMath xmlns:m="http://schemas.openxmlformats.org/officeDocument/2006/math">
                    <m:r>
                      <a:rPr lang="en-US" sz="2400" b="0" i="1" smtClean="0">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oMath>
                </a14:m>
                <a:r>
                  <a:rPr lang="en-US" sz="2400" dirty="0"/>
                  <a:t> </a:t>
                </a:r>
                <a14:m>
                  <m:oMath xmlns:m="http://schemas.openxmlformats.org/officeDocument/2006/math">
                    <m:r>
                      <a:rPr lang="en-US" sz="2400" b="0" i="0" dirty="0" smtClean="0">
                        <a:latin typeface="Cambria Math" panose="02040503050406030204" pitchFamily="18" charset="0"/>
                      </a:rPr>
                      <m:t>(</m:t>
                    </m:r>
                    <m:r>
                      <a:rPr lang="en-US" sz="2400" b="0" i="1" dirty="0" smtClean="0">
                        <a:latin typeface="Cambria Math" panose="02040503050406030204" pitchFamily="18" charset="0"/>
                      </a:rPr>
                      <m:t>𝑥</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𝐴</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𝑥</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𝐵</m:t>
                    </m:r>
                    <m:r>
                      <a:rPr lang="en-US" sz="2400" b="0" i="1" dirty="0" smtClean="0">
                        <a:latin typeface="Cambria Math" panose="02040503050406030204" pitchFamily="18" charset="0"/>
                        <a:ea typeface="Cambria Math" panose="02040503050406030204" pitchFamily="18" charset="0"/>
                      </a:rPr>
                      <m:t>)</m:t>
                    </m:r>
                  </m:oMath>
                </a14:m>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802768" y="2213662"/>
                <a:ext cx="4357816" cy="461665"/>
              </a:xfrm>
              <a:prstGeom prst="rect">
                <a:avLst/>
              </a:prstGeom>
              <a:blipFill>
                <a:blip r:embed="rId3"/>
                <a:stretch>
                  <a:fillRect t="-8974" b="-26923"/>
                </a:stretch>
              </a:blipFill>
              <a:ln>
                <a:solidFill>
                  <a:schemeClr val="tx1"/>
                </a:solidFill>
              </a:ln>
            </p:spPr>
            <p:txBody>
              <a:bodyPr/>
              <a:lstStyle/>
              <a:p>
                <a:r>
                  <a:rPr lang="en-SG">
                    <a:noFill/>
                  </a:rPr>
                  <a:t> </a:t>
                </a:r>
              </a:p>
            </p:txBody>
          </p:sp>
        </mc:Fallback>
      </mc:AlternateContent>
      <p:sp>
        <p:nvSpPr>
          <p:cNvPr id="57" name="Oval 56"/>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7" name="Oval 6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Oval 6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9" name="Oval 6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9" name="Group 8">
            <a:extLst>
              <a:ext uri="{FF2B5EF4-FFF2-40B4-BE49-F238E27FC236}">
                <a16:creationId xmlns:a16="http://schemas.microsoft.com/office/drawing/2014/main" id="{0D62DDC6-B6CE-44DC-85B3-A7D33E48C53B}"/>
              </a:ext>
            </a:extLst>
          </p:cNvPr>
          <p:cNvGrpSpPr/>
          <p:nvPr/>
        </p:nvGrpSpPr>
        <p:grpSpPr>
          <a:xfrm>
            <a:off x="1947845" y="2870226"/>
            <a:ext cx="5233876" cy="584776"/>
            <a:chOff x="1689149" y="4117999"/>
            <a:chExt cx="5233876" cy="584776"/>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8F1BCC-2345-487C-9A91-92D0DAC7E0C6}"/>
                    </a:ext>
                  </a:extLst>
                </p:cNvPr>
                <p:cNvSpPr txBox="1"/>
                <p:nvPr/>
              </p:nvSpPr>
              <p:spPr>
                <a:xfrm>
                  <a:off x="1689149" y="4118000"/>
                  <a:ext cx="973766" cy="584775"/>
                </a:xfrm>
                <a:prstGeom prst="rect">
                  <a:avLst/>
                </a:prstGeom>
                <a:solidFill>
                  <a:srgbClr val="0000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3200" i="1" smtClean="0">
                            <a:solidFill>
                              <a:schemeClr val="bg1"/>
                            </a:solidFill>
                            <a:latin typeface="Cambria Math" panose="02040503050406030204" pitchFamily="18" charset="0"/>
                            <a:ea typeface="Cambria Math" panose="02040503050406030204" pitchFamily="18" charset="0"/>
                          </a:rPr>
                          <m:t>⊆</m:t>
                        </m:r>
                      </m:oMath>
                    </m:oMathPara>
                  </a14:m>
                  <a:endParaRPr lang="en-SG" sz="3200" dirty="0">
                    <a:solidFill>
                      <a:schemeClr val="bg1"/>
                    </a:solidFill>
                  </a:endParaRPr>
                </a:p>
              </p:txBody>
            </p:sp>
          </mc:Choice>
          <mc:Fallback xmlns="">
            <p:sp>
              <p:nvSpPr>
                <p:cNvPr id="3" name="TextBox 2">
                  <a:extLst>
                    <a:ext uri="{FF2B5EF4-FFF2-40B4-BE49-F238E27FC236}">
                      <a16:creationId xmlns:a16="http://schemas.microsoft.com/office/drawing/2014/main" id="{428F1BCC-2345-487C-9A91-92D0DAC7E0C6}"/>
                    </a:ext>
                  </a:extLst>
                </p:cNvPr>
                <p:cNvSpPr txBox="1">
                  <a:spLocks noRot="1" noChangeAspect="1" noMove="1" noResize="1" noEditPoints="1" noAdjustHandles="1" noChangeArrowheads="1" noChangeShapeType="1" noTextEdit="1"/>
                </p:cNvSpPr>
                <p:nvPr/>
              </p:nvSpPr>
              <p:spPr>
                <a:xfrm>
                  <a:off x="1689149" y="4118000"/>
                  <a:ext cx="973766" cy="58477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67C72FF-8CFE-40FC-8FEE-553C07B31DEF}"/>
                    </a:ext>
                  </a:extLst>
                </p:cNvPr>
                <p:cNvSpPr txBox="1"/>
                <p:nvPr/>
              </p:nvSpPr>
              <p:spPr>
                <a:xfrm>
                  <a:off x="3819204" y="4117999"/>
                  <a:ext cx="973766" cy="584775"/>
                </a:xfrm>
                <a:prstGeom prst="rect">
                  <a:avLst/>
                </a:prstGeom>
                <a:solidFill>
                  <a:srgbClr val="0000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3200" i="1" smtClean="0">
                            <a:solidFill>
                              <a:schemeClr val="bg1"/>
                            </a:solidFill>
                            <a:latin typeface="Cambria Math" panose="02040503050406030204" pitchFamily="18" charset="0"/>
                            <a:ea typeface="Cambria Math" panose="02040503050406030204" pitchFamily="18" charset="0"/>
                          </a:rPr>
                          <m:t>⊊</m:t>
                        </m:r>
                      </m:oMath>
                    </m:oMathPara>
                  </a14:m>
                  <a:endParaRPr lang="en-SG" sz="3200" dirty="0">
                    <a:solidFill>
                      <a:schemeClr val="bg1"/>
                    </a:solidFill>
                  </a:endParaRPr>
                </a:p>
              </p:txBody>
            </p:sp>
          </mc:Choice>
          <mc:Fallback xmlns="">
            <p:sp>
              <p:nvSpPr>
                <p:cNvPr id="29" name="TextBox 28">
                  <a:extLst>
                    <a:ext uri="{FF2B5EF4-FFF2-40B4-BE49-F238E27FC236}">
                      <a16:creationId xmlns:a16="http://schemas.microsoft.com/office/drawing/2014/main" id="{567C72FF-8CFE-40FC-8FEE-553C07B31DEF}"/>
                    </a:ext>
                  </a:extLst>
                </p:cNvPr>
                <p:cNvSpPr txBox="1">
                  <a:spLocks noRot="1" noChangeAspect="1" noMove="1" noResize="1" noEditPoints="1" noAdjustHandles="1" noChangeArrowheads="1" noChangeShapeType="1" noTextEdit="1"/>
                </p:cNvSpPr>
                <p:nvPr/>
              </p:nvSpPr>
              <p:spPr>
                <a:xfrm>
                  <a:off x="3819204" y="4117999"/>
                  <a:ext cx="973766" cy="584775"/>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825733E-057F-42F1-84C0-3B06CC7D74A7}"/>
                    </a:ext>
                  </a:extLst>
                </p:cNvPr>
                <p:cNvSpPr txBox="1"/>
                <p:nvPr/>
              </p:nvSpPr>
              <p:spPr>
                <a:xfrm>
                  <a:off x="5949259" y="4117999"/>
                  <a:ext cx="973766" cy="584775"/>
                </a:xfrm>
                <a:prstGeom prst="rect">
                  <a:avLst/>
                </a:prstGeom>
                <a:solidFill>
                  <a:srgbClr val="0000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3200" i="1" smtClean="0">
                            <a:solidFill>
                              <a:schemeClr val="bg1"/>
                            </a:solidFill>
                            <a:latin typeface="Cambria Math" panose="02040503050406030204" pitchFamily="18" charset="0"/>
                            <a:ea typeface="Cambria Math" panose="02040503050406030204" pitchFamily="18" charset="0"/>
                          </a:rPr>
                          <m:t>⊈</m:t>
                        </m:r>
                      </m:oMath>
                    </m:oMathPara>
                  </a14:m>
                  <a:endParaRPr lang="en-SG" sz="3200" dirty="0">
                    <a:solidFill>
                      <a:schemeClr val="bg1"/>
                    </a:solidFill>
                  </a:endParaRPr>
                </a:p>
              </p:txBody>
            </p:sp>
          </mc:Choice>
          <mc:Fallback xmlns="">
            <p:sp>
              <p:nvSpPr>
                <p:cNvPr id="30" name="TextBox 29">
                  <a:extLst>
                    <a:ext uri="{FF2B5EF4-FFF2-40B4-BE49-F238E27FC236}">
                      <a16:creationId xmlns:a16="http://schemas.microsoft.com/office/drawing/2014/main" id="{E825733E-057F-42F1-84C0-3B06CC7D74A7}"/>
                    </a:ext>
                  </a:extLst>
                </p:cNvPr>
                <p:cNvSpPr txBox="1">
                  <a:spLocks noRot="1" noChangeAspect="1" noMove="1" noResize="1" noEditPoints="1" noAdjustHandles="1" noChangeArrowheads="1" noChangeShapeType="1" noTextEdit="1"/>
                </p:cNvSpPr>
                <p:nvPr/>
              </p:nvSpPr>
              <p:spPr>
                <a:xfrm>
                  <a:off x="5949259" y="4117999"/>
                  <a:ext cx="973766" cy="584775"/>
                </a:xfrm>
                <a:prstGeom prst="rect">
                  <a:avLst/>
                </a:prstGeom>
                <a:blipFill>
                  <a:blip r:embed="rId6"/>
                  <a:stretch>
                    <a:fillRect/>
                  </a:stretch>
                </a:blipFill>
              </p:spPr>
              <p:txBody>
                <a:bodyPr/>
                <a:lstStyle/>
                <a:p>
                  <a:r>
                    <a:rPr lang="en-SG">
                      <a:noFill/>
                    </a:rPr>
                    <a:t> </a:t>
                  </a:r>
                </a:p>
              </p:txBody>
            </p:sp>
          </mc:Fallback>
        </mc:AlternateContent>
      </p:grpSp>
      <p:sp>
        <p:nvSpPr>
          <p:cNvPr id="8" name="TextBox 7">
            <a:extLst>
              <a:ext uri="{FF2B5EF4-FFF2-40B4-BE49-F238E27FC236}">
                <a16:creationId xmlns:a16="http://schemas.microsoft.com/office/drawing/2014/main" id="{1AF939A9-19AB-4074-9B63-53527EA79BA9}"/>
              </a:ext>
            </a:extLst>
          </p:cNvPr>
          <p:cNvSpPr txBox="1"/>
          <p:nvPr/>
        </p:nvSpPr>
        <p:spPr>
          <a:xfrm>
            <a:off x="1621046" y="3447055"/>
            <a:ext cx="1627365" cy="461665"/>
          </a:xfrm>
          <a:prstGeom prst="rect">
            <a:avLst/>
          </a:prstGeom>
          <a:noFill/>
        </p:spPr>
        <p:txBody>
          <a:bodyPr wrap="square" rtlCol="0">
            <a:spAutoFit/>
          </a:bodyPr>
          <a:lstStyle/>
          <a:p>
            <a:pPr algn="ctr"/>
            <a:r>
              <a:rPr lang="en-US" sz="2400" dirty="0"/>
              <a:t>Subset</a:t>
            </a:r>
            <a:endParaRPr lang="en-SG" sz="2400" dirty="0"/>
          </a:p>
        </p:txBody>
      </p:sp>
      <p:sp>
        <p:nvSpPr>
          <p:cNvPr id="32" name="TextBox 31">
            <a:extLst>
              <a:ext uri="{FF2B5EF4-FFF2-40B4-BE49-F238E27FC236}">
                <a16:creationId xmlns:a16="http://schemas.microsoft.com/office/drawing/2014/main" id="{D1D31EAB-117C-4BCA-A3B2-293E7F595494}"/>
              </a:ext>
            </a:extLst>
          </p:cNvPr>
          <p:cNvSpPr txBox="1"/>
          <p:nvPr/>
        </p:nvSpPr>
        <p:spPr>
          <a:xfrm>
            <a:off x="3751101" y="3447055"/>
            <a:ext cx="1627365" cy="830997"/>
          </a:xfrm>
          <a:prstGeom prst="rect">
            <a:avLst/>
          </a:prstGeom>
          <a:noFill/>
        </p:spPr>
        <p:txBody>
          <a:bodyPr wrap="square" rtlCol="0">
            <a:spAutoFit/>
          </a:bodyPr>
          <a:lstStyle/>
          <a:p>
            <a:pPr algn="ctr"/>
            <a:r>
              <a:rPr lang="en-US" sz="2400" dirty="0"/>
              <a:t>Proper subset</a:t>
            </a:r>
            <a:endParaRPr lang="en-SG" sz="2400" dirty="0"/>
          </a:p>
        </p:txBody>
      </p:sp>
      <p:sp>
        <p:nvSpPr>
          <p:cNvPr id="34" name="TextBox 33">
            <a:extLst>
              <a:ext uri="{FF2B5EF4-FFF2-40B4-BE49-F238E27FC236}">
                <a16:creationId xmlns:a16="http://schemas.microsoft.com/office/drawing/2014/main" id="{1EAF91BC-9289-4F69-986E-83E12093B5ED}"/>
              </a:ext>
            </a:extLst>
          </p:cNvPr>
          <p:cNvSpPr txBox="1"/>
          <p:nvPr/>
        </p:nvSpPr>
        <p:spPr>
          <a:xfrm>
            <a:off x="5881156" y="3447055"/>
            <a:ext cx="1627365" cy="461665"/>
          </a:xfrm>
          <a:prstGeom prst="rect">
            <a:avLst/>
          </a:prstGeom>
          <a:noFill/>
        </p:spPr>
        <p:txBody>
          <a:bodyPr wrap="square" rtlCol="0">
            <a:spAutoFit/>
          </a:bodyPr>
          <a:lstStyle/>
          <a:p>
            <a:pPr algn="ctr"/>
            <a:r>
              <a:rPr lang="en-US" sz="2400" dirty="0"/>
              <a:t>Not subset</a:t>
            </a:r>
            <a:endParaRPr lang="en-SG" sz="2400" dirty="0"/>
          </a:p>
        </p:txBody>
      </p:sp>
      <p:grpSp>
        <p:nvGrpSpPr>
          <p:cNvPr id="38" name="Group 37">
            <a:extLst>
              <a:ext uri="{FF2B5EF4-FFF2-40B4-BE49-F238E27FC236}">
                <a16:creationId xmlns:a16="http://schemas.microsoft.com/office/drawing/2014/main" id="{CBDF61E2-B58D-4F23-A1B9-C01A9B68CBCA}"/>
              </a:ext>
            </a:extLst>
          </p:cNvPr>
          <p:cNvGrpSpPr/>
          <p:nvPr/>
        </p:nvGrpSpPr>
        <p:grpSpPr>
          <a:xfrm>
            <a:off x="583074" y="4916334"/>
            <a:ext cx="8008955" cy="1057133"/>
            <a:chOff x="993227" y="4598517"/>
            <a:chExt cx="8008955" cy="1057133"/>
          </a:xfrm>
        </p:grpSpPr>
        <p:sp>
          <p:nvSpPr>
            <p:cNvPr id="39" name="Rectangle 38">
              <a:extLst>
                <a:ext uri="{FF2B5EF4-FFF2-40B4-BE49-F238E27FC236}">
                  <a16:creationId xmlns:a16="http://schemas.microsoft.com/office/drawing/2014/main" id="{CC06EB3B-09FD-405A-AED6-F24B6A9F713E}"/>
                </a:ext>
              </a:extLst>
            </p:cNvPr>
            <p:cNvSpPr/>
            <p:nvPr/>
          </p:nvSpPr>
          <p:spPr>
            <a:xfrm>
              <a:off x="993228" y="4598518"/>
              <a:ext cx="8008954" cy="105713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8B02259D-751F-449C-89ED-D7ECD517055E}"/>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a:extLst>
                <a:ext uri="{FF2B5EF4-FFF2-40B4-BE49-F238E27FC236}">
                  <a16:creationId xmlns:a16="http://schemas.microsoft.com/office/drawing/2014/main" id="{DD0DE0E9-33A9-40AE-93D0-A197B59E4999}"/>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6.2.4</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6270BC-28DD-4AE8-966F-1DD8C9579700}"/>
                    </a:ext>
                  </a:extLst>
                </p:cNvPr>
                <p:cNvSpPr txBox="1"/>
                <p:nvPr/>
              </p:nvSpPr>
              <p:spPr>
                <a:xfrm>
                  <a:off x="1109374" y="5193984"/>
                  <a:ext cx="7731125" cy="461665"/>
                </a:xfrm>
                <a:prstGeom prst="rect">
                  <a:avLst/>
                </a:prstGeom>
                <a:noFill/>
              </p:spPr>
              <p:txBody>
                <a:bodyPr wrap="square" rtlCol="0">
                  <a:spAutoFit/>
                </a:bodyPr>
                <a:lstStyle/>
                <a:p>
                  <a:pPr>
                    <a:spcAft>
                      <a:spcPts val="600"/>
                    </a:spcAft>
                  </a:pPr>
                  <a:r>
                    <a:rPr lang="en-SG" sz="2400" dirty="0"/>
                    <a:t>An empty set is a subset of every set, i.e. </a:t>
                  </a:r>
                  <a14:m>
                    <m:oMath xmlns:m="http://schemas.openxmlformats.org/officeDocument/2006/math">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r>
                    <a:rPr lang="en-SG" sz="2200" dirty="0"/>
                    <a:t> for all sets </a:t>
                  </a:r>
                  <a14:m>
                    <m:oMath xmlns:m="http://schemas.openxmlformats.org/officeDocument/2006/math">
                      <m:r>
                        <a:rPr lang="en-SG" sz="2200" i="1" dirty="0" smtClean="0">
                          <a:latin typeface="Cambria Math" panose="02040503050406030204" pitchFamily="18" charset="0"/>
                        </a:rPr>
                        <m:t>𝐴</m:t>
                      </m:r>
                    </m:oMath>
                  </a14:m>
                  <a:r>
                    <a:rPr lang="en-SG" sz="2200" dirty="0"/>
                    <a:t>.</a:t>
                  </a:r>
                </a:p>
              </p:txBody>
            </p:sp>
          </mc:Choice>
          <mc:Fallback xmlns="">
            <p:sp>
              <p:nvSpPr>
                <p:cNvPr id="46" name="TextBox 45">
                  <a:extLst>
                    <a:ext uri="{FF2B5EF4-FFF2-40B4-BE49-F238E27FC236}">
                      <a16:creationId xmlns:a16="http://schemas.microsoft.com/office/drawing/2014/main" id="{69926A14-7E0B-4C6E-8A36-2DDCF53C225D}"/>
                    </a:ext>
                  </a:extLst>
                </p:cNvPr>
                <p:cNvSpPr txBox="1">
                  <a:spLocks noRot="1" noChangeAspect="1" noMove="1" noResize="1" noEditPoints="1" noAdjustHandles="1" noChangeArrowheads="1" noChangeShapeType="1" noTextEdit="1"/>
                </p:cNvSpPr>
                <p:nvPr/>
              </p:nvSpPr>
              <p:spPr>
                <a:xfrm>
                  <a:off x="1109374" y="5193984"/>
                  <a:ext cx="7731125" cy="461665"/>
                </a:xfrm>
                <a:prstGeom prst="rect">
                  <a:avLst/>
                </a:prstGeom>
                <a:blipFill>
                  <a:blip r:embed="rId7"/>
                  <a:stretch>
                    <a:fillRect l="-1183" t="-10667" b="-3066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796550F-DA38-47AC-A578-F6C1ECD126EC}"/>
                  </a:ext>
                </a:extLst>
              </p:cNvPr>
              <p:cNvSpPr txBox="1"/>
              <p:nvPr/>
            </p:nvSpPr>
            <p:spPr>
              <a:xfrm>
                <a:off x="476756" y="4347287"/>
                <a:ext cx="8313953" cy="49244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600" dirty="0"/>
                  <a:t>A set with no element, {}, is an </a:t>
                </a:r>
                <a:r>
                  <a:rPr lang="en-SG" sz="2600" dirty="0">
                    <a:solidFill>
                      <a:srgbClr val="C00000"/>
                    </a:solidFill>
                  </a:rPr>
                  <a:t>empty set</a:t>
                </a:r>
                <a:r>
                  <a:rPr lang="en-SG" sz="2600" dirty="0"/>
                  <a:t>, denoted as </a:t>
                </a:r>
                <a14:m>
                  <m:oMath xmlns:m="http://schemas.openxmlformats.org/officeDocument/2006/math">
                    <m:r>
                      <a:rPr lang="en-SG" sz="2600" i="1" smtClean="0">
                        <a:solidFill>
                          <a:srgbClr val="C00000"/>
                        </a:solidFill>
                        <a:latin typeface="Cambria Math" panose="02040503050406030204" pitchFamily="18" charset="0"/>
                        <a:ea typeface="Cambria Math" panose="02040503050406030204" pitchFamily="18" charset="0"/>
                      </a:rPr>
                      <m:t>∅</m:t>
                    </m:r>
                  </m:oMath>
                </a14:m>
                <a:r>
                  <a:rPr lang="en-SG" sz="2600" dirty="0"/>
                  <a:t>.</a:t>
                </a:r>
              </a:p>
            </p:txBody>
          </p:sp>
        </mc:Choice>
        <mc:Fallback xmlns="">
          <p:sp>
            <p:nvSpPr>
              <p:cNvPr id="45" name="TextBox 44">
                <a:extLst>
                  <a:ext uri="{FF2B5EF4-FFF2-40B4-BE49-F238E27FC236}">
                    <a16:creationId xmlns:a16="http://schemas.microsoft.com/office/drawing/2014/main" id="{5796550F-DA38-47AC-A578-F6C1ECD126EC}"/>
                  </a:ext>
                </a:extLst>
              </p:cNvPr>
              <p:cNvSpPr txBox="1">
                <a:spLocks noRot="1" noChangeAspect="1" noMove="1" noResize="1" noEditPoints="1" noAdjustHandles="1" noChangeArrowheads="1" noChangeShapeType="1" noTextEdit="1"/>
              </p:cNvSpPr>
              <p:nvPr/>
            </p:nvSpPr>
            <p:spPr>
              <a:xfrm>
                <a:off x="476756" y="4347287"/>
                <a:ext cx="8313953" cy="492443"/>
              </a:xfrm>
              <a:prstGeom prst="rect">
                <a:avLst/>
              </a:prstGeom>
              <a:blipFill>
                <a:blip r:embed="rId8"/>
                <a:stretch>
                  <a:fillRect l="-1100" t="-9877" b="-32099"/>
                </a:stretch>
              </a:blipFill>
            </p:spPr>
            <p:txBody>
              <a:bodyPr/>
              <a:lstStyle/>
              <a:p>
                <a:r>
                  <a:rPr lang="en-SG">
                    <a:noFill/>
                  </a:rPr>
                  <a:t> </a:t>
                </a:r>
              </a:p>
            </p:txBody>
          </p:sp>
        </mc:Fallback>
      </mc:AlternateContent>
      <p:sp>
        <p:nvSpPr>
          <p:cNvPr id="35" name="TextBox 34">
            <a:extLst>
              <a:ext uri="{FF2B5EF4-FFF2-40B4-BE49-F238E27FC236}">
                <a16:creationId xmlns:a16="http://schemas.microsoft.com/office/drawing/2014/main" id="{D39BE0FF-3A8E-4548-8DC2-761D20D076A0}"/>
              </a:ext>
            </a:extLst>
          </p:cNvPr>
          <p:cNvSpPr txBox="1"/>
          <p:nvPr/>
        </p:nvSpPr>
        <p:spPr>
          <a:xfrm>
            <a:off x="435372" y="6110129"/>
            <a:ext cx="7430672" cy="49244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SG" sz="2600" dirty="0"/>
              <a:t>A set with exactly one element is called a </a:t>
            </a:r>
            <a:r>
              <a:rPr lang="en-SG" sz="2600" dirty="0">
                <a:solidFill>
                  <a:srgbClr val="C00000"/>
                </a:solidFill>
              </a:rPr>
              <a:t>singleton</a:t>
            </a:r>
            <a:r>
              <a:rPr lang="en-SG" sz="2600" dirty="0"/>
              <a:t>.</a:t>
            </a:r>
          </a:p>
        </p:txBody>
      </p:sp>
    </p:spTree>
    <p:extLst>
      <p:ext uri="{BB962C8B-B14F-4D97-AF65-F5344CB8AC3E}">
        <p14:creationId xmlns:p14="http://schemas.microsoft.com/office/powerpoint/2010/main" val="26430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dissolv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dissolv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dissolv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P spid="34" grpId="0"/>
      <p:bldP spid="45"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	</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Distinction between </a:t>
                </a:r>
                <a14:m>
                  <m:oMath xmlns:m="http://schemas.openxmlformats.org/officeDocument/2006/math">
                    <m:r>
                      <a:rPr lang="en-SG" sz="1400" i="1" smtClean="0">
                        <a:solidFill>
                          <a:schemeClr val="bg1"/>
                        </a:solidFill>
                        <a:latin typeface="Cambria Math" panose="02040503050406030204" pitchFamily="18" charset="0"/>
                        <a:ea typeface="Cambria Math" panose="02040503050406030204" pitchFamily="18" charset="0"/>
                      </a:rPr>
                      <m:t>∈</m:t>
                    </m:r>
                  </m:oMath>
                </a14:m>
                <a:r>
                  <a:rPr lang="en-SG" sz="1400" dirty="0">
                    <a:solidFill>
                      <a:schemeClr val="bg1"/>
                    </a:solidFill>
                  </a:rPr>
                  <a:t> and </a:t>
                </a:r>
                <a14:m>
                  <m:oMath xmlns:m="http://schemas.openxmlformats.org/officeDocument/2006/math">
                    <m:r>
                      <a:rPr lang="en-SG" sz="1400" i="1" smtClean="0">
                        <a:solidFill>
                          <a:schemeClr val="bg1"/>
                        </a:solidFill>
                        <a:latin typeface="Cambria Math" panose="02040503050406030204" pitchFamily="18" charset="0"/>
                        <a:ea typeface="Cambria Math" panose="02040503050406030204" pitchFamily="18" charset="0"/>
                      </a:rPr>
                      <m:t>⊆</m:t>
                    </m:r>
                  </m:oMath>
                </a14:m>
                <a:r>
                  <a:rPr lang="en-SG" sz="1400" dirty="0">
                    <a:solidFill>
                      <a:schemeClr val="bg1"/>
                    </a:solidFill>
                  </a:rPr>
                  <a:t> </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US">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 name="TextBox 1"/>
          <p:cNvSpPr txBox="1"/>
          <p:nvPr/>
        </p:nvSpPr>
        <p:spPr>
          <a:xfrm>
            <a:off x="476756" y="1002062"/>
            <a:ext cx="8313953" cy="523220"/>
          </a:xfrm>
          <a:prstGeom prst="rect">
            <a:avLst/>
          </a:prstGeom>
          <a:noFill/>
        </p:spPr>
        <p:txBody>
          <a:bodyPr wrap="square" rtlCol="0">
            <a:spAutoFit/>
          </a:bodyPr>
          <a:lstStyle/>
          <a:p>
            <a:pPr>
              <a:spcBef>
                <a:spcPts val="600"/>
              </a:spcBef>
            </a:pPr>
            <a:r>
              <a:rPr lang="en-SG" sz="2800" dirty="0"/>
              <a:t>Which of the following are true?</a:t>
            </a:r>
          </a:p>
        </p:txBody>
      </p:sp>
      <p:sp>
        <p:nvSpPr>
          <p:cNvPr id="32" name="TextBox 31">
            <a:extLst>
              <a:ext uri="{FF2B5EF4-FFF2-40B4-BE49-F238E27FC236}">
                <a16:creationId xmlns:a16="http://schemas.microsoft.com/office/drawing/2014/main" id="{00B4D0C8-FE9C-4A0B-A0FF-0E196E400CEF}"/>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3" name="Oval 32"/>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230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9" name="Picture 28">
            <a:extLst>
              <a:ext uri="{FF2B5EF4-FFF2-40B4-BE49-F238E27FC236}">
                <a16:creationId xmlns:a16="http://schemas.microsoft.com/office/drawing/2014/main" id="{22F053CE-8C43-4D95-8B92-4935D50A3F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7747558" y="496558"/>
            <a:ext cx="1396442" cy="917979"/>
          </a:xfrm>
          <a:prstGeom prst="rect">
            <a:avLst/>
          </a:prstGeom>
        </p:spPr>
      </p:pic>
      <mc:AlternateContent xmlns:mc="http://schemas.openxmlformats.org/markup-compatibility/2006" xmlns:a14="http://schemas.microsoft.com/office/drawing/2010/main">
        <mc:Choice Requires="a14">
          <p:sp>
            <p:nvSpPr>
              <p:cNvPr id="30" name="TextBox 29"/>
              <p:cNvSpPr txBox="1"/>
              <p:nvPr/>
            </p:nvSpPr>
            <p:spPr>
              <a:xfrm>
                <a:off x="1843736" y="1658193"/>
                <a:ext cx="3982453" cy="4585871"/>
              </a:xfrm>
              <a:prstGeom prst="rect">
                <a:avLst/>
              </a:prstGeom>
              <a:noFill/>
            </p:spPr>
            <p:txBody>
              <a:bodyPr wrap="square" rtlCol="0">
                <a:spAutoFit/>
              </a:bodyPr>
              <a:lstStyle/>
              <a:p>
                <a:pPr>
                  <a:spcBef>
                    <a:spcPts val="600"/>
                  </a:spcBef>
                  <a:tabLst>
                    <a:tab pos="801688" algn="l"/>
                  </a:tabLst>
                </a:pPr>
                <a:r>
                  <a:rPr lang="en-SG" sz="2800" dirty="0" smtClean="0"/>
                  <a:t>a.	</a:t>
                </a:r>
                <a14:m>
                  <m:oMath xmlns:m="http://schemas.openxmlformats.org/officeDocument/2006/math">
                    <m:r>
                      <a:rPr lang="en-SG" sz="2800" i="1" smtClean="0">
                        <a:latin typeface="Cambria Math" panose="02040503050406030204" pitchFamily="18" charset="0"/>
                        <a:ea typeface="Cambria Math" panose="02040503050406030204" pitchFamily="18" charset="0"/>
                      </a:rPr>
                      <m:t>∅</m:t>
                    </m:r>
                  </m:oMath>
                </a14:m>
                <a:r>
                  <a:rPr lang="en-SG" sz="2800" dirty="0">
                    <a:ea typeface="Cambria Math" panose="02040503050406030204" pitchFamily="18" charset="0"/>
                  </a:rPr>
                  <a:t> </a:t>
                </a:r>
                <a14:m>
                  <m:oMath xmlns:m="http://schemas.openxmlformats.org/officeDocument/2006/math">
                    <m:r>
                      <a:rPr lang="en-SG" sz="2800" i="1">
                        <a:latin typeface="Cambria Math" panose="02040503050406030204" pitchFamily="18" charset="0"/>
                        <a:ea typeface="Cambria Math" panose="02040503050406030204" pitchFamily="18" charset="0"/>
                      </a:rPr>
                      <m:t>∈{1, 2, 3}</m:t>
                    </m:r>
                  </m:oMath>
                </a14:m>
                <a:endParaRPr lang="en-SG" sz="2800" dirty="0" smtClean="0"/>
              </a:p>
              <a:p>
                <a:pPr>
                  <a:spcBef>
                    <a:spcPts val="600"/>
                  </a:spcBef>
                  <a:tabLst>
                    <a:tab pos="801688" algn="l"/>
                  </a:tabLst>
                </a:pPr>
                <a:r>
                  <a:rPr lang="en-SG" sz="2800" dirty="0" smtClean="0"/>
                  <a:t>b.	</a:t>
                </a:r>
                <a14:m>
                  <m:oMath xmlns:m="http://schemas.openxmlformats.org/officeDocument/2006/math">
                    <m:r>
                      <a:rPr lang="en-SG" sz="2800" i="1">
                        <a:latin typeface="Cambria Math" panose="02040503050406030204" pitchFamily="18" charset="0"/>
                        <a:ea typeface="Cambria Math" panose="02040503050406030204" pitchFamily="18" charset="0"/>
                      </a:rPr>
                      <m:t>∅⊆{1, 2, 3}</m:t>
                    </m:r>
                  </m:oMath>
                </a14:m>
                <a:endParaRPr lang="en-SG" sz="2800" dirty="0" smtClean="0"/>
              </a:p>
              <a:p>
                <a:pPr>
                  <a:spcBef>
                    <a:spcPts val="600"/>
                  </a:spcBef>
                  <a:tabLst>
                    <a:tab pos="801688" algn="l"/>
                  </a:tabLst>
                </a:pPr>
                <a:r>
                  <a:rPr lang="en-SG" sz="2800" dirty="0" smtClean="0"/>
                  <a:t>c.</a:t>
                </a:r>
                <a:r>
                  <a:rPr lang="en-SG" sz="2800" dirty="0"/>
                  <a:t>	</a:t>
                </a:r>
                <a14:m>
                  <m:oMath xmlns:m="http://schemas.openxmlformats.org/officeDocument/2006/math">
                    <m:r>
                      <a:rPr lang="en-SG" sz="2800" b="0" i="1" smtClean="0">
                        <a:latin typeface="Cambria Math" panose="02040503050406030204" pitchFamily="18" charset="0"/>
                      </a:rPr>
                      <m:t>2 </m:t>
                    </m:r>
                    <m:r>
                      <a:rPr lang="en-SG" sz="2800" b="0" i="1" smtClean="0">
                        <a:latin typeface="Cambria Math" panose="02040503050406030204" pitchFamily="18" charset="0"/>
                        <a:ea typeface="Cambria Math" panose="02040503050406030204" pitchFamily="18" charset="0"/>
                      </a:rPr>
                      <m:t>∈{1, 2, 3}</m:t>
                    </m:r>
                  </m:oMath>
                </a14:m>
                <a:endParaRPr lang="en-SG" sz="2800" dirty="0"/>
              </a:p>
              <a:p>
                <a:pPr>
                  <a:spcBef>
                    <a:spcPts val="600"/>
                  </a:spcBef>
                  <a:tabLst>
                    <a:tab pos="801688" algn="l"/>
                  </a:tabLst>
                </a:pPr>
                <a:r>
                  <a:rPr lang="en-SG" sz="2800" dirty="0"/>
                  <a:t>d</a:t>
                </a:r>
                <a:r>
                  <a:rPr lang="en-SG" sz="2800" dirty="0" smtClean="0"/>
                  <a:t>.</a:t>
                </a:r>
                <a:r>
                  <a:rPr lang="en-SG" sz="2800" dirty="0"/>
                  <a:t>	</a:t>
                </a:r>
                <a14:m>
                  <m:oMath xmlns:m="http://schemas.openxmlformats.org/officeDocument/2006/math">
                    <m:r>
                      <a:rPr lang="en-SG" sz="2800" b="0" i="0" smtClean="0">
                        <a:latin typeface="Cambria Math" panose="02040503050406030204" pitchFamily="18" charset="0"/>
                      </a:rPr>
                      <m:t>{</m:t>
                    </m:r>
                    <m:r>
                      <a:rPr lang="en-SG" sz="2800" i="1">
                        <a:latin typeface="Cambria Math" panose="02040503050406030204" pitchFamily="18" charset="0"/>
                      </a:rPr>
                      <m:t>2</m:t>
                    </m:r>
                    <m:r>
                      <a:rPr lang="en-SG" sz="2800" b="0" i="1" smtClean="0">
                        <a:latin typeface="Cambria Math" panose="02040503050406030204" pitchFamily="18" charset="0"/>
                      </a:rPr>
                      <m:t>}</m:t>
                    </m:r>
                    <m:r>
                      <a:rPr lang="en-SG" sz="2800" i="1">
                        <a:latin typeface="Cambria Math" panose="02040503050406030204" pitchFamily="18" charset="0"/>
                      </a:rPr>
                      <m:t> </m:t>
                    </m:r>
                    <m:r>
                      <a:rPr lang="en-SG" sz="2800" i="1">
                        <a:latin typeface="Cambria Math" panose="02040503050406030204" pitchFamily="18" charset="0"/>
                        <a:ea typeface="Cambria Math" panose="02040503050406030204" pitchFamily="18" charset="0"/>
                      </a:rPr>
                      <m:t>∈{1, 2, 3}</m:t>
                    </m:r>
                  </m:oMath>
                </a14:m>
                <a:endParaRPr lang="en-SG" sz="2800" dirty="0"/>
              </a:p>
              <a:p>
                <a:pPr>
                  <a:spcBef>
                    <a:spcPts val="600"/>
                  </a:spcBef>
                  <a:tabLst>
                    <a:tab pos="801688" algn="l"/>
                  </a:tabLst>
                </a:pPr>
                <a:r>
                  <a:rPr lang="en-SG" sz="2800" dirty="0"/>
                  <a:t>e</a:t>
                </a:r>
                <a:r>
                  <a:rPr lang="en-SG" sz="2800" dirty="0" smtClean="0"/>
                  <a:t>.</a:t>
                </a:r>
                <a:r>
                  <a:rPr lang="en-SG" sz="2800" dirty="0"/>
                  <a:t>	</a:t>
                </a:r>
                <a14:m>
                  <m:oMath xmlns:m="http://schemas.openxmlformats.org/officeDocument/2006/math">
                    <m:r>
                      <a:rPr lang="en-SG" sz="2800" i="1">
                        <a:latin typeface="Cambria Math" panose="02040503050406030204" pitchFamily="18" charset="0"/>
                      </a:rPr>
                      <m:t>2 </m:t>
                    </m:r>
                    <m:r>
                      <a:rPr lang="en-SG" sz="280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{1, 2, 3}</m:t>
                    </m:r>
                  </m:oMath>
                </a14:m>
                <a:endParaRPr lang="en-SG" sz="2800" dirty="0"/>
              </a:p>
              <a:p>
                <a:pPr>
                  <a:spcBef>
                    <a:spcPts val="600"/>
                  </a:spcBef>
                  <a:tabLst>
                    <a:tab pos="801688" algn="l"/>
                  </a:tabLst>
                </a:pPr>
                <a:r>
                  <a:rPr lang="en-SG" sz="2800" dirty="0"/>
                  <a:t>f</a:t>
                </a:r>
                <a:r>
                  <a:rPr lang="en-SG" sz="2800" dirty="0" smtClean="0"/>
                  <a:t>.</a:t>
                </a:r>
                <a:r>
                  <a:rPr lang="en-SG" sz="2800" dirty="0"/>
                  <a:t>	</a:t>
                </a:r>
                <a14:m>
                  <m:oMath xmlns:m="http://schemas.openxmlformats.org/officeDocument/2006/math">
                    <m:r>
                      <a:rPr lang="en-SG" sz="2800" b="0" i="0" smtClean="0">
                        <a:latin typeface="Cambria Math" panose="02040503050406030204" pitchFamily="18" charset="0"/>
                      </a:rPr>
                      <m:t>{</m:t>
                    </m:r>
                    <m:r>
                      <a:rPr lang="en-SG" sz="2800" i="1">
                        <a:latin typeface="Cambria Math" panose="02040503050406030204" pitchFamily="18" charset="0"/>
                      </a:rPr>
                      <m:t>2</m:t>
                    </m:r>
                    <m:r>
                      <a:rPr lang="en-SG" sz="2800" b="0" i="1" smtClean="0">
                        <a:latin typeface="Cambria Math" panose="02040503050406030204" pitchFamily="18" charset="0"/>
                      </a:rPr>
                      <m:t>}</m:t>
                    </m:r>
                    <m:r>
                      <a:rPr lang="en-SG" sz="2800" i="1">
                        <a:latin typeface="Cambria Math" panose="02040503050406030204" pitchFamily="18" charset="0"/>
                      </a:rPr>
                      <m:t> </m:t>
                    </m:r>
                    <m:r>
                      <a:rPr lang="en-SG" sz="2800" i="1">
                        <a:latin typeface="Cambria Math" panose="02040503050406030204" pitchFamily="18" charset="0"/>
                        <a:ea typeface="Cambria Math" panose="02040503050406030204" pitchFamily="18" charset="0"/>
                      </a:rPr>
                      <m:t>⊆{1, 2, 3}</m:t>
                    </m:r>
                  </m:oMath>
                </a14:m>
                <a:endParaRPr lang="en-SG" sz="2800" dirty="0"/>
              </a:p>
              <a:p>
                <a:pPr>
                  <a:spcBef>
                    <a:spcPts val="600"/>
                  </a:spcBef>
                  <a:tabLst>
                    <a:tab pos="801688" algn="l"/>
                  </a:tabLst>
                </a:pPr>
                <a:r>
                  <a:rPr lang="en-SG" sz="2800" dirty="0"/>
                  <a:t>g</a:t>
                </a:r>
                <a:r>
                  <a:rPr lang="en-SG" sz="2800" dirty="0" smtClean="0"/>
                  <a:t>.</a:t>
                </a:r>
                <a:r>
                  <a:rPr lang="en-SG" sz="2800" dirty="0"/>
                  <a:t>	</a:t>
                </a:r>
                <a14:m>
                  <m:oMath xmlns:m="http://schemas.openxmlformats.org/officeDocument/2006/math">
                    <m:r>
                      <a:rPr lang="en-SG" sz="2800">
                        <a:latin typeface="Cambria Math" panose="02040503050406030204" pitchFamily="18" charset="0"/>
                      </a:rPr>
                      <m:t>{</m:t>
                    </m:r>
                    <m:r>
                      <a:rPr lang="en-SG" sz="2800" i="1">
                        <a:latin typeface="Cambria Math" panose="02040503050406030204" pitchFamily="18" charset="0"/>
                      </a:rPr>
                      <m:t>2</m:t>
                    </m:r>
                    <m:r>
                      <a:rPr lang="en-SG" sz="2800" b="0" i="1" smtClean="0">
                        <a:latin typeface="Cambria Math" panose="02040503050406030204" pitchFamily="18" charset="0"/>
                      </a:rPr>
                      <m:t>,3</m:t>
                    </m:r>
                    <m:r>
                      <a:rPr lang="en-SG" sz="2800" i="1">
                        <a:latin typeface="Cambria Math" panose="02040503050406030204" pitchFamily="18" charset="0"/>
                      </a:rPr>
                      <m:t>} </m:t>
                    </m:r>
                    <m:r>
                      <a:rPr lang="en-SG" sz="2800" i="1">
                        <a:latin typeface="Cambria Math" panose="02040503050406030204" pitchFamily="18" charset="0"/>
                        <a:ea typeface="Cambria Math" panose="02040503050406030204" pitchFamily="18" charset="0"/>
                      </a:rPr>
                      <m:t>⊆{1, 2, 3}</m:t>
                    </m:r>
                  </m:oMath>
                </a14:m>
                <a:endParaRPr lang="en-SG" sz="2800" dirty="0"/>
              </a:p>
              <a:p>
                <a:pPr>
                  <a:spcBef>
                    <a:spcPts val="600"/>
                  </a:spcBef>
                  <a:tabLst>
                    <a:tab pos="801688" algn="l"/>
                  </a:tabLst>
                </a:pPr>
                <a:r>
                  <a:rPr lang="en-SG" sz="2800" dirty="0"/>
                  <a:t>h</a:t>
                </a:r>
                <a:r>
                  <a:rPr lang="en-SG" sz="2800" dirty="0" smtClean="0"/>
                  <a:t>.</a:t>
                </a:r>
                <a:r>
                  <a:rPr lang="en-SG" sz="2800" dirty="0"/>
                  <a:t>	</a:t>
                </a:r>
                <a14:m>
                  <m:oMath xmlns:m="http://schemas.openxmlformats.org/officeDocument/2006/math">
                    <m:r>
                      <a:rPr lang="en-SG" sz="2800">
                        <a:latin typeface="Cambria Math" panose="02040503050406030204" pitchFamily="18" charset="0"/>
                      </a:rPr>
                      <m:t>{</m:t>
                    </m:r>
                    <m:r>
                      <a:rPr lang="en-SG" sz="2800" i="1">
                        <a:latin typeface="Cambria Math" panose="02040503050406030204" pitchFamily="18" charset="0"/>
                      </a:rPr>
                      <m:t>2} </m:t>
                    </m:r>
                    <m:r>
                      <a:rPr lang="en-SG" sz="2800" i="1">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1</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 </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2</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 </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3</m:t>
                    </m:r>
                    <m:r>
                      <a:rPr lang="en-SG" sz="2800" b="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m:t>
                    </m:r>
                  </m:oMath>
                </a14:m>
                <a:endParaRPr lang="en-SG" sz="2800" dirty="0"/>
              </a:p>
              <a:p>
                <a:pPr>
                  <a:spcBef>
                    <a:spcPts val="600"/>
                  </a:spcBef>
                  <a:tabLst>
                    <a:tab pos="801688" algn="l"/>
                  </a:tabLst>
                </a:pPr>
                <a:r>
                  <a:rPr lang="en-SG" sz="2800" dirty="0"/>
                  <a:t>i</a:t>
                </a:r>
                <a:r>
                  <a:rPr lang="en-SG" sz="2800" dirty="0" smtClean="0"/>
                  <a:t>.</a:t>
                </a:r>
                <a:r>
                  <a:rPr lang="en-SG" sz="2800" dirty="0"/>
                  <a:t>	</a:t>
                </a:r>
                <a14:m>
                  <m:oMath xmlns:m="http://schemas.openxmlformats.org/officeDocument/2006/math">
                    <m:r>
                      <a:rPr lang="en-SG" sz="2800">
                        <a:latin typeface="Cambria Math" panose="02040503050406030204" pitchFamily="18" charset="0"/>
                      </a:rPr>
                      <m:t>{</m:t>
                    </m:r>
                    <m:r>
                      <a:rPr lang="en-SG" sz="2800" i="1">
                        <a:latin typeface="Cambria Math" panose="02040503050406030204" pitchFamily="18" charset="0"/>
                      </a:rPr>
                      <m:t>2} </m:t>
                    </m:r>
                    <m:r>
                      <a:rPr lang="en-SG" sz="2800" i="1" smtClean="0">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{{1}, {2}, {3}}</m:t>
                    </m:r>
                  </m:oMath>
                </a14:m>
                <a:endParaRPr lang="en-SG" sz="28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843736" y="1658193"/>
                <a:ext cx="3982453" cy="4585871"/>
              </a:xfrm>
              <a:prstGeom prst="rect">
                <a:avLst/>
              </a:prstGeom>
              <a:blipFill>
                <a:blip r:embed="rId5"/>
                <a:stretch>
                  <a:fillRect l="-3058" t="-1197" b="-2926"/>
                </a:stretch>
              </a:blipFill>
            </p:spPr>
            <p:txBody>
              <a:bodyPr/>
              <a:lstStyle/>
              <a:p>
                <a:r>
                  <a:rPr lang="en-US">
                    <a:noFill/>
                  </a:rPr>
                  <a:t> </a:t>
                </a:r>
              </a:p>
            </p:txBody>
          </p:sp>
        </mc:Fallback>
      </mc:AlternateContent>
      <p:sp>
        <p:nvSpPr>
          <p:cNvPr id="37" name="TextBox 36"/>
          <p:cNvSpPr txBox="1"/>
          <p:nvPr/>
        </p:nvSpPr>
        <p:spPr>
          <a:xfrm>
            <a:off x="2114330" y="2647921"/>
            <a:ext cx="830179" cy="707886"/>
          </a:xfrm>
          <a:prstGeom prst="rect">
            <a:avLst/>
          </a:prstGeom>
          <a:noFill/>
        </p:spPr>
        <p:txBody>
          <a:bodyPr wrap="square" rtlCol="0">
            <a:spAutoFit/>
          </a:bodyPr>
          <a:lstStyle/>
          <a:p>
            <a:pPr algn="ctr"/>
            <a:r>
              <a:rPr lang="en-US" sz="4000" dirty="0">
                <a:solidFill>
                  <a:srgbClr val="0033CC"/>
                </a:solidFill>
                <a:sym typeface="Wingdings" panose="05000000000000000000" pitchFamily="2" charset="2"/>
              </a:rPr>
              <a:t></a:t>
            </a:r>
            <a:endParaRPr lang="en-US" sz="4000" dirty="0">
              <a:solidFill>
                <a:srgbClr val="0033CC"/>
              </a:solidFill>
            </a:endParaRPr>
          </a:p>
        </p:txBody>
      </p:sp>
      <p:sp>
        <p:nvSpPr>
          <p:cNvPr id="38" name="TextBox 37"/>
          <p:cNvSpPr txBox="1"/>
          <p:nvPr/>
        </p:nvSpPr>
        <p:spPr>
          <a:xfrm>
            <a:off x="2128016" y="4138107"/>
            <a:ext cx="830179" cy="707886"/>
          </a:xfrm>
          <a:prstGeom prst="rect">
            <a:avLst/>
          </a:prstGeom>
          <a:noFill/>
        </p:spPr>
        <p:txBody>
          <a:bodyPr wrap="square" rtlCol="0">
            <a:spAutoFit/>
          </a:bodyPr>
          <a:lstStyle/>
          <a:p>
            <a:pPr algn="ctr"/>
            <a:r>
              <a:rPr lang="en-US" sz="4000" dirty="0">
                <a:solidFill>
                  <a:srgbClr val="0033CC"/>
                </a:solidFill>
                <a:sym typeface="Wingdings" panose="05000000000000000000" pitchFamily="2" charset="2"/>
              </a:rPr>
              <a:t></a:t>
            </a:r>
            <a:endParaRPr lang="en-US" sz="4000" dirty="0">
              <a:solidFill>
                <a:srgbClr val="0033CC"/>
              </a:solidFill>
            </a:endParaRPr>
          </a:p>
        </p:txBody>
      </p:sp>
      <p:sp>
        <p:nvSpPr>
          <p:cNvPr id="39" name="TextBox 38"/>
          <p:cNvSpPr txBox="1"/>
          <p:nvPr/>
        </p:nvSpPr>
        <p:spPr>
          <a:xfrm>
            <a:off x="2082632" y="5669089"/>
            <a:ext cx="830179" cy="707886"/>
          </a:xfrm>
          <a:prstGeom prst="rect">
            <a:avLst/>
          </a:prstGeom>
          <a:noFill/>
        </p:spPr>
        <p:txBody>
          <a:bodyPr wrap="square" rtlCol="0">
            <a:spAutoFit/>
          </a:bodyPr>
          <a:lstStyle/>
          <a:p>
            <a:pPr algn="ctr"/>
            <a:r>
              <a:rPr lang="en-US" sz="4000" dirty="0">
                <a:solidFill>
                  <a:srgbClr val="0033CC"/>
                </a:solidFill>
                <a:sym typeface="Wingdings" panose="05000000000000000000" pitchFamily="2" charset="2"/>
              </a:rPr>
              <a:t></a:t>
            </a:r>
            <a:endParaRPr lang="en-US" sz="4000" dirty="0">
              <a:solidFill>
                <a:srgbClr val="0033CC"/>
              </a:solidFill>
            </a:endParaRPr>
          </a:p>
        </p:txBody>
      </p:sp>
      <p:sp>
        <p:nvSpPr>
          <p:cNvPr id="40" name="TextBox 39"/>
          <p:cNvSpPr txBox="1"/>
          <p:nvPr/>
        </p:nvSpPr>
        <p:spPr>
          <a:xfrm>
            <a:off x="5526936" y="5093710"/>
            <a:ext cx="830179" cy="707886"/>
          </a:xfrm>
          <a:prstGeom prst="rect">
            <a:avLst/>
          </a:prstGeom>
          <a:noFill/>
        </p:spPr>
        <p:txBody>
          <a:bodyPr wrap="square" rtlCol="0">
            <a:spAutoFit/>
          </a:bodyPr>
          <a:lstStyle/>
          <a:p>
            <a:pPr algn="ctr"/>
            <a:r>
              <a:rPr lang="en-US" sz="4000" dirty="0">
                <a:solidFill>
                  <a:srgbClr val="FF0000"/>
                </a:solidFill>
                <a:sym typeface="Symbol" panose="05050102010706020507" pitchFamily="18" charset="2"/>
              </a:rPr>
              <a:t></a:t>
            </a:r>
            <a:endParaRPr lang="en-US" sz="4000" dirty="0">
              <a:solidFill>
                <a:srgbClr val="FF0000"/>
              </a:solidFill>
            </a:endParaRPr>
          </a:p>
        </p:txBody>
      </p:sp>
      <p:sp>
        <p:nvSpPr>
          <p:cNvPr id="56" name="TextBox 55"/>
          <p:cNvSpPr txBox="1"/>
          <p:nvPr/>
        </p:nvSpPr>
        <p:spPr>
          <a:xfrm>
            <a:off x="4699717" y="3036163"/>
            <a:ext cx="830179" cy="707886"/>
          </a:xfrm>
          <a:prstGeom prst="rect">
            <a:avLst/>
          </a:prstGeom>
          <a:noFill/>
        </p:spPr>
        <p:txBody>
          <a:bodyPr wrap="square" rtlCol="0">
            <a:spAutoFit/>
          </a:bodyPr>
          <a:lstStyle/>
          <a:p>
            <a:pPr algn="ctr"/>
            <a:r>
              <a:rPr lang="en-US" sz="4000" dirty="0">
                <a:solidFill>
                  <a:srgbClr val="FF0000"/>
                </a:solidFill>
                <a:sym typeface="Symbol" panose="05050102010706020507" pitchFamily="18" charset="2"/>
              </a:rPr>
              <a:t></a:t>
            </a:r>
            <a:endParaRPr lang="en-US" sz="4000" dirty="0">
              <a:solidFill>
                <a:srgbClr val="FF0000"/>
              </a:solidFill>
            </a:endParaRPr>
          </a:p>
        </p:txBody>
      </p:sp>
      <p:sp>
        <p:nvSpPr>
          <p:cNvPr id="57" name="TextBox 56"/>
          <p:cNvSpPr txBox="1"/>
          <p:nvPr/>
        </p:nvSpPr>
        <p:spPr>
          <a:xfrm>
            <a:off x="4702735" y="3555917"/>
            <a:ext cx="830179" cy="707886"/>
          </a:xfrm>
          <a:prstGeom prst="rect">
            <a:avLst/>
          </a:prstGeom>
          <a:noFill/>
        </p:spPr>
        <p:txBody>
          <a:bodyPr wrap="square" rtlCol="0">
            <a:spAutoFit/>
          </a:bodyPr>
          <a:lstStyle/>
          <a:p>
            <a:pPr algn="ctr"/>
            <a:r>
              <a:rPr lang="en-US" sz="4000" dirty="0">
                <a:solidFill>
                  <a:srgbClr val="FF0000"/>
                </a:solidFill>
                <a:sym typeface="Symbol" panose="05050102010706020507" pitchFamily="18" charset="2"/>
              </a:rPr>
              <a:t></a:t>
            </a:r>
            <a:endParaRPr lang="en-US" sz="4000" dirty="0">
              <a:solidFill>
                <a:srgbClr val="FF0000"/>
              </a:solidFill>
            </a:endParaRPr>
          </a:p>
        </p:txBody>
      </p:sp>
      <p:sp>
        <p:nvSpPr>
          <p:cNvPr id="58" name="TextBox 57"/>
          <p:cNvSpPr txBox="1"/>
          <p:nvPr/>
        </p:nvSpPr>
        <p:spPr>
          <a:xfrm>
            <a:off x="2128015" y="4629581"/>
            <a:ext cx="830179" cy="707886"/>
          </a:xfrm>
          <a:prstGeom prst="rect">
            <a:avLst/>
          </a:prstGeom>
          <a:noFill/>
        </p:spPr>
        <p:txBody>
          <a:bodyPr wrap="square" rtlCol="0">
            <a:spAutoFit/>
          </a:bodyPr>
          <a:lstStyle/>
          <a:p>
            <a:pPr algn="ctr"/>
            <a:r>
              <a:rPr lang="en-US" sz="4000" dirty="0">
                <a:solidFill>
                  <a:srgbClr val="0033CC"/>
                </a:solidFill>
                <a:sym typeface="Wingdings" panose="05000000000000000000" pitchFamily="2" charset="2"/>
              </a:rPr>
              <a:t></a:t>
            </a:r>
            <a:endParaRPr lang="en-US" sz="4000" dirty="0">
              <a:solidFill>
                <a:srgbClr val="0033CC"/>
              </a:solidFill>
            </a:endParaRPr>
          </a:p>
        </p:txBody>
      </p:sp>
      <p:sp>
        <p:nvSpPr>
          <p:cNvPr id="59" name="TextBox 58"/>
          <p:cNvSpPr txBox="1"/>
          <p:nvPr/>
        </p:nvSpPr>
        <p:spPr>
          <a:xfrm>
            <a:off x="2082632" y="2151035"/>
            <a:ext cx="830179" cy="707886"/>
          </a:xfrm>
          <a:prstGeom prst="rect">
            <a:avLst/>
          </a:prstGeom>
          <a:noFill/>
        </p:spPr>
        <p:txBody>
          <a:bodyPr wrap="square" rtlCol="0">
            <a:spAutoFit/>
          </a:bodyPr>
          <a:lstStyle/>
          <a:p>
            <a:pPr algn="ctr"/>
            <a:r>
              <a:rPr lang="en-US" sz="4000" dirty="0">
                <a:solidFill>
                  <a:srgbClr val="0033CC"/>
                </a:solidFill>
                <a:sym typeface="Wingdings" panose="05000000000000000000" pitchFamily="2" charset="2"/>
              </a:rPr>
              <a:t></a:t>
            </a:r>
            <a:endParaRPr lang="en-US" sz="4000" dirty="0">
              <a:solidFill>
                <a:srgbClr val="0033CC"/>
              </a:solidFill>
            </a:endParaRPr>
          </a:p>
        </p:txBody>
      </p:sp>
      <p:sp>
        <p:nvSpPr>
          <p:cNvPr id="60" name="TextBox 59"/>
          <p:cNvSpPr txBox="1"/>
          <p:nvPr/>
        </p:nvSpPr>
        <p:spPr>
          <a:xfrm>
            <a:off x="4284627" y="1575656"/>
            <a:ext cx="830179" cy="707886"/>
          </a:xfrm>
          <a:prstGeom prst="rect">
            <a:avLst/>
          </a:prstGeom>
          <a:noFill/>
        </p:spPr>
        <p:txBody>
          <a:bodyPr wrap="square" rtlCol="0">
            <a:spAutoFit/>
          </a:bodyPr>
          <a:lstStyle/>
          <a:p>
            <a:pPr algn="ctr"/>
            <a:r>
              <a:rPr lang="en-US" sz="4000" dirty="0">
                <a:solidFill>
                  <a:srgbClr val="FF0000"/>
                </a:solidFill>
                <a:sym typeface="Symbol" panose="05050102010706020507" pitchFamily="18" charset="2"/>
              </a:rPr>
              <a:t></a:t>
            </a:r>
            <a:endParaRPr lang="en-US" sz="4000" dirty="0">
              <a:solidFill>
                <a:srgbClr val="FF0000"/>
              </a:solidFill>
            </a:endParaRPr>
          </a:p>
        </p:txBody>
      </p:sp>
    </p:spTree>
    <p:extLst>
      <p:ext uri="{BB962C8B-B14F-4D97-AF65-F5344CB8AC3E}">
        <p14:creationId xmlns:p14="http://schemas.microsoft.com/office/powerpoint/2010/main" val="169269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dissolv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dissolv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56" grpId="0"/>
      <p:bldP spid="57" grpId="0"/>
      <p:bldP spid="58"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Ordered Pairs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5.1.3. Ordered Pairs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F84F91-5B8E-4222-B095-1C826C35A335}"/>
                  </a:ext>
                </a:extLst>
              </p:cNvPr>
              <p:cNvSpPr txBox="1"/>
              <p:nvPr/>
            </p:nvSpPr>
            <p:spPr>
              <a:xfrm>
                <a:off x="363112" y="3867951"/>
                <a:ext cx="8289391" cy="1398909"/>
              </a:xfrm>
              <a:prstGeom prst="rect">
                <a:avLst/>
              </a:prstGeom>
              <a:noFill/>
            </p:spPr>
            <p:txBody>
              <a:bodyPr wrap="square" rtlCol="0">
                <a:spAutoFit/>
              </a:bodyPr>
              <a:lstStyle/>
              <a:p>
                <a:pPr marL="514350" indent="-514350">
                  <a:spcBef>
                    <a:spcPts val="1800"/>
                  </a:spcBef>
                  <a:buAutoNum type="alphaLcPeriod"/>
                  <a:tabLst>
                    <a:tab pos="444500" algn="l"/>
                  </a:tabLst>
                </a:pPr>
                <a:r>
                  <a:rPr lang="en-SG" sz="2800" dirty="0"/>
                  <a:t>Is </a:t>
                </a:r>
                <a14:m>
                  <m:oMath xmlns:m="http://schemas.openxmlformats.org/officeDocument/2006/math">
                    <m:d>
                      <m:dPr>
                        <m:ctrlPr>
                          <a:rPr lang="en-SG" sz="2800" b="0" i="1" smtClean="0">
                            <a:latin typeface="Cambria Math" panose="02040503050406030204" pitchFamily="18" charset="0"/>
                          </a:rPr>
                        </m:ctrlPr>
                      </m:dPr>
                      <m:e>
                        <m:r>
                          <a:rPr lang="en-SG" sz="2800" b="0" i="1" smtClean="0">
                            <a:latin typeface="Cambria Math" panose="02040503050406030204" pitchFamily="18" charset="0"/>
                          </a:rPr>
                          <m:t>1,2</m:t>
                        </m:r>
                      </m:e>
                    </m:d>
                    <m:r>
                      <a:rPr lang="en-SG" sz="2800" b="0" i="1" smtClean="0">
                        <a:latin typeface="Cambria Math" panose="02040503050406030204" pitchFamily="18" charset="0"/>
                      </a:rPr>
                      <m:t>=(2,1)</m:t>
                    </m:r>
                  </m:oMath>
                </a14:m>
                <a:r>
                  <a:rPr lang="en-SG" sz="2800" dirty="0"/>
                  <a:t>?</a:t>
                </a:r>
              </a:p>
              <a:p>
                <a:pPr marL="514350" indent="-514350">
                  <a:spcBef>
                    <a:spcPts val="1800"/>
                  </a:spcBef>
                  <a:buAutoNum type="alphaLcPeriod"/>
                  <a:tabLst>
                    <a:tab pos="444500" algn="l"/>
                  </a:tabLst>
                </a:pPr>
                <a:r>
                  <a:rPr lang="en-SG" sz="2800" dirty="0"/>
                  <a:t>Is	</a:t>
                </a:r>
                <a14:m>
                  <m:oMath xmlns:m="http://schemas.openxmlformats.org/officeDocument/2006/math">
                    <m:d>
                      <m:dPr>
                        <m:ctrlPr>
                          <a:rPr lang="en-SG" sz="2800" b="0" i="1" smtClean="0">
                            <a:latin typeface="Cambria Math" panose="02040503050406030204" pitchFamily="18" charset="0"/>
                          </a:rPr>
                        </m:ctrlPr>
                      </m:dPr>
                      <m:e>
                        <m:r>
                          <a:rPr lang="en-SG" sz="2800" b="0" i="1" smtClean="0">
                            <a:latin typeface="Cambria Math" panose="02040503050406030204" pitchFamily="18" charset="0"/>
                          </a:rPr>
                          <m:t>3,</m:t>
                        </m:r>
                        <m:r>
                          <a:rPr lang="en-US" sz="2800" b="0" i="1" smtClean="0">
                            <a:latin typeface="Cambria Math" panose="02040503050406030204" pitchFamily="18" charset="0"/>
                          </a:rPr>
                          <m:t>0.5</m:t>
                        </m:r>
                      </m:e>
                    </m:d>
                    <m:r>
                      <a:rPr lang="en-SG" sz="2800" b="0" i="1" smtClean="0">
                        <a:latin typeface="Cambria Math" panose="02040503050406030204" pitchFamily="18" charset="0"/>
                      </a:rPr>
                      <m:t>=(</m:t>
                    </m:r>
                    <m:rad>
                      <m:radPr>
                        <m:degHide m:val="on"/>
                        <m:ctrlPr>
                          <a:rPr lang="en-SG" sz="2800" b="0" i="1" smtClean="0">
                            <a:latin typeface="Cambria Math" panose="02040503050406030204" pitchFamily="18" charset="0"/>
                          </a:rPr>
                        </m:ctrlPr>
                      </m:radPr>
                      <m:deg/>
                      <m:e>
                        <m:r>
                          <a:rPr lang="en-SG" sz="2800" b="0" i="1" smtClean="0">
                            <a:latin typeface="Cambria Math" panose="02040503050406030204" pitchFamily="18" charset="0"/>
                          </a:rPr>
                          <m:t>9</m:t>
                        </m:r>
                      </m:e>
                    </m:rad>
                    <m:r>
                      <a:rPr lang="en-SG" sz="2800" b="0" i="1" smtClean="0">
                        <a:latin typeface="Cambria Math" panose="02040503050406030204" pitchFamily="18" charset="0"/>
                      </a:rPr>
                      <m:t>,</m:t>
                    </m:r>
                    <m:f>
                      <m:fPr>
                        <m:ctrlPr>
                          <a:rPr lang="en-SG" sz="2800" b="0" i="1" smtClean="0">
                            <a:latin typeface="Cambria Math" panose="02040503050406030204" pitchFamily="18" charset="0"/>
                          </a:rPr>
                        </m:ctrlPr>
                      </m:fPr>
                      <m:num>
                        <m:r>
                          <a:rPr lang="en-SG" sz="2800" b="0" i="1" smtClean="0">
                            <a:latin typeface="Cambria Math" panose="02040503050406030204" pitchFamily="18" charset="0"/>
                          </a:rPr>
                          <m:t>1</m:t>
                        </m:r>
                      </m:num>
                      <m:den>
                        <m:r>
                          <a:rPr lang="en-SG" sz="2800" b="0" i="1" smtClean="0">
                            <a:latin typeface="Cambria Math" panose="02040503050406030204" pitchFamily="18" charset="0"/>
                          </a:rPr>
                          <m:t>2</m:t>
                        </m:r>
                      </m:den>
                    </m:f>
                    <m:r>
                      <a:rPr lang="en-SG" sz="2800" b="0" i="1" smtClean="0">
                        <a:latin typeface="Cambria Math" panose="02040503050406030204" pitchFamily="18" charset="0"/>
                      </a:rPr>
                      <m:t>)</m:t>
                    </m:r>
                  </m:oMath>
                </a14:m>
                <a:r>
                  <a:rPr lang="en-SG" sz="2800" dirty="0"/>
                  <a:t>? </a:t>
                </a:r>
                <a:r>
                  <a:rPr lang="en-SG" sz="2400" dirty="0"/>
                  <a:t>(Assuming all values are positive.)</a:t>
                </a:r>
              </a:p>
            </p:txBody>
          </p:sp>
        </mc:Choice>
        <mc:Fallback xmlns="">
          <p:sp>
            <p:nvSpPr>
              <p:cNvPr id="33" name="TextBox 32">
                <a:extLst>
                  <a:ext uri="{FF2B5EF4-FFF2-40B4-BE49-F238E27FC236}">
                    <a16:creationId xmlns:a16="http://schemas.microsoft.com/office/drawing/2014/main" id="{C7F84F91-5B8E-4222-B095-1C826C35A335}"/>
                  </a:ext>
                </a:extLst>
              </p:cNvPr>
              <p:cNvSpPr txBox="1">
                <a:spLocks noRot="1" noChangeAspect="1" noMove="1" noResize="1" noEditPoints="1" noAdjustHandles="1" noChangeArrowheads="1" noChangeShapeType="1" noTextEdit="1"/>
              </p:cNvSpPr>
              <p:nvPr/>
            </p:nvSpPr>
            <p:spPr>
              <a:xfrm>
                <a:off x="363112" y="3867951"/>
                <a:ext cx="8289391" cy="1398909"/>
              </a:xfrm>
              <a:prstGeom prst="rect">
                <a:avLst/>
              </a:prstGeom>
              <a:blipFill>
                <a:blip r:embed="rId3"/>
                <a:stretch>
                  <a:fillRect l="-1545" t="-4803" b="-305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EF86CE-AD3F-45DE-9C1B-8E3E290E6CE7}"/>
                  </a:ext>
                </a:extLst>
              </p:cNvPr>
              <p:cNvSpPr txBox="1"/>
              <p:nvPr/>
            </p:nvSpPr>
            <p:spPr>
              <a:xfrm>
                <a:off x="3589829" y="3884269"/>
                <a:ext cx="4298248" cy="523220"/>
              </a:xfrm>
              <a:prstGeom prst="rect">
                <a:avLst/>
              </a:prstGeom>
              <a:solidFill>
                <a:schemeClr val="accent4">
                  <a:lumMod val="20000"/>
                  <a:lumOff val="80000"/>
                </a:schemeClr>
              </a:solidFill>
            </p:spPr>
            <p:txBody>
              <a:bodyPr wrap="square" rtlCol="0">
                <a:spAutoFit/>
              </a:bodyPr>
              <a:lstStyle/>
              <a:p>
                <a:pPr algn="ctr"/>
                <a:r>
                  <a:rPr lang="en-SG" sz="2800" dirty="0">
                    <a:solidFill>
                      <a:srgbClr val="FF0000"/>
                    </a:solidFill>
                  </a:rPr>
                  <a:t>No </a:t>
                </a:r>
                <a:r>
                  <a:rPr lang="en-SG" sz="2800" dirty="0"/>
                  <a:t>(although </a:t>
                </a:r>
                <a14:m>
                  <m:oMath xmlns:m="http://schemas.openxmlformats.org/officeDocument/2006/math">
                    <m:r>
                      <a:rPr lang="en-SG" sz="2800" i="1" dirty="0" smtClean="0">
                        <a:latin typeface="Cambria Math" panose="02040503050406030204" pitchFamily="18" charset="0"/>
                      </a:rPr>
                      <m:t>{1,2}={2,1}</m:t>
                    </m:r>
                  </m:oMath>
                </a14:m>
                <a:r>
                  <a:rPr lang="en-SG" sz="2800" dirty="0"/>
                  <a:t>)</a:t>
                </a:r>
              </a:p>
            </p:txBody>
          </p:sp>
        </mc:Choice>
        <mc:Fallback xmlns="">
          <p:sp>
            <p:nvSpPr>
              <p:cNvPr id="3" name="TextBox 2">
                <a:extLst>
                  <a:ext uri="{FF2B5EF4-FFF2-40B4-BE49-F238E27FC236}">
                    <a16:creationId xmlns:a16="http://schemas.microsoft.com/office/drawing/2014/main" id="{41EF86CE-AD3F-45DE-9C1B-8E3E290E6CE7}"/>
                  </a:ext>
                </a:extLst>
              </p:cNvPr>
              <p:cNvSpPr txBox="1">
                <a:spLocks noRot="1" noChangeAspect="1" noMove="1" noResize="1" noEditPoints="1" noAdjustHandles="1" noChangeArrowheads="1" noChangeShapeType="1" noTextEdit="1"/>
              </p:cNvSpPr>
              <p:nvPr/>
            </p:nvSpPr>
            <p:spPr>
              <a:xfrm>
                <a:off x="3589829" y="3884269"/>
                <a:ext cx="4298248" cy="523220"/>
              </a:xfrm>
              <a:prstGeom prst="rect">
                <a:avLst/>
              </a:prstGeom>
              <a:blipFill>
                <a:blip r:embed="rId4"/>
                <a:stretch>
                  <a:fillRect l="-2128" t="-10465" r="-1844" b="-32558"/>
                </a:stretch>
              </a:blipFill>
            </p:spPr>
            <p:txBody>
              <a:bodyPr/>
              <a:lstStyle/>
              <a:p>
                <a:r>
                  <a:rPr lang="en-SG">
                    <a:noFill/>
                  </a:rPr>
                  <a:t> </a:t>
                </a:r>
              </a:p>
            </p:txBody>
          </p:sp>
        </mc:Fallback>
      </mc:AlternateContent>
      <p:sp>
        <p:nvSpPr>
          <p:cNvPr id="34" name="TextBox 33">
            <a:extLst>
              <a:ext uri="{FF2B5EF4-FFF2-40B4-BE49-F238E27FC236}">
                <a16:creationId xmlns:a16="http://schemas.microsoft.com/office/drawing/2014/main" id="{C06A6BB7-CB72-46FC-87E7-7CB1D56A55FF}"/>
              </a:ext>
            </a:extLst>
          </p:cNvPr>
          <p:cNvSpPr txBox="1"/>
          <p:nvPr/>
        </p:nvSpPr>
        <p:spPr>
          <a:xfrm>
            <a:off x="4012752" y="5173715"/>
            <a:ext cx="904266" cy="523220"/>
          </a:xfrm>
          <a:prstGeom prst="rect">
            <a:avLst/>
          </a:prstGeom>
          <a:solidFill>
            <a:schemeClr val="accent4">
              <a:lumMod val="20000"/>
              <a:lumOff val="80000"/>
            </a:schemeClr>
          </a:solidFill>
        </p:spPr>
        <p:txBody>
          <a:bodyPr wrap="square" rtlCol="0">
            <a:spAutoFit/>
          </a:bodyPr>
          <a:lstStyle/>
          <a:p>
            <a:pPr algn="ctr"/>
            <a:r>
              <a:rPr lang="en-SG" sz="2800" dirty="0">
                <a:solidFill>
                  <a:srgbClr val="0000FF"/>
                </a:solidFill>
              </a:rPr>
              <a:t>Yes</a:t>
            </a:r>
          </a:p>
        </p:txBody>
      </p:sp>
      <p:sp>
        <p:nvSpPr>
          <p:cNvPr id="45" name="TextBox 44">
            <a:extLst>
              <a:ext uri="{FF2B5EF4-FFF2-40B4-BE49-F238E27FC236}">
                <a16:creationId xmlns:a16="http://schemas.microsoft.com/office/drawing/2014/main" id="{6EC1795F-03DA-4269-BECA-B9E5242C7D27}"/>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8" name="Oval 47"/>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66336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0" name="Group 29">
            <a:extLst>
              <a:ext uri="{FF2B5EF4-FFF2-40B4-BE49-F238E27FC236}">
                <a16:creationId xmlns:a16="http://schemas.microsoft.com/office/drawing/2014/main" id="{86F52E94-D9D2-42F7-80B1-17C3D9A9F19A}"/>
              </a:ext>
            </a:extLst>
          </p:cNvPr>
          <p:cNvGrpSpPr/>
          <p:nvPr/>
        </p:nvGrpSpPr>
        <p:grpSpPr>
          <a:xfrm>
            <a:off x="640211" y="1631925"/>
            <a:ext cx="7863578" cy="1664825"/>
            <a:chOff x="993228" y="4598517"/>
            <a:chExt cx="7863578" cy="1664825"/>
          </a:xfrm>
        </p:grpSpPr>
        <p:sp>
          <p:nvSpPr>
            <p:cNvPr id="31" name="Rectangle 30">
              <a:extLst>
                <a:ext uri="{FF2B5EF4-FFF2-40B4-BE49-F238E27FC236}">
                  <a16:creationId xmlns:a16="http://schemas.microsoft.com/office/drawing/2014/main" id="{E5E1C17E-DA80-4A2E-83D6-1270C501740E}"/>
                </a:ext>
              </a:extLst>
            </p:cNvPr>
            <p:cNvSpPr/>
            <p:nvPr/>
          </p:nvSpPr>
          <p:spPr>
            <a:xfrm>
              <a:off x="993228" y="4598518"/>
              <a:ext cx="7863578" cy="166482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A5C8F67A-C2D0-4E29-AAC3-91866F219F3B}"/>
                </a:ext>
              </a:extLst>
            </p:cNvPr>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a:extLst>
                <a:ext uri="{FF2B5EF4-FFF2-40B4-BE49-F238E27FC236}">
                  <a16:creationId xmlns:a16="http://schemas.microsoft.com/office/drawing/2014/main" id="{D1E3D092-E5F2-430C-9C1D-0E8A66F1C022}"/>
                </a:ext>
              </a:extLst>
            </p:cNvPr>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Ordered Pair</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83252BF-20B8-4422-95F3-0EE5CE1FF139}"/>
                    </a:ext>
                  </a:extLst>
                </p:cNvPr>
                <p:cNvSpPr txBox="1"/>
                <p:nvPr/>
              </p:nvSpPr>
              <p:spPr>
                <a:xfrm>
                  <a:off x="1142631" y="5093791"/>
                  <a:ext cx="7350542" cy="1169551"/>
                </a:xfrm>
                <a:prstGeom prst="rect">
                  <a:avLst/>
                </a:prstGeom>
                <a:noFill/>
              </p:spPr>
              <p:txBody>
                <a:bodyPr wrap="square" rtlCol="0">
                  <a:spAutoFit/>
                </a:bodyPr>
                <a:lstStyle/>
                <a:p>
                  <a:pPr>
                    <a:spcAft>
                      <a:spcPts val="600"/>
                    </a:spcAft>
                  </a:pPr>
                  <a:r>
                    <a:rPr lang="en-US" sz="2000" dirty="0"/>
                    <a:t>An </a:t>
                  </a:r>
                  <a:r>
                    <a:rPr lang="en-US" sz="2000" b="1" dirty="0"/>
                    <a:t>ordered pair </a:t>
                  </a:r>
                  <a:r>
                    <a:rPr lang="en-US" sz="2000" dirty="0"/>
                    <a:t>is an expression of the form </a:t>
                  </a:r>
                  <a14:m>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𝑥</m:t>
                      </m:r>
                      <m:r>
                        <a:rPr lang="en-US" sz="2000" i="1" dirty="0" err="1" smtClean="0">
                          <a:latin typeface="Cambria Math" panose="02040503050406030204" pitchFamily="18" charset="0"/>
                        </a:rPr>
                        <m:t>,</m:t>
                      </m:r>
                      <m:r>
                        <a:rPr lang="en-US" sz="2000" b="0" i="1" dirty="0" smtClean="0">
                          <a:latin typeface="Cambria Math" panose="02040503050406030204" pitchFamily="18" charset="0"/>
                        </a:rPr>
                        <m:t>𝑦</m:t>
                      </m:r>
                      <m:r>
                        <a:rPr lang="en-US" sz="2000" i="1" dirty="0" smtClean="0">
                          <a:latin typeface="Cambria Math" panose="02040503050406030204" pitchFamily="18" charset="0"/>
                        </a:rPr>
                        <m:t>)</m:t>
                      </m:r>
                    </m:oMath>
                  </a14:m>
                  <a:r>
                    <a:rPr lang="en-US" sz="2000" dirty="0"/>
                    <a:t>. </a:t>
                  </a:r>
                </a:p>
                <a:p>
                  <a:pPr>
                    <a:spcAft>
                      <a:spcPts val="600"/>
                    </a:spcAft>
                  </a:pPr>
                  <a:r>
                    <a:rPr lang="en-US" sz="2000" dirty="0"/>
                    <a:t>Two ordered pairs </a:t>
                  </a:r>
                  <a14:m>
                    <m:oMath xmlns:m="http://schemas.openxmlformats.org/officeDocument/2006/math">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 </m:t>
                      </m:r>
                    </m:oMath>
                  </a14:m>
                  <a:r>
                    <a:rPr lang="en-US" sz="2000" dirty="0"/>
                    <a:t>and </a:t>
                  </a:r>
                  <a14:m>
                    <m:oMath xmlns:m="http://schemas.openxmlformats.org/officeDocument/2006/math">
                      <m:r>
                        <a:rPr lang="en-US" sz="2000" i="1" dirty="0" smtClean="0">
                          <a:latin typeface="Cambria Math" panose="02040503050406030204" pitchFamily="18" charset="0"/>
                        </a:rPr>
                        <m:t>(</m:t>
                      </m:r>
                      <m:r>
                        <a:rPr lang="en-US" sz="2000" i="1" dirty="0" err="1" smtClean="0">
                          <a:latin typeface="Cambria Math" panose="02040503050406030204" pitchFamily="18" charset="0"/>
                        </a:rPr>
                        <m:t>𝑐</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𝑑</m:t>
                      </m:r>
                      <m:r>
                        <a:rPr lang="en-US" sz="2000" i="1" dirty="0" smtClean="0">
                          <a:latin typeface="Cambria Math" panose="02040503050406030204" pitchFamily="18" charset="0"/>
                        </a:rPr>
                        <m:t>)</m:t>
                      </m:r>
                    </m:oMath>
                  </a14:m>
                  <a:r>
                    <a:rPr lang="en-US" sz="2000" dirty="0"/>
                    <a:t> are equal </a:t>
                  </a:r>
                  <a:r>
                    <a:rPr lang="en-US" sz="2000" dirty="0" err="1"/>
                    <a:t>iff</a:t>
                  </a:r>
                  <a:r>
                    <a:rPr lang="en-US" sz="2000" dirty="0"/>
                    <a:t> </a:t>
                  </a:r>
                  <a14:m>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m:t>
                      </m:r>
                      <m:r>
                        <a:rPr lang="en-US" sz="2000" i="1" dirty="0" smtClean="0">
                          <a:latin typeface="Cambria Math" panose="02040503050406030204" pitchFamily="18" charset="0"/>
                        </a:rPr>
                        <m:t>𝑐</m:t>
                      </m:r>
                    </m:oMath>
                  </a14:m>
                  <a:r>
                    <a:rPr lang="en-US" sz="2000" dirty="0"/>
                    <a:t> and </a:t>
                  </a:r>
                  <a14:m>
                    <m:oMath xmlns:m="http://schemas.openxmlformats.org/officeDocument/2006/math">
                      <m:r>
                        <a:rPr lang="en-US" sz="2000" i="1" dirty="0" smtClean="0">
                          <a:latin typeface="Cambria Math" panose="02040503050406030204" pitchFamily="18" charset="0"/>
                        </a:rPr>
                        <m:t>𝑏</m:t>
                      </m:r>
                      <m:r>
                        <a:rPr lang="en-US" sz="2000" i="1" dirty="0" smtClean="0">
                          <a:latin typeface="Cambria Math" panose="02040503050406030204" pitchFamily="18" charset="0"/>
                        </a:rPr>
                        <m:t>=</m:t>
                      </m:r>
                      <m:r>
                        <a:rPr lang="en-US" sz="2000" i="1" dirty="0" smtClean="0">
                          <a:latin typeface="Cambria Math" panose="02040503050406030204" pitchFamily="18" charset="0"/>
                        </a:rPr>
                        <m:t>𝑑</m:t>
                      </m:r>
                    </m:oMath>
                  </a14:m>
                  <a:r>
                    <a:rPr lang="en-US" sz="2000" dirty="0"/>
                    <a:t>. </a:t>
                  </a:r>
                </a:p>
                <a:p>
                  <a:pPr>
                    <a:spcAft>
                      <a:spcPts val="600"/>
                    </a:spcAft>
                  </a:pPr>
                  <a:r>
                    <a:rPr lang="en-US" sz="2000" dirty="0"/>
                    <a:t>Symbolically: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36" name="TextBox 35">
                  <a:extLst>
                    <a:ext uri="{FF2B5EF4-FFF2-40B4-BE49-F238E27FC236}">
                      <a16:creationId xmlns:a16="http://schemas.microsoft.com/office/drawing/2014/main" id="{A83252BF-20B8-4422-95F3-0EE5CE1FF139}"/>
                    </a:ext>
                  </a:extLst>
                </p:cNvPr>
                <p:cNvSpPr txBox="1">
                  <a:spLocks noRot="1" noChangeAspect="1" noMove="1" noResize="1" noEditPoints="1" noAdjustHandles="1" noChangeArrowheads="1" noChangeShapeType="1" noTextEdit="1"/>
                </p:cNvSpPr>
                <p:nvPr/>
              </p:nvSpPr>
              <p:spPr>
                <a:xfrm>
                  <a:off x="1142631" y="5093791"/>
                  <a:ext cx="7350542" cy="1169551"/>
                </a:xfrm>
                <a:prstGeom prst="rect">
                  <a:avLst/>
                </a:prstGeom>
                <a:blipFill>
                  <a:blip r:embed="rId5"/>
                  <a:stretch>
                    <a:fillRect l="-913" t="-3125" b="-8333"/>
                  </a:stretch>
                </a:blipFill>
              </p:spPr>
              <p:txBody>
                <a:bodyPr/>
                <a:lstStyle/>
                <a:p>
                  <a:r>
                    <a:rPr lang="en-SG">
                      <a:noFill/>
                    </a:rPr>
                    <a:t> </a:t>
                  </a:r>
                </a:p>
              </p:txBody>
            </p:sp>
          </mc:Fallback>
        </mc:AlternateContent>
      </p:grpSp>
    </p:spTree>
    <p:extLst>
      <p:ext uri="{BB962C8B-B14F-4D97-AF65-F5344CB8AC3E}">
        <p14:creationId xmlns:p14="http://schemas.microsoft.com/office/powerpoint/2010/main" val="38802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Cartesian Products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5.1.4. Cartesian Products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F84F91-5B8E-4222-B095-1C826C35A335}"/>
                  </a:ext>
                </a:extLst>
              </p:cNvPr>
              <p:cNvSpPr txBox="1"/>
              <p:nvPr/>
            </p:nvSpPr>
            <p:spPr>
              <a:xfrm>
                <a:off x="458065" y="3980289"/>
                <a:ext cx="8057285" cy="2277547"/>
              </a:xfrm>
              <a:prstGeom prst="rect">
                <a:avLst/>
              </a:prstGeom>
              <a:noFill/>
            </p:spPr>
            <p:txBody>
              <a:bodyPr wrap="square" rtlCol="0">
                <a:spAutoFit/>
              </a:bodyPr>
              <a:lstStyle/>
              <a:p>
                <a:pPr>
                  <a:spcBef>
                    <a:spcPts val="1200"/>
                  </a:spcBef>
                  <a:tabLst>
                    <a:tab pos="444500" algn="l"/>
                  </a:tabLst>
                </a:pPr>
                <a:r>
                  <a:rPr lang="en-SG" sz="2800" dirty="0"/>
                  <a:t>a.	Find </a:t>
                </a:r>
                <a14:m>
                  <m:oMath xmlns:m="http://schemas.openxmlformats.org/officeDocument/2006/math">
                    <m:r>
                      <a:rPr lang="en-SG" sz="2800" b="0" i="1" smtClean="0">
                        <a:latin typeface="Cambria Math" panose="02040503050406030204" pitchFamily="18" charset="0"/>
                      </a:rPr>
                      <m:t>𝐴</m:t>
                    </m:r>
                    <m:r>
                      <a:rPr lang="en-SG" sz="2800" b="0" i="1" smtClean="0">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𝐵</m:t>
                    </m:r>
                  </m:oMath>
                </a14:m>
                <a:endParaRPr lang="en-SG" sz="1200" dirty="0"/>
              </a:p>
              <a:p>
                <a:pPr>
                  <a:spcBef>
                    <a:spcPts val="1200"/>
                  </a:spcBef>
                  <a:tabLst>
                    <a:tab pos="444500" algn="l"/>
                  </a:tabLst>
                </a:pPr>
                <a:r>
                  <a:rPr lang="en-SG" sz="2800" dirty="0"/>
                  <a:t>b.	Find </a:t>
                </a:r>
                <a14:m>
                  <m:oMath xmlns:m="http://schemas.openxmlformats.org/officeDocument/2006/math">
                    <m:r>
                      <a:rPr lang="en-SG" sz="2800" b="0" i="1" smtClean="0">
                        <a:latin typeface="Cambria Math" panose="02040503050406030204" pitchFamily="18" charset="0"/>
                      </a:rPr>
                      <m:t>𝐵</m:t>
                    </m:r>
                    <m:r>
                      <a:rPr lang="en-SG" sz="2800" i="1">
                        <a:latin typeface="Cambria Math" panose="02040503050406030204" pitchFamily="18" charset="0"/>
                        <a:ea typeface="Cambria Math" panose="02040503050406030204" pitchFamily="18" charset="0"/>
                      </a:rPr>
                      <m:t>×</m:t>
                    </m:r>
                    <m:r>
                      <a:rPr lang="en-SG" sz="2800" b="0" i="1" smtClean="0">
                        <a:latin typeface="Cambria Math" panose="02040503050406030204" pitchFamily="18" charset="0"/>
                        <a:ea typeface="Cambria Math" panose="02040503050406030204" pitchFamily="18" charset="0"/>
                      </a:rPr>
                      <m:t>𝐴</m:t>
                    </m:r>
                  </m:oMath>
                </a14:m>
                <a:endParaRPr lang="en-SG" sz="1200" dirty="0"/>
              </a:p>
              <a:p>
                <a:pPr>
                  <a:spcBef>
                    <a:spcPts val="1200"/>
                  </a:spcBef>
                  <a:buAutoNum type="alphaLcPeriod" startAt="3"/>
                  <a:tabLst>
                    <a:tab pos="444500" algn="l"/>
                  </a:tabLst>
                </a:pPr>
                <a:r>
                  <a:rPr lang="en-SG" sz="2800" dirty="0"/>
                  <a:t>	Find </a:t>
                </a:r>
                <a14:m>
                  <m:oMath xmlns:m="http://schemas.openxmlformats.org/officeDocument/2006/math">
                    <m:r>
                      <a:rPr lang="en-SG" sz="2800" b="0" i="1" smtClean="0">
                        <a:latin typeface="Cambria Math" panose="02040503050406030204" pitchFamily="18" charset="0"/>
                      </a:rPr>
                      <m:t>𝐵</m:t>
                    </m:r>
                    <m:r>
                      <a:rPr lang="en-SG" sz="2800" i="1">
                        <a:latin typeface="Cambria Math" panose="02040503050406030204" pitchFamily="18" charset="0"/>
                        <a:ea typeface="Cambria Math" panose="02040503050406030204" pitchFamily="18" charset="0"/>
                      </a:rPr>
                      <m:t>×</m:t>
                    </m:r>
                    <m:r>
                      <a:rPr lang="en-SG" sz="2800" i="1">
                        <a:latin typeface="Cambria Math" panose="02040503050406030204" pitchFamily="18" charset="0"/>
                        <a:ea typeface="Cambria Math" panose="02040503050406030204" pitchFamily="18" charset="0"/>
                      </a:rPr>
                      <m:t>𝐵</m:t>
                    </m:r>
                  </m:oMath>
                </a14:m>
                <a:endParaRPr lang="en-SG" sz="2800" dirty="0"/>
              </a:p>
              <a:p>
                <a:pPr marL="444500" indent="-444500">
                  <a:spcBef>
                    <a:spcPts val="1200"/>
                  </a:spcBef>
                  <a:tabLst>
                    <a:tab pos="444500" algn="l"/>
                  </a:tabLst>
                </a:pPr>
                <a:r>
                  <a:rPr lang="en-SG" sz="2800" dirty="0"/>
                  <a:t>d.	</a:t>
                </a:r>
                <a:r>
                  <a:rPr lang="en-SG" sz="2400" dirty="0"/>
                  <a:t>How many elements are there in </a:t>
                </a:r>
                <a14:m>
                  <m:oMath xmlns:m="http://schemas.openxmlformats.org/officeDocument/2006/math">
                    <m:r>
                      <a:rPr lang="en-SG" sz="2400" i="1">
                        <a:latin typeface="Cambria Math" panose="02040503050406030204" pitchFamily="18" charset="0"/>
                      </a:rPr>
                      <m:t>𝐴</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oMath>
                </a14:m>
                <a:r>
                  <a:rPr lang="en-SG" sz="2400" dirty="0"/>
                  <a:t>, </a:t>
                </a:r>
                <a14:m>
                  <m:oMath xmlns:m="http://schemas.openxmlformats.org/officeDocument/2006/math">
                    <m:r>
                      <a:rPr lang="en-SG" sz="2400" i="1">
                        <a:latin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𝐴</m:t>
                    </m:r>
                  </m:oMath>
                </a14:m>
                <a:r>
                  <a:rPr lang="en-SG" sz="2400" dirty="0"/>
                  <a:t>, and </a:t>
                </a:r>
                <a14:m>
                  <m:oMath xmlns:m="http://schemas.openxmlformats.org/officeDocument/2006/math">
                    <m:r>
                      <a:rPr lang="en-SG" sz="2400" i="1">
                        <a:latin typeface="Cambria Math" panose="02040503050406030204" pitchFamily="18" charset="0"/>
                      </a:rPr>
                      <m:t>𝐵</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𝐵</m:t>
                    </m:r>
                  </m:oMath>
                </a14:m>
                <a:r>
                  <a:rPr lang="en-SG" sz="2400" dirty="0"/>
                  <a:t>?</a:t>
                </a:r>
              </a:p>
            </p:txBody>
          </p:sp>
        </mc:Choice>
        <mc:Fallback xmlns="">
          <p:sp>
            <p:nvSpPr>
              <p:cNvPr id="33" name="TextBox 32">
                <a:extLst>
                  <a:ext uri="{FF2B5EF4-FFF2-40B4-BE49-F238E27FC236}">
                    <a16:creationId xmlns:a16="http://schemas.microsoft.com/office/drawing/2014/main" id="{C7F84F91-5B8E-4222-B095-1C826C35A335}"/>
                  </a:ext>
                </a:extLst>
              </p:cNvPr>
              <p:cNvSpPr txBox="1">
                <a:spLocks noRot="1" noChangeAspect="1" noMove="1" noResize="1" noEditPoints="1" noAdjustHandles="1" noChangeArrowheads="1" noChangeShapeType="1" noTextEdit="1"/>
              </p:cNvSpPr>
              <p:nvPr/>
            </p:nvSpPr>
            <p:spPr>
              <a:xfrm>
                <a:off x="458065" y="3980289"/>
                <a:ext cx="8057285" cy="2277547"/>
              </a:xfrm>
              <a:prstGeom prst="rect">
                <a:avLst/>
              </a:prstGeom>
              <a:blipFill>
                <a:blip r:embed="rId3"/>
                <a:stretch>
                  <a:fillRect l="-1589" t="-2674" r="-227" b="-6684"/>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EF86CE-AD3F-45DE-9C1B-8E3E290E6CE7}"/>
                  </a:ext>
                </a:extLst>
              </p:cNvPr>
              <p:cNvSpPr txBox="1"/>
              <p:nvPr/>
            </p:nvSpPr>
            <p:spPr>
              <a:xfrm>
                <a:off x="2883896" y="4042837"/>
                <a:ext cx="5940590" cy="430887"/>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SG" sz="2200" b="0" i="1" dirty="0" smtClean="0">
                          <a:solidFill>
                            <a:srgbClr val="0000FF"/>
                          </a:solidFill>
                          <a:latin typeface="Cambria Math" panose="02040503050406030204" pitchFamily="18" charset="0"/>
                        </a:rPr>
                        <m:t>𝐴</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𝐵</m:t>
                      </m:r>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1,</m:t>
                          </m:r>
                          <m:r>
                            <a:rPr lang="en-SG" sz="2200" b="0" i="1" dirty="0" smtClean="0">
                              <a:solidFill>
                                <a:srgbClr val="0000FF"/>
                              </a:solidFill>
                              <a:latin typeface="Cambria Math" panose="02040503050406030204" pitchFamily="18" charset="0"/>
                              <a:ea typeface="Cambria Math" panose="02040503050406030204" pitchFamily="18" charset="0"/>
                            </a:rPr>
                            <m:t>𝑢</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2,</m:t>
                          </m:r>
                          <m:r>
                            <a:rPr lang="en-SG" sz="2200" b="0" i="1" dirty="0" smtClean="0">
                              <a:solidFill>
                                <a:srgbClr val="0000FF"/>
                              </a:solidFill>
                              <a:latin typeface="Cambria Math" panose="02040503050406030204" pitchFamily="18" charset="0"/>
                              <a:ea typeface="Cambria Math" panose="02040503050406030204" pitchFamily="18" charset="0"/>
                            </a:rPr>
                            <m:t>𝑢</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3,</m:t>
                          </m:r>
                          <m:r>
                            <a:rPr lang="en-SG" sz="2200" b="0" i="1" dirty="0" smtClean="0">
                              <a:solidFill>
                                <a:srgbClr val="0000FF"/>
                              </a:solidFill>
                              <a:latin typeface="Cambria Math" panose="02040503050406030204" pitchFamily="18" charset="0"/>
                              <a:ea typeface="Cambria Math" panose="02040503050406030204" pitchFamily="18" charset="0"/>
                            </a:rPr>
                            <m:t>𝑢</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1,</m:t>
                          </m:r>
                          <m:r>
                            <a:rPr lang="en-SG" sz="2200" b="0" i="1" dirty="0" smtClean="0">
                              <a:solidFill>
                                <a:srgbClr val="0000FF"/>
                              </a:solidFill>
                              <a:latin typeface="Cambria Math" panose="02040503050406030204" pitchFamily="18" charset="0"/>
                              <a:ea typeface="Cambria Math" panose="02040503050406030204" pitchFamily="18" charset="0"/>
                            </a:rPr>
                            <m:t>𝑣</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2,</m:t>
                          </m:r>
                          <m:r>
                            <a:rPr lang="en-SG" sz="2200" b="0" i="1" dirty="0" smtClean="0">
                              <a:solidFill>
                                <a:srgbClr val="0000FF"/>
                              </a:solidFill>
                              <a:latin typeface="Cambria Math" panose="02040503050406030204" pitchFamily="18" charset="0"/>
                              <a:ea typeface="Cambria Math" panose="02040503050406030204" pitchFamily="18" charset="0"/>
                            </a:rPr>
                            <m:t>𝑣</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3,</m:t>
                          </m:r>
                          <m:r>
                            <a:rPr lang="en-SG" sz="2200" b="0" i="1" dirty="0" smtClean="0">
                              <a:solidFill>
                                <a:srgbClr val="0000FF"/>
                              </a:solidFill>
                              <a:latin typeface="Cambria Math" panose="02040503050406030204" pitchFamily="18" charset="0"/>
                              <a:ea typeface="Cambria Math" panose="02040503050406030204" pitchFamily="18" charset="0"/>
                            </a:rPr>
                            <m:t>𝑣</m:t>
                          </m:r>
                        </m:e>
                      </m:d>
                      <m:r>
                        <a:rPr lang="en-SG" sz="2200" b="0" i="1" dirty="0" smtClean="0">
                          <a:solidFill>
                            <a:srgbClr val="0000FF"/>
                          </a:solidFill>
                          <a:latin typeface="Cambria Math" panose="02040503050406030204" pitchFamily="18" charset="0"/>
                          <a:ea typeface="Cambria Math" panose="02040503050406030204" pitchFamily="18" charset="0"/>
                        </a:rPr>
                        <m:t>}</m:t>
                      </m:r>
                    </m:oMath>
                  </m:oMathPara>
                </a14:m>
                <a:endParaRPr lang="en-SG" sz="2200" dirty="0">
                  <a:solidFill>
                    <a:srgbClr val="0000FF"/>
                  </a:solidFill>
                </a:endParaRPr>
              </a:p>
            </p:txBody>
          </p:sp>
        </mc:Choice>
        <mc:Fallback xmlns="">
          <p:sp>
            <p:nvSpPr>
              <p:cNvPr id="3" name="TextBox 2">
                <a:extLst>
                  <a:ext uri="{FF2B5EF4-FFF2-40B4-BE49-F238E27FC236}">
                    <a16:creationId xmlns:a16="http://schemas.microsoft.com/office/drawing/2014/main" id="{41EF86CE-AD3F-45DE-9C1B-8E3E290E6CE7}"/>
                  </a:ext>
                </a:extLst>
              </p:cNvPr>
              <p:cNvSpPr txBox="1">
                <a:spLocks noRot="1" noChangeAspect="1" noMove="1" noResize="1" noEditPoints="1" noAdjustHandles="1" noChangeArrowheads="1" noChangeShapeType="1" noTextEdit="1"/>
              </p:cNvSpPr>
              <p:nvPr/>
            </p:nvSpPr>
            <p:spPr>
              <a:xfrm>
                <a:off x="2883896" y="4042837"/>
                <a:ext cx="5940590" cy="430887"/>
              </a:xfrm>
              <a:prstGeom prst="rect">
                <a:avLst/>
              </a:prstGeom>
              <a:blipFill>
                <a:blip r:embed="rId4"/>
                <a:stretch>
                  <a:fillRect l="-103" b="-16901"/>
                </a:stretch>
              </a:blipFill>
            </p:spPr>
            <p:txBody>
              <a:bodyPr/>
              <a:lstStyle/>
              <a:p>
                <a:r>
                  <a:rPr lang="en-SG">
                    <a:noFill/>
                  </a:rPr>
                  <a:t> </a:t>
                </a:r>
              </a:p>
            </p:txBody>
          </p:sp>
        </mc:Fallback>
      </mc:AlternateContent>
      <p:sp>
        <p:nvSpPr>
          <p:cNvPr id="45" name="TextBox 44">
            <a:extLst>
              <a:ext uri="{FF2B5EF4-FFF2-40B4-BE49-F238E27FC236}">
                <a16:creationId xmlns:a16="http://schemas.microsoft.com/office/drawing/2014/main" id="{6EC1795F-03DA-4269-BECA-B9E5242C7D27}"/>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9871C8-376C-45B5-8D17-2130E2809677}"/>
                  </a:ext>
                </a:extLst>
              </p:cNvPr>
              <p:cNvSpPr txBox="1"/>
              <p:nvPr/>
            </p:nvSpPr>
            <p:spPr>
              <a:xfrm>
                <a:off x="424585" y="3449874"/>
                <a:ext cx="6750700" cy="523220"/>
              </a:xfrm>
              <a:prstGeom prst="rect">
                <a:avLst/>
              </a:prstGeom>
              <a:noFill/>
            </p:spPr>
            <p:txBody>
              <a:bodyPr wrap="square" rtlCol="0">
                <a:spAutoFit/>
              </a:bodyPr>
              <a:lstStyle/>
              <a:p>
                <a:r>
                  <a:rPr lang="en-SG" sz="2800" dirty="0"/>
                  <a:t>Let </a:t>
                </a:r>
                <a14:m>
                  <m:oMath xmlns:m="http://schemas.openxmlformats.org/officeDocument/2006/math">
                    <m:r>
                      <a:rPr lang="en-SG" sz="2800" b="0" i="1" smtClean="0">
                        <a:latin typeface="Cambria Math" panose="02040503050406030204" pitchFamily="18" charset="0"/>
                      </a:rPr>
                      <m:t>𝐴</m:t>
                    </m:r>
                    <m:r>
                      <a:rPr lang="en-SG" sz="2800" b="0" i="1" smtClean="0">
                        <a:latin typeface="Cambria Math" panose="02040503050406030204" pitchFamily="18" charset="0"/>
                      </a:rPr>
                      <m:t>={1,2,3}</m:t>
                    </m:r>
                  </m:oMath>
                </a14:m>
                <a:r>
                  <a:rPr lang="en-SG" sz="2800" dirty="0"/>
                  <a:t> and </a:t>
                </a:r>
                <a14:m>
                  <m:oMath xmlns:m="http://schemas.openxmlformats.org/officeDocument/2006/math">
                    <m:r>
                      <a:rPr lang="en-SG" sz="2800" b="0" i="1" smtClean="0">
                        <a:latin typeface="Cambria Math" panose="02040503050406030204" pitchFamily="18" charset="0"/>
                      </a:rPr>
                      <m:t>𝐵</m:t>
                    </m:r>
                    <m:r>
                      <a:rPr lang="en-SG" sz="2800" b="0" i="1" smtClean="0">
                        <a:latin typeface="Cambria Math" panose="02040503050406030204" pitchFamily="18" charset="0"/>
                      </a:rPr>
                      <m:t>={</m:t>
                    </m:r>
                    <m:r>
                      <a:rPr lang="en-SG" sz="2800" b="0" i="1" smtClean="0">
                        <a:latin typeface="Cambria Math" panose="02040503050406030204" pitchFamily="18" charset="0"/>
                      </a:rPr>
                      <m:t>𝑢</m:t>
                    </m:r>
                    <m:r>
                      <a:rPr lang="en-SG" sz="2800" b="0" i="1" smtClean="0">
                        <a:latin typeface="Cambria Math" panose="02040503050406030204" pitchFamily="18" charset="0"/>
                      </a:rPr>
                      <m:t>,</m:t>
                    </m:r>
                    <m:r>
                      <a:rPr lang="en-SG" sz="2800" b="0" i="1" smtClean="0">
                        <a:latin typeface="Cambria Math" panose="02040503050406030204" pitchFamily="18" charset="0"/>
                      </a:rPr>
                      <m:t>𝑣</m:t>
                    </m:r>
                    <m:r>
                      <a:rPr lang="en-SG" sz="2800" b="0" i="1" smtClean="0">
                        <a:latin typeface="Cambria Math" panose="02040503050406030204" pitchFamily="18" charset="0"/>
                      </a:rPr>
                      <m:t>}</m:t>
                    </m:r>
                  </m:oMath>
                </a14:m>
                <a:r>
                  <a:rPr lang="en-SG" sz="2800" dirty="0"/>
                  <a:t>.</a:t>
                </a:r>
              </a:p>
            </p:txBody>
          </p:sp>
        </mc:Choice>
        <mc:Fallback xmlns="">
          <p:sp>
            <p:nvSpPr>
              <p:cNvPr id="2" name="TextBox 1">
                <a:extLst>
                  <a:ext uri="{FF2B5EF4-FFF2-40B4-BE49-F238E27FC236}">
                    <a16:creationId xmlns:a16="http://schemas.microsoft.com/office/drawing/2014/main" id="{829871C8-376C-45B5-8D17-2130E2809677}"/>
                  </a:ext>
                </a:extLst>
              </p:cNvPr>
              <p:cNvSpPr txBox="1">
                <a:spLocks noRot="1" noChangeAspect="1" noMove="1" noResize="1" noEditPoints="1" noAdjustHandles="1" noChangeArrowheads="1" noChangeShapeType="1" noTextEdit="1"/>
              </p:cNvSpPr>
              <p:nvPr/>
            </p:nvSpPr>
            <p:spPr>
              <a:xfrm>
                <a:off x="424585" y="3449874"/>
                <a:ext cx="6750700" cy="523220"/>
              </a:xfrm>
              <a:prstGeom prst="rect">
                <a:avLst/>
              </a:prstGeom>
              <a:blipFill>
                <a:blip r:embed="rId6"/>
                <a:stretch>
                  <a:fillRect l="-1897" t="-11628" b="-325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9766BC2-5830-4764-AFB7-6CB2EAABE4A6}"/>
                  </a:ext>
                </a:extLst>
              </p:cNvPr>
              <p:cNvSpPr txBox="1"/>
              <p:nvPr/>
            </p:nvSpPr>
            <p:spPr>
              <a:xfrm>
                <a:off x="2883896" y="4626242"/>
                <a:ext cx="5940590" cy="430887"/>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SG" sz="2200" b="0" i="1" dirty="0" smtClean="0">
                          <a:solidFill>
                            <a:srgbClr val="0000FF"/>
                          </a:solidFill>
                          <a:latin typeface="Cambria Math" panose="02040503050406030204" pitchFamily="18" charset="0"/>
                        </a:rPr>
                        <m:t>𝐵</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𝐴</m:t>
                      </m:r>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𝑢</m:t>
                          </m:r>
                          <m:r>
                            <a:rPr lang="en-SG" sz="2200" b="0" i="1" dirty="0" smtClean="0">
                              <a:solidFill>
                                <a:srgbClr val="0000FF"/>
                              </a:solidFill>
                              <a:latin typeface="Cambria Math" panose="02040503050406030204" pitchFamily="18" charset="0"/>
                              <a:ea typeface="Cambria Math" panose="02040503050406030204" pitchFamily="18" charset="0"/>
                            </a:rPr>
                            <m:t>,1</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𝑢</m:t>
                          </m:r>
                          <m:r>
                            <a:rPr lang="en-SG" sz="2200" b="0" i="1" dirty="0" smtClean="0">
                              <a:solidFill>
                                <a:srgbClr val="0000FF"/>
                              </a:solidFill>
                              <a:latin typeface="Cambria Math" panose="02040503050406030204" pitchFamily="18" charset="0"/>
                              <a:ea typeface="Cambria Math" panose="02040503050406030204" pitchFamily="18" charset="0"/>
                            </a:rPr>
                            <m:t>,2</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𝑢</m:t>
                          </m:r>
                          <m:r>
                            <a:rPr lang="en-SG" sz="2200" b="0" i="1" dirty="0" smtClean="0">
                              <a:solidFill>
                                <a:srgbClr val="0000FF"/>
                              </a:solidFill>
                              <a:latin typeface="Cambria Math" panose="02040503050406030204" pitchFamily="18" charset="0"/>
                              <a:ea typeface="Cambria Math" panose="02040503050406030204" pitchFamily="18" charset="0"/>
                            </a:rPr>
                            <m:t>,3</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,1</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,2</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,3</m:t>
                          </m:r>
                        </m:e>
                      </m:d>
                      <m:r>
                        <a:rPr lang="en-SG" sz="2200" b="0" i="1" dirty="0" smtClean="0">
                          <a:solidFill>
                            <a:srgbClr val="0000FF"/>
                          </a:solidFill>
                          <a:latin typeface="Cambria Math" panose="02040503050406030204" pitchFamily="18" charset="0"/>
                          <a:ea typeface="Cambria Math" panose="02040503050406030204" pitchFamily="18" charset="0"/>
                        </a:rPr>
                        <m:t>}</m:t>
                      </m:r>
                    </m:oMath>
                  </m:oMathPara>
                </a14:m>
                <a:endParaRPr lang="en-SG" sz="2200" dirty="0">
                  <a:solidFill>
                    <a:srgbClr val="0000FF"/>
                  </a:solidFill>
                </a:endParaRPr>
              </a:p>
            </p:txBody>
          </p:sp>
        </mc:Choice>
        <mc:Fallback xmlns="">
          <p:sp>
            <p:nvSpPr>
              <p:cNvPr id="46" name="TextBox 45">
                <a:extLst>
                  <a:ext uri="{FF2B5EF4-FFF2-40B4-BE49-F238E27FC236}">
                    <a16:creationId xmlns:a16="http://schemas.microsoft.com/office/drawing/2014/main" id="{F9766BC2-5830-4764-AFB7-6CB2EAABE4A6}"/>
                  </a:ext>
                </a:extLst>
              </p:cNvPr>
              <p:cNvSpPr txBox="1">
                <a:spLocks noRot="1" noChangeAspect="1" noMove="1" noResize="1" noEditPoints="1" noAdjustHandles="1" noChangeArrowheads="1" noChangeShapeType="1" noTextEdit="1"/>
              </p:cNvSpPr>
              <p:nvPr/>
            </p:nvSpPr>
            <p:spPr>
              <a:xfrm>
                <a:off x="2883896" y="4626242"/>
                <a:ext cx="5940590" cy="430887"/>
              </a:xfrm>
              <a:prstGeom prst="rect">
                <a:avLst/>
              </a:prstGeom>
              <a:blipFill>
                <a:blip r:embed="rId7"/>
                <a:stretch>
                  <a:fillRect l="-103" b="-1549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EA1FC7F-211B-4102-8A5F-50BFF10CA771}"/>
                  </a:ext>
                </a:extLst>
              </p:cNvPr>
              <p:cNvSpPr txBox="1"/>
              <p:nvPr/>
            </p:nvSpPr>
            <p:spPr>
              <a:xfrm>
                <a:off x="2883896" y="5169354"/>
                <a:ext cx="4579198" cy="430887"/>
              </a:xfrm>
              <a:prstGeom prst="rect">
                <a:avLst/>
              </a:prstGeom>
              <a:solidFill>
                <a:schemeClr val="accent4">
                  <a:lumMod val="20000"/>
                  <a:lumOff val="80000"/>
                </a:schemeClr>
              </a:solid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SG" sz="2200" b="0" i="1" dirty="0" smtClean="0">
                          <a:solidFill>
                            <a:srgbClr val="0000FF"/>
                          </a:solidFill>
                          <a:latin typeface="Cambria Math" panose="02040503050406030204" pitchFamily="18" charset="0"/>
                        </a:rPr>
                        <m:t>𝐵</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𝐵</m:t>
                      </m:r>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𝑢</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𝑢</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𝑢</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𝑣</m:t>
                          </m:r>
                        </m:e>
                      </m:d>
                      <m:r>
                        <a:rPr lang="en-SG" sz="2200" b="0" i="1" dirty="0" smtClean="0">
                          <a:solidFill>
                            <a:srgbClr val="0000FF"/>
                          </a:solidFill>
                          <a:latin typeface="Cambria Math" panose="02040503050406030204" pitchFamily="18" charset="0"/>
                          <a:ea typeface="Cambria Math" panose="02040503050406030204" pitchFamily="18" charset="0"/>
                        </a:rPr>
                        <m:t>,</m:t>
                      </m:r>
                      <m:d>
                        <m:dPr>
                          <m:ctrlPr>
                            <a:rPr lang="en-SG" sz="2200" b="0" i="1" dirty="0" smtClean="0">
                              <a:solidFill>
                                <a:srgbClr val="0000FF"/>
                              </a:solidFill>
                              <a:latin typeface="Cambria Math" panose="02040503050406030204" pitchFamily="18" charset="0"/>
                              <a:ea typeface="Cambria Math" panose="02040503050406030204" pitchFamily="18" charset="0"/>
                            </a:rPr>
                          </m:ctrlPr>
                        </m:dPr>
                        <m:e>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𝑢</m:t>
                          </m:r>
                        </m:e>
                      </m:d>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m:t>
                      </m:r>
                      <m:r>
                        <a:rPr lang="en-SG" sz="2200" b="0" i="1" dirty="0" smtClean="0">
                          <a:solidFill>
                            <a:srgbClr val="0000FF"/>
                          </a:solidFill>
                          <a:latin typeface="Cambria Math" panose="02040503050406030204" pitchFamily="18" charset="0"/>
                          <a:ea typeface="Cambria Math" panose="02040503050406030204" pitchFamily="18" charset="0"/>
                        </a:rPr>
                        <m:t>𝑣</m:t>
                      </m:r>
                      <m:r>
                        <a:rPr lang="en-SG" sz="2200" b="0" i="1" dirty="0" smtClean="0">
                          <a:solidFill>
                            <a:srgbClr val="0000FF"/>
                          </a:solidFill>
                          <a:latin typeface="Cambria Math" panose="02040503050406030204" pitchFamily="18" charset="0"/>
                          <a:ea typeface="Cambria Math" panose="02040503050406030204" pitchFamily="18" charset="0"/>
                        </a:rPr>
                        <m:t>)}</m:t>
                      </m:r>
                    </m:oMath>
                  </m:oMathPara>
                </a14:m>
                <a:endParaRPr lang="en-SG" sz="2200" dirty="0">
                  <a:solidFill>
                    <a:srgbClr val="0000FF"/>
                  </a:solidFill>
                </a:endParaRPr>
              </a:p>
            </p:txBody>
          </p:sp>
        </mc:Choice>
        <mc:Fallback xmlns="">
          <p:sp>
            <p:nvSpPr>
              <p:cNvPr id="47" name="TextBox 46">
                <a:extLst>
                  <a:ext uri="{FF2B5EF4-FFF2-40B4-BE49-F238E27FC236}">
                    <a16:creationId xmlns:a16="http://schemas.microsoft.com/office/drawing/2014/main" id="{3EA1FC7F-211B-4102-8A5F-50BFF10CA771}"/>
                  </a:ext>
                </a:extLst>
              </p:cNvPr>
              <p:cNvSpPr txBox="1">
                <a:spLocks noRot="1" noChangeAspect="1" noMove="1" noResize="1" noEditPoints="1" noAdjustHandles="1" noChangeArrowheads="1" noChangeShapeType="1" noTextEdit="1"/>
              </p:cNvSpPr>
              <p:nvPr/>
            </p:nvSpPr>
            <p:spPr>
              <a:xfrm>
                <a:off x="2883896" y="5169354"/>
                <a:ext cx="4579198" cy="430887"/>
              </a:xfrm>
              <a:prstGeom prst="rect">
                <a:avLst/>
              </a:prstGeom>
              <a:blipFill>
                <a:blip r:embed="rId8"/>
                <a:stretch>
                  <a:fillRect l="-133" b="-15493"/>
                </a:stretch>
              </a:blipFill>
            </p:spPr>
            <p:txBody>
              <a:bodyPr/>
              <a:lstStyle/>
              <a:p>
                <a:r>
                  <a:rPr lang="en-SG">
                    <a:noFill/>
                  </a:rPr>
                  <a:t> </a:t>
                </a:r>
              </a:p>
            </p:txBody>
          </p:sp>
        </mc:Fallback>
      </mc:AlternateContent>
      <p:sp>
        <p:nvSpPr>
          <p:cNvPr id="48" name="TextBox 47">
            <a:extLst>
              <a:ext uri="{FF2B5EF4-FFF2-40B4-BE49-F238E27FC236}">
                <a16:creationId xmlns:a16="http://schemas.microsoft.com/office/drawing/2014/main" id="{9849B5FF-A76B-41E6-81B6-37B7DCCDE6D5}"/>
              </a:ext>
            </a:extLst>
          </p:cNvPr>
          <p:cNvSpPr txBox="1"/>
          <p:nvPr/>
        </p:nvSpPr>
        <p:spPr>
          <a:xfrm>
            <a:off x="5084221" y="6208247"/>
            <a:ext cx="1629400" cy="461665"/>
          </a:xfrm>
          <a:prstGeom prst="rect">
            <a:avLst/>
          </a:prstGeom>
          <a:solidFill>
            <a:schemeClr val="accent4">
              <a:lumMod val="20000"/>
              <a:lumOff val="80000"/>
            </a:schemeClr>
          </a:solidFill>
        </p:spPr>
        <p:txBody>
          <a:bodyPr wrap="square" rtlCol="0">
            <a:spAutoFit/>
          </a:bodyPr>
          <a:lstStyle/>
          <a:p>
            <a:pPr algn="ctr"/>
            <a:r>
              <a:rPr lang="en-SG" sz="2400" dirty="0">
                <a:solidFill>
                  <a:srgbClr val="0000FF"/>
                </a:solidFill>
              </a:rPr>
              <a:t>6, 6, and 4</a:t>
            </a:r>
          </a:p>
        </p:txBody>
      </p:sp>
      <p:grpSp>
        <p:nvGrpSpPr>
          <p:cNvPr id="32" name="Group 31"/>
          <p:cNvGrpSpPr/>
          <p:nvPr/>
        </p:nvGrpSpPr>
        <p:grpSpPr>
          <a:xfrm>
            <a:off x="640211" y="1448429"/>
            <a:ext cx="7863578" cy="1936813"/>
            <a:chOff x="993228" y="4598517"/>
            <a:chExt cx="7863578" cy="1936813"/>
          </a:xfrm>
        </p:grpSpPr>
        <p:sp>
          <p:nvSpPr>
            <p:cNvPr id="34" name="Rectangle 33"/>
            <p:cNvSpPr/>
            <p:nvPr/>
          </p:nvSpPr>
          <p:spPr>
            <a:xfrm>
              <a:off x="993228" y="4598518"/>
              <a:ext cx="7863578" cy="19368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Cartesian Product</a:t>
              </a:r>
            </a:p>
          </p:txBody>
        </p:sp>
        <mc:AlternateContent xmlns:mc="http://schemas.openxmlformats.org/markup-compatibility/2006" xmlns:a14="http://schemas.microsoft.com/office/drawing/2010/main">
          <mc:Choice Requires="a14">
            <p:sp>
              <p:nvSpPr>
                <p:cNvPr id="41" name="TextBox 40"/>
                <p:cNvSpPr txBox="1"/>
                <p:nvPr/>
              </p:nvSpPr>
              <p:spPr>
                <a:xfrm>
                  <a:off x="1142631" y="5093791"/>
                  <a:ext cx="7657196" cy="1400383"/>
                </a:xfrm>
                <a:prstGeom prst="rect">
                  <a:avLst/>
                </a:prstGeom>
                <a:noFill/>
              </p:spPr>
              <p:txBody>
                <a:bodyPr wrap="square" rtlCol="0">
                  <a:spAutoFit/>
                </a:bodyPr>
                <a:lstStyle/>
                <a:p>
                  <a:pPr>
                    <a:spcAft>
                      <a:spcPts val="600"/>
                    </a:spcAft>
                  </a:pPr>
                  <a:r>
                    <a:rPr lang="en-US" sz="2000" dirty="0"/>
                    <a:t>Given sets </a:t>
                  </a:r>
                  <a14:m>
                    <m:oMath xmlns:m="http://schemas.openxmlformats.org/officeDocument/2006/math">
                      <m:r>
                        <a:rPr lang="en-US" sz="2000" b="0" i="1" dirty="0" smtClean="0">
                          <a:latin typeface="Cambria Math" panose="02040503050406030204" pitchFamily="18" charset="0"/>
                        </a:rPr>
                        <m:t>𝐴</m:t>
                      </m:r>
                    </m:oMath>
                  </a14:m>
                  <a:r>
                    <a:rPr lang="en-US" sz="2000" dirty="0"/>
                    <a:t> and </a:t>
                  </a:r>
                  <a14:m>
                    <m:oMath xmlns:m="http://schemas.openxmlformats.org/officeDocument/2006/math">
                      <m:r>
                        <a:rPr lang="en-US" sz="2000" b="0" i="1" smtClean="0">
                          <a:latin typeface="Cambria Math" panose="02040503050406030204" pitchFamily="18" charset="0"/>
                        </a:rPr>
                        <m:t>𝐵</m:t>
                      </m:r>
                    </m:oMath>
                  </a14:m>
                  <a:r>
                    <a:rPr lang="en-US" sz="2000" dirty="0"/>
                    <a:t>, the </a:t>
                  </a:r>
                  <a:r>
                    <a:rPr lang="en-US" sz="2000" b="1" dirty="0"/>
                    <a:t>Cartesian product </a:t>
                  </a:r>
                  <a:r>
                    <a:rPr lang="en-US" sz="2000" dirty="0"/>
                    <a:t>of </a:t>
                  </a:r>
                  <a14:m>
                    <m:oMath xmlns:m="http://schemas.openxmlformats.org/officeDocument/2006/math">
                      <m:r>
                        <a:rPr lang="en-US" sz="2000" b="0" i="1" dirty="0" smtClean="0">
                          <a:latin typeface="Cambria Math" panose="02040503050406030204" pitchFamily="18" charset="0"/>
                        </a:rPr>
                        <m:t>𝐴</m:t>
                      </m:r>
                    </m:oMath>
                  </a14:m>
                  <a:r>
                    <a:rPr lang="en-US" sz="2000" dirty="0"/>
                    <a:t> and </a:t>
                  </a:r>
                  <a14:m>
                    <m:oMath xmlns:m="http://schemas.openxmlformats.org/officeDocument/2006/math">
                      <m:r>
                        <a:rPr lang="en-US" sz="2000" b="0" i="1" dirty="0" smtClean="0">
                          <a:latin typeface="Cambria Math" panose="02040503050406030204" pitchFamily="18" charset="0"/>
                        </a:rPr>
                        <m:t>𝐵</m:t>
                      </m:r>
                    </m:oMath>
                  </a14:m>
                  <a:r>
                    <a:rPr lang="en-US" sz="2000" b="1" dirty="0"/>
                    <a:t>, </a:t>
                  </a:r>
                  <a:r>
                    <a:rPr lang="en-US" sz="2000" dirty="0"/>
                    <a:t>denoted </a:t>
                  </a:r>
                  <a14:m>
                    <m:oMath xmlns:m="http://schemas.openxmlformats.org/officeDocument/2006/math">
                      <m:r>
                        <a:rPr lang="en-US" sz="2000" b="1" i="1" dirty="0">
                          <a:latin typeface="Cambria Math" panose="02040503050406030204" pitchFamily="18" charset="0"/>
                        </a:rPr>
                        <m:t>𝑨</m:t>
                      </m:r>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𝑩</m:t>
                      </m:r>
                    </m:oMath>
                  </a14:m>
                  <a:r>
                    <a:rPr lang="en-US" sz="2000" dirty="0"/>
                    <a:t> and read “</a:t>
                  </a:r>
                  <a14:m>
                    <m:oMath xmlns:m="http://schemas.openxmlformats.org/officeDocument/2006/math">
                      <m:r>
                        <a:rPr lang="en-US" sz="2000" i="1" dirty="0" smtClean="0">
                          <a:latin typeface="Cambria Math" panose="02040503050406030204" pitchFamily="18" charset="0"/>
                        </a:rPr>
                        <m:t>𝐴</m:t>
                      </m:r>
                    </m:oMath>
                  </a14:m>
                  <a:r>
                    <a:rPr lang="en-US" sz="2000" dirty="0"/>
                    <a:t> cross </a:t>
                  </a:r>
                  <a14:m>
                    <m:oMath xmlns:m="http://schemas.openxmlformats.org/officeDocument/2006/math">
                      <m:r>
                        <a:rPr lang="en-US" sz="2000" i="1" dirty="0" smtClean="0">
                          <a:latin typeface="Cambria Math" panose="02040503050406030204" pitchFamily="18" charset="0"/>
                        </a:rPr>
                        <m:t>𝐵</m:t>
                      </m:r>
                    </m:oMath>
                  </a14:m>
                  <a:r>
                    <a:rPr lang="en-US" sz="2000" dirty="0"/>
                    <a:t>”, is the set of all ordered pairs </a:t>
                  </a:r>
                  <a14:m>
                    <m:oMath xmlns:m="http://schemas.openxmlformats.org/officeDocument/2006/math">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 </m:t>
                      </m:r>
                    </m:oMath>
                  </a14:m>
                  <a:r>
                    <a:rPr lang="en-US" sz="2000" dirty="0"/>
                    <a:t>where </a:t>
                  </a:r>
                  <a14:m>
                    <m:oMath xmlns:m="http://schemas.openxmlformats.org/officeDocument/2006/math">
                      <m:r>
                        <a:rPr lang="en-US" sz="2000" i="1" dirty="0" smtClean="0">
                          <a:latin typeface="Cambria Math" panose="02040503050406030204" pitchFamily="18" charset="0"/>
                        </a:rPr>
                        <m:t>𝑎</m:t>
                      </m:r>
                    </m:oMath>
                  </a14:m>
                  <a:r>
                    <a:rPr lang="en-US" sz="2000" dirty="0"/>
                    <a:t> is in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𝑏</m:t>
                      </m:r>
                    </m:oMath>
                  </a14:m>
                  <a:r>
                    <a:rPr lang="en-US" sz="2000" dirty="0"/>
                    <a:t> is in </a:t>
                  </a:r>
                  <a14:m>
                    <m:oMath xmlns:m="http://schemas.openxmlformats.org/officeDocument/2006/math">
                      <m:r>
                        <a:rPr lang="en-US" sz="2000" i="1" dirty="0" smtClean="0">
                          <a:latin typeface="Cambria Math" panose="02040503050406030204" pitchFamily="18" charset="0"/>
                        </a:rPr>
                        <m:t>𝐵</m:t>
                      </m:r>
                    </m:oMath>
                  </a14:m>
                  <a:r>
                    <a:rPr lang="en-US" sz="2000" dirty="0"/>
                    <a:t>.</a:t>
                  </a:r>
                </a:p>
                <a:p>
                  <a:pPr>
                    <a:spcAft>
                      <a:spcPts val="600"/>
                    </a:spcAft>
                  </a:pPr>
                  <a:r>
                    <a:rPr lang="en-US" sz="2000" dirty="0"/>
                    <a:t>Symbolically: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142631" y="5093791"/>
                  <a:ext cx="7657196" cy="1400383"/>
                </a:xfrm>
                <a:prstGeom prst="rect">
                  <a:avLst/>
                </a:prstGeom>
                <a:blipFill>
                  <a:blip r:embed="rId9"/>
                  <a:stretch>
                    <a:fillRect l="-876" t="-2609" b="-6957"/>
                  </a:stretch>
                </a:blipFill>
              </p:spPr>
              <p:txBody>
                <a:bodyPr/>
                <a:lstStyle/>
                <a:p>
                  <a:r>
                    <a:rPr lang="en-SG">
                      <a:noFill/>
                    </a:rPr>
                    <a:t> </a:t>
                  </a:r>
                </a:p>
              </p:txBody>
            </p:sp>
          </mc:Fallback>
        </mc:AlternateContent>
      </p:grpSp>
      <p:sp>
        <p:nvSpPr>
          <p:cNvPr id="42" name="Oval 41"/>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14428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dissolv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dissolv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dissolve">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animBg="1"/>
      <p:bldP spid="2" grpId="0"/>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Cartesian Products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F84F91-5B8E-4222-B095-1C826C35A335}"/>
                  </a:ext>
                </a:extLst>
              </p:cNvPr>
              <p:cNvSpPr txBox="1"/>
              <p:nvPr/>
            </p:nvSpPr>
            <p:spPr>
              <a:xfrm>
                <a:off x="324356" y="861575"/>
                <a:ext cx="8591044" cy="523220"/>
              </a:xfrm>
              <a:prstGeom prst="rect">
                <a:avLst/>
              </a:prstGeom>
              <a:noFill/>
            </p:spPr>
            <p:txBody>
              <a:bodyPr wrap="square" rtlCol="0">
                <a:spAutoFit/>
              </a:bodyPr>
              <a:lstStyle/>
              <a:p>
                <a:pPr marL="444500" indent="-444500">
                  <a:spcBef>
                    <a:spcPts val="3000"/>
                  </a:spcBef>
                  <a:tabLst>
                    <a:tab pos="444500" algn="l"/>
                  </a:tabLst>
                </a:pPr>
                <a:r>
                  <a:rPr lang="en-SG" sz="2800" dirty="0"/>
                  <a:t>Let </a:t>
                </a:r>
                <a14:m>
                  <m:oMath xmlns:m="http://schemas.openxmlformats.org/officeDocument/2006/math">
                    <m:r>
                      <a:rPr lang="en-SG" sz="2800" i="1" smtClean="0">
                        <a:latin typeface="Cambria Math" panose="02040503050406030204" pitchFamily="18" charset="0"/>
                        <a:ea typeface="Cambria Math" panose="02040503050406030204" pitchFamily="18" charset="0"/>
                      </a:rPr>
                      <m:t>ℝ</m:t>
                    </m:r>
                    <m:r>
                      <a:rPr lang="en-SG" sz="2800" b="0" i="1" smtClean="0">
                        <a:latin typeface="Cambria Math" panose="02040503050406030204" pitchFamily="18" charset="0"/>
                        <a:ea typeface="Cambria Math" panose="02040503050406030204" pitchFamily="18" charset="0"/>
                      </a:rPr>
                      <m:t> </m:t>
                    </m:r>
                  </m:oMath>
                </a14:m>
                <a:r>
                  <a:rPr lang="en-SG" sz="2800" dirty="0"/>
                  <a:t>denote the set of all real numbers. Describe </a:t>
                </a:r>
                <a14:m>
                  <m:oMath xmlns:m="http://schemas.openxmlformats.org/officeDocument/2006/math">
                    <m:r>
                      <a:rPr lang="en-SG" sz="2800" i="1" smtClean="0">
                        <a:latin typeface="Cambria Math" panose="02040503050406030204" pitchFamily="18" charset="0"/>
                        <a:ea typeface="Cambria Math" panose="02040503050406030204" pitchFamily="18" charset="0"/>
                      </a:rPr>
                      <m:t>ℝ</m:t>
                    </m:r>
                    <m:r>
                      <a:rPr lang="en-SG" sz="2800" i="1" smtClean="0">
                        <a:latin typeface="Cambria Math" panose="02040503050406030204" pitchFamily="18" charset="0"/>
                        <a:ea typeface="Cambria Math" panose="02040503050406030204" pitchFamily="18" charset="0"/>
                      </a:rPr>
                      <m:t>×</m:t>
                    </m:r>
                    <m:r>
                      <a:rPr lang="en-SG" sz="2800" i="1" smtClean="0">
                        <a:latin typeface="Cambria Math" panose="02040503050406030204" pitchFamily="18" charset="0"/>
                        <a:ea typeface="Cambria Math" panose="02040503050406030204" pitchFamily="18" charset="0"/>
                      </a:rPr>
                      <m:t>ℝ</m:t>
                    </m:r>
                  </m:oMath>
                </a14:m>
                <a:r>
                  <a:rPr lang="en-SG" sz="2800" dirty="0"/>
                  <a:t>.</a:t>
                </a:r>
              </a:p>
            </p:txBody>
          </p:sp>
        </mc:Choice>
        <mc:Fallback xmlns="">
          <p:sp>
            <p:nvSpPr>
              <p:cNvPr id="33" name="TextBox 32">
                <a:extLst>
                  <a:ext uri="{FF2B5EF4-FFF2-40B4-BE49-F238E27FC236}">
                    <a16:creationId xmlns:a16="http://schemas.microsoft.com/office/drawing/2014/main" id="{C7F84F91-5B8E-4222-B095-1C826C35A335}"/>
                  </a:ext>
                </a:extLst>
              </p:cNvPr>
              <p:cNvSpPr txBox="1">
                <a:spLocks noRot="1" noChangeAspect="1" noMove="1" noResize="1" noEditPoints="1" noAdjustHandles="1" noChangeArrowheads="1" noChangeShapeType="1" noTextEdit="1"/>
              </p:cNvSpPr>
              <p:nvPr/>
            </p:nvSpPr>
            <p:spPr>
              <a:xfrm>
                <a:off x="324356" y="861575"/>
                <a:ext cx="8591044" cy="523220"/>
              </a:xfrm>
              <a:prstGeom prst="rect">
                <a:avLst/>
              </a:prstGeom>
              <a:blipFill>
                <a:blip r:embed="rId3"/>
                <a:stretch>
                  <a:fillRect l="-1418" t="-10465" r="-71" b="-325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9766BC2-5830-4764-AFB7-6CB2EAABE4A6}"/>
                  </a:ext>
                </a:extLst>
              </p:cNvPr>
              <p:cNvSpPr txBox="1"/>
              <p:nvPr/>
            </p:nvSpPr>
            <p:spPr>
              <a:xfrm>
                <a:off x="338750" y="1431924"/>
                <a:ext cx="8176600" cy="2462213"/>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ℝ</m:t>
                    </m:r>
                    <m:r>
                      <a:rPr lang="en-SG" sz="2400" i="1" smtClean="0">
                        <a:solidFill>
                          <a:srgbClr val="0000FF"/>
                        </a:solidFill>
                        <a:latin typeface="Cambria Math" panose="02040503050406030204" pitchFamily="18" charset="0"/>
                        <a:ea typeface="Cambria Math" panose="02040503050406030204" pitchFamily="18" charset="0"/>
                      </a:rPr>
                      <m:t>×</m:t>
                    </m:r>
                    <m:r>
                      <a:rPr lang="en-SG" sz="2400" i="1" smtClean="0">
                        <a:solidFill>
                          <a:srgbClr val="0000FF"/>
                        </a:solidFill>
                        <a:latin typeface="Cambria Math" panose="02040503050406030204" pitchFamily="18" charset="0"/>
                        <a:ea typeface="Cambria Math" panose="02040503050406030204" pitchFamily="18" charset="0"/>
                      </a:rPr>
                      <m:t>ℝ</m:t>
                    </m:r>
                  </m:oMath>
                </a14:m>
                <a:r>
                  <a:rPr lang="en-SG" sz="2400" dirty="0">
                    <a:solidFill>
                      <a:srgbClr val="0000FF"/>
                    </a:solidFill>
                  </a:rPr>
                  <a:t> is the set of all ordered pairs </a:t>
                </a:r>
                <a14:m>
                  <m:oMath xmlns:m="http://schemas.openxmlformats.org/officeDocument/2006/math">
                    <m:r>
                      <a:rPr lang="en-SG" sz="2400" b="0" i="1" smtClean="0">
                        <a:solidFill>
                          <a:srgbClr val="0000FF"/>
                        </a:solidFill>
                        <a:latin typeface="Cambria Math" panose="02040503050406030204" pitchFamily="18" charset="0"/>
                      </a:rPr>
                      <m:t>(</m:t>
                    </m:r>
                    <m:r>
                      <a:rPr lang="en-SG" sz="2400" b="0" i="1" smtClean="0">
                        <a:solidFill>
                          <a:srgbClr val="0000FF"/>
                        </a:solidFill>
                        <a:latin typeface="Cambria Math" panose="02040503050406030204" pitchFamily="18" charset="0"/>
                      </a:rPr>
                      <m:t>𝑥</m:t>
                    </m:r>
                    <m:r>
                      <a:rPr lang="en-SG" sz="2400" b="0" i="1" smtClean="0">
                        <a:solidFill>
                          <a:srgbClr val="0000FF"/>
                        </a:solidFill>
                        <a:latin typeface="Cambria Math" panose="02040503050406030204" pitchFamily="18" charset="0"/>
                      </a:rPr>
                      <m:t>,</m:t>
                    </m:r>
                    <m:r>
                      <a:rPr lang="en-SG" sz="2400" b="0" i="1" smtClean="0">
                        <a:solidFill>
                          <a:srgbClr val="0000FF"/>
                        </a:solidFill>
                        <a:latin typeface="Cambria Math" panose="02040503050406030204" pitchFamily="18" charset="0"/>
                      </a:rPr>
                      <m:t>𝑦</m:t>
                    </m:r>
                    <m:r>
                      <a:rPr lang="en-SG" sz="2400" b="0" i="1" smtClean="0">
                        <a:solidFill>
                          <a:srgbClr val="0000FF"/>
                        </a:solidFill>
                        <a:latin typeface="Cambria Math" panose="02040503050406030204" pitchFamily="18" charset="0"/>
                      </a:rPr>
                      <m:t>)</m:t>
                    </m:r>
                  </m:oMath>
                </a14:m>
                <a:r>
                  <a:rPr lang="en-SG" sz="2400" dirty="0">
                    <a:solidFill>
                      <a:srgbClr val="0000FF"/>
                    </a:solidFill>
                  </a:rPr>
                  <a:t> where  </a:t>
                </a:r>
                <a14:m>
                  <m:oMath xmlns:m="http://schemas.openxmlformats.org/officeDocument/2006/math">
                    <m:r>
                      <a:rPr lang="en-SG" sz="2400" i="1" dirty="0" smtClean="0">
                        <a:solidFill>
                          <a:srgbClr val="0000FF"/>
                        </a:solidFill>
                        <a:latin typeface="Cambria Math" panose="02040503050406030204" pitchFamily="18" charset="0"/>
                      </a:rPr>
                      <m:t>𝑥</m:t>
                    </m:r>
                    <m:r>
                      <a:rPr lang="en-SG" sz="2400" b="0" i="1" dirty="0" smtClean="0">
                        <a:solidFill>
                          <a:srgbClr val="0000FF"/>
                        </a:solidFill>
                        <a:latin typeface="Cambria Math" panose="02040503050406030204" pitchFamily="18" charset="0"/>
                      </a:rPr>
                      <m:t>,</m:t>
                    </m:r>
                    <m:r>
                      <a:rPr lang="en-SG" sz="2400" b="0" i="1" dirty="0" smtClean="0">
                        <a:solidFill>
                          <a:srgbClr val="0000FF"/>
                        </a:solidFill>
                        <a:latin typeface="Cambria Math" panose="02040503050406030204" pitchFamily="18" charset="0"/>
                      </a:rPr>
                      <m:t>𝑦</m:t>
                    </m:r>
                    <m:r>
                      <a:rPr lang="en-SG" sz="2400" b="0" i="1" dirty="0" smtClean="0">
                        <a:solidFill>
                          <a:srgbClr val="0000FF"/>
                        </a:solidFill>
                        <a:latin typeface="Cambria Math" panose="02040503050406030204" pitchFamily="18" charset="0"/>
                        <a:ea typeface="Cambria Math" panose="02040503050406030204" pitchFamily="18" charset="0"/>
                      </a:rPr>
                      <m:t>∈</m:t>
                    </m:r>
                    <m:r>
                      <a:rPr lang="en-SG" sz="2400" b="0" i="1" dirty="0" smtClean="0">
                        <a:solidFill>
                          <a:srgbClr val="0000FF"/>
                        </a:solidFill>
                        <a:latin typeface="Cambria Math" panose="02040503050406030204" pitchFamily="18" charset="0"/>
                        <a:ea typeface="Cambria Math" panose="02040503050406030204" pitchFamily="18" charset="0"/>
                      </a:rPr>
                      <m:t>ℝ</m:t>
                    </m:r>
                  </m:oMath>
                </a14:m>
                <a:r>
                  <a:rPr lang="en-SG" sz="2400" dirty="0">
                    <a:solidFill>
                      <a:srgbClr val="0000FF"/>
                    </a:solidFill>
                  </a:rPr>
                  <a:t>.</a:t>
                </a:r>
              </a:p>
              <a:p>
                <a:pPr>
                  <a:spcBef>
                    <a:spcPts val="600"/>
                  </a:spcBef>
                </a:pPr>
                <a:r>
                  <a:rPr lang="en-SG" sz="2400" dirty="0">
                    <a:solidFill>
                      <a:srgbClr val="0000FF"/>
                    </a:solidFill>
                  </a:rPr>
                  <a:t>Each ordered pair </a:t>
                </a:r>
                <a14:m>
                  <m:oMath xmlns:m="http://schemas.openxmlformats.org/officeDocument/2006/math">
                    <m:r>
                      <a:rPr lang="en-SG" sz="2400" i="1">
                        <a:solidFill>
                          <a:srgbClr val="0000FF"/>
                        </a:solidFill>
                        <a:latin typeface="Cambria Math" panose="02040503050406030204" pitchFamily="18" charset="0"/>
                      </a:rPr>
                      <m:t>(</m:t>
                    </m:r>
                    <m:r>
                      <a:rPr lang="en-SG" sz="2400" i="1">
                        <a:solidFill>
                          <a:srgbClr val="0000FF"/>
                        </a:solidFill>
                        <a:latin typeface="Cambria Math" panose="02040503050406030204" pitchFamily="18" charset="0"/>
                      </a:rPr>
                      <m:t>𝑥</m:t>
                    </m:r>
                    <m:r>
                      <a:rPr lang="en-SG" sz="2400" i="1">
                        <a:solidFill>
                          <a:srgbClr val="0000FF"/>
                        </a:solidFill>
                        <a:latin typeface="Cambria Math" panose="02040503050406030204" pitchFamily="18" charset="0"/>
                      </a:rPr>
                      <m:t>,</m:t>
                    </m:r>
                    <m:r>
                      <a:rPr lang="en-SG" sz="2400" i="1">
                        <a:solidFill>
                          <a:srgbClr val="0000FF"/>
                        </a:solidFill>
                        <a:latin typeface="Cambria Math" panose="02040503050406030204" pitchFamily="18" charset="0"/>
                      </a:rPr>
                      <m:t>𝑦</m:t>
                    </m:r>
                    <m:r>
                      <a:rPr lang="en-SG" sz="2400" i="1">
                        <a:solidFill>
                          <a:srgbClr val="0000FF"/>
                        </a:solidFill>
                        <a:latin typeface="Cambria Math" panose="02040503050406030204" pitchFamily="18" charset="0"/>
                      </a:rPr>
                      <m:t>)</m:t>
                    </m:r>
                  </m:oMath>
                </a14:m>
                <a:r>
                  <a:rPr lang="en-SG" sz="2400" dirty="0">
                    <a:solidFill>
                      <a:srgbClr val="0000FF"/>
                    </a:solidFill>
                  </a:rPr>
                  <a:t> can be said to correspond to a unique point in the plane where </a:t>
                </a:r>
                <a14:m>
                  <m:oMath xmlns:m="http://schemas.openxmlformats.org/officeDocument/2006/math">
                    <m:r>
                      <a:rPr lang="en-SG" sz="2400" i="1" dirty="0">
                        <a:solidFill>
                          <a:srgbClr val="0000FF"/>
                        </a:solidFill>
                        <a:latin typeface="Cambria Math" panose="02040503050406030204" pitchFamily="18" charset="0"/>
                      </a:rPr>
                      <m:t>𝑥</m:t>
                    </m:r>
                  </m:oMath>
                </a14:m>
                <a:r>
                  <a:rPr lang="en-SG" sz="2400" dirty="0">
                    <a:solidFill>
                      <a:srgbClr val="0000FF"/>
                    </a:solidFill>
                  </a:rPr>
                  <a:t> and </a:t>
                </a:r>
                <a14:m>
                  <m:oMath xmlns:m="http://schemas.openxmlformats.org/officeDocument/2006/math">
                    <m:r>
                      <a:rPr lang="en-SG" sz="2400" i="1" dirty="0">
                        <a:solidFill>
                          <a:srgbClr val="0000FF"/>
                        </a:solidFill>
                        <a:latin typeface="Cambria Math" panose="02040503050406030204" pitchFamily="18" charset="0"/>
                      </a:rPr>
                      <m:t>𝑦</m:t>
                    </m:r>
                  </m:oMath>
                </a14:m>
                <a:r>
                  <a:rPr lang="en-SG" sz="2400" dirty="0">
                    <a:solidFill>
                      <a:srgbClr val="0000FF"/>
                    </a:solidFill>
                  </a:rPr>
                  <a:t> indicate the horizontal and vertical positions of the point.</a:t>
                </a:r>
              </a:p>
              <a:p>
                <a:pPr>
                  <a:spcBef>
                    <a:spcPts val="600"/>
                  </a:spcBef>
                </a:pPr>
                <a:r>
                  <a:rPr lang="en-SG" sz="2400" dirty="0">
                    <a:solidFill>
                      <a:srgbClr val="0000FF"/>
                    </a:solidFill>
                  </a:rPr>
                  <a:t>The term </a:t>
                </a:r>
                <a:r>
                  <a:rPr lang="en-SG" sz="2400" dirty="0">
                    <a:solidFill>
                      <a:srgbClr val="C00000"/>
                    </a:solidFill>
                  </a:rPr>
                  <a:t>Cartesian plane </a:t>
                </a:r>
                <a:r>
                  <a:rPr lang="en-SG" sz="2400" dirty="0">
                    <a:solidFill>
                      <a:srgbClr val="0000FF"/>
                    </a:solidFill>
                  </a:rPr>
                  <a:t>is often used to refer to a plane with this coordinate system.</a:t>
                </a:r>
              </a:p>
            </p:txBody>
          </p:sp>
        </mc:Choice>
        <mc:Fallback xmlns="">
          <p:sp>
            <p:nvSpPr>
              <p:cNvPr id="46" name="TextBox 45">
                <a:extLst>
                  <a:ext uri="{FF2B5EF4-FFF2-40B4-BE49-F238E27FC236}">
                    <a16:creationId xmlns:a16="http://schemas.microsoft.com/office/drawing/2014/main" id="{F9766BC2-5830-4764-AFB7-6CB2EAABE4A6}"/>
                  </a:ext>
                </a:extLst>
              </p:cNvPr>
              <p:cNvSpPr txBox="1">
                <a:spLocks noRot="1" noChangeAspect="1" noMove="1" noResize="1" noEditPoints="1" noAdjustHandles="1" noChangeArrowheads="1" noChangeShapeType="1" noTextEdit="1"/>
              </p:cNvSpPr>
              <p:nvPr/>
            </p:nvSpPr>
            <p:spPr>
              <a:xfrm>
                <a:off x="338750" y="1431924"/>
                <a:ext cx="8176600" cy="2462213"/>
              </a:xfrm>
              <a:prstGeom prst="rect">
                <a:avLst/>
              </a:prstGeom>
              <a:blipFill>
                <a:blip r:embed="rId4"/>
                <a:stretch>
                  <a:fillRect l="-1193" t="-1980" b="-4703"/>
                </a:stretch>
              </a:blipFill>
            </p:spPr>
            <p:txBody>
              <a:bodyPr/>
              <a:lstStyle/>
              <a:p>
                <a:r>
                  <a:rPr lang="en-SG">
                    <a:noFill/>
                  </a:rPr>
                  <a:t> </a:t>
                </a:r>
              </a:p>
            </p:txBody>
          </p:sp>
        </mc:Fallback>
      </mc:AlternateContent>
      <p:grpSp>
        <p:nvGrpSpPr>
          <p:cNvPr id="7" name="Group 6">
            <a:extLst>
              <a:ext uri="{FF2B5EF4-FFF2-40B4-BE49-F238E27FC236}">
                <a16:creationId xmlns:a16="http://schemas.microsoft.com/office/drawing/2014/main" id="{AEFC747A-F4EB-4A0E-A435-8FB38F59EB17}"/>
              </a:ext>
            </a:extLst>
          </p:cNvPr>
          <p:cNvGrpSpPr/>
          <p:nvPr/>
        </p:nvGrpSpPr>
        <p:grpSpPr>
          <a:xfrm>
            <a:off x="921956" y="3894137"/>
            <a:ext cx="7593394" cy="2594531"/>
            <a:chOff x="1488798" y="4066522"/>
            <a:chExt cx="7593394" cy="2594531"/>
          </a:xfrm>
        </p:grpSpPr>
        <p:pic>
          <p:nvPicPr>
            <p:cNvPr id="32" name="Picture 2">
              <a:extLst>
                <a:ext uri="{FF2B5EF4-FFF2-40B4-BE49-F238E27FC236}">
                  <a16:creationId xmlns:a16="http://schemas.microsoft.com/office/drawing/2014/main" id="{1B938F71-BCE3-4D70-9DE3-9CA5702CA0A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8798" y="4066522"/>
              <a:ext cx="4226519" cy="259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6003412-56E3-47E3-969F-3FF614EFA5E9}"/>
                </a:ext>
              </a:extLst>
            </p:cNvPr>
            <p:cNvSpPr txBox="1"/>
            <p:nvPr/>
          </p:nvSpPr>
          <p:spPr>
            <a:xfrm>
              <a:off x="4959941" y="5894686"/>
              <a:ext cx="4122251" cy="461665"/>
            </a:xfrm>
            <a:prstGeom prst="rect">
              <a:avLst/>
            </a:prstGeom>
            <a:noFill/>
          </p:spPr>
          <p:txBody>
            <a:bodyPr wrap="square" rtlCol="0">
              <a:spAutoFit/>
            </a:bodyPr>
            <a:lstStyle/>
            <a:p>
              <a:r>
                <a:rPr lang="en-SG" sz="2400" dirty="0"/>
                <a:t>Figure 1.2.1 A Cartesian Plane</a:t>
              </a:r>
            </a:p>
          </p:txBody>
        </p:sp>
      </p:grpSp>
      <p:sp>
        <p:nvSpPr>
          <p:cNvPr id="31" name="Oval 30"/>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4295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5.1.5. Definition: Set Equality</a:t>
            </a:r>
            <a:endParaRPr lang="en-SG" sz="2000" dirty="0">
              <a:solidFill>
                <a:schemeClr val="bg1"/>
              </a:solidFill>
            </a:endParaRPr>
          </a:p>
        </p:txBody>
      </p:sp>
      <p:sp>
        <p:nvSpPr>
          <p:cNvPr id="23" name="TextBox 22">
            <a:extLst>
              <a:ext uri="{FF2B5EF4-FFF2-40B4-BE49-F238E27FC236}">
                <a16:creationId xmlns:a16="http://schemas.microsoft.com/office/drawing/2014/main" id="{1C7729B7-DD6F-45CE-965B-274CA242352A}"/>
              </a:ext>
            </a:extLst>
          </p:cNvPr>
          <p:cNvSpPr txBox="1"/>
          <p:nvPr/>
        </p:nvSpPr>
        <p:spPr>
          <a:xfrm>
            <a:off x="369739" y="1449946"/>
            <a:ext cx="7856264" cy="954107"/>
          </a:xfrm>
          <a:prstGeom prst="rect">
            <a:avLst/>
          </a:prstGeom>
          <a:noFill/>
          <a:ln>
            <a:noFill/>
          </a:ln>
        </p:spPr>
        <p:txBody>
          <a:bodyPr wrap="square" rtlCol="0">
            <a:spAutoFit/>
          </a:bodyPr>
          <a:lstStyle/>
          <a:p>
            <a:r>
              <a:rPr lang="en-SG" altLang="en-US" sz="2800" dirty="0"/>
              <a:t>Sets </a:t>
            </a:r>
            <a:r>
              <a:rPr lang="en-SG" altLang="en-US" sz="2800" i="1" dirty="0"/>
              <a:t>A</a:t>
            </a:r>
            <a:r>
              <a:rPr lang="en-SG" altLang="en-US" sz="2800" dirty="0"/>
              <a:t> and </a:t>
            </a:r>
            <a:r>
              <a:rPr lang="en-SG" altLang="en-US" sz="2800" i="1" dirty="0"/>
              <a:t>B</a:t>
            </a:r>
            <a:r>
              <a:rPr lang="en-SG" altLang="en-US" sz="2800" dirty="0"/>
              <a:t> are equal if, and only if, they have exactly the same elements.</a:t>
            </a:r>
            <a:endParaRPr lang="en-US" altLang="en-US" sz="2400" dirty="0"/>
          </a:p>
        </p:txBody>
      </p:sp>
      <p:sp>
        <p:nvSpPr>
          <p:cNvPr id="18" name="Oval 17"/>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754135" y="2458901"/>
            <a:ext cx="7863578" cy="1608389"/>
            <a:chOff x="993228" y="4598517"/>
            <a:chExt cx="7863578" cy="1608389"/>
          </a:xfrm>
        </p:grpSpPr>
        <p:sp>
          <p:nvSpPr>
            <p:cNvPr id="45" name="Rectangle 44"/>
            <p:cNvSpPr/>
            <p:nvPr/>
          </p:nvSpPr>
          <p:spPr>
            <a:xfrm>
              <a:off x="993228" y="4598518"/>
              <a:ext cx="7863578" cy="16083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Set equality</a:t>
              </a:r>
            </a:p>
          </p:txBody>
        </p:sp>
        <mc:AlternateContent xmlns:mc="http://schemas.openxmlformats.org/markup-compatibility/2006" xmlns:a14="http://schemas.microsoft.com/office/drawing/2010/main">
          <mc:Choice Requires="a14">
            <p:sp>
              <p:nvSpPr>
                <p:cNvPr id="48" name="TextBox 47"/>
                <p:cNvSpPr txBox="1"/>
                <p:nvPr/>
              </p:nvSpPr>
              <p:spPr>
                <a:xfrm>
                  <a:off x="1142631" y="5093791"/>
                  <a:ext cx="7657196" cy="1092607"/>
                </a:xfrm>
                <a:prstGeom prst="rect">
                  <a:avLst/>
                </a:prstGeom>
                <a:noFill/>
              </p:spPr>
              <p:txBody>
                <a:bodyPr wrap="square" rtlCol="0">
                  <a:spAutoFit/>
                </a:bodyPr>
                <a:lstStyle/>
                <a:p>
                  <a:pPr>
                    <a:spcAft>
                      <a:spcPts val="600"/>
                    </a:spcAft>
                  </a:pPr>
                  <a:r>
                    <a:rPr lang="en-US" sz="2000" dirty="0"/>
                    <a:t>Given sets </a:t>
                  </a:r>
                  <a14:m>
                    <m:oMath xmlns:m="http://schemas.openxmlformats.org/officeDocument/2006/math">
                      <m:r>
                        <a:rPr lang="en-US" sz="2000" b="0" i="1" dirty="0" smtClean="0">
                          <a:latin typeface="Cambria Math" panose="02040503050406030204" pitchFamily="18" charset="0"/>
                        </a:rPr>
                        <m:t>𝐴</m:t>
                      </m:r>
                    </m:oMath>
                  </a14:m>
                  <a:r>
                    <a:rPr lang="en-US" sz="2000" dirty="0"/>
                    <a:t> and </a:t>
                  </a:r>
                  <a14:m>
                    <m:oMath xmlns:m="http://schemas.openxmlformats.org/officeDocument/2006/math">
                      <m:r>
                        <a:rPr lang="en-US" sz="2000" b="0" i="1" smtClean="0">
                          <a:latin typeface="Cambria Math" panose="02040503050406030204" pitchFamily="18" charset="0"/>
                        </a:rPr>
                        <m:t>𝐵</m:t>
                      </m:r>
                    </m:oMath>
                  </a14:m>
                  <a:r>
                    <a:rPr lang="en-US" sz="2000" dirty="0"/>
                    <a:t>, </a:t>
                  </a:r>
                  <a14:m>
                    <m:oMath xmlns:m="http://schemas.openxmlformats.org/officeDocument/2006/math">
                      <m:r>
                        <a:rPr lang="en-US" sz="2000" i="1" dirty="0" smtClean="0">
                          <a:latin typeface="Cambria Math" panose="02040503050406030204" pitchFamily="18" charset="0"/>
                        </a:rPr>
                        <m:t>𝐴</m:t>
                      </m:r>
                    </m:oMath>
                  </a14:m>
                  <a:r>
                    <a:rPr lang="en-US" sz="2000" dirty="0"/>
                    <a:t> equals </a:t>
                  </a:r>
                  <a14:m>
                    <m:oMath xmlns:m="http://schemas.openxmlformats.org/officeDocument/2006/math">
                      <m:r>
                        <a:rPr lang="en-US" sz="2000" i="1" dirty="0" smtClean="0">
                          <a:latin typeface="Cambria Math" panose="02040503050406030204" pitchFamily="18" charset="0"/>
                        </a:rPr>
                        <m:t>𝐵</m:t>
                      </m:r>
                    </m:oMath>
                  </a14:m>
                  <a:r>
                    <a:rPr lang="en-US" sz="2000" dirty="0"/>
                    <a:t>, written </a:t>
                  </a:r>
                  <a14:m>
                    <m:oMath xmlns:m="http://schemas.openxmlformats.org/officeDocument/2006/math">
                      <m:r>
                        <a:rPr lang="en-US" sz="2000" b="1" i="1" dirty="0">
                          <a:latin typeface="Cambria Math" panose="02040503050406030204" pitchFamily="18" charset="0"/>
                        </a:rPr>
                        <m:t>𝑨</m:t>
                      </m:r>
                      <m:r>
                        <a:rPr lang="en-US" sz="2000" b="1" i="1" dirty="0" smtClean="0">
                          <a:latin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𝑩</m:t>
                      </m:r>
                    </m:oMath>
                  </a14:m>
                  <a:r>
                    <a:rPr lang="en-US" sz="2000" dirty="0"/>
                    <a:t> </a:t>
                  </a:r>
                  <a:r>
                    <a:rPr lang="en-US" sz="2000" dirty="0" err="1"/>
                    <a:t>iff</a:t>
                  </a:r>
                  <a:r>
                    <a:rPr lang="en-US" sz="2000" dirty="0"/>
                    <a:t> every element of </a:t>
                  </a:r>
                  <a14:m>
                    <m:oMath xmlns:m="http://schemas.openxmlformats.org/officeDocument/2006/math">
                      <m:r>
                        <a:rPr lang="en-US" sz="2000" b="0" i="1" smtClean="0">
                          <a:latin typeface="Cambria Math" panose="02040503050406030204" pitchFamily="18" charset="0"/>
                        </a:rPr>
                        <m:t>𝐴</m:t>
                      </m:r>
                    </m:oMath>
                  </a14:m>
                  <a:r>
                    <a:rPr lang="en-US" sz="2000" dirty="0"/>
                    <a:t> is in </a:t>
                  </a:r>
                  <a14:m>
                    <m:oMath xmlns:m="http://schemas.openxmlformats.org/officeDocument/2006/math">
                      <m:r>
                        <a:rPr lang="en-US" sz="2000" b="0" i="1" smtClean="0">
                          <a:latin typeface="Cambria Math" panose="02040503050406030204" pitchFamily="18" charset="0"/>
                        </a:rPr>
                        <m:t>𝐵</m:t>
                      </m:r>
                    </m:oMath>
                  </a14:m>
                  <a:r>
                    <a:rPr lang="en-US" sz="2000" dirty="0"/>
                    <a:t> and every element of </a:t>
                  </a:r>
                  <a14:m>
                    <m:oMath xmlns:m="http://schemas.openxmlformats.org/officeDocument/2006/math">
                      <m:r>
                        <a:rPr lang="en-US" sz="2000" b="0" i="1" smtClean="0">
                          <a:latin typeface="Cambria Math" panose="02040503050406030204" pitchFamily="18" charset="0"/>
                        </a:rPr>
                        <m:t>𝐵</m:t>
                      </m:r>
                    </m:oMath>
                  </a14:m>
                  <a:r>
                    <a:rPr lang="en-US" sz="2000" dirty="0"/>
                    <a:t> is in </a:t>
                  </a:r>
                  <a14:m>
                    <m:oMath xmlns:m="http://schemas.openxmlformats.org/officeDocument/2006/math">
                      <m:r>
                        <a:rPr lang="en-US" sz="2000" b="0" i="1" dirty="0" smtClean="0">
                          <a:latin typeface="Cambria Math" panose="02040503050406030204" pitchFamily="18" charset="0"/>
                        </a:rPr>
                        <m:t>𝐴</m:t>
                      </m:r>
                    </m:oMath>
                  </a14:m>
                  <a:r>
                    <a:rPr lang="en-US" sz="2000" dirty="0"/>
                    <a:t>.</a:t>
                  </a:r>
                </a:p>
                <a:p>
                  <a:pPr>
                    <a:spcAft>
                      <a:spcPts val="600"/>
                    </a:spcAft>
                  </a:pPr>
                  <a:r>
                    <a:rPr lang="en-US" sz="2000" dirty="0"/>
                    <a:t>Symbolically: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42631" y="5093791"/>
                  <a:ext cx="7657196" cy="1092607"/>
                </a:xfrm>
                <a:prstGeom prst="rect">
                  <a:avLst/>
                </a:prstGeom>
                <a:blipFill>
                  <a:blip r:embed="rId4"/>
                  <a:stretch>
                    <a:fillRect l="-796" t="-3352" b="-9497"/>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4B8C48-AA53-4F89-9E12-4F7BAA0902F0}"/>
                  </a:ext>
                </a:extLst>
              </p:cNvPr>
              <p:cNvSpPr txBox="1"/>
              <p:nvPr/>
            </p:nvSpPr>
            <p:spPr>
              <a:xfrm>
                <a:off x="1194399" y="4400086"/>
                <a:ext cx="6731306" cy="2015936"/>
              </a:xfrm>
              <a:prstGeom prst="rect">
                <a:avLst/>
              </a:prstGeom>
              <a:noFill/>
            </p:spPr>
            <p:txBody>
              <a:bodyPr wrap="square" rtlCol="0">
                <a:spAutoFit/>
              </a:bodyPr>
              <a:lstStyle/>
              <a:p>
                <a:pPr>
                  <a:spcAft>
                    <a:spcPts val="600"/>
                  </a:spcAft>
                </a:pPr>
                <a:r>
                  <a:rPr lang="en-US" sz="2400" dirty="0">
                    <a:solidFill>
                      <a:srgbClr val="0000FF"/>
                    </a:solidFill>
                  </a:rPr>
                  <a:t>Basic method for proving that two sets are equal:</a:t>
                </a:r>
              </a:p>
              <a:p>
                <a:pPr marL="633412" indent="-457200">
                  <a:buFont typeface="+mj-lt"/>
                  <a:buAutoNum type="arabicPeriod"/>
                </a:pPr>
                <a:r>
                  <a:rPr lang="en-US" sz="2400" dirty="0"/>
                  <a:t>Let sets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be given. To prove </a:t>
                </a:r>
                <a14:m>
                  <m:oMath xmlns:m="http://schemas.openxmlformats.org/officeDocument/2006/math">
                    <m:r>
                      <a:rPr lang="en-US" sz="2400" i="1" dirty="0" smtClean="0">
                        <a:latin typeface="Cambria Math" panose="02040503050406030204" pitchFamily="18" charset="0"/>
                      </a:rPr>
                      <m:t>𝑋</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i="1" dirty="0">
                        <a:latin typeface="Cambria Math" panose="02040503050406030204" pitchFamily="18" charset="0"/>
                      </a:rPr>
                      <m:t> </m:t>
                    </m:r>
                    <m:r>
                      <a:rPr lang="en-US" sz="2400" i="1" dirty="0" smtClean="0">
                        <a:latin typeface="Cambria Math" panose="02040503050406030204" pitchFamily="18" charset="0"/>
                      </a:rPr>
                      <m:t>𝑌</m:t>
                    </m:r>
                  </m:oMath>
                </a14:m>
                <a:r>
                  <a:rPr lang="en-US" sz="2400" dirty="0"/>
                  <a:t>:</a:t>
                </a:r>
              </a:p>
              <a:p>
                <a:pPr marL="633412" indent="-457200">
                  <a:buFont typeface="+mj-lt"/>
                  <a:buAutoNum type="arabicPeriod"/>
                </a:pPr>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Prove that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oMath>
                </a14:m>
                <a:r>
                  <a:rPr lang="en-US" sz="2400" dirty="0"/>
                  <a:t>.</a:t>
                </a:r>
              </a:p>
              <a:p>
                <a:pPr marL="633412" indent="-457200">
                  <a:buFont typeface="+mj-lt"/>
                  <a:buAutoNum type="arabicPeriod"/>
                </a:pPr>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Prove that </a:t>
                </a:r>
                <a14:m>
                  <m:oMath xmlns:m="http://schemas.openxmlformats.org/officeDocument/2006/math">
                    <m:r>
                      <a:rPr lang="en-US" sz="2400" b="0" i="1" smtClean="0">
                        <a:latin typeface="Cambria Math" panose="02040503050406030204" pitchFamily="18" charset="0"/>
                      </a:rPr>
                      <m:t>𝑌</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oMath>
                </a14:m>
                <a:r>
                  <a:rPr lang="en-US" sz="2400" dirty="0"/>
                  <a:t> (or </a:t>
                </a:r>
                <a14:m>
                  <m:oMath xmlns:m="http://schemas.openxmlformats.org/officeDocument/2006/math">
                    <m:r>
                      <a:rPr lang="en-US" sz="240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𝑌</m:t>
                    </m:r>
                  </m:oMath>
                </a14:m>
                <a:r>
                  <a:rPr lang="en-US" sz="2400" dirty="0"/>
                  <a:t>).</a:t>
                </a:r>
              </a:p>
              <a:p>
                <a:pPr marL="633412" indent="-457200">
                  <a:buFont typeface="+mj-lt"/>
                  <a:buAutoNum type="arabicPeriod"/>
                </a:pPr>
                <a:r>
                  <a:rPr lang="en-US" sz="2400" dirty="0"/>
                  <a:t>From (2) and (3), conclude that </a:t>
                </a:r>
                <a14:m>
                  <m:oMath xmlns:m="http://schemas.openxmlformats.org/officeDocument/2006/math">
                    <m:r>
                      <a:rPr lang="en-US" sz="2400" i="1" dirty="0" smtClean="0">
                        <a:latin typeface="Cambria Math" panose="02040503050406030204" pitchFamily="18" charset="0"/>
                      </a:rPr>
                      <m:t>𝑋</m:t>
                    </m:r>
                    <m:r>
                      <a:rPr lang="en-US" sz="2400" i="1" dirty="0" smtClean="0">
                        <a:latin typeface="Cambria Math" panose="02040503050406030204" pitchFamily="18" charset="0"/>
                      </a:rPr>
                      <m:t>=</m:t>
                    </m:r>
                    <m:r>
                      <a:rPr lang="en-US" sz="2400" i="1" dirty="0" smtClean="0">
                        <a:latin typeface="Cambria Math" panose="02040503050406030204" pitchFamily="18" charset="0"/>
                      </a:rPr>
                      <m:t>𝑌</m:t>
                    </m:r>
                  </m:oMath>
                </a14:m>
                <a:r>
                  <a:rPr lang="en-US" sz="2400" dirty="0"/>
                  <a:t>.</a:t>
                </a:r>
              </a:p>
            </p:txBody>
          </p:sp>
        </mc:Choice>
        <mc:Fallback xmlns="">
          <p:sp>
            <p:nvSpPr>
              <p:cNvPr id="2" name="TextBox 1">
                <a:extLst>
                  <a:ext uri="{FF2B5EF4-FFF2-40B4-BE49-F238E27FC236}">
                    <a16:creationId xmlns:a16="http://schemas.microsoft.com/office/drawing/2014/main" id="{2E4B8C48-AA53-4F89-9E12-4F7BAA0902F0}"/>
                  </a:ext>
                </a:extLst>
              </p:cNvPr>
              <p:cNvSpPr txBox="1">
                <a:spLocks noRot="1" noChangeAspect="1" noMove="1" noResize="1" noEditPoints="1" noAdjustHandles="1" noChangeArrowheads="1" noChangeShapeType="1" noTextEdit="1"/>
              </p:cNvSpPr>
              <p:nvPr/>
            </p:nvSpPr>
            <p:spPr>
              <a:xfrm>
                <a:off x="1194399" y="4400086"/>
                <a:ext cx="6731306" cy="2015936"/>
              </a:xfrm>
              <a:prstGeom prst="rect">
                <a:avLst/>
              </a:prstGeom>
              <a:blipFill>
                <a:blip r:embed="rId5"/>
                <a:stretch>
                  <a:fillRect l="-1449" t="-2424" b="-6061"/>
                </a:stretch>
              </a:blipFill>
            </p:spPr>
            <p:txBody>
              <a:bodyPr/>
              <a:lstStyle/>
              <a:p>
                <a:r>
                  <a:rPr lang="en-SG">
                    <a:noFill/>
                  </a:rPr>
                  <a:t> </a:t>
                </a:r>
              </a:p>
            </p:txBody>
          </p:sp>
        </mc:Fallback>
      </mc:AlternateContent>
    </p:spTree>
    <p:extLst>
      <p:ext uri="{BB962C8B-B14F-4D97-AF65-F5344CB8AC3E}">
        <p14:creationId xmlns:p14="http://schemas.microsoft.com/office/powerpoint/2010/main" val="40012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5: Set Theory</a:t>
            </a: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8" name="TextBox 7"/>
          <p:cNvSpPr txBox="1"/>
          <p:nvPr/>
        </p:nvSpPr>
        <p:spPr>
          <a:xfrm>
            <a:off x="294458" y="190575"/>
            <a:ext cx="7753350" cy="3924151"/>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spcAft>
                <a:spcPts val="600"/>
              </a:spcAft>
            </a:pPr>
            <a:r>
              <a:rPr lang="en-US" sz="2800" dirty="0"/>
              <a:t>“For whereas in the past it was thought that every branch of mathematics depended on its own particular intuition which provided its concepts and prime truths, nowadays it is known to be possible, logically speaking, to derive practically </a:t>
            </a:r>
            <a:r>
              <a:rPr lang="en-US" sz="2800" dirty="0">
                <a:solidFill>
                  <a:srgbClr val="C00000"/>
                </a:solidFill>
              </a:rPr>
              <a:t>the whole of known mathematics from a single source – the Theory of Sets</a:t>
            </a:r>
            <a:r>
              <a:rPr lang="en-US" sz="2800" dirty="0"/>
              <a:t>.”</a:t>
            </a:r>
          </a:p>
          <a:p>
            <a:r>
              <a:rPr lang="en-US" sz="2400" dirty="0"/>
              <a:t>~Nicolas </a:t>
            </a:r>
            <a:r>
              <a:rPr lang="en-US" sz="2400" dirty="0" err="1"/>
              <a:t>Bourbaki</a:t>
            </a:r>
            <a:endParaRPr lang="en-US" sz="2400" dirty="0"/>
          </a:p>
          <a:p>
            <a:r>
              <a:rPr lang="en-US" sz="2400" i="1" dirty="0"/>
              <a:t>Elements of Mathematics: Theory of Sets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560" y="4178736"/>
            <a:ext cx="5242560" cy="2542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68" y="4301981"/>
            <a:ext cx="1481841" cy="2054370"/>
          </a:xfrm>
          <a:prstGeom prst="rect">
            <a:avLst/>
          </a:prstGeom>
        </p:spPr>
      </p:pic>
    </p:spTree>
    <p:extLst>
      <p:ext uri="{BB962C8B-B14F-4D97-AF65-F5344CB8AC3E}">
        <p14:creationId xmlns:p14="http://schemas.microsoft.com/office/powerpoint/2010/main" val="324428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mc:AlternateContent xmlns:mc="http://schemas.openxmlformats.org/markup-compatibility/2006" xmlns:a14="http://schemas.microsoft.com/office/drawing/2010/main">
        <mc:Choice Requires="a14">
          <p:sp>
            <p:nvSpPr>
              <p:cNvPr id="2" name="TextBox 1"/>
              <p:cNvSpPr txBox="1"/>
              <p:nvPr/>
            </p:nvSpPr>
            <p:spPr>
              <a:xfrm>
                <a:off x="435472" y="959606"/>
                <a:ext cx="8293749" cy="892552"/>
              </a:xfrm>
              <a:prstGeom prst="rect">
                <a:avLst/>
              </a:prstGeom>
              <a:noFill/>
            </p:spPr>
            <p:txBody>
              <a:bodyPr wrap="square" rtlCol="0">
                <a:spAutoFit/>
              </a:bodyPr>
              <a:lstStyle/>
              <a:p>
                <a:pPr marL="358775" indent="-358775">
                  <a:tabLst>
                    <a:tab pos="358775" algn="l"/>
                  </a:tabLst>
                </a:pPr>
                <a:r>
                  <a:rPr lang="en-SG" sz="2800" dirty="0"/>
                  <a:t>a.	</a:t>
                </a:r>
                <a:r>
                  <a:rPr lang="en-SG" sz="2400" dirty="0"/>
                  <a:t>Let </a:t>
                </a:r>
                <a14:m>
                  <m:oMath xmlns:m="http://schemas.openxmlformats.org/officeDocument/2006/math">
                    <m:r>
                      <a:rPr lang="en-SG" sz="2400" i="1" dirty="0" smtClean="0">
                        <a:latin typeface="Cambria Math" panose="02040503050406030204" pitchFamily="18" charset="0"/>
                      </a:rPr>
                      <m:t>𝐴</m:t>
                    </m:r>
                    <m:r>
                      <a:rPr lang="en-SG" sz="2400" i="1" dirty="0" smtClean="0">
                        <a:latin typeface="Cambria Math" panose="02040503050406030204" pitchFamily="18" charset="0"/>
                      </a:rPr>
                      <m:t> = {1, 2, 3}, </m:t>
                    </m:r>
                    <m:r>
                      <a:rPr lang="en-SG" sz="2400" i="1" dirty="0" smtClean="0">
                        <a:latin typeface="Cambria Math" panose="02040503050406030204" pitchFamily="18" charset="0"/>
                      </a:rPr>
                      <m:t>𝐵</m:t>
                    </m:r>
                    <m:r>
                      <a:rPr lang="en-SG" sz="2400" i="1" dirty="0" smtClean="0">
                        <a:latin typeface="Cambria Math" panose="02040503050406030204" pitchFamily="18" charset="0"/>
                      </a:rPr>
                      <m:t> = {3, 1, 2}</m:t>
                    </m:r>
                  </m:oMath>
                </a14:m>
                <a:r>
                  <a:rPr lang="en-SG" sz="2400" dirty="0"/>
                  <a:t> and </a:t>
                </a:r>
                <a14:m>
                  <m:oMath xmlns:m="http://schemas.openxmlformats.org/officeDocument/2006/math">
                    <m:r>
                      <a:rPr lang="en-SG" sz="2400" i="1" dirty="0" smtClean="0">
                        <a:latin typeface="Cambria Math" panose="02040503050406030204" pitchFamily="18" charset="0"/>
                      </a:rPr>
                      <m:t>𝐶</m:t>
                    </m:r>
                    <m:r>
                      <a:rPr lang="en-SG" sz="2400" i="1" dirty="0" smtClean="0">
                        <a:latin typeface="Cambria Math" panose="02040503050406030204" pitchFamily="18" charset="0"/>
                      </a:rPr>
                      <m:t> = { 1, 1, 2, 3, 3, 3}</m:t>
                    </m:r>
                  </m:oMath>
                </a14:m>
                <a:r>
                  <a:rPr lang="en-SG" sz="2400" dirty="0"/>
                  <a:t>. </a:t>
                </a:r>
              </a:p>
              <a:p>
                <a:pPr marL="358775" indent="-358775">
                  <a:tabLst>
                    <a:tab pos="358775" algn="l"/>
                  </a:tabLst>
                </a:pPr>
                <a:r>
                  <a:rPr lang="en-SG" sz="2400" dirty="0"/>
                  <a:t>	Are they the same set?</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35472" y="959606"/>
                <a:ext cx="8293749" cy="892552"/>
              </a:xfrm>
              <a:prstGeom prst="rect">
                <a:avLst/>
              </a:prstGeom>
              <a:blipFill>
                <a:blip r:embed="rId3"/>
                <a:stretch>
                  <a:fillRect l="-1470" t="-6122" b="-14286"/>
                </a:stretch>
              </a:blipFill>
            </p:spPr>
            <p:txBody>
              <a:bodyPr/>
              <a:lstStyle/>
              <a:p>
                <a:r>
                  <a:rPr lang="en-SG">
                    <a:noFill/>
                  </a:rPr>
                  <a:t> </a:t>
                </a:r>
              </a:p>
            </p:txBody>
          </p:sp>
        </mc:Fallback>
      </mc:AlternateContent>
      <p:sp>
        <p:nvSpPr>
          <p:cNvPr id="3" name="TextBox 2"/>
          <p:cNvSpPr txBox="1"/>
          <p:nvPr/>
        </p:nvSpPr>
        <p:spPr>
          <a:xfrm>
            <a:off x="754135" y="1829726"/>
            <a:ext cx="8219297" cy="430887"/>
          </a:xfrm>
          <a:prstGeom prst="rect">
            <a:avLst/>
          </a:prstGeom>
          <a:solidFill>
            <a:schemeClr val="accent4">
              <a:lumMod val="40000"/>
              <a:lumOff val="60000"/>
            </a:schemeClr>
          </a:solidFill>
        </p:spPr>
        <p:txBody>
          <a:bodyPr wrap="square" rtlCol="0">
            <a:spAutoFit/>
          </a:bodyPr>
          <a:lstStyle/>
          <a:p>
            <a:r>
              <a:rPr lang="en-SG" sz="2200" dirty="0">
                <a:solidFill>
                  <a:srgbClr val="C00000"/>
                </a:solidFill>
              </a:rPr>
              <a:t>Yes</a:t>
            </a:r>
            <a:r>
              <a:rPr lang="en-SG" sz="2200" dirty="0"/>
              <a:t>, they are the same set, each containing three elements: 1, 2 and 3.</a:t>
            </a:r>
            <a:endParaRPr lang="en-US" sz="2200" dirty="0"/>
          </a:p>
        </p:txBody>
      </p:sp>
      <mc:AlternateContent xmlns:mc="http://schemas.openxmlformats.org/markup-compatibility/2006" xmlns:a14="http://schemas.microsoft.com/office/drawing/2010/main">
        <mc:Choice Requires="a14">
          <p:sp>
            <p:nvSpPr>
              <p:cNvPr id="32" name="TextBox 31"/>
              <p:cNvSpPr txBox="1"/>
              <p:nvPr/>
            </p:nvSpPr>
            <p:spPr>
              <a:xfrm>
                <a:off x="435473" y="2367574"/>
                <a:ext cx="2431956" cy="461665"/>
              </a:xfrm>
              <a:prstGeom prst="rect">
                <a:avLst/>
              </a:prstGeom>
              <a:noFill/>
            </p:spPr>
            <p:txBody>
              <a:bodyPr wrap="square" rtlCol="0">
                <a:spAutoFit/>
              </a:bodyPr>
              <a:lstStyle/>
              <a:p>
                <a:pPr marL="358775" indent="-358775">
                  <a:tabLst>
                    <a:tab pos="358775" algn="l"/>
                  </a:tabLst>
                </a:pPr>
                <a:r>
                  <a:rPr lang="en-SG" sz="2400" dirty="0"/>
                  <a:t>b.	Is </a:t>
                </a:r>
                <a14:m>
                  <m:oMath xmlns:m="http://schemas.openxmlformats.org/officeDocument/2006/math">
                    <m:r>
                      <a:rPr lang="en-SG" sz="2400" i="1" dirty="0" smtClean="0">
                        <a:latin typeface="Cambria Math" panose="02040503050406030204" pitchFamily="18" charset="0"/>
                      </a:rPr>
                      <m:t>{9}=9</m:t>
                    </m:r>
                  </m:oMath>
                </a14:m>
                <a:r>
                  <a:rPr lang="en-SG" sz="2400" dirty="0"/>
                  <a:t>?</a:t>
                </a:r>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35473" y="2367574"/>
                <a:ext cx="2431956" cy="461665"/>
              </a:xfrm>
              <a:prstGeom prst="rect">
                <a:avLst/>
              </a:prstGeom>
              <a:blipFill>
                <a:blip r:embed="rId4"/>
                <a:stretch>
                  <a:fillRect l="-3759" t="-10526" b="-28947"/>
                </a:stretch>
              </a:blipFill>
            </p:spPr>
            <p:txBody>
              <a:bodyPr/>
              <a:lstStyle/>
              <a:p>
                <a:r>
                  <a:rPr lang="en-SG">
                    <a:noFill/>
                  </a:rPr>
                  <a:t> </a:t>
                </a:r>
              </a:p>
            </p:txBody>
          </p:sp>
        </mc:Fallback>
      </mc:AlternateContent>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4" name="TextBox 33"/>
              <p:cNvSpPr txBox="1"/>
              <p:nvPr/>
            </p:nvSpPr>
            <p:spPr>
              <a:xfrm>
                <a:off x="2844459" y="2624611"/>
                <a:ext cx="5494155" cy="430887"/>
              </a:xfrm>
              <a:prstGeom prst="rect">
                <a:avLst/>
              </a:prstGeom>
              <a:solidFill>
                <a:schemeClr val="accent4">
                  <a:lumMod val="40000"/>
                  <a:lumOff val="60000"/>
                </a:schemeClr>
              </a:solidFill>
            </p:spPr>
            <p:txBody>
              <a:bodyPr wrap="square" rtlCol="0">
                <a:spAutoFit/>
              </a:bodyPr>
              <a:lstStyle/>
              <a:p>
                <a:r>
                  <a:rPr lang="en-SG" sz="2200" dirty="0">
                    <a:solidFill>
                      <a:srgbClr val="C00000"/>
                    </a:solidFill>
                  </a:rPr>
                  <a:t>No</a:t>
                </a:r>
                <a:r>
                  <a:rPr lang="en-SG" sz="2200" dirty="0"/>
                  <a:t>, </a:t>
                </a:r>
                <a14:m>
                  <m:oMath xmlns:m="http://schemas.openxmlformats.org/officeDocument/2006/math">
                    <m:r>
                      <a:rPr lang="en-SG" sz="2200" i="1" dirty="0" smtClean="0">
                        <a:latin typeface="Cambria Math" panose="02040503050406030204" pitchFamily="18" charset="0"/>
                      </a:rPr>
                      <m:t>{9} </m:t>
                    </m:r>
                    <m:r>
                      <a:rPr lang="en-SG" sz="2200" i="1" smtClean="0">
                        <a:latin typeface="Cambria Math" panose="02040503050406030204" pitchFamily="18" charset="0"/>
                        <a:ea typeface="Cambria Math" panose="02040503050406030204" pitchFamily="18" charset="0"/>
                      </a:rPr>
                      <m:t>≠</m:t>
                    </m:r>
                    <m:r>
                      <a:rPr lang="en-SG" sz="2200" i="1" dirty="0" smtClean="0">
                        <a:latin typeface="Cambria Math" panose="02040503050406030204" pitchFamily="18" charset="0"/>
                      </a:rPr>
                      <m:t> 9 </m:t>
                    </m:r>
                  </m:oMath>
                </a14:m>
                <a:r>
                  <a:rPr lang="en-SG" sz="2200" dirty="0"/>
                  <a:t>because </a:t>
                </a:r>
                <a14:m>
                  <m:oMath xmlns:m="http://schemas.openxmlformats.org/officeDocument/2006/math">
                    <m:r>
                      <a:rPr lang="en-SG" sz="2200" i="1" dirty="0" smtClean="0">
                        <a:latin typeface="Cambria Math" panose="02040503050406030204" pitchFamily="18" charset="0"/>
                      </a:rPr>
                      <m:t>{9} </m:t>
                    </m:r>
                  </m:oMath>
                </a14:m>
                <a:r>
                  <a:rPr lang="en-SG" sz="2200" dirty="0"/>
                  <a:t>is a set  but </a:t>
                </a:r>
                <a14:m>
                  <m:oMath xmlns:m="http://schemas.openxmlformats.org/officeDocument/2006/math">
                    <m:r>
                      <a:rPr lang="en-SG" sz="2200" i="1" dirty="0" smtClean="0">
                        <a:latin typeface="Cambria Math" panose="02040503050406030204" pitchFamily="18" charset="0"/>
                      </a:rPr>
                      <m:t>9</m:t>
                    </m:r>
                  </m:oMath>
                </a14:m>
                <a:r>
                  <a:rPr lang="en-SG" sz="2200" dirty="0"/>
                  <a:t> is not.</a:t>
                </a:r>
                <a:endParaRPr lang="en-US" sz="22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844459" y="2624611"/>
                <a:ext cx="5494155" cy="430887"/>
              </a:xfrm>
              <a:prstGeom prst="rect">
                <a:avLst/>
              </a:prstGeom>
              <a:blipFill>
                <a:blip r:embed="rId5"/>
                <a:stretch>
                  <a:fillRect l="-1443" t="-10000" b="-285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35472" y="3184009"/>
                <a:ext cx="2522723" cy="507383"/>
              </a:xfrm>
              <a:prstGeom prst="rect">
                <a:avLst/>
              </a:prstGeom>
              <a:noFill/>
            </p:spPr>
            <p:txBody>
              <a:bodyPr wrap="square" rtlCol="0">
                <a:spAutoFit/>
              </a:bodyPr>
              <a:lstStyle/>
              <a:p>
                <a:pPr marL="358775" indent="-358775">
                  <a:tabLst>
                    <a:tab pos="358775" algn="l"/>
                  </a:tabLst>
                </a:pPr>
                <a:r>
                  <a:rPr lang="en-SG" sz="2400" dirty="0"/>
                  <a:t>c.	Is </a:t>
                </a:r>
                <a14:m>
                  <m:oMath xmlns:m="http://schemas.openxmlformats.org/officeDocument/2006/math">
                    <m:r>
                      <a:rPr lang="en-SG" sz="2400" i="1" dirty="0" smtClean="0">
                        <a:latin typeface="Cambria Math" panose="02040503050406030204" pitchFamily="18" charset="0"/>
                      </a:rPr>
                      <m:t>{9}=</m:t>
                    </m:r>
                    <m:d>
                      <m:dPr>
                        <m:begChr m:val="{"/>
                        <m:endChr m:val="}"/>
                        <m:ctrlPr>
                          <a:rPr lang="en-SG" sz="2400" i="1" dirty="0" smtClean="0">
                            <a:latin typeface="Cambria Math" panose="02040503050406030204" pitchFamily="18" charset="0"/>
                          </a:rPr>
                        </m:ctrlPr>
                      </m:dPr>
                      <m:e>
                        <m:d>
                          <m:dPr>
                            <m:begChr m:val="{"/>
                            <m:endChr m:val="}"/>
                            <m:ctrlPr>
                              <a:rPr lang="en-SG" sz="2400" i="1" dirty="0" smtClean="0">
                                <a:latin typeface="Cambria Math" panose="02040503050406030204" pitchFamily="18" charset="0"/>
                              </a:rPr>
                            </m:ctrlPr>
                          </m:dPr>
                          <m:e>
                            <m:r>
                              <a:rPr lang="en-SG" sz="2400" i="1" dirty="0" smtClean="0">
                                <a:latin typeface="Cambria Math" panose="02040503050406030204" pitchFamily="18" charset="0"/>
                              </a:rPr>
                              <m:t>9</m:t>
                            </m:r>
                          </m:e>
                        </m:d>
                      </m:e>
                    </m:d>
                  </m:oMath>
                </a14:m>
                <a:r>
                  <a:rPr lang="en-SG" sz="2400" dirty="0"/>
                  <a:t>?</a:t>
                </a:r>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35472" y="3184009"/>
                <a:ext cx="2522723" cy="507383"/>
              </a:xfrm>
              <a:prstGeom prst="rect">
                <a:avLst/>
              </a:prstGeom>
              <a:blipFill>
                <a:blip r:embed="rId6"/>
                <a:stretch>
                  <a:fillRect l="-3623" t="-3571" b="-2261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802615" y="3792879"/>
                <a:ext cx="6535999" cy="811376"/>
              </a:xfrm>
              <a:prstGeom prst="rect">
                <a:avLst/>
              </a:prstGeom>
              <a:solidFill>
                <a:schemeClr val="accent4">
                  <a:lumMod val="40000"/>
                  <a:lumOff val="60000"/>
                </a:schemeClr>
              </a:solidFill>
            </p:spPr>
            <p:txBody>
              <a:bodyPr wrap="square" rtlCol="0">
                <a:spAutoFit/>
              </a:bodyPr>
              <a:lstStyle/>
              <a:p>
                <a:r>
                  <a:rPr lang="en-SG" sz="2200" dirty="0">
                    <a:solidFill>
                      <a:srgbClr val="C00000"/>
                    </a:solidFill>
                  </a:rPr>
                  <a:t>No</a:t>
                </a:r>
                <a:r>
                  <a:rPr lang="en-SG" sz="2200" dirty="0"/>
                  <a:t>, </a:t>
                </a:r>
                <a14:m>
                  <m:oMath xmlns:m="http://schemas.openxmlformats.org/officeDocument/2006/math">
                    <m:r>
                      <a:rPr lang="en-SG" sz="2200" i="1" dirty="0" smtClean="0">
                        <a:latin typeface="Cambria Math" panose="02040503050406030204" pitchFamily="18" charset="0"/>
                      </a:rPr>
                      <m:t>{9}</m:t>
                    </m:r>
                    <m:r>
                      <a:rPr lang="en-SG" sz="2200" i="1">
                        <a:latin typeface="Cambria Math" panose="02040503050406030204" pitchFamily="18" charset="0"/>
                        <a:ea typeface="Cambria Math" panose="02040503050406030204" pitchFamily="18" charset="0"/>
                      </a:rPr>
                      <m:t>≠</m:t>
                    </m:r>
                    <m:r>
                      <a:rPr lang="en-SG" sz="2200" i="1" dirty="0" smtClean="0">
                        <a:latin typeface="Cambria Math" panose="02040503050406030204" pitchFamily="18" charset="0"/>
                      </a:rPr>
                      <m:t>{{9}} </m:t>
                    </m:r>
                  </m:oMath>
                </a14:m>
                <a:r>
                  <a:rPr lang="en-SG" sz="2200" dirty="0"/>
                  <a:t>because </a:t>
                </a:r>
                <a14:m>
                  <m:oMath xmlns:m="http://schemas.openxmlformats.org/officeDocument/2006/math">
                    <m:r>
                      <a:rPr lang="en-SG" sz="2200" i="1" dirty="0" smtClean="0">
                        <a:latin typeface="Cambria Math" panose="02040503050406030204" pitchFamily="18" charset="0"/>
                      </a:rPr>
                      <m:t>{9}</m:t>
                    </m:r>
                  </m:oMath>
                </a14:m>
                <a:r>
                  <a:rPr lang="en-SG" sz="2200" dirty="0"/>
                  <a:t> is a set with the element </a:t>
                </a:r>
                <a14:m>
                  <m:oMath xmlns:m="http://schemas.openxmlformats.org/officeDocument/2006/math">
                    <m:r>
                      <a:rPr lang="en-SG" sz="2200" i="1" dirty="0" smtClean="0">
                        <a:latin typeface="Cambria Math" panose="02040503050406030204" pitchFamily="18" charset="0"/>
                      </a:rPr>
                      <m:t>9</m:t>
                    </m:r>
                  </m:oMath>
                </a14:m>
                <a:r>
                  <a:rPr lang="en-SG" sz="2200" dirty="0"/>
                  <a:t> whereas </a:t>
                </a:r>
                <a14:m>
                  <m:oMath xmlns:m="http://schemas.openxmlformats.org/officeDocument/2006/math">
                    <m:d>
                      <m:dPr>
                        <m:begChr m:val="{"/>
                        <m:endChr m:val="}"/>
                        <m:ctrlPr>
                          <a:rPr lang="en-SG" sz="2200" i="1" dirty="0" smtClean="0">
                            <a:latin typeface="Cambria Math" panose="02040503050406030204" pitchFamily="18" charset="0"/>
                          </a:rPr>
                        </m:ctrlPr>
                      </m:dPr>
                      <m:e>
                        <m:d>
                          <m:dPr>
                            <m:begChr m:val="{"/>
                            <m:endChr m:val="}"/>
                            <m:ctrlPr>
                              <a:rPr lang="en-SG" sz="2200" i="1" dirty="0" smtClean="0">
                                <a:latin typeface="Cambria Math" panose="02040503050406030204" pitchFamily="18" charset="0"/>
                              </a:rPr>
                            </m:ctrlPr>
                          </m:dPr>
                          <m:e>
                            <m:r>
                              <a:rPr lang="en-SG" sz="2200" i="1" dirty="0" smtClean="0">
                                <a:latin typeface="Cambria Math" panose="02040503050406030204" pitchFamily="18" charset="0"/>
                              </a:rPr>
                              <m:t>9</m:t>
                            </m:r>
                          </m:e>
                        </m:d>
                      </m:e>
                    </m:d>
                  </m:oMath>
                </a14:m>
                <a:r>
                  <a:rPr lang="en-SG" sz="2200" dirty="0"/>
                  <a:t> is a </a:t>
                </a:r>
                <a:r>
                  <a:rPr lang="en-SG" sz="2200" dirty="0" err="1"/>
                  <a:t>a</a:t>
                </a:r>
                <a:r>
                  <a:rPr lang="en-SG" sz="2200" dirty="0"/>
                  <a:t> set with the element </a:t>
                </a:r>
                <a14:m>
                  <m:oMath xmlns:m="http://schemas.openxmlformats.org/officeDocument/2006/math">
                    <m:r>
                      <a:rPr lang="en-SG" sz="2200" i="1" dirty="0" smtClean="0">
                        <a:latin typeface="Cambria Math" panose="02040503050406030204" pitchFamily="18" charset="0"/>
                      </a:rPr>
                      <m:t>{9}</m:t>
                    </m:r>
                  </m:oMath>
                </a14:m>
                <a:r>
                  <a:rPr lang="en-SG" sz="2200" dirty="0"/>
                  <a:t>.</a:t>
                </a:r>
                <a:endParaRPr lang="en-US" sz="22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802615" y="3792879"/>
                <a:ext cx="6535999" cy="811376"/>
              </a:xfrm>
              <a:prstGeom prst="rect">
                <a:avLst/>
              </a:prstGeom>
              <a:blipFill>
                <a:blip r:embed="rId7"/>
                <a:stretch>
                  <a:fillRect l="-1213" t="-5263" b="-1278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35472" y="4740831"/>
                <a:ext cx="2858625" cy="461665"/>
              </a:xfrm>
              <a:prstGeom prst="rect">
                <a:avLst/>
              </a:prstGeom>
              <a:noFill/>
            </p:spPr>
            <p:txBody>
              <a:bodyPr wrap="square" rtlCol="0">
                <a:spAutoFit/>
              </a:bodyPr>
              <a:lstStyle/>
              <a:p>
                <a:pPr marL="358775" indent="-358775">
                  <a:tabLst>
                    <a:tab pos="358775" algn="l"/>
                  </a:tabLst>
                </a:pPr>
                <a:r>
                  <a:rPr lang="en-SG" sz="2400" dirty="0"/>
                  <a:t>d.	Is </a:t>
                </a:r>
                <a14:m>
                  <m:oMath xmlns:m="http://schemas.openxmlformats.org/officeDocument/2006/math">
                    <m:r>
                      <a:rPr lang="en-SG" sz="2400" i="1" dirty="0" smtClean="0">
                        <a:latin typeface="Cambria Math" panose="02040503050406030204" pitchFamily="18" charset="0"/>
                      </a:rPr>
                      <m:t>{9}={9,</m:t>
                    </m:r>
                    <m:r>
                      <a:rPr lang="en-SG" sz="2400" i="1" smtClean="0">
                        <a:latin typeface="Cambria Math" panose="02040503050406030204" pitchFamily="18" charset="0"/>
                        <a:ea typeface="Cambria Math" panose="02040503050406030204" pitchFamily="18" charset="0"/>
                      </a:rPr>
                      <m:t>∅</m:t>
                    </m:r>
                    <m:r>
                      <a:rPr lang="en-SG" sz="2400" i="1" dirty="0" smtClean="0">
                        <a:latin typeface="Cambria Math" panose="02040503050406030204" pitchFamily="18" charset="0"/>
                      </a:rPr>
                      <m:t>}</m:t>
                    </m:r>
                  </m:oMath>
                </a14:m>
                <a:r>
                  <a:rPr lang="en-SG" sz="2400" dirty="0"/>
                  <a:t>?</a:t>
                </a:r>
                <a:endParaRPr lang="en-US"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35472" y="4740831"/>
                <a:ext cx="2858625" cy="461665"/>
              </a:xfrm>
              <a:prstGeom prst="rect">
                <a:avLst/>
              </a:prstGeom>
              <a:blipFill>
                <a:blip r:embed="rId8"/>
                <a:stretch>
                  <a:fillRect l="-3198" t="-10667" b="-30667"/>
                </a:stretch>
              </a:blipFill>
            </p:spPr>
            <p:txBody>
              <a:bodyPr/>
              <a:lstStyle/>
              <a:p>
                <a:r>
                  <a:rPr lang="en-SG">
                    <a:noFill/>
                  </a:rPr>
                  <a:t> </a:t>
                </a:r>
              </a:p>
            </p:txBody>
          </p:sp>
        </mc:Fallback>
      </mc:AlternateContent>
      <p:sp>
        <p:nvSpPr>
          <p:cNvPr id="31" name="Oval 30"/>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8" name="Picture 27">
            <a:extLst>
              <a:ext uri="{FF2B5EF4-FFF2-40B4-BE49-F238E27FC236}">
                <a16:creationId xmlns:a16="http://schemas.microsoft.com/office/drawing/2014/main" id="{E4B39B64-5136-4C42-9F2F-598D5FF3069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9743"/>
          <a:stretch/>
        </p:blipFill>
        <p:spPr>
          <a:xfrm>
            <a:off x="7747558" y="-11082"/>
            <a:ext cx="1396442" cy="91797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8C459CB-A47F-4F0C-BA21-338CA0528124}"/>
                  </a:ext>
                </a:extLst>
              </p:cNvPr>
              <p:cNvSpPr txBox="1"/>
              <p:nvPr/>
            </p:nvSpPr>
            <p:spPr>
              <a:xfrm>
                <a:off x="1740982" y="5297400"/>
                <a:ext cx="6535999" cy="1107996"/>
              </a:xfrm>
              <a:prstGeom prst="rect">
                <a:avLst/>
              </a:prstGeom>
              <a:solidFill>
                <a:schemeClr val="accent4">
                  <a:lumMod val="40000"/>
                  <a:lumOff val="60000"/>
                </a:schemeClr>
              </a:solidFill>
            </p:spPr>
            <p:txBody>
              <a:bodyPr wrap="square" rtlCol="0">
                <a:spAutoFit/>
              </a:bodyPr>
              <a:lstStyle/>
              <a:p>
                <a:r>
                  <a:rPr lang="en-SG" sz="2200" dirty="0">
                    <a:solidFill>
                      <a:srgbClr val="C00000"/>
                    </a:solidFill>
                  </a:rPr>
                  <a:t>No</a:t>
                </a:r>
                <a:r>
                  <a:rPr lang="en-SG" sz="2200" dirty="0"/>
                  <a:t>, </a:t>
                </a:r>
                <a14:m>
                  <m:oMath xmlns:m="http://schemas.openxmlformats.org/officeDocument/2006/math">
                    <m:r>
                      <a:rPr lang="en-SG" sz="2200" i="1" dirty="0" smtClean="0">
                        <a:latin typeface="Cambria Math" panose="02040503050406030204" pitchFamily="18" charset="0"/>
                      </a:rPr>
                      <m:t>{9}</m:t>
                    </m:r>
                    <m:r>
                      <a:rPr lang="en-SG" sz="2200" i="1">
                        <a:latin typeface="Cambria Math" panose="02040503050406030204" pitchFamily="18" charset="0"/>
                        <a:ea typeface="Cambria Math" panose="02040503050406030204" pitchFamily="18" charset="0"/>
                      </a:rPr>
                      <m:t>≠</m:t>
                    </m:r>
                    <m:r>
                      <a:rPr lang="en-SG" sz="2200" i="1" dirty="0" smtClean="0">
                        <a:latin typeface="Cambria Math" panose="02040503050406030204" pitchFamily="18" charset="0"/>
                      </a:rPr>
                      <m:t>{9,</m:t>
                    </m:r>
                    <m:r>
                      <a:rPr lang="en-SG" sz="2200" i="1" dirty="0">
                        <a:latin typeface="Cambria Math" panose="02040503050406030204" pitchFamily="18" charset="0"/>
                        <a:ea typeface="Cambria Math" panose="02040503050406030204" pitchFamily="18" charset="0"/>
                      </a:rPr>
                      <m:t> </m:t>
                    </m:r>
                    <m:r>
                      <a:rPr lang="en-SG" sz="2200" i="1">
                        <a:latin typeface="Cambria Math" panose="02040503050406030204" pitchFamily="18" charset="0"/>
                        <a:ea typeface="Cambria Math" panose="02040503050406030204" pitchFamily="18" charset="0"/>
                      </a:rPr>
                      <m:t>∅</m:t>
                    </m:r>
                    <m:r>
                      <a:rPr lang="en-SG" sz="2200" i="1" dirty="0" smtClean="0">
                        <a:latin typeface="Cambria Math" panose="02040503050406030204" pitchFamily="18" charset="0"/>
                      </a:rPr>
                      <m:t>}</m:t>
                    </m:r>
                  </m:oMath>
                </a14:m>
                <a:r>
                  <a:rPr lang="en-SG" sz="2200" dirty="0"/>
                  <a:t> because </a:t>
                </a:r>
                <a14:m>
                  <m:oMath xmlns:m="http://schemas.openxmlformats.org/officeDocument/2006/math">
                    <m:r>
                      <a:rPr lang="en-SG" sz="2200" i="1" dirty="0" smtClean="0">
                        <a:latin typeface="Cambria Math" panose="02040503050406030204" pitchFamily="18" charset="0"/>
                      </a:rPr>
                      <m:t>{9} </m:t>
                    </m:r>
                  </m:oMath>
                </a14:m>
                <a:r>
                  <a:rPr lang="en-SG" sz="2200" dirty="0"/>
                  <a:t>is a set with one element whereas </a:t>
                </a:r>
                <a14:m>
                  <m:oMath xmlns:m="http://schemas.openxmlformats.org/officeDocument/2006/math">
                    <m:r>
                      <a:rPr lang="en-SG" sz="2200" i="1" dirty="0" smtClean="0">
                        <a:latin typeface="Cambria Math" panose="02040503050406030204" pitchFamily="18" charset="0"/>
                      </a:rPr>
                      <m:t>{9,</m:t>
                    </m:r>
                    <m:r>
                      <a:rPr lang="en-SG" sz="2200" i="1" dirty="0">
                        <a:latin typeface="Cambria Math" panose="02040503050406030204" pitchFamily="18" charset="0"/>
                        <a:ea typeface="Cambria Math" panose="02040503050406030204" pitchFamily="18" charset="0"/>
                      </a:rPr>
                      <m:t> </m:t>
                    </m:r>
                    <m:r>
                      <a:rPr lang="en-SG" sz="2200" i="1">
                        <a:latin typeface="Cambria Math" panose="02040503050406030204" pitchFamily="18" charset="0"/>
                        <a:ea typeface="Cambria Math" panose="02040503050406030204" pitchFamily="18" charset="0"/>
                      </a:rPr>
                      <m:t>∅</m:t>
                    </m:r>
                    <m:r>
                      <a:rPr lang="en-SG" sz="2200" i="1" dirty="0" smtClean="0">
                        <a:latin typeface="Cambria Math" panose="02040503050406030204" pitchFamily="18" charset="0"/>
                      </a:rPr>
                      <m:t>}</m:t>
                    </m:r>
                  </m:oMath>
                </a14:m>
                <a:r>
                  <a:rPr lang="en-SG" sz="2200" dirty="0"/>
                  <a:t> is a set with two elements. </a:t>
                </a:r>
              </a:p>
              <a:p>
                <a:r>
                  <a:rPr lang="en-SG" sz="2200" dirty="0"/>
                  <a:t>Alternatively, since </a:t>
                </a:r>
                <a14:m>
                  <m:oMath xmlns:m="http://schemas.openxmlformats.org/officeDocument/2006/math">
                    <m:d>
                      <m:dPr>
                        <m:begChr m:val="{"/>
                        <m:endChr m:val="}"/>
                        <m:ctrlPr>
                          <a:rPr lang="en-SG" sz="2200" i="1" dirty="0">
                            <a:latin typeface="Cambria Math" panose="02040503050406030204" pitchFamily="18" charset="0"/>
                          </a:rPr>
                        </m:ctrlPr>
                      </m:dPr>
                      <m:e>
                        <m:r>
                          <a:rPr lang="en-SG" sz="2200" i="1" dirty="0">
                            <a:latin typeface="Cambria Math" panose="02040503050406030204" pitchFamily="18" charset="0"/>
                          </a:rPr>
                          <m:t>9,</m:t>
                        </m:r>
                        <m:r>
                          <a:rPr lang="en-SG" sz="2200" i="1" dirty="0">
                            <a:latin typeface="Cambria Math" panose="02040503050406030204" pitchFamily="18" charset="0"/>
                            <a:ea typeface="Cambria Math" panose="02040503050406030204" pitchFamily="18" charset="0"/>
                          </a:rPr>
                          <m:t> </m:t>
                        </m:r>
                        <m:r>
                          <a:rPr lang="en-SG" sz="2200" i="1">
                            <a:latin typeface="Cambria Math" panose="02040503050406030204" pitchFamily="18" charset="0"/>
                            <a:ea typeface="Cambria Math" panose="02040503050406030204" pitchFamily="18" charset="0"/>
                          </a:rPr>
                          <m:t>∅</m:t>
                        </m:r>
                      </m:e>
                    </m:d>
                    <m:r>
                      <a:rPr lang="en-SG" sz="2200" i="1" dirty="0" smtClean="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{9}</m:t>
                    </m:r>
                  </m:oMath>
                </a14:m>
                <a:r>
                  <a:rPr lang="en-SG" sz="2200" dirty="0"/>
                  <a:t>, hence </a:t>
                </a:r>
                <a14:m>
                  <m:oMath xmlns:m="http://schemas.openxmlformats.org/officeDocument/2006/math">
                    <m:d>
                      <m:dPr>
                        <m:begChr m:val="{"/>
                        <m:endChr m:val="}"/>
                        <m:ctrlPr>
                          <a:rPr lang="en-SG" sz="2200" i="1" dirty="0">
                            <a:latin typeface="Cambria Math" panose="02040503050406030204" pitchFamily="18" charset="0"/>
                          </a:rPr>
                        </m:ctrlPr>
                      </m:dPr>
                      <m:e>
                        <m:r>
                          <a:rPr lang="en-SG" sz="2200" i="1" dirty="0">
                            <a:latin typeface="Cambria Math" panose="02040503050406030204" pitchFamily="18" charset="0"/>
                          </a:rPr>
                          <m:t>9</m:t>
                        </m:r>
                      </m:e>
                    </m:d>
                    <m:r>
                      <a:rPr lang="en-SG" sz="2200" i="1">
                        <a:latin typeface="Cambria Math" panose="02040503050406030204" pitchFamily="18" charset="0"/>
                        <a:ea typeface="Cambria Math" panose="02040503050406030204" pitchFamily="18" charset="0"/>
                      </a:rPr>
                      <m:t>≠</m:t>
                    </m:r>
                    <m:d>
                      <m:dPr>
                        <m:begChr m:val="{"/>
                        <m:endChr m:val="}"/>
                        <m:ctrlPr>
                          <a:rPr lang="en-SG" sz="2200" i="1" dirty="0">
                            <a:latin typeface="Cambria Math" panose="02040503050406030204" pitchFamily="18" charset="0"/>
                          </a:rPr>
                        </m:ctrlPr>
                      </m:dPr>
                      <m:e>
                        <m:r>
                          <a:rPr lang="en-SG" sz="2200" i="1" dirty="0">
                            <a:latin typeface="Cambria Math" panose="02040503050406030204" pitchFamily="18" charset="0"/>
                          </a:rPr>
                          <m:t>9,</m:t>
                        </m:r>
                        <m:r>
                          <a:rPr lang="en-SG" sz="2200" i="1" dirty="0">
                            <a:latin typeface="Cambria Math" panose="02040503050406030204" pitchFamily="18" charset="0"/>
                            <a:ea typeface="Cambria Math" panose="02040503050406030204" pitchFamily="18" charset="0"/>
                          </a:rPr>
                          <m:t> </m:t>
                        </m:r>
                        <m:r>
                          <a:rPr lang="en-SG" sz="2200" i="1">
                            <a:latin typeface="Cambria Math" panose="02040503050406030204" pitchFamily="18" charset="0"/>
                            <a:ea typeface="Cambria Math" panose="02040503050406030204" pitchFamily="18" charset="0"/>
                          </a:rPr>
                          <m:t>∅</m:t>
                        </m:r>
                      </m:e>
                    </m:d>
                    <m:r>
                      <a:rPr lang="en-US" sz="2200" b="0" i="0" dirty="0" smtClean="0">
                        <a:latin typeface="Cambria Math" panose="02040503050406030204" pitchFamily="18" charset="0"/>
                      </a:rPr>
                      <m:t>.</m:t>
                    </m:r>
                  </m:oMath>
                </a14:m>
                <a:endParaRPr lang="en-US" sz="2200" dirty="0"/>
              </a:p>
            </p:txBody>
          </p:sp>
        </mc:Choice>
        <mc:Fallback xmlns="">
          <p:sp>
            <p:nvSpPr>
              <p:cNvPr id="29" name="TextBox 28">
                <a:extLst>
                  <a:ext uri="{FF2B5EF4-FFF2-40B4-BE49-F238E27FC236}">
                    <a16:creationId xmlns:a16="http://schemas.microsoft.com/office/drawing/2014/main" id="{38C459CB-A47F-4F0C-BA21-338CA0528124}"/>
                  </a:ext>
                </a:extLst>
              </p:cNvPr>
              <p:cNvSpPr txBox="1">
                <a:spLocks noRot="1" noChangeAspect="1" noMove="1" noResize="1" noEditPoints="1" noAdjustHandles="1" noChangeArrowheads="1" noChangeShapeType="1" noTextEdit="1"/>
              </p:cNvSpPr>
              <p:nvPr/>
            </p:nvSpPr>
            <p:spPr>
              <a:xfrm>
                <a:off x="1740982" y="5297400"/>
                <a:ext cx="6535999" cy="1107996"/>
              </a:xfrm>
              <a:prstGeom prst="rect">
                <a:avLst/>
              </a:prstGeom>
              <a:blipFill>
                <a:blip r:embed="rId10"/>
                <a:stretch>
                  <a:fillRect l="-1213" t="-3846" b="-9890"/>
                </a:stretch>
              </a:blipFill>
            </p:spPr>
            <p:txBody>
              <a:bodyPr/>
              <a:lstStyle/>
              <a:p>
                <a:r>
                  <a:rPr lang="en-SG">
                    <a:noFill/>
                  </a:rPr>
                  <a:t> </a:t>
                </a:r>
              </a:p>
            </p:txBody>
          </p:sp>
        </mc:Fallback>
      </mc:AlternateContent>
    </p:spTree>
    <p:extLst>
      <p:ext uri="{BB962C8B-B14F-4D97-AF65-F5344CB8AC3E}">
        <p14:creationId xmlns:p14="http://schemas.microsoft.com/office/powerpoint/2010/main" val="84749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45"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7729B7-DD6F-45CE-965B-274CA242352A}"/>
                  </a:ext>
                </a:extLst>
              </p:cNvPr>
              <p:cNvSpPr txBox="1"/>
              <p:nvPr/>
            </p:nvSpPr>
            <p:spPr>
              <a:xfrm>
                <a:off x="369739" y="1027741"/>
                <a:ext cx="7856264" cy="2046714"/>
              </a:xfrm>
              <a:prstGeom prst="rect">
                <a:avLst/>
              </a:prstGeom>
              <a:noFill/>
              <a:ln>
                <a:noFill/>
              </a:ln>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oMath>
                  </m:oMathPara>
                </a14:m>
                <a:endParaRPr lang="en-SG" altLang="en-US" sz="2800" dirty="0"/>
              </a:p>
              <a:p>
                <a:pPr>
                  <a:spcAft>
                    <a:spcPts val="600"/>
                  </a:spcAft>
                </a:pPr>
                <a:r>
                  <a:rPr lang="en-SG" altLang="en-US" sz="2800" dirty="0"/>
                  <a:t>From the definition of subset:</a:t>
                </a:r>
              </a:p>
              <a:p>
                <a:pPr algn="ctr">
                  <a:spcAft>
                    <a:spcPts val="600"/>
                  </a:spcAft>
                </a:pPr>
                <a14:m>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0" smtClean="0">
                        <a:latin typeface="Cambria Math" panose="02040503050406030204" pitchFamily="18" charset="0"/>
                        <a:ea typeface="Cambria Math" panose="02040503050406030204" pitchFamily="18" charset="0"/>
                      </a:rPr>
                      <m:t> </m:t>
                    </m:r>
                  </m:oMath>
                </a14:m>
                <a:r>
                  <a:rPr lang="en-US" sz="2800" dirty="0" err="1"/>
                  <a:t>iff</a:t>
                </a:r>
                <a:r>
                  <a:rPr lang="en-US" sz="2800" dirty="0"/>
                  <a:t>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r>
                      <a:rPr lang="en-US" sz="2800" i="1" dirty="0" smtClean="0">
                        <a:latin typeface="Cambria Math" panose="02040503050406030204" pitchFamily="18" charset="0"/>
                      </a:rPr>
                      <m:t>𝑥</m:t>
                    </m:r>
                    <m:r>
                      <a:rPr lang="en-US" sz="2800" b="0" i="0" dirty="0" smtClean="0">
                        <a:latin typeface="Cambria Math" panose="02040503050406030204" pitchFamily="18" charset="0"/>
                      </a:rPr>
                      <m:t> </m:t>
                    </m:r>
                    <m:r>
                      <a:rPr lang="en-US" sz="2800" b="0" i="0"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oMath>
                </a14:m>
                <a:endParaRPr lang="en-US" sz="2800" dirty="0"/>
              </a:p>
              <a:p>
                <a:pPr>
                  <a:spcAft>
                    <a:spcPts val="600"/>
                  </a:spcAft>
                </a:pPr>
                <a:r>
                  <a:rPr lang="en-US" altLang="en-US" sz="2800" dirty="0"/>
                  <a:t>We have this alternative definition for set equality.</a:t>
                </a:r>
                <a:endParaRPr lang="en-US" altLang="en-US" sz="2400" dirty="0"/>
              </a:p>
            </p:txBody>
          </p:sp>
        </mc:Choice>
        <mc:Fallback xmlns="">
          <p:sp>
            <p:nvSpPr>
              <p:cNvPr id="23" name="TextBox 22">
                <a:extLst>
                  <a:ext uri="{FF2B5EF4-FFF2-40B4-BE49-F238E27FC236}">
                    <a16:creationId xmlns:a16="http://schemas.microsoft.com/office/drawing/2014/main" id="{1C7729B7-DD6F-45CE-965B-274CA242352A}"/>
                  </a:ext>
                </a:extLst>
              </p:cNvPr>
              <p:cNvSpPr txBox="1">
                <a:spLocks noRot="1" noChangeAspect="1" noMove="1" noResize="1" noEditPoints="1" noAdjustHandles="1" noChangeArrowheads="1" noChangeShapeType="1" noTextEdit="1"/>
              </p:cNvSpPr>
              <p:nvPr/>
            </p:nvSpPr>
            <p:spPr>
              <a:xfrm>
                <a:off x="369739" y="1027741"/>
                <a:ext cx="7856264" cy="2046714"/>
              </a:xfrm>
              <a:prstGeom prst="rect">
                <a:avLst/>
              </a:prstGeom>
              <a:blipFill>
                <a:blip r:embed="rId3"/>
                <a:stretch>
                  <a:fillRect l="-1630" b="-7761"/>
                </a:stretch>
              </a:blipFill>
              <a:ln>
                <a:noFill/>
              </a:ln>
            </p:spPr>
            <p:txBody>
              <a:bodyPr/>
              <a:lstStyle/>
              <a:p>
                <a:r>
                  <a:rPr lang="en-SG">
                    <a:noFill/>
                  </a:rPr>
                  <a:t> </a:t>
                </a:r>
              </a:p>
            </p:txBody>
          </p:sp>
        </mc:Fallback>
      </mc:AlternateContent>
      <p:sp>
        <p:nvSpPr>
          <p:cNvPr id="18" name="Oval 17"/>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708751" y="3429000"/>
            <a:ext cx="7863578" cy="1608389"/>
            <a:chOff x="993228" y="4598517"/>
            <a:chExt cx="7863578" cy="1608389"/>
          </a:xfrm>
        </p:grpSpPr>
        <p:sp>
          <p:nvSpPr>
            <p:cNvPr id="45" name="Rectangle 44"/>
            <p:cNvSpPr/>
            <p:nvPr/>
          </p:nvSpPr>
          <p:spPr>
            <a:xfrm>
              <a:off x="993228" y="4598518"/>
              <a:ext cx="7863578" cy="16083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 Set equality</a:t>
              </a:r>
            </a:p>
          </p:txBody>
        </p:sp>
        <mc:AlternateContent xmlns:mc="http://schemas.openxmlformats.org/markup-compatibility/2006" xmlns:a14="http://schemas.microsoft.com/office/drawing/2010/main">
          <mc:Choice Requires="a14">
            <p:sp>
              <p:nvSpPr>
                <p:cNvPr id="48" name="TextBox 47"/>
                <p:cNvSpPr txBox="1"/>
                <p:nvPr/>
              </p:nvSpPr>
              <p:spPr>
                <a:xfrm>
                  <a:off x="1142631" y="5093791"/>
                  <a:ext cx="7657196" cy="1092607"/>
                </a:xfrm>
                <a:prstGeom prst="rect">
                  <a:avLst/>
                </a:prstGeom>
                <a:noFill/>
              </p:spPr>
              <p:txBody>
                <a:bodyPr wrap="square" rtlCol="0">
                  <a:spAutoFit/>
                </a:bodyPr>
                <a:lstStyle/>
                <a:p>
                  <a:pPr>
                    <a:spcAft>
                      <a:spcPts val="600"/>
                    </a:spcAft>
                  </a:pPr>
                  <a:r>
                    <a:rPr lang="en-US" sz="2000" dirty="0"/>
                    <a:t>Given sets </a:t>
                  </a:r>
                  <a14:m>
                    <m:oMath xmlns:m="http://schemas.openxmlformats.org/officeDocument/2006/math">
                      <m:r>
                        <a:rPr lang="en-US" sz="2000" b="0" i="1" dirty="0" smtClean="0">
                          <a:latin typeface="Cambria Math" panose="02040503050406030204" pitchFamily="18" charset="0"/>
                        </a:rPr>
                        <m:t>𝐴</m:t>
                      </m:r>
                    </m:oMath>
                  </a14:m>
                  <a:r>
                    <a:rPr lang="en-US" sz="2000" dirty="0"/>
                    <a:t> and </a:t>
                  </a:r>
                  <a14:m>
                    <m:oMath xmlns:m="http://schemas.openxmlformats.org/officeDocument/2006/math">
                      <m:r>
                        <a:rPr lang="en-US" sz="2000" b="0" i="1" smtClean="0">
                          <a:latin typeface="Cambria Math" panose="02040503050406030204" pitchFamily="18" charset="0"/>
                        </a:rPr>
                        <m:t>𝐵</m:t>
                      </m:r>
                    </m:oMath>
                  </a14:m>
                  <a:r>
                    <a:rPr lang="en-US" sz="2000" dirty="0"/>
                    <a:t>, </a:t>
                  </a:r>
                  <a14:m>
                    <m:oMath xmlns:m="http://schemas.openxmlformats.org/officeDocument/2006/math">
                      <m:r>
                        <a:rPr lang="en-US" sz="2000" i="1" dirty="0" smtClean="0">
                          <a:latin typeface="Cambria Math" panose="02040503050406030204" pitchFamily="18" charset="0"/>
                        </a:rPr>
                        <m:t>𝐴</m:t>
                      </m:r>
                    </m:oMath>
                  </a14:m>
                  <a:r>
                    <a:rPr lang="en-US" sz="2000" dirty="0"/>
                    <a:t> equals </a:t>
                  </a:r>
                  <a14:m>
                    <m:oMath xmlns:m="http://schemas.openxmlformats.org/officeDocument/2006/math">
                      <m:r>
                        <a:rPr lang="en-US" sz="2000" i="1" dirty="0" smtClean="0">
                          <a:latin typeface="Cambria Math" panose="02040503050406030204" pitchFamily="18" charset="0"/>
                        </a:rPr>
                        <m:t>𝐵</m:t>
                      </m:r>
                    </m:oMath>
                  </a14:m>
                  <a:r>
                    <a:rPr lang="en-US" sz="2000" dirty="0"/>
                    <a:t>, written </a:t>
                  </a:r>
                  <a14:m>
                    <m:oMath xmlns:m="http://schemas.openxmlformats.org/officeDocument/2006/math">
                      <m:r>
                        <a:rPr lang="en-US" sz="2000" b="1" i="1" dirty="0">
                          <a:latin typeface="Cambria Math" panose="02040503050406030204" pitchFamily="18" charset="0"/>
                        </a:rPr>
                        <m:t>𝑨</m:t>
                      </m:r>
                      <m:r>
                        <a:rPr lang="en-US" sz="2000" b="1" i="1" dirty="0" smtClean="0">
                          <a:latin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𝑩</m:t>
                      </m:r>
                    </m:oMath>
                  </a14:m>
                  <a:r>
                    <a:rPr lang="en-US" sz="2000" dirty="0"/>
                    <a:t> </a:t>
                  </a:r>
                  <a:r>
                    <a:rPr lang="en-US" sz="2000" dirty="0" err="1"/>
                    <a:t>iff</a:t>
                  </a:r>
                  <a:r>
                    <a:rPr lang="en-US" sz="2000" dirty="0"/>
                    <a:t> every element of </a:t>
                  </a:r>
                  <a14:m>
                    <m:oMath xmlns:m="http://schemas.openxmlformats.org/officeDocument/2006/math">
                      <m:r>
                        <a:rPr lang="en-US" sz="2000" b="0" i="1" smtClean="0">
                          <a:latin typeface="Cambria Math" panose="02040503050406030204" pitchFamily="18" charset="0"/>
                        </a:rPr>
                        <m:t>𝐴</m:t>
                      </m:r>
                    </m:oMath>
                  </a14:m>
                  <a:r>
                    <a:rPr lang="en-US" sz="2000" dirty="0"/>
                    <a:t> is in </a:t>
                  </a:r>
                  <a14:m>
                    <m:oMath xmlns:m="http://schemas.openxmlformats.org/officeDocument/2006/math">
                      <m:r>
                        <a:rPr lang="en-US" sz="2000" b="0" i="1" smtClean="0">
                          <a:latin typeface="Cambria Math" panose="02040503050406030204" pitchFamily="18" charset="0"/>
                        </a:rPr>
                        <m:t>𝐵</m:t>
                      </m:r>
                    </m:oMath>
                  </a14:m>
                  <a:r>
                    <a:rPr lang="en-US" sz="2000" dirty="0"/>
                    <a:t> and every element of </a:t>
                  </a:r>
                  <a14:m>
                    <m:oMath xmlns:m="http://schemas.openxmlformats.org/officeDocument/2006/math">
                      <m:r>
                        <a:rPr lang="en-US" sz="2000" b="0" i="1" smtClean="0">
                          <a:latin typeface="Cambria Math" panose="02040503050406030204" pitchFamily="18" charset="0"/>
                        </a:rPr>
                        <m:t>𝐵</m:t>
                      </m:r>
                    </m:oMath>
                  </a14:m>
                  <a:r>
                    <a:rPr lang="en-US" sz="2000" dirty="0"/>
                    <a:t> is in </a:t>
                  </a:r>
                  <a14:m>
                    <m:oMath xmlns:m="http://schemas.openxmlformats.org/officeDocument/2006/math">
                      <m:r>
                        <a:rPr lang="en-US" sz="2000" b="0" i="1" dirty="0" smtClean="0">
                          <a:latin typeface="Cambria Math" panose="02040503050406030204" pitchFamily="18" charset="0"/>
                        </a:rPr>
                        <m:t>𝐴</m:t>
                      </m:r>
                    </m:oMath>
                  </a14:m>
                  <a:r>
                    <a:rPr lang="en-US" sz="2000" dirty="0"/>
                    <a:t>.</a:t>
                  </a:r>
                </a:p>
                <a:p>
                  <a:pPr>
                    <a:spcAft>
                      <a:spcPts val="600"/>
                    </a:spcAft>
                  </a:pPr>
                  <a:r>
                    <a:rPr lang="en-US" sz="2000" dirty="0"/>
                    <a:t>Symbolically: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42631" y="5093791"/>
                  <a:ext cx="7657196" cy="1092607"/>
                </a:xfrm>
                <a:prstGeom prst="rect">
                  <a:avLst/>
                </a:prstGeom>
                <a:blipFill>
                  <a:blip r:embed="rId4"/>
                  <a:stretch>
                    <a:fillRect l="-876" t="-3352" b="-9497"/>
                  </a:stretch>
                </a:blipFill>
              </p:spPr>
              <p:txBody>
                <a:bodyPr/>
                <a:lstStyle/>
                <a:p>
                  <a:r>
                    <a:rPr lang="en-SG">
                      <a:noFill/>
                    </a:rPr>
                    <a:t> </a:t>
                  </a:r>
                </a:p>
              </p:txBody>
            </p:sp>
          </mc:Fallback>
        </mc:AlternateContent>
      </p:grpSp>
    </p:spTree>
    <p:extLst>
      <p:ext uri="{BB962C8B-B14F-4D97-AF65-F5344CB8AC3E}">
        <p14:creationId xmlns:p14="http://schemas.microsoft.com/office/powerpoint/2010/main" val="383858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Equality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7729B7-DD6F-45CE-965B-274CA242352A}"/>
                  </a:ext>
                </a:extLst>
              </p:cNvPr>
              <p:cNvSpPr txBox="1"/>
              <p:nvPr/>
            </p:nvSpPr>
            <p:spPr>
              <a:xfrm>
                <a:off x="369739" y="1027741"/>
                <a:ext cx="7856264" cy="523220"/>
              </a:xfrm>
              <a:prstGeom prst="rect">
                <a:avLst/>
              </a:prstGeom>
              <a:noFill/>
              <a:ln>
                <a:noFill/>
              </a:ln>
            </p:spPr>
            <p:txBody>
              <a:bodyPr wrap="square" rtlCol="0">
                <a:spAutoFit/>
              </a:bodyPr>
              <a:lstStyle/>
              <a:p>
                <a:pPr>
                  <a:spcAft>
                    <a:spcPts val="600"/>
                  </a:spcAft>
                </a:pPr>
                <a:r>
                  <a:rPr lang="en-SG" altLang="en-US" sz="2800" dirty="0"/>
                  <a:t>Example: Prove that </a:t>
                </a:r>
                <a14:m>
                  <m:oMath xmlns:m="http://schemas.openxmlformats.org/officeDocument/2006/math">
                    <m:d>
                      <m:dPr>
                        <m:begChr m:val="{"/>
                        <m:endChr m:val="}"/>
                        <m:ctrlPr>
                          <a:rPr lang="en-US" altLang="en-US" sz="2800" b="0" i="1" smtClean="0">
                            <a:latin typeface="Cambria Math" panose="02040503050406030204" pitchFamily="18" charset="0"/>
                          </a:rPr>
                        </m:ctrlPr>
                      </m:dPr>
                      <m:e>
                        <m:r>
                          <a:rPr lang="en-US" altLang="en-US" sz="2800" b="0" i="1" smtClean="0">
                            <a:latin typeface="Cambria Math" panose="02040503050406030204" pitchFamily="18" charset="0"/>
                          </a:rPr>
                          <m:t>𝑥</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ℤ</m:t>
                        </m:r>
                        <m:r>
                          <a:rPr lang="en-US" altLang="en-US" sz="2800" b="0" i="1" smtClean="0">
                            <a:latin typeface="Cambria Math" panose="02040503050406030204" pitchFamily="18" charset="0"/>
                            <a:ea typeface="Cambria Math" panose="02040503050406030204" pitchFamily="18" charset="0"/>
                          </a:rPr>
                          <m:t> :</m:t>
                        </m:r>
                        <m:sSup>
                          <m:sSupPr>
                            <m:ctrlPr>
                              <a:rPr lang="en-US" altLang="en-US" sz="2800" b="0" i="1" smtClean="0">
                                <a:latin typeface="Cambria Math" panose="02040503050406030204" pitchFamily="18" charset="0"/>
                                <a:ea typeface="Cambria Math" panose="02040503050406030204" pitchFamily="18" charset="0"/>
                              </a:rPr>
                            </m:ctrlPr>
                          </m:sSupPr>
                          <m:e>
                            <m:r>
                              <a:rPr lang="en-US" altLang="en-US" sz="2800" b="0" i="1" smtClean="0">
                                <a:latin typeface="Cambria Math" panose="02040503050406030204" pitchFamily="18" charset="0"/>
                                <a:ea typeface="Cambria Math" panose="02040503050406030204" pitchFamily="18" charset="0"/>
                              </a:rPr>
                              <m:t>𝑥</m:t>
                            </m:r>
                          </m:e>
                          <m:sup>
                            <m:r>
                              <a:rPr lang="en-US" altLang="en-US" sz="2800" b="0" i="1" smtClean="0">
                                <a:latin typeface="Cambria Math" panose="02040503050406030204" pitchFamily="18" charset="0"/>
                                <a:ea typeface="Cambria Math" panose="02040503050406030204" pitchFamily="18" charset="0"/>
                              </a:rPr>
                              <m:t>2</m:t>
                            </m:r>
                          </m:sup>
                        </m:sSup>
                        <m:r>
                          <a:rPr lang="en-US" altLang="en-US" sz="2800" b="0" i="1" smtClean="0">
                            <a:latin typeface="Cambria Math" panose="02040503050406030204" pitchFamily="18" charset="0"/>
                            <a:ea typeface="Cambria Math" panose="02040503050406030204" pitchFamily="18" charset="0"/>
                          </a:rPr>
                          <m:t>=1</m:t>
                        </m:r>
                      </m:e>
                    </m:d>
                    <m:r>
                      <a:rPr lang="en-US" altLang="en-US" sz="2800" b="0" i="1" smtClean="0">
                        <a:latin typeface="Cambria Math" panose="02040503050406030204" pitchFamily="18" charset="0"/>
                        <a:ea typeface="Cambria Math" panose="02040503050406030204" pitchFamily="18" charset="0"/>
                      </a:rPr>
                      <m:t>=</m:t>
                    </m:r>
                    <m:d>
                      <m:dPr>
                        <m:begChr m:val="{"/>
                        <m:endChr m:val="}"/>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1,−1</m:t>
                        </m:r>
                      </m:e>
                    </m:d>
                    <m:r>
                      <a:rPr lang="en-US" altLang="en-US" sz="2800" b="0" i="1" smtClean="0">
                        <a:latin typeface="Cambria Math" panose="02040503050406030204" pitchFamily="18" charset="0"/>
                        <a:ea typeface="Cambria Math" panose="02040503050406030204" pitchFamily="18" charset="0"/>
                      </a:rPr>
                      <m:t>.</m:t>
                    </m:r>
                  </m:oMath>
                </a14:m>
                <a:endParaRPr lang="en-SG" altLang="en-US" sz="2800" dirty="0"/>
              </a:p>
            </p:txBody>
          </p:sp>
        </mc:Choice>
        <mc:Fallback xmlns="">
          <p:sp>
            <p:nvSpPr>
              <p:cNvPr id="23" name="TextBox 22">
                <a:extLst>
                  <a:ext uri="{FF2B5EF4-FFF2-40B4-BE49-F238E27FC236}">
                    <a16:creationId xmlns:a16="http://schemas.microsoft.com/office/drawing/2014/main" id="{1C7729B7-DD6F-45CE-965B-274CA242352A}"/>
                  </a:ext>
                </a:extLst>
              </p:cNvPr>
              <p:cNvSpPr txBox="1">
                <a:spLocks noRot="1" noChangeAspect="1" noMove="1" noResize="1" noEditPoints="1" noAdjustHandles="1" noChangeArrowheads="1" noChangeShapeType="1" noTextEdit="1"/>
              </p:cNvSpPr>
              <p:nvPr/>
            </p:nvSpPr>
            <p:spPr>
              <a:xfrm>
                <a:off x="369739" y="1027741"/>
                <a:ext cx="7856264" cy="523220"/>
              </a:xfrm>
              <a:prstGeom prst="rect">
                <a:avLst/>
              </a:prstGeom>
              <a:blipFill>
                <a:blip r:embed="rId3"/>
                <a:stretch>
                  <a:fillRect l="-1630" t="-11765" b="-34118"/>
                </a:stretch>
              </a:blipFill>
              <a:ln>
                <a:noFill/>
              </a:ln>
            </p:spPr>
            <p:txBody>
              <a:bodyPr/>
              <a:lstStyle/>
              <a:p>
                <a:r>
                  <a:rPr lang="en-SG">
                    <a:noFill/>
                  </a:rPr>
                  <a:t> </a:t>
                </a:r>
              </a:p>
            </p:txBody>
          </p:sp>
        </mc:Fallback>
      </mc:AlternateContent>
      <p:sp>
        <p:nvSpPr>
          <p:cNvPr id="18" name="Oval 17"/>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E0F690-5ED3-4E84-9480-EBAC708D9CEC}"/>
                  </a:ext>
                </a:extLst>
              </p:cNvPr>
              <p:cNvSpPr txBox="1"/>
              <p:nvPr/>
            </p:nvSpPr>
            <p:spPr>
              <a:xfrm>
                <a:off x="537690" y="1752877"/>
                <a:ext cx="7500524" cy="4878259"/>
              </a:xfrm>
              <a:prstGeom prst="rect">
                <a:avLst/>
              </a:prstGeom>
              <a:solidFill>
                <a:schemeClr val="accent4">
                  <a:lumMod val="20000"/>
                  <a:lumOff val="80000"/>
                </a:schemeClr>
              </a:solidFill>
            </p:spPr>
            <p:txBody>
              <a:bodyPr wrap="square" rtlCol="0">
                <a:spAutoFit/>
              </a:bodyPr>
              <a:lstStyle/>
              <a:p>
                <a:r>
                  <a:rPr lang="en-US" sz="2400" dirty="0"/>
                  <a:t>Proof</a:t>
                </a:r>
              </a:p>
              <a:p>
                <a:pPr marL="457200" indent="-457200">
                  <a:buAutoNum type="arabicPeriod"/>
                </a:pPr>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endParaRPr lang="en-US" sz="2400" dirty="0"/>
              </a:p>
              <a:p>
                <a:endParaRPr lang="en-US" sz="2400" dirty="0"/>
              </a:p>
              <a:p>
                <a:pPr marL="457200" indent="-457200">
                  <a:spcBef>
                    <a:spcPts val="600"/>
                  </a:spcBef>
                  <a:buAutoNum type="arabicPeriod" startAt="2"/>
                </a:pPr>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oMath>
                </a14:m>
                <a:endParaRPr lang="en-US" sz="2400" b="0" dirty="0">
                  <a:ea typeface="Cambria Math" panose="02040503050406030204" pitchFamily="18" charset="0"/>
                </a:endParaRPr>
              </a:p>
              <a:p>
                <a:pPr marL="446088" indent="-446088">
                  <a:buAutoNum type="arabicPeriod" startAt="2"/>
                </a:pPr>
                <a:endParaRPr lang="en-SG" dirty="0"/>
              </a:p>
              <a:p>
                <a:pPr marL="446088" indent="-446088">
                  <a:buAutoNum type="arabicPeriod" startAt="2"/>
                </a:pPr>
                <a:endParaRPr lang="en-SG" dirty="0"/>
              </a:p>
              <a:p>
                <a:pPr marL="446088" indent="-446088">
                  <a:buAutoNum type="arabicPeriod" startAt="2"/>
                </a:pPr>
                <a:endParaRPr lang="en-SG" dirty="0"/>
              </a:p>
              <a:p>
                <a:pPr marL="446088" indent="-446088">
                  <a:buAutoNum type="arabicPeriod" startAt="2"/>
                </a:pPr>
                <a:endParaRPr lang="en-SG" dirty="0"/>
              </a:p>
              <a:p>
                <a:pPr marL="446088" indent="-446088">
                  <a:buAutoNum type="arabicPeriod" startAt="2"/>
                </a:pPr>
                <a:endParaRPr lang="en-SG" dirty="0"/>
              </a:p>
              <a:p>
                <a:pPr marL="446088" indent="-446088">
                  <a:buAutoNum type="arabicPeriod" startAt="2"/>
                </a:pPr>
                <a:r>
                  <a:rPr lang="en-US" altLang="en-US" sz="2400" dirty="0"/>
                  <a:t>Therefore, </a:t>
                </a:r>
                <a14:m>
                  <m:oMath xmlns:m="http://schemas.openxmlformats.org/officeDocument/2006/math">
                    <m:d>
                      <m:dPr>
                        <m:begChr m:val="{"/>
                        <m:endChr m:val="}"/>
                        <m:ctrlPr>
                          <a:rPr lang="en-US" altLang="en-US" sz="2400" i="1">
                            <a:latin typeface="Cambria Math" panose="02040503050406030204" pitchFamily="18" charset="0"/>
                          </a:rPr>
                        </m:ctrlPr>
                      </m:dPr>
                      <m:e>
                        <m:r>
                          <a:rPr lang="en-US" altLang="en-US" sz="2400" i="1">
                            <a:latin typeface="Cambria Math" panose="02040503050406030204" pitchFamily="18" charset="0"/>
                          </a:rPr>
                          <m:t>𝑥</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ℤ</m:t>
                        </m:r>
                        <m:r>
                          <a:rPr lang="en-US" altLang="en-US" sz="2400" i="1">
                            <a:latin typeface="Cambria Math" panose="02040503050406030204" pitchFamily="18" charset="0"/>
                            <a:ea typeface="Cambria Math" panose="02040503050406030204" pitchFamily="18" charset="0"/>
                          </a:rPr>
                          <m:t> :</m:t>
                        </m:r>
                        <m:sSup>
                          <m:sSupPr>
                            <m:ctrlPr>
                              <a:rPr lang="en-US" altLang="en-US" sz="2400" i="1">
                                <a:latin typeface="Cambria Math" panose="02040503050406030204" pitchFamily="18" charset="0"/>
                                <a:ea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𝑥</m:t>
                            </m:r>
                          </m:e>
                          <m:sup>
                            <m:r>
                              <a:rPr lang="en-US" altLang="en-US" sz="2400" i="1">
                                <a:latin typeface="Cambria Math" panose="02040503050406030204" pitchFamily="18" charset="0"/>
                                <a:ea typeface="Cambria Math" panose="02040503050406030204" pitchFamily="18" charset="0"/>
                              </a:rPr>
                              <m:t>2</m:t>
                            </m:r>
                          </m:sup>
                        </m:sSup>
                        <m:r>
                          <a:rPr lang="en-US" altLang="en-US" sz="2400" i="1">
                            <a:latin typeface="Cambria Math" panose="02040503050406030204" pitchFamily="18" charset="0"/>
                            <a:ea typeface="Cambria Math" panose="02040503050406030204" pitchFamily="18" charset="0"/>
                          </a:rPr>
                          <m:t>=1</m:t>
                        </m:r>
                      </m:e>
                    </m:d>
                    <m:r>
                      <a:rPr lang="en-US" altLang="en-US" sz="2400" i="1">
                        <a:latin typeface="Cambria Math" panose="02040503050406030204" pitchFamily="18" charset="0"/>
                        <a:ea typeface="Cambria Math" panose="02040503050406030204" pitchFamily="18" charset="0"/>
                      </a:rPr>
                      <m:t>=</m:t>
                    </m:r>
                    <m:d>
                      <m:dPr>
                        <m:begChr m:val="{"/>
                        <m:endChr m:val="}"/>
                        <m:ctrlPr>
                          <a:rPr lang="en-US" altLang="en-US" sz="2400" i="1">
                            <a:latin typeface="Cambria Math" panose="02040503050406030204" pitchFamily="18" charset="0"/>
                            <a:ea typeface="Cambria Math" panose="02040503050406030204" pitchFamily="18" charset="0"/>
                          </a:rPr>
                        </m:ctrlPr>
                      </m:dPr>
                      <m:e>
                        <m:r>
                          <a:rPr lang="en-US" altLang="en-US" sz="2400" i="1">
                            <a:latin typeface="Cambria Math" panose="02040503050406030204" pitchFamily="18" charset="0"/>
                            <a:ea typeface="Cambria Math" panose="02040503050406030204" pitchFamily="18" charset="0"/>
                          </a:rPr>
                          <m:t>1,−1</m:t>
                        </m:r>
                      </m:e>
                    </m:d>
                  </m:oMath>
                </a14:m>
                <a:r>
                  <a:rPr lang="en-SG" sz="2400" dirty="0"/>
                  <a:t>. </a:t>
                </a:r>
                <a:r>
                  <a:rPr lang="en-SG" sz="2000" dirty="0">
                    <a:solidFill>
                      <a:srgbClr val="006600"/>
                    </a:solidFill>
                  </a:rPr>
                  <a:t>(from (1) and (2))</a:t>
                </a:r>
                <a:endParaRPr lang="en-SG" sz="2400" dirty="0">
                  <a:solidFill>
                    <a:srgbClr val="006600"/>
                  </a:solidFill>
                </a:endParaRPr>
              </a:p>
            </p:txBody>
          </p:sp>
        </mc:Choice>
        <mc:Fallback xmlns="">
          <p:sp>
            <p:nvSpPr>
              <p:cNvPr id="2" name="TextBox 1">
                <a:extLst>
                  <a:ext uri="{FF2B5EF4-FFF2-40B4-BE49-F238E27FC236}">
                    <a16:creationId xmlns:a16="http://schemas.microsoft.com/office/drawing/2014/main" id="{DDE0F690-5ED3-4E84-9480-EBAC708D9CEC}"/>
                  </a:ext>
                </a:extLst>
              </p:cNvPr>
              <p:cNvSpPr txBox="1">
                <a:spLocks noRot="1" noChangeAspect="1" noMove="1" noResize="1" noEditPoints="1" noAdjustHandles="1" noChangeArrowheads="1" noChangeShapeType="1" noTextEdit="1"/>
              </p:cNvSpPr>
              <p:nvPr/>
            </p:nvSpPr>
            <p:spPr>
              <a:xfrm>
                <a:off x="537690" y="1752877"/>
                <a:ext cx="7500524" cy="4878259"/>
              </a:xfrm>
              <a:prstGeom prst="rect">
                <a:avLst/>
              </a:prstGeom>
              <a:blipFill>
                <a:blip r:embed="rId4"/>
                <a:stretch>
                  <a:fillRect l="-1300" t="-1000" b="-2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E1DE442-EC58-4EA7-8633-455F475E2532}"/>
                  </a:ext>
                </a:extLst>
              </p:cNvPr>
              <p:cNvSpPr txBox="1"/>
              <p:nvPr/>
            </p:nvSpPr>
            <p:spPr>
              <a:xfrm>
                <a:off x="986487" y="2459504"/>
                <a:ext cx="6364379" cy="1938992"/>
              </a:xfrm>
              <a:prstGeom prst="rect">
                <a:avLst/>
              </a:prstGeom>
              <a:noFill/>
            </p:spPr>
            <p:txBody>
              <a:bodyPr wrap="square" rtlCol="0">
                <a:spAutoFit/>
              </a:bodyPr>
              <a:lstStyle/>
              <a:p>
                <a:pPr marL="542925" indent="-542925"/>
                <a:r>
                  <a:rPr lang="en-US" sz="2000" dirty="0"/>
                  <a:t>1.1.	Take any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rPr>
                        </m:ctrlPr>
                      </m:dPr>
                      <m:e>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ℤ</m:t>
                        </m:r>
                        <m:r>
                          <a:rPr lang="en-US" altLang="en-US" sz="2000" i="1">
                            <a:latin typeface="Cambria Math" panose="02040503050406030204" pitchFamily="18" charset="0"/>
                            <a:ea typeface="Cambria Math" panose="02040503050406030204" pitchFamily="18" charset="0"/>
                          </a:rPr>
                          <m:t> :</m:t>
                        </m:r>
                        <m:sSup>
                          <m:sSupPr>
                            <m:ctrlPr>
                              <a:rPr lang="en-US" altLang="en-US" sz="2000" i="1">
                                <a:latin typeface="Cambria Math" panose="02040503050406030204" pitchFamily="18" charset="0"/>
                                <a:ea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𝑥</m:t>
                            </m:r>
                          </m:e>
                          <m:sup>
                            <m:r>
                              <a:rPr lang="en-US" altLang="en-US" sz="2000" i="1">
                                <a:latin typeface="Cambria Math" panose="02040503050406030204" pitchFamily="18" charset="0"/>
                                <a:ea typeface="Cambria Math" panose="02040503050406030204" pitchFamily="18" charset="0"/>
                              </a:rPr>
                              <m:t>2</m:t>
                            </m:r>
                          </m:sup>
                        </m:sSup>
                        <m:r>
                          <a:rPr lang="en-US" altLang="en-US" sz="2000" i="1">
                            <a:latin typeface="Cambria Math" panose="02040503050406030204" pitchFamily="18" charset="0"/>
                            <a:ea typeface="Cambria Math" panose="02040503050406030204" pitchFamily="18" charset="0"/>
                          </a:rPr>
                          <m:t>=1</m:t>
                        </m:r>
                      </m:e>
                    </m:d>
                  </m:oMath>
                </a14:m>
                <a:r>
                  <a:rPr lang="en-SG" sz="2000" dirty="0"/>
                  <a:t>.</a:t>
                </a:r>
              </a:p>
              <a:p>
                <a:pPr marL="542925" indent="-542925"/>
                <a:r>
                  <a:rPr lang="en-SG" sz="2000" dirty="0"/>
                  <a:t>1.2.	Then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oMath>
                </a14:m>
                <a:r>
                  <a:rPr lang="en-SG" sz="2000" dirty="0"/>
                  <a:t> and </a:t>
                </a:r>
                <a14:m>
                  <m:oMath xmlns:m="http://schemas.openxmlformats.org/officeDocument/2006/math">
                    <m:sSup>
                      <m:sSupPr>
                        <m:ctrlPr>
                          <a:rPr lang="en-US" altLang="en-US" sz="2000" i="1">
                            <a:latin typeface="Cambria Math" panose="02040503050406030204" pitchFamily="18" charset="0"/>
                            <a:ea typeface="Cambria Math" panose="02040503050406030204" pitchFamily="18" charset="0"/>
                          </a:rPr>
                        </m:ctrlPr>
                      </m:sSupPr>
                      <m:e>
                        <m:r>
                          <a:rPr lang="en-US" altLang="en-US" sz="2000" b="0" i="1" smtClean="0">
                            <a:latin typeface="Cambria Math" panose="02040503050406030204" pitchFamily="18" charset="0"/>
                            <a:ea typeface="Cambria Math" panose="02040503050406030204" pitchFamily="18" charset="0"/>
                          </a:rPr>
                          <m:t>𝑧</m:t>
                        </m:r>
                      </m:e>
                      <m:sup>
                        <m:r>
                          <a:rPr lang="en-US" altLang="en-US" sz="2000" i="1">
                            <a:latin typeface="Cambria Math" panose="02040503050406030204" pitchFamily="18" charset="0"/>
                            <a:ea typeface="Cambria Math" panose="02040503050406030204" pitchFamily="18" charset="0"/>
                          </a:rPr>
                          <m:t>2</m:t>
                        </m:r>
                      </m:sup>
                    </m:sSup>
                    <m:r>
                      <a:rPr lang="en-US" altLang="en-US" sz="2000" i="1">
                        <a:latin typeface="Cambria Math" panose="02040503050406030204" pitchFamily="18" charset="0"/>
                        <a:ea typeface="Cambria Math" panose="02040503050406030204" pitchFamily="18" charset="0"/>
                      </a:rPr>
                      <m:t>=1</m:t>
                    </m:r>
                  </m:oMath>
                </a14:m>
                <a:r>
                  <a:rPr lang="en-SG" sz="2000" dirty="0"/>
                  <a:t>.</a:t>
                </a:r>
              </a:p>
              <a:p>
                <a:pPr marL="542925" indent="-542925"/>
                <a:r>
                  <a:rPr lang="en-SG" sz="2000" dirty="0"/>
                  <a:t>1.3.	So, </a:t>
                </a:r>
                <a14:m>
                  <m:oMath xmlns:m="http://schemas.openxmlformats.org/officeDocument/2006/math">
                    <m:sSup>
                      <m:sSupPr>
                        <m:ctrlPr>
                          <a:rPr lang="en-US" altLang="en-US" sz="2000" i="1" smtClean="0">
                            <a:latin typeface="Cambria Math" panose="02040503050406030204" pitchFamily="18" charset="0"/>
                            <a:ea typeface="Cambria Math" panose="02040503050406030204" pitchFamily="18" charset="0"/>
                          </a:rPr>
                        </m:ctrlPr>
                      </m:sSupPr>
                      <m:e>
                        <m:r>
                          <a:rPr lang="en-US" altLang="en-US" sz="2000" b="0" i="1" smtClean="0">
                            <a:latin typeface="Cambria Math" panose="02040503050406030204" pitchFamily="18" charset="0"/>
                            <a:ea typeface="Cambria Math" panose="02040503050406030204" pitchFamily="18" charset="0"/>
                          </a:rPr>
                          <m:t>𝑧</m:t>
                        </m:r>
                      </m:e>
                      <m:sup>
                        <m:r>
                          <a:rPr lang="en-US" altLang="en-US" sz="2000" i="1">
                            <a:latin typeface="Cambria Math" panose="02040503050406030204" pitchFamily="18" charset="0"/>
                            <a:ea typeface="Cambria Math" panose="02040503050406030204" pitchFamily="18" charset="0"/>
                          </a:rPr>
                          <m:t>2</m:t>
                        </m:r>
                      </m:sup>
                    </m:sSup>
                    <m:r>
                      <a:rPr lang="en-US" altLang="en-US" sz="2000" b="0" i="1" smtClean="0">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m:t>
                    </m:r>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𝑧</m:t>
                        </m:r>
                        <m:r>
                          <a:rPr lang="en-US" altLang="en-US" sz="2000" b="0" i="1" smtClean="0">
                            <a:latin typeface="Cambria Math" panose="02040503050406030204" pitchFamily="18" charset="0"/>
                            <a:ea typeface="Cambria Math" panose="02040503050406030204" pitchFamily="18" charset="0"/>
                          </a:rPr>
                          <m:t>−1</m:t>
                        </m:r>
                      </m:e>
                    </m:d>
                    <m:d>
                      <m:dPr>
                        <m:ctrlPr>
                          <a:rPr lang="en-US" altLang="en-US" sz="2000" b="0" i="1" smtClean="0">
                            <a:latin typeface="Cambria Math" panose="02040503050406030204" pitchFamily="18" charset="0"/>
                            <a:ea typeface="Cambria Math" panose="02040503050406030204" pitchFamily="18" charset="0"/>
                          </a:rPr>
                        </m:ctrlPr>
                      </m:dPr>
                      <m:e>
                        <m:r>
                          <a:rPr lang="en-US" altLang="en-US" sz="2000" b="0" i="1" smtClean="0">
                            <a:latin typeface="Cambria Math" panose="02040503050406030204" pitchFamily="18" charset="0"/>
                            <a:ea typeface="Cambria Math" panose="02040503050406030204" pitchFamily="18" charset="0"/>
                          </a:rPr>
                          <m:t>𝑧</m:t>
                        </m:r>
                        <m:r>
                          <a:rPr lang="en-US" altLang="en-US" sz="2000" b="0" i="1" smtClean="0">
                            <a:latin typeface="Cambria Math" panose="02040503050406030204" pitchFamily="18" charset="0"/>
                            <a:ea typeface="Cambria Math" panose="02040503050406030204" pitchFamily="18" charset="0"/>
                          </a:rPr>
                          <m:t>+1</m:t>
                        </m:r>
                      </m:e>
                    </m:d>
                    <m:r>
                      <a:rPr lang="en-US" altLang="en-US" sz="2000" b="0" i="1" smtClean="0">
                        <a:latin typeface="Cambria Math" panose="02040503050406030204" pitchFamily="18" charset="0"/>
                        <a:ea typeface="Cambria Math" panose="02040503050406030204" pitchFamily="18" charset="0"/>
                      </a:rPr>
                      <m:t>=0</m:t>
                    </m:r>
                  </m:oMath>
                </a14:m>
                <a:r>
                  <a:rPr lang="en-SG" sz="2000" dirty="0"/>
                  <a:t>. </a:t>
                </a:r>
                <a:r>
                  <a:rPr lang="en-SG" sz="2000" dirty="0">
                    <a:solidFill>
                      <a:srgbClr val="006600"/>
                    </a:solidFill>
                  </a:rPr>
                  <a:t>(by basic algebra)</a:t>
                </a:r>
              </a:p>
              <a:p>
                <a:pPr marL="542925" indent="-542925"/>
                <a:r>
                  <a:rPr lang="en-SG" sz="2000" dirty="0"/>
                  <a:t>1.4.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−1=0</m:t>
                    </m:r>
                  </m:oMath>
                </a14:m>
                <a:r>
                  <a:rPr lang="en-SG" sz="2000" dirty="0"/>
                  <a:t> or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+1=0</m:t>
                    </m:r>
                  </m:oMath>
                </a14:m>
                <a:r>
                  <a:rPr lang="en-SG" sz="2000" dirty="0"/>
                  <a:t>. </a:t>
                </a:r>
              </a:p>
              <a:p>
                <a:pPr marL="542925" indent="-542925"/>
                <a:r>
                  <a:rPr lang="en-SG" sz="2000" dirty="0"/>
                  <a:t>1.5.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=1</m:t>
                    </m:r>
                  </m:oMath>
                </a14:m>
                <a:r>
                  <a:rPr lang="en-SG" sz="2000" dirty="0"/>
                  <a:t> or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=−1</m:t>
                    </m:r>
                  </m:oMath>
                </a14:m>
                <a:r>
                  <a:rPr lang="en-SG" sz="2000" dirty="0"/>
                  <a:t>.</a:t>
                </a:r>
              </a:p>
              <a:p>
                <a:pPr marL="542925" indent="-542925"/>
                <a:r>
                  <a:rPr lang="en-SG" sz="2000" dirty="0"/>
                  <a:t>1.6.	So, </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1,−1</m:t>
                        </m:r>
                      </m:e>
                    </m:d>
                    <m:r>
                      <a:rPr lang="en-US" sz="2000" b="0" i="1" smtClean="0">
                        <a:latin typeface="Cambria Math" panose="02040503050406030204" pitchFamily="18" charset="0"/>
                        <a:ea typeface="Cambria Math" panose="02040503050406030204" pitchFamily="18" charset="0"/>
                      </a:rPr>
                      <m:t>.</m:t>
                    </m:r>
                  </m:oMath>
                </a14:m>
                <a:endParaRPr lang="en-SG" dirty="0"/>
              </a:p>
            </p:txBody>
          </p:sp>
        </mc:Choice>
        <mc:Fallback xmlns="">
          <p:sp>
            <p:nvSpPr>
              <p:cNvPr id="3" name="TextBox 2">
                <a:extLst>
                  <a:ext uri="{FF2B5EF4-FFF2-40B4-BE49-F238E27FC236}">
                    <a16:creationId xmlns:a16="http://schemas.microsoft.com/office/drawing/2014/main" id="{9E1DE442-EC58-4EA7-8633-455F475E2532}"/>
                  </a:ext>
                </a:extLst>
              </p:cNvPr>
              <p:cNvSpPr txBox="1">
                <a:spLocks noRot="1" noChangeAspect="1" noMove="1" noResize="1" noEditPoints="1" noAdjustHandles="1" noChangeArrowheads="1" noChangeShapeType="1" noTextEdit="1"/>
              </p:cNvSpPr>
              <p:nvPr/>
            </p:nvSpPr>
            <p:spPr>
              <a:xfrm>
                <a:off x="986487" y="2459504"/>
                <a:ext cx="6364379" cy="1938992"/>
              </a:xfrm>
              <a:prstGeom prst="rect">
                <a:avLst/>
              </a:prstGeom>
              <a:blipFill>
                <a:blip r:embed="rId5"/>
                <a:stretch>
                  <a:fillRect l="-1054" t="-1567" b="-438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5EE6E7B-C9EA-4BF4-B7B7-A5825A3F97C2}"/>
                  </a:ext>
                </a:extLst>
              </p:cNvPr>
              <p:cNvSpPr txBox="1"/>
              <p:nvPr/>
            </p:nvSpPr>
            <p:spPr>
              <a:xfrm>
                <a:off x="986486" y="4795351"/>
                <a:ext cx="6364379" cy="1323439"/>
              </a:xfrm>
              <a:prstGeom prst="rect">
                <a:avLst/>
              </a:prstGeom>
              <a:noFill/>
            </p:spPr>
            <p:txBody>
              <a:bodyPr wrap="square" rtlCol="0">
                <a:spAutoFit/>
              </a:bodyPr>
              <a:lstStyle/>
              <a:p>
                <a:pPr marL="542925" indent="-542925"/>
                <a:r>
                  <a:rPr lang="en-US" sz="2000" dirty="0"/>
                  <a:t>2.1.	Take any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rPr>
                        </m:ctrlPr>
                      </m:dPr>
                      <m:e>
                        <m:r>
                          <a:rPr lang="en-US" altLang="en-US" sz="2000" b="0" i="1" smtClean="0">
                            <a:latin typeface="Cambria Math" panose="02040503050406030204" pitchFamily="18" charset="0"/>
                          </a:rPr>
                          <m:t>1,−1</m:t>
                        </m:r>
                      </m:e>
                    </m:d>
                  </m:oMath>
                </a14:m>
                <a:r>
                  <a:rPr lang="en-SG" sz="2000" dirty="0"/>
                  <a:t>.</a:t>
                </a:r>
              </a:p>
              <a:p>
                <a:pPr marL="542925" indent="-542925"/>
                <a:r>
                  <a:rPr lang="en-SG" sz="2000" dirty="0"/>
                  <a:t>2.2.	Then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=1</m:t>
                    </m:r>
                  </m:oMath>
                </a14:m>
                <a:r>
                  <a:rPr lang="en-SG" sz="2000" dirty="0"/>
                  <a:t> or </a:t>
                </a:r>
                <a14:m>
                  <m:oMath xmlns:m="http://schemas.openxmlformats.org/officeDocument/2006/math">
                    <m:r>
                      <a:rPr lang="en-US" altLang="en-US" sz="2000" i="1" smtClean="0">
                        <a:latin typeface="Cambria Math" panose="02040503050406030204" pitchFamily="18" charset="0"/>
                        <a:ea typeface="Cambria Math" panose="02040503050406030204" pitchFamily="18" charset="0"/>
                      </a:rPr>
                      <m:t>𝑧</m:t>
                    </m:r>
                    <m:r>
                      <a:rPr lang="en-US" altLang="en-US" sz="2000" i="1">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1</m:t>
                    </m:r>
                  </m:oMath>
                </a14:m>
                <a:r>
                  <a:rPr lang="en-SG" sz="2000" dirty="0"/>
                  <a:t>.</a:t>
                </a:r>
              </a:p>
              <a:p>
                <a:pPr marL="542925" indent="-542925"/>
                <a:r>
                  <a:rPr lang="en-SG" sz="2000" dirty="0"/>
                  <a:t>2.3.	</a:t>
                </a:r>
                <a:r>
                  <a:rPr lang="en-US" sz="2000" dirty="0"/>
                  <a:t>In either case, we have </a:t>
                </a:r>
                <a:r>
                  <a:rPr lang="en-SG" sz="2000" dirty="0"/>
                  <a:t>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oMath>
                </a14:m>
                <a:r>
                  <a:rPr lang="en-SG" sz="2000" dirty="0"/>
                  <a:t> and </a:t>
                </a:r>
                <a14:m>
                  <m:oMath xmlns:m="http://schemas.openxmlformats.org/officeDocument/2006/math">
                    <m:sSup>
                      <m:sSupPr>
                        <m:ctrlPr>
                          <a:rPr lang="en-US" altLang="en-US" sz="2000" i="1">
                            <a:latin typeface="Cambria Math" panose="02040503050406030204" pitchFamily="18" charset="0"/>
                            <a:ea typeface="Cambria Math" panose="02040503050406030204" pitchFamily="18" charset="0"/>
                          </a:rPr>
                        </m:ctrlPr>
                      </m:sSupPr>
                      <m:e>
                        <m:r>
                          <a:rPr lang="en-US" altLang="en-US" sz="2000" b="0" i="1" smtClean="0">
                            <a:latin typeface="Cambria Math" panose="02040503050406030204" pitchFamily="18" charset="0"/>
                            <a:ea typeface="Cambria Math" panose="02040503050406030204" pitchFamily="18" charset="0"/>
                          </a:rPr>
                          <m:t>𝑧</m:t>
                        </m:r>
                      </m:e>
                      <m:sup>
                        <m:r>
                          <a:rPr lang="en-US" altLang="en-US" sz="2000" i="1">
                            <a:latin typeface="Cambria Math" panose="02040503050406030204" pitchFamily="18" charset="0"/>
                            <a:ea typeface="Cambria Math" panose="02040503050406030204" pitchFamily="18" charset="0"/>
                          </a:rPr>
                          <m:t>2</m:t>
                        </m:r>
                      </m:sup>
                    </m:sSup>
                    <m:r>
                      <a:rPr lang="en-US" altLang="en-US" sz="2000" i="1">
                        <a:latin typeface="Cambria Math" panose="02040503050406030204" pitchFamily="18" charset="0"/>
                        <a:ea typeface="Cambria Math" panose="02040503050406030204" pitchFamily="18" charset="0"/>
                      </a:rPr>
                      <m:t>=1</m:t>
                    </m:r>
                  </m:oMath>
                </a14:m>
                <a:r>
                  <a:rPr lang="en-US" sz="2000" dirty="0"/>
                  <a:t>. </a:t>
                </a:r>
                <a:endParaRPr lang="en-SG" sz="2000" dirty="0"/>
              </a:p>
              <a:p>
                <a:pPr marL="542925" indent="-542925"/>
                <a:r>
                  <a:rPr lang="en-SG" sz="2000" dirty="0"/>
                  <a:t>2.4.	So, </a:t>
                </a:r>
                <a14:m>
                  <m:oMath xmlns:m="http://schemas.openxmlformats.org/officeDocument/2006/math">
                    <m:r>
                      <a:rPr lang="en-US" sz="2000" i="1">
                        <a:latin typeface="Cambria Math" panose="02040503050406030204" pitchFamily="18" charset="0"/>
                      </a:rPr>
                      <m:t>𝑧</m:t>
                    </m:r>
                    <m:r>
                      <a:rPr 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rPr>
                        </m:ctrlPr>
                      </m:dPr>
                      <m:e>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ℤ</m:t>
                        </m:r>
                        <m:r>
                          <a:rPr lang="en-US" altLang="en-US" sz="2000" i="1">
                            <a:latin typeface="Cambria Math" panose="02040503050406030204" pitchFamily="18" charset="0"/>
                            <a:ea typeface="Cambria Math" panose="02040503050406030204" pitchFamily="18" charset="0"/>
                          </a:rPr>
                          <m:t> :</m:t>
                        </m:r>
                        <m:sSup>
                          <m:sSupPr>
                            <m:ctrlPr>
                              <a:rPr lang="en-US" altLang="en-US" sz="2000" i="1">
                                <a:latin typeface="Cambria Math" panose="02040503050406030204" pitchFamily="18" charset="0"/>
                                <a:ea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𝑥</m:t>
                            </m:r>
                          </m:e>
                          <m:sup>
                            <m:r>
                              <a:rPr lang="en-US" altLang="en-US" sz="2000" i="1">
                                <a:latin typeface="Cambria Math" panose="02040503050406030204" pitchFamily="18" charset="0"/>
                                <a:ea typeface="Cambria Math" panose="02040503050406030204" pitchFamily="18" charset="0"/>
                              </a:rPr>
                              <m:t>2</m:t>
                            </m:r>
                          </m:sup>
                        </m:sSup>
                        <m:r>
                          <a:rPr lang="en-US" altLang="en-US" sz="2000" i="1">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oMath>
                </a14:m>
                <a:endParaRPr lang="en-SG" dirty="0"/>
              </a:p>
            </p:txBody>
          </p:sp>
        </mc:Choice>
        <mc:Fallback xmlns="">
          <p:sp>
            <p:nvSpPr>
              <p:cNvPr id="27" name="TextBox 26">
                <a:extLst>
                  <a:ext uri="{FF2B5EF4-FFF2-40B4-BE49-F238E27FC236}">
                    <a16:creationId xmlns:a16="http://schemas.microsoft.com/office/drawing/2014/main" id="{55EE6E7B-C9EA-4BF4-B7B7-A5825A3F97C2}"/>
                  </a:ext>
                </a:extLst>
              </p:cNvPr>
              <p:cNvSpPr txBox="1">
                <a:spLocks noRot="1" noChangeAspect="1" noMove="1" noResize="1" noEditPoints="1" noAdjustHandles="1" noChangeArrowheads="1" noChangeShapeType="1" noTextEdit="1"/>
              </p:cNvSpPr>
              <p:nvPr/>
            </p:nvSpPr>
            <p:spPr>
              <a:xfrm>
                <a:off x="986486" y="4795351"/>
                <a:ext cx="6364379" cy="1323439"/>
              </a:xfrm>
              <a:prstGeom prst="rect">
                <a:avLst/>
              </a:prstGeom>
              <a:blipFill>
                <a:blip r:embed="rId6"/>
                <a:stretch>
                  <a:fillRect l="-1054" t="-2765" b="-7373"/>
                </a:stretch>
              </a:blipFill>
            </p:spPr>
            <p:txBody>
              <a:bodyPr/>
              <a:lstStyle/>
              <a:p>
                <a:r>
                  <a:rPr lang="en-SG">
                    <a:noFill/>
                  </a:rPr>
                  <a:t> </a:t>
                </a:r>
              </a:p>
            </p:txBody>
          </p:sp>
        </mc:Fallback>
      </mc:AlternateContent>
      <p:sp>
        <p:nvSpPr>
          <p:cNvPr id="24" name="TextBox 23">
            <a:extLst>
              <a:ext uri="{FF2B5EF4-FFF2-40B4-BE49-F238E27FC236}">
                <a16:creationId xmlns:a16="http://schemas.microsoft.com/office/drawing/2014/main" id="{770A9BD0-ECDF-4C90-B44C-320646E10787}"/>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260168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
                                            <p:txEl>
                                              <p:pRg st="0" end="0"/>
                                            </p:txEl>
                                          </p:spTgt>
                                        </p:tgtEl>
                                        <p:attrNameLst>
                                          <p:attrName>style.visibility</p:attrName>
                                        </p:attrNameLst>
                                      </p:cBhvr>
                                      <p:to>
                                        <p:strVal val="visible"/>
                                      </p:to>
                                    </p:set>
                                    <p:animEffect transition="in" filter="dissolve">
                                      <p:cBhvr>
                                        <p:cTn id="42" dur="500"/>
                                        <p:tgtEl>
                                          <p:spTgt spid="2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
                                            <p:txEl>
                                              <p:pRg st="1" end="1"/>
                                            </p:txEl>
                                          </p:spTgt>
                                        </p:tgtEl>
                                        <p:attrNameLst>
                                          <p:attrName>style.visibility</p:attrName>
                                        </p:attrNameLst>
                                      </p:cBhvr>
                                      <p:to>
                                        <p:strVal val="visible"/>
                                      </p:to>
                                    </p:set>
                                    <p:animEffect transition="in" filter="dissolve">
                                      <p:cBhvr>
                                        <p:cTn id="47" dur="500"/>
                                        <p:tgtEl>
                                          <p:spTgt spid="2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7">
                                            <p:txEl>
                                              <p:pRg st="2" end="2"/>
                                            </p:txEl>
                                          </p:spTgt>
                                        </p:tgtEl>
                                        <p:attrNameLst>
                                          <p:attrName>style.visibility</p:attrName>
                                        </p:attrNameLst>
                                      </p:cBhvr>
                                      <p:to>
                                        <p:strVal val="visible"/>
                                      </p:to>
                                    </p:set>
                                    <p:animEffect transition="in" filter="dissolve">
                                      <p:cBhvr>
                                        <p:cTn id="52" dur="500"/>
                                        <p:tgtEl>
                                          <p:spTgt spid="2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7">
                                            <p:txEl>
                                              <p:pRg st="3" end="3"/>
                                            </p:txEl>
                                          </p:spTgt>
                                        </p:tgtEl>
                                        <p:attrNameLst>
                                          <p:attrName>style.visibility</p:attrName>
                                        </p:attrNameLst>
                                      </p:cBhvr>
                                      <p:to>
                                        <p:strVal val="visible"/>
                                      </p:to>
                                    </p:set>
                                    <p:animEffect transition="in" filter="dissolve">
                                      <p:cBhvr>
                                        <p:cTn id="57" dur="500"/>
                                        <p:tgtEl>
                                          <p:spTgt spid="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Venn Diagrams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5.1.6. Venn Diagrams</a:t>
            </a:r>
            <a:endParaRPr lang="en-SG" sz="2000" dirty="0">
              <a:solidFill>
                <a:schemeClr val="bg1"/>
              </a:solidFill>
            </a:endParaRPr>
          </a:p>
        </p:txBody>
      </p:sp>
      <p:sp>
        <p:nvSpPr>
          <p:cNvPr id="23" name="TextBox 22">
            <a:extLst>
              <a:ext uri="{FF2B5EF4-FFF2-40B4-BE49-F238E27FC236}">
                <a16:creationId xmlns:a16="http://schemas.microsoft.com/office/drawing/2014/main" id="{1C7729B7-DD6F-45CE-965B-274CA242352A}"/>
              </a:ext>
            </a:extLst>
          </p:cNvPr>
          <p:cNvSpPr txBox="1"/>
          <p:nvPr/>
        </p:nvSpPr>
        <p:spPr>
          <a:xfrm>
            <a:off x="369738" y="1552359"/>
            <a:ext cx="8145605" cy="1815882"/>
          </a:xfrm>
          <a:prstGeom prst="rect">
            <a:avLst/>
          </a:prstGeom>
          <a:noFill/>
          <a:ln>
            <a:noFill/>
          </a:ln>
        </p:spPr>
        <p:txBody>
          <a:bodyPr wrap="square" rtlCol="0">
            <a:spAutoFit/>
          </a:bodyPr>
          <a:lstStyle/>
          <a:p>
            <a:r>
              <a:rPr lang="en-US" altLang="en-US" sz="2800" dirty="0"/>
              <a:t>If sets </a:t>
            </a:r>
            <a:r>
              <a:rPr lang="en-US" altLang="en-US" sz="2800" i="1" dirty="0"/>
              <a:t>A</a:t>
            </a:r>
            <a:r>
              <a:rPr lang="en-US" altLang="en-US" sz="2800" dirty="0"/>
              <a:t> and </a:t>
            </a:r>
            <a:r>
              <a:rPr lang="en-US" altLang="en-US" sz="2800" i="1" dirty="0"/>
              <a:t>B</a:t>
            </a:r>
            <a:r>
              <a:rPr lang="en-US" altLang="en-US" sz="2800" dirty="0"/>
              <a:t> are represented as regions in the plane, relationships between </a:t>
            </a:r>
            <a:r>
              <a:rPr lang="en-US" altLang="en-US" sz="2800" i="1" dirty="0"/>
              <a:t>A</a:t>
            </a:r>
            <a:r>
              <a:rPr lang="en-US" altLang="en-US" sz="2800" dirty="0"/>
              <a:t> and </a:t>
            </a:r>
            <a:r>
              <a:rPr lang="en-US" altLang="en-US" sz="2800" i="1" dirty="0"/>
              <a:t>B</a:t>
            </a:r>
            <a:r>
              <a:rPr lang="en-US" altLang="en-US" sz="2800" dirty="0"/>
              <a:t> can be represented by pictures, called </a:t>
            </a:r>
            <a:r>
              <a:rPr lang="en-US" altLang="en-US" sz="2800" b="1" dirty="0"/>
              <a:t>Venn diagrams,</a:t>
            </a:r>
            <a:r>
              <a:rPr lang="en-US" altLang="en-US" sz="2800" dirty="0"/>
              <a:t>  introduced by the British mathematician John Venn in 1881.</a:t>
            </a:r>
          </a:p>
        </p:txBody>
      </p:sp>
      <p:grpSp>
        <p:nvGrpSpPr>
          <p:cNvPr id="2" name="Group 1">
            <a:extLst>
              <a:ext uri="{FF2B5EF4-FFF2-40B4-BE49-F238E27FC236}">
                <a16:creationId xmlns:a16="http://schemas.microsoft.com/office/drawing/2014/main" id="{89271D67-C493-47C6-9187-20C9C9D130E2}"/>
              </a:ext>
            </a:extLst>
          </p:cNvPr>
          <p:cNvGrpSpPr/>
          <p:nvPr/>
        </p:nvGrpSpPr>
        <p:grpSpPr>
          <a:xfrm>
            <a:off x="315720" y="3800277"/>
            <a:ext cx="2925763" cy="2227263"/>
            <a:chOff x="2590800" y="4419600"/>
            <a:chExt cx="2925763" cy="2227263"/>
          </a:xfrm>
        </p:grpSpPr>
        <p:pic>
          <p:nvPicPr>
            <p:cNvPr id="22" name="Picture 2">
              <a:extLst>
                <a:ext uri="{FF2B5EF4-FFF2-40B4-BE49-F238E27FC236}">
                  <a16:creationId xmlns:a16="http://schemas.microsoft.com/office/drawing/2014/main" id="{24F02227-A817-48BB-9C92-9E21F5C40A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419600"/>
              <a:ext cx="2925763"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7">
              <a:extLst>
                <a:ext uri="{FF2B5EF4-FFF2-40B4-BE49-F238E27FC236}">
                  <a16:creationId xmlns:a16="http://schemas.microsoft.com/office/drawing/2014/main" id="{B15AA846-4158-41FE-A1A6-8AEE9351E8B3}"/>
                </a:ext>
              </a:extLst>
            </p:cNvPr>
            <p:cNvSpPr txBox="1">
              <a:spLocks noChangeArrowheads="1"/>
            </p:cNvSpPr>
            <p:nvPr/>
          </p:nvSpPr>
          <p:spPr bwMode="auto">
            <a:xfrm>
              <a:off x="3444081" y="6372225"/>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6.1.1</a:t>
              </a:r>
            </a:p>
          </p:txBody>
        </p:sp>
        <mc:AlternateContent xmlns:mc="http://schemas.openxmlformats.org/markup-compatibility/2006" xmlns:a14="http://schemas.microsoft.com/office/drawing/2010/main">
          <mc:Choice Requires="a14">
            <p:sp>
              <p:nvSpPr>
                <p:cNvPr id="26" name="Text Box 8">
                  <a:extLst>
                    <a:ext uri="{FF2B5EF4-FFF2-40B4-BE49-F238E27FC236}">
                      <a16:creationId xmlns:a16="http://schemas.microsoft.com/office/drawing/2014/main" id="{C5458DED-A65C-4FCB-9554-05F1DEDF327A}"/>
                    </a:ext>
                  </a:extLst>
                </p:cNvPr>
                <p:cNvSpPr txBox="1">
                  <a:spLocks noChangeArrowheads="1"/>
                </p:cNvSpPr>
                <p:nvPr/>
              </p:nvSpPr>
              <p:spPr bwMode="auto">
                <a:xfrm>
                  <a:off x="3602038" y="6049963"/>
                  <a:ext cx="90328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14:m>
                    <m:oMathPara xmlns:m="http://schemas.openxmlformats.org/officeDocument/2006/math">
                      <m:oMathParaPr>
                        <m:jc m:val="centerGroup"/>
                      </m:oMathParaPr>
                      <m:oMath xmlns:m="http://schemas.openxmlformats.org/officeDocument/2006/math">
                        <m:r>
                          <a:rPr lang="en-SG" altLang="en-US" sz="1400" b="0" i="1" smtClean="0">
                            <a:latin typeface="Cambria Math" panose="02040503050406030204" pitchFamily="18" charset="0"/>
                          </a:rPr>
                          <m:t>𝐴</m:t>
                        </m:r>
                        <m:r>
                          <a:rPr lang="en-SG" altLang="en-US" sz="1400" b="0" i="1" smtClean="0">
                            <a:latin typeface="Cambria Math" panose="02040503050406030204" pitchFamily="18" charset="0"/>
                            <a:ea typeface="Cambria Math" panose="02040503050406030204" pitchFamily="18" charset="0"/>
                          </a:rPr>
                          <m:t>⊆</m:t>
                        </m:r>
                        <m:r>
                          <a:rPr lang="en-SG" altLang="en-US" sz="1400" b="0" i="1" smtClean="0">
                            <a:latin typeface="Cambria Math" panose="02040503050406030204" pitchFamily="18" charset="0"/>
                            <a:ea typeface="Cambria Math" panose="02040503050406030204" pitchFamily="18" charset="0"/>
                          </a:rPr>
                          <m:t>𝐵</m:t>
                        </m:r>
                      </m:oMath>
                    </m:oMathPara>
                  </a14:m>
                  <a:endParaRPr lang="en-US" altLang="en-US" sz="1400" dirty="0"/>
                </a:p>
              </p:txBody>
            </p:sp>
          </mc:Choice>
          <mc:Fallback xmlns="">
            <p:sp>
              <p:nvSpPr>
                <p:cNvPr id="26" name="Text Box 8">
                  <a:extLst>
                    <a:ext uri="{FF2B5EF4-FFF2-40B4-BE49-F238E27FC236}">
                      <a16:creationId xmlns:a16="http://schemas.microsoft.com/office/drawing/2014/main" id="{C5458DED-A65C-4FCB-9554-05F1DEDF327A}"/>
                    </a:ext>
                  </a:extLst>
                </p:cNvPr>
                <p:cNvSpPr txBox="1">
                  <a:spLocks noRot="1" noChangeAspect="1" noMove="1" noResize="1" noEditPoints="1" noAdjustHandles="1" noChangeArrowheads="1" noChangeShapeType="1" noTextEdit="1"/>
                </p:cNvSpPr>
                <p:nvPr/>
              </p:nvSpPr>
              <p:spPr bwMode="auto">
                <a:xfrm>
                  <a:off x="3602038" y="6049963"/>
                  <a:ext cx="903287" cy="30777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grpSp>
      <p:grpSp>
        <p:nvGrpSpPr>
          <p:cNvPr id="3" name="Group 2">
            <a:extLst>
              <a:ext uri="{FF2B5EF4-FFF2-40B4-BE49-F238E27FC236}">
                <a16:creationId xmlns:a16="http://schemas.microsoft.com/office/drawing/2014/main" id="{6851EB59-D4D2-41D3-B0D3-B730F3439AA0}"/>
              </a:ext>
            </a:extLst>
          </p:cNvPr>
          <p:cNvGrpSpPr/>
          <p:nvPr/>
        </p:nvGrpSpPr>
        <p:grpSpPr>
          <a:xfrm>
            <a:off x="3447255" y="3686176"/>
            <a:ext cx="5622925" cy="2670175"/>
            <a:chOff x="3245727" y="3187416"/>
            <a:chExt cx="5622925" cy="2670175"/>
          </a:xfrm>
        </p:grpSpPr>
        <mc:AlternateContent xmlns:mc="http://schemas.openxmlformats.org/markup-compatibility/2006" xmlns:a14="http://schemas.microsoft.com/office/drawing/2010/main">
          <mc:Choice Requires="a14">
            <p:sp>
              <p:nvSpPr>
                <p:cNvPr id="29" name="Text Box 8">
                  <a:extLst>
                    <a:ext uri="{FF2B5EF4-FFF2-40B4-BE49-F238E27FC236}">
                      <a16:creationId xmlns:a16="http://schemas.microsoft.com/office/drawing/2014/main" id="{D9FFF923-126F-4701-9A01-8430695C811D}"/>
                    </a:ext>
                  </a:extLst>
                </p:cNvPr>
                <p:cNvSpPr txBox="1">
                  <a:spLocks noChangeArrowheads="1"/>
                </p:cNvSpPr>
                <p:nvPr/>
              </p:nvSpPr>
              <p:spPr bwMode="auto">
                <a:xfrm>
                  <a:off x="5605546" y="5221003"/>
                  <a:ext cx="903287"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14:m>
                    <m:oMathPara xmlns:m="http://schemas.openxmlformats.org/officeDocument/2006/math">
                      <m:oMathParaPr>
                        <m:jc m:val="centerGroup"/>
                      </m:oMathParaPr>
                      <m:oMath xmlns:m="http://schemas.openxmlformats.org/officeDocument/2006/math">
                        <m:r>
                          <a:rPr lang="en-SG" altLang="en-US" sz="1400" b="0" i="1" smtClean="0">
                            <a:latin typeface="Cambria Math" panose="02040503050406030204" pitchFamily="18" charset="0"/>
                          </a:rPr>
                          <m:t>𝐴</m:t>
                        </m:r>
                        <m:r>
                          <a:rPr lang="en-SG" altLang="en-US" sz="1400" b="0" i="1" smtClean="0">
                            <a:latin typeface="Cambria Math" panose="02040503050406030204" pitchFamily="18" charset="0"/>
                          </a:rPr>
                          <m:t> ⊈</m:t>
                        </m:r>
                        <m:r>
                          <a:rPr lang="en-SG" altLang="en-US" sz="1400" b="0" i="1" smtClean="0">
                            <a:latin typeface="Cambria Math" panose="02040503050406030204" pitchFamily="18" charset="0"/>
                            <a:ea typeface="Cambria Math" panose="02040503050406030204" pitchFamily="18" charset="0"/>
                          </a:rPr>
                          <m:t>𝐵</m:t>
                        </m:r>
                      </m:oMath>
                    </m:oMathPara>
                  </a14:m>
                  <a:endParaRPr lang="en-US" altLang="en-US" sz="1400" dirty="0"/>
                </a:p>
              </p:txBody>
            </p:sp>
          </mc:Choice>
          <mc:Fallback xmlns="">
            <p:sp>
              <p:nvSpPr>
                <p:cNvPr id="29" name="Text Box 8">
                  <a:extLst>
                    <a:ext uri="{FF2B5EF4-FFF2-40B4-BE49-F238E27FC236}">
                      <a16:creationId xmlns:a16="http://schemas.microsoft.com/office/drawing/2014/main" id="{D9FFF923-126F-4701-9A01-8430695C811D}"/>
                    </a:ext>
                  </a:extLst>
                </p:cNvPr>
                <p:cNvSpPr txBox="1">
                  <a:spLocks noRot="1" noChangeAspect="1" noMove="1" noResize="1" noEditPoints="1" noAdjustHandles="1" noChangeArrowheads="1" noChangeShapeType="1" noTextEdit="1"/>
                </p:cNvSpPr>
                <p:nvPr/>
              </p:nvSpPr>
              <p:spPr bwMode="auto">
                <a:xfrm>
                  <a:off x="5605546" y="5221003"/>
                  <a:ext cx="903287" cy="307777"/>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27" name="Text Box 7">
              <a:extLst>
                <a:ext uri="{FF2B5EF4-FFF2-40B4-BE49-F238E27FC236}">
                  <a16:creationId xmlns:a16="http://schemas.microsoft.com/office/drawing/2014/main" id="{3631D949-4B17-40D7-B38B-648CEB7990F8}"/>
                </a:ext>
              </a:extLst>
            </p:cNvPr>
            <p:cNvSpPr txBox="1">
              <a:spLocks noChangeArrowheads="1"/>
            </p:cNvSpPr>
            <p:nvPr/>
          </p:nvSpPr>
          <p:spPr bwMode="auto">
            <a:xfrm>
              <a:off x="5485689" y="5582953"/>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6.1.2</a:t>
              </a:r>
            </a:p>
          </p:txBody>
        </p:sp>
        <p:pic>
          <p:nvPicPr>
            <p:cNvPr id="30" name="Picture 9">
              <a:extLst>
                <a:ext uri="{FF2B5EF4-FFF2-40B4-BE49-F238E27FC236}">
                  <a16:creationId xmlns:a16="http://schemas.microsoft.com/office/drawing/2014/main" id="{06C8F5A6-3E5D-4AA8-9B96-66D43EC402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727" y="3187416"/>
              <a:ext cx="5622925"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 name="Straight Connector 6">
            <a:extLst>
              <a:ext uri="{FF2B5EF4-FFF2-40B4-BE49-F238E27FC236}">
                <a16:creationId xmlns:a16="http://schemas.microsoft.com/office/drawing/2014/main" id="{8DB9F80E-7563-45E7-A53A-6AEA7EE03244}"/>
              </a:ext>
            </a:extLst>
          </p:cNvPr>
          <p:cNvCxnSpPr/>
          <p:nvPr/>
        </p:nvCxnSpPr>
        <p:spPr>
          <a:xfrm>
            <a:off x="3340238" y="3429000"/>
            <a:ext cx="0" cy="30561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32146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Operations on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5.1.7. Operations on Sets</a:t>
            </a:r>
            <a:endParaRPr lang="en-SG" sz="2000" dirty="0">
              <a:solidFill>
                <a:schemeClr val="bg1"/>
              </a:solidFill>
            </a:endParaRPr>
          </a:p>
        </p:txBody>
      </p:sp>
      <p:sp>
        <p:nvSpPr>
          <p:cNvPr id="23" name="TextBox 22">
            <a:extLst>
              <a:ext uri="{FF2B5EF4-FFF2-40B4-BE49-F238E27FC236}">
                <a16:creationId xmlns:a16="http://schemas.microsoft.com/office/drawing/2014/main" id="{1C7729B7-DD6F-45CE-965B-274CA242352A}"/>
              </a:ext>
            </a:extLst>
          </p:cNvPr>
          <p:cNvSpPr txBox="1"/>
          <p:nvPr/>
        </p:nvSpPr>
        <p:spPr>
          <a:xfrm>
            <a:off x="369739" y="1552359"/>
            <a:ext cx="7856264" cy="2446824"/>
          </a:xfrm>
          <a:prstGeom prst="rect">
            <a:avLst/>
          </a:prstGeom>
          <a:noFill/>
          <a:ln>
            <a:noFill/>
          </a:ln>
        </p:spPr>
        <p:txBody>
          <a:bodyPr wrap="square" rtlCol="0">
            <a:spAutoFit/>
          </a:bodyPr>
          <a:lstStyle/>
          <a:p>
            <a:r>
              <a:rPr lang="en-US" altLang="en-US" sz="2800" dirty="0">
                <a:solidFill>
                  <a:srgbClr val="C00000"/>
                </a:solidFill>
              </a:rPr>
              <a:t>Universal set:</a:t>
            </a:r>
          </a:p>
          <a:p>
            <a:pPr>
              <a:spcAft>
                <a:spcPts val="600"/>
              </a:spcAft>
            </a:pPr>
            <a:r>
              <a:rPr lang="en-US" altLang="en-US" sz="2400" dirty="0"/>
              <a:t>Most mathematical discussions are carried on within some context. For example, in a certain situation all sets being considered might be sets of real numbers.</a:t>
            </a:r>
          </a:p>
          <a:p>
            <a:pPr>
              <a:spcAft>
                <a:spcPts val="600"/>
              </a:spcAft>
            </a:pPr>
            <a:r>
              <a:rPr lang="en-US" altLang="en-US" sz="2400" dirty="0"/>
              <a:t>In such a situation, the set of real numbers would be called a </a:t>
            </a:r>
            <a:r>
              <a:rPr lang="en-US" altLang="en-US" sz="2400" b="1" dirty="0"/>
              <a:t>universal set </a:t>
            </a:r>
            <a:r>
              <a:rPr lang="en-US" altLang="en-US" sz="2400" dirty="0"/>
              <a:t>or a </a:t>
            </a:r>
            <a:r>
              <a:rPr lang="en-US" altLang="en-US" sz="2400" b="1" dirty="0"/>
              <a:t>universe of discourse </a:t>
            </a:r>
            <a:r>
              <a:rPr lang="en-US" altLang="en-US" sz="2400" dirty="0"/>
              <a:t>for the discussion.</a:t>
            </a:r>
          </a:p>
        </p:txBody>
      </p:sp>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1845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Operations on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2" name="TextBox 21">
            <a:extLst>
              <a:ext uri="{FF2B5EF4-FFF2-40B4-BE49-F238E27FC236}">
                <a16:creationId xmlns:a16="http://schemas.microsoft.com/office/drawing/2014/main" id="{46EC2089-D4C8-4AC6-880A-55DA525AE602}"/>
              </a:ext>
            </a:extLst>
          </p:cNvPr>
          <p:cNvSpPr txBox="1"/>
          <p:nvPr/>
        </p:nvSpPr>
        <p:spPr>
          <a:xfrm>
            <a:off x="233996" y="859433"/>
            <a:ext cx="7856264" cy="523220"/>
          </a:xfrm>
          <a:prstGeom prst="rect">
            <a:avLst/>
          </a:prstGeom>
          <a:noFill/>
          <a:ln>
            <a:noFill/>
          </a:ln>
        </p:spPr>
        <p:txBody>
          <a:bodyPr wrap="square" rtlCol="0">
            <a:spAutoFit/>
          </a:bodyPr>
          <a:lstStyle/>
          <a:p>
            <a:r>
              <a:rPr lang="en-US" altLang="en-US" sz="2800" dirty="0">
                <a:solidFill>
                  <a:srgbClr val="C00000"/>
                </a:solidFill>
              </a:rPr>
              <a:t>Union, intersection, difference and complement.</a:t>
            </a:r>
          </a:p>
        </p:txBody>
      </p:sp>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0" name="Group 39"/>
          <p:cNvGrpSpPr/>
          <p:nvPr/>
        </p:nvGrpSpPr>
        <p:grpSpPr>
          <a:xfrm>
            <a:off x="828849" y="1418189"/>
            <a:ext cx="7863578" cy="4835501"/>
            <a:chOff x="993228" y="4598517"/>
            <a:chExt cx="7863578" cy="4835501"/>
          </a:xfrm>
        </p:grpSpPr>
        <p:sp>
          <p:nvSpPr>
            <p:cNvPr id="41" name="Rectangle 40"/>
            <p:cNvSpPr/>
            <p:nvPr/>
          </p:nvSpPr>
          <p:spPr>
            <a:xfrm>
              <a:off x="993228" y="4598517"/>
              <a:ext cx="7863578" cy="483550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Definitions</a:t>
              </a:r>
            </a:p>
          </p:txBody>
        </p:sp>
        <mc:AlternateContent xmlns:mc="http://schemas.openxmlformats.org/markup-compatibility/2006" xmlns:a14="http://schemas.microsoft.com/office/drawing/2010/main">
          <mc:Choice Requires="a14">
            <p:sp>
              <p:nvSpPr>
                <p:cNvPr id="44" name="TextBox 43"/>
                <p:cNvSpPr txBox="1"/>
                <p:nvPr/>
              </p:nvSpPr>
              <p:spPr>
                <a:xfrm>
                  <a:off x="1142631" y="5093791"/>
                  <a:ext cx="7657196" cy="4340227"/>
                </a:xfrm>
                <a:prstGeom prst="rect">
                  <a:avLst/>
                </a:prstGeom>
                <a:noFill/>
              </p:spPr>
              <p:txBody>
                <a:bodyPr wrap="square" rtlCol="0">
                  <a:spAutoFit/>
                </a:bodyPr>
                <a:lstStyle/>
                <a:p>
                  <a:pPr>
                    <a:spcAft>
                      <a:spcPts val="600"/>
                    </a:spcAft>
                  </a:pPr>
                  <a:r>
                    <a:rPr lang="en-US" sz="2000" dirty="0"/>
                    <a:t>Let </a:t>
                  </a:r>
                  <a14:m>
                    <m:oMath xmlns:m="http://schemas.openxmlformats.org/officeDocument/2006/math">
                      <m:r>
                        <a:rPr lang="en-US" sz="2000" b="0" i="1" dirty="0" smtClean="0">
                          <a:latin typeface="Cambria Math" panose="02040503050406030204" pitchFamily="18" charset="0"/>
                        </a:rPr>
                        <m:t>𝐴</m:t>
                      </m:r>
                    </m:oMath>
                  </a14:m>
                  <a:r>
                    <a:rPr lang="en-US" sz="2000" dirty="0"/>
                    <a:t> and </a:t>
                  </a:r>
                  <a14:m>
                    <m:oMath xmlns:m="http://schemas.openxmlformats.org/officeDocument/2006/math">
                      <m:r>
                        <a:rPr lang="en-US" sz="2000" b="0" i="1" smtClean="0">
                          <a:latin typeface="Cambria Math" panose="02040503050406030204" pitchFamily="18" charset="0"/>
                        </a:rPr>
                        <m:t>𝐵</m:t>
                      </m:r>
                    </m:oMath>
                  </a14:m>
                  <a:r>
                    <a:rPr lang="en-US" sz="2000" dirty="0"/>
                    <a:t> be subsets of a universal set </a:t>
                  </a:r>
                  <a14:m>
                    <m:oMath xmlns:m="http://schemas.openxmlformats.org/officeDocument/2006/math">
                      <m:r>
                        <a:rPr lang="en-US" sz="2000" i="1" dirty="0" smtClean="0">
                          <a:latin typeface="Cambria Math" panose="02040503050406030204" pitchFamily="18" charset="0"/>
                        </a:rPr>
                        <m:t>𝑈</m:t>
                      </m:r>
                    </m:oMath>
                  </a14:m>
                  <a:r>
                    <a:rPr lang="en-US" sz="2000" dirty="0"/>
                    <a:t>.</a:t>
                  </a:r>
                </a:p>
                <a:p>
                  <a:pPr marL="457200" indent="-338138">
                    <a:spcAft>
                      <a:spcPts val="600"/>
                    </a:spcAft>
                    <a:buFont typeface="+mj-lt"/>
                    <a:buAutoNum type="arabicPeriod"/>
                  </a:pPr>
                  <a:r>
                    <a:rPr lang="en-US" dirty="0"/>
                    <a:t>The </a:t>
                  </a:r>
                  <a:r>
                    <a:rPr lang="en-US" b="1" dirty="0"/>
                    <a:t>union</a:t>
                  </a:r>
                  <a:r>
                    <a:rPr lang="en-US" dirty="0"/>
                    <a:t> of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denoted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oMath>
                  </a14:m>
                  <a:r>
                    <a:rPr lang="en-US" dirty="0"/>
                    <a:t>, is the set of all elements that are in at least one of </a:t>
                  </a:r>
                  <a14:m>
                    <m:oMath xmlns:m="http://schemas.openxmlformats.org/officeDocument/2006/math">
                      <m:r>
                        <a:rPr lang="en-US" i="1" dirty="0" smtClean="0">
                          <a:latin typeface="Cambria Math" panose="02040503050406030204" pitchFamily="18" charset="0"/>
                        </a:rPr>
                        <m:t>𝐴</m:t>
                      </m:r>
                    </m:oMath>
                  </a14:m>
                  <a:r>
                    <a:rPr lang="en-US" dirty="0"/>
                    <a:t> or </a:t>
                  </a:r>
                  <a14:m>
                    <m:oMath xmlns:m="http://schemas.openxmlformats.org/officeDocument/2006/math">
                      <m:r>
                        <a:rPr lang="en-US" i="1" dirty="0" smtClean="0">
                          <a:latin typeface="Cambria Math" panose="02040503050406030204" pitchFamily="18" charset="0"/>
                        </a:rPr>
                        <m:t>𝐵</m:t>
                      </m:r>
                    </m:oMath>
                  </a14:m>
                  <a:r>
                    <a:rPr lang="en-US" dirty="0"/>
                    <a:t>.</a:t>
                  </a:r>
                </a:p>
                <a:p>
                  <a:pPr marL="457200" indent="-338138">
                    <a:spcAft>
                      <a:spcPts val="600"/>
                    </a:spcAft>
                    <a:buFont typeface="+mj-lt"/>
                    <a:buAutoNum type="arabicPeriod"/>
                  </a:pPr>
                  <a:r>
                    <a:rPr lang="en-US" dirty="0"/>
                    <a:t>The </a:t>
                  </a:r>
                  <a:r>
                    <a:rPr lang="en-US" b="1" dirty="0"/>
                    <a:t>intersection</a:t>
                  </a:r>
                  <a:r>
                    <a:rPr lang="en-US" dirty="0"/>
                    <a:t> of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 denoted </a:t>
                  </a:r>
                  <a14:m>
                    <m:oMath xmlns:m="http://schemas.openxmlformats.org/officeDocument/2006/math">
                      <m:r>
                        <a:rPr lang="en-US" b="1" i="1">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𝑩</m:t>
                      </m:r>
                    </m:oMath>
                  </a14:m>
                  <a:r>
                    <a:rPr lang="en-US" dirty="0"/>
                    <a:t>, is the set of all elements that are common to both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dirty="0">
                          <a:latin typeface="Cambria Math" panose="02040503050406030204" pitchFamily="18" charset="0"/>
                        </a:rPr>
                        <m:t>𝐵</m:t>
                      </m:r>
                    </m:oMath>
                  </a14:m>
                  <a:r>
                    <a:rPr lang="en-US" dirty="0"/>
                    <a:t>.</a:t>
                  </a:r>
                </a:p>
                <a:p>
                  <a:pPr marL="457200" indent="-338138">
                    <a:spcAft>
                      <a:spcPts val="600"/>
                    </a:spcAft>
                    <a:buFont typeface="+mj-lt"/>
                    <a:buAutoNum type="arabicPeriod"/>
                  </a:pPr>
                  <a:r>
                    <a:rPr lang="en-US" dirty="0"/>
                    <a:t>The </a:t>
                  </a:r>
                  <a:r>
                    <a:rPr lang="en-US" b="1" dirty="0"/>
                    <a:t>difference</a:t>
                  </a:r>
                  <a:r>
                    <a:rPr lang="en-US" dirty="0"/>
                    <a:t> of </a:t>
                  </a:r>
                  <a14:m>
                    <m:oMath xmlns:m="http://schemas.openxmlformats.org/officeDocument/2006/math">
                      <m:r>
                        <a:rPr lang="en-US" b="0" i="1" dirty="0" smtClean="0">
                          <a:latin typeface="Cambria Math" panose="02040503050406030204" pitchFamily="18" charset="0"/>
                        </a:rPr>
                        <m:t>𝐵</m:t>
                      </m:r>
                    </m:oMath>
                  </a14:m>
                  <a:r>
                    <a:rPr lang="en-US" dirty="0"/>
                    <a:t> minus </a:t>
                  </a:r>
                  <a14:m>
                    <m:oMath xmlns:m="http://schemas.openxmlformats.org/officeDocument/2006/math">
                      <m:r>
                        <a:rPr lang="en-US" b="0" i="1" smtClean="0">
                          <a:latin typeface="Cambria Math" panose="02040503050406030204" pitchFamily="18" charset="0"/>
                        </a:rPr>
                        <m:t>𝐴</m:t>
                      </m:r>
                    </m:oMath>
                  </a14:m>
                  <a:r>
                    <a:rPr lang="en-US" dirty="0"/>
                    <a:t> (or </a:t>
                  </a:r>
                  <a:r>
                    <a:rPr lang="en-US" b="1" dirty="0"/>
                    <a:t>relative complement </a:t>
                  </a:r>
                  <a:r>
                    <a:rPr lang="en-US" dirty="0"/>
                    <a:t>of </a:t>
                  </a:r>
                  <a14:m>
                    <m:oMath xmlns:m="http://schemas.openxmlformats.org/officeDocument/2006/math">
                      <m:r>
                        <a:rPr lang="en-US" i="1" dirty="0" smtClean="0">
                          <a:latin typeface="Cambria Math" panose="02040503050406030204" pitchFamily="18" charset="0"/>
                        </a:rPr>
                        <m:t>𝐴</m:t>
                      </m:r>
                    </m:oMath>
                  </a14:m>
                  <a:r>
                    <a:rPr lang="en-US" dirty="0"/>
                    <a:t> in </a:t>
                  </a:r>
                  <a14:m>
                    <m:oMath xmlns:m="http://schemas.openxmlformats.org/officeDocument/2006/math">
                      <m:r>
                        <a:rPr lang="en-US" i="1" dirty="0" smtClean="0">
                          <a:latin typeface="Cambria Math" panose="02040503050406030204" pitchFamily="18" charset="0"/>
                        </a:rPr>
                        <m:t>𝐵</m:t>
                      </m:r>
                    </m:oMath>
                  </a14:m>
                  <a:r>
                    <a:rPr lang="en-US" dirty="0"/>
                    <a:t>), denoted </a:t>
                  </a:r>
                  <a14:m>
                    <m:oMath xmlns:m="http://schemas.openxmlformats.org/officeDocument/2006/math">
                      <m:r>
                        <a:rPr lang="en-US" b="1" i="1" smtClean="0">
                          <a:latin typeface="Cambria Math" panose="02040503050406030204" pitchFamily="18" charset="0"/>
                        </a:rPr>
                        <m:t>𝑩</m:t>
                      </m:r>
                      <m:r>
                        <a:rPr lang="en-US" b="1" i="1" smtClean="0">
                          <a:latin typeface="Cambria Math" panose="02040503050406030204" pitchFamily="18" charset="0"/>
                        </a:rPr>
                        <m:t>−</m:t>
                      </m:r>
                      <m:r>
                        <a:rPr lang="en-US" b="1" i="1" smtClean="0">
                          <a:latin typeface="Cambria Math" panose="02040503050406030204" pitchFamily="18" charset="0"/>
                        </a:rPr>
                        <m:t>𝑨</m:t>
                      </m:r>
                    </m:oMath>
                  </a14:m>
                  <a:r>
                    <a:rPr lang="en-US" dirty="0"/>
                    <a:t>, or </a:t>
                  </a:r>
                  <a14:m>
                    <m:oMath xmlns:m="http://schemas.openxmlformats.org/officeDocument/2006/math">
                      <m:r>
                        <a:rPr lang="en-US" b="1" i="1">
                          <a:latin typeface="Cambria Math" panose="02040503050406030204" pitchFamily="18" charset="0"/>
                        </a:rPr>
                        <m:t>𝑩</m:t>
                      </m:r>
                      <m:r>
                        <a:rPr lang="en-US" b="1" i="1" smtClean="0">
                          <a:latin typeface="Cambria Math" panose="02040503050406030204" pitchFamily="18" charset="0"/>
                        </a:rPr>
                        <m:t> \ </m:t>
                      </m:r>
                      <m:r>
                        <a:rPr lang="en-US" b="1" i="1" smtClean="0">
                          <a:latin typeface="Cambria Math" panose="02040503050406030204" pitchFamily="18" charset="0"/>
                        </a:rPr>
                        <m:t>𝑨</m:t>
                      </m:r>
                    </m:oMath>
                  </a14:m>
                  <a:r>
                    <a:rPr lang="en-US" dirty="0"/>
                    <a:t>, is the set of all elements that are in </a:t>
                  </a:r>
                  <a14:m>
                    <m:oMath xmlns:m="http://schemas.openxmlformats.org/officeDocument/2006/math">
                      <m:r>
                        <a:rPr lang="en-US" b="0" i="1" smtClean="0">
                          <a:latin typeface="Cambria Math" panose="02040503050406030204" pitchFamily="18" charset="0"/>
                        </a:rPr>
                        <m:t>𝐵</m:t>
                      </m:r>
                    </m:oMath>
                  </a14:m>
                  <a:r>
                    <a:rPr lang="en-US" dirty="0"/>
                    <a:t> and not </a:t>
                  </a:r>
                  <a14:m>
                    <m:oMath xmlns:m="http://schemas.openxmlformats.org/officeDocument/2006/math">
                      <m:r>
                        <a:rPr lang="en-US" b="0" i="1" smtClean="0">
                          <a:latin typeface="Cambria Math" panose="02040503050406030204" pitchFamily="18" charset="0"/>
                        </a:rPr>
                        <m:t>𝐴</m:t>
                      </m:r>
                    </m:oMath>
                  </a14:m>
                  <a:r>
                    <a:rPr lang="en-US" dirty="0"/>
                    <a:t>.</a:t>
                  </a:r>
                </a:p>
                <a:p>
                  <a:pPr marL="457200" indent="-338138">
                    <a:spcAft>
                      <a:spcPts val="600"/>
                    </a:spcAft>
                    <a:buFont typeface="+mj-lt"/>
                    <a:buAutoNum type="arabicPeriod"/>
                  </a:pPr>
                  <a:r>
                    <a:rPr lang="en-US" dirty="0"/>
                    <a:t>The complement of </a:t>
                  </a:r>
                  <a14:m>
                    <m:oMath xmlns:m="http://schemas.openxmlformats.org/officeDocument/2006/math">
                      <m:r>
                        <a:rPr lang="en-US" i="1" dirty="0" smtClean="0">
                          <a:latin typeface="Cambria Math" panose="02040503050406030204" pitchFamily="18" charset="0"/>
                        </a:rPr>
                        <m:t>𝐴</m:t>
                      </m:r>
                    </m:oMath>
                  </a14:m>
                  <a:r>
                    <a:rPr lang="en-US" dirty="0"/>
                    <a:t>, denoted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𝑨</m:t>
                          </m:r>
                        </m:e>
                      </m:acc>
                    </m:oMath>
                  </a14:m>
                  <a:r>
                    <a:rPr lang="en-US" dirty="0"/>
                    <a:t>, is the set of all elements in </a:t>
                  </a:r>
                  <a14:m>
                    <m:oMath xmlns:m="http://schemas.openxmlformats.org/officeDocument/2006/math">
                      <m:r>
                        <a:rPr lang="en-US" i="1" dirty="0" smtClean="0">
                          <a:latin typeface="Cambria Math" panose="02040503050406030204" pitchFamily="18" charset="0"/>
                        </a:rPr>
                        <m:t>𝑈</m:t>
                      </m:r>
                    </m:oMath>
                  </a14:m>
                  <a:r>
                    <a:rPr lang="en-US" dirty="0"/>
                    <a:t> that are not in </a:t>
                  </a:r>
                  <a14:m>
                    <m:oMath xmlns:m="http://schemas.openxmlformats.org/officeDocument/2006/math">
                      <m:r>
                        <a:rPr lang="en-US" i="1" dirty="0" smtClean="0">
                          <a:latin typeface="Cambria Math" panose="02040503050406030204" pitchFamily="18" charset="0"/>
                        </a:rPr>
                        <m:t>𝐴</m:t>
                      </m:r>
                    </m:oMath>
                  </a14:m>
                  <a:r>
                    <a:rPr lang="en-US" dirty="0"/>
                    <a:t>. (Note: </a:t>
                  </a:r>
                  <a:r>
                    <a:rPr lang="en-US" dirty="0" err="1"/>
                    <a:t>Epp</a:t>
                  </a:r>
                  <a:r>
                    <a:rPr lang="en-US" dirty="0"/>
                    <a:t> uses the notation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a14:m>
                  <a:r>
                    <a:rPr lang="en-US" dirty="0"/>
                    <a:t>.)</a:t>
                  </a:r>
                </a:p>
                <a:p>
                  <a:pPr>
                    <a:spcAft>
                      <a:spcPts val="600"/>
                    </a:spcAft>
                    <a:tabLst>
                      <a:tab pos="1828800" algn="l"/>
                    </a:tabLst>
                  </a:pPr>
                  <a:r>
                    <a:rPr lang="en-US" dirty="0"/>
                    <a:t>Symbolically: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a:spcAft>
                      <a:spcPts val="600"/>
                    </a:spcAft>
                    <a:tabLst>
                      <a:tab pos="1828800" algn="l"/>
                    </a:tabLst>
                  </a:pPr>
                  <a:r>
                    <a:rPr lang="en-US" dirty="0"/>
                    <a:t>	</a:t>
                  </a:r>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a14:m>
                  <a:endParaRPr lang="en-US" dirty="0"/>
                </a:p>
                <a:p>
                  <a:pPr>
                    <a:spcAft>
                      <a:spcPts val="600"/>
                    </a:spcAft>
                    <a:tabLst>
                      <a:tab pos="1828800" algn="l"/>
                    </a:tabLst>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oMath>
                  </a14:m>
                  <a:endParaRPr lang="en-US" dirty="0"/>
                </a:p>
                <a:p>
                  <a:pPr>
                    <a:spcAft>
                      <a:spcPts val="600"/>
                    </a:spcAft>
                    <a:tabLst>
                      <a:tab pos="1828800" algn="l"/>
                    </a:tabLst>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r>
                            <a:rPr lang="en-US" i="1">
                              <a:latin typeface="Cambria Math" panose="02040503050406030204" pitchFamily="18" charset="0"/>
                              <a:ea typeface="Cambria Math" panose="02040503050406030204" pitchFamily="18" charset="0"/>
                            </a:rPr>
                            <m:t> </m:t>
                          </m:r>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142631" y="5093791"/>
                  <a:ext cx="7657196" cy="4340227"/>
                </a:xfrm>
                <a:prstGeom prst="rect">
                  <a:avLst/>
                </a:prstGeom>
                <a:blipFill>
                  <a:blip r:embed="rId3"/>
                  <a:stretch>
                    <a:fillRect l="-796" t="-843" b="-562"/>
                  </a:stretch>
                </a:blipFill>
              </p:spPr>
              <p:txBody>
                <a:bodyPr/>
                <a:lstStyle/>
                <a:p>
                  <a:r>
                    <a:rPr lang="en-SG">
                      <a:noFill/>
                    </a:rPr>
                    <a:t> </a:t>
                  </a:r>
                </a:p>
              </p:txBody>
            </p:sp>
          </mc:Fallback>
        </mc:AlternateContent>
      </p:grpSp>
    </p:spTree>
    <p:extLst>
      <p:ext uri="{BB962C8B-B14F-4D97-AF65-F5344CB8AC3E}">
        <p14:creationId xmlns:p14="http://schemas.microsoft.com/office/powerpoint/2010/main" val="147249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Operations on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grpSp>
        <p:nvGrpSpPr>
          <p:cNvPr id="2" name="Group 1">
            <a:extLst>
              <a:ext uri="{FF2B5EF4-FFF2-40B4-BE49-F238E27FC236}">
                <a16:creationId xmlns:a16="http://schemas.microsoft.com/office/drawing/2014/main" id="{A71D8022-5A92-45BA-A0AB-1F6EF466D490}"/>
              </a:ext>
            </a:extLst>
          </p:cNvPr>
          <p:cNvGrpSpPr/>
          <p:nvPr/>
        </p:nvGrpSpPr>
        <p:grpSpPr>
          <a:xfrm>
            <a:off x="537690" y="1407573"/>
            <a:ext cx="8050213" cy="2336276"/>
            <a:chOff x="609600" y="2790825"/>
            <a:chExt cx="8050213" cy="2336276"/>
          </a:xfrm>
        </p:grpSpPr>
        <p:pic>
          <p:nvPicPr>
            <p:cNvPr id="20" name="Picture 3">
              <a:extLst>
                <a:ext uri="{FF2B5EF4-FFF2-40B4-BE49-F238E27FC236}">
                  <a16:creationId xmlns:a16="http://schemas.microsoft.com/office/drawing/2014/main" id="{A5277C33-9502-4CBA-A9A8-31A1578568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790825"/>
              <a:ext cx="80502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8">
              <a:extLst>
                <a:ext uri="{FF2B5EF4-FFF2-40B4-BE49-F238E27FC236}">
                  <a16:creationId xmlns:a16="http://schemas.microsoft.com/office/drawing/2014/main" id="{906E9D07-583F-42A5-9966-A92DAAE81D8B}"/>
                </a:ext>
              </a:extLst>
            </p:cNvPr>
            <p:cNvSpPr txBox="1">
              <a:spLocks noChangeArrowheads="1"/>
            </p:cNvSpPr>
            <p:nvPr/>
          </p:nvSpPr>
          <p:spPr bwMode="auto">
            <a:xfrm>
              <a:off x="762000" y="4262977"/>
              <a:ext cx="167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Shaded region</a:t>
              </a:r>
            </a:p>
            <a:p>
              <a:pPr eaLnBrk="1" hangingPunct="1"/>
              <a:r>
                <a:rPr lang="en-US" altLang="en-US" sz="1400" dirty="0"/>
                <a:t>represents </a:t>
              </a:r>
              <a:r>
                <a:rPr lang="en-US" altLang="en-US" sz="1400" i="1" dirty="0"/>
                <a:t>A </a:t>
              </a:r>
              <a:r>
                <a:rPr lang="en-US" altLang="en-US" sz="1400" b="1" dirty="0">
                  <a:sym typeface="Symbol" panose="05050102010706020507" pitchFamily="18" charset="2"/>
                </a:rPr>
                <a:t></a:t>
              </a:r>
              <a:r>
                <a:rPr lang="en-US" altLang="en-US" dirty="0"/>
                <a:t> </a:t>
              </a:r>
              <a:r>
                <a:rPr lang="en-US" altLang="en-US" sz="1400" i="1" dirty="0"/>
                <a:t>B.</a:t>
              </a:r>
            </a:p>
          </p:txBody>
        </p:sp>
        <p:sp>
          <p:nvSpPr>
            <p:cNvPr id="23" name="Text Box 8">
              <a:extLst>
                <a:ext uri="{FF2B5EF4-FFF2-40B4-BE49-F238E27FC236}">
                  <a16:creationId xmlns:a16="http://schemas.microsoft.com/office/drawing/2014/main" id="{8F128BFB-D5CD-4984-AA6D-F5BB73C81808}"/>
                </a:ext>
              </a:extLst>
            </p:cNvPr>
            <p:cNvSpPr txBox="1">
              <a:spLocks noChangeArrowheads="1"/>
            </p:cNvSpPr>
            <p:nvPr/>
          </p:nvSpPr>
          <p:spPr bwMode="auto">
            <a:xfrm>
              <a:off x="2819400" y="4262977"/>
              <a:ext cx="167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Shaded region</a:t>
              </a:r>
            </a:p>
            <a:p>
              <a:pPr eaLnBrk="1" hangingPunct="1"/>
              <a:r>
                <a:rPr lang="en-US" altLang="en-US" sz="1400"/>
                <a:t>represents </a:t>
              </a:r>
              <a:r>
                <a:rPr lang="en-US" altLang="en-US" sz="1400" i="1"/>
                <a:t>A </a:t>
              </a:r>
              <a:r>
                <a:rPr lang="en-US" altLang="en-US" sz="1400" b="1">
                  <a:sym typeface="Symbol" panose="05050102010706020507" pitchFamily="18" charset="2"/>
                </a:rPr>
                <a:t></a:t>
              </a:r>
              <a:r>
                <a:rPr lang="en-US" altLang="en-US">
                  <a:sym typeface="Symbol" panose="05050102010706020507" pitchFamily="18" charset="2"/>
                </a:rPr>
                <a:t> </a:t>
              </a:r>
              <a:r>
                <a:rPr lang="en-US" altLang="en-US" sz="1400" i="1"/>
                <a:t>B.</a:t>
              </a:r>
            </a:p>
          </p:txBody>
        </p:sp>
        <p:sp>
          <p:nvSpPr>
            <p:cNvPr id="24" name="Text Box 8">
              <a:extLst>
                <a:ext uri="{FF2B5EF4-FFF2-40B4-BE49-F238E27FC236}">
                  <a16:creationId xmlns:a16="http://schemas.microsoft.com/office/drawing/2014/main" id="{2881ECD3-D584-4C39-9B89-09669665B3E0}"/>
                </a:ext>
              </a:extLst>
            </p:cNvPr>
            <p:cNvSpPr txBox="1">
              <a:spLocks noChangeArrowheads="1"/>
            </p:cNvSpPr>
            <p:nvPr/>
          </p:nvSpPr>
          <p:spPr bwMode="auto">
            <a:xfrm>
              <a:off x="4953000" y="4262977"/>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Shaded region</a:t>
              </a:r>
            </a:p>
            <a:p>
              <a:pPr eaLnBrk="1" hangingPunct="1"/>
              <a:r>
                <a:rPr lang="en-US" altLang="en-US" sz="1400"/>
                <a:t>represents </a:t>
              </a:r>
              <a:r>
                <a:rPr lang="en-US" altLang="en-US" sz="1400" i="1"/>
                <a:t>B </a:t>
              </a:r>
              <a:r>
                <a:rPr lang="en-US" altLang="en-US" sz="1400"/>
                <a:t>–</a:t>
              </a:r>
              <a:r>
                <a:rPr lang="en-US" altLang="en-US" sz="1400" i="1"/>
                <a:t> A.</a:t>
              </a:r>
              <a:endParaRPr lang="en-US" altLang="en-US" sz="1400"/>
            </a:p>
          </p:txBody>
        </p:sp>
        <p:sp>
          <p:nvSpPr>
            <p:cNvPr id="25" name="Text Box 8">
              <a:extLst>
                <a:ext uri="{FF2B5EF4-FFF2-40B4-BE49-F238E27FC236}">
                  <a16:creationId xmlns:a16="http://schemas.microsoft.com/office/drawing/2014/main" id="{C332DAE4-A6CE-453B-B827-F7142AE68246}"/>
                </a:ext>
              </a:extLst>
            </p:cNvPr>
            <p:cNvSpPr txBox="1">
              <a:spLocks noChangeArrowheads="1"/>
            </p:cNvSpPr>
            <p:nvPr/>
          </p:nvSpPr>
          <p:spPr bwMode="auto">
            <a:xfrm>
              <a:off x="7010400" y="4262977"/>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Shaded region</a:t>
              </a:r>
            </a:p>
            <a:p>
              <a:pPr eaLnBrk="1" hangingPunct="1"/>
              <a:r>
                <a:rPr lang="en-US" altLang="en-US" sz="1400"/>
                <a:t>represents </a:t>
              </a:r>
              <a:r>
                <a:rPr lang="en-US" altLang="en-US" sz="1400" i="1"/>
                <a:t>A</a:t>
              </a:r>
              <a:r>
                <a:rPr lang="en-US" altLang="en-US" sz="1400" i="1" baseline="30000"/>
                <a:t>c</a:t>
              </a:r>
              <a:r>
                <a:rPr lang="en-US" altLang="en-US" sz="1400" i="1"/>
                <a:t>.</a:t>
              </a:r>
              <a:endParaRPr lang="en-US" altLang="en-US" sz="1400"/>
            </a:p>
          </p:txBody>
        </p:sp>
        <p:sp>
          <p:nvSpPr>
            <p:cNvPr id="26" name="Text Box 7">
              <a:extLst>
                <a:ext uri="{FF2B5EF4-FFF2-40B4-BE49-F238E27FC236}">
                  <a16:creationId xmlns:a16="http://schemas.microsoft.com/office/drawing/2014/main" id="{83E5DF97-AFAA-4901-80FE-3D514255707B}"/>
                </a:ext>
              </a:extLst>
            </p:cNvPr>
            <p:cNvSpPr txBox="1">
              <a:spLocks noChangeArrowheads="1"/>
            </p:cNvSpPr>
            <p:nvPr/>
          </p:nvSpPr>
          <p:spPr bwMode="auto">
            <a:xfrm>
              <a:off x="3886200" y="4850876"/>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dirty="0"/>
                <a:t>Figure 6.1.4</a:t>
              </a:r>
            </a:p>
          </p:txBody>
        </p:sp>
      </p:grpSp>
      <p:sp>
        <p:nvSpPr>
          <p:cNvPr id="27" name="TextBox 26">
            <a:extLst>
              <a:ext uri="{FF2B5EF4-FFF2-40B4-BE49-F238E27FC236}">
                <a16:creationId xmlns:a16="http://schemas.microsoft.com/office/drawing/2014/main" id="{9EA80755-F89D-485E-8253-56987A1CD526}"/>
              </a:ext>
            </a:extLst>
          </p:cNvPr>
          <p:cNvSpPr txBox="1"/>
          <p:nvPr/>
        </p:nvSpPr>
        <p:spPr>
          <a:xfrm>
            <a:off x="373846" y="982176"/>
            <a:ext cx="7856264" cy="523220"/>
          </a:xfrm>
          <a:prstGeom prst="rect">
            <a:avLst/>
          </a:prstGeom>
          <a:noFill/>
          <a:ln>
            <a:noFill/>
          </a:ln>
        </p:spPr>
        <p:txBody>
          <a:bodyPr wrap="square" rtlCol="0">
            <a:spAutoFit/>
          </a:bodyPr>
          <a:lstStyle/>
          <a:p>
            <a:r>
              <a:rPr lang="en-US" altLang="en-US" sz="2800" dirty="0">
                <a:solidFill>
                  <a:srgbClr val="C00000"/>
                </a:solidFill>
              </a:rPr>
              <a:t>Union, intersection, difference and complement.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CEF0E2-B554-481A-8C79-04A91B238A76}"/>
                  </a:ext>
                </a:extLst>
              </p:cNvPr>
              <p:cNvSpPr txBox="1"/>
              <p:nvPr/>
            </p:nvSpPr>
            <p:spPr>
              <a:xfrm>
                <a:off x="663368" y="3965090"/>
                <a:ext cx="7842958" cy="2648738"/>
              </a:xfrm>
              <a:prstGeom prst="rect">
                <a:avLst/>
              </a:prstGeom>
              <a:noFill/>
              <a:ln>
                <a:noFill/>
              </a:ln>
            </p:spPr>
            <p:txBody>
              <a:bodyPr wrap="square" rtlCol="0">
                <a:spAutoFit/>
              </a:bodyPr>
              <a:lstStyle/>
              <a:p>
                <a:pPr>
                  <a:spcAft>
                    <a:spcPts val="600"/>
                  </a:spcAft>
                </a:pPr>
                <a:r>
                  <a:rPr lang="en-US" altLang="en-US" sz="2400" dirty="0"/>
                  <a:t>Let the universal set be </a:t>
                </a:r>
                <a14:m>
                  <m:oMath xmlns:m="http://schemas.openxmlformats.org/officeDocument/2006/math">
                    <m:r>
                      <a:rPr lang="en-US" altLang="en-US" sz="2400" i="1" dirty="0" smtClean="0">
                        <a:latin typeface="Cambria Math" panose="02040503050406030204" pitchFamily="18" charset="0"/>
                      </a:rPr>
                      <m:t>𝑈</m:t>
                    </m:r>
                    <m:r>
                      <a:rPr lang="en-US" altLang="en-US" sz="2400" i="1" dirty="0" smtClean="0">
                        <a:latin typeface="Cambria Math" panose="02040503050406030204" pitchFamily="18" charset="0"/>
                      </a:rPr>
                      <m:t>={</m:t>
                    </m:r>
                    <m:r>
                      <a:rPr lang="en-US" altLang="en-US" sz="2400" i="1" dirty="0" err="1" smtClean="0">
                        <a:latin typeface="Cambria Math" panose="02040503050406030204" pitchFamily="18" charset="0"/>
                      </a:rPr>
                      <m:t>𝑎</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𝑏</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𝑐</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𝑑</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𝑒</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𝑓</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𝑔</m:t>
                    </m:r>
                    <m:r>
                      <a:rPr lang="en-US" altLang="en-US" sz="2400" i="1" dirty="0" smtClean="0">
                        <a:latin typeface="Cambria Math" panose="02040503050406030204" pitchFamily="18" charset="0"/>
                      </a:rPr>
                      <m:t>} </m:t>
                    </m:r>
                  </m:oMath>
                </a14:m>
                <a:r>
                  <a:rPr lang="en-US" altLang="en-US" sz="2400" dirty="0"/>
                  <a:t>and </a:t>
                </a:r>
                <a:br>
                  <a:rPr lang="en-US" altLang="en-US" sz="2400" dirty="0"/>
                </a:br>
                <a:r>
                  <a:rPr lang="en-US" altLang="en-US" sz="2400" dirty="0"/>
                  <a:t>let </a:t>
                </a:r>
                <a14:m>
                  <m:oMath xmlns:m="http://schemas.openxmlformats.org/officeDocument/2006/math">
                    <m:r>
                      <a:rPr lang="en-US" altLang="en-US" sz="2400" i="1" dirty="0" smtClean="0">
                        <a:latin typeface="Cambria Math" panose="02040503050406030204" pitchFamily="18" charset="0"/>
                      </a:rPr>
                      <m:t>𝐴</m:t>
                    </m:r>
                    <m:r>
                      <a:rPr lang="en-US" altLang="en-US" sz="2400" i="1" dirty="0" smtClean="0">
                        <a:latin typeface="Cambria Math" panose="02040503050406030204" pitchFamily="18" charset="0"/>
                      </a:rPr>
                      <m:t>={</m:t>
                    </m:r>
                    <m:r>
                      <a:rPr lang="en-US" altLang="en-US" sz="2400" i="1" dirty="0" err="1" smtClean="0">
                        <a:latin typeface="Cambria Math" panose="02040503050406030204" pitchFamily="18" charset="0"/>
                      </a:rPr>
                      <m:t>𝑎</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𝑐</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𝑒</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𝑔</m:t>
                    </m:r>
                    <m:r>
                      <a:rPr lang="en-US" altLang="en-US" sz="2400" i="1" dirty="0" smtClean="0">
                        <a:latin typeface="Cambria Math" panose="02040503050406030204" pitchFamily="18" charset="0"/>
                      </a:rPr>
                      <m:t>}</m:t>
                    </m:r>
                  </m:oMath>
                </a14:m>
                <a:r>
                  <a:rPr lang="en-US" altLang="en-US" sz="2400" dirty="0"/>
                  <a:t> and </a:t>
                </a:r>
                <a14:m>
                  <m:oMath xmlns:m="http://schemas.openxmlformats.org/officeDocument/2006/math">
                    <m:r>
                      <a:rPr lang="en-US" altLang="en-US" sz="2400" i="1" dirty="0" smtClean="0">
                        <a:latin typeface="Cambria Math" panose="02040503050406030204" pitchFamily="18" charset="0"/>
                      </a:rPr>
                      <m:t>𝐵</m:t>
                    </m:r>
                    <m:r>
                      <a:rPr lang="en-US" altLang="en-US" sz="2400" i="1" dirty="0" smtClean="0">
                        <a:latin typeface="Cambria Math" panose="02040503050406030204" pitchFamily="18" charset="0"/>
                      </a:rPr>
                      <m:t>={</m:t>
                    </m:r>
                    <m:r>
                      <a:rPr lang="en-US" altLang="en-US" sz="2400" i="1" dirty="0" err="1" smtClean="0">
                        <a:latin typeface="Cambria Math" panose="02040503050406030204" pitchFamily="18" charset="0"/>
                      </a:rPr>
                      <m:t>𝑑</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𝑒</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𝑓</m:t>
                    </m:r>
                    <m:r>
                      <a:rPr lang="en-US" altLang="en-US" sz="2400" i="1" dirty="0" err="1" smtClean="0">
                        <a:latin typeface="Cambria Math" panose="02040503050406030204" pitchFamily="18" charset="0"/>
                      </a:rPr>
                      <m:t>,</m:t>
                    </m:r>
                    <m:r>
                      <a:rPr lang="en-US" altLang="en-US" sz="2400" i="1" dirty="0" err="1" smtClean="0">
                        <a:latin typeface="Cambria Math" panose="02040503050406030204" pitchFamily="18" charset="0"/>
                      </a:rPr>
                      <m:t>𝑔</m:t>
                    </m:r>
                    <m:r>
                      <a:rPr lang="en-US" altLang="en-US" sz="2400" i="1" dirty="0" smtClean="0">
                        <a:latin typeface="Cambria Math" panose="02040503050406030204" pitchFamily="18" charset="0"/>
                      </a:rPr>
                      <m:t>}</m:t>
                    </m:r>
                  </m:oMath>
                </a14:m>
                <a:r>
                  <a:rPr lang="en-US" altLang="en-US" sz="2400" dirty="0"/>
                  <a:t> . Find </a:t>
                </a:r>
              </a:p>
              <a:p>
                <a:pPr marL="722313" indent="-541338">
                  <a:spcAft>
                    <a:spcPts val="600"/>
                  </a:spcAft>
                </a:pPr>
                <a:r>
                  <a:rPr lang="en-US" altLang="en-US" sz="2400" dirty="0"/>
                  <a:t>a.	</a:t>
                </a:r>
                <a14:m>
                  <m:oMath xmlns:m="http://schemas.openxmlformats.org/officeDocument/2006/math">
                    <m:r>
                      <a:rPr lang="en-SG" altLang="en-US" sz="2400" b="0" i="1" smtClean="0">
                        <a:latin typeface="Cambria Math" panose="02040503050406030204" pitchFamily="18" charset="0"/>
                      </a:rPr>
                      <m:t>𝐴</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𝐵</m:t>
                    </m:r>
                  </m:oMath>
                </a14:m>
                <a:endParaRPr lang="en-US" altLang="en-US" sz="2400" dirty="0"/>
              </a:p>
              <a:p>
                <a:pPr marL="722313" indent="-541338">
                  <a:spcAft>
                    <a:spcPts val="600"/>
                  </a:spcAft>
                </a:pPr>
                <a:r>
                  <a:rPr lang="en-US" altLang="en-US" sz="2400" dirty="0"/>
                  <a:t>b.	</a:t>
                </a:r>
                <a14:m>
                  <m:oMath xmlns:m="http://schemas.openxmlformats.org/officeDocument/2006/math">
                    <m:r>
                      <a:rPr lang="en-SG" altLang="en-US" sz="2400" b="0" i="1" smtClean="0">
                        <a:latin typeface="Cambria Math" panose="02040503050406030204" pitchFamily="18" charset="0"/>
                      </a:rPr>
                      <m:t>𝐴</m:t>
                    </m:r>
                    <m:r>
                      <a:rPr lang="en-SG" altLang="en-US" sz="2400" b="0" i="1" smtClean="0">
                        <a:latin typeface="Cambria Math" panose="02040503050406030204" pitchFamily="18" charset="0"/>
                        <a:ea typeface="Cambria Math" panose="02040503050406030204" pitchFamily="18" charset="0"/>
                      </a:rPr>
                      <m:t>∩</m:t>
                    </m:r>
                    <m:r>
                      <a:rPr lang="en-SG" altLang="en-US" sz="2400" b="0" i="1" smtClean="0">
                        <a:latin typeface="Cambria Math" panose="02040503050406030204" pitchFamily="18" charset="0"/>
                        <a:ea typeface="Cambria Math" panose="02040503050406030204" pitchFamily="18" charset="0"/>
                      </a:rPr>
                      <m:t>𝐵</m:t>
                    </m:r>
                  </m:oMath>
                </a14:m>
                <a:endParaRPr lang="en-US" altLang="en-US" sz="2400" dirty="0"/>
              </a:p>
              <a:p>
                <a:pPr marL="722313" indent="-541338">
                  <a:spcAft>
                    <a:spcPts val="600"/>
                  </a:spcAft>
                </a:pPr>
                <a:r>
                  <a:rPr lang="en-US" altLang="en-US" sz="2400" dirty="0"/>
                  <a:t>c.	</a:t>
                </a:r>
                <a14:m>
                  <m:oMath xmlns:m="http://schemas.openxmlformats.org/officeDocument/2006/math">
                    <m:r>
                      <a:rPr lang="en-SG" altLang="en-US" sz="2400" b="0" i="1" smtClean="0">
                        <a:latin typeface="Cambria Math" panose="02040503050406030204" pitchFamily="18" charset="0"/>
                      </a:rPr>
                      <m:t>𝐵</m:t>
                    </m:r>
                    <m:r>
                      <a:rPr lang="en-US" altLang="en-US" sz="2400" b="0" i="1" smtClean="0">
                        <a:latin typeface="Cambria Math" panose="02040503050406030204" pitchFamily="18" charset="0"/>
                      </a:rPr>
                      <m:t> \ </m:t>
                    </m:r>
                    <m:r>
                      <a:rPr lang="en-US" altLang="en-US" sz="2400" b="0" i="1" smtClean="0">
                        <a:latin typeface="Cambria Math" panose="02040503050406030204" pitchFamily="18" charset="0"/>
                      </a:rPr>
                      <m:t>𝐴</m:t>
                    </m:r>
                  </m:oMath>
                </a14:m>
                <a:r>
                  <a:rPr lang="en-US" altLang="en-US" sz="2400" dirty="0"/>
                  <a:t> </a:t>
                </a:r>
              </a:p>
              <a:p>
                <a:pPr marL="722313" indent="-541338">
                  <a:spcAft>
                    <a:spcPts val="600"/>
                  </a:spcAft>
                </a:pPr>
                <a:r>
                  <a:rPr lang="en-US" altLang="en-US" sz="2400" dirty="0"/>
                  <a:t>d.	</a:t>
                </a:r>
                <a14:m>
                  <m:oMath xmlns:m="http://schemas.openxmlformats.org/officeDocument/2006/math">
                    <m:acc>
                      <m:accPr>
                        <m:chr m:val="̅"/>
                        <m:ctrlPr>
                          <a:rPr lang="en-US" altLang="en-US" sz="2400" i="1" smtClean="0">
                            <a:latin typeface="Cambria Math" panose="02040503050406030204" pitchFamily="18" charset="0"/>
                          </a:rPr>
                        </m:ctrlPr>
                      </m:accPr>
                      <m:e>
                        <m:r>
                          <a:rPr lang="en-SG" altLang="en-US" sz="2400" b="0" i="1" smtClean="0">
                            <a:latin typeface="Cambria Math" panose="02040503050406030204" pitchFamily="18" charset="0"/>
                          </a:rPr>
                          <m:t>𝐴</m:t>
                        </m:r>
                      </m:e>
                    </m:acc>
                  </m:oMath>
                </a14:m>
                <a:endParaRPr lang="en-US" altLang="en-US" sz="2400" dirty="0"/>
              </a:p>
            </p:txBody>
          </p:sp>
        </mc:Choice>
        <mc:Fallback xmlns="">
          <p:sp>
            <p:nvSpPr>
              <p:cNvPr id="28" name="TextBox 27">
                <a:extLst>
                  <a:ext uri="{FF2B5EF4-FFF2-40B4-BE49-F238E27FC236}">
                    <a16:creationId xmlns:a16="http://schemas.microsoft.com/office/drawing/2014/main" id="{80CEF0E2-B554-481A-8C79-04A91B238A76}"/>
                  </a:ext>
                </a:extLst>
              </p:cNvPr>
              <p:cNvSpPr txBox="1">
                <a:spLocks noRot="1" noChangeAspect="1" noMove="1" noResize="1" noEditPoints="1" noAdjustHandles="1" noChangeArrowheads="1" noChangeShapeType="1" noTextEdit="1"/>
              </p:cNvSpPr>
              <p:nvPr/>
            </p:nvSpPr>
            <p:spPr>
              <a:xfrm>
                <a:off x="663368" y="3965090"/>
                <a:ext cx="7842958" cy="2648738"/>
              </a:xfrm>
              <a:prstGeom prst="rect">
                <a:avLst/>
              </a:prstGeom>
              <a:blipFill>
                <a:blip r:embed="rId4"/>
                <a:stretch>
                  <a:fillRect l="-1244" t="-1839" b="-2989"/>
                </a:stretch>
              </a:blipFill>
              <a:ln>
                <a:noFill/>
              </a:ln>
            </p:spPr>
            <p:txBody>
              <a:bodyPr/>
              <a:lstStyle/>
              <a:p>
                <a:r>
                  <a:rPr lang="en-SG">
                    <a:noFill/>
                  </a:rPr>
                  <a:t> </a:t>
                </a:r>
              </a:p>
            </p:txBody>
          </p:sp>
        </mc:Fallback>
      </mc:AlternateContent>
      <p:sp>
        <p:nvSpPr>
          <p:cNvPr id="29" name="TextBox 28">
            <a:extLst>
              <a:ext uri="{FF2B5EF4-FFF2-40B4-BE49-F238E27FC236}">
                <a16:creationId xmlns:a16="http://schemas.microsoft.com/office/drawing/2014/main" id="{A7799037-0A21-4AB1-9739-62F40A610EC5}"/>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BE4930-14CA-4306-BDAD-46D04881E3A0}"/>
                  </a:ext>
                </a:extLst>
              </p:cNvPr>
              <p:cNvSpPr txBox="1"/>
              <p:nvPr/>
            </p:nvSpPr>
            <p:spPr>
              <a:xfrm>
                <a:off x="2465939" y="4745116"/>
                <a:ext cx="2057400" cy="461665"/>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dirty="0" smtClean="0">
                          <a:latin typeface="Cambria Math" panose="02040503050406030204" pitchFamily="18" charset="0"/>
                        </a:rPr>
                        <m:t>{</m:t>
                      </m:r>
                      <m:r>
                        <a:rPr lang="en-SG" sz="2400" i="1" dirty="0" err="1" smtClean="0">
                          <a:latin typeface="Cambria Math" panose="02040503050406030204" pitchFamily="18" charset="0"/>
                        </a:rPr>
                        <m:t>𝑎</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𝑐</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𝑑</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𝑒</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𝑓</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𝑔</m:t>
                      </m:r>
                      <m:r>
                        <a:rPr lang="en-SG" sz="2400" i="1" dirty="0" smtClean="0">
                          <a:latin typeface="Cambria Math" panose="02040503050406030204" pitchFamily="18" charset="0"/>
                        </a:rPr>
                        <m:t>}</m:t>
                      </m:r>
                    </m:oMath>
                  </m:oMathPara>
                </a14:m>
                <a:endParaRPr lang="en-SG" sz="2400" dirty="0"/>
              </a:p>
            </p:txBody>
          </p:sp>
        </mc:Choice>
        <mc:Fallback xmlns="">
          <p:sp>
            <p:nvSpPr>
              <p:cNvPr id="3" name="TextBox 2">
                <a:extLst>
                  <a:ext uri="{FF2B5EF4-FFF2-40B4-BE49-F238E27FC236}">
                    <a16:creationId xmlns:a16="http://schemas.microsoft.com/office/drawing/2014/main" id="{5ABE4930-14CA-4306-BDAD-46D04881E3A0}"/>
                  </a:ext>
                </a:extLst>
              </p:cNvPr>
              <p:cNvSpPr txBox="1">
                <a:spLocks noRot="1" noChangeAspect="1" noMove="1" noResize="1" noEditPoints="1" noAdjustHandles="1" noChangeArrowheads="1" noChangeShapeType="1" noTextEdit="1"/>
              </p:cNvSpPr>
              <p:nvPr/>
            </p:nvSpPr>
            <p:spPr>
              <a:xfrm>
                <a:off x="2465939" y="4745116"/>
                <a:ext cx="2057400" cy="461665"/>
              </a:xfrm>
              <a:prstGeom prst="rect">
                <a:avLst/>
              </a:prstGeom>
              <a:blipFill>
                <a:blip r:embed="rId5"/>
                <a:stretch>
                  <a:fillRect l="-1780" r="-1484"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85202D5-53C3-4944-B9E1-C6E957C3FFDE}"/>
                  </a:ext>
                </a:extLst>
              </p:cNvPr>
              <p:cNvSpPr txBox="1"/>
              <p:nvPr/>
            </p:nvSpPr>
            <p:spPr>
              <a:xfrm>
                <a:off x="2465939" y="5197189"/>
                <a:ext cx="1005656" cy="461665"/>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dirty="0" smtClean="0">
                          <a:latin typeface="Cambria Math" panose="02040503050406030204" pitchFamily="18" charset="0"/>
                        </a:rPr>
                        <m:t>{</m:t>
                      </m:r>
                      <m:r>
                        <a:rPr lang="en-SG" sz="2400" i="1" dirty="0" err="1" smtClean="0">
                          <a:latin typeface="Cambria Math" panose="02040503050406030204" pitchFamily="18" charset="0"/>
                        </a:rPr>
                        <m:t>𝑒</m:t>
                      </m:r>
                      <m:r>
                        <a:rPr lang="en-SG" sz="2400" i="1" dirty="0" err="1" smtClean="0">
                          <a:latin typeface="Cambria Math" panose="02040503050406030204" pitchFamily="18" charset="0"/>
                        </a:rPr>
                        <m:t>,</m:t>
                      </m:r>
                      <m:r>
                        <a:rPr lang="en-SG" sz="2400" i="1" dirty="0" err="1" smtClean="0">
                          <a:latin typeface="Cambria Math" panose="02040503050406030204" pitchFamily="18" charset="0"/>
                        </a:rPr>
                        <m:t>𝑔</m:t>
                      </m:r>
                      <m:r>
                        <a:rPr lang="en-SG" sz="2400" i="1" dirty="0" smtClean="0">
                          <a:latin typeface="Cambria Math" panose="02040503050406030204" pitchFamily="18" charset="0"/>
                        </a:rPr>
                        <m:t>}</m:t>
                      </m:r>
                    </m:oMath>
                  </m:oMathPara>
                </a14:m>
                <a:endParaRPr lang="en-SG" sz="2400" dirty="0"/>
              </a:p>
            </p:txBody>
          </p:sp>
        </mc:Choice>
        <mc:Fallback xmlns="">
          <p:sp>
            <p:nvSpPr>
              <p:cNvPr id="33" name="TextBox 32">
                <a:extLst>
                  <a:ext uri="{FF2B5EF4-FFF2-40B4-BE49-F238E27FC236}">
                    <a16:creationId xmlns:a16="http://schemas.microsoft.com/office/drawing/2014/main" id="{B85202D5-53C3-4944-B9E1-C6E957C3FFDE}"/>
                  </a:ext>
                </a:extLst>
              </p:cNvPr>
              <p:cNvSpPr txBox="1">
                <a:spLocks noRot="1" noChangeAspect="1" noMove="1" noResize="1" noEditPoints="1" noAdjustHandles="1" noChangeArrowheads="1" noChangeShapeType="1" noTextEdit="1"/>
              </p:cNvSpPr>
              <p:nvPr/>
            </p:nvSpPr>
            <p:spPr>
              <a:xfrm>
                <a:off x="2465939" y="5197189"/>
                <a:ext cx="1005656" cy="461665"/>
              </a:xfrm>
              <a:prstGeom prst="rect">
                <a:avLst/>
              </a:prstGeom>
              <a:blipFill>
                <a:blip r:embed="rId6"/>
                <a:stretch>
                  <a:fillRect b="-18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A3733C1-EB07-4D66-BA38-E0403D2D924E}"/>
                  </a:ext>
                </a:extLst>
              </p:cNvPr>
              <p:cNvSpPr txBox="1"/>
              <p:nvPr/>
            </p:nvSpPr>
            <p:spPr>
              <a:xfrm>
                <a:off x="2473430" y="5658854"/>
                <a:ext cx="1005656" cy="461665"/>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dirty="0" smtClean="0">
                          <a:latin typeface="Cambria Math" panose="02040503050406030204" pitchFamily="18" charset="0"/>
                        </a:rPr>
                        <m:t>{</m:t>
                      </m:r>
                      <m:r>
                        <a:rPr lang="en-SG" sz="2400" b="0" i="1" dirty="0" smtClean="0">
                          <a:latin typeface="Cambria Math" panose="02040503050406030204" pitchFamily="18" charset="0"/>
                        </a:rPr>
                        <m:t>𝑑</m:t>
                      </m:r>
                      <m:r>
                        <a:rPr lang="en-SG" sz="2400" i="1" dirty="0" err="1" smtClean="0">
                          <a:latin typeface="Cambria Math" panose="02040503050406030204" pitchFamily="18" charset="0"/>
                        </a:rPr>
                        <m:t>,</m:t>
                      </m:r>
                      <m:r>
                        <a:rPr lang="en-SG" sz="2400" b="0" i="1" dirty="0" smtClean="0">
                          <a:latin typeface="Cambria Math" panose="02040503050406030204" pitchFamily="18" charset="0"/>
                        </a:rPr>
                        <m:t>𝑓</m:t>
                      </m:r>
                      <m:r>
                        <a:rPr lang="en-SG" sz="2400" i="1" dirty="0" smtClean="0">
                          <a:latin typeface="Cambria Math" panose="02040503050406030204" pitchFamily="18" charset="0"/>
                        </a:rPr>
                        <m:t>}</m:t>
                      </m:r>
                    </m:oMath>
                  </m:oMathPara>
                </a14:m>
                <a:endParaRPr lang="en-SG" sz="2400" dirty="0"/>
              </a:p>
            </p:txBody>
          </p:sp>
        </mc:Choice>
        <mc:Fallback xmlns="">
          <p:sp>
            <p:nvSpPr>
              <p:cNvPr id="35" name="TextBox 34">
                <a:extLst>
                  <a:ext uri="{FF2B5EF4-FFF2-40B4-BE49-F238E27FC236}">
                    <a16:creationId xmlns:a16="http://schemas.microsoft.com/office/drawing/2014/main" id="{AA3733C1-EB07-4D66-BA38-E0403D2D924E}"/>
                  </a:ext>
                </a:extLst>
              </p:cNvPr>
              <p:cNvSpPr txBox="1">
                <a:spLocks noRot="1" noChangeAspect="1" noMove="1" noResize="1" noEditPoints="1" noAdjustHandles="1" noChangeArrowheads="1" noChangeShapeType="1" noTextEdit="1"/>
              </p:cNvSpPr>
              <p:nvPr/>
            </p:nvSpPr>
            <p:spPr>
              <a:xfrm>
                <a:off x="2473430" y="5658854"/>
                <a:ext cx="1005656" cy="461665"/>
              </a:xfrm>
              <a:prstGeom prst="rect">
                <a:avLst/>
              </a:prstGeom>
              <a:blipFill>
                <a:blip r:embed="rId7"/>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5FF1333-B01D-4C87-9950-CB3C18AFA730}"/>
                  </a:ext>
                </a:extLst>
              </p:cNvPr>
              <p:cNvSpPr txBox="1"/>
              <p:nvPr/>
            </p:nvSpPr>
            <p:spPr>
              <a:xfrm>
                <a:off x="2480920" y="6110927"/>
                <a:ext cx="1333369" cy="461665"/>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i="1" dirty="0" smtClean="0">
                          <a:latin typeface="Cambria Math" panose="02040503050406030204" pitchFamily="18" charset="0"/>
                        </a:rPr>
                        <m:t>{</m:t>
                      </m:r>
                      <m:r>
                        <a:rPr lang="en-SG" sz="2400" b="0" i="1" dirty="0" smtClean="0">
                          <a:latin typeface="Cambria Math" panose="02040503050406030204" pitchFamily="18" charset="0"/>
                        </a:rPr>
                        <m:t>𝑏</m:t>
                      </m:r>
                      <m:r>
                        <a:rPr lang="en-SG" sz="2400" b="0" i="1" dirty="0" smtClean="0">
                          <a:latin typeface="Cambria Math" panose="02040503050406030204" pitchFamily="18" charset="0"/>
                        </a:rPr>
                        <m:t>,</m:t>
                      </m:r>
                      <m:r>
                        <a:rPr lang="en-SG" sz="2400" b="0" i="1" dirty="0" smtClean="0">
                          <a:latin typeface="Cambria Math" panose="02040503050406030204" pitchFamily="18" charset="0"/>
                        </a:rPr>
                        <m:t>𝑑</m:t>
                      </m:r>
                      <m:r>
                        <a:rPr lang="en-SG" sz="2400" i="1" dirty="0" err="1" smtClean="0">
                          <a:latin typeface="Cambria Math" panose="02040503050406030204" pitchFamily="18" charset="0"/>
                        </a:rPr>
                        <m:t>,</m:t>
                      </m:r>
                      <m:r>
                        <a:rPr lang="en-SG" sz="2400" b="0" i="1" dirty="0" smtClean="0">
                          <a:latin typeface="Cambria Math" panose="02040503050406030204" pitchFamily="18" charset="0"/>
                        </a:rPr>
                        <m:t>𝑓</m:t>
                      </m:r>
                      <m:r>
                        <a:rPr lang="en-SG" sz="2400" i="1" dirty="0" smtClean="0">
                          <a:latin typeface="Cambria Math" panose="02040503050406030204" pitchFamily="18" charset="0"/>
                        </a:rPr>
                        <m:t>}</m:t>
                      </m:r>
                    </m:oMath>
                  </m:oMathPara>
                </a14:m>
                <a:endParaRPr lang="en-SG" sz="2400" dirty="0"/>
              </a:p>
            </p:txBody>
          </p:sp>
        </mc:Choice>
        <mc:Fallback xmlns="">
          <p:sp>
            <p:nvSpPr>
              <p:cNvPr id="37" name="TextBox 36">
                <a:extLst>
                  <a:ext uri="{FF2B5EF4-FFF2-40B4-BE49-F238E27FC236}">
                    <a16:creationId xmlns:a16="http://schemas.microsoft.com/office/drawing/2014/main" id="{65FF1333-B01D-4C87-9950-CB3C18AFA730}"/>
                  </a:ext>
                </a:extLst>
              </p:cNvPr>
              <p:cNvSpPr txBox="1">
                <a:spLocks noRot="1" noChangeAspect="1" noMove="1" noResize="1" noEditPoints="1" noAdjustHandles="1" noChangeArrowheads="1" noChangeShapeType="1" noTextEdit="1"/>
              </p:cNvSpPr>
              <p:nvPr/>
            </p:nvSpPr>
            <p:spPr>
              <a:xfrm>
                <a:off x="2480920" y="6110927"/>
                <a:ext cx="1333369" cy="461665"/>
              </a:xfrm>
              <a:prstGeom prst="rect">
                <a:avLst/>
              </a:prstGeom>
              <a:blipFill>
                <a:blip r:embed="rId8"/>
                <a:stretch>
                  <a:fillRect b="-17105"/>
                </a:stretch>
              </a:blipFill>
            </p:spPr>
            <p:txBody>
              <a:bodyPr/>
              <a:lstStyle/>
              <a:p>
                <a:r>
                  <a:rPr lang="en-SG">
                    <a:noFill/>
                  </a:rPr>
                  <a:t> </a:t>
                </a:r>
              </a:p>
            </p:txBody>
          </p:sp>
        </mc:Fallback>
      </mc:AlternateContent>
      <p:sp>
        <p:nvSpPr>
          <p:cNvPr id="30" name="Oval 29"/>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131696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5E3A9A-5B37-4743-9F40-4555CE517003}"/>
                  </a:ext>
                </a:extLst>
              </p:cNvPr>
              <p:cNvSpPr txBox="1"/>
              <p:nvPr/>
            </p:nvSpPr>
            <p:spPr>
              <a:xfrm>
                <a:off x="4124259" y="5174979"/>
                <a:ext cx="4781148" cy="1323439"/>
              </a:xfrm>
              <a:prstGeom prst="rect">
                <a:avLst/>
              </a:prstGeom>
              <a:noFill/>
            </p:spPr>
            <p:txBody>
              <a:bodyPr wrap="square" rtlCol="0">
                <a:spAutoFit/>
              </a:bodyPr>
              <a:lstStyle/>
              <a:p>
                <a:r>
                  <a:rPr lang="en-US" sz="2000" dirty="0"/>
                  <a:t>Note: In a context where </a:t>
                </a:r>
                <a14:m>
                  <m:oMath xmlns:m="http://schemas.openxmlformats.org/officeDocument/2006/math">
                    <m:r>
                      <a:rPr lang="en-US" sz="2000" i="1" dirty="0" smtClean="0">
                        <a:latin typeface="Cambria Math" panose="02040503050406030204" pitchFamily="18" charset="0"/>
                      </a:rPr>
                      <m:t>𝑈</m:t>
                    </m:r>
                  </m:oMath>
                </a14:m>
                <a:r>
                  <a:rPr lang="en-US" sz="2000" dirty="0"/>
                  <a:t> is the universal set (so that implicitly means </a:t>
                </a:r>
                <a14:m>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SG" sz="2000" dirty="0"/>
                  <a:t>), the complement of </a:t>
                </a:r>
                <a14:m>
                  <m:oMath xmlns:m="http://schemas.openxmlformats.org/officeDocument/2006/math">
                    <m:r>
                      <a:rPr lang="en-SG" sz="2000" i="1" dirty="0" smtClean="0">
                        <a:latin typeface="Cambria Math" panose="02040503050406030204" pitchFamily="18" charset="0"/>
                      </a:rPr>
                      <m:t>𝑋</m:t>
                    </m:r>
                  </m:oMath>
                </a14:m>
                <a:r>
                  <a:rPr lang="en-SG" sz="2000" dirty="0"/>
                  <a:t>, denoted </a:t>
                </a:r>
                <a14:m>
                  <m:oMath xmlns:m="http://schemas.openxmlformats.org/officeDocument/2006/math">
                    <m:acc>
                      <m:accPr>
                        <m:chr m:val="̅"/>
                        <m:ctrlPr>
                          <a:rPr lang="en-SG" sz="2000" i="1" smtClean="0">
                            <a:latin typeface="Cambria Math" panose="02040503050406030204" pitchFamily="18" charset="0"/>
                          </a:rPr>
                        </m:ctrlPr>
                      </m:accPr>
                      <m:e>
                        <m:r>
                          <a:rPr lang="en-US" sz="2000" b="0" i="1" smtClean="0">
                            <a:latin typeface="Cambria Math" panose="02040503050406030204" pitchFamily="18" charset="0"/>
                          </a:rPr>
                          <m:t>𝑋</m:t>
                        </m:r>
                      </m:e>
                    </m:acc>
                  </m:oMath>
                </a14:m>
                <a:r>
                  <a:rPr lang="en-SG" sz="2000" dirty="0"/>
                  <a:t> or </a:t>
                </a:r>
                <a14:m>
                  <m:oMath xmlns:m="http://schemas.openxmlformats.org/officeDocument/2006/math">
                    <m:sSup>
                      <m:sSupPr>
                        <m:ctrlPr>
                          <a:rPr lang="en-SG"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𝑐</m:t>
                        </m:r>
                      </m:sup>
                    </m:sSup>
                  </m:oMath>
                </a14:m>
                <a:r>
                  <a:rPr lang="en-SG" sz="2000" dirty="0"/>
                  <a:t>, is defined by </a:t>
                </a:r>
                <a14:m>
                  <m:oMath xmlns:m="http://schemas.openxmlformats.org/officeDocument/2006/math">
                    <m:acc>
                      <m:accPr>
                        <m:chr m:val="̅"/>
                        <m:ctrlPr>
                          <a:rPr lang="en-SG" sz="2000" i="1">
                            <a:latin typeface="Cambria Math" panose="02040503050406030204" pitchFamily="18" charset="0"/>
                          </a:rPr>
                        </m:ctrlPr>
                      </m:accPr>
                      <m:e>
                        <m:r>
                          <a:rPr lang="en-US" sz="2000" i="1">
                            <a:latin typeface="Cambria Math" panose="02040503050406030204" pitchFamily="18" charset="0"/>
                          </a:rPr>
                          <m:t>𝑋</m:t>
                        </m:r>
                      </m:e>
                    </m:acc>
                    <m:r>
                      <a:rPr lang="en-US" sz="2000" b="0" i="1" smtClean="0">
                        <a:latin typeface="Cambria Math" panose="02040503050406030204" pitchFamily="18" charset="0"/>
                      </a:rPr>
                      <m:t>=</m:t>
                    </m:r>
                    <m:r>
                      <a:rPr lang="en-US" sz="2000" b="0" i="1" smtClean="0">
                        <a:latin typeface="Cambria Math" panose="02040503050406030204" pitchFamily="18" charset="0"/>
                      </a:rPr>
                      <m:t>𝑈</m:t>
                    </m:r>
                    <m:r>
                      <a:rPr lang="en-US" sz="2000" b="0" i="1" smtClean="0">
                        <a:latin typeface="Cambria Math" panose="02040503050406030204" pitchFamily="18" charset="0"/>
                      </a:rPr>
                      <m:t> \ </m:t>
                    </m:r>
                    <m:r>
                      <a:rPr lang="en-US" sz="2000" b="0" i="1" smtClean="0">
                        <a:latin typeface="Cambria Math" panose="02040503050406030204" pitchFamily="18" charset="0"/>
                      </a:rPr>
                      <m:t>𝑋</m:t>
                    </m:r>
                  </m:oMath>
                </a14:m>
                <a:r>
                  <a:rPr lang="en-SG" sz="2000" dirty="0"/>
                  <a:t>. </a:t>
                </a:r>
              </a:p>
            </p:txBody>
          </p:sp>
        </mc:Choice>
        <mc:Fallback xmlns="">
          <p:sp>
            <p:nvSpPr>
              <p:cNvPr id="34" name="TextBox 33">
                <a:extLst>
                  <a:ext uri="{FF2B5EF4-FFF2-40B4-BE49-F238E27FC236}">
                    <a16:creationId xmlns:a16="http://schemas.microsoft.com/office/drawing/2014/main" id="{875E3A9A-5B37-4743-9F40-4555CE517003}"/>
                  </a:ext>
                </a:extLst>
              </p:cNvPr>
              <p:cNvSpPr txBox="1">
                <a:spLocks noRot="1" noChangeAspect="1" noMove="1" noResize="1" noEditPoints="1" noAdjustHandles="1" noChangeArrowheads="1" noChangeShapeType="1" noTextEdit="1"/>
              </p:cNvSpPr>
              <p:nvPr/>
            </p:nvSpPr>
            <p:spPr>
              <a:xfrm>
                <a:off x="4124259" y="5174979"/>
                <a:ext cx="4781148" cy="1323439"/>
              </a:xfrm>
              <a:prstGeom prst="rect">
                <a:avLst/>
              </a:prstGeom>
              <a:blipFill>
                <a:blip r:embed="rId9"/>
                <a:stretch>
                  <a:fillRect l="-1403" t="-2765" b="-7373"/>
                </a:stretch>
              </a:blipFill>
            </p:spPr>
            <p:txBody>
              <a:bodyPr/>
              <a:lstStyle/>
              <a:p>
                <a:r>
                  <a:rPr lang="en-SG">
                    <a:noFill/>
                  </a:rPr>
                  <a:t> </a:t>
                </a:r>
              </a:p>
            </p:txBody>
          </p:sp>
        </mc:Fallback>
      </mc:AlternateContent>
    </p:spTree>
    <p:extLst>
      <p:ext uri="{BB962C8B-B14F-4D97-AF65-F5344CB8AC3E}">
        <p14:creationId xmlns:p14="http://schemas.microsoft.com/office/powerpoint/2010/main" val="342508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animBg="1"/>
      <p:bldP spid="33" grpId="0" animBg="1"/>
      <p:bldP spid="35" grpId="0" animBg="1"/>
      <p:bldP spid="37"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Operations on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3" name="TextBox 22">
            <a:extLst>
              <a:ext uri="{FF2B5EF4-FFF2-40B4-BE49-F238E27FC236}">
                <a16:creationId xmlns:a16="http://schemas.microsoft.com/office/drawing/2014/main" id="{1C7729B7-DD6F-45CE-965B-274CA242352A}"/>
              </a:ext>
            </a:extLst>
          </p:cNvPr>
          <p:cNvSpPr txBox="1"/>
          <p:nvPr/>
        </p:nvSpPr>
        <p:spPr>
          <a:xfrm>
            <a:off x="369739" y="1013953"/>
            <a:ext cx="7856264" cy="1384995"/>
          </a:xfrm>
          <a:prstGeom prst="rect">
            <a:avLst/>
          </a:prstGeom>
          <a:noFill/>
          <a:ln>
            <a:noFill/>
          </a:ln>
        </p:spPr>
        <p:txBody>
          <a:bodyPr wrap="square" rtlCol="0">
            <a:spAutoFit/>
          </a:bodyPr>
          <a:lstStyle/>
          <a:p>
            <a:r>
              <a:rPr lang="en-US" altLang="en-US" sz="2800" dirty="0">
                <a:solidFill>
                  <a:srgbClr val="C00000"/>
                </a:solidFill>
              </a:rPr>
              <a:t>Intervals of real numbers:</a:t>
            </a:r>
          </a:p>
          <a:p>
            <a:r>
              <a:rPr lang="en-US" altLang="en-US" sz="2800" dirty="0"/>
              <a:t>There is a convenient notation for subsets of real numbers that are intervals.</a:t>
            </a:r>
          </a:p>
        </p:txBody>
      </p:sp>
      <p:sp>
        <p:nvSpPr>
          <p:cNvPr id="32" name="TextBox 31">
            <a:extLst>
              <a:ext uri="{FF2B5EF4-FFF2-40B4-BE49-F238E27FC236}">
                <a16:creationId xmlns:a16="http://schemas.microsoft.com/office/drawing/2014/main" id="{801704B8-A809-4E7F-8DB8-068ABB142D1E}"/>
              </a:ext>
            </a:extLst>
          </p:cNvPr>
          <p:cNvSpPr txBox="1"/>
          <p:nvPr/>
        </p:nvSpPr>
        <p:spPr>
          <a:xfrm>
            <a:off x="415123" y="5473797"/>
            <a:ext cx="7856264" cy="1200329"/>
          </a:xfrm>
          <a:prstGeom prst="rect">
            <a:avLst/>
          </a:prstGeom>
          <a:noFill/>
          <a:ln>
            <a:noFill/>
          </a:ln>
        </p:spPr>
        <p:txBody>
          <a:bodyPr wrap="square" rtlCol="0">
            <a:spAutoFit/>
          </a:bodyPr>
          <a:lstStyle/>
          <a:p>
            <a:r>
              <a:rPr lang="en-US" altLang="en-US" sz="2400" dirty="0"/>
              <a:t>Note: Observe that the notation for the interval (</a:t>
            </a:r>
            <a:r>
              <a:rPr lang="en-US" altLang="en-US" sz="2400" i="1" dirty="0"/>
              <a:t>a</a:t>
            </a:r>
            <a:r>
              <a:rPr lang="en-US" altLang="en-US" sz="2400" dirty="0"/>
              <a:t>, </a:t>
            </a:r>
            <a:r>
              <a:rPr lang="en-US" altLang="en-US" sz="2400" i="1" dirty="0"/>
              <a:t>b</a:t>
            </a:r>
            <a:r>
              <a:rPr lang="en-US" altLang="en-US" sz="2400" dirty="0"/>
              <a:t>) is identical to the notation for the ordered pair (</a:t>
            </a:r>
            <a:r>
              <a:rPr lang="en-US" altLang="en-US" sz="2400" i="1" dirty="0"/>
              <a:t>a</a:t>
            </a:r>
            <a:r>
              <a:rPr lang="en-US" altLang="en-US" sz="2400" dirty="0"/>
              <a:t>, </a:t>
            </a:r>
            <a:r>
              <a:rPr lang="en-US" altLang="en-US" sz="2400" i="1" dirty="0"/>
              <a:t>b</a:t>
            </a:r>
            <a:r>
              <a:rPr lang="en-US" altLang="en-US" sz="2400" dirty="0"/>
              <a:t>). However, context makes it unlikely that the two will be confused.</a:t>
            </a:r>
          </a:p>
        </p:txBody>
      </p:sp>
      <p:sp>
        <p:nvSpPr>
          <p:cNvPr id="17" name="Oval 16"/>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31696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p:cNvGrpSpPr/>
          <p:nvPr/>
        </p:nvGrpSpPr>
        <p:grpSpPr>
          <a:xfrm>
            <a:off x="708751" y="2378287"/>
            <a:ext cx="7863578" cy="3040917"/>
            <a:chOff x="993228" y="4598517"/>
            <a:chExt cx="7863578" cy="3040917"/>
          </a:xfrm>
        </p:grpSpPr>
        <p:sp>
          <p:nvSpPr>
            <p:cNvPr id="43" name="Rectangle 42"/>
            <p:cNvSpPr/>
            <p:nvPr/>
          </p:nvSpPr>
          <p:spPr>
            <a:xfrm>
              <a:off x="993228" y="4598517"/>
              <a:ext cx="7863578" cy="304091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Notation</a:t>
              </a:r>
            </a:p>
          </p:txBody>
        </p:sp>
        <mc:AlternateContent xmlns:mc="http://schemas.openxmlformats.org/markup-compatibility/2006" xmlns:a14="http://schemas.microsoft.com/office/drawing/2010/main">
          <mc:Choice Requires="a14">
            <p:sp>
              <p:nvSpPr>
                <p:cNvPr id="46" name="TextBox 45"/>
                <p:cNvSpPr txBox="1"/>
                <p:nvPr/>
              </p:nvSpPr>
              <p:spPr>
                <a:xfrm>
                  <a:off x="1142631" y="5093791"/>
                  <a:ext cx="7493526" cy="2446824"/>
                </a:xfrm>
                <a:prstGeom prst="rect">
                  <a:avLst/>
                </a:prstGeom>
                <a:noFill/>
              </p:spPr>
              <p:txBody>
                <a:bodyPr wrap="square" rtlCol="0">
                  <a:spAutoFit/>
                </a:bodyPr>
                <a:lstStyle/>
                <a:p>
                  <a:pPr>
                    <a:spcAft>
                      <a:spcPts val="600"/>
                    </a:spcAft>
                  </a:pPr>
                  <a:r>
                    <a:rPr lang="en-US" sz="2000" dirty="0"/>
                    <a:t>Given real numbers </a:t>
                  </a:r>
                  <a14:m>
                    <m:oMath xmlns:m="http://schemas.openxmlformats.org/officeDocument/2006/math">
                      <m:r>
                        <a:rPr lang="en-US" sz="2000" b="0" i="1" dirty="0" smtClean="0">
                          <a:latin typeface="Cambria Math" panose="02040503050406030204" pitchFamily="18" charset="0"/>
                        </a:rPr>
                        <m:t>𝑎</m:t>
                      </m:r>
                    </m:oMath>
                  </a14:m>
                  <a:r>
                    <a:rPr lang="en-US" sz="2000" dirty="0"/>
                    <a:t> and </a:t>
                  </a:r>
                  <a14:m>
                    <m:oMath xmlns:m="http://schemas.openxmlformats.org/officeDocument/2006/math">
                      <m:r>
                        <a:rPr lang="en-US" sz="2000" b="0" i="1" smtClean="0">
                          <a:latin typeface="Cambria Math" panose="02040503050406030204" pitchFamily="18" charset="0"/>
                        </a:rPr>
                        <m:t>𝑏</m:t>
                      </m:r>
                    </m:oMath>
                  </a14:m>
                  <a:r>
                    <a:rPr lang="en-US" sz="2000" dirty="0"/>
                    <a:t> with </a:t>
                  </a:r>
                  <a14:m>
                    <m:oMath xmlns:m="http://schemas.openxmlformats.org/officeDocument/2006/math">
                      <m:r>
                        <a:rPr lang="en-US" sz="2000" b="0" i="1" dirty="0" smtClean="0">
                          <a:latin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0" dirty="0" smtClean="0">
                          <a:latin typeface="Cambria Math" panose="02040503050406030204" pitchFamily="18" charset="0"/>
                          <a:ea typeface="Cambria Math" panose="02040503050406030204" pitchFamily="18" charset="0"/>
                        </a:rPr>
                        <m:t>:</m:t>
                      </m:r>
                    </m:oMath>
                  </a14:m>
                  <a:endParaRPr lang="en-US" sz="2000" b="0" i="0" dirty="0">
                    <a:latin typeface="Cambria Math" panose="02040503050406030204" pitchFamily="18" charset="0"/>
                    <a:ea typeface="Cambria Math" panose="02040503050406030204" pitchFamily="18" charset="0"/>
                  </a:endParaRPr>
                </a:p>
                <a:p>
                  <a:pPr>
                    <a:spcAft>
                      <a:spcPts val="600"/>
                    </a:spcAft>
                    <a:tabLst>
                      <a:tab pos="461963" algn="l"/>
                      <a:tab pos="4002088" algn="l"/>
                    </a:tabLst>
                  </a:pPr>
                  <a:r>
                    <a:rPr lang="en-US" b="0"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a:spcAft>
                      <a:spcPts val="600"/>
                    </a:spcAft>
                    <a:tabLst>
                      <a:tab pos="461963" algn="l"/>
                      <a:tab pos="4002088" algn="l"/>
                    </a:tabLst>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endParaRPr lang="en-US" dirty="0"/>
                </a:p>
                <a:p>
                  <a:pPr>
                    <a:spcAft>
                      <a:spcPts val="600"/>
                    </a:spcAft>
                    <a:tabLst>
                      <a:tab pos="461963" algn="l"/>
                      <a:tab pos="4002088" algn="l"/>
                    </a:tabLst>
                  </a:pPr>
                  <a:r>
                    <a:rPr lang="en-US" dirty="0"/>
                    <a:t>The symbols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a:t> are used to indicate intervals that are unbounded either on the right or on the left:</a:t>
                  </a:r>
                </a:p>
                <a:p>
                  <a:pPr>
                    <a:spcAft>
                      <a:spcPts val="600"/>
                    </a:spcAft>
                    <a:tabLst>
                      <a:tab pos="461963" algn="l"/>
                      <a:tab pos="4002088" algn="l"/>
                    </a:tabLst>
                  </a:pPr>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a:spcAft>
                      <a:spcPts val="600"/>
                    </a:spcAft>
                    <a:tabLst>
                      <a:tab pos="461963" algn="l"/>
                      <a:tab pos="4002088" algn="l"/>
                    </a:tabLst>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142631" y="5093791"/>
                  <a:ext cx="7493526" cy="2446824"/>
                </a:xfrm>
                <a:prstGeom prst="rect">
                  <a:avLst/>
                </a:prstGeom>
                <a:blipFill>
                  <a:blip r:embed="rId3"/>
                  <a:stretch>
                    <a:fillRect l="-895" t="-1244" b="-1493"/>
                  </a:stretch>
                </a:blipFill>
              </p:spPr>
              <p:txBody>
                <a:bodyPr/>
                <a:lstStyle/>
                <a:p>
                  <a:r>
                    <a:rPr lang="en-SG">
                      <a:noFill/>
                    </a:rPr>
                    <a:t> </a:t>
                  </a:r>
                </a:p>
              </p:txBody>
            </p:sp>
          </mc:Fallback>
        </mc:AlternateContent>
      </p:grpSp>
    </p:spTree>
    <p:extLst>
      <p:ext uri="{BB962C8B-B14F-4D97-AF65-F5344CB8AC3E}">
        <p14:creationId xmlns:p14="http://schemas.microsoft.com/office/powerpoint/2010/main" val="425810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Operations on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7729B7-DD6F-45CE-965B-274CA242352A}"/>
                  </a:ext>
                </a:extLst>
              </p:cNvPr>
              <p:cNvSpPr txBox="1"/>
              <p:nvPr/>
            </p:nvSpPr>
            <p:spPr>
              <a:xfrm>
                <a:off x="369739" y="958662"/>
                <a:ext cx="7856264" cy="2011000"/>
              </a:xfrm>
              <a:prstGeom prst="rect">
                <a:avLst/>
              </a:prstGeom>
              <a:noFill/>
              <a:ln>
                <a:noFill/>
              </a:ln>
            </p:spPr>
            <p:txBody>
              <a:bodyPr wrap="square" rtlCol="0">
                <a:spAutoFit/>
              </a:bodyPr>
              <a:lstStyle/>
              <a:p>
                <a:r>
                  <a:rPr lang="en-US" altLang="en-US" sz="2400" dirty="0"/>
                  <a:t>The definitions of unions and intersections for more than two sets are very similar to the definitions for two sets.</a:t>
                </a:r>
              </a:p>
              <a:p>
                <a:pPr marL="722313" indent="-342900">
                  <a:buFont typeface="Wingdings" panose="05000000000000000000" pitchFamily="2" charset="2"/>
                  <a:buChar char="§"/>
                </a:pPr>
                <a14:m>
                  <m:oMath xmlns:m="http://schemas.openxmlformats.org/officeDocument/2006/math">
                    <m:nary>
                      <m:naryPr>
                        <m:chr m:val="⋃"/>
                        <m:ctrlPr>
                          <a:rPr lang="en-US" altLang="en-US" sz="2400" i="1" smtClean="0">
                            <a:latin typeface="Cambria Math" panose="02040503050406030204" pitchFamily="18" charset="0"/>
                          </a:rPr>
                        </m:ctrlPr>
                      </m:naryPr>
                      <m:sub>
                        <m:r>
                          <m:rPr>
                            <m:brk m:alnAt="23"/>
                          </m:rPr>
                          <a:rPr lang="en-SG" altLang="en-US" sz="2400" b="0" i="1" smtClean="0">
                            <a:latin typeface="Cambria Math" panose="02040503050406030204" pitchFamily="18" charset="0"/>
                          </a:rPr>
                          <m:t>𝑖</m:t>
                        </m:r>
                        <m:r>
                          <a:rPr lang="en-SG" altLang="en-US" sz="2400" b="0" i="1" smtClean="0">
                            <a:latin typeface="Cambria Math" panose="02040503050406030204" pitchFamily="18" charset="0"/>
                          </a:rPr>
                          <m:t>=0</m:t>
                        </m:r>
                      </m:sub>
                      <m:sup>
                        <m:r>
                          <a:rPr lang="en-SG" altLang="en-US" sz="2400" b="0" i="1" smtClean="0">
                            <a:latin typeface="Cambria Math" panose="02040503050406030204" pitchFamily="18" charset="0"/>
                          </a:rPr>
                          <m:t>𝑛</m:t>
                        </m:r>
                      </m:sup>
                      <m:e>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𝑖</m:t>
                            </m:r>
                          </m:sub>
                        </m:sSub>
                      </m:e>
                    </m:nary>
                    <m:r>
                      <a:rPr lang="en-US" altLang="en-US" sz="2400" b="0" i="0" smtClean="0">
                        <a:latin typeface="Cambria Math" panose="02040503050406030204" pitchFamily="18" charset="0"/>
                      </a:rPr>
                      <m:t>=</m:t>
                    </m:r>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0</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𝐴</m:t>
                        </m:r>
                      </m:e>
                      <m:sub>
                        <m:r>
                          <a:rPr lang="en-SG" altLang="en-US" sz="2400" b="0" i="1" smtClean="0">
                            <a:latin typeface="Cambria Math" panose="02040503050406030204" pitchFamily="18" charset="0"/>
                            <a:ea typeface="Cambria Math" panose="02040503050406030204" pitchFamily="18" charset="0"/>
                          </a:rPr>
                          <m:t>1</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smtClean="0">
                            <a:latin typeface="Cambria Math" panose="02040503050406030204" pitchFamily="18" charset="0"/>
                            <a:ea typeface="Cambria Math" panose="02040503050406030204" pitchFamily="18" charset="0"/>
                          </a:rPr>
                        </m:ctrlPr>
                      </m:sSubPr>
                      <m:e>
                        <m:r>
                          <a:rPr lang="en-SG" altLang="en-US" sz="2400" b="0" i="1" smtClean="0">
                            <a:latin typeface="Cambria Math" panose="02040503050406030204" pitchFamily="18" charset="0"/>
                            <a:ea typeface="Cambria Math" panose="02040503050406030204" pitchFamily="18" charset="0"/>
                          </a:rPr>
                          <m:t>𝐴</m:t>
                        </m:r>
                      </m:e>
                      <m:sub>
                        <m:r>
                          <a:rPr lang="en-SG" altLang="en-US" sz="2400" b="0" i="1" smtClean="0">
                            <a:latin typeface="Cambria Math" panose="02040503050406030204" pitchFamily="18" charset="0"/>
                            <a:ea typeface="Cambria Math" panose="02040503050406030204" pitchFamily="18" charset="0"/>
                          </a:rPr>
                          <m:t>𝑛</m:t>
                        </m:r>
                      </m:sub>
                    </m:sSub>
                  </m:oMath>
                </a14:m>
                <a:endParaRPr lang="en-SG" altLang="en-US" sz="2400" dirty="0">
                  <a:ea typeface="Cambria Math" panose="02040503050406030204" pitchFamily="18" charset="0"/>
                </a:endParaRPr>
              </a:p>
              <a:p>
                <a:pPr marL="722313" indent="-342900">
                  <a:buFont typeface="Wingdings" panose="05000000000000000000" pitchFamily="2" charset="2"/>
                  <a:buChar char="§"/>
                </a:pPr>
                <a14:m>
                  <m:oMath xmlns:m="http://schemas.openxmlformats.org/officeDocument/2006/math">
                    <m:nary>
                      <m:naryPr>
                        <m:chr m:val="⋂"/>
                        <m:ctrlPr>
                          <a:rPr lang="en-US" altLang="en-US" sz="2400" i="1" smtClean="0">
                            <a:latin typeface="Cambria Math" panose="02040503050406030204" pitchFamily="18" charset="0"/>
                          </a:rPr>
                        </m:ctrlPr>
                      </m:naryPr>
                      <m:sub>
                        <m:r>
                          <m:rPr>
                            <m:brk m:alnAt="23"/>
                          </m:rPr>
                          <a:rPr lang="en-SG" altLang="en-US" sz="2400" b="0" i="1" smtClean="0">
                            <a:latin typeface="Cambria Math" panose="02040503050406030204" pitchFamily="18" charset="0"/>
                          </a:rPr>
                          <m:t>𝑖</m:t>
                        </m:r>
                        <m:r>
                          <a:rPr lang="en-SG" altLang="en-US" sz="2400" b="0" i="1" smtClean="0">
                            <a:latin typeface="Cambria Math" panose="02040503050406030204" pitchFamily="18" charset="0"/>
                          </a:rPr>
                          <m:t>=0</m:t>
                        </m:r>
                      </m:sub>
                      <m:sup>
                        <m:r>
                          <a:rPr lang="en-SG" altLang="en-US" sz="2400" b="0" i="1" smtClean="0">
                            <a:latin typeface="Cambria Math" panose="02040503050406030204" pitchFamily="18" charset="0"/>
                          </a:rPr>
                          <m:t>𝑛</m:t>
                        </m:r>
                      </m:sup>
                      <m:e>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𝑖</m:t>
                            </m:r>
                          </m:sub>
                        </m:sSub>
                      </m:e>
                    </m:nary>
                    <m:r>
                      <a:rPr lang="en-US" altLang="en-US" sz="2400" b="0" i="0" smtClean="0">
                        <a:latin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i="1">
                            <a:latin typeface="Cambria Math" panose="02040503050406030204" pitchFamily="18" charset="0"/>
                          </a:rPr>
                          <m:t>0</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ea typeface="Cambria Math" panose="02040503050406030204" pitchFamily="18" charset="0"/>
                          </a:rPr>
                        </m:ctrlPr>
                      </m:sSubPr>
                      <m:e>
                        <m:r>
                          <a:rPr lang="en-SG" altLang="en-US" sz="2400" i="1">
                            <a:latin typeface="Cambria Math" panose="02040503050406030204" pitchFamily="18" charset="0"/>
                            <a:ea typeface="Cambria Math" panose="02040503050406030204" pitchFamily="18" charset="0"/>
                          </a:rPr>
                          <m:t>𝐴</m:t>
                        </m:r>
                      </m:e>
                      <m:sub>
                        <m:r>
                          <a:rPr lang="en-SG" altLang="en-US" sz="2400" i="1">
                            <a:latin typeface="Cambria Math" panose="02040503050406030204" pitchFamily="18" charset="0"/>
                            <a:ea typeface="Cambria Math" panose="02040503050406030204" pitchFamily="18" charset="0"/>
                          </a:rPr>
                          <m:t>1</m:t>
                        </m:r>
                      </m:sub>
                    </m:sSub>
                    <m:r>
                      <a:rPr lang="en-US" altLang="en-US" sz="2400" i="1" smtClean="0">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m:t>
                    </m:r>
                    <m:r>
                      <a:rPr lang="en-US"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ea typeface="Cambria Math" panose="02040503050406030204" pitchFamily="18" charset="0"/>
                          </a:rPr>
                        </m:ctrlPr>
                      </m:sSubPr>
                      <m:e>
                        <m:r>
                          <a:rPr lang="en-SG" altLang="en-US" sz="2400" i="1">
                            <a:latin typeface="Cambria Math" panose="02040503050406030204" pitchFamily="18" charset="0"/>
                            <a:ea typeface="Cambria Math" panose="02040503050406030204" pitchFamily="18" charset="0"/>
                          </a:rPr>
                          <m:t>𝐴</m:t>
                        </m:r>
                      </m:e>
                      <m:sub>
                        <m:r>
                          <a:rPr lang="en-SG" altLang="en-US" sz="2400" i="1">
                            <a:latin typeface="Cambria Math" panose="02040503050406030204" pitchFamily="18" charset="0"/>
                            <a:ea typeface="Cambria Math" panose="02040503050406030204" pitchFamily="18" charset="0"/>
                          </a:rPr>
                          <m:t>𝑛</m:t>
                        </m:r>
                      </m:sub>
                    </m:sSub>
                  </m:oMath>
                </a14:m>
                <a:endParaRPr lang="en-US" altLang="en-US" sz="2400" dirty="0"/>
              </a:p>
              <a:p>
                <a:pPr marL="379413"/>
                <a:endParaRPr lang="en-US" altLang="en-US" sz="2400" dirty="0"/>
              </a:p>
            </p:txBody>
          </p:sp>
        </mc:Choice>
        <mc:Fallback xmlns="">
          <p:sp>
            <p:nvSpPr>
              <p:cNvPr id="23" name="TextBox 22">
                <a:extLst>
                  <a:ext uri="{FF2B5EF4-FFF2-40B4-BE49-F238E27FC236}">
                    <a16:creationId xmlns:a16="http://schemas.microsoft.com/office/drawing/2014/main" id="{1C7729B7-DD6F-45CE-965B-274CA242352A}"/>
                  </a:ext>
                </a:extLst>
              </p:cNvPr>
              <p:cNvSpPr txBox="1">
                <a:spLocks noRot="1" noChangeAspect="1" noMove="1" noResize="1" noEditPoints="1" noAdjustHandles="1" noChangeArrowheads="1" noChangeShapeType="1" noTextEdit="1"/>
              </p:cNvSpPr>
              <p:nvPr/>
            </p:nvSpPr>
            <p:spPr>
              <a:xfrm>
                <a:off x="369739" y="958662"/>
                <a:ext cx="7856264" cy="2011000"/>
              </a:xfrm>
              <a:prstGeom prst="rect">
                <a:avLst/>
              </a:prstGeom>
              <a:blipFill>
                <a:blip r:embed="rId3"/>
                <a:stretch>
                  <a:fillRect l="-1242" t="-2424" r="-1009" b="-12727"/>
                </a:stretch>
              </a:blipFill>
              <a:ln>
                <a:noFill/>
              </a:ln>
            </p:spPr>
            <p:txBody>
              <a:bodyPr/>
              <a:lstStyle/>
              <a:p>
                <a:r>
                  <a:rPr lang="en-SG">
                    <a:noFill/>
                  </a:rPr>
                  <a:t> </a:t>
                </a:r>
              </a:p>
            </p:txBody>
          </p:sp>
        </mc:Fallback>
      </mc:AlternateContent>
      <p:pic>
        <p:nvPicPr>
          <p:cNvPr id="22" name="Picture 2">
            <a:extLst>
              <a:ext uri="{FF2B5EF4-FFF2-40B4-BE49-F238E27FC236}">
                <a16:creationId xmlns:a16="http://schemas.microsoft.com/office/drawing/2014/main" id="{B7084BA1-CBEF-4F4E-A136-FAAB6861A9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1100" y="2552041"/>
            <a:ext cx="67818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83373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Partition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5.1.8. Partitions of Sets</a:t>
            </a:r>
            <a:endParaRPr lang="en-SG" sz="2000" dirty="0">
              <a:solidFill>
                <a:schemeClr val="bg1"/>
              </a:solidFill>
            </a:endParaRPr>
          </a:p>
        </p:txBody>
      </p:sp>
      <p:sp>
        <p:nvSpPr>
          <p:cNvPr id="23" name="TextBox 22">
            <a:extLst>
              <a:ext uri="{FF2B5EF4-FFF2-40B4-BE49-F238E27FC236}">
                <a16:creationId xmlns:a16="http://schemas.microsoft.com/office/drawing/2014/main" id="{1C7729B7-DD6F-45CE-965B-274CA242352A}"/>
              </a:ext>
            </a:extLst>
          </p:cNvPr>
          <p:cNvSpPr txBox="1"/>
          <p:nvPr/>
        </p:nvSpPr>
        <p:spPr>
          <a:xfrm>
            <a:off x="324356" y="1448743"/>
            <a:ext cx="7856264" cy="1384995"/>
          </a:xfrm>
          <a:prstGeom prst="rect">
            <a:avLst/>
          </a:prstGeom>
          <a:noFill/>
          <a:ln>
            <a:noFill/>
          </a:ln>
        </p:spPr>
        <p:txBody>
          <a:bodyPr wrap="square" rtlCol="0">
            <a:spAutoFit/>
          </a:bodyPr>
          <a:lstStyle/>
          <a:p>
            <a:pPr>
              <a:spcAft>
                <a:spcPts val="600"/>
              </a:spcAft>
            </a:pPr>
            <a:r>
              <a:rPr lang="en-US" altLang="en-US" sz="2800" dirty="0"/>
              <a:t>In many applications of set theory, sets are divided up into </a:t>
            </a:r>
            <a:r>
              <a:rPr lang="en-US" altLang="en-US" sz="2800" dirty="0">
                <a:solidFill>
                  <a:srgbClr val="C00000"/>
                </a:solidFill>
              </a:rPr>
              <a:t>nonoverlapping </a:t>
            </a:r>
            <a:r>
              <a:rPr lang="en-US" altLang="en-US" sz="2800" dirty="0"/>
              <a:t>(or </a:t>
            </a:r>
            <a:r>
              <a:rPr lang="en-US" altLang="en-US" sz="2800" i="1" dirty="0">
                <a:solidFill>
                  <a:srgbClr val="C00000"/>
                </a:solidFill>
              </a:rPr>
              <a:t>disjoint</a:t>
            </a:r>
            <a:r>
              <a:rPr lang="en-US" altLang="en-US" sz="2800" dirty="0"/>
              <a:t>)</a:t>
            </a:r>
            <a:r>
              <a:rPr lang="en-US" altLang="en-US" sz="2800" dirty="0">
                <a:solidFill>
                  <a:srgbClr val="C00000"/>
                </a:solidFill>
              </a:rPr>
              <a:t> pieces</a:t>
            </a:r>
            <a:r>
              <a:rPr lang="en-US" altLang="en-US" sz="2800" dirty="0"/>
              <a:t>. Such a division is called a </a:t>
            </a:r>
            <a:r>
              <a:rPr lang="en-US" altLang="en-US" sz="2800" i="1" dirty="0">
                <a:solidFill>
                  <a:srgbClr val="C00000"/>
                </a:solidFill>
              </a:rPr>
              <a:t>partition</a:t>
            </a:r>
            <a:r>
              <a:rPr lang="en-US" altLang="en-US" sz="2800" dirty="0"/>
              <a:t>.</a:t>
            </a:r>
          </a:p>
        </p:txBody>
      </p:sp>
      <p:sp>
        <p:nvSpPr>
          <p:cNvPr id="18" name="Oval 17"/>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4" name="Group 43"/>
          <p:cNvGrpSpPr/>
          <p:nvPr/>
        </p:nvGrpSpPr>
        <p:grpSpPr>
          <a:xfrm>
            <a:off x="828849" y="2886183"/>
            <a:ext cx="7863578" cy="1280105"/>
            <a:chOff x="993228" y="4598517"/>
            <a:chExt cx="7863578" cy="1280105"/>
          </a:xfrm>
        </p:grpSpPr>
        <p:sp>
          <p:nvSpPr>
            <p:cNvPr id="45" name="Rectangle 44"/>
            <p:cNvSpPr/>
            <p:nvPr/>
          </p:nvSpPr>
          <p:spPr>
            <a:xfrm>
              <a:off x="993228" y="4598518"/>
              <a:ext cx="7863578" cy="128010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48" name="TextBox 47"/>
                <p:cNvSpPr txBox="1"/>
                <p:nvPr/>
              </p:nvSpPr>
              <p:spPr>
                <a:xfrm>
                  <a:off x="1142631" y="5093791"/>
                  <a:ext cx="7493526" cy="784830"/>
                </a:xfrm>
                <a:prstGeom prst="rect">
                  <a:avLst/>
                </a:prstGeom>
                <a:noFill/>
              </p:spPr>
              <p:txBody>
                <a:bodyPr wrap="square" rtlCol="0">
                  <a:spAutoFit/>
                </a:bodyPr>
                <a:lstStyle/>
                <a:p>
                  <a:pPr>
                    <a:spcAft>
                      <a:spcPts val="600"/>
                    </a:spcAft>
                  </a:pPr>
                  <a:r>
                    <a:rPr lang="en-US" sz="2000" dirty="0"/>
                    <a:t>Two sets are </a:t>
                  </a:r>
                  <a:r>
                    <a:rPr lang="en-US" sz="2000" b="1" dirty="0"/>
                    <a:t>disjoint</a:t>
                  </a:r>
                  <a:r>
                    <a:rPr lang="en-US" sz="2000" dirty="0"/>
                    <a:t> </a:t>
                  </a:r>
                  <a:r>
                    <a:rPr lang="en-US" sz="2000" dirty="0" err="1"/>
                    <a:t>iff</a:t>
                  </a:r>
                  <a:r>
                    <a:rPr lang="en-US" sz="2000" dirty="0"/>
                    <a:t> they have no elements in common.</a:t>
                  </a:r>
                </a:p>
                <a:p>
                  <a:pPr>
                    <a:spcAft>
                      <a:spcPts val="600"/>
                    </a:spcAft>
                  </a:pPr>
                  <a:r>
                    <a:rPr lang="en-US" sz="2000" dirty="0"/>
                    <a:t>Symbolically: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are disjoint </a:t>
                  </a:r>
                  <a:r>
                    <a:rPr lang="en-US" sz="2000" dirty="0" err="1"/>
                    <a:t>iff</a:t>
                  </a:r>
                  <a:r>
                    <a:rPr lang="en-US" sz="2000" dirty="0"/>
                    <a: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oMath>
                  </a14:m>
                  <a:r>
                    <a:rPr lang="en-US" sz="2000" dirty="0"/>
                    <a:t>. </a:t>
                  </a:r>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1142631" y="5093791"/>
                  <a:ext cx="7493526" cy="784830"/>
                </a:xfrm>
                <a:prstGeom prst="rect">
                  <a:avLst/>
                </a:prstGeom>
                <a:blipFill>
                  <a:blip r:embed="rId3"/>
                  <a:stretch>
                    <a:fillRect l="-813" t="-4688" b="-14063"/>
                  </a:stretch>
                </a:blipFill>
              </p:spPr>
              <p:txBody>
                <a:bodyPr/>
                <a:lstStyle/>
                <a:p>
                  <a:r>
                    <a:rPr lang="en-SG">
                      <a:noFill/>
                    </a:rPr>
                    <a:t> </a:t>
                  </a:r>
                </a:p>
              </p:txBody>
            </p:sp>
          </mc:Fallback>
        </mc:AlternateContent>
      </p:grpSp>
      <p:grpSp>
        <p:nvGrpSpPr>
          <p:cNvPr id="49" name="Group 48"/>
          <p:cNvGrpSpPr/>
          <p:nvPr/>
        </p:nvGrpSpPr>
        <p:grpSpPr>
          <a:xfrm>
            <a:off x="837253" y="4337969"/>
            <a:ext cx="7863578" cy="2018381"/>
            <a:chOff x="993228" y="4598517"/>
            <a:chExt cx="7863578" cy="2018381"/>
          </a:xfrm>
        </p:grpSpPr>
        <p:sp>
          <p:nvSpPr>
            <p:cNvPr id="50" name="Rectangle 49"/>
            <p:cNvSpPr/>
            <p:nvPr/>
          </p:nvSpPr>
          <p:spPr>
            <a:xfrm>
              <a:off x="993228" y="4598518"/>
              <a:ext cx="7863578" cy="201838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53" name="TextBox 52"/>
                <p:cNvSpPr txBox="1"/>
                <p:nvPr/>
              </p:nvSpPr>
              <p:spPr>
                <a:xfrm>
                  <a:off x="1142631" y="5093791"/>
                  <a:ext cx="7493526" cy="1449756"/>
                </a:xfrm>
                <a:prstGeom prst="rect">
                  <a:avLst/>
                </a:prstGeom>
                <a:noFill/>
              </p:spPr>
              <p:txBody>
                <a:bodyPr wrap="square" rtlCol="0">
                  <a:spAutoFit/>
                </a:bodyPr>
                <a:lstStyle/>
                <a:p>
                  <a:pPr>
                    <a:spcAft>
                      <a:spcPts val="600"/>
                    </a:spcAft>
                  </a:pPr>
                  <a:r>
                    <a:rPr lang="en-US" sz="2000" dirty="0"/>
                    <a:t>Sets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r>
                    <a:rPr lang="en-US" sz="2000" dirty="0"/>
                    <a:t> are </a:t>
                  </a:r>
                  <a:r>
                    <a:rPr lang="en-US" sz="2000" b="1" dirty="0"/>
                    <a:t>mutually disjoint </a:t>
                  </a:r>
                  <a:r>
                    <a:rPr lang="en-US" sz="2000" dirty="0"/>
                    <a:t>(or </a:t>
                  </a:r>
                  <a:r>
                    <a:rPr lang="en-US" sz="2000" b="1" dirty="0"/>
                    <a:t>pairwise disjoint </a:t>
                  </a:r>
                  <a:r>
                    <a:rPr lang="en-US" sz="2000" dirty="0"/>
                    <a:t>or </a:t>
                  </a:r>
                  <a:r>
                    <a:rPr lang="en-US" sz="2000" b="1" dirty="0" err="1"/>
                    <a:t>nonoverlapping</a:t>
                  </a:r>
                  <a:r>
                    <a:rPr lang="en-US" sz="2000" dirty="0"/>
                    <a:t>) </a:t>
                  </a:r>
                  <a:r>
                    <a:rPr lang="en-US" sz="2000" dirty="0" err="1"/>
                    <a:t>iff</a:t>
                  </a:r>
                  <a:r>
                    <a:rPr lang="en-US" sz="2000" dirty="0"/>
                    <a:t> no two sets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𝑗</m:t>
                          </m:r>
                        </m:sub>
                      </m:sSub>
                    </m:oMath>
                  </a14:m>
                  <a:r>
                    <a:rPr lang="en-US" sz="2000" dirty="0"/>
                    <a:t> with distinct subscripts have any elements in common, i.e. for all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=1,2,3,⋯</m:t>
                      </m:r>
                    </m:oMath>
                  </a14:m>
                  <a:endParaRPr lang="en-US" sz="2000" dirty="0"/>
                </a:p>
                <a:p>
                  <a:pPr>
                    <a:spcAft>
                      <a:spcPts val="600"/>
                    </a:spcAft>
                    <a:tabLst>
                      <a:tab pos="1376363" algn="l"/>
                    </a:tabLst>
                  </a:pP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oMath>
                  </a14:m>
                  <a:r>
                    <a:rPr lang="en-US" sz="2000" dirty="0"/>
                    <a:t> whenever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r>
                    <a:rPr lang="en-US" dirty="0"/>
                    <a:t>.</a:t>
                  </a:r>
                </a:p>
              </p:txBody>
            </p:sp>
          </mc:Choice>
          <mc:Fallback xmlns="">
            <p:sp>
              <p:nvSpPr>
                <p:cNvPr id="53" name="TextBox 52"/>
                <p:cNvSpPr txBox="1">
                  <a:spLocks noRot="1" noChangeAspect="1" noMove="1" noResize="1" noEditPoints="1" noAdjustHandles="1" noChangeArrowheads="1" noChangeShapeType="1" noTextEdit="1"/>
                </p:cNvSpPr>
                <p:nvPr/>
              </p:nvSpPr>
              <p:spPr>
                <a:xfrm>
                  <a:off x="1142631" y="5093791"/>
                  <a:ext cx="7493526" cy="1449756"/>
                </a:xfrm>
                <a:prstGeom prst="rect">
                  <a:avLst/>
                </a:prstGeom>
                <a:blipFill>
                  <a:blip r:embed="rId4"/>
                  <a:stretch>
                    <a:fillRect l="-895" t="-2521" r="-1221" b="-5042"/>
                  </a:stretch>
                </a:blipFill>
              </p:spPr>
              <p:txBody>
                <a:bodyPr/>
                <a:lstStyle/>
                <a:p>
                  <a:r>
                    <a:rPr lang="en-US">
                      <a:noFill/>
                    </a:rPr>
                    <a:t> </a:t>
                  </a:r>
                </a:p>
              </p:txBody>
            </p:sp>
          </mc:Fallback>
        </mc:AlternateContent>
      </p:grpSp>
    </p:spTree>
    <p:extLst>
      <p:ext uri="{BB962C8B-B14F-4D97-AF65-F5344CB8AC3E}">
        <p14:creationId xmlns:p14="http://schemas.microsoft.com/office/powerpoint/2010/main" val="21995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5: Set Theory</a:t>
            </a: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8" name="TextBox 7"/>
          <p:cNvSpPr txBox="1"/>
          <p:nvPr/>
        </p:nvSpPr>
        <p:spPr>
          <a:xfrm>
            <a:off x="416378" y="594425"/>
            <a:ext cx="7753350" cy="523220"/>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spcAft>
                <a:spcPts val="600"/>
              </a:spcAft>
            </a:pPr>
            <a:r>
              <a:rPr lang="en-US" sz="2800" dirty="0"/>
              <a:t>Why is Set Theory important for Computer Science?</a:t>
            </a:r>
            <a:endParaRPr lang="en-US" sz="2400" i="1" dirty="0"/>
          </a:p>
        </p:txBody>
      </p:sp>
      <p:sp>
        <p:nvSpPr>
          <p:cNvPr id="3" name="TextBox 2">
            <a:extLst>
              <a:ext uri="{FF2B5EF4-FFF2-40B4-BE49-F238E27FC236}">
                <a16:creationId xmlns:a16="http://schemas.microsoft.com/office/drawing/2014/main" id="{38394214-CB6C-4961-9246-BCDABFA31719}"/>
              </a:ext>
            </a:extLst>
          </p:cNvPr>
          <p:cNvSpPr txBox="1"/>
          <p:nvPr/>
        </p:nvSpPr>
        <p:spPr>
          <a:xfrm>
            <a:off x="662630" y="1344035"/>
            <a:ext cx="8079027" cy="4785926"/>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2800" dirty="0"/>
              <a:t>It is a useful tool for formalizing and reasoning about computation and the objects of computation.</a:t>
            </a:r>
          </a:p>
          <a:p>
            <a:pPr marL="285750" indent="-285750">
              <a:spcAft>
                <a:spcPts val="1200"/>
              </a:spcAft>
              <a:buFont typeface="Wingdings" panose="05000000000000000000" pitchFamily="2" charset="2"/>
              <a:buChar char="§"/>
            </a:pPr>
            <a:r>
              <a:rPr lang="en-US" sz="2800" dirty="0"/>
              <a:t>It is indivisible from logic where Computer Science has its roots.</a:t>
            </a:r>
          </a:p>
          <a:p>
            <a:pPr marL="285750" indent="-285750">
              <a:spcAft>
                <a:spcPts val="600"/>
              </a:spcAft>
              <a:buFont typeface="Wingdings" panose="05000000000000000000" pitchFamily="2" charset="2"/>
              <a:buChar char="§"/>
            </a:pPr>
            <a:r>
              <a:rPr lang="en-US" sz="2800" dirty="0"/>
              <a:t>Applications</a:t>
            </a:r>
          </a:p>
          <a:p>
            <a:pPr marL="742950" lvl="1" indent="-285750">
              <a:spcAft>
                <a:spcPts val="600"/>
              </a:spcAft>
              <a:buFont typeface="Wingdings" panose="05000000000000000000" pitchFamily="2" charset="2"/>
              <a:buChar char="§"/>
            </a:pPr>
            <a:r>
              <a:rPr lang="en-US" sz="2400" dirty="0"/>
              <a:t>Data structures</a:t>
            </a:r>
          </a:p>
          <a:p>
            <a:pPr marL="742950" lvl="1" indent="-285750">
              <a:spcAft>
                <a:spcPts val="600"/>
              </a:spcAft>
              <a:buFont typeface="Wingdings" panose="05000000000000000000" pitchFamily="2" charset="2"/>
              <a:buChar char="§"/>
            </a:pPr>
            <a:r>
              <a:rPr lang="en-SG" sz="2400" dirty="0"/>
              <a:t>Database theory – databases as relations over sets</a:t>
            </a:r>
          </a:p>
          <a:p>
            <a:pPr marL="742950" lvl="1" indent="-285750">
              <a:spcAft>
                <a:spcPts val="600"/>
              </a:spcAft>
              <a:buFont typeface="Wingdings" panose="05000000000000000000" pitchFamily="2" charset="2"/>
              <a:buChar char="§"/>
            </a:pPr>
            <a:r>
              <a:rPr lang="en-SG" sz="2400" dirty="0"/>
              <a:t>Formal language theory</a:t>
            </a:r>
          </a:p>
          <a:p>
            <a:pPr marL="742950" lvl="1" indent="-285750">
              <a:spcAft>
                <a:spcPts val="600"/>
              </a:spcAft>
              <a:buFont typeface="Wingdings" panose="05000000000000000000" pitchFamily="2" charset="2"/>
              <a:buChar char="§"/>
            </a:pPr>
            <a:r>
              <a:rPr lang="en-SG" sz="2400" dirty="0"/>
              <a:t>Machine learning</a:t>
            </a:r>
          </a:p>
          <a:p>
            <a:pPr marL="742950" lvl="1" indent="-285750">
              <a:spcAft>
                <a:spcPts val="600"/>
              </a:spcAft>
              <a:buFont typeface="Wingdings" panose="05000000000000000000" pitchFamily="2" charset="2"/>
              <a:buChar char="§"/>
            </a:pPr>
            <a:r>
              <a:rPr lang="en-SG" sz="2400" dirty="0"/>
              <a:t>etc.</a:t>
            </a:r>
          </a:p>
        </p:txBody>
      </p:sp>
    </p:spTree>
    <p:extLst>
      <p:ext uri="{BB962C8B-B14F-4D97-AF65-F5344CB8AC3E}">
        <p14:creationId xmlns:p14="http://schemas.microsoft.com/office/powerpoint/2010/main" val="375787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Partition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3" name="TextBox 22">
            <a:extLst>
              <a:ext uri="{FF2B5EF4-FFF2-40B4-BE49-F238E27FC236}">
                <a16:creationId xmlns:a16="http://schemas.microsoft.com/office/drawing/2014/main" id="{1C7729B7-DD6F-45CE-965B-274CA242352A}"/>
              </a:ext>
            </a:extLst>
          </p:cNvPr>
          <p:cNvSpPr txBox="1"/>
          <p:nvPr/>
        </p:nvSpPr>
        <p:spPr>
          <a:xfrm>
            <a:off x="369740" y="1131254"/>
            <a:ext cx="5207688" cy="1384995"/>
          </a:xfrm>
          <a:prstGeom prst="rect">
            <a:avLst/>
          </a:prstGeom>
          <a:noFill/>
          <a:ln>
            <a:noFill/>
          </a:ln>
        </p:spPr>
        <p:txBody>
          <a:bodyPr wrap="square" rtlCol="0">
            <a:spAutoFit/>
          </a:bodyPr>
          <a:lstStyle/>
          <a:p>
            <a:pPr>
              <a:spcAft>
                <a:spcPts val="600"/>
              </a:spcAft>
            </a:pPr>
            <a:r>
              <a:rPr lang="en-US" altLang="en-US" sz="2800" dirty="0"/>
              <a:t>Suppose </a:t>
            </a:r>
            <a:r>
              <a:rPr lang="en-US" altLang="en-US" sz="2800" i="1" dirty="0"/>
              <a:t>A</a:t>
            </a:r>
            <a:r>
              <a:rPr lang="en-US" altLang="en-US" sz="2800" dirty="0"/>
              <a:t>,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baseline="-25000" dirty="0"/>
              <a:t>3</a:t>
            </a:r>
            <a:r>
              <a:rPr lang="en-US" altLang="en-US" sz="2800" dirty="0"/>
              <a:t>, and </a:t>
            </a:r>
            <a:r>
              <a:rPr lang="en-US" altLang="en-US" sz="2800" i="1" dirty="0"/>
              <a:t>A</a:t>
            </a:r>
            <a:r>
              <a:rPr lang="en-US" altLang="en-US" sz="2800" baseline="-25000" dirty="0"/>
              <a:t>4</a:t>
            </a:r>
            <a:r>
              <a:rPr lang="en-US" altLang="en-US" sz="2800" dirty="0"/>
              <a:t> are the sets of points represented by the regions shown in Figure 6.1.5.</a:t>
            </a:r>
          </a:p>
        </p:txBody>
      </p:sp>
      <p:grpSp>
        <p:nvGrpSpPr>
          <p:cNvPr id="2" name="Group 1">
            <a:extLst>
              <a:ext uri="{FF2B5EF4-FFF2-40B4-BE49-F238E27FC236}">
                <a16:creationId xmlns:a16="http://schemas.microsoft.com/office/drawing/2014/main" id="{D5855B50-AD41-44EF-B4C1-3A66E0860D41}"/>
              </a:ext>
            </a:extLst>
          </p:cNvPr>
          <p:cNvGrpSpPr/>
          <p:nvPr/>
        </p:nvGrpSpPr>
        <p:grpSpPr>
          <a:xfrm>
            <a:off x="5850148" y="991386"/>
            <a:ext cx="2422525" cy="2598738"/>
            <a:chOff x="3048000" y="2466975"/>
            <a:chExt cx="2422525" cy="2598738"/>
          </a:xfrm>
        </p:grpSpPr>
        <p:pic>
          <p:nvPicPr>
            <p:cNvPr id="24" name="Picture 2">
              <a:extLst>
                <a:ext uri="{FF2B5EF4-FFF2-40B4-BE49-F238E27FC236}">
                  <a16:creationId xmlns:a16="http://schemas.microsoft.com/office/drawing/2014/main" id="{A199A5AF-D453-4B77-BBB0-5A4A1D5206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466975"/>
              <a:ext cx="242252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7">
              <a:extLst>
                <a:ext uri="{FF2B5EF4-FFF2-40B4-BE49-F238E27FC236}">
                  <a16:creationId xmlns:a16="http://schemas.microsoft.com/office/drawing/2014/main" id="{FD7572B8-F1EF-4EC1-B7D1-4DDBD6659B26}"/>
                </a:ext>
              </a:extLst>
            </p:cNvPr>
            <p:cNvSpPr txBox="1">
              <a:spLocks noChangeArrowheads="1"/>
            </p:cNvSpPr>
            <p:nvPr/>
          </p:nvSpPr>
          <p:spPr bwMode="auto">
            <a:xfrm>
              <a:off x="3670300" y="4791075"/>
              <a:ext cx="1054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Figure 6.1.5</a:t>
              </a:r>
            </a:p>
          </p:txBody>
        </p:sp>
        <p:sp>
          <p:nvSpPr>
            <p:cNvPr id="26" name="Text Box 8">
              <a:extLst>
                <a:ext uri="{FF2B5EF4-FFF2-40B4-BE49-F238E27FC236}">
                  <a16:creationId xmlns:a16="http://schemas.microsoft.com/office/drawing/2014/main" id="{105CC000-8E24-4C22-908D-76BE92EE68EC}"/>
                </a:ext>
              </a:extLst>
            </p:cNvPr>
            <p:cNvSpPr txBox="1">
              <a:spLocks noChangeArrowheads="1"/>
            </p:cNvSpPr>
            <p:nvPr/>
          </p:nvSpPr>
          <p:spPr bwMode="auto">
            <a:xfrm>
              <a:off x="3443288" y="4340253"/>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A Partition of a Set</a:t>
              </a:r>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9AE429B-530C-42F5-97F4-ABEA45C8B0B9}"/>
                  </a:ext>
                </a:extLst>
              </p:cNvPr>
              <p:cNvSpPr txBox="1"/>
              <p:nvPr/>
            </p:nvSpPr>
            <p:spPr>
              <a:xfrm>
                <a:off x="369740" y="2710814"/>
                <a:ext cx="5480408" cy="954107"/>
              </a:xfrm>
              <a:prstGeom prst="rect">
                <a:avLst/>
              </a:prstGeom>
              <a:noFill/>
              <a:ln>
                <a:noFill/>
              </a:ln>
            </p:spPr>
            <p:txBody>
              <a:bodyPr wrap="square" rtlCol="0">
                <a:spAutoFit/>
              </a:bodyPr>
              <a:lstStyle/>
              <a:p>
                <a:r>
                  <a:rPr lang="en-US" altLang="en-US" sz="2800" dirty="0"/>
                  <a:t>Then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baseline="-25000" dirty="0"/>
                  <a:t>3</a:t>
                </a:r>
                <a:r>
                  <a:rPr lang="en-US" altLang="en-US" sz="2800" dirty="0"/>
                  <a:t>, and </a:t>
                </a:r>
                <a:r>
                  <a:rPr lang="en-US" altLang="en-US" sz="2800" i="1" dirty="0"/>
                  <a:t>A</a:t>
                </a:r>
                <a:r>
                  <a:rPr lang="en-US" altLang="en-US" sz="2800" baseline="-25000" dirty="0"/>
                  <a:t>4</a:t>
                </a:r>
                <a:r>
                  <a:rPr lang="en-US" altLang="en-US" sz="2800" dirty="0"/>
                  <a:t> are subsets of </a:t>
                </a:r>
                <a:r>
                  <a:rPr lang="en-US" altLang="en-US" sz="2800" i="1" dirty="0"/>
                  <a:t>A</a:t>
                </a:r>
                <a:r>
                  <a:rPr lang="en-US" altLang="en-US" sz="2800" dirty="0"/>
                  <a:t>, and </a:t>
                </a:r>
                <a:r>
                  <a:rPr lang="en-US" altLang="en-US" sz="2800" i="1" dirty="0"/>
                  <a:t>A</a:t>
                </a:r>
                <a:r>
                  <a:rPr lang="en-US" altLang="en-US" sz="2800" dirty="0"/>
                  <a:t> = </a:t>
                </a:r>
                <a:r>
                  <a:rPr lang="en-US" altLang="en-US" sz="2800" i="1" dirty="0"/>
                  <a:t>A</a:t>
                </a:r>
                <a:r>
                  <a:rPr lang="en-US" altLang="en-US" sz="2800" baseline="-25000" dirty="0"/>
                  <a:t>1 </a:t>
                </a:r>
                <a14:m>
                  <m:oMath xmlns:m="http://schemas.openxmlformats.org/officeDocument/2006/math">
                    <m:r>
                      <a:rPr lang="en-US" altLang="en-US" sz="2800" i="1" dirty="0" smtClean="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800" dirty="0"/>
                  <a:t> </a:t>
                </a:r>
                <a:r>
                  <a:rPr lang="en-US" altLang="en-US" sz="2800" i="1" dirty="0"/>
                  <a:t>A</a:t>
                </a:r>
                <a:r>
                  <a:rPr lang="en-US" altLang="en-US" sz="2800" baseline="-25000" dirty="0"/>
                  <a:t>2 </a:t>
                </a:r>
                <a14:m>
                  <m:oMath xmlns:m="http://schemas.openxmlformats.org/officeDocument/2006/math">
                    <m:r>
                      <a:rPr lang="en-US" altLang="en-US" sz="28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800" dirty="0"/>
                  <a:t> </a:t>
                </a:r>
                <a:r>
                  <a:rPr lang="en-US" altLang="en-US" sz="2800" i="1" dirty="0"/>
                  <a:t>A</a:t>
                </a:r>
                <a:r>
                  <a:rPr lang="en-US" altLang="en-US" sz="2800" baseline="-25000" dirty="0"/>
                  <a:t>3 </a:t>
                </a:r>
                <a14:m>
                  <m:oMath xmlns:m="http://schemas.openxmlformats.org/officeDocument/2006/math">
                    <m:r>
                      <a:rPr lang="en-US" altLang="en-US" sz="28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800" dirty="0"/>
                  <a:t> </a:t>
                </a:r>
                <a:r>
                  <a:rPr lang="en-US" altLang="en-US" sz="2800" i="1" dirty="0"/>
                  <a:t>A</a:t>
                </a:r>
                <a:r>
                  <a:rPr lang="en-US" altLang="en-US" sz="2800" baseline="-25000" dirty="0"/>
                  <a:t>4</a:t>
                </a:r>
                <a:r>
                  <a:rPr lang="en-US" altLang="en-US" sz="2800" dirty="0"/>
                  <a:t>.</a:t>
                </a:r>
              </a:p>
            </p:txBody>
          </p:sp>
        </mc:Choice>
        <mc:Fallback xmlns="">
          <p:sp>
            <p:nvSpPr>
              <p:cNvPr id="27" name="TextBox 26">
                <a:extLst>
                  <a:ext uri="{FF2B5EF4-FFF2-40B4-BE49-F238E27FC236}">
                    <a16:creationId xmlns:a16="http://schemas.microsoft.com/office/drawing/2014/main" id="{E9AE429B-530C-42F5-97F4-ABEA45C8B0B9}"/>
                  </a:ext>
                </a:extLst>
              </p:cNvPr>
              <p:cNvSpPr txBox="1">
                <a:spLocks noRot="1" noChangeAspect="1" noMove="1" noResize="1" noEditPoints="1" noAdjustHandles="1" noChangeArrowheads="1" noChangeShapeType="1" noTextEdit="1"/>
              </p:cNvSpPr>
              <p:nvPr/>
            </p:nvSpPr>
            <p:spPr>
              <a:xfrm>
                <a:off x="369740" y="2710814"/>
                <a:ext cx="5480408" cy="954107"/>
              </a:xfrm>
              <a:prstGeom prst="rect">
                <a:avLst/>
              </a:prstGeom>
              <a:blipFill>
                <a:blip r:embed="rId4"/>
                <a:stretch>
                  <a:fillRect l="-2336" t="-6410" b="-17949"/>
                </a:stretch>
              </a:blipFill>
              <a:ln>
                <a:noFill/>
              </a:ln>
            </p:spPr>
            <p:txBody>
              <a:bodyPr/>
              <a:lstStyle/>
              <a:p>
                <a:r>
                  <a:rPr lang="en-SG">
                    <a:noFill/>
                  </a:rPr>
                  <a:t> </a:t>
                </a:r>
              </a:p>
            </p:txBody>
          </p:sp>
        </mc:Fallback>
      </mc:AlternateContent>
      <p:sp>
        <p:nvSpPr>
          <p:cNvPr id="29" name="TextBox 28">
            <a:extLst>
              <a:ext uri="{FF2B5EF4-FFF2-40B4-BE49-F238E27FC236}">
                <a16:creationId xmlns:a16="http://schemas.microsoft.com/office/drawing/2014/main" id="{27DDB190-D88E-434C-9ECC-613297581696}"/>
              </a:ext>
            </a:extLst>
          </p:cNvPr>
          <p:cNvSpPr txBox="1"/>
          <p:nvPr/>
        </p:nvSpPr>
        <p:spPr>
          <a:xfrm>
            <a:off x="324355" y="3881064"/>
            <a:ext cx="8627139" cy="2754600"/>
          </a:xfrm>
          <a:prstGeom prst="rect">
            <a:avLst/>
          </a:prstGeom>
          <a:noFill/>
          <a:ln>
            <a:noFill/>
          </a:ln>
        </p:spPr>
        <p:txBody>
          <a:bodyPr wrap="square" rtlCol="0">
            <a:spAutoFit/>
          </a:bodyPr>
          <a:lstStyle/>
          <a:p>
            <a:pPr>
              <a:spcAft>
                <a:spcPts val="600"/>
              </a:spcAft>
            </a:pPr>
            <a:r>
              <a:rPr lang="en-US" altLang="en-US" sz="2800" dirty="0"/>
              <a:t>Suppose further that boundaries are assigned to the regions representing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baseline="-25000" dirty="0"/>
              <a:t>3</a:t>
            </a:r>
            <a:r>
              <a:rPr lang="en-US" altLang="en-US" sz="2800" dirty="0"/>
              <a:t>, and </a:t>
            </a:r>
            <a:r>
              <a:rPr lang="en-US" altLang="en-US" sz="2800" i="1" dirty="0"/>
              <a:t>A</a:t>
            </a:r>
            <a:r>
              <a:rPr lang="en-US" altLang="en-US" sz="2800" baseline="-25000" dirty="0"/>
              <a:t>4</a:t>
            </a:r>
            <a:r>
              <a:rPr lang="en-US" altLang="en-US" sz="2800" dirty="0"/>
              <a:t> in such a way that these sets are </a:t>
            </a:r>
            <a:r>
              <a:rPr lang="en-US" altLang="en-US" sz="2800" dirty="0">
                <a:solidFill>
                  <a:srgbClr val="C00000"/>
                </a:solidFill>
              </a:rPr>
              <a:t>mutually disjoint</a:t>
            </a:r>
            <a:r>
              <a:rPr lang="en-US" altLang="en-US" sz="2800" dirty="0"/>
              <a:t>.</a:t>
            </a:r>
          </a:p>
          <a:p>
            <a:pPr>
              <a:spcAft>
                <a:spcPts val="600"/>
              </a:spcAft>
            </a:pPr>
            <a:r>
              <a:rPr lang="en-US" altLang="en-US" sz="2800" dirty="0"/>
              <a:t>Then </a:t>
            </a:r>
            <a:r>
              <a:rPr lang="en-US" altLang="en-US" sz="2800" i="1" dirty="0"/>
              <a:t>A</a:t>
            </a:r>
            <a:r>
              <a:rPr lang="en-US" altLang="en-US" sz="2800" dirty="0"/>
              <a:t> is called a </a:t>
            </a:r>
            <a:r>
              <a:rPr lang="en-US" altLang="en-US" sz="2800" i="1" dirty="0">
                <a:solidFill>
                  <a:srgbClr val="C00000"/>
                </a:solidFill>
              </a:rPr>
              <a:t>union of mutually disjoint subsets</a:t>
            </a:r>
            <a:r>
              <a:rPr lang="en-US" altLang="en-US" sz="2800" dirty="0"/>
              <a:t>, and the collection of sets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baseline="-25000" dirty="0"/>
              <a:t>3</a:t>
            </a:r>
            <a:r>
              <a:rPr lang="en-US" altLang="en-US" sz="2800" dirty="0"/>
              <a:t>, </a:t>
            </a:r>
            <a:r>
              <a:rPr lang="en-US" altLang="en-US" sz="2800" i="1" dirty="0"/>
              <a:t>A</a:t>
            </a:r>
            <a:r>
              <a:rPr lang="en-US" altLang="en-US" sz="2800" baseline="-25000" dirty="0"/>
              <a:t>4</a:t>
            </a:r>
            <a:r>
              <a:rPr lang="en-US" altLang="en-US" sz="2800" dirty="0"/>
              <a:t>} is said to be a</a:t>
            </a:r>
            <a:br>
              <a:rPr lang="en-US" altLang="en-US" sz="2800" dirty="0"/>
            </a:br>
            <a:r>
              <a:rPr lang="en-US" altLang="en-US" sz="2800" i="1" dirty="0">
                <a:solidFill>
                  <a:srgbClr val="C00000"/>
                </a:solidFill>
              </a:rPr>
              <a:t>partition</a:t>
            </a:r>
            <a:r>
              <a:rPr lang="en-US" altLang="en-US" sz="2800" dirty="0"/>
              <a:t> of </a:t>
            </a:r>
            <a:r>
              <a:rPr lang="en-US" altLang="en-US" sz="2800" i="1" dirty="0"/>
              <a:t>A</a:t>
            </a:r>
            <a:r>
              <a:rPr lang="en-US" altLang="en-US" sz="2800" dirty="0"/>
              <a:t>.</a:t>
            </a:r>
          </a:p>
        </p:txBody>
      </p:sp>
      <p:sp>
        <p:nvSpPr>
          <p:cNvPr id="21" name="Oval 20"/>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9053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Partition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1" name="Oval 20"/>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8" name="Group 27">
            <a:extLst>
              <a:ext uri="{FF2B5EF4-FFF2-40B4-BE49-F238E27FC236}">
                <a16:creationId xmlns:a16="http://schemas.microsoft.com/office/drawing/2014/main" id="{F36C423D-63BF-415D-8EF5-24932801E705}"/>
              </a:ext>
            </a:extLst>
          </p:cNvPr>
          <p:cNvGrpSpPr/>
          <p:nvPr/>
        </p:nvGrpSpPr>
        <p:grpSpPr>
          <a:xfrm>
            <a:off x="754135" y="1517847"/>
            <a:ext cx="7398282" cy="2148780"/>
            <a:chOff x="730523" y="4598517"/>
            <a:chExt cx="7398282" cy="2148780"/>
          </a:xfrm>
        </p:grpSpPr>
        <p:sp>
          <p:nvSpPr>
            <p:cNvPr id="30" name="Rectangle 29">
              <a:extLst>
                <a:ext uri="{FF2B5EF4-FFF2-40B4-BE49-F238E27FC236}">
                  <a16:creationId xmlns:a16="http://schemas.microsoft.com/office/drawing/2014/main" id="{FDBC1C53-CEF4-4D8C-B925-301D4CF97C65}"/>
                </a:ext>
              </a:extLst>
            </p:cNvPr>
            <p:cNvSpPr/>
            <p:nvPr/>
          </p:nvSpPr>
          <p:spPr>
            <a:xfrm>
              <a:off x="730523" y="4598518"/>
              <a:ext cx="7398282" cy="2148779"/>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6A0EEC4C-B1CD-4094-BE28-7B920E789635}"/>
                </a:ext>
              </a:extLst>
            </p:cNvPr>
            <p:cNvSpPr/>
            <p:nvPr/>
          </p:nvSpPr>
          <p:spPr>
            <a:xfrm>
              <a:off x="730523" y="4598517"/>
              <a:ext cx="7398282"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TextBox 31">
              <a:extLst>
                <a:ext uri="{FF2B5EF4-FFF2-40B4-BE49-F238E27FC236}">
                  <a16:creationId xmlns:a16="http://schemas.microsoft.com/office/drawing/2014/main" id="{236CDB03-2C10-43DF-8A32-A1EB2AD3E424}"/>
                </a:ext>
              </a:extLst>
            </p:cNvPr>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4.4.1 The Quotient-Remainder Theorem</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EED141D-ECB2-4ADF-A6AA-0E90B5171FC3}"/>
                    </a:ext>
                  </a:extLst>
                </p:cNvPr>
                <p:cNvSpPr txBox="1"/>
                <p:nvPr/>
              </p:nvSpPr>
              <p:spPr>
                <a:xfrm>
                  <a:off x="795941" y="5218733"/>
                  <a:ext cx="7242559" cy="1461939"/>
                </a:xfrm>
                <a:prstGeom prst="rect">
                  <a:avLst/>
                </a:prstGeom>
                <a:noFill/>
              </p:spPr>
              <p:txBody>
                <a:bodyPr wrap="square" rtlCol="0">
                  <a:spAutoFit/>
                </a:bodyPr>
                <a:lstStyle/>
                <a:p>
                  <a:pPr>
                    <a:spcAft>
                      <a:spcPts val="600"/>
                    </a:spcAft>
                  </a:pPr>
                  <a:r>
                    <a:rPr lang="en-SG" sz="2800" dirty="0"/>
                    <a:t>Given any integer </a:t>
                  </a:r>
                  <a14:m>
                    <m:oMath xmlns:m="http://schemas.openxmlformats.org/officeDocument/2006/math">
                      <m:r>
                        <a:rPr lang="en-SG" sz="2800" i="1" dirty="0" smtClean="0">
                          <a:latin typeface="Cambria Math" panose="02040503050406030204" pitchFamily="18" charset="0"/>
                        </a:rPr>
                        <m:t>𝑛</m:t>
                      </m:r>
                    </m:oMath>
                  </a14:m>
                  <a:r>
                    <a:rPr lang="en-SG" sz="2800" dirty="0"/>
                    <a:t> and positive integer </a:t>
                  </a:r>
                  <a14:m>
                    <m:oMath xmlns:m="http://schemas.openxmlformats.org/officeDocument/2006/math">
                      <m:r>
                        <a:rPr lang="en-SG" sz="2800" i="1" dirty="0" smtClean="0">
                          <a:latin typeface="Cambria Math" panose="02040503050406030204" pitchFamily="18" charset="0"/>
                        </a:rPr>
                        <m:t>𝑑</m:t>
                      </m:r>
                    </m:oMath>
                  </a14:m>
                  <a:r>
                    <a:rPr lang="en-SG" sz="2800" dirty="0"/>
                    <a:t>, there exist unique integers </a:t>
                  </a:r>
                  <a14:m>
                    <m:oMath xmlns:m="http://schemas.openxmlformats.org/officeDocument/2006/math">
                      <m:r>
                        <a:rPr lang="en-SG" sz="2800" i="1" dirty="0" smtClean="0">
                          <a:latin typeface="Cambria Math" panose="02040503050406030204" pitchFamily="18" charset="0"/>
                        </a:rPr>
                        <m:t>𝑞</m:t>
                      </m:r>
                    </m:oMath>
                  </a14:m>
                  <a:r>
                    <a:rPr lang="en-SG" sz="2800" dirty="0"/>
                    <a:t> and </a:t>
                  </a:r>
                  <a14:m>
                    <m:oMath xmlns:m="http://schemas.openxmlformats.org/officeDocument/2006/math">
                      <m:r>
                        <a:rPr lang="en-SG" sz="2800" i="1" dirty="0" smtClean="0">
                          <a:latin typeface="Cambria Math" panose="02040503050406030204" pitchFamily="18" charset="0"/>
                        </a:rPr>
                        <m:t>𝑟</m:t>
                      </m:r>
                      <m:r>
                        <a:rPr lang="en-SG" sz="2800" i="1" dirty="0" smtClean="0">
                          <a:latin typeface="Cambria Math" panose="02040503050406030204" pitchFamily="18" charset="0"/>
                        </a:rPr>
                        <m:t> </m:t>
                      </m:r>
                    </m:oMath>
                  </a14:m>
                  <a:r>
                    <a:rPr lang="en-SG" sz="2800" dirty="0"/>
                    <a:t>such that</a:t>
                  </a:r>
                </a:p>
                <a:p>
                  <a:pPr algn="ctr">
                    <a:spcAft>
                      <a:spcPts val="600"/>
                    </a:spcAft>
                  </a:pPr>
                  <a14:m>
                    <m:oMath xmlns:m="http://schemas.openxmlformats.org/officeDocument/2006/math">
                      <m:r>
                        <a:rPr lang="en-US" sz="2800" b="0" i="1" smtClean="0">
                          <a:latin typeface="Cambria Math" panose="02040503050406030204" pitchFamily="18" charset="0"/>
                          <a:sym typeface="Symbol" panose="05050102010706020507" pitchFamily="18" charset="2"/>
                        </a:rPr>
                        <m:t>𝑛</m:t>
                      </m:r>
                      <m:r>
                        <a:rPr lang="en-US" sz="2800" b="0" i="1" smtClean="0">
                          <a:latin typeface="Cambria Math" panose="02040503050406030204" pitchFamily="18" charset="0"/>
                          <a:sym typeface="Symbol" panose="05050102010706020507" pitchFamily="18" charset="2"/>
                        </a:rPr>
                        <m:t>=</m:t>
                      </m:r>
                      <m:r>
                        <a:rPr lang="en-US" sz="2800" b="0" i="1" smtClean="0">
                          <a:latin typeface="Cambria Math" panose="02040503050406030204" pitchFamily="18" charset="0"/>
                          <a:sym typeface="Symbol" panose="05050102010706020507" pitchFamily="18" charset="2"/>
                        </a:rPr>
                        <m:t>𝑑𝑞</m:t>
                      </m:r>
                      <m:r>
                        <a:rPr lang="en-US" sz="2800" b="0" i="1" smtClean="0">
                          <a:latin typeface="Cambria Math" panose="02040503050406030204" pitchFamily="18" charset="0"/>
                          <a:sym typeface="Symbol" panose="05050102010706020507" pitchFamily="18" charset="2"/>
                        </a:rPr>
                        <m:t>+</m:t>
                      </m:r>
                      <m:r>
                        <a:rPr lang="en-US" sz="2800" b="0" i="1" smtClean="0">
                          <a:latin typeface="Cambria Math" panose="02040503050406030204" pitchFamily="18" charset="0"/>
                          <a:sym typeface="Symbol" panose="05050102010706020507" pitchFamily="18" charset="2"/>
                        </a:rPr>
                        <m:t>𝑟</m:t>
                      </m:r>
                    </m:oMath>
                  </a14:m>
                  <a:r>
                    <a:rPr lang="en-SG" sz="2800" dirty="0">
                      <a:sym typeface="Symbol" panose="05050102010706020507" pitchFamily="18" charset="2"/>
                    </a:rPr>
                    <a:t>   and   </a:t>
                  </a:r>
                  <a14:m>
                    <m:oMath xmlns:m="http://schemas.openxmlformats.org/officeDocument/2006/math">
                      <m:r>
                        <a:rPr lang="en-US" sz="2800" b="0" i="1" smtClean="0">
                          <a:latin typeface="Cambria Math" panose="02040503050406030204" pitchFamily="18" charset="0"/>
                          <a:sym typeface="Symbol" panose="05050102010706020507" pitchFamily="18" charset="2"/>
                        </a:rPr>
                        <m:t>0</m:t>
                      </m:r>
                      <m:r>
                        <a:rPr lang="en-US" sz="2800" b="0" i="1" smtClean="0">
                          <a:latin typeface="Cambria Math" panose="02040503050406030204" pitchFamily="18" charset="0"/>
                          <a:ea typeface="Cambria Math" panose="02040503050406030204" pitchFamily="18" charset="0"/>
                          <a:sym typeface="Symbol" panose="05050102010706020507" pitchFamily="18" charset="2"/>
                        </a:rPr>
                        <m:t>≤</m:t>
                      </m:r>
                      <m:r>
                        <a:rPr lang="en-US" sz="2800" b="0" i="1" smtClean="0">
                          <a:latin typeface="Cambria Math" panose="02040503050406030204" pitchFamily="18" charset="0"/>
                          <a:ea typeface="Cambria Math" panose="02040503050406030204" pitchFamily="18" charset="0"/>
                          <a:sym typeface="Symbol" panose="05050102010706020507" pitchFamily="18" charset="2"/>
                        </a:rPr>
                        <m:t>𝑟</m:t>
                      </m:r>
                      <m:r>
                        <a:rPr lang="en-US" sz="2800" b="0" i="1" smtClean="0">
                          <a:latin typeface="Cambria Math" panose="02040503050406030204" pitchFamily="18" charset="0"/>
                          <a:ea typeface="Cambria Math" panose="02040503050406030204" pitchFamily="18" charset="0"/>
                          <a:sym typeface="Symbol" panose="05050102010706020507" pitchFamily="18" charset="2"/>
                        </a:rPr>
                        <m:t>&lt;</m:t>
                      </m:r>
                      <m:r>
                        <a:rPr lang="en-US" sz="2800" b="0" i="1" smtClean="0">
                          <a:latin typeface="Cambria Math" panose="02040503050406030204" pitchFamily="18" charset="0"/>
                          <a:ea typeface="Cambria Math" panose="02040503050406030204" pitchFamily="18" charset="0"/>
                          <a:sym typeface="Symbol" panose="05050102010706020507" pitchFamily="18" charset="2"/>
                        </a:rPr>
                        <m:t>𝑑</m:t>
                      </m:r>
                      <m:r>
                        <a:rPr lang="en-US" sz="2800" b="0" i="1" smtClean="0">
                          <a:latin typeface="Cambria Math" panose="02040503050406030204" pitchFamily="18" charset="0"/>
                          <a:ea typeface="Cambria Math" panose="02040503050406030204" pitchFamily="18" charset="0"/>
                          <a:sym typeface="Symbol" panose="05050102010706020507" pitchFamily="18" charset="2"/>
                        </a:rPr>
                        <m:t>.</m:t>
                      </m:r>
                    </m:oMath>
                  </a14:m>
                  <a:endParaRPr lang="en-SG" sz="2800" dirty="0">
                    <a:sym typeface="Symbol" panose="05050102010706020507" pitchFamily="18" charset="2"/>
                  </a:endParaRPr>
                </a:p>
              </p:txBody>
            </p:sp>
          </mc:Choice>
          <mc:Fallback xmlns="">
            <p:sp>
              <p:nvSpPr>
                <p:cNvPr id="33" name="TextBox 32">
                  <a:extLst>
                    <a:ext uri="{FF2B5EF4-FFF2-40B4-BE49-F238E27FC236}">
                      <a16:creationId xmlns:a16="http://schemas.microsoft.com/office/drawing/2014/main" id="{4EED141D-ECB2-4ADF-A6AA-0E90B5171FC3}"/>
                    </a:ext>
                  </a:extLst>
                </p:cNvPr>
                <p:cNvSpPr txBox="1">
                  <a:spLocks noRot="1" noChangeAspect="1" noMove="1" noResize="1" noEditPoints="1" noAdjustHandles="1" noChangeArrowheads="1" noChangeShapeType="1" noTextEdit="1"/>
                </p:cNvSpPr>
                <p:nvPr/>
              </p:nvSpPr>
              <p:spPr>
                <a:xfrm>
                  <a:off x="795941" y="5218733"/>
                  <a:ext cx="7242559" cy="1461939"/>
                </a:xfrm>
                <a:prstGeom prst="rect">
                  <a:avLst/>
                </a:prstGeom>
                <a:blipFill>
                  <a:blip r:embed="rId3"/>
                  <a:stretch>
                    <a:fillRect l="-1682" t="-4167" r="-1934" b="-1083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FF50A7-6541-4BEE-A086-1CA7392DB284}"/>
                  </a:ext>
                </a:extLst>
              </p:cNvPr>
              <p:cNvSpPr txBox="1"/>
              <p:nvPr/>
            </p:nvSpPr>
            <p:spPr>
              <a:xfrm>
                <a:off x="786843" y="4063416"/>
                <a:ext cx="7307977" cy="2354491"/>
              </a:xfrm>
              <a:prstGeom prst="rect">
                <a:avLst/>
              </a:prstGeom>
              <a:noFill/>
            </p:spPr>
            <p:txBody>
              <a:bodyPr wrap="square" rtlCol="0">
                <a:spAutoFit/>
              </a:bodyPr>
              <a:lstStyle/>
              <a:p>
                <a:r>
                  <a:rPr lang="en-US" sz="2800" dirty="0"/>
                  <a:t>Examples:</a:t>
                </a:r>
              </a:p>
              <a:p>
                <a:pPr marL="342900" indent="-342900">
                  <a:buFont typeface="Wingdings" panose="05000000000000000000" pitchFamily="2" charset="2"/>
                  <a:buChar char="§"/>
                </a:pP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=54,</m:t>
                    </m:r>
                    <m:r>
                      <a:rPr lang="en-US" sz="2400" b="0" i="1" smtClean="0">
                        <a:latin typeface="Cambria Math" panose="02040503050406030204" pitchFamily="18" charset="0"/>
                      </a:rPr>
                      <m:t>𝑑</m:t>
                    </m:r>
                    <m:r>
                      <a:rPr lang="en-US" sz="2400" b="0" i="1" smtClean="0">
                        <a:latin typeface="Cambria Math" panose="02040503050406030204" pitchFamily="18" charset="0"/>
                      </a:rPr>
                      <m:t>=4</m:t>
                    </m:r>
                  </m:oMath>
                </a14:m>
                <a:r>
                  <a:rPr lang="en-US" sz="2400" b="0" dirty="0"/>
                  <a:t/>
                </a:r>
                <a:br>
                  <a:rPr lang="en-US" sz="2400" b="0" dirty="0"/>
                </a:br>
                <a14:m>
                  <m:oMath xmlns:m="http://schemas.openxmlformats.org/officeDocument/2006/math">
                    <m:r>
                      <a:rPr lang="en-US" sz="2400" b="0" i="1" smtClean="0">
                        <a:latin typeface="Cambria Math" panose="02040503050406030204" pitchFamily="18" charset="0"/>
                      </a:rPr>
                      <m:t>54=4</m:t>
                    </m:r>
                    <m:r>
                      <a:rPr lang="en-US" sz="2400" b="0" i="1" smtClean="0">
                        <a:latin typeface="Cambria Math" panose="02040503050406030204" pitchFamily="18" charset="0"/>
                        <a:ea typeface="Cambria Math" panose="02040503050406030204" pitchFamily="18" charset="0"/>
                      </a:rPr>
                      <m:t>∙13+2;</m:t>
                    </m:r>
                  </m:oMath>
                </a14:m>
                <a:r>
                  <a:rPr lang="en-US" sz="2400" dirty="0"/>
                  <a:t> hence </a:t>
                </a:r>
                <a14:m>
                  <m:oMath xmlns:m="http://schemas.openxmlformats.org/officeDocument/2006/math">
                    <m:r>
                      <a:rPr lang="en-US" sz="2400" i="1" dirty="0" smtClean="0">
                        <a:latin typeface="Cambria Math" panose="02040503050406030204" pitchFamily="18" charset="0"/>
                      </a:rPr>
                      <m:t>𝑞</m:t>
                    </m:r>
                    <m:r>
                      <a:rPr lang="en-US" sz="2400" i="1" dirty="0" smtClean="0">
                        <a:latin typeface="Cambria Math" panose="02040503050406030204" pitchFamily="18" charset="0"/>
                      </a:rPr>
                      <m:t>=13 </m:t>
                    </m:r>
                  </m:oMath>
                </a14:m>
                <a:r>
                  <a:rPr lang="en-US" sz="2400" dirty="0"/>
                  <a:t>and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=2</m:t>
                    </m:r>
                  </m:oMath>
                </a14:m>
                <a:r>
                  <a:rPr lang="en-US" sz="2400" dirty="0"/>
                  <a:t>.</a:t>
                </a:r>
              </a:p>
              <a:p>
                <a:pPr marL="342900" indent="-342900">
                  <a:spcBef>
                    <a:spcPts val="600"/>
                  </a:spcBef>
                  <a:buFont typeface="Wingdings" panose="05000000000000000000" pitchFamily="2" charset="2"/>
                  <a:buChar char="§"/>
                </a:pP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=−27,</m:t>
                    </m:r>
                    <m:r>
                      <a:rPr lang="en-US" sz="2400" b="0" i="1" smtClean="0">
                        <a:latin typeface="Cambria Math" panose="02040503050406030204" pitchFamily="18" charset="0"/>
                      </a:rPr>
                      <m:t>𝑑</m:t>
                    </m:r>
                    <m:r>
                      <a:rPr lang="en-US" sz="2400" b="0" i="1" smtClean="0">
                        <a:latin typeface="Cambria Math" panose="02040503050406030204" pitchFamily="18" charset="0"/>
                      </a:rPr>
                      <m:t>=5</m:t>
                    </m:r>
                  </m:oMath>
                </a14:m>
                <a:r>
                  <a:rPr lang="en-US" sz="2400" b="0" dirty="0"/>
                  <a:t/>
                </a:r>
                <a:br>
                  <a:rPr lang="en-US" sz="2400" b="0" dirty="0"/>
                </a:br>
                <a14:m>
                  <m:oMath xmlns:m="http://schemas.openxmlformats.org/officeDocument/2006/math">
                    <m:r>
                      <a:rPr lang="en-US" sz="2400" b="0" i="1" smtClean="0">
                        <a:latin typeface="Cambria Math" panose="02040503050406030204" pitchFamily="18" charset="0"/>
                      </a:rPr>
                      <m:t>−27=5</m:t>
                    </m:r>
                    <m:r>
                      <a:rPr lang="en-US" sz="2400" b="0" i="1" smtClean="0">
                        <a:latin typeface="Cambria Math" panose="02040503050406030204" pitchFamily="18" charset="0"/>
                        <a:ea typeface="Cambria Math" panose="02040503050406030204" pitchFamily="18" charset="0"/>
                      </a:rPr>
                      <m:t>∙(−6)+3;</m:t>
                    </m:r>
                  </m:oMath>
                </a14:m>
                <a:r>
                  <a:rPr lang="en-US" sz="2400" dirty="0"/>
                  <a:t> hence </a:t>
                </a:r>
                <a14:m>
                  <m:oMath xmlns:m="http://schemas.openxmlformats.org/officeDocument/2006/math">
                    <m:r>
                      <a:rPr lang="en-US" sz="2400" i="1" dirty="0" smtClean="0">
                        <a:latin typeface="Cambria Math" panose="02040503050406030204" pitchFamily="18" charset="0"/>
                      </a:rPr>
                      <m:t>𝑞</m:t>
                    </m:r>
                    <m:r>
                      <a:rPr lang="en-US" sz="2400" i="1" dirty="0" smtClean="0">
                        <a:latin typeface="Cambria Math" panose="02040503050406030204" pitchFamily="18" charset="0"/>
                      </a:rPr>
                      <m:t>=−6 </m:t>
                    </m:r>
                  </m:oMath>
                </a14:m>
                <a:r>
                  <a:rPr lang="en-US" sz="2400" dirty="0"/>
                  <a:t>and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=3.</m:t>
                    </m:r>
                  </m:oMath>
                </a14:m>
                <a:endParaRPr lang="en-US" sz="2400" dirty="0"/>
              </a:p>
              <a:p>
                <a:endParaRPr lang="en-SG" dirty="0"/>
              </a:p>
            </p:txBody>
          </p:sp>
        </mc:Choice>
        <mc:Fallback xmlns="">
          <p:sp>
            <p:nvSpPr>
              <p:cNvPr id="3" name="TextBox 2">
                <a:extLst>
                  <a:ext uri="{FF2B5EF4-FFF2-40B4-BE49-F238E27FC236}">
                    <a16:creationId xmlns:a16="http://schemas.microsoft.com/office/drawing/2014/main" id="{3CFF50A7-6541-4BEE-A086-1CA7392DB284}"/>
                  </a:ext>
                </a:extLst>
              </p:cNvPr>
              <p:cNvSpPr txBox="1">
                <a:spLocks noRot="1" noChangeAspect="1" noMove="1" noResize="1" noEditPoints="1" noAdjustHandles="1" noChangeArrowheads="1" noChangeShapeType="1" noTextEdit="1"/>
              </p:cNvSpPr>
              <p:nvPr/>
            </p:nvSpPr>
            <p:spPr>
              <a:xfrm>
                <a:off x="786843" y="4063416"/>
                <a:ext cx="7307977" cy="2354491"/>
              </a:xfrm>
              <a:prstGeom prst="rect">
                <a:avLst/>
              </a:prstGeom>
              <a:blipFill>
                <a:blip r:embed="rId4"/>
                <a:stretch>
                  <a:fillRect l="-1668" t="-2591"/>
                </a:stretch>
              </a:blipFill>
            </p:spPr>
            <p:txBody>
              <a:bodyPr/>
              <a:lstStyle/>
              <a:p>
                <a:r>
                  <a:rPr lang="en-SG">
                    <a:noFill/>
                  </a:rPr>
                  <a:t> </a:t>
                </a:r>
              </a:p>
            </p:txBody>
          </p:sp>
        </mc:Fallback>
      </mc:AlternateContent>
    </p:spTree>
    <p:extLst>
      <p:ext uri="{BB962C8B-B14F-4D97-AF65-F5344CB8AC3E}">
        <p14:creationId xmlns:p14="http://schemas.microsoft.com/office/powerpoint/2010/main" val="32440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Partition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3" name="TextBox 22">
            <a:extLst>
              <a:ext uri="{FF2B5EF4-FFF2-40B4-BE49-F238E27FC236}">
                <a16:creationId xmlns:a16="http://schemas.microsoft.com/office/drawing/2014/main" id="{1C7729B7-DD6F-45CE-965B-274CA242352A}"/>
              </a:ext>
            </a:extLst>
          </p:cNvPr>
          <p:cNvSpPr txBox="1"/>
          <p:nvPr/>
        </p:nvSpPr>
        <p:spPr>
          <a:xfrm>
            <a:off x="324356" y="988413"/>
            <a:ext cx="7929307" cy="954107"/>
          </a:xfrm>
          <a:prstGeom prst="rect">
            <a:avLst/>
          </a:prstGeom>
          <a:noFill/>
          <a:ln>
            <a:noFill/>
          </a:ln>
        </p:spPr>
        <p:txBody>
          <a:bodyPr wrap="square" rtlCol="0">
            <a:spAutoFit/>
          </a:bodyPr>
          <a:lstStyle/>
          <a:p>
            <a:pPr marL="444500" indent="-444500">
              <a:tabLst>
                <a:tab pos="444500" algn="l"/>
                <a:tab pos="1371600" algn="l"/>
                <a:tab pos="1547813" algn="l"/>
              </a:tabLst>
            </a:pPr>
            <a:r>
              <a:rPr lang="en-US" altLang="en-US" sz="2800" b="1" dirty="0"/>
              <a:t>a.</a:t>
            </a:r>
            <a:r>
              <a:rPr lang="en-US" altLang="en-US" sz="2800" dirty="0"/>
              <a:t>	Let </a:t>
            </a:r>
            <a:r>
              <a:rPr lang="en-US" altLang="en-US" sz="2800" i="1" dirty="0"/>
              <a:t>A</a:t>
            </a:r>
            <a:r>
              <a:rPr lang="en-US" altLang="en-US" sz="2800" dirty="0"/>
              <a:t> = {1, 2, 3, 4, 5, 6}, </a:t>
            </a:r>
            <a:r>
              <a:rPr lang="en-US" altLang="en-US" sz="2800" i="1" dirty="0"/>
              <a:t>A</a:t>
            </a:r>
            <a:r>
              <a:rPr lang="en-US" altLang="en-US" sz="2800" baseline="-25000" dirty="0"/>
              <a:t>1</a:t>
            </a:r>
            <a:r>
              <a:rPr lang="en-US" altLang="en-US" sz="2800" dirty="0"/>
              <a:t> = {1, 2}, </a:t>
            </a:r>
            <a:r>
              <a:rPr lang="en-US" altLang="en-US" sz="2800" i="1" dirty="0"/>
              <a:t>A</a:t>
            </a:r>
            <a:r>
              <a:rPr lang="en-US" altLang="en-US" sz="2800" baseline="-25000" dirty="0"/>
              <a:t>2</a:t>
            </a:r>
            <a:r>
              <a:rPr lang="en-US" altLang="en-US" sz="2800" dirty="0"/>
              <a:t> = {3, 4}, and </a:t>
            </a:r>
            <a:r>
              <a:rPr lang="en-US" altLang="en-US" sz="2800" i="1" dirty="0"/>
              <a:t>A</a:t>
            </a:r>
            <a:r>
              <a:rPr lang="en-US" altLang="en-US" sz="2800" baseline="-25000" dirty="0"/>
              <a:t>3</a:t>
            </a:r>
            <a:r>
              <a:rPr lang="en-US" altLang="en-US" sz="2800" dirty="0"/>
              <a:t> = {5, 6}. Is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baseline="-25000" dirty="0"/>
              <a:t>3</a:t>
            </a:r>
            <a:r>
              <a:rPr lang="en-US" altLang="en-US" sz="2800" dirty="0"/>
              <a:t>} a partition of</a:t>
            </a:r>
            <a:r>
              <a:rPr lang="en-US" altLang="en-US" sz="2800" i="1" dirty="0"/>
              <a:t> A</a:t>
            </a:r>
            <a:r>
              <a:rPr lang="en-US" altLang="en-US" sz="2800" dirty="0"/>
              <a:t>?</a:t>
            </a:r>
          </a:p>
        </p:txBody>
      </p:sp>
      <p:sp>
        <p:nvSpPr>
          <p:cNvPr id="28" name="TextBox 27">
            <a:extLst>
              <a:ext uri="{FF2B5EF4-FFF2-40B4-BE49-F238E27FC236}">
                <a16:creationId xmlns:a16="http://schemas.microsoft.com/office/drawing/2014/main" id="{6E6C90E3-275D-477C-8FED-5FFE0006FFC4}"/>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AA53AE4-B715-4653-9331-6856511C0A40}"/>
                  </a:ext>
                </a:extLst>
              </p:cNvPr>
              <p:cNvSpPr txBox="1"/>
              <p:nvPr/>
            </p:nvSpPr>
            <p:spPr>
              <a:xfrm>
                <a:off x="216071" y="1989718"/>
                <a:ext cx="8843708" cy="461665"/>
              </a:xfrm>
              <a:prstGeom prst="rect">
                <a:avLst/>
              </a:prstGeom>
              <a:solidFill>
                <a:schemeClr val="accent4">
                  <a:lumMod val="40000"/>
                  <a:lumOff val="60000"/>
                </a:schemeClr>
              </a:solidFill>
            </p:spPr>
            <p:txBody>
              <a:bodyPr wrap="square" rtlCol="0">
                <a:spAutoFit/>
              </a:bodyPr>
              <a:lstStyle/>
              <a:p>
                <a:r>
                  <a:rPr lang="en-SG" sz="2400" dirty="0"/>
                  <a:t>Yes. </a:t>
                </a:r>
                <a:r>
                  <a:rPr lang="en-US" altLang="en-US" sz="2400" i="1" dirty="0"/>
                  <a:t>A</a:t>
                </a:r>
                <a:r>
                  <a:rPr lang="en-US" altLang="en-US" sz="2400" dirty="0"/>
                  <a:t> = </a:t>
                </a:r>
                <a:r>
                  <a:rPr lang="en-US" altLang="en-US" sz="2400" i="1" dirty="0"/>
                  <a:t>A</a:t>
                </a:r>
                <a:r>
                  <a:rPr lang="en-US" altLang="en-US" sz="2400" baseline="-25000" dirty="0"/>
                  <a:t>1</a:t>
                </a:r>
                <a:r>
                  <a:rPr lang="en-US" altLang="en-US" sz="2400" dirty="0"/>
                  <a:t> </a:t>
                </a:r>
                <a14:m>
                  <m:oMath xmlns:m="http://schemas.openxmlformats.org/officeDocument/2006/math">
                    <m:r>
                      <a:rPr lang="en-US" altLang="en-US"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t> </a:t>
                </a:r>
                <a:r>
                  <a:rPr lang="en-US" altLang="en-US" sz="2400" i="1" dirty="0"/>
                  <a:t>A</a:t>
                </a:r>
                <a:r>
                  <a:rPr lang="en-US" altLang="en-US" sz="2400" baseline="-25000" dirty="0"/>
                  <a:t>2</a:t>
                </a:r>
                <a:r>
                  <a:rPr lang="en-US" altLang="en-US" sz="2400" dirty="0"/>
                  <a:t> </a:t>
                </a:r>
                <a14:m>
                  <m:oMath xmlns:m="http://schemas.openxmlformats.org/officeDocument/2006/math">
                    <m:r>
                      <a:rPr lang="en-US" altLang="en-US"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t> </a:t>
                </a:r>
                <a:r>
                  <a:rPr lang="en-US" altLang="en-US" sz="2400" i="1" dirty="0"/>
                  <a:t>A</a:t>
                </a:r>
                <a:r>
                  <a:rPr lang="en-US" altLang="en-US" sz="2400" baseline="-25000" dirty="0"/>
                  <a:t>3</a:t>
                </a:r>
                <a:r>
                  <a:rPr lang="en-US" altLang="en-US" sz="2400" dirty="0"/>
                  <a:t> and the sets </a:t>
                </a:r>
                <a:r>
                  <a:rPr lang="en-US" altLang="en-US" sz="2400" i="1" dirty="0"/>
                  <a:t>A</a:t>
                </a:r>
                <a:r>
                  <a:rPr lang="en-US" altLang="en-US" sz="2400" baseline="-25000" dirty="0"/>
                  <a:t>1</a:t>
                </a:r>
                <a:r>
                  <a:rPr lang="en-US" altLang="en-US" sz="2400" dirty="0"/>
                  <a:t>, </a:t>
                </a:r>
                <a:r>
                  <a:rPr lang="en-US" altLang="en-US" sz="2400" i="1" dirty="0"/>
                  <a:t>A</a:t>
                </a:r>
                <a:r>
                  <a:rPr lang="en-US" altLang="en-US" sz="2400" baseline="-25000" dirty="0"/>
                  <a:t>2</a:t>
                </a:r>
                <a:r>
                  <a:rPr lang="en-US" altLang="en-US" sz="2400" dirty="0"/>
                  <a:t>, and </a:t>
                </a:r>
                <a:r>
                  <a:rPr lang="en-US" altLang="en-US" sz="2400" i="1" dirty="0"/>
                  <a:t>A</a:t>
                </a:r>
                <a:r>
                  <a:rPr lang="en-US" altLang="en-US" sz="2400" baseline="-25000" dirty="0"/>
                  <a:t>3</a:t>
                </a:r>
                <a:r>
                  <a:rPr lang="en-US" altLang="en-US" sz="2400" dirty="0"/>
                  <a:t> are mutually disjoint.</a:t>
                </a:r>
                <a:r>
                  <a:rPr lang="en-SG" sz="2400" dirty="0"/>
                  <a:t>  </a:t>
                </a:r>
              </a:p>
            </p:txBody>
          </p:sp>
        </mc:Choice>
        <mc:Fallback xmlns="">
          <p:sp>
            <p:nvSpPr>
              <p:cNvPr id="32" name="TextBox 31">
                <a:extLst>
                  <a:ext uri="{FF2B5EF4-FFF2-40B4-BE49-F238E27FC236}">
                    <a16:creationId xmlns:a16="http://schemas.microsoft.com/office/drawing/2014/main" id="{6AA53AE4-B715-4653-9331-6856511C0A40}"/>
                  </a:ext>
                </a:extLst>
              </p:cNvPr>
              <p:cNvSpPr txBox="1">
                <a:spLocks noRot="1" noChangeAspect="1" noMove="1" noResize="1" noEditPoints="1" noAdjustHandles="1" noChangeArrowheads="1" noChangeShapeType="1" noTextEdit="1"/>
              </p:cNvSpPr>
              <p:nvPr/>
            </p:nvSpPr>
            <p:spPr>
              <a:xfrm>
                <a:off x="216071" y="1989718"/>
                <a:ext cx="8843708" cy="461665"/>
              </a:xfrm>
              <a:prstGeom prst="rect">
                <a:avLst/>
              </a:prstGeom>
              <a:blipFill>
                <a:blip r:embed="rId3"/>
                <a:stretch>
                  <a:fillRect l="-1034" t="-10526"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E68577E-F55D-4799-9C99-7AF575FA002E}"/>
                  </a:ext>
                </a:extLst>
              </p:cNvPr>
              <p:cNvSpPr txBox="1"/>
              <p:nvPr/>
            </p:nvSpPr>
            <p:spPr>
              <a:xfrm>
                <a:off x="415123" y="4947391"/>
                <a:ext cx="8199488" cy="1631216"/>
              </a:xfrm>
              <a:prstGeom prst="rect">
                <a:avLst/>
              </a:prstGeom>
              <a:solidFill>
                <a:schemeClr val="accent4">
                  <a:lumMod val="40000"/>
                  <a:lumOff val="60000"/>
                </a:schemeClr>
              </a:solidFill>
            </p:spPr>
            <p:txBody>
              <a:bodyPr wrap="square" rtlCol="0">
                <a:spAutoFit/>
              </a:bodyPr>
              <a:lstStyle/>
              <a:p>
                <a:r>
                  <a:rPr lang="en-SG" sz="2400" dirty="0"/>
                  <a:t>Yes. By the quotient-remainder theorem, every integer </a:t>
                </a:r>
                <a:r>
                  <a:rPr lang="en-SG" sz="2400" i="1" dirty="0"/>
                  <a:t>n</a:t>
                </a:r>
                <a:r>
                  <a:rPr lang="en-SG" sz="2400" dirty="0"/>
                  <a:t> can be written in exactly one of the three forms: </a:t>
                </a:r>
                <a:r>
                  <a:rPr lang="en-SG" sz="2400" i="1" dirty="0"/>
                  <a:t>n</a:t>
                </a:r>
                <a:r>
                  <a:rPr lang="en-SG" sz="2400" dirty="0"/>
                  <a:t> = 3</a:t>
                </a:r>
                <a:r>
                  <a:rPr lang="en-SG" sz="2400" i="1" dirty="0"/>
                  <a:t>k</a:t>
                </a:r>
                <a:r>
                  <a:rPr lang="en-SG" sz="2400" dirty="0"/>
                  <a:t>, or </a:t>
                </a:r>
                <a:r>
                  <a:rPr lang="en-SG" sz="2400" i="1" dirty="0"/>
                  <a:t>n</a:t>
                </a:r>
                <a:r>
                  <a:rPr lang="en-SG" sz="2400" dirty="0"/>
                  <a:t> = 3</a:t>
                </a:r>
                <a:r>
                  <a:rPr lang="en-SG" sz="2400" i="1" dirty="0"/>
                  <a:t>k</a:t>
                </a:r>
                <a:r>
                  <a:rPr lang="en-SG" sz="2400" dirty="0"/>
                  <a:t>+1, or </a:t>
                </a:r>
                <a:r>
                  <a:rPr lang="en-SG" sz="2400" i="1" dirty="0"/>
                  <a:t>n</a:t>
                </a:r>
                <a:r>
                  <a:rPr lang="en-SG" sz="2400" dirty="0"/>
                  <a:t> = 3</a:t>
                </a:r>
                <a:r>
                  <a:rPr lang="en-SG" sz="2400" i="1" dirty="0"/>
                  <a:t>k</a:t>
                </a:r>
                <a:r>
                  <a:rPr lang="en-SG" sz="2400" dirty="0"/>
                  <a:t> + 2 for some integer </a:t>
                </a:r>
                <a:r>
                  <a:rPr lang="en-SG" sz="2400" i="1" dirty="0"/>
                  <a:t>k</a:t>
                </a:r>
                <a:r>
                  <a:rPr lang="en-SG" sz="2400" dirty="0"/>
                  <a:t>. This implies that </a:t>
                </a:r>
                <a:r>
                  <a:rPr lang="en-US" altLang="en-US" sz="2400" i="1" dirty="0"/>
                  <a:t>T</a:t>
                </a:r>
                <a:r>
                  <a:rPr lang="en-US" altLang="en-US" sz="2400" baseline="-25000" dirty="0"/>
                  <a:t>0</a:t>
                </a:r>
                <a:r>
                  <a:rPr lang="en-US" altLang="en-US" sz="2400" dirty="0"/>
                  <a:t>, </a:t>
                </a:r>
                <a:r>
                  <a:rPr lang="en-US" altLang="en-US" sz="2400" i="1" dirty="0"/>
                  <a:t>T</a:t>
                </a:r>
                <a:r>
                  <a:rPr lang="en-US" altLang="en-US" sz="2400" baseline="-25000" dirty="0"/>
                  <a:t>1</a:t>
                </a:r>
                <a:r>
                  <a:rPr lang="en-US" altLang="en-US" sz="2400" dirty="0"/>
                  <a:t> and </a:t>
                </a:r>
                <a:r>
                  <a:rPr lang="en-US" altLang="en-US" sz="2400" i="1" dirty="0"/>
                  <a:t>T</a:t>
                </a:r>
                <a:r>
                  <a:rPr lang="en-US" altLang="en-US" sz="2400" baseline="-25000" dirty="0"/>
                  <a:t>2</a:t>
                </a:r>
                <a:r>
                  <a:rPr lang="en-US" altLang="en-US" sz="2400" dirty="0"/>
                  <a:t> are mutually disjoint and </a:t>
                </a:r>
                <a14:m>
                  <m:oMath xmlns:m="http://schemas.openxmlformats.org/officeDocument/2006/math">
                    <m:r>
                      <a:rPr lang="en-SG" sz="2400" i="1">
                        <a:latin typeface="Cambria Math" panose="02040503050406030204" pitchFamily="18" charset="0"/>
                        <a:ea typeface="Cambria Math" panose="02040503050406030204" pitchFamily="18" charset="0"/>
                      </a:rPr>
                      <m:t>ℤ</m:t>
                    </m:r>
                  </m:oMath>
                </a14:m>
                <a:r>
                  <a:rPr lang="en-US" altLang="en-US" sz="2400" b="1" dirty="0"/>
                  <a:t> </a:t>
                </a:r>
                <a:r>
                  <a:rPr lang="en-US" altLang="en-US" sz="2400" dirty="0"/>
                  <a:t>= </a:t>
                </a:r>
                <a:r>
                  <a:rPr lang="en-US" altLang="en-US" sz="2400" i="1" dirty="0"/>
                  <a:t>T</a:t>
                </a:r>
                <a:r>
                  <a:rPr lang="en-US" altLang="en-US" sz="2400" baseline="-25000" dirty="0"/>
                  <a:t>0 </a:t>
                </a:r>
                <a14:m>
                  <m:oMath xmlns:m="http://schemas.openxmlformats.org/officeDocument/2006/math">
                    <m:r>
                      <a:rPr lang="en-US" altLang="en-US"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t> </a:t>
                </a:r>
                <a:r>
                  <a:rPr lang="en-US" altLang="en-US" sz="2400" i="1" dirty="0"/>
                  <a:t>T</a:t>
                </a:r>
                <a:r>
                  <a:rPr lang="en-US" altLang="en-US" sz="2400" baseline="-25000" dirty="0"/>
                  <a:t>1 </a:t>
                </a:r>
                <a14:m>
                  <m:oMath xmlns:m="http://schemas.openxmlformats.org/officeDocument/2006/math">
                    <m:r>
                      <a:rPr lang="en-US" altLang="en-US" sz="2400" i="1" dirty="0">
                        <a:latin typeface="Cambria Math" panose="02040503050406030204" pitchFamily="18" charset="0"/>
                        <a:ea typeface="Cambria Math" panose="02040503050406030204" pitchFamily="18" charset="0"/>
                        <a:sym typeface="Symbol" panose="05050102010706020507" pitchFamily="18" charset="2"/>
                      </a:rPr>
                      <m:t>∪</m:t>
                    </m:r>
                  </m:oMath>
                </a14:m>
                <a:r>
                  <a:rPr lang="en-US" altLang="en-US" sz="2400" dirty="0"/>
                  <a:t> </a:t>
                </a:r>
                <a:r>
                  <a:rPr lang="en-US" altLang="en-US" sz="2400" i="1" dirty="0"/>
                  <a:t>T</a:t>
                </a:r>
                <a:r>
                  <a:rPr lang="en-US" altLang="en-US" sz="2400" baseline="-25000" dirty="0"/>
                  <a:t>2</a:t>
                </a:r>
                <a:r>
                  <a:rPr lang="en-US" altLang="en-US" sz="2400" dirty="0"/>
                  <a:t>.</a:t>
                </a:r>
                <a:endParaRPr lang="en-SG" sz="2400" dirty="0"/>
              </a:p>
            </p:txBody>
          </p:sp>
        </mc:Choice>
        <mc:Fallback xmlns="">
          <p:sp>
            <p:nvSpPr>
              <p:cNvPr id="33" name="TextBox 32">
                <a:extLst>
                  <a:ext uri="{FF2B5EF4-FFF2-40B4-BE49-F238E27FC236}">
                    <a16:creationId xmlns:a16="http://schemas.microsoft.com/office/drawing/2014/main" id="{DE68577E-F55D-4799-9C99-7AF575FA002E}"/>
                  </a:ext>
                </a:extLst>
              </p:cNvPr>
              <p:cNvSpPr txBox="1">
                <a:spLocks noRot="1" noChangeAspect="1" noMove="1" noResize="1" noEditPoints="1" noAdjustHandles="1" noChangeArrowheads="1" noChangeShapeType="1" noTextEdit="1"/>
              </p:cNvSpPr>
              <p:nvPr/>
            </p:nvSpPr>
            <p:spPr>
              <a:xfrm>
                <a:off x="415123" y="4947391"/>
                <a:ext cx="8199488" cy="1631216"/>
              </a:xfrm>
              <a:prstGeom prst="rect">
                <a:avLst/>
              </a:prstGeom>
              <a:blipFill>
                <a:blip r:embed="rId4"/>
                <a:stretch>
                  <a:fillRect l="-1115" t="-2996" r="-223" b="-4120"/>
                </a:stretch>
              </a:blipFill>
            </p:spPr>
            <p:txBody>
              <a:bodyPr/>
              <a:lstStyle/>
              <a:p>
                <a:r>
                  <a:rPr lang="en-SG">
                    <a:noFill/>
                  </a:rPr>
                  <a:t> </a:t>
                </a:r>
              </a:p>
            </p:txBody>
          </p:sp>
        </mc:Fallback>
      </mc:AlternateContent>
      <p:sp>
        <p:nvSpPr>
          <p:cNvPr id="21" name="Oval 20"/>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a:extLst>
              <a:ext uri="{FF2B5EF4-FFF2-40B4-BE49-F238E27FC236}">
                <a16:creationId xmlns:a16="http://schemas.microsoft.com/office/drawing/2014/main" id="{23B9D306-946F-41AA-8BE2-FA9ECE69BB58}"/>
              </a:ext>
            </a:extLst>
          </p:cNvPr>
          <p:cNvGrpSpPr/>
          <p:nvPr/>
        </p:nvGrpSpPr>
        <p:grpSpPr>
          <a:xfrm>
            <a:off x="369739" y="2520922"/>
            <a:ext cx="8038971" cy="2246769"/>
            <a:chOff x="369739" y="2520922"/>
            <a:chExt cx="8038971" cy="2246769"/>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440798-D2EF-459B-8785-E257C9B3464E}"/>
                    </a:ext>
                  </a:extLst>
                </p:cNvPr>
                <p:cNvSpPr txBox="1"/>
                <p:nvPr/>
              </p:nvSpPr>
              <p:spPr>
                <a:xfrm>
                  <a:off x="369739" y="2520922"/>
                  <a:ext cx="7929307" cy="2246769"/>
                </a:xfrm>
                <a:prstGeom prst="rect">
                  <a:avLst/>
                </a:prstGeom>
                <a:noFill/>
                <a:ln>
                  <a:noFill/>
                </a:ln>
              </p:spPr>
              <p:txBody>
                <a:bodyPr wrap="square" rtlCol="0">
                  <a:spAutoFit/>
                </a:bodyPr>
                <a:lstStyle/>
                <a:p>
                  <a:pPr>
                    <a:tabLst>
                      <a:tab pos="342900" algn="l"/>
                      <a:tab pos="1371600" algn="l"/>
                      <a:tab pos="1547813" algn="l"/>
                    </a:tabLst>
                  </a:pPr>
                  <a:r>
                    <a:rPr lang="en-US" altLang="en-US" sz="2800" b="1" dirty="0"/>
                    <a:t>b.</a:t>
                  </a:r>
                  <a:r>
                    <a:rPr lang="en-US" altLang="en-US" sz="2800" dirty="0"/>
                    <a:t>	 Let </a:t>
                  </a:r>
                  <a14:m>
                    <m:oMath xmlns:m="http://schemas.openxmlformats.org/officeDocument/2006/math">
                      <m:r>
                        <a:rPr lang="en-US" altLang="en-US" sz="2800" b="1" i="1" dirty="0" smtClean="0">
                          <a:latin typeface="Cambria Math" panose="02040503050406030204" pitchFamily="18" charset="0"/>
                          <a:ea typeface="Cambria Math" panose="02040503050406030204" pitchFamily="18" charset="0"/>
                        </a:rPr>
                        <m:t>ℤ</m:t>
                      </m:r>
                    </m:oMath>
                  </a14:m>
                  <a:r>
                    <a:rPr lang="en-US" altLang="en-US" sz="2800" dirty="0"/>
                    <a:t> be the set of all integers and let</a:t>
                  </a:r>
                </a:p>
                <a:p>
                  <a:pPr>
                    <a:tabLst>
                      <a:tab pos="342900" algn="l"/>
                      <a:tab pos="1371600" algn="l"/>
                      <a:tab pos="1547813" algn="l"/>
                    </a:tabLst>
                  </a:pPr>
                  <a:endParaRPr lang="en-US" altLang="en-US" sz="2800" dirty="0"/>
                </a:p>
                <a:p>
                  <a:pPr>
                    <a:tabLst>
                      <a:tab pos="342900" algn="l"/>
                      <a:tab pos="1371600" algn="l"/>
                      <a:tab pos="1547813" algn="l"/>
                    </a:tabLst>
                  </a:pPr>
                  <a:endParaRPr lang="en-US" altLang="en-US" sz="2800" dirty="0"/>
                </a:p>
                <a:p>
                  <a:pPr>
                    <a:tabLst>
                      <a:tab pos="342900" algn="l"/>
                      <a:tab pos="1371600" algn="l"/>
                      <a:tab pos="1547813" algn="l"/>
                    </a:tabLst>
                  </a:pPr>
                  <a:endParaRPr lang="en-US" altLang="en-US" sz="2800" dirty="0"/>
                </a:p>
                <a:p>
                  <a:pPr>
                    <a:tabLst>
                      <a:tab pos="342900" algn="l"/>
                      <a:tab pos="1371600" algn="l"/>
                      <a:tab pos="1547813" algn="l"/>
                    </a:tabLst>
                  </a:pPr>
                  <a:r>
                    <a:rPr lang="en-US" altLang="en-US" sz="2800" dirty="0"/>
                    <a:t>     Is {</a:t>
                  </a:r>
                  <a:r>
                    <a:rPr lang="en-US" altLang="en-US" sz="2800" i="1" dirty="0"/>
                    <a:t>T</a:t>
                  </a:r>
                  <a:r>
                    <a:rPr lang="en-US" altLang="en-US" sz="2800" baseline="-25000" dirty="0"/>
                    <a:t>0</a:t>
                  </a:r>
                  <a:r>
                    <a:rPr lang="en-US" altLang="en-US" sz="2800" dirty="0"/>
                    <a:t>, </a:t>
                  </a:r>
                  <a:r>
                    <a:rPr lang="en-US" altLang="en-US" sz="2800" i="1" dirty="0"/>
                    <a:t>T</a:t>
                  </a:r>
                  <a:r>
                    <a:rPr lang="en-US" altLang="en-US" sz="2800" baseline="-25000" dirty="0"/>
                    <a:t>1</a:t>
                  </a:r>
                  <a:r>
                    <a:rPr lang="en-US" altLang="en-US" sz="2800" dirty="0"/>
                    <a:t>, </a:t>
                  </a:r>
                  <a:r>
                    <a:rPr lang="en-US" altLang="en-US" sz="2800" i="1" dirty="0"/>
                    <a:t>T</a:t>
                  </a:r>
                  <a:r>
                    <a:rPr lang="en-US" altLang="en-US" sz="2800" baseline="-25000" dirty="0"/>
                    <a:t>2</a:t>
                  </a:r>
                  <a:r>
                    <a:rPr lang="en-US" altLang="en-US" sz="2800" dirty="0"/>
                    <a:t>} a partition of </a:t>
                  </a:r>
                  <a14:m>
                    <m:oMath xmlns:m="http://schemas.openxmlformats.org/officeDocument/2006/math">
                      <m:r>
                        <a:rPr lang="en-US" altLang="en-US" sz="2800" b="1" i="1" dirty="0">
                          <a:latin typeface="Cambria Math" panose="02040503050406030204" pitchFamily="18" charset="0"/>
                          <a:ea typeface="Cambria Math" panose="02040503050406030204" pitchFamily="18" charset="0"/>
                        </a:rPr>
                        <m:t>ℤ</m:t>
                      </m:r>
                    </m:oMath>
                  </a14:m>
                  <a:r>
                    <a:rPr lang="en-US" altLang="en-US" sz="2800" dirty="0"/>
                    <a:t>?</a:t>
                  </a:r>
                  <a:endParaRPr lang="en-US" altLang="en-US" sz="2800" dirty="0">
                    <a:solidFill>
                      <a:srgbClr val="00ADEE"/>
                    </a:solidFill>
                  </a:endParaRPr>
                </a:p>
              </p:txBody>
            </p:sp>
          </mc:Choice>
          <mc:Fallback xmlns="">
            <p:sp>
              <p:nvSpPr>
                <p:cNvPr id="30" name="TextBox 29">
                  <a:extLst>
                    <a:ext uri="{FF2B5EF4-FFF2-40B4-BE49-F238E27FC236}">
                      <a16:creationId xmlns:a16="http://schemas.microsoft.com/office/drawing/2014/main" id="{EE440798-D2EF-459B-8785-E257C9B3464E}"/>
                    </a:ext>
                  </a:extLst>
                </p:cNvPr>
                <p:cNvSpPr txBox="1">
                  <a:spLocks noRot="1" noChangeAspect="1" noMove="1" noResize="1" noEditPoints="1" noAdjustHandles="1" noChangeArrowheads="1" noChangeShapeType="1" noTextEdit="1"/>
                </p:cNvSpPr>
                <p:nvPr/>
              </p:nvSpPr>
              <p:spPr>
                <a:xfrm>
                  <a:off x="369739" y="2520922"/>
                  <a:ext cx="7929307" cy="2246769"/>
                </a:xfrm>
                <a:prstGeom prst="rect">
                  <a:avLst/>
                </a:prstGeom>
                <a:blipFill>
                  <a:blip r:embed="rId5"/>
                  <a:stretch>
                    <a:fillRect l="-1615" t="-2717" b="-7065"/>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5D60852-C33C-4654-86AE-825822A4F49B}"/>
                    </a:ext>
                  </a:extLst>
                </p:cNvPr>
                <p:cNvSpPr txBox="1"/>
                <p:nvPr/>
              </p:nvSpPr>
              <p:spPr>
                <a:xfrm>
                  <a:off x="1482448" y="2996001"/>
                  <a:ext cx="6926262" cy="1200329"/>
                </a:xfrm>
                <a:prstGeom prst="rect">
                  <a:avLst/>
                </a:prstGeom>
                <a:noFill/>
              </p:spPr>
              <p:txBody>
                <a:bodyPr wrap="square" rtlCol="0">
                  <a:spAutoFit/>
                </a:bodyPr>
                <a:lstStyle/>
                <a:p>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𝑇</m:t>
                          </m:r>
                        </m:e>
                        <m:sub>
                          <m:r>
                            <a:rPr lang="en-SG" sz="2400" b="0" i="1" smtClean="0">
                              <a:latin typeface="Cambria Math" panose="02040503050406030204" pitchFamily="18" charset="0"/>
                            </a:rPr>
                            <m:t>0</m:t>
                          </m:r>
                        </m:sub>
                      </m:sSub>
                      <m:r>
                        <a:rPr lang="en-SG" sz="2400" b="0" i="1" smtClean="0">
                          <a:latin typeface="Cambria Math" panose="02040503050406030204" pitchFamily="18" charset="0"/>
                        </a:rPr>
                        <m:t>=</m:t>
                      </m:r>
                      <m:r>
                        <a:rPr lang="en-US" sz="2400" b="0" i="1" smtClean="0">
                          <a:latin typeface="Cambria Math" panose="02040503050406030204" pitchFamily="18" charset="0"/>
                        </a:rPr>
                        <m:t>{</m:t>
                      </m:r>
                      <m:r>
                        <a:rPr lang="en-SG" sz="2400" i="1">
                          <a:latin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ℤ</m:t>
                      </m:r>
                      <m:r>
                        <a:rPr lang="en-US"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𝑛</m:t>
                      </m:r>
                      <m:r>
                        <a:rPr lang="en-SG" sz="2400" b="0" i="1" smtClean="0">
                          <a:latin typeface="Cambria Math" panose="02040503050406030204" pitchFamily="18" charset="0"/>
                          <a:ea typeface="Cambria Math" panose="02040503050406030204" pitchFamily="18" charset="0"/>
                        </a:rPr>
                        <m:t>=3</m:t>
                      </m:r>
                      <m:r>
                        <a:rPr lang="en-SG" sz="2400" b="0" i="1" smtClean="0">
                          <a:latin typeface="Cambria Math" panose="02040503050406030204" pitchFamily="18" charset="0"/>
                          <a:ea typeface="Cambria Math" panose="02040503050406030204" pitchFamily="18" charset="0"/>
                        </a:rPr>
                        <m:t>𝑘</m:t>
                      </m:r>
                    </m:oMath>
                  </a14:m>
                  <a:r>
                    <a:rPr lang="en-SG" sz="2400" dirty="0"/>
                    <a:t>, for some integer </a:t>
                  </a:r>
                  <a14:m>
                    <m:oMath xmlns:m="http://schemas.openxmlformats.org/officeDocument/2006/math">
                      <m:r>
                        <a:rPr lang="en-SG" sz="2400" i="1" dirty="0" smtClean="0">
                          <a:latin typeface="Cambria Math" panose="02040503050406030204" pitchFamily="18" charset="0"/>
                        </a:rPr>
                        <m:t>𝑘</m:t>
                      </m:r>
                      <m:r>
                        <a:rPr lang="en-SG" sz="2400" i="1" dirty="0" smtClean="0">
                          <a:latin typeface="Cambria Math" panose="02040503050406030204" pitchFamily="18" charset="0"/>
                        </a:rPr>
                        <m:t>}</m:t>
                      </m:r>
                    </m:oMath>
                  </a14:m>
                  <a:r>
                    <a:rPr lang="en-SG" sz="2400" dirty="0"/>
                    <a:t>, </a:t>
                  </a:r>
                </a:p>
                <a:p>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𝑇</m:t>
                          </m:r>
                        </m:e>
                        <m:sub>
                          <m:r>
                            <a:rPr lang="en-SG" sz="2400" b="0" i="1" smtClean="0">
                              <a:latin typeface="Cambria Math" panose="02040503050406030204" pitchFamily="18" charset="0"/>
                            </a:rPr>
                            <m:t>1</m:t>
                          </m:r>
                        </m:sub>
                      </m:sSub>
                      <m:r>
                        <a:rPr lang="en-SG" sz="2400" i="1">
                          <a:latin typeface="Cambria Math" panose="02040503050406030204" pitchFamily="18" charset="0"/>
                        </a:rPr>
                        <m:t>=</m:t>
                      </m:r>
                      <m:r>
                        <a:rPr lang="en-US" sz="2400" i="1">
                          <a:latin typeface="Cambria Math" panose="02040503050406030204" pitchFamily="18" charset="0"/>
                        </a:rPr>
                        <m:t>{</m:t>
                      </m:r>
                      <m:r>
                        <a:rPr lang="en-SG" sz="2400" i="1">
                          <a:latin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ℤ</m:t>
                      </m:r>
                      <m:r>
                        <a:rPr lang="en-US" sz="2400" i="1">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=3</m:t>
                      </m:r>
                      <m:r>
                        <a:rPr lang="en-SG" sz="2400" i="1">
                          <a:latin typeface="Cambria Math" panose="02040503050406030204" pitchFamily="18" charset="0"/>
                          <a:ea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+1</m:t>
                      </m:r>
                    </m:oMath>
                  </a14:m>
                  <a:r>
                    <a:rPr lang="en-SG" sz="2400" dirty="0"/>
                    <a:t>, for some integer </a:t>
                  </a:r>
                  <a14:m>
                    <m:oMath xmlns:m="http://schemas.openxmlformats.org/officeDocument/2006/math">
                      <m:r>
                        <a:rPr lang="en-SG" sz="2400" i="1" dirty="0">
                          <a:latin typeface="Cambria Math" panose="02040503050406030204" pitchFamily="18" charset="0"/>
                        </a:rPr>
                        <m:t>𝑘</m:t>
                      </m:r>
                      <m:r>
                        <a:rPr lang="en-SG" sz="2400" i="1" dirty="0">
                          <a:latin typeface="Cambria Math" panose="02040503050406030204" pitchFamily="18" charset="0"/>
                        </a:rPr>
                        <m:t>}</m:t>
                      </m:r>
                    </m:oMath>
                  </a14:m>
                  <a:r>
                    <a:rPr lang="en-SG" sz="2400" dirty="0"/>
                    <a:t>, and</a:t>
                  </a:r>
                </a:p>
                <a:p>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𝑇</m:t>
                          </m:r>
                        </m:e>
                        <m:sub>
                          <m:r>
                            <a:rPr lang="en-SG" sz="2400" b="0" i="1" smtClean="0">
                              <a:latin typeface="Cambria Math" panose="02040503050406030204" pitchFamily="18" charset="0"/>
                            </a:rPr>
                            <m:t>2</m:t>
                          </m:r>
                        </m:sub>
                      </m:sSub>
                      <m:r>
                        <a:rPr lang="en-SG" sz="2400" i="1">
                          <a:latin typeface="Cambria Math" panose="02040503050406030204" pitchFamily="18" charset="0"/>
                        </a:rPr>
                        <m:t>=</m:t>
                      </m:r>
                      <m:r>
                        <a:rPr lang="en-US" sz="2400" i="1">
                          <a:latin typeface="Cambria Math" panose="02040503050406030204" pitchFamily="18" charset="0"/>
                        </a:rPr>
                        <m:t>{</m:t>
                      </m:r>
                      <m:r>
                        <a:rPr lang="en-SG" sz="2400" i="1">
                          <a:latin typeface="Cambria Math" panose="02040503050406030204" pitchFamily="18" charset="0"/>
                        </a:rPr>
                        <m:t>𝑛</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ℤ</m:t>
                      </m:r>
                      <m:r>
                        <a:rPr lang="en-US" sz="2400" i="1">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𝑛</m:t>
                      </m:r>
                      <m:r>
                        <a:rPr lang="en-SG" sz="2400" i="1">
                          <a:latin typeface="Cambria Math" panose="02040503050406030204" pitchFamily="18" charset="0"/>
                          <a:ea typeface="Cambria Math" panose="02040503050406030204" pitchFamily="18" charset="0"/>
                        </a:rPr>
                        <m:t>=3</m:t>
                      </m:r>
                      <m:r>
                        <a:rPr lang="en-SG" sz="2400" i="1">
                          <a:latin typeface="Cambria Math" panose="02040503050406030204" pitchFamily="18" charset="0"/>
                          <a:ea typeface="Cambria Math" panose="02040503050406030204" pitchFamily="18" charset="0"/>
                        </a:rPr>
                        <m:t>𝑘</m:t>
                      </m:r>
                      <m:r>
                        <a:rPr lang="en-SG" sz="2400" b="0" i="1" smtClean="0">
                          <a:latin typeface="Cambria Math" panose="02040503050406030204" pitchFamily="18" charset="0"/>
                          <a:ea typeface="Cambria Math" panose="02040503050406030204" pitchFamily="18" charset="0"/>
                        </a:rPr>
                        <m:t>+2</m:t>
                      </m:r>
                    </m:oMath>
                  </a14:m>
                  <a:r>
                    <a:rPr lang="en-SG" sz="2400" dirty="0"/>
                    <a:t>, for some integer </a:t>
                  </a:r>
                  <a14:m>
                    <m:oMath xmlns:m="http://schemas.openxmlformats.org/officeDocument/2006/math">
                      <m:r>
                        <a:rPr lang="en-SG" sz="2400" i="1" dirty="0">
                          <a:latin typeface="Cambria Math" panose="02040503050406030204" pitchFamily="18" charset="0"/>
                        </a:rPr>
                        <m:t>𝑘</m:t>
                      </m:r>
                      <m:r>
                        <a:rPr lang="en-SG" sz="2400" i="1" dirty="0">
                          <a:latin typeface="Cambria Math" panose="02040503050406030204" pitchFamily="18" charset="0"/>
                        </a:rPr>
                        <m:t>}</m:t>
                      </m:r>
                      <m:r>
                        <a:rPr lang="en-SG" sz="2400" b="0" i="0" dirty="0" smtClean="0">
                          <a:latin typeface="Cambria Math" panose="02040503050406030204" pitchFamily="18" charset="0"/>
                        </a:rPr>
                        <m:t>.</m:t>
                      </m:r>
                    </m:oMath>
                  </a14:m>
                  <a:r>
                    <a:rPr lang="en-SG" sz="2400" dirty="0"/>
                    <a:t> </a:t>
                  </a:r>
                </a:p>
              </p:txBody>
            </p:sp>
          </mc:Choice>
          <mc:Fallback xmlns="">
            <p:sp>
              <p:nvSpPr>
                <p:cNvPr id="2" name="TextBox 1">
                  <a:extLst>
                    <a:ext uri="{FF2B5EF4-FFF2-40B4-BE49-F238E27FC236}">
                      <a16:creationId xmlns:a16="http://schemas.microsoft.com/office/drawing/2014/main" id="{A5D60852-C33C-4654-86AE-825822A4F49B}"/>
                    </a:ext>
                  </a:extLst>
                </p:cNvPr>
                <p:cNvSpPr txBox="1">
                  <a:spLocks noRot="1" noChangeAspect="1" noMove="1" noResize="1" noEditPoints="1" noAdjustHandles="1" noChangeArrowheads="1" noChangeShapeType="1" noTextEdit="1"/>
                </p:cNvSpPr>
                <p:nvPr/>
              </p:nvSpPr>
              <p:spPr>
                <a:xfrm>
                  <a:off x="1482448" y="2996001"/>
                  <a:ext cx="6926262" cy="1200329"/>
                </a:xfrm>
                <a:prstGeom prst="rect">
                  <a:avLst/>
                </a:prstGeom>
                <a:blipFill>
                  <a:blip r:embed="rId6"/>
                  <a:stretch>
                    <a:fillRect l="-176" t="-4061" b="-10660"/>
                  </a:stretch>
                </a:blipFill>
              </p:spPr>
              <p:txBody>
                <a:bodyPr/>
                <a:lstStyle/>
                <a:p>
                  <a:r>
                    <a:rPr lang="en-SG">
                      <a:noFill/>
                    </a:rPr>
                    <a:t> </a:t>
                  </a:r>
                </a:p>
              </p:txBody>
            </p:sp>
          </mc:Fallback>
        </mc:AlternateContent>
      </p:grpSp>
    </p:spTree>
    <p:extLst>
      <p:ext uri="{BB962C8B-B14F-4D97-AF65-F5344CB8AC3E}">
        <p14:creationId xmlns:p14="http://schemas.microsoft.com/office/powerpoint/2010/main" val="33045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Power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5.1.9. Power Sets</a:t>
            </a:r>
            <a:endParaRPr lang="en-SG" sz="2000" dirty="0">
              <a:solidFill>
                <a:schemeClr val="bg1"/>
              </a:solidFill>
            </a:endParaRPr>
          </a:p>
        </p:txBody>
      </p:sp>
      <p:sp>
        <p:nvSpPr>
          <p:cNvPr id="23" name="TextBox 22">
            <a:extLst>
              <a:ext uri="{FF2B5EF4-FFF2-40B4-BE49-F238E27FC236}">
                <a16:creationId xmlns:a16="http://schemas.microsoft.com/office/drawing/2014/main" id="{1C7729B7-DD6F-45CE-965B-274CA242352A}"/>
              </a:ext>
            </a:extLst>
          </p:cNvPr>
          <p:cNvSpPr txBox="1"/>
          <p:nvPr/>
        </p:nvSpPr>
        <p:spPr>
          <a:xfrm>
            <a:off x="324356" y="1448743"/>
            <a:ext cx="7856264" cy="1461939"/>
          </a:xfrm>
          <a:prstGeom prst="rect">
            <a:avLst/>
          </a:prstGeom>
          <a:noFill/>
          <a:ln>
            <a:solidFill>
              <a:schemeClr val="bg1"/>
            </a:solidFill>
          </a:ln>
        </p:spPr>
        <p:txBody>
          <a:bodyPr wrap="square" rtlCol="0">
            <a:spAutoFit/>
          </a:bodyPr>
          <a:lstStyle/>
          <a:p>
            <a:pPr>
              <a:spcAft>
                <a:spcPts val="600"/>
              </a:spcAft>
            </a:pPr>
            <a:r>
              <a:rPr lang="en-US" altLang="en-US" sz="2800" dirty="0"/>
              <a:t>There are various situations in which it is useful to consider the set of all subsets of a particular set. </a:t>
            </a:r>
          </a:p>
          <a:p>
            <a:pPr>
              <a:spcAft>
                <a:spcPts val="600"/>
              </a:spcAft>
            </a:pPr>
            <a:r>
              <a:rPr lang="en-US" altLang="en-US" sz="2800" dirty="0"/>
              <a:t>The </a:t>
            </a:r>
            <a:r>
              <a:rPr lang="en-US" altLang="en-US" sz="2800" dirty="0">
                <a:solidFill>
                  <a:srgbClr val="C00000"/>
                </a:solidFill>
              </a:rPr>
              <a:t>power set axiom </a:t>
            </a:r>
            <a:r>
              <a:rPr lang="en-US" altLang="en-US" sz="2800" dirty="0"/>
              <a:t>guarantees that this is a set.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D7A736B-4CDF-4FA1-B01E-A495A9FE47CE}"/>
                  </a:ext>
                </a:extLst>
              </p:cNvPr>
              <p:cNvSpPr txBox="1"/>
              <p:nvPr/>
            </p:nvSpPr>
            <p:spPr>
              <a:xfrm>
                <a:off x="369739" y="4323211"/>
                <a:ext cx="7856264" cy="523220"/>
              </a:xfrm>
              <a:prstGeom prst="rect">
                <a:avLst/>
              </a:prstGeom>
              <a:noFill/>
              <a:ln>
                <a:noFill/>
              </a:ln>
            </p:spPr>
            <p:txBody>
              <a:bodyPr wrap="square" rtlCol="0">
                <a:spAutoFit/>
              </a:bodyPr>
              <a:lstStyle/>
              <a:p>
                <a:pPr>
                  <a:spcAft>
                    <a:spcPts val="600"/>
                  </a:spcAft>
                </a:pPr>
                <a:r>
                  <a:rPr lang="en-US" altLang="en-US" sz="2800" dirty="0"/>
                  <a:t>Let </a:t>
                </a:r>
                <a14:m>
                  <m:oMath xmlns:m="http://schemas.openxmlformats.org/officeDocument/2006/math">
                    <m:r>
                      <a:rPr lang="en-US" altLang="en-US" sz="2800" i="1" dirty="0" smtClean="0">
                        <a:latin typeface="Cambria Math" panose="02040503050406030204" pitchFamily="18" charset="0"/>
                      </a:rPr>
                      <m:t>𝐴</m:t>
                    </m:r>
                    <m:r>
                      <a:rPr lang="en-US" altLang="en-US" sz="2800" i="1" dirty="0" smtClean="0">
                        <a:latin typeface="Cambria Math" panose="02040503050406030204" pitchFamily="18" charset="0"/>
                      </a:rPr>
                      <m:t>={</m:t>
                    </m:r>
                    <m:r>
                      <a:rPr lang="en-US" altLang="en-US" sz="2800" i="1" dirty="0" err="1" smtClean="0">
                        <a:latin typeface="Cambria Math" panose="02040503050406030204" pitchFamily="18" charset="0"/>
                      </a:rPr>
                      <m:t>𝑥</m:t>
                    </m:r>
                    <m:r>
                      <a:rPr lang="en-US" altLang="en-US" sz="2800" i="1" dirty="0" err="1" smtClean="0">
                        <a:latin typeface="Cambria Math" panose="02040503050406030204" pitchFamily="18" charset="0"/>
                      </a:rPr>
                      <m:t>,</m:t>
                    </m:r>
                    <m:r>
                      <a:rPr lang="en-US" altLang="en-US" sz="2800" i="1" dirty="0" err="1" smtClean="0">
                        <a:latin typeface="Cambria Math" panose="02040503050406030204" pitchFamily="18" charset="0"/>
                      </a:rPr>
                      <m:t>𝑦</m:t>
                    </m:r>
                    <m:r>
                      <a:rPr lang="en-US" altLang="en-US" sz="2800" i="1" dirty="0" smtClean="0">
                        <a:latin typeface="Cambria Math" panose="02040503050406030204" pitchFamily="18" charset="0"/>
                      </a:rPr>
                      <m:t>}</m:t>
                    </m:r>
                  </m:oMath>
                </a14:m>
                <a:r>
                  <a:rPr lang="en-US" altLang="en-US" sz="2800" dirty="0"/>
                  <a:t>. Find the power set of </a:t>
                </a:r>
                <a14:m>
                  <m:oMath xmlns:m="http://schemas.openxmlformats.org/officeDocument/2006/math">
                    <m:r>
                      <a:rPr lang="en-US" altLang="en-US" sz="2800" i="1" dirty="0" smtClean="0">
                        <a:latin typeface="Cambria Math" panose="02040503050406030204" pitchFamily="18" charset="0"/>
                      </a:rPr>
                      <m:t>𝐴</m:t>
                    </m:r>
                  </m:oMath>
                </a14:m>
                <a:r>
                  <a:rPr lang="en-US" altLang="en-US" sz="2800" dirty="0"/>
                  <a:t>, i.e. </a:t>
                </a:r>
                <a14:m>
                  <m:oMath xmlns:m="http://schemas.openxmlformats.org/officeDocument/2006/math">
                    <m:r>
                      <a:rPr lang="en-US" altLang="en-US" sz="2800" b="0" i="1" smtClean="0">
                        <a:latin typeface="Cambria Math" panose="02040503050406030204" pitchFamily="18" charset="0"/>
                        <a:ea typeface="Cambria Math" panose="02040503050406030204" pitchFamily="18" charset="0"/>
                      </a:rPr>
                      <m:t>𝒫</m:t>
                    </m:r>
                    <m:r>
                      <a:rPr lang="en-SG" altLang="en-US" sz="2800" b="0" i="1" smtClean="0">
                        <a:latin typeface="Cambria Math" panose="02040503050406030204" pitchFamily="18" charset="0"/>
                        <a:ea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𝐴</m:t>
                    </m:r>
                    <m:r>
                      <a:rPr lang="en-SG" altLang="en-US" sz="2800" b="0" i="1" smtClean="0">
                        <a:latin typeface="Cambria Math" panose="02040503050406030204" pitchFamily="18" charset="0"/>
                        <a:ea typeface="Cambria Math" panose="02040503050406030204" pitchFamily="18" charset="0"/>
                      </a:rPr>
                      <m:t>)</m:t>
                    </m:r>
                  </m:oMath>
                </a14:m>
                <a:r>
                  <a:rPr lang="en-US" altLang="en-US" sz="2800" dirty="0"/>
                  <a:t>. </a:t>
                </a:r>
              </a:p>
            </p:txBody>
          </p:sp>
        </mc:Choice>
        <mc:Fallback xmlns="">
          <p:sp>
            <p:nvSpPr>
              <p:cNvPr id="25" name="TextBox 24">
                <a:extLst>
                  <a:ext uri="{FF2B5EF4-FFF2-40B4-BE49-F238E27FC236}">
                    <a16:creationId xmlns:a16="http://schemas.microsoft.com/office/drawing/2014/main" id="{1D7A736B-4CDF-4FA1-B01E-A495A9FE47CE}"/>
                  </a:ext>
                </a:extLst>
              </p:cNvPr>
              <p:cNvSpPr txBox="1">
                <a:spLocks noRot="1" noChangeAspect="1" noMove="1" noResize="1" noEditPoints="1" noAdjustHandles="1" noChangeArrowheads="1" noChangeShapeType="1" noTextEdit="1"/>
              </p:cNvSpPr>
              <p:nvPr/>
            </p:nvSpPr>
            <p:spPr>
              <a:xfrm>
                <a:off x="369739" y="4323211"/>
                <a:ext cx="7856264" cy="523220"/>
              </a:xfrm>
              <a:prstGeom prst="rect">
                <a:avLst/>
              </a:prstGeom>
              <a:blipFill>
                <a:blip r:embed="rId3"/>
                <a:stretch>
                  <a:fillRect l="-1630" t="-10465" b="-3255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82979EC-7022-4E11-9769-38DC3A490350}"/>
                  </a:ext>
                </a:extLst>
              </p:cNvPr>
              <p:cNvSpPr txBox="1"/>
              <p:nvPr/>
            </p:nvSpPr>
            <p:spPr>
              <a:xfrm>
                <a:off x="415123" y="4947391"/>
                <a:ext cx="8199488" cy="876715"/>
              </a:xfrm>
              <a:prstGeom prst="rect">
                <a:avLst/>
              </a:prstGeom>
              <a:solidFill>
                <a:schemeClr val="accent4">
                  <a:lumMod val="40000"/>
                  <a:lumOff val="60000"/>
                </a:schemeClr>
              </a:solidFill>
            </p:spPr>
            <p:txBody>
              <a:bodyPr wrap="square"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𝒫</m:t>
                    </m:r>
                  </m:oMath>
                </a14:m>
                <a:r>
                  <a:rPr lang="en-SG" altLang="en-US" sz="2400" dirty="0">
                    <a:latin typeface="Cambria Math" panose="02040503050406030204" pitchFamily="18" charset="0"/>
                    <a:ea typeface="Cambria Math" panose="02040503050406030204" pitchFamily="18" charset="0"/>
                  </a:rPr>
                  <a:t>(𝐴) </a:t>
                </a:r>
                <a:r>
                  <a:rPr lang="en-SG" sz="2400" dirty="0"/>
                  <a:t>is the set of all subsets of </a:t>
                </a:r>
                <a14:m>
                  <m:oMath xmlns:m="http://schemas.openxmlformats.org/officeDocument/2006/math">
                    <m:r>
                      <a:rPr lang="en-SG" altLang="en-US" sz="2400" b="0" i="1" dirty="0" smtClean="0">
                        <a:latin typeface="Cambria Math" panose="02040503050406030204" pitchFamily="18" charset="0"/>
                      </a:rPr>
                      <m:t>𝐴</m:t>
                    </m:r>
                  </m:oMath>
                </a14:m>
                <a:r>
                  <a:rPr lang="en-SG" sz="2400" dirty="0"/>
                  <a:t>. Therefore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𝒫</m:t>
                      </m:r>
                      <m:d>
                        <m:dPr>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𝐴</m:t>
                          </m:r>
                        </m:e>
                      </m:d>
                      <m:r>
                        <a:rPr lang="en-SG" sz="2400" b="0" i="1" smtClean="0">
                          <a:latin typeface="Cambria Math" panose="02040503050406030204" pitchFamily="18" charset="0"/>
                          <a:ea typeface="Cambria Math" panose="02040503050406030204" pitchFamily="18" charset="0"/>
                        </a:rPr>
                        <m:t>=</m:t>
                      </m:r>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 </m:t>
                          </m:r>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𝑥</m:t>
                              </m:r>
                            </m:e>
                          </m:d>
                          <m:r>
                            <a:rPr lang="en-SG" sz="2400" b="0" i="1" smtClean="0">
                              <a:latin typeface="Cambria Math" panose="02040503050406030204" pitchFamily="18" charset="0"/>
                              <a:ea typeface="Cambria Math" panose="02040503050406030204" pitchFamily="18" charset="0"/>
                            </a:rPr>
                            <m:t>, </m:t>
                          </m:r>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𝑦</m:t>
                              </m:r>
                            </m:e>
                          </m:d>
                          <m:r>
                            <a:rPr lang="en-SG" sz="2400" b="0" i="1" smtClean="0">
                              <a:latin typeface="Cambria Math" panose="02040503050406030204" pitchFamily="18" charset="0"/>
                              <a:ea typeface="Cambria Math" panose="02040503050406030204" pitchFamily="18" charset="0"/>
                            </a:rPr>
                            <m:t>, </m:t>
                          </m:r>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𝑥</m:t>
                              </m:r>
                              <m:r>
                                <a:rPr lang="en-SG" sz="2400" b="0" i="1" smtClean="0">
                                  <a:latin typeface="Cambria Math" panose="02040503050406030204" pitchFamily="18" charset="0"/>
                                  <a:ea typeface="Cambria Math" panose="02040503050406030204" pitchFamily="18" charset="0"/>
                                </a:rPr>
                                <m:t>,</m:t>
                              </m:r>
                              <m:r>
                                <a:rPr lang="en-SG" sz="2400" b="0" i="1" smtClean="0">
                                  <a:latin typeface="Cambria Math" panose="02040503050406030204" pitchFamily="18" charset="0"/>
                                  <a:ea typeface="Cambria Math" panose="02040503050406030204" pitchFamily="18" charset="0"/>
                                </a:rPr>
                                <m:t>𝑦</m:t>
                              </m:r>
                            </m:e>
                          </m:d>
                        </m:e>
                      </m:d>
                    </m:oMath>
                  </m:oMathPara>
                </a14:m>
                <a:endParaRPr lang="en-SG" sz="2400" dirty="0"/>
              </a:p>
            </p:txBody>
          </p:sp>
        </mc:Choice>
        <mc:Fallback xmlns="">
          <p:sp>
            <p:nvSpPr>
              <p:cNvPr id="26" name="TextBox 25">
                <a:extLst>
                  <a:ext uri="{FF2B5EF4-FFF2-40B4-BE49-F238E27FC236}">
                    <a16:creationId xmlns:a16="http://schemas.microsoft.com/office/drawing/2014/main" id="{382979EC-7022-4E11-9769-38DC3A490350}"/>
                  </a:ext>
                </a:extLst>
              </p:cNvPr>
              <p:cNvSpPr txBox="1">
                <a:spLocks noRot="1" noChangeAspect="1" noMove="1" noResize="1" noEditPoints="1" noAdjustHandles="1" noChangeArrowheads="1" noChangeShapeType="1" noTextEdit="1"/>
              </p:cNvSpPr>
              <p:nvPr/>
            </p:nvSpPr>
            <p:spPr>
              <a:xfrm>
                <a:off x="415123" y="4947391"/>
                <a:ext cx="8199488" cy="876715"/>
              </a:xfrm>
              <a:prstGeom prst="rect">
                <a:avLst/>
              </a:prstGeom>
              <a:blipFill>
                <a:blip r:embed="rId4"/>
                <a:stretch>
                  <a:fillRect l="-149" t="-6993"/>
                </a:stretch>
              </a:blipFill>
            </p:spPr>
            <p:txBody>
              <a:bodyPr/>
              <a:lstStyle/>
              <a:p>
                <a:r>
                  <a:rPr lang="en-US">
                    <a:noFill/>
                  </a:rPr>
                  <a:t> </a:t>
                </a:r>
              </a:p>
            </p:txBody>
          </p:sp>
        </mc:Fallback>
      </mc:AlternateContent>
      <p:sp>
        <p:nvSpPr>
          <p:cNvPr id="20" name="Oval 19"/>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6" name="Group 45"/>
          <p:cNvGrpSpPr/>
          <p:nvPr/>
        </p:nvGrpSpPr>
        <p:grpSpPr>
          <a:xfrm>
            <a:off x="583074" y="2910682"/>
            <a:ext cx="7863578" cy="1280105"/>
            <a:chOff x="993228" y="4598517"/>
            <a:chExt cx="7863578" cy="1280105"/>
          </a:xfrm>
        </p:grpSpPr>
        <p:sp>
          <p:nvSpPr>
            <p:cNvPr id="47" name="Rectangle 46"/>
            <p:cNvSpPr/>
            <p:nvPr/>
          </p:nvSpPr>
          <p:spPr>
            <a:xfrm>
              <a:off x="993228" y="4598518"/>
              <a:ext cx="7863578" cy="128010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50" name="TextBox 49"/>
                <p:cNvSpPr txBox="1"/>
                <p:nvPr/>
              </p:nvSpPr>
              <p:spPr>
                <a:xfrm>
                  <a:off x="1142631" y="5093791"/>
                  <a:ext cx="7493526" cy="707886"/>
                </a:xfrm>
                <a:prstGeom prst="rect">
                  <a:avLst/>
                </a:prstGeom>
                <a:noFill/>
              </p:spPr>
              <p:txBody>
                <a:bodyPr wrap="square" rtlCol="0">
                  <a:spAutoFit/>
                </a:bodyPr>
                <a:lstStyle/>
                <a:p>
                  <a:pPr>
                    <a:spcAft>
                      <a:spcPts val="600"/>
                    </a:spcAft>
                  </a:pPr>
                  <a:r>
                    <a:rPr lang="en-US" sz="2000" dirty="0"/>
                    <a:t>Given a set </a:t>
                  </a:r>
                  <a14:m>
                    <m:oMath xmlns:m="http://schemas.openxmlformats.org/officeDocument/2006/math">
                      <m:r>
                        <a:rPr lang="en-US" sz="2000" i="1" dirty="0" smtClean="0">
                          <a:latin typeface="Cambria Math" panose="02040503050406030204" pitchFamily="18" charset="0"/>
                        </a:rPr>
                        <m:t>𝐴</m:t>
                      </m:r>
                    </m:oMath>
                  </a14:m>
                  <a:r>
                    <a:rPr lang="en-US" sz="2000" dirty="0"/>
                    <a:t>, the </a:t>
                  </a:r>
                  <a:r>
                    <a:rPr lang="en-US" sz="2000" b="1" dirty="0"/>
                    <a:t>power set </a:t>
                  </a:r>
                  <a:r>
                    <a:rPr lang="en-US" sz="2000" dirty="0"/>
                    <a:t>of </a:t>
                  </a:r>
                  <a14:m>
                    <m:oMath xmlns:m="http://schemas.openxmlformats.org/officeDocument/2006/math">
                      <m:r>
                        <a:rPr lang="en-US" sz="2000" b="0" i="1" dirty="0" smtClean="0">
                          <a:latin typeface="Cambria Math" panose="02040503050406030204" pitchFamily="18" charset="0"/>
                        </a:rPr>
                        <m:t>𝐴</m:t>
                      </m:r>
                    </m:oMath>
                  </a14:m>
                  <a:r>
                    <a:rPr lang="en-US" sz="2000" dirty="0"/>
                    <a:t>, denoted </a:t>
                  </a:r>
                  <a14:m>
                    <m:oMath xmlns:m="http://schemas.openxmlformats.org/officeDocument/2006/math">
                      <m:r>
                        <a:rPr lang="en-US" sz="2000" b="0" i="1" smtClean="0">
                          <a:latin typeface="Cambria Math" panose="02040503050406030204" pitchFamily="18" charset="0"/>
                          <a:ea typeface="Cambria Math" panose="02040503050406030204" pitchFamily="18" charset="0"/>
                        </a:rPr>
                        <m:t>𝒫</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oMath>
                  </a14:m>
                  <a:r>
                    <a:rPr lang="en-US" sz="2000" dirty="0"/>
                    <a:t>, is the set of all subsets of </a:t>
                  </a:r>
                  <a14:m>
                    <m:oMath xmlns:m="http://schemas.openxmlformats.org/officeDocument/2006/math">
                      <m:r>
                        <a:rPr lang="en-US" sz="2000" b="0" i="1" smtClean="0">
                          <a:latin typeface="Cambria Math" panose="02040503050406030204" pitchFamily="18" charset="0"/>
                        </a:rPr>
                        <m:t>𝐴</m:t>
                      </m:r>
                    </m:oMath>
                  </a14:m>
                  <a:r>
                    <a:rPr lang="en-US" sz="2000" dirty="0"/>
                    <a:t>. </a:t>
                  </a:r>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142631" y="5093791"/>
                  <a:ext cx="7493526" cy="707886"/>
                </a:xfrm>
                <a:prstGeom prst="rect">
                  <a:avLst/>
                </a:prstGeom>
                <a:blipFill>
                  <a:blip r:embed="rId5"/>
                  <a:stretch>
                    <a:fillRect l="-814" t="-5172" b="-14655"/>
                  </a:stretch>
                </a:blipFill>
              </p:spPr>
              <p:txBody>
                <a:bodyPr/>
                <a:lstStyle/>
                <a:p>
                  <a:r>
                    <a:rPr lang="en-US">
                      <a:noFill/>
                    </a:rPr>
                    <a:t> </a:t>
                  </a:r>
                </a:p>
              </p:txBody>
            </p:sp>
          </mc:Fallback>
        </mc:AlternateContent>
      </p:grpSp>
    </p:spTree>
    <p:extLst>
      <p:ext uri="{BB962C8B-B14F-4D97-AF65-F5344CB8AC3E}">
        <p14:creationId xmlns:p14="http://schemas.microsoft.com/office/powerpoint/2010/main" val="295650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Power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7729B7-DD6F-45CE-965B-274CA242352A}"/>
                  </a:ext>
                </a:extLst>
              </p:cNvPr>
              <p:cNvSpPr txBox="1"/>
              <p:nvPr/>
            </p:nvSpPr>
            <p:spPr>
              <a:xfrm>
                <a:off x="168194" y="1091268"/>
                <a:ext cx="8807612" cy="5447645"/>
              </a:xfrm>
              <a:prstGeom prst="rect">
                <a:avLst/>
              </a:prstGeom>
              <a:noFill/>
              <a:ln>
                <a:noFill/>
              </a:ln>
            </p:spPr>
            <p:txBody>
              <a:bodyPr wrap="square" rtlCol="0">
                <a:spAutoFit/>
              </a:bodyPr>
              <a:lstStyle/>
              <a:p>
                <a:pPr>
                  <a:spcAft>
                    <a:spcPts val="600"/>
                  </a:spcAft>
                </a:pPr>
                <a:r>
                  <a:rPr lang="en-US" altLang="en-US" sz="2400" dirty="0"/>
                  <a:t>The number of subsets of a set is the number of elements of its power set. Assume that set </a:t>
                </a:r>
                <a:r>
                  <a:rPr lang="en-US" altLang="en-US" sz="2400" i="1" dirty="0"/>
                  <a:t>A</a:t>
                </a:r>
                <a:r>
                  <a:rPr lang="en-US" altLang="en-US" sz="2400" dirty="0"/>
                  <a:t> is a finite set.</a:t>
                </a:r>
              </a:p>
              <a:p>
                <a:pPr>
                  <a:spcAft>
                    <a:spcPts val="600"/>
                  </a:spcAft>
                </a:pPr>
                <a:r>
                  <a:rPr lang="en-US" altLang="en-US" sz="2400" dirty="0">
                    <a:solidFill>
                      <a:srgbClr val="0033CC"/>
                    </a:solidFill>
                  </a:rPr>
                  <a:t>If </a:t>
                </a:r>
                <a14:m>
                  <m:oMath xmlns:m="http://schemas.openxmlformats.org/officeDocument/2006/math">
                    <m:r>
                      <a:rPr lang="en-US" altLang="en-US" sz="2400" b="0" i="1" dirty="0" smtClean="0">
                        <a:solidFill>
                          <a:srgbClr val="0033CC"/>
                        </a:solidFill>
                        <a:latin typeface="Cambria Math" panose="02040503050406030204" pitchFamily="18" charset="0"/>
                      </a:rPr>
                      <m:t>𝐴</m:t>
                    </m:r>
                  </m:oMath>
                </a14:m>
                <a:r>
                  <a:rPr lang="en-US" altLang="en-US" sz="2400" dirty="0">
                    <a:solidFill>
                      <a:srgbClr val="0033CC"/>
                    </a:solidFill>
                  </a:rPr>
                  <a:t> has </a:t>
                </a:r>
                <a14:m>
                  <m:oMath xmlns:m="http://schemas.openxmlformats.org/officeDocument/2006/math">
                    <m:r>
                      <a:rPr lang="en-US" altLang="en-US" sz="2400" i="1" dirty="0" smtClean="0">
                        <a:solidFill>
                          <a:srgbClr val="0033CC"/>
                        </a:solidFill>
                        <a:latin typeface="Cambria Math" panose="02040503050406030204" pitchFamily="18" charset="0"/>
                      </a:rPr>
                      <m:t>𝑛</m:t>
                    </m:r>
                  </m:oMath>
                </a14:m>
                <a:r>
                  <a:rPr lang="en-US" altLang="en-US" sz="2400" dirty="0">
                    <a:solidFill>
                      <a:srgbClr val="0033CC"/>
                    </a:solidFill>
                  </a:rPr>
                  <a:t> elements, then its power set, </a:t>
                </a:r>
                <a14:m>
                  <m:oMath xmlns:m="http://schemas.openxmlformats.org/officeDocument/2006/math">
                    <m:r>
                      <a:rPr lang="en-US" altLang="en-US" sz="2400" b="0" i="1" smtClean="0">
                        <a:solidFill>
                          <a:srgbClr val="0033CC"/>
                        </a:solidFill>
                        <a:latin typeface="Cambria Math" panose="02040503050406030204" pitchFamily="18" charset="0"/>
                        <a:ea typeface="Cambria Math" panose="02040503050406030204" pitchFamily="18" charset="0"/>
                      </a:rPr>
                      <m:t>𝒫</m:t>
                    </m:r>
                    <m:r>
                      <a:rPr lang="en-SG" altLang="en-US" sz="2400" b="0" i="1" smtClean="0">
                        <a:solidFill>
                          <a:srgbClr val="0033CC"/>
                        </a:solidFill>
                        <a:latin typeface="Cambria Math" panose="02040503050406030204" pitchFamily="18" charset="0"/>
                        <a:ea typeface="Cambria Math" panose="02040503050406030204" pitchFamily="18" charset="0"/>
                      </a:rPr>
                      <m:t>(</m:t>
                    </m:r>
                    <m:r>
                      <a:rPr lang="en-US" altLang="en-US" sz="2400" b="0" i="1" smtClean="0">
                        <a:solidFill>
                          <a:srgbClr val="0033CC"/>
                        </a:solidFill>
                        <a:latin typeface="Cambria Math" panose="02040503050406030204" pitchFamily="18" charset="0"/>
                        <a:ea typeface="Cambria Math" panose="02040503050406030204" pitchFamily="18" charset="0"/>
                      </a:rPr>
                      <m:t>𝐴</m:t>
                    </m:r>
                    <m:r>
                      <a:rPr lang="en-SG" altLang="en-US" sz="2400" b="0" i="1" smtClean="0">
                        <a:solidFill>
                          <a:srgbClr val="0033CC"/>
                        </a:solidFill>
                        <a:latin typeface="Cambria Math" panose="02040503050406030204" pitchFamily="18" charset="0"/>
                        <a:ea typeface="Cambria Math" panose="02040503050406030204" pitchFamily="18" charset="0"/>
                      </a:rPr>
                      <m:t>)</m:t>
                    </m:r>
                  </m:oMath>
                </a14:m>
                <a:r>
                  <a:rPr lang="en-US" altLang="en-US" sz="2400" dirty="0">
                    <a:solidFill>
                      <a:srgbClr val="0033CC"/>
                    </a:solidFill>
                  </a:rPr>
                  <a:t>, has </a:t>
                </a:r>
                <a14:m>
                  <m:oMath xmlns:m="http://schemas.openxmlformats.org/officeDocument/2006/math">
                    <m:sSup>
                      <m:sSupPr>
                        <m:ctrlPr>
                          <a:rPr lang="en-US" altLang="en-US" sz="2400" i="1" smtClean="0">
                            <a:solidFill>
                              <a:srgbClr val="0033CC"/>
                            </a:solidFill>
                            <a:latin typeface="Cambria Math" panose="02040503050406030204" pitchFamily="18" charset="0"/>
                          </a:rPr>
                        </m:ctrlPr>
                      </m:sSupPr>
                      <m:e>
                        <m:r>
                          <a:rPr lang="en-SG" altLang="en-US" sz="2400" b="0" i="1" smtClean="0">
                            <a:solidFill>
                              <a:srgbClr val="0033CC"/>
                            </a:solidFill>
                            <a:latin typeface="Cambria Math" panose="02040503050406030204" pitchFamily="18" charset="0"/>
                          </a:rPr>
                          <m:t>2</m:t>
                        </m:r>
                      </m:e>
                      <m:sup>
                        <m:r>
                          <a:rPr lang="en-SG" altLang="en-US" sz="2400" b="0" i="1" smtClean="0">
                            <a:solidFill>
                              <a:srgbClr val="0033CC"/>
                            </a:solidFill>
                            <a:latin typeface="Cambria Math" panose="02040503050406030204" pitchFamily="18" charset="0"/>
                          </a:rPr>
                          <m:t>𝑛</m:t>
                        </m:r>
                      </m:sup>
                    </m:sSup>
                  </m:oMath>
                </a14:m>
                <a:r>
                  <a:rPr lang="en-US" altLang="en-US" sz="2400" dirty="0">
                    <a:solidFill>
                      <a:srgbClr val="0033CC"/>
                    </a:solidFill>
                  </a:rPr>
                  <a:t> elements. </a:t>
                </a:r>
              </a:p>
              <a:p>
                <a:pPr>
                  <a:spcAft>
                    <a:spcPts val="600"/>
                  </a:spcAft>
                </a:pPr>
                <a:r>
                  <a:rPr lang="en-US" altLang="en-US" sz="2400" dirty="0"/>
                  <a:t>The proof uses mathematical induction and is based on the following observations. Suppose </a:t>
                </a:r>
                <a14:m>
                  <m:oMath xmlns:m="http://schemas.openxmlformats.org/officeDocument/2006/math">
                    <m:r>
                      <a:rPr lang="en-US" altLang="en-US" sz="2400" b="0" i="1" dirty="0" smtClean="0">
                        <a:latin typeface="Cambria Math" panose="02040503050406030204" pitchFamily="18" charset="0"/>
                      </a:rPr>
                      <m:t>𝐴</m:t>
                    </m:r>
                  </m:oMath>
                </a14:m>
                <a:r>
                  <a:rPr lang="en-US" altLang="en-US" sz="2400" dirty="0"/>
                  <a:t> is a set and </a:t>
                </a:r>
                <a14:m>
                  <m:oMath xmlns:m="http://schemas.openxmlformats.org/officeDocument/2006/math">
                    <m:r>
                      <a:rPr lang="en-SG" altLang="en-US" sz="2400" b="0" i="1" smtClean="0">
                        <a:latin typeface="Cambria Math" panose="02040503050406030204" pitchFamily="18" charset="0"/>
                      </a:rPr>
                      <m:t>𝑧</m:t>
                    </m:r>
                    <m:r>
                      <a:rPr lang="en-SG" altLang="en-US" sz="2400" b="0" i="1" smtClean="0">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𝐴</m:t>
                    </m:r>
                  </m:oMath>
                </a14:m>
                <a:r>
                  <a:rPr lang="en-US" altLang="en-US" sz="2400" dirty="0"/>
                  <a:t>.</a:t>
                </a:r>
              </a:p>
              <a:p>
                <a:pPr marL="625475" indent="-457200">
                  <a:spcAft>
                    <a:spcPts val="600"/>
                  </a:spcAft>
                  <a:buFont typeface="Wingdings" panose="05000000000000000000" pitchFamily="2" charset="2"/>
                  <a:buChar char="§"/>
                </a:pPr>
                <a:r>
                  <a:rPr lang="en-US" altLang="en-US" sz="2200" dirty="0"/>
                  <a:t>The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can be split into two groups: those that do not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 and those that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a:t>
                </a:r>
              </a:p>
              <a:p>
                <a:pPr marL="625475" indent="-457200">
                  <a:spcAft>
                    <a:spcPts val="600"/>
                  </a:spcAft>
                  <a:buFont typeface="Wingdings" panose="05000000000000000000" pitchFamily="2" charset="2"/>
                  <a:buChar char="§"/>
                </a:pPr>
                <a:r>
                  <a:rPr lang="en-US" altLang="en-US" sz="2200" dirty="0"/>
                  <a:t>The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that do not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 are the same as the subset of </a:t>
                </a:r>
                <a14:m>
                  <m:oMath xmlns:m="http://schemas.openxmlformats.org/officeDocument/2006/math">
                    <m:r>
                      <a:rPr lang="en-US" altLang="en-US" sz="2200" b="0" i="1" smtClean="0">
                        <a:latin typeface="Cambria Math" panose="02040503050406030204" pitchFamily="18" charset="0"/>
                      </a:rPr>
                      <m:t>𝐴</m:t>
                    </m:r>
                    <m:r>
                      <a:rPr lang="en-SG" altLang="en-US" sz="2200" b="0" i="1" smtClean="0">
                        <a:latin typeface="Cambria Math" panose="02040503050406030204" pitchFamily="18" charset="0"/>
                      </a:rPr>
                      <m:t>−{</m:t>
                    </m:r>
                    <m:r>
                      <a:rPr lang="en-SG" altLang="en-US" sz="2200" b="0" i="1" smtClean="0">
                        <a:latin typeface="Cambria Math" panose="02040503050406030204" pitchFamily="18" charset="0"/>
                      </a:rPr>
                      <m:t>𝑧</m:t>
                    </m:r>
                    <m:r>
                      <a:rPr lang="en-SG" altLang="en-US" sz="2200" b="0" i="1" smtClean="0">
                        <a:latin typeface="Cambria Math" panose="02040503050406030204" pitchFamily="18" charset="0"/>
                      </a:rPr>
                      <m:t>}</m:t>
                    </m:r>
                  </m:oMath>
                </a14:m>
                <a:r>
                  <a:rPr lang="en-US" altLang="en-US" sz="2200" dirty="0"/>
                  <a:t>.</a:t>
                </a:r>
              </a:p>
              <a:p>
                <a:pPr marL="625475" indent="-457200">
                  <a:spcAft>
                    <a:spcPts val="600"/>
                  </a:spcAft>
                  <a:buFont typeface="Wingdings" panose="05000000000000000000" pitchFamily="2" charset="2"/>
                  <a:buChar char="§"/>
                </a:pPr>
                <a:r>
                  <a:rPr lang="en-US" altLang="en-US" sz="2200" dirty="0"/>
                  <a:t>The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that do not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 can be matched up one for one with the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that do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 by matching each subset that does not contain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 to the subset that contains </a:t>
                </a:r>
                <a14:m>
                  <m:oMath xmlns:m="http://schemas.openxmlformats.org/officeDocument/2006/math">
                    <m:r>
                      <a:rPr lang="en-US" altLang="en-US" sz="2200" i="1" dirty="0" smtClean="0">
                        <a:latin typeface="Cambria Math" panose="02040503050406030204" pitchFamily="18" charset="0"/>
                      </a:rPr>
                      <m:t>𝑧</m:t>
                    </m:r>
                  </m:oMath>
                </a14:m>
                <a:r>
                  <a:rPr lang="en-US" altLang="en-US" sz="2200" dirty="0"/>
                  <a:t>.</a:t>
                </a:r>
              </a:p>
              <a:p>
                <a:pPr marL="625475" indent="-457200">
                  <a:spcAft>
                    <a:spcPts val="600"/>
                  </a:spcAft>
                  <a:buFont typeface="Wingdings" panose="05000000000000000000" pitchFamily="2" charset="2"/>
                  <a:buChar char="§"/>
                </a:pPr>
                <a:r>
                  <a:rPr lang="en-US" altLang="en-US" sz="2200" dirty="0"/>
                  <a:t>Thus, there are as many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that contains </a:t>
                </a:r>
                <a14:m>
                  <m:oMath xmlns:m="http://schemas.openxmlformats.org/officeDocument/2006/math">
                    <m:r>
                      <a:rPr lang="en-US" altLang="en-US" sz="2200" i="1" dirty="0">
                        <a:latin typeface="Cambria Math" panose="02040503050406030204" pitchFamily="18" charset="0"/>
                      </a:rPr>
                      <m:t>𝑧</m:t>
                    </m:r>
                  </m:oMath>
                </a14:m>
                <a:r>
                  <a:rPr lang="en-US" altLang="en-US" sz="2200" dirty="0"/>
                  <a:t> as there are subsets of </a:t>
                </a:r>
                <a14:m>
                  <m:oMath xmlns:m="http://schemas.openxmlformats.org/officeDocument/2006/math">
                    <m:r>
                      <a:rPr lang="en-US" altLang="en-US" sz="2200" b="0" i="1" dirty="0" smtClean="0">
                        <a:latin typeface="Cambria Math" panose="02040503050406030204" pitchFamily="18" charset="0"/>
                      </a:rPr>
                      <m:t>𝐴</m:t>
                    </m:r>
                  </m:oMath>
                </a14:m>
                <a:r>
                  <a:rPr lang="en-US" altLang="en-US" sz="2200" dirty="0"/>
                  <a:t> that do not contain </a:t>
                </a:r>
                <a14:m>
                  <m:oMath xmlns:m="http://schemas.openxmlformats.org/officeDocument/2006/math">
                    <m:r>
                      <a:rPr lang="en-US" altLang="en-US" sz="2200" i="1" dirty="0">
                        <a:latin typeface="Cambria Math" panose="02040503050406030204" pitchFamily="18" charset="0"/>
                      </a:rPr>
                      <m:t>𝑧</m:t>
                    </m:r>
                  </m:oMath>
                </a14:m>
                <a:r>
                  <a:rPr lang="en-US" altLang="en-US" sz="2200" dirty="0"/>
                  <a:t>.</a:t>
                </a:r>
              </a:p>
            </p:txBody>
          </p:sp>
        </mc:Choice>
        <mc:Fallback xmlns="">
          <p:sp>
            <p:nvSpPr>
              <p:cNvPr id="23" name="TextBox 22">
                <a:extLst>
                  <a:ext uri="{FF2B5EF4-FFF2-40B4-BE49-F238E27FC236}">
                    <a16:creationId xmlns:a16="http://schemas.microsoft.com/office/drawing/2014/main" id="{1C7729B7-DD6F-45CE-965B-274CA242352A}"/>
                  </a:ext>
                </a:extLst>
              </p:cNvPr>
              <p:cNvSpPr txBox="1">
                <a:spLocks noRot="1" noChangeAspect="1" noMove="1" noResize="1" noEditPoints="1" noAdjustHandles="1" noChangeArrowheads="1" noChangeShapeType="1" noTextEdit="1"/>
              </p:cNvSpPr>
              <p:nvPr/>
            </p:nvSpPr>
            <p:spPr>
              <a:xfrm>
                <a:off x="168194" y="1091268"/>
                <a:ext cx="8807612" cy="5447645"/>
              </a:xfrm>
              <a:prstGeom prst="rect">
                <a:avLst/>
              </a:prstGeom>
              <a:blipFill>
                <a:blip r:embed="rId3"/>
                <a:stretch>
                  <a:fillRect l="-1108" t="-895" r="-762" b="-1342"/>
                </a:stretch>
              </a:blipFill>
              <a:ln>
                <a:noFill/>
              </a:ln>
            </p:spPr>
            <p:txBody>
              <a:bodyPr/>
              <a:lstStyle/>
              <a:p>
                <a:r>
                  <a:rPr lang="en-US">
                    <a:noFill/>
                  </a:rPr>
                  <a:t> </a:t>
                </a:r>
              </a:p>
            </p:txBody>
          </p:sp>
        </mc:Fallback>
      </mc:AlternateContent>
      <p:sp>
        <p:nvSpPr>
          <p:cNvPr id="15" name="Oval 14"/>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94876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Power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7729B7-DD6F-45CE-965B-274CA242352A}"/>
                  </a:ext>
                </a:extLst>
              </p:cNvPr>
              <p:cNvSpPr txBox="1"/>
              <p:nvPr/>
            </p:nvSpPr>
            <p:spPr>
              <a:xfrm>
                <a:off x="296737" y="1082203"/>
                <a:ext cx="8807612" cy="1200329"/>
              </a:xfrm>
              <a:prstGeom prst="rect">
                <a:avLst/>
              </a:prstGeom>
              <a:noFill/>
              <a:ln>
                <a:noFill/>
              </a:ln>
            </p:spPr>
            <p:txBody>
              <a:bodyPr wrap="square" rtlCol="0">
                <a:spAutoFit/>
              </a:bodyPr>
              <a:lstStyle/>
              <a:p>
                <a:pPr>
                  <a:spcAft>
                    <a:spcPts val="600"/>
                  </a:spcAft>
                </a:pPr>
                <a:r>
                  <a:rPr lang="en-US" altLang="en-US" sz="2400" dirty="0"/>
                  <a:t>For instance, if </a:t>
                </a:r>
                <a14:m>
                  <m:oMath xmlns:m="http://schemas.openxmlformats.org/officeDocument/2006/math">
                    <m:r>
                      <a:rPr lang="en-US" altLang="en-US" sz="2400" b="0" i="1" dirty="0" smtClean="0">
                        <a:latin typeface="Cambria Math" panose="02040503050406030204" pitchFamily="18" charset="0"/>
                      </a:rPr>
                      <m:t>𝐴</m:t>
                    </m:r>
                    <m:r>
                      <a:rPr lang="en-US" altLang="en-US" sz="2400" i="1" dirty="0" smtClean="0">
                        <a:latin typeface="Cambria Math" panose="02040503050406030204" pitchFamily="18" charset="0"/>
                      </a:rPr>
                      <m:t> = {</m:t>
                    </m:r>
                    <m:r>
                      <a:rPr lang="en-US" altLang="en-US" sz="2400" i="1" dirty="0" smtClean="0">
                        <a:latin typeface="Cambria Math" panose="02040503050406030204" pitchFamily="18" charset="0"/>
                      </a:rPr>
                      <m:t>𝑥</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𝑦</m:t>
                    </m:r>
                    <m:r>
                      <a:rPr lang="en-US" altLang="en-US" sz="2400" i="1" dirty="0" smtClean="0">
                        <a:latin typeface="Cambria Math" panose="02040503050406030204" pitchFamily="18" charset="0"/>
                      </a:rPr>
                      <m:t>, </m:t>
                    </m:r>
                    <m:r>
                      <a:rPr lang="en-US" altLang="en-US" sz="2400" i="1" dirty="0" smtClean="0">
                        <a:latin typeface="Cambria Math" panose="02040503050406030204" pitchFamily="18" charset="0"/>
                      </a:rPr>
                      <m:t>𝑧</m:t>
                    </m:r>
                    <m:r>
                      <a:rPr lang="en-US" altLang="en-US" sz="2400" i="1" dirty="0" smtClean="0">
                        <a:latin typeface="Cambria Math" panose="02040503050406030204" pitchFamily="18" charset="0"/>
                      </a:rPr>
                      <m:t>}</m:t>
                    </m:r>
                  </m:oMath>
                </a14:m>
                <a:r>
                  <a:rPr lang="en-US" altLang="en-US" sz="2400" dirty="0"/>
                  <a:t>, the following table shows the correspondence between subsets of </a:t>
                </a:r>
                <a14:m>
                  <m:oMath xmlns:m="http://schemas.openxmlformats.org/officeDocument/2006/math">
                    <m:r>
                      <a:rPr lang="en-US" altLang="en-US" sz="2400" b="0" i="1" dirty="0" smtClean="0">
                        <a:latin typeface="Cambria Math" panose="02040503050406030204" pitchFamily="18" charset="0"/>
                      </a:rPr>
                      <m:t>𝐴</m:t>
                    </m:r>
                  </m:oMath>
                </a14:m>
                <a:r>
                  <a:rPr lang="en-US" altLang="en-US" sz="2400" dirty="0"/>
                  <a:t> that do not contain </a:t>
                </a:r>
                <a14:m>
                  <m:oMath xmlns:m="http://schemas.openxmlformats.org/officeDocument/2006/math">
                    <m:r>
                      <a:rPr lang="en-US" altLang="en-US" sz="2400" i="1" dirty="0" smtClean="0">
                        <a:latin typeface="Cambria Math" panose="02040503050406030204" pitchFamily="18" charset="0"/>
                      </a:rPr>
                      <m:t>𝑧</m:t>
                    </m:r>
                  </m:oMath>
                </a14:m>
                <a:r>
                  <a:rPr lang="en-US" altLang="en-US" sz="2400" dirty="0"/>
                  <a:t> and subsets of </a:t>
                </a:r>
                <a14:m>
                  <m:oMath xmlns:m="http://schemas.openxmlformats.org/officeDocument/2006/math">
                    <m:r>
                      <a:rPr lang="en-US" altLang="en-US" sz="2400" b="0" i="1" dirty="0" smtClean="0">
                        <a:latin typeface="Cambria Math" panose="02040503050406030204" pitchFamily="18" charset="0"/>
                      </a:rPr>
                      <m:t>𝐴</m:t>
                    </m:r>
                  </m:oMath>
                </a14:m>
                <a:r>
                  <a:rPr lang="en-US" altLang="en-US" sz="2400" dirty="0"/>
                  <a:t> that contain </a:t>
                </a:r>
                <a14:m>
                  <m:oMath xmlns:m="http://schemas.openxmlformats.org/officeDocument/2006/math">
                    <m:r>
                      <a:rPr lang="en-US" altLang="en-US" sz="2400" i="1" dirty="0" smtClean="0">
                        <a:latin typeface="Cambria Math" panose="02040503050406030204" pitchFamily="18" charset="0"/>
                      </a:rPr>
                      <m:t>𝑧</m:t>
                    </m:r>
                  </m:oMath>
                </a14:m>
                <a:r>
                  <a:rPr lang="en-US" altLang="en-US" sz="2400" dirty="0"/>
                  <a:t>.</a:t>
                </a:r>
                <a:endParaRPr lang="en-US" altLang="en-US" sz="2200" dirty="0"/>
              </a:p>
            </p:txBody>
          </p:sp>
        </mc:Choice>
        <mc:Fallback xmlns="">
          <p:sp>
            <p:nvSpPr>
              <p:cNvPr id="23" name="TextBox 22">
                <a:extLst>
                  <a:ext uri="{FF2B5EF4-FFF2-40B4-BE49-F238E27FC236}">
                    <a16:creationId xmlns:a16="http://schemas.microsoft.com/office/drawing/2014/main" id="{1C7729B7-DD6F-45CE-965B-274CA242352A}"/>
                  </a:ext>
                </a:extLst>
              </p:cNvPr>
              <p:cNvSpPr txBox="1">
                <a:spLocks noRot="1" noChangeAspect="1" noMove="1" noResize="1" noEditPoints="1" noAdjustHandles="1" noChangeArrowheads="1" noChangeShapeType="1" noTextEdit="1"/>
              </p:cNvSpPr>
              <p:nvPr/>
            </p:nvSpPr>
            <p:spPr>
              <a:xfrm>
                <a:off x="296737" y="1082203"/>
                <a:ext cx="8807612" cy="1200329"/>
              </a:xfrm>
              <a:prstGeom prst="rect">
                <a:avLst/>
              </a:prstGeom>
              <a:blipFill>
                <a:blip r:embed="rId3"/>
                <a:stretch>
                  <a:fillRect l="-1108" t="-4082" b="-11224"/>
                </a:stretch>
              </a:blipFill>
              <a:ln>
                <a:noFill/>
              </a:ln>
            </p:spPr>
            <p:txBody>
              <a:bodyPr/>
              <a:lstStyle/>
              <a:p>
                <a:r>
                  <a:rPr lang="en-SG">
                    <a:noFill/>
                  </a:rPr>
                  <a:t> </a:t>
                </a:r>
              </a:p>
            </p:txBody>
          </p:sp>
        </mc:Fallback>
      </mc:AlternateContent>
      <p:sp>
        <p:nvSpPr>
          <p:cNvPr id="17" name="Oval 16"/>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a:extLst>
              <a:ext uri="{FF2B5EF4-FFF2-40B4-BE49-F238E27FC236}">
                <a16:creationId xmlns:a16="http://schemas.microsoft.com/office/drawing/2014/main" id="{3C272140-F2EB-4318-A0C5-B368AFB86F8A}"/>
              </a:ext>
            </a:extLst>
          </p:cNvPr>
          <p:cNvGrpSpPr/>
          <p:nvPr/>
        </p:nvGrpSpPr>
        <p:grpSpPr>
          <a:xfrm>
            <a:off x="659206" y="4649847"/>
            <a:ext cx="8008955" cy="1424668"/>
            <a:chOff x="993227" y="4598517"/>
            <a:chExt cx="8008955" cy="1424668"/>
          </a:xfrm>
        </p:grpSpPr>
        <p:sp>
          <p:nvSpPr>
            <p:cNvPr id="43" name="Rectangle 42">
              <a:extLst>
                <a:ext uri="{FF2B5EF4-FFF2-40B4-BE49-F238E27FC236}">
                  <a16:creationId xmlns:a16="http://schemas.microsoft.com/office/drawing/2014/main" id="{64C374DB-CAB0-40F9-91B5-F522E3596C0B}"/>
                </a:ext>
              </a:extLst>
            </p:cNvPr>
            <p:cNvSpPr/>
            <p:nvPr/>
          </p:nvSpPr>
          <p:spPr>
            <a:xfrm>
              <a:off x="993228" y="4598517"/>
              <a:ext cx="8008954" cy="1424668"/>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a:extLst>
                <a:ext uri="{FF2B5EF4-FFF2-40B4-BE49-F238E27FC236}">
                  <a16:creationId xmlns:a16="http://schemas.microsoft.com/office/drawing/2014/main" id="{A09FA819-1846-4DFC-A876-7901B119DD0D}"/>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a:extLst>
                <a:ext uri="{FF2B5EF4-FFF2-40B4-BE49-F238E27FC236}">
                  <a16:creationId xmlns:a16="http://schemas.microsoft.com/office/drawing/2014/main" id="{B09D4349-8663-422F-99E8-2D6B48BF6AB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6.3.1</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9926A14-7E0B-4C6E-8A36-2DDCF53C225D}"/>
                    </a:ext>
                  </a:extLst>
                </p:cNvPr>
                <p:cNvSpPr txBox="1"/>
                <p:nvPr/>
              </p:nvSpPr>
              <p:spPr>
                <a:xfrm>
                  <a:off x="1109374" y="5193984"/>
                  <a:ext cx="7731125" cy="829201"/>
                </a:xfrm>
                <a:prstGeom prst="rect">
                  <a:avLst/>
                </a:prstGeom>
                <a:noFill/>
              </p:spPr>
              <p:txBody>
                <a:bodyPr wrap="square" rtlCol="0">
                  <a:spAutoFit/>
                </a:bodyPr>
                <a:lstStyle/>
                <a:p>
                  <a:pPr>
                    <a:spcAft>
                      <a:spcPts val="600"/>
                    </a:spcAft>
                  </a:pPr>
                  <a:r>
                    <a:rPr lang="en-US" sz="2400" dirty="0"/>
                    <a:t>Suppose </a:t>
                  </a:r>
                  <a14:m>
                    <m:oMath xmlns:m="http://schemas.openxmlformats.org/officeDocument/2006/math">
                      <m:r>
                        <a:rPr lang="en-US" sz="2400" b="0" i="1" dirty="0" smtClean="0">
                          <a:latin typeface="Cambria Math" panose="02040503050406030204" pitchFamily="18" charset="0"/>
                        </a:rPr>
                        <m:t>𝐴</m:t>
                      </m:r>
                    </m:oMath>
                  </a14:m>
                  <a:r>
                    <a:rPr lang="en-SG" sz="2400" dirty="0"/>
                    <a:t> is a finite set with </a:t>
                  </a:r>
                  <a14:m>
                    <m:oMath xmlns:m="http://schemas.openxmlformats.org/officeDocument/2006/math">
                      <m:r>
                        <a:rPr lang="en-SG" sz="2400" i="1" dirty="0" smtClean="0">
                          <a:latin typeface="Cambria Math" panose="02040503050406030204" pitchFamily="18" charset="0"/>
                        </a:rPr>
                        <m:t>𝑛</m:t>
                      </m:r>
                    </m:oMath>
                  </a14:m>
                  <a:r>
                    <a:rPr lang="en-SG" sz="2400" dirty="0"/>
                    <a:t> elements, then </a:t>
                  </a:r>
                  <a14:m>
                    <m:oMath xmlns:m="http://schemas.openxmlformats.org/officeDocument/2006/math">
                      <m:r>
                        <a:rPr lang="en-US" sz="2400" b="0" i="1" smtClean="0">
                          <a:latin typeface="Cambria Math" panose="02040503050406030204" pitchFamily="18" charset="0"/>
                          <a:ea typeface="Cambria Math" panose="02040503050406030204" pitchFamily="18" charset="0"/>
                        </a:rPr>
                        <m:t>𝒫</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SG" sz="2200" dirty="0"/>
                    <a:t> has </a:t>
                  </a:r>
                  <a14:m>
                    <m:oMath xmlns:m="http://schemas.openxmlformats.org/officeDocument/2006/math">
                      <m:sSup>
                        <m:sSupPr>
                          <m:ctrlPr>
                            <a:rPr lang="en-SG" sz="2200" i="1" smtClean="0">
                              <a:latin typeface="Cambria Math" panose="02040503050406030204" pitchFamily="18" charset="0"/>
                            </a:rPr>
                          </m:ctrlPr>
                        </m:sSupPr>
                        <m:e>
                          <m:r>
                            <a:rPr lang="en-US" sz="2200" b="0" i="1" smtClean="0">
                              <a:latin typeface="Cambria Math" panose="02040503050406030204" pitchFamily="18" charset="0"/>
                            </a:rPr>
                            <m:t>2</m:t>
                          </m:r>
                        </m:e>
                        <m:sup>
                          <m:r>
                            <a:rPr lang="en-US" sz="2200" b="0" i="1" smtClean="0">
                              <a:latin typeface="Cambria Math" panose="02040503050406030204" pitchFamily="18" charset="0"/>
                            </a:rPr>
                            <m:t>𝑛</m:t>
                          </m:r>
                        </m:sup>
                      </m:sSup>
                    </m:oMath>
                  </a14:m>
                  <a:r>
                    <a:rPr lang="en-SG" sz="2200" dirty="0"/>
                    <a:t> elements. In other words, </a:t>
                  </a:r>
                  <a14:m>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𝒫</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e>
                          </m:d>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2</m:t>
                          </m:r>
                        </m:e>
                        <m:sup>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rPr>
                            <m:t>|</m:t>
                          </m:r>
                        </m:sup>
                      </m:sSup>
                      <m:r>
                        <a:rPr lang="en-US" sz="2200" b="0" i="1" smtClean="0">
                          <a:latin typeface="Cambria Math" panose="02040503050406030204" pitchFamily="18" charset="0"/>
                        </a:rPr>
                        <m:t>.</m:t>
                      </m:r>
                    </m:oMath>
                  </a14:m>
                  <a:endParaRPr lang="en-SG" sz="2200" dirty="0"/>
                </a:p>
              </p:txBody>
            </p:sp>
          </mc:Choice>
          <mc:Fallback xmlns="">
            <p:sp>
              <p:nvSpPr>
                <p:cNvPr id="46" name="TextBox 45">
                  <a:extLst>
                    <a:ext uri="{FF2B5EF4-FFF2-40B4-BE49-F238E27FC236}">
                      <a16:creationId xmlns:a16="http://schemas.microsoft.com/office/drawing/2014/main" id="{69926A14-7E0B-4C6E-8A36-2DDCF53C225D}"/>
                    </a:ext>
                  </a:extLst>
                </p:cNvPr>
                <p:cNvSpPr txBox="1">
                  <a:spLocks noRot="1" noChangeAspect="1" noMove="1" noResize="1" noEditPoints="1" noAdjustHandles="1" noChangeArrowheads="1" noChangeShapeType="1" noTextEdit="1"/>
                </p:cNvSpPr>
                <p:nvPr/>
              </p:nvSpPr>
              <p:spPr>
                <a:xfrm>
                  <a:off x="1109374" y="5193984"/>
                  <a:ext cx="7731125" cy="829201"/>
                </a:xfrm>
                <a:prstGeom prst="rect">
                  <a:avLst/>
                </a:prstGeom>
                <a:blipFill>
                  <a:blip r:embed="rId4"/>
                  <a:stretch>
                    <a:fillRect l="-1183" t="-5882" b="-12500"/>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AC2F653B-AE4E-4481-914A-810FA9E902F7}"/>
              </a:ext>
            </a:extLst>
          </p:cNvPr>
          <p:cNvGrpSpPr/>
          <p:nvPr/>
        </p:nvGrpSpPr>
        <p:grpSpPr>
          <a:xfrm>
            <a:off x="1650215" y="2411677"/>
            <a:ext cx="5747006" cy="1852741"/>
            <a:chOff x="2084387" y="2571440"/>
            <a:chExt cx="5747006" cy="1852741"/>
          </a:xfrm>
        </p:grpSpPr>
        <p:sp>
          <p:nvSpPr>
            <p:cNvPr id="3" name="TextBox 2">
              <a:extLst>
                <a:ext uri="{FF2B5EF4-FFF2-40B4-BE49-F238E27FC236}">
                  <a16:creationId xmlns:a16="http://schemas.microsoft.com/office/drawing/2014/main" id="{4D1D1547-8F47-484F-8A44-C0F980CF9B73}"/>
                </a:ext>
              </a:extLst>
            </p:cNvPr>
            <p:cNvSpPr txBox="1"/>
            <p:nvPr/>
          </p:nvSpPr>
          <p:spPr>
            <a:xfrm>
              <a:off x="2084387" y="2571440"/>
              <a:ext cx="2083517" cy="707886"/>
            </a:xfrm>
            <a:prstGeom prst="rect">
              <a:avLst/>
            </a:prstGeom>
            <a:noFill/>
          </p:spPr>
          <p:txBody>
            <a:bodyPr wrap="square" rtlCol="0">
              <a:spAutoFit/>
            </a:bodyPr>
            <a:lstStyle/>
            <a:p>
              <a:pPr algn="ctr"/>
              <a:r>
                <a:rPr lang="en-US" sz="2000" dirty="0">
                  <a:solidFill>
                    <a:srgbClr val="0000FF"/>
                  </a:solidFill>
                </a:rPr>
                <a:t>Subsets of </a:t>
              </a:r>
              <a:r>
                <a:rPr lang="en-US" sz="2000" i="1" dirty="0">
                  <a:solidFill>
                    <a:srgbClr val="0000FF"/>
                  </a:solidFill>
                </a:rPr>
                <a:t>A</a:t>
              </a:r>
              <a:r>
                <a:rPr lang="en-US" sz="2000" dirty="0">
                  <a:solidFill>
                    <a:srgbClr val="0000FF"/>
                  </a:solidFill>
                </a:rPr>
                <a:t> that do not contain </a:t>
              </a:r>
              <a:r>
                <a:rPr lang="en-US" sz="2000" i="1" dirty="0">
                  <a:solidFill>
                    <a:srgbClr val="0000FF"/>
                  </a:solidFill>
                </a:rPr>
                <a:t>z</a:t>
              </a:r>
              <a:endParaRPr lang="en-SG" sz="2000" i="1" dirty="0">
                <a:solidFill>
                  <a:srgbClr val="0000FF"/>
                </a:solidFill>
              </a:endParaRPr>
            </a:p>
          </p:txBody>
        </p:sp>
        <p:sp>
          <p:nvSpPr>
            <p:cNvPr id="28" name="TextBox 27">
              <a:extLst>
                <a:ext uri="{FF2B5EF4-FFF2-40B4-BE49-F238E27FC236}">
                  <a16:creationId xmlns:a16="http://schemas.microsoft.com/office/drawing/2014/main" id="{B3EC6D08-6F84-4596-AC91-0B0148494C44}"/>
                </a:ext>
              </a:extLst>
            </p:cNvPr>
            <p:cNvSpPr txBox="1"/>
            <p:nvPr/>
          </p:nvSpPr>
          <p:spPr>
            <a:xfrm>
              <a:off x="5116054" y="2571440"/>
              <a:ext cx="2083517" cy="707886"/>
            </a:xfrm>
            <a:prstGeom prst="rect">
              <a:avLst/>
            </a:prstGeom>
            <a:noFill/>
          </p:spPr>
          <p:txBody>
            <a:bodyPr wrap="square" rtlCol="0">
              <a:spAutoFit/>
            </a:bodyPr>
            <a:lstStyle/>
            <a:p>
              <a:pPr algn="ctr"/>
              <a:r>
                <a:rPr lang="en-US" sz="2000" dirty="0">
                  <a:solidFill>
                    <a:srgbClr val="0000FF"/>
                  </a:solidFill>
                </a:rPr>
                <a:t>Subsets of </a:t>
              </a:r>
              <a:r>
                <a:rPr lang="en-US" sz="2000" i="1" dirty="0">
                  <a:solidFill>
                    <a:srgbClr val="0000FF"/>
                  </a:solidFill>
                </a:rPr>
                <a:t>A</a:t>
              </a:r>
              <a:r>
                <a:rPr lang="en-US" sz="2000" dirty="0">
                  <a:solidFill>
                    <a:srgbClr val="0000FF"/>
                  </a:solidFill>
                </a:rPr>
                <a:t> that contain </a:t>
              </a:r>
              <a:r>
                <a:rPr lang="en-US" sz="2000" i="1" dirty="0">
                  <a:solidFill>
                    <a:srgbClr val="0000FF"/>
                  </a:solidFill>
                </a:rPr>
                <a:t>z</a:t>
              </a:r>
              <a:endParaRPr lang="en-SG" sz="2000" i="1" dirty="0">
                <a:solidFill>
                  <a:srgbClr val="0000FF"/>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F1CC1F-1CE4-4201-814C-7C10D5C72504}"/>
                    </a:ext>
                  </a:extLst>
                </p:cNvPr>
                <p:cNvSpPr txBox="1"/>
                <p:nvPr/>
              </p:nvSpPr>
              <p:spPr>
                <a:xfrm>
                  <a:off x="2699067" y="3223852"/>
                  <a:ext cx="5132326" cy="1200329"/>
                </a:xfrm>
                <a:prstGeom prst="rect">
                  <a:avLst/>
                </a:prstGeom>
                <a:noFill/>
              </p:spPr>
              <p:txBody>
                <a:bodyPr wrap="square" rtlCol="0">
                  <a:spAutoFit/>
                </a:bodyPr>
                <a:lstStyle/>
                <a:p>
                  <a:pPr>
                    <a:tabLst>
                      <a:tab pos="1435100" algn="l"/>
                      <a:tab pos="2509838" algn="l"/>
                    </a:tabLst>
                  </a:pP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endParaRPr lang="en-US" b="0" dirty="0">
                    <a:ea typeface="Cambria Math" panose="02040503050406030204" pitchFamily="18" charset="0"/>
                  </a:endParaRPr>
                </a:p>
                <a:p>
                  <a:pPr>
                    <a:tabLst>
                      <a:tab pos="1435100" algn="l"/>
                      <a:tab pos="2509838" algn="l"/>
                    </a:tabLst>
                  </a:pP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oMath>
                  </a14:m>
                  <a:endParaRPr lang="en-US" b="0" dirty="0">
                    <a:ea typeface="Cambria Math" panose="02040503050406030204" pitchFamily="18" charset="0"/>
                  </a:endParaRPr>
                </a:p>
                <a:p>
                  <a:pPr>
                    <a:tabLst>
                      <a:tab pos="1435100" algn="l"/>
                      <a:tab pos="2509838" algn="l"/>
                    </a:tabLst>
                  </a:pP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oMath>
                  </a14:m>
                  <a:endParaRPr lang="en-US" b="0" dirty="0">
                    <a:ea typeface="Cambria Math" panose="02040503050406030204" pitchFamily="18" charset="0"/>
                  </a:endParaRPr>
                </a:p>
                <a:p>
                  <a:pPr>
                    <a:tabLst>
                      <a:tab pos="1435100" algn="l"/>
                      <a:tab pos="2509838" algn="l"/>
                    </a:tabLst>
                  </a:pP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oMath>
                  </a14:m>
                  <a:endParaRPr lang="en-SG" dirty="0"/>
                </a:p>
              </p:txBody>
            </p:sp>
          </mc:Choice>
          <mc:Fallback xmlns="">
            <p:sp>
              <p:nvSpPr>
                <p:cNvPr id="6" name="TextBox 5">
                  <a:extLst>
                    <a:ext uri="{FF2B5EF4-FFF2-40B4-BE49-F238E27FC236}">
                      <a16:creationId xmlns:a16="http://schemas.microsoft.com/office/drawing/2014/main" id="{FEF1CC1F-1CE4-4201-814C-7C10D5C72504}"/>
                    </a:ext>
                  </a:extLst>
                </p:cNvPr>
                <p:cNvSpPr txBox="1">
                  <a:spLocks noRot="1" noChangeAspect="1" noMove="1" noResize="1" noEditPoints="1" noAdjustHandles="1" noChangeArrowheads="1" noChangeShapeType="1" noTextEdit="1"/>
                </p:cNvSpPr>
                <p:nvPr/>
              </p:nvSpPr>
              <p:spPr>
                <a:xfrm>
                  <a:off x="2699067" y="3223852"/>
                  <a:ext cx="5132326" cy="1200329"/>
                </a:xfrm>
                <a:prstGeom prst="rect">
                  <a:avLst/>
                </a:prstGeom>
                <a:blipFill>
                  <a:blip r:embed="rId5"/>
                  <a:stretch>
                    <a:fillRect l="-476" b="-4061"/>
                  </a:stretch>
                </a:blipFill>
              </p:spPr>
              <p:txBody>
                <a:bodyPr/>
                <a:lstStyle/>
                <a:p>
                  <a:r>
                    <a:rPr lang="en-SG">
                      <a:noFill/>
                    </a:rPr>
                    <a:t> </a:t>
                  </a:r>
                </a:p>
              </p:txBody>
            </p:sp>
          </mc:Fallback>
        </mc:AlternateContent>
      </p:grpSp>
    </p:spTree>
    <p:extLst>
      <p:ext uri="{BB962C8B-B14F-4D97-AF65-F5344CB8AC3E}">
        <p14:creationId xmlns:p14="http://schemas.microsoft.com/office/powerpoint/2010/main" val="423982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Ordered </a:t>
                </a:r>
                <a14:m>
                  <m:oMath xmlns:m="http://schemas.openxmlformats.org/officeDocument/2006/math">
                    <m:r>
                      <a:rPr lang="en-SG" sz="1400" i="1" dirty="0" smtClean="0">
                        <a:solidFill>
                          <a:schemeClr val="bg1"/>
                        </a:solidFill>
                        <a:latin typeface="Cambria Math" panose="02040503050406030204" pitchFamily="18" charset="0"/>
                      </a:rPr>
                      <m:t>𝑛</m:t>
                    </m:r>
                  </m:oMath>
                </a14:m>
                <a:r>
                  <a:rPr lang="en-SG" sz="1400" dirty="0">
                    <a:solidFill>
                      <a:schemeClr val="bg1"/>
                    </a:solidFill>
                  </a:rPr>
                  <a:t>-tuples and Cartesian Products (Revisit)</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8E2C5D7-8E0D-4936-8ED7-060AC1D42A78}"/>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5.1.10. Ordered </a:t>
                </a:r>
                <a14:m>
                  <m:oMath xmlns:m="http://schemas.openxmlformats.org/officeDocument/2006/math">
                    <m:r>
                      <a:rPr lang="en-SG" sz="2800" i="1" dirty="0" smtClean="0">
                        <a:solidFill>
                          <a:schemeClr val="bg1"/>
                        </a:solidFill>
                        <a:latin typeface="Cambria Math" panose="02040503050406030204" pitchFamily="18" charset="0"/>
                      </a:rPr>
                      <m:t>𝑛</m:t>
                    </m:r>
                  </m:oMath>
                </a14:m>
                <a:r>
                  <a:rPr lang="en-SG" sz="2800" dirty="0">
                    <a:solidFill>
                      <a:schemeClr val="bg1"/>
                    </a:solidFill>
                  </a:rPr>
                  <a:t>-tuples and Cartesian Products (Revisit)</a:t>
                </a:r>
                <a:endParaRPr lang="en-SG" sz="2000" dirty="0">
                  <a:solidFill>
                    <a:schemeClr val="bg1"/>
                  </a:solidFill>
                </a:endParaRPr>
              </a:p>
            </p:txBody>
          </p:sp>
        </mc:Choice>
        <mc:Fallback xmlns="">
          <p:sp>
            <p:nvSpPr>
              <p:cNvPr id="28" name="TextBox 27">
                <a:extLst>
                  <a:ext uri="{FF2B5EF4-FFF2-40B4-BE49-F238E27FC236}">
                    <a16:creationId xmlns:a16="http://schemas.microsoft.com/office/drawing/2014/main" id="{58E2C5D7-8E0D-4936-8ED7-060AC1D42A78}"/>
                  </a:ext>
                </a:extLst>
              </p:cNvPr>
              <p:cNvSpPr txBox="1">
                <a:spLocks noRot="1" noChangeAspect="1" noMove="1" noResize="1" noEditPoints="1" noAdjustHandles="1" noChangeArrowheads="1" noChangeShapeType="1" noTextEdit="1"/>
              </p:cNvSpPr>
              <p:nvPr/>
            </p:nvSpPr>
            <p:spPr>
              <a:xfrm>
                <a:off x="0" y="784038"/>
                <a:ext cx="9144000" cy="611060"/>
              </a:xfrm>
              <a:prstGeom prst="rect">
                <a:avLst/>
              </a:prstGeom>
              <a:blipFill>
                <a:blip r:embed="rId4"/>
                <a:stretch>
                  <a:fillRect t="-10000" b="-14000"/>
                </a:stretch>
              </a:blipFill>
            </p:spPr>
            <p:txBody>
              <a:bodyPr/>
              <a:lstStyle/>
              <a:p>
                <a:r>
                  <a:rPr lang="en-SG">
                    <a:noFill/>
                  </a:rPr>
                  <a:t> </a:t>
                </a:r>
              </a:p>
            </p:txBody>
          </p:sp>
        </mc:Fallback>
      </mc:AlternateContent>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0" name="Group 39"/>
          <p:cNvGrpSpPr/>
          <p:nvPr/>
        </p:nvGrpSpPr>
        <p:grpSpPr>
          <a:xfrm>
            <a:off x="537690" y="1460460"/>
            <a:ext cx="8293346" cy="2284879"/>
            <a:chOff x="993227" y="4598517"/>
            <a:chExt cx="8293346" cy="2284879"/>
          </a:xfrm>
        </p:grpSpPr>
        <p:sp>
          <p:nvSpPr>
            <p:cNvPr id="41" name="Rectangle 40"/>
            <p:cNvSpPr/>
            <p:nvPr/>
          </p:nvSpPr>
          <p:spPr>
            <a:xfrm>
              <a:off x="993227" y="4598518"/>
              <a:ext cx="8293345" cy="228487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993227" y="4598517"/>
              <a:ext cx="8293346"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TextBox 42"/>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44" name="TextBox 43"/>
                <p:cNvSpPr txBox="1"/>
                <p:nvPr/>
              </p:nvSpPr>
              <p:spPr>
                <a:xfrm>
                  <a:off x="1038612" y="5093791"/>
                  <a:ext cx="8247960" cy="1708160"/>
                </a:xfrm>
                <a:prstGeom prst="rect">
                  <a:avLst/>
                </a:prstGeom>
                <a:noFill/>
              </p:spPr>
              <p:txBody>
                <a:bodyPr wrap="square" rtlCol="0">
                  <a:spAutoFit/>
                </a:bodyPr>
                <a:lstStyle/>
                <a:p>
                  <a:r>
                    <a:rPr lang="en-US" sz="2000" dirty="0"/>
                    <a:t>Let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ea typeface="Cambria Math" panose="02040503050406030204" pitchFamily="18" charset="0"/>
                            </a:rPr>
                            <m:t>+</m:t>
                          </m:r>
                        </m:sup>
                      </m:sSup>
                    </m:oMath>
                  </a14:m>
                  <a:r>
                    <a:rPr lang="en-US" sz="2000" dirty="0"/>
                    <a:t> and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𝑛</m:t>
                          </m:r>
                        </m:sub>
                      </m:sSub>
                    </m:oMath>
                  </a14:m>
                  <a:r>
                    <a:rPr lang="en-US" sz="2000" dirty="0"/>
                    <a:t> be (not necessarily distinct) elements. An </a:t>
                  </a:r>
                  <a:r>
                    <a:rPr lang="en-US" sz="2000" b="1" dirty="0"/>
                    <a:t>ordered </a:t>
                  </a:r>
                  <a14:m>
                    <m:oMath xmlns:m="http://schemas.openxmlformats.org/officeDocument/2006/math">
                      <m:r>
                        <a:rPr lang="en-US" sz="2000" b="1" i="1" dirty="0" smtClean="0">
                          <a:latin typeface="Cambria Math" panose="02040503050406030204" pitchFamily="18" charset="0"/>
                        </a:rPr>
                        <m:t>𝒏</m:t>
                      </m:r>
                    </m:oMath>
                  </a14:m>
                  <a:r>
                    <a:rPr lang="en-US" sz="2000" b="1" dirty="0"/>
                    <a:t>-tuple</a:t>
                  </a:r>
                  <a:r>
                    <a:rPr lang="en-US" sz="2000" dirty="0"/>
                    <a:t> is an expression of the form </a:t>
                  </a:r>
                  <a14:m>
                    <m:oMath xmlns:m="http://schemas.openxmlformats.org/officeDocument/2006/math">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𝑛</m:t>
                              </m:r>
                            </m:sub>
                          </m:sSub>
                        </m:e>
                      </m:d>
                    </m:oMath>
                  </a14:m>
                  <a:r>
                    <a:rPr lang="en-US" sz="2000" dirty="0"/>
                    <a:t>.</a:t>
                  </a:r>
                </a:p>
                <a:p>
                  <a:pPr>
                    <a:spcAft>
                      <a:spcPts val="600"/>
                    </a:spcAft>
                  </a:pPr>
                  <a:r>
                    <a:rPr lang="en-US" sz="2000" dirty="0"/>
                    <a:t>An </a:t>
                  </a:r>
                  <a:r>
                    <a:rPr lang="en-US" sz="2000" b="1" dirty="0"/>
                    <a:t>ordered pair</a:t>
                  </a:r>
                  <a:r>
                    <a:rPr lang="en-US" sz="2000" dirty="0"/>
                    <a:t> is an ordered 2-tuple; an </a:t>
                  </a:r>
                  <a:r>
                    <a:rPr lang="en-US" sz="2000" b="1" dirty="0"/>
                    <a:t>ordered triple</a:t>
                  </a:r>
                  <a:r>
                    <a:rPr lang="en-US" sz="2000" dirty="0"/>
                    <a:t> is an ordered 3-tuple.</a:t>
                  </a:r>
                </a:p>
                <a:p>
                  <a:r>
                    <a:rPr lang="en-US" sz="2000" dirty="0"/>
                    <a:t>Equality of two ordered </a:t>
                  </a:r>
                  <a14:m>
                    <m:oMath xmlns:m="http://schemas.openxmlformats.org/officeDocument/2006/math">
                      <m:r>
                        <a:rPr lang="en-US" sz="2000" i="1" dirty="0" smtClean="0">
                          <a:latin typeface="Cambria Math" panose="02040503050406030204" pitchFamily="18" charset="0"/>
                        </a:rPr>
                        <m:t>𝑛</m:t>
                      </m:r>
                    </m:oMath>
                  </a14:m>
                  <a:r>
                    <a:rPr lang="en-US" sz="2000" dirty="0"/>
                    <a:t>-tuples:</a:t>
                  </a:r>
                </a:p>
                <a:p>
                  <a:pPr>
                    <a:spcAft>
                      <a:spcPts val="600"/>
                    </a:spcAft>
                    <a:tabLst>
                      <a:tab pos="290513" algn="l"/>
                    </a:tabLst>
                  </a:pPr>
                  <a:r>
                    <a:rPr lang="en-US" sz="2000" dirty="0"/>
                    <a:t>	</a:t>
                  </a:r>
                  <a14:m>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𝑛</m:t>
                              </m:r>
                            </m:sub>
                          </m:sSub>
                        </m:e>
                      </m:d>
                      <m:r>
                        <a:rPr lang="en-US" sz="2000" b="0" i="0"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𝑦</m:t>
                              </m:r>
                            </m:e>
                            <m:sub>
                              <m:r>
                                <a:rPr lang="en-US" sz="2000" i="1">
                                  <a:latin typeface="Cambria Math" panose="02040503050406030204" pitchFamily="18" charset="0"/>
                                  <a:ea typeface="Cambria Math" panose="02040503050406030204" pitchFamily="18" charset="0"/>
                                </a:rPr>
                                <m:t>𝑛</m:t>
                              </m:r>
                            </m:sub>
                          </m:sSub>
                        </m:e>
                      </m:d>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oMath>
                  </a14:m>
                  <a:r>
                    <a:rPr lang="en-US" sz="2000" dirty="0"/>
                    <a:t>.</a:t>
                  </a:r>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038612" y="5093791"/>
                  <a:ext cx="8247960" cy="1708160"/>
                </a:xfrm>
                <a:prstGeom prst="rect">
                  <a:avLst/>
                </a:prstGeom>
                <a:blipFill>
                  <a:blip r:embed="rId5"/>
                  <a:stretch>
                    <a:fillRect l="-813" t="-2143" r="-591" b="-5714"/>
                  </a:stretch>
                </a:blipFill>
              </p:spPr>
              <p:txBody>
                <a:bodyPr/>
                <a:lstStyle/>
                <a:p>
                  <a:r>
                    <a:rPr lang="en-SG">
                      <a:noFill/>
                    </a:rPr>
                    <a:t> </a:t>
                  </a:r>
                </a:p>
              </p:txBody>
            </p:sp>
          </mc:Fallback>
        </mc:AlternateContent>
      </p:grpSp>
      <p:grpSp>
        <p:nvGrpSpPr>
          <p:cNvPr id="6" name="Group 5">
            <a:extLst>
              <a:ext uri="{FF2B5EF4-FFF2-40B4-BE49-F238E27FC236}">
                <a16:creationId xmlns:a16="http://schemas.microsoft.com/office/drawing/2014/main" id="{DDD9D5C8-D4C2-44E4-A5BC-A97D29F892CD}"/>
              </a:ext>
            </a:extLst>
          </p:cNvPr>
          <p:cNvGrpSpPr/>
          <p:nvPr/>
        </p:nvGrpSpPr>
        <p:grpSpPr>
          <a:xfrm>
            <a:off x="537690" y="3891912"/>
            <a:ext cx="8293344" cy="2872921"/>
            <a:chOff x="537690" y="3891912"/>
            <a:chExt cx="8293344" cy="2872921"/>
          </a:xfrm>
        </p:grpSpPr>
        <p:grpSp>
          <p:nvGrpSpPr>
            <p:cNvPr id="25" name="Group 24">
              <a:extLst>
                <a:ext uri="{FF2B5EF4-FFF2-40B4-BE49-F238E27FC236}">
                  <a16:creationId xmlns:a16="http://schemas.microsoft.com/office/drawing/2014/main" id="{16A7F62E-E117-4D3F-BCC8-430FE05143E7}"/>
                </a:ext>
              </a:extLst>
            </p:cNvPr>
            <p:cNvGrpSpPr/>
            <p:nvPr/>
          </p:nvGrpSpPr>
          <p:grpSpPr>
            <a:xfrm>
              <a:off x="537690" y="3891912"/>
              <a:ext cx="8293344" cy="2829561"/>
              <a:chOff x="993228" y="4598517"/>
              <a:chExt cx="8293344" cy="2981617"/>
            </a:xfrm>
          </p:grpSpPr>
          <p:sp>
            <p:nvSpPr>
              <p:cNvPr id="26" name="Rectangle 25">
                <a:extLst>
                  <a:ext uri="{FF2B5EF4-FFF2-40B4-BE49-F238E27FC236}">
                    <a16:creationId xmlns:a16="http://schemas.microsoft.com/office/drawing/2014/main" id="{D92DE98D-92CE-4133-8185-CAFDB4715BA2}"/>
                  </a:ext>
                </a:extLst>
              </p:cNvPr>
              <p:cNvSpPr/>
              <p:nvPr/>
            </p:nvSpPr>
            <p:spPr>
              <a:xfrm>
                <a:off x="993228" y="4598518"/>
                <a:ext cx="8293344" cy="298161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a:extLst>
                  <a:ext uri="{FF2B5EF4-FFF2-40B4-BE49-F238E27FC236}">
                    <a16:creationId xmlns:a16="http://schemas.microsoft.com/office/drawing/2014/main" id="{3DFE67A1-2388-49CE-8878-45DC916A8AF6}"/>
                  </a:ext>
                </a:extLst>
              </p:cNvPr>
              <p:cNvSpPr/>
              <p:nvPr/>
            </p:nvSpPr>
            <p:spPr>
              <a:xfrm>
                <a:off x="993228" y="4598517"/>
                <a:ext cx="8293344"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a:extLst>
                  <a:ext uri="{FF2B5EF4-FFF2-40B4-BE49-F238E27FC236}">
                    <a16:creationId xmlns:a16="http://schemas.microsoft.com/office/drawing/2014/main" id="{1C7B989D-E10B-49B5-B713-6A2B55A1D3CC}"/>
                  </a:ext>
                </a:extLst>
              </p:cNvPr>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EFC8886-19DA-44D4-87BE-A821A576C6BE}"/>
                      </a:ext>
                    </a:extLst>
                  </p:cNvPr>
                  <p:cNvSpPr txBox="1"/>
                  <p:nvPr/>
                </p:nvSpPr>
                <p:spPr>
                  <a:xfrm>
                    <a:off x="1038611" y="5071429"/>
                    <a:ext cx="8247961" cy="2399938"/>
                  </a:xfrm>
                  <a:prstGeom prst="rect">
                    <a:avLst/>
                  </a:prstGeom>
                  <a:noFill/>
                </p:spPr>
                <p:txBody>
                  <a:bodyPr wrap="square" rtlCol="0">
                    <a:spAutoFit/>
                  </a:bodyPr>
                  <a:lstStyle/>
                  <a:p>
                    <a:pPr>
                      <a:spcAft>
                        <a:spcPts val="600"/>
                      </a:spcAft>
                    </a:pPr>
                    <a:r>
                      <a:rPr lang="en-US" sz="2000" dirty="0"/>
                      <a:t>Given sets</a:t>
                    </a:r>
                    <a:r>
                      <a:rPr lang="en-US" sz="2400" dirty="0"/>
                      <a:t> </a:t>
                    </a:r>
                    <a14:m>
                      <m:oMath xmlns:m="http://schemas.openxmlformats.org/officeDocument/2006/math">
                        <m:sSub>
                          <m:sSubPr>
                            <m:ctrlPr>
                              <a:rPr lang="en-US" sz="2000" i="1">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a:latin typeface="Cambria Math" panose="02040503050406030204" pitchFamily="18" charset="0"/>
                              </a:rPr>
                              <m:t>𝐴</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𝑛</m:t>
                            </m:r>
                          </m:sub>
                        </m:sSub>
                      </m:oMath>
                    </a14:m>
                    <a:r>
                      <a:rPr lang="en-US" sz="2000" dirty="0"/>
                      <a:t>, the </a:t>
                    </a:r>
                    <a:r>
                      <a:rPr lang="en-US" sz="2000" b="1" dirty="0"/>
                      <a:t>Cartesian product </a:t>
                    </a:r>
                    <a:r>
                      <a:rPr lang="en-US" sz="2000" dirty="0"/>
                      <a:t>of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𝐴</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𝑛</m:t>
                            </m:r>
                          </m:sub>
                        </m:sSub>
                      </m:oMath>
                    </a14:m>
                    <a:r>
                      <a:rPr lang="en-US" sz="2000" dirty="0"/>
                      <a:t>, denoted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e>
                          <m:sub>
                            <m:r>
                              <a:rPr lang="en-US" sz="2000" i="1">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𝑛</m:t>
                            </m:r>
                          </m:sub>
                        </m:sSub>
                      </m:oMath>
                    </a14:m>
                    <a:r>
                      <a:rPr lang="en-US" sz="2000" dirty="0"/>
                      <a:t>, is the set of all ordered </a:t>
                    </a:r>
                    <a14:m>
                      <m:oMath xmlns:m="http://schemas.openxmlformats.org/officeDocument/2006/math">
                        <m:r>
                          <a:rPr lang="en-US" sz="2000" i="1" dirty="0" smtClean="0">
                            <a:latin typeface="Cambria Math" panose="02040503050406030204" pitchFamily="18" charset="0"/>
                          </a:rPr>
                          <m:t>𝑛</m:t>
                        </m:r>
                      </m:oMath>
                    </a14:m>
                    <a:r>
                      <a:rPr lang="en-US" sz="2000" dirty="0"/>
                      <a:t>-tuples </a:t>
                    </a:r>
                    <a14:m>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𝑛</m:t>
                                </m:r>
                              </m:sub>
                            </m:sSub>
                          </m:e>
                        </m:d>
                      </m:oMath>
                    </a14:m>
                    <a:r>
                      <a:rPr lang="en-US" sz="2000" dirty="0"/>
                      <a:t> 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𝑛</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𝑛</m:t>
                            </m:r>
                          </m:sub>
                        </m:sSub>
                      </m:oMath>
                    </a14:m>
                    <a:r>
                      <a:rPr lang="en-US" sz="2000" dirty="0"/>
                      <a:t>.</a:t>
                    </a:r>
                  </a:p>
                  <a:p>
                    <a:pPr>
                      <a:spcAft>
                        <a:spcPts val="600"/>
                      </a:spcAft>
                      <a:tabLst>
                        <a:tab pos="176213" algn="l"/>
                      </a:tabLst>
                    </a:pPr>
                    <a:r>
                      <a:rPr lang="en-US" sz="2000" dirty="0"/>
                      <a:t>	</a:t>
                    </a: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e>
                          <m:sub>
                            <m:r>
                              <a:rPr lang="en-US" sz="2000" i="1">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𝑛</m:t>
                            </m:r>
                          </m:sub>
                        </m:sSub>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𝑛</m:t>
                                </m:r>
                              </m:sub>
                            </m:sSub>
                          </m:e>
                        </m:d>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𝑛</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i="1">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oMath>
                    </a14:m>
                    <a:r>
                      <a:rPr lang="en-US" sz="2000" dirty="0"/>
                      <a:t>.</a:t>
                    </a:r>
                  </a:p>
                  <a:p>
                    <a:pPr>
                      <a:spcBef>
                        <a:spcPts val="600"/>
                      </a:spcBef>
                      <a:spcAft>
                        <a:spcPts val="600"/>
                      </a:spcAft>
                      <a:tabLst>
                        <a:tab pos="176213" algn="l"/>
                      </a:tabLst>
                    </a:pPr>
                    <a:r>
                      <a:rPr lang="en-US" sz="2000" dirty="0"/>
                      <a:t>If </a:t>
                    </a:r>
                    <a14:m>
                      <m:oMath xmlns:m="http://schemas.openxmlformats.org/officeDocument/2006/math">
                        <m:r>
                          <a:rPr lang="en-US" sz="2000" i="1" dirty="0" smtClean="0">
                            <a:latin typeface="Cambria Math" panose="02040503050406030204" pitchFamily="18" charset="0"/>
                          </a:rPr>
                          <m:t>𝐴</m:t>
                        </m:r>
                      </m:oMath>
                    </a14:m>
                    <a:r>
                      <a:rPr lang="en-US" sz="2000" dirty="0"/>
                      <a:t> is a set, then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𝑛</m:t>
                            </m:r>
                          </m:sup>
                        </m:sSup>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oMath>
                    </a14:m>
                    <a:r>
                      <a:rPr lang="en-US" dirty="0"/>
                      <a:t>.</a:t>
                    </a:r>
                  </a:p>
                  <a:p>
                    <a:pPr>
                      <a:spcAft>
                        <a:spcPts val="600"/>
                      </a:spcAft>
                      <a:tabLst>
                        <a:tab pos="176213" algn="l"/>
                      </a:tabLst>
                    </a:pPr>
                    <a:endParaRPr lang="en-US" dirty="0"/>
                  </a:p>
                </p:txBody>
              </p:sp>
            </mc:Choice>
            <mc:Fallback xmlns="">
              <p:sp>
                <p:nvSpPr>
                  <p:cNvPr id="30" name="TextBox 29">
                    <a:extLst>
                      <a:ext uri="{FF2B5EF4-FFF2-40B4-BE49-F238E27FC236}">
                        <a16:creationId xmlns:a16="http://schemas.microsoft.com/office/drawing/2014/main" id="{AEFC8886-19DA-44D4-87BE-A821A576C6BE}"/>
                      </a:ext>
                    </a:extLst>
                  </p:cNvPr>
                  <p:cNvSpPr txBox="1">
                    <a:spLocks noRot="1" noChangeAspect="1" noMove="1" noResize="1" noEditPoints="1" noAdjustHandles="1" noChangeArrowheads="1" noChangeShapeType="1" noTextEdit="1"/>
                  </p:cNvSpPr>
                  <p:nvPr/>
                </p:nvSpPr>
                <p:spPr>
                  <a:xfrm>
                    <a:off x="1038611" y="5071429"/>
                    <a:ext cx="8247961" cy="2399938"/>
                  </a:xfrm>
                  <a:prstGeom prst="rect">
                    <a:avLst/>
                  </a:prstGeom>
                  <a:blipFill>
                    <a:blip r:embed="rId6"/>
                    <a:stretch>
                      <a:fillRect l="-813"/>
                    </a:stretch>
                  </a:blipFill>
                </p:spPr>
                <p:txBody>
                  <a:bodyPr/>
                  <a:lstStyle/>
                  <a:p>
                    <a:r>
                      <a:rPr lang="en-SG">
                        <a:noFill/>
                      </a:rPr>
                      <a:t> </a:t>
                    </a:r>
                  </a:p>
                </p:txBody>
              </p:sp>
            </mc:Fallback>
          </mc:AlternateContent>
        </p:grpSp>
        <p:sp>
          <p:nvSpPr>
            <p:cNvPr id="2" name="Right Brace 1">
              <a:extLst>
                <a:ext uri="{FF2B5EF4-FFF2-40B4-BE49-F238E27FC236}">
                  <a16:creationId xmlns:a16="http://schemas.microsoft.com/office/drawing/2014/main" id="{BCC0E7F4-95CB-415D-A1B3-B361E570C902}"/>
                </a:ext>
              </a:extLst>
            </p:cNvPr>
            <p:cNvSpPr/>
            <p:nvPr/>
          </p:nvSpPr>
          <p:spPr>
            <a:xfrm rot="5400000">
              <a:off x="3732982" y="5563653"/>
              <a:ext cx="236889" cy="1541329"/>
            </a:xfrm>
            <a:prstGeom prst="rightBrace">
              <a:avLst>
                <a:gd name="adj1" fmla="val 2684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FB019A5-9B1C-4D54-A15D-A205F55B266F}"/>
                    </a:ext>
                  </a:extLst>
                </p:cNvPr>
                <p:cNvSpPr txBox="1"/>
                <p:nvPr/>
              </p:nvSpPr>
              <p:spPr>
                <a:xfrm>
                  <a:off x="3203330" y="6426279"/>
                  <a:ext cx="1452698" cy="338554"/>
                </a:xfrm>
                <a:prstGeom prst="rect">
                  <a:avLst/>
                </a:prstGeom>
                <a:noFill/>
              </p:spPr>
              <p:txBody>
                <a:bodyPr wrap="square" rtlCol="0">
                  <a:spAutoFit/>
                </a:bodyPr>
                <a:lstStyle/>
                <a:p>
                  <a:pPr algn="ctr"/>
                  <a:r>
                    <a:rPr lang="en-US" sz="1600" i="1" dirty="0"/>
                    <a:t>n</a:t>
                  </a:r>
                  <a:r>
                    <a:rPr lang="en-US" sz="1600" dirty="0"/>
                    <a:t> many </a:t>
                  </a:r>
                  <a14:m>
                    <m:oMath xmlns:m="http://schemas.openxmlformats.org/officeDocument/2006/math">
                      <m:r>
                        <a:rPr lang="en-US" sz="1600" i="1" dirty="0" smtClean="0">
                          <a:latin typeface="Cambria Math" panose="02040503050406030204" pitchFamily="18" charset="0"/>
                        </a:rPr>
                        <m:t>𝐴</m:t>
                      </m:r>
                    </m:oMath>
                  </a14:m>
                  <a:r>
                    <a:rPr lang="en-US" sz="1600" dirty="0"/>
                    <a:t>’s</a:t>
                  </a:r>
                  <a:endParaRPr lang="en-SG" sz="1600" dirty="0"/>
                </a:p>
              </p:txBody>
            </p:sp>
          </mc:Choice>
          <mc:Fallback xmlns="">
            <p:sp>
              <p:nvSpPr>
                <p:cNvPr id="3" name="TextBox 2">
                  <a:extLst>
                    <a:ext uri="{FF2B5EF4-FFF2-40B4-BE49-F238E27FC236}">
                      <a16:creationId xmlns:a16="http://schemas.microsoft.com/office/drawing/2014/main" id="{6FB019A5-9B1C-4D54-A15D-A205F55B266F}"/>
                    </a:ext>
                  </a:extLst>
                </p:cNvPr>
                <p:cNvSpPr txBox="1">
                  <a:spLocks noRot="1" noChangeAspect="1" noMove="1" noResize="1" noEditPoints="1" noAdjustHandles="1" noChangeArrowheads="1" noChangeShapeType="1" noTextEdit="1"/>
                </p:cNvSpPr>
                <p:nvPr/>
              </p:nvSpPr>
              <p:spPr>
                <a:xfrm>
                  <a:off x="3203330" y="6426279"/>
                  <a:ext cx="1452698" cy="338554"/>
                </a:xfrm>
                <a:prstGeom prst="rect">
                  <a:avLst/>
                </a:prstGeom>
                <a:blipFill>
                  <a:blip r:embed="rId7"/>
                  <a:stretch>
                    <a:fillRect t="-5357" b="-21429"/>
                  </a:stretch>
                </a:blipFill>
              </p:spPr>
              <p:txBody>
                <a:bodyPr/>
                <a:lstStyle/>
                <a:p>
                  <a:r>
                    <a:rPr lang="en-SG">
                      <a:noFill/>
                    </a:rPr>
                    <a:t> </a:t>
                  </a:r>
                </a:p>
              </p:txBody>
            </p:sp>
          </mc:Fallback>
        </mc:AlternateContent>
      </p:grpSp>
    </p:spTree>
    <p:extLst>
      <p:ext uri="{BB962C8B-B14F-4D97-AF65-F5344CB8AC3E}">
        <p14:creationId xmlns:p14="http://schemas.microsoft.com/office/powerpoint/2010/main" val="167191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mc:AlternateContent xmlns:mc="http://schemas.openxmlformats.org/markup-compatibility/2006" xmlns:a14="http://schemas.microsoft.com/office/drawing/2010/main">
        <mc:Choice Requires="a14">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Ordered </a:t>
                </a:r>
                <a14:m>
                  <m:oMath xmlns:m="http://schemas.openxmlformats.org/officeDocument/2006/math">
                    <m:r>
                      <a:rPr lang="en-SG" sz="1400" i="1" dirty="0" smtClean="0">
                        <a:solidFill>
                          <a:schemeClr val="bg1"/>
                        </a:solidFill>
                        <a:latin typeface="Cambria Math" panose="02040503050406030204" pitchFamily="18" charset="0"/>
                      </a:rPr>
                      <m:t>𝑛</m:t>
                    </m:r>
                  </m:oMath>
                </a14:m>
                <a:r>
                  <a:rPr lang="en-SG" sz="1400" dirty="0">
                    <a:solidFill>
                      <a:schemeClr val="bg1"/>
                    </a:solidFill>
                  </a:rPr>
                  <a:t>-tuples and Cartesian Products (Revisit)</a:t>
                </a:r>
                <a:endParaRPr lang="en-SG" sz="11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496558"/>
                <a:ext cx="9144000" cy="327339"/>
              </a:xfrm>
              <a:prstGeom prst="rect">
                <a:avLst/>
              </a:prstGeom>
              <a:blipFill>
                <a:blip r:embed="rId3"/>
                <a:stretch>
                  <a:fillRect t="-1852" b="-12963"/>
                </a:stretch>
              </a:blipFill>
            </p:spPr>
            <p:txBody>
              <a:bodyPr/>
              <a:lstStyle/>
              <a:p>
                <a:r>
                  <a:rPr lang="en-SG">
                    <a:noFill/>
                  </a:rPr>
                  <a:t> </a:t>
                </a:r>
              </a:p>
            </p:txBody>
          </p:sp>
        </mc:Fallback>
      </mc:AlternateContent>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B474284-D874-4B78-B2E0-1FE918925179}"/>
                  </a:ext>
                </a:extLst>
              </p:cNvPr>
              <p:cNvSpPr txBox="1"/>
              <p:nvPr/>
            </p:nvSpPr>
            <p:spPr>
              <a:xfrm>
                <a:off x="415123" y="927014"/>
                <a:ext cx="7856264" cy="523220"/>
              </a:xfrm>
              <a:prstGeom prst="rect">
                <a:avLst/>
              </a:prstGeom>
              <a:noFill/>
              <a:ln>
                <a:noFill/>
              </a:ln>
            </p:spPr>
            <p:txBody>
              <a:bodyPr wrap="square" rtlCol="0">
                <a:spAutoFit/>
              </a:bodyPr>
              <a:lstStyle/>
              <a:p>
                <a:pPr>
                  <a:spcAft>
                    <a:spcPts val="600"/>
                  </a:spcAft>
                </a:pPr>
                <a:r>
                  <a:rPr lang="en-US" altLang="en-US" sz="2800" dirty="0"/>
                  <a:t>Let </a:t>
                </a:r>
                <a14:m>
                  <m:oMath xmlns:m="http://schemas.openxmlformats.org/officeDocument/2006/math">
                    <m:sSub>
                      <m:sSubPr>
                        <m:ctrlPr>
                          <a:rPr lang="en-US" altLang="en-US" sz="2800" i="1" smtClean="0">
                            <a:latin typeface="Cambria Math" panose="02040503050406030204" pitchFamily="18" charset="0"/>
                          </a:rPr>
                        </m:ctrlPr>
                      </m:sSubPr>
                      <m:e>
                        <m:r>
                          <a:rPr lang="en-SG" altLang="en-US" sz="2800" b="0" i="1" smtClean="0">
                            <a:latin typeface="Cambria Math" panose="02040503050406030204" pitchFamily="18" charset="0"/>
                          </a:rPr>
                          <m:t>𝐴</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r>
                      <a:rPr lang="en-SG" altLang="en-US" sz="2800" b="0" i="1" smtClean="0">
                        <a:latin typeface="Cambria Math" panose="02040503050406030204" pitchFamily="18" charset="0"/>
                      </a:rPr>
                      <m:t>𝑥</m:t>
                    </m:r>
                    <m:r>
                      <a:rPr lang="en-SG" altLang="en-US" sz="2800" b="0" i="1" smtClean="0">
                        <a:latin typeface="Cambria Math" panose="02040503050406030204" pitchFamily="18" charset="0"/>
                      </a:rPr>
                      <m:t>,</m:t>
                    </m:r>
                    <m:r>
                      <a:rPr lang="en-SG" altLang="en-US" sz="2800" b="0" i="1" smtClean="0">
                        <a:latin typeface="Cambria Math" panose="02040503050406030204" pitchFamily="18" charset="0"/>
                      </a:rPr>
                      <m:t>𝑦</m:t>
                    </m:r>
                    <m:r>
                      <a:rPr lang="en-SG" altLang="en-US" sz="2800" b="0" i="1" smtClean="0">
                        <a:latin typeface="Cambria Math" panose="02040503050406030204" pitchFamily="18" charset="0"/>
                      </a:rPr>
                      <m:t>}</m:t>
                    </m:r>
                  </m:oMath>
                </a14:m>
                <a:r>
                  <a:rPr lang="en-US" altLang="en-US" sz="2800" dirty="0"/>
                  <a:t>, </a:t>
                </a:r>
                <a14:m>
                  <m:oMath xmlns:m="http://schemas.openxmlformats.org/officeDocument/2006/math">
                    <m:sSub>
                      <m:sSubPr>
                        <m:ctrlPr>
                          <a:rPr lang="en-US" altLang="en-US" sz="2800" i="1">
                            <a:latin typeface="Cambria Math" panose="02040503050406030204" pitchFamily="18" charset="0"/>
                          </a:rPr>
                        </m:ctrlPr>
                      </m:sSubPr>
                      <m:e>
                        <m:r>
                          <a:rPr lang="en-SG" altLang="en-US" sz="2800" i="1">
                            <a:latin typeface="Cambria Math" panose="02040503050406030204" pitchFamily="18" charset="0"/>
                          </a:rPr>
                          <m:t>𝐴</m:t>
                        </m:r>
                      </m:e>
                      <m:sub>
                        <m:r>
                          <a:rPr lang="en-SG" altLang="en-US" sz="2800" b="0" i="1" smtClean="0">
                            <a:latin typeface="Cambria Math" panose="02040503050406030204" pitchFamily="18" charset="0"/>
                          </a:rPr>
                          <m:t>2</m:t>
                        </m:r>
                      </m:sub>
                    </m:sSub>
                    <m:r>
                      <a:rPr lang="en-SG" altLang="en-US" sz="2800" i="1">
                        <a:latin typeface="Cambria Math" panose="02040503050406030204" pitchFamily="18" charset="0"/>
                      </a:rPr>
                      <m:t>={</m:t>
                    </m:r>
                    <m:r>
                      <a:rPr lang="en-SG" altLang="en-US" sz="2800" b="0" i="1" smtClean="0">
                        <a:latin typeface="Cambria Math" panose="02040503050406030204" pitchFamily="18" charset="0"/>
                      </a:rPr>
                      <m:t>1</m:t>
                    </m:r>
                    <m:r>
                      <a:rPr lang="en-SG" altLang="en-US" sz="2800" i="1">
                        <a:latin typeface="Cambria Math" panose="02040503050406030204" pitchFamily="18" charset="0"/>
                      </a:rPr>
                      <m:t>,</m:t>
                    </m:r>
                    <m:r>
                      <a:rPr lang="en-SG" altLang="en-US" sz="2800" b="0" i="1" smtClean="0">
                        <a:latin typeface="Cambria Math" panose="02040503050406030204" pitchFamily="18" charset="0"/>
                      </a:rPr>
                      <m:t>2,3</m:t>
                    </m:r>
                    <m:r>
                      <a:rPr lang="en-SG" altLang="en-US" sz="2800" i="1">
                        <a:latin typeface="Cambria Math" panose="02040503050406030204" pitchFamily="18" charset="0"/>
                      </a:rPr>
                      <m:t>}</m:t>
                    </m:r>
                  </m:oMath>
                </a14:m>
                <a:r>
                  <a:rPr lang="en-US" altLang="en-US" sz="2800" dirty="0"/>
                  <a:t> and </a:t>
                </a:r>
                <a14:m>
                  <m:oMath xmlns:m="http://schemas.openxmlformats.org/officeDocument/2006/math">
                    <m:sSub>
                      <m:sSubPr>
                        <m:ctrlPr>
                          <a:rPr lang="en-US" altLang="en-US" sz="2800" i="1">
                            <a:latin typeface="Cambria Math" panose="02040503050406030204" pitchFamily="18" charset="0"/>
                          </a:rPr>
                        </m:ctrlPr>
                      </m:sSubPr>
                      <m:e>
                        <m:r>
                          <a:rPr lang="en-SG" altLang="en-US" sz="2800" i="1">
                            <a:latin typeface="Cambria Math" panose="02040503050406030204" pitchFamily="18" charset="0"/>
                          </a:rPr>
                          <m:t>𝐴</m:t>
                        </m:r>
                      </m:e>
                      <m:sub>
                        <m:r>
                          <a:rPr lang="en-SG" altLang="en-US" sz="2800" b="0" i="1" smtClean="0">
                            <a:latin typeface="Cambria Math" panose="02040503050406030204" pitchFamily="18" charset="0"/>
                          </a:rPr>
                          <m:t>3</m:t>
                        </m:r>
                      </m:sub>
                    </m:sSub>
                    <m:r>
                      <a:rPr lang="en-SG" altLang="en-US" sz="2800" i="1">
                        <a:latin typeface="Cambria Math" panose="02040503050406030204" pitchFamily="18" charset="0"/>
                      </a:rPr>
                      <m:t>={</m:t>
                    </m:r>
                    <m:r>
                      <a:rPr lang="en-SG" altLang="en-US" sz="2800" b="0" i="1" smtClean="0">
                        <a:latin typeface="Cambria Math" panose="02040503050406030204" pitchFamily="18" charset="0"/>
                      </a:rPr>
                      <m:t>𝑎</m:t>
                    </m:r>
                    <m:r>
                      <a:rPr lang="en-SG" altLang="en-US" sz="2800" i="1">
                        <a:latin typeface="Cambria Math" panose="02040503050406030204" pitchFamily="18" charset="0"/>
                      </a:rPr>
                      <m:t>,</m:t>
                    </m:r>
                    <m:r>
                      <a:rPr lang="en-SG" altLang="en-US" sz="2800" b="0" i="1" smtClean="0">
                        <a:latin typeface="Cambria Math" panose="02040503050406030204" pitchFamily="18" charset="0"/>
                      </a:rPr>
                      <m:t>𝑏</m:t>
                    </m:r>
                    <m:r>
                      <a:rPr lang="en-SG" altLang="en-US" sz="2800" i="1">
                        <a:latin typeface="Cambria Math" panose="02040503050406030204" pitchFamily="18" charset="0"/>
                      </a:rPr>
                      <m:t>}</m:t>
                    </m:r>
                  </m:oMath>
                </a14:m>
                <a:r>
                  <a:rPr lang="en-US" altLang="en-US" sz="2800" dirty="0"/>
                  <a:t>. </a:t>
                </a:r>
              </a:p>
            </p:txBody>
          </p:sp>
        </mc:Choice>
        <mc:Fallback xmlns="">
          <p:sp>
            <p:nvSpPr>
              <p:cNvPr id="22" name="TextBox 21">
                <a:extLst>
                  <a:ext uri="{FF2B5EF4-FFF2-40B4-BE49-F238E27FC236}">
                    <a16:creationId xmlns:a16="http://schemas.microsoft.com/office/drawing/2014/main" id="{BB474284-D874-4B78-B2E0-1FE918925179}"/>
                  </a:ext>
                </a:extLst>
              </p:cNvPr>
              <p:cNvSpPr txBox="1">
                <a:spLocks noRot="1" noChangeAspect="1" noMove="1" noResize="1" noEditPoints="1" noAdjustHandles="1" noChangeArrowheads="1" noChangeShapeType="1" noTextEdit="1"/>
              </p:cNvSpPr>
              <p:nvPr/>
            </p:nvSpPr>
            <p:spPr>
              <a:xfrm>
                <a:off x="415123" y="927014"/>
                <a:ext cx="7856264" cy="523220"/>
              </a:xfrm>
              <a:prstGeom prst="rect">
                <a:avLst/>
              </a:prstGeom>
              <a:blipFill>
                <a:blip r:embed="rId4"/>
                <a:stretch>
                  <a:fillRect l="-1552" t="-10465" b="-325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17B016-864C-4741-99B6-9D1245E90FBD}"/>
                  </a:ext>
                </a:extLst>
              </p:cNvPr>
              <p:cNvSpPr txBox="1"/>
              <p:nvPr/>
            </p:nvSpPr>
            <p:spPr>
              <a:xfrm>
                <a:off x="415123" y="1450442"/>
                <a:ext cx="2344166" cy="461665"/>
              </a:xfrm>
              <a:prstGeom prst="rect">
                <a:avLst/>
              </a:prstGeom>
              <a:noFill/>
              <a:ln>
                <a:noFill/>
              </a:ln>
            </p:spPr>
            <p:txBody>
              <a:bodyPr wrap="square" rtlCol="0">
                <a:spAutoFit/>
              </a:bodyPr>
              <a:lstStyle/>
              <a:p>
                <a:pPr>
                  <a:spcAft>
                    <a:spcPts val="600"/>
                  </a:spcAft>
                  <a:tabLst>
                    <a:tab pos="360363" algn="l"/>
                  </a:tabLst>
                </a:pPr>
                <a:r>
                  <a:rPr lang="en-US" altLang="en-US" sz="2400" b="1" dirty="0"/>
                  <a:t>a.</a:t>
                </a:r>
                <a:r>
                  <a:rPr lang="en-US" altLang="en-US" sz="2400" dirty="0"/>
                  <a:t>	Find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1</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b="0" i="1" smtClean="0">
                            <a:latin typeface="Cambria Math" panose="02040503050406030204" pitchFamily="18" charset="0"/>
                          </a:rPr>
                          <m:t>2</m:t>
                        </m:r>
                      </m:sub>
                    </m:sSub>
                  </m:oMath>
                </a14:m>
                <a:r>
                  <a:rPr lang="en-US" altLang="en-US" sz="2400" dirty="0"/>
                  <a:t>. </a:t>
                </a:r>
              </a:p>
            </p:txBody>
          </p:sp>
        </mc:Choice>
        <mc:Fallback xmlns="">
          <p:sp>
            <p:nvSpPr>
              <p:cNvPr id="23" name="TextBox 22">
                <a:extLst>
                  <a:ext uri="{FF2B5EF4-FFF2-40B4-BE49-F238E27FC236}">
                    <a16:creationId xmlns:a16="http://schemas.microsoft.com/office/drawing/2014/main" id="{2817B016-864C-4741-99B6-9D1245E90FBD}"/>
                  </a:ext>
                </a:extLst>
              </p:cNvPr>
              <p:cNvSpPr txBox="1">
                <a:spLocks noRot="1" noChangeAspect="1" noMove="1" noResize="1" noEditPoints="1" noAdjustHandles="1" noChangeArrowheads="1" noChangeShapeType="1" noTextEdit="1"/>
              </p:cNvSpPr>
              <p:nvPr/>
            </p:nvSpPr>
            <p:spPr>
              <a:xfrm>
                <a:off x="415123" y="1450442"/>
                <a:ext cx="2344166" cy="461665"/>
              </a:xfrm>
              <a:prstGeom prst="rect">
                <a:avLst/>
              </a:prstGeom>
              <a:blipFill>
                <a:blip r:embed="rId5"/>
                <a:stretch>
                  <a:fillRect l="-3896" t="-10526" r="-2338" b="-2894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B0ABF3C-6C2A-4B3F-A46C-9FDCC32A9F70}"/>
                  </a:ext>
                </a:extLst>
              </p:cNvPr>
              <p:cNvSpPr txBox="1"/>
              <p:nvPr/>
            </p:nvSpPr>
            <p:spPr>
              <a:xfrm>
                <a:off x="415123" y="2548636"/>
                <a:ext cx="3398888" cy="461665"/>
              </a:xfrm>
              <a:prstGeom prst="rect">
                <a:avLst/>
              </a:prstGeom>
              <a:noFill/>
              <a:ln>
                <a:noFill/>
              </a:ln>
            </p:spPr>
            <p:txBody>
              <a:bodyPr wrap="square" rtlCol="0">
                <a:spAutoFit/>
              </a:bodyPr>
              <a:lstStyle/>
              <a:p>
                <a:pPr>
                  <a:spcAft>
                    <a:spcPts val="600"/>
                  </a:spcAft>
                  <a:tabLst>
                    <a:tab pos="360363" algn="l"/>
                  </a:tabLst>
                </a:pPr>
                <a:r>
                  <a:rPr lang="en-US" altLang="en-US" sz="2400" b="1" dirty="0"/>
                  <a:t>b.</a:t>
                </a:r>
                <a:r>
                  <a:rPr lang="en-US" altLang="en-US" sz="2400" dirty="0"/>
                  <a:t>	Find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1</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b="0" i="1" smtClean="0">
                            <a:latin typeface="Cambria Math" panose="02040503050406030204" pitchFamily="18" charset="0"/>
                          </a:rPr>
                          <m:t>2</m:t>
                        </m:r>
                      </m:sub>
                    </m:sSub>
                    <m:r>
                      <a:rPr lang="en-SG" altLang="en-US" sz="2400" b="0" i="1" smtClean="0">
                        <a:latin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b="0" i="1" smtClean="0">
                            <a:latin typeface="Cambria Math" panose="02040503050406030204" pitchFamily="18" charset="0"/>
                          </a:rPr>
                          <m:t>3</m:t>
                        </m:r>
                      </m:sub>
                    </m:sSub>
                  </m:oMath>
                </a14:m>
                <a:r>
                  <a:rPr lang="en-US" altLang="en-US" sz="2400" dirty="0"/>
                  <a:t>. </a:t>
                </a:r>
              </a:p>
            </p:txBody>
          </p:sp>
        </mc:Choice>
        <mc:Fallback xmlns="">
          <p:sp>
            <p:nvSpPr>
              <p:cNvPr id="24" name="TextBox 23">
                <a:extLst>
                  <a:ext uri="{FF2B5EF4-FFF2-40B4-BE49-F238E27FC236}">
                    <a16:creationId xmlns:a16="http://schemas.microsoft.com/office/drawing/2014/main" id="{FB0ABF3C-6C2A-4B3F-A46C-9FDCC32A9F70}"/>
                  </a:ext>
                </a:extLst>
              </p:cNvPr>
              <p:cNvSpPr txBox="1">
                <a:spLocks noRot="1" noChangeAspect="1" noMove="1" noResize="1" noEditPoints="1" noAdjustHandles="1" noChangeArrowheads="1" noChangeShapeType="1" noTextEdit="1"/>
              </p:cNvSpPr>
              <p:nvPr/>
            </p:nvSpPr>
            <p:spPr>
              <a:xfrm>
                <a:off x="415123" y="2548636"/>
                <a:ext cx="3398888" cy="461665"/>
              </a:xfrm>
              <a:prstGeom prst="rect">
                <a:avLst/>
              </a:prstGeom>
              <a:blipFill>
                <a:blip r:embed="rId6"/>
                <a:stretch>
                  <a:fillRect l="-2688" t="-10526" b="-28947"/>
                </a:stretch>
              </a:blipFill>
              <a:ln>
                <a:noFill/>
              </a:ln>
            </p:spPr>
            <p:txBody>
              <a:bodyPr/>
              <a:lstStyle/>
              <a:p>
                <a:r>
                  <a:rPr lang="en-SG">
                    <a:noFill/>
                  </a:rPr>
                  <a:t> </a:t>
                </a:r>
              </a:p>
            </p:txBody>
          </p:sp>
        </mc:Fallback>
      </mc:AlternateContent>
      <p:sp>
        <p:nvSpPr>
          <p:cNvPr id="25" name="TextBox 24">
            <a:extLst>
              <a:ext uri="{FF2B5EF4-FFF2-40B4-BE49-F238E27FC236}">
                <a16:creationId xmlns:a16="http://schemas.microsoft.com/office/drawing/2014/main" id="{A42E44C3-FD74-4F8E-8458-D89AA9E71C85}"/>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2725A3-3CA2-4669-A6CF-7EF6894A07B8}"/>
                  </a:ext>
                </a:extLst>
              </p:cNvPr>
              <p:cNvSpPr txBox="1"/>
              <p:nvPr/>
            </p:nvSpPr>
            <p:spPr>
              <a:xfrm>
                <a:off x="415123" y="4222341"/>
                <a:ext cx="3122899" cy="461665"/>
              </a:xfrm>
              <a:prstGeom prst="rect">
                <a:avLst/>
              </a:prstGeom>
              <a:noFill/>
              <a:ln>
                <a:noFill/>
              </a:ln>
            </p:spPr>
            <p:txBody>
              <a:bodyPr wrap="square" rtlCol="0">
                <a:spAutoFit/>
              </a:bodyPr>
              <a:lstStyle/>
              <a:p>
                <a:pPr>
                  <a:spcAft>
                    <a:spcPts val="600"/>
                  </a:spcAft>
                  <a:tabLst>
                    <a:tab pos="360363" algn="l"/>
                  </a:tabLst>
                </a:pPr>
                <a:r>
                  <a:rPr lang="en-US" altLang="en-US" sz="2400" b="1" dirty="0"/>
                  <a:t>c.</a:t>
                </a:r>
                <a:r>
                  <a:rPr lang="en-US" altLang="en-US" sz="2400" dirty="0"/>
                  <a:t>	Find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𝐴</m:t>
                        </m:r>
                      </m:e>
                      <m:sub>
                        <m:r>
                          <a:rPr lang="en-SG" altLang="en-US" sz="2400" b="0" i="1" smtClean="0">
                            <a:latin typeface="Cambria Math" panose="02040503050406030204" pitchFamily="18" charset="0"/>
                          </a:rPr>
                          <m:t>1</m:t>
                        </m:r>
                      </m:sub>
                    </m:sSub>
                    <m:r>
                      <a:rPr lang="en-US" altLang="en-US" sz="2400" i="1" smtClean="0">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b="0" i="1" smtClean="0">
                            <a:latin typeface="Cambria Math" panose="02040503050406030204" pitchFamily="18" charset="0"/>
                          </a:rPr>
                          <m:t>2</m:t>
                        </m:r>
                      </m:sub>
                    </m:sSub>
                    <m:r>
                      <a:rPr lang="en-US"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b="0" i="1" smtClean="0">
                            <a:latin typeface="Cambria Math" panose="02040503050406030204" pitchFamily="18" charset="0"/>
                          </a:rPr>
                          <m:t>3</m:t>
                        </m:r>
                      </m:sub>
                    </m:sSub>
                  </m:oMath>
                </a14:m>
                <a:r>
                  <a:rPr lang="en-US" altLang="en-US" sz="2400" dirty="0"/>
                  <a:t>. </a:t>
                </a:r>
              </a:p>
            </p:txBody>
          </p:sp>
        </mc:Choice>
        <mc:Fallback xmlns="">
          <p:sp>
            <p:nvSpPr>
              <p:cNvPr id="26" name="TextBox 25">
                <a:extLst>
                  <a:ext uri="{FF2B5EF4-FFF2-40B4-BE49-F238E27FC236}">
                    <a16:creationId xmlns:a16="http://schemas.microsoft.com/office/drawing/2014/main" id="{082725A3-3CA2-4669-A6CF-7EF6894A07B8}"/>
                  </a:ext>
                </a:extLst>
              </p:cNvPr>
              <p:cNvSpPr txBox="1">
                <a:spLocks noRot="1" noChangeAspect="1" noMove="1" noResize="1" noEditPoints="1" noAdjustHandles="1" noChangeArrowheads="1" noChangeShapeType="1" noTextEdit="1"/>
              </p:cNvSpPr>
              <p:nvPr/>
            </p:nvSpPr>
            <p:spPr>
              <a:xfrm>
                <a:off x="415123" y="4222341"/>
                <a:ext cx="3122899" cy="461665"/>
              </a:xfrm>
              <a:prstGeom prst="rect">
                <a:avLst/>
              </a:prstGeom>
              <a:blipFill>
                <a:blip r:embed="rId7"/>
                <a:stretch>
                  <a:fillRect l="-2930" t="-10667" b="-30667"/>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CA570A9-2215-41EA-9BEE-5A111EF6618B}"/>
                  </a:ext>
                </a:extLst>
              </p:cNvPr>
              <p:cNvSpPr txBox="1"/>
              <p:nvPr/>
            </p:nvSpPr>
            <p:spPr>
              <a:xfrm>
                <a:off x="1834849" y="1916416"/>
                <a:ext cx="6803824" cy="461665"/>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i="1">
                              <a:latin typeface="Cambria Math" panose="02040503050406030204" pitchFamily="18" charset="0"/>
                            </a:rPr>
                            <m:t>1</m:t>
                          </m:r>
                        </m:sub>
                      </m:sSub>
                      <m:r>
                        <a:rPr lang="en-US" altLang="en-US" sz="2400" i="1">
                          <a:latin typeface="Cambria Math" panose="02040503050406030204" pitchFamily="18" charset="0"/>
                          <a:ea typeface="Cambria Math" panose="02040503050406030204" pitchFamily="18" charset="0"/>
                        </a:rPr>
                        <m:t>×</m:t>
                      </m:r>
                      <m:sSub>
                        <m:sSubPr>
                          <m:ctrlPr>
                            <a:rPr lang="en-US" altLang="en-US" sz="2400" i="1">
                              <a:latin typeface="Cambria Math" panose="02040503050406030204" pitchFamily="18" charset="0"/>
                            </a:rPr>
                          </m:ctrlPr>
                        </m:sSubPr>
                        <m:e>
                          <m:r>
                            <a:rPr lang="en-SG" altLang="en-US" sz="2400" i="1">
                              <a:latin typeface="Cambria Math" panose="02040503050406030204" pitchFamily="18" charset="0"/>
                            </a:rPr>
                            <m:t>𝐴</m:t>
                          </m:r>
                        </m:e>
                        <m:sub>
                          <m:r>
                            <a:rPr lang="en-SG" altLang="en-US" sz="2400" i="1">
                              <a:latin typeface="Cambria Math" panose="02040503050406030204" pitchFamily="18" charset="0"/>
                            </a:rPr>
                            <m:t>2</m:t>
                          </m:r>
                        </m:sub>
                      </m:sSub>
                      <m:r>
                        <a:rPr lang="en-SG" altLang="en-US" sz="2400" b="0" i="1" smtClean="0">
                          <a:latin typeface="Cambria Math" panose="02040503050406030204" pitchFamily="18" charset="0"/>
                        </a:rPr>
                        <m:t>={</m:t>
                      </m:r>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,1</m:t>
                          </m:r>
                        </m:e>
                      </m:d>
                      <m:r>
                        <a:rPr lang="en-SG" altLang="en-US" sz="2400" b="0" i="1" smtClean="0">
                          <a:latin typeface="Cambria Math" panose="02040503050406030204" pitchFamily="18" charset="0"/>
                        </a:rPr>
                        <m:t>,</m:t>
                      </m:r>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,2</m:t>
                          </m:r>
                        </m:e>
                      </m:d>
                      <m:r>
                        <a:rPr lang="en-SG" altLang="en-US" sz="2400" b="0" i="1" smtClean="0">
                          <a:latin typeface="Cambria Math" panose="02040503050406030204" pitchFamily="18" charset="0"/>
                        </a:rPr>
                        <m:t>,</m:t>
                      </m:r>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𝑥</m:t>
                          </m:r>
                          <m:r>
                            <a:rPr lang="en-SG" altLang="en-US" sz="2400" b="0" i="1" smtClean="0">
                              <a:latin typeface="Cambria Math" panose="02040503050406030204" pitchFamily="18" charset="0"/>
                            </a:rPr>
                            <m:t>,3</m:t>
                          </m:r>
                        </m:e>
                      </m:d>
                      <m:r>
                        <a:rPr lang="en-SG" altLang="en-US" sz="2400" b="0" i="1" smtClean="0">
                          <a:latin typeface="Cambria Math" panose="02040503050406030204" pitchFamily="18" charset="0"/>
                        </a:rPr>
                        <m:t>, </m:t>
                      </m:r>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𝑦</m:t>
                          </m:r>
                          <m:r>
                            <a:rPr lang="en-SG" altLang="en-US" sz="2400" b="0" i="1" smtClean="0">
                              <a:latin typeface="Cambria Math" panose="02040503050406030204" pitchFamily="18" charset="0"/>
                            </a:rPr>
                            <m:t>,1</m:t>
                          </m:r>
                        </m:e>
                      </m:d>
                      <m:r>
                        <a:rPr lang="en-SG" altLang="en-US" sz="2400" b="0" i="1" smtClean="0">
                          <a:latin typeface="Cambria Math" panose="02040503050406030204" pitchFamily="18" charset="0"/>
                        </a:rPr>
                        <m:t>,</m:t>
                      </m:r>
                      <m:d>
                        <m:dPr>
                          <m:ctrlPr>
                            <a:rPr lang="en-SG" altLang="en-US" sz="2400" b="0" i="1" smtClean="0">
                              <a:latin typeface="Cambria Math" panose="02040503050406030204" pitchFamily="18" charset="0"/>
                            </a:rPr>
                          </m:ctrlPr>
                        </m:dPr>
                        <m:e>
                          <m:r>
                            <a:rPr lang="en-SG" altLang="en-US" sz="2400" b="0" i="1" smtClean="0">
                              <a:latin typeface="Cambria Math" panose="02040503050406030204" pitchFamily="18" charset="0"/>
                            </a:rPr>
                            <m:t>𝑦</m:t>
                          </m:r>
                          <m:r>
                            <a:rPr lang="en-SG" altLang="en-US" sz="2400" b="0" i="1" smtClean="0">
                              <a:latin typeface="Cambria Math" panose="02040503050406030204" pitchFamily="18" charset="0"/>
                            </a:rPr>
                            <m:t>,2</m:t>
                          </m:r>
                        </m:e>
                      </m:d>
                      <m:r>
                        <a:rPr lang="en-SG" altLang="en-US" sz="2400" b="0" i="1" smtClean="0">
                          <a:latin typeface="Cambria Math" panose="02040503050406030204" pitchFamily="18" charset="0"/>
                        </a:rPr>
                        <m:t>,(</m:t>
                      </m:r>
                      <m:r>
                        <a:rPr lang="en-SG" altLang="en-US" sz="2400" b="0" i="1" smtClean="0">
                          <a:latin typeface="Cambria Math" panose="02040503050406030204" pitchFamily="18" charset="0"/>
                        </a:rPr>
                        <m:t>𝑦</m:t>
                      </m:r>
                      <m:r>
                        <a:rPr lang="en-SG" altLang="en-US" sz="2400" b="0" i="1" smtClean="0">
                          <a:latin typeface="Cambria Math" panose="02040503050406030204" pitchFamily="18" charset="0"/>
                        </a:rPr>
                        <m:t>,3)}</m:t>
                      </m:r>
                    </m:oMath>
                  </m:oMathPara>
                </a14:m>
                <a:endParaRPr lang="en-SG" sz="2400" dirty="0"/>
              </a:p>
            </p:txBody>
          </p:sp>
        </mc:Choice>
        <mc:Fallback xmlns="">
          <p:sp>
            <p:nvSpPr>
              <p:cNvPr id="27" name="TextBox 26">
                <a:extLst>
                  <a:ext uri="{FF2B5EF4-FFF2-40B4-BE49-F238E27FC236}">
                    <a16:creationId xmlns:a16="http://schemas.microsoft.com/office/drawing/2014/main" id="{7CA570A9-2215-41EA-9BEE-5A111EF6618B}"/>
                  </a:ext>
                </a:extLst>
              </p:cNvPr>
              <p:cNvSpPr txBox="1">
                <a:spLocks noRot="1" noChangeAspect="1" noMove="1" noResize="1" noEditPoints="1" noAdjustHandles="1" noChangeArrowheads="1" noChangeShapeType="1" noTextEdit="1"/>
              </p:cNvSpPr>
              <p:nvPr/>
            </p:nvSpPr>
            <p:spPr>
              <a:xfrm>
                <a:off x="1834849" y="1916416"/>
                <a:ext cx="6803824" cy="461665"/>
              </a:xfrm>
              <a:prstGeom prst="rect">
                <a:avLst/>
              </a:prstGeom>
              <a:blipFill>
                <a:blip r:embed="rId8"/>
                <a:stretch>
                  <a:fillRect b="-171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C7DA078-6570-41CB-9D3A-37929CE7F48D}"/>
                  </a:ext>
                </a:extLst>
              </p:cNvPr>
              <p:cNvSpPr txBox="1"/>
              <p:nvPr/>
            </p:nvSpPr>
            <p:spPr>
              <a:xfrm>
                <a:off x="674734" y="3046222"/>
                <a:ext cx="8054143" cy="1094915"/>
              </a:xfrm>
              <a:prstGeom prst="rect">
                <a:avLst/>
              </a:prstGeom>
              <a:solidFill>
                <a:schemeClr val="accent4">
                  <a:lumMod val="40000"/>
                  <a:lumOff val="60000"/>
                </a:schemeClr>
              </a:solidFill>
            </p:spPr>
            <p:txBody>
              <a:bodyPr wrap="square" rtlCol="0">
                <a:spAutoFit/>
              </a:bodyPr>
              <a:lstStyle/>
              <a:p>
                <a:pPr>
                  <a:tabLst>
                    <a:tab pos="360363" algn="l"/>
                    <a:tab pos="1166813" algn="l"/>
                  </a:tabLst>
                </a:pPr>
                <a14:m>
                  <m:oMathPara xmlns:m="http://schemas.openxmlformats.org/officeDocument/2006/math">
                    <m:oMathParaPr>
                      <m:jc m:val="left"/>
                    </m:oMathParaPr>
                    <m:oMath xmlns:m="http://schemas.openxmlformats.org/officeDocument/2006/math">
                      <m:sSub>
                        <m:sSubPr>
                          <m:ctrlPr>
                            <a:rPr lang="en-US" altLang="en-US" sz="2000" i="1" smtClean="0">
                              <a:latin typeface="Cambria Math" panose="02040503050406030204" pitchFamily="18" charset="0"/>
                            </a:rPr>
                          </m:ctrlPr>
                        </m:sSubPr>
                        <m:e>
                          <m:r>
                            <a:rPr lang="en-SG" altLang="en-US" sz="2000" i="1">
                              <a:latin typeface="Cambria Math" panose="02040503050406030204" pitchFamily="18" charset="0"/>
                            </a:rPr>
                            <m:t>(</m:t>
                          </m:r>
                          <m:r>
                            <a:rPr lang="en-SG" altLang="en-US" sz="2000" i="1">
                              <a:latin typeface="Cambria Math" panose="02040503050406030204" pitchFamily="18" charset="0"/>
                            </a:rPr>
                            <m:t>𝐴</m:t>
                          </m:r>
                        </m:e>
                        <m:sub>
                          <m:r>
                            <a:rPr lang="en-SG" altLang="en-US" sz="2000" i="1">
                              <a:latin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2</m:t>
                          </m:r>
                        </m:sub>
                      </m:sSub>
                      <m:r>
                        <a:rPr lang="en-SG" altLang="en-US" sz="2000" b="0" i="1" smtClean="0">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b="0" i="1" smtClean="0">
                              <a:latin typeface="Cambria Math" panose="02040503050406030204" pitchFamily="18" charset="0"/>
                            </a:rPr>
                            <m:t>3</m:t>
                          </m:r>
                        </m:sub>
                      </m:sSub>
                      <m:r>
                        <a:rPr lang="en-SG" altLang="en-US" sz="2000" b="0" i="1" smtClean="0">
                          <a:latin typeface="Cambria Math" panose="02040503050406030204" pitchFamily="18" charset="0"/>
                        </a:rPr>
                        <m:t>=</m:t>
                      </m:r>
                      <m:r>
                        <a:rPr lang="en-US" altLang="en-US" sz="2000" b="0" i="1" smtClean="0">
                          <a:latin typeface="Cambria Math" panose="02040503050406030204" pitchFamily="18" charset="0"/>
                        </a:rPr>
                        <m:t>{</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𝑢</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𝑣</m:t>
                          </m:r>
                        </m:e>
                      </m:d>
                      <m:r>
                        <a:rPr lang="en-US" altLang="en-US" sz="2000" b="0" i="1" smtClean="0">
                          <a:latin typeface="Cambria Math" panose="02040503050406030204" pitchFamily="18" charset="0"/>
                        </a:rPr>
                        <m:t> : </m:t>
                      </m:r>
                      <m:r>
                        <a:rPr lang="en-SG" altLang="en-US" sz="2000" i="1">
                          <a:latin typeface="Cambria Math" panose="02040503050406030204" pitchFamily="18" charset="0"/>
                        </a:rPr>
                        <m:t>𝑢</m:t>
                      </m:r>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2</m:t>
                          </m:r>
                        </m:sub>
                      </m:sSub>
                      <m:r>
                        <a:rPr lang="en-SG" altLang="en-US" sz="2000" i="1">
                          <a:latin typeface="Cambria Math" panose="02040503050406030204" pitchFamily="18" charset="0"/>
                        </a:rPr>
                        <m:t> </m:t>
                      </m:r>
                      <m:r>
                        <m:rPr>
                          <m:sty m:val="p"/>
                        </m:rPr>
                        <a:rPr lang="en-SG" altLang="en-US" sz="2000">
                          <a:latin typeface="Cambria Math" panose="02040503050406030204" pitchFamily="18" charset="0"/>
                        </a:rPr>
                        <m:t>and</m:t>
                      </m:r>
                      <m:r>
                        <a:rPr lang="en-SG" altLang="en-US" sz="2000" i="1">
                          <a:latin typeface="Cambria Math" panose="02040503050406030204" pitchFamily="18" charset="0"/>
                        </a:rPr>
                        <m:t> </m:t>
                      </m:r>
                      <m:r>
                        <a:rPr lang="en-SG" altLang="en-US" sz="2000" i="1">
                          <a:latin typeface="Cambria Math" panose="02040503050406030204" pitchFamily="18" charset="0"/>
                        </a:rPr>
                        <m:t>𝑣</m:t>
                      </m:r>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3</m:t>
                          </m:r>
                        </m:sub>
                      </m:sSub>
                      <m:r>
                        <a:rPr lang="en-US" altLang="en-US" sz="2000" b="0" i="1" smtClean="0">
                          <a:latin typeface="Cambria Math" panose="02040503050406030204" pitchFamily="18" charset="0"/>
                        </a:rPr>
                        <m:t>}</m:t>
                      </m:r>
                    </m:oMath>
                  </m:oMathPara>
                </a14:m>
                <a:endParaRPr lang="en-US" altLang="en-US" sz="2000" b="0" i="1" dirty="0">
                  <a:latin typeface="Cambria Math" panose="02040503050406030204" pitchFamily="18" charset="0"/>
                </a:endParaRPr>
              </a:p>
              <a:p>
                <a:pPr>
                  <a:tabLst>
                    <a:tab pos="360363" algn="l"/>
                    <a:tab pos="1166813" algn="l"/>
                  </a:tabLst>
                </a:pPr>
                <a14:m>
                  <m:oMathPara xmlns:m="http://schemas.openxmlformats.org/officeDocument/2006/math">
                    <m:oMathParaPr>
                      <m:jc m:val="left"/>
                    </m:oMathParaPr>
                    <m:oMath xmlns:m="http://schemas.openxmlformats.org/officeDocument/2006/math">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,1</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,2</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,3</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,1</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,2</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,3</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 </m:t>
                      </m:r>
                    </m:oMath>
                  </m:oMathPara>
                </a14:m>
                <a:r>
                  <a:rPr lang="en-SG" altLang="en-US" sz="2000" b="0" i="1" dirty="0">
                    <a:latin typeface="Cambria Math" panose="02040503050406030204" pitchFamily="18" charset="0"/>
                  </a:rPr>
                  <a:t/>
                </a:r>
                <a:br>
                  <a:rPr lang="en-SG" altLang="en-US" sz="2000" b="0" i="1" dirty="0">
                    <a:latin typeface="Cambria Math" panose="02040503050406030204" pitchFamily="18" charset="0"/>
                  </a:rPr>
                </a:br>
                <a:r>
                  <a:rPr lang="en-SG" altLang="en-US" sz="2000" b="0" i="1" dirty="0">
                    <a:latin typeface="Cambria Math" panose="02040503050406030204" pitchFamily="18" charset="0"/>
                  </a:rPr>
                  <a:t>	</a:t>
                </a:r>
                <a14:m>
                  <m:oMath xmlns:m="http://schemas.openxmlformats.org/officeDocument/2006/math">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,1</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,2</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,3</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,1</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,2</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b="0" i="1" smtClean="0">
                                <a:latin typeface="Cambria Math" panose="02040503050406030204" pitchFamily="18" charset="0"/>
                              </a:rPr>
                              <m:t>,3</m:t>
                            </m:r>
                          </m:e>
                        </m:d>
                        <m:r>
                          <a:rPr lang="en-SG" altLang="en-US" sz="2000" b="0" i="1" smtClean="0">
                            <a:latin typeface="Cambria Math" panose="02040503050406030204" pitchFamily="18" charset="0"/>
                          </a:rPr>
                          <m:t>,</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oMath>
                </a14:m>
                <a:endParaRPr lang="en-SG" sz="2000" dirty="0"/>
              </a:p>
            </p:txBody>
          </p:sp>
        </mc:Choice>
        <mc:Fallback xmlns="">
          <p:sp>
            <p:nvSpPr>
              <p:cNvPr id="28" name="TextBox 27">
                <a:extLst>
                  <a:ext uri="{FF2B5EF4-FFF2-40B4-BE49-F238E27FC236}">
                    <a16:creationId xmlns:a16="http://schemas.microsoft.com/office/drawing/2014/main" id="{7C7DA078-6570-41CB-9D3A-37929CE7F48D}"/>
                  </a:ext>
                </a:extLst>
              </p:cNvPr>
              <p:cNvSpPr txBox="1">
                <a:spLocks noRot="1" noChangeAspect="1" noMove="1" noResize="1" noEditPoints="1" noAdjustHandles="1" noChangeArrowheads="1" noChangeShapeType="1" noTextEdit="1"/>
              </p:cNvSpPr>
              <p:nvPr/>
            </p:nvSpPr>
            <p:spPr>
              <a:xfrm>
                <a:off x="674734" y="3046222"/>
                <a:ext cx="8054143" cy="1094915"/>
              </a:xfrm>
              <a:prstGeom prst="rect">
                <a:avLst/>
              </a:prstGeom>
              <a:blipFill>
                <a:blip r:embed="rId9"/>
                <a:stretch>
                  <a:fillRect l="-379" b="-391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9DDEEDD-7E3F-475A-99F1-BCB107F6D064}"/>
                  </a:ext>
                </a:extLst>
              </p:cNvPr>
              <p:cNvSpPr txBox="1"/>
              <p:nvPr/>
            </p:nvSpPr>
            <p:spPr>
              <a:xfrm>
                <a:off x="674734" y="4740912"/>
                <a:ext cx="6546291" cy="1015663"/>
              </a:xfrm>
              <a:prstGeom prst="rect">
                <a:avLst/>
              </a:prstGeom>
              <a:solidFill>
                <a:schemeClr val="accent4">
                  <a:lumMod val="40000"/>
                  <a:lumOff val="60000"/>
                </a:schemeClr>
              </a:solidFill>
            </p:spPr>
            <p:txBody>
              <a:bodyPr wrap="square" rtlCol="0">
                <a:spAutoFit/>
              </a:bodyPr>
              <a:lstStyle/>
              <a:p>
                <a:pPr>
                  <a:tabLst>
                    <a:tab pos="360363" algn="l"/>
                    <a:tab pos="1166813" algn="l"/>
                  </a:tabLst>
                </a:pPr>
                <a14:m>
                  <m:oMathPara xmlns:m="http://schemas.openxmlformats.org/officeDocument/2006/math">
                    <m:oMathParaPr>
                      <m:jc m:val="left"/>
                    </m:oMathParaPr>
                    <m:oMath xmlns:m="http://schemas.openxmlformats.org/officeDocument/2006/math">
                      <m:sSub>
                        <m:sSubPr>
                          <m:ctrlPr>
                            <a:rPr lang="en-US" altLang="en-US" sz="2000" i="1" smtClean="0">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1</m:t>
                          </m:r>
                        </m:sub>
                      </m:sSub>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2</m:t>
                          </m:r>
                        </m:sub>
                      </m:sSub>
                      <m:r>
                        <a:rPr lang="en-US"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b="0" i="1" smtClean="0">
                              <a:latin typeface="Cambria Math" panose="02040503050406030204" pitchFamily="18" charset="0"/>
                            </a:rPr>
                            <m:t>3</m:t>
                          </m:r>
                        </m:sub>
                      </m:sSub>
                      <m:r>
                        <a:rPr lang="en-SG" altLang="en-US" sz="2000" b="0" i="1" smtClean="0">
                          <a:latin typeface="Cambria Math" panose="02040503050406030204" pitchFamily="18" charset="0"/>
                        </a:rPr>
                        <m:t>=</m:t>
                      </m:r>
                      <m:r>
                        <a:rPr lang="en-US" altLang="en-US" sz="2000" b="0" i="1" smtClean="0">
                          <a:latin typeface="Cambria Math" panose="02040503050406030204" pitchFamily="18" charset="0"/>
                        </a:rPr>
                        <m:t>{</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𝑢</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𝑣</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𝑤</m:t>
                          </m:r>
                        </m:e>
                      </m:d>
                      <m:r>
                        <a:rPr lang="en-US" altLang="en-US" sz="2000" b="0" i="1" smtClean="0">
                          <a:latin typeface="Cambria Math" panose="02040503050406030204" pitchFamily="18" charset="0"/>
                        </a:rPr>
                        <m:t>: </m:t>
                      </m:r>
                      <m:r>
                        <a:rPr lang="en-SG" altLang="en-US" sz="2000" i="1">
                          <a:latin typeface="Cambria Math" panose="02040503050406030204" pitchFamily="18" charset="0"/>
                        </a:rPr>
                        <m:t>𝑢</m:t>
                      </m:r>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1</m:t>
                          </m:r>
                        </m:sub>
                      </m:sSub>
                      <m:r>
                        <a:rPr lang="en-SG" altLang="en-US" sz="2000" i="1">
                          <a:latin typeface="Cambria Math" panose="02040503050406030204" pitchFamily="18" charset="0"/>
                        </a:rPr>
                        <m:t>,</m:t>
                      </m:r>
                      <m:r>
                        <a:rPr lang="en-SG" altLang="en-US" sz="2000" i="1">
                          <a:latin typeface="Cambria Math" panose="02040503050406030204" pitchFamily="18" charset="0"/>
                        </a:rPr>
                        <m:t>𝑣</m:t>
                      </m:r>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2</m:t>
                          </m:r>
                        </m:sub>
                      </m:sSub>
                      <m:r>
                        <a:rPr lang="en-SG" altLang="en-US" sz="2000" i="1">
                          <a:latin typeface="Cambria Math" panose="02040503050406030204" pitchFamily="18" charset="0"/>
                        </a:rPr>
                        <m:t> </m:t>
                      </m:r>
                      <m:r>
                        <m:rPr>
                          <m:sty m:val="p"/>
                        </m:rPr>
                        <a:rPr lang="en-SG" altLang="en-US" sz="2000">
                          <a:latin typeface="Cambria Math" panose="02040503050406030204" pitchFamily="18" charset="0"/>
                        </a:rPr>
                        <m:t>and</m:t>
                      </m:r>
                      <m:r>
                        <a:rPr lang="en-SG" altLang="en-US" sz="2000" i="1">
                          <a:latin typeface="Cambria Math" panose="02040503050406030204" pitchFamily="18" charset="0"/>
                        </a:rPr>
                        <m:t> </m:t>
                      </m:r>
                      <m:r>
                        <a:rPr lang="en-SG" altLang="en-US" sz="2000" i="1">
                          <a:latin typeface="Cambria Math" panose="02040503050406030204" pitchFamily="18" charset="0"/>
                        </a:rPr>
                        <m:t>𝑤</m:t>
                      </m:r>
                      <m:r>
                        <a:rPr lang="en-SG" altLang="en-US" sz="2000" i="1">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SG" altLang="en-US" sz="2000" i="1">
                              <a:latin typeface="Cambria Math" panose="02040503050406030204" pitchFamily="18" charset="0"/>
                            </a:rPr>
                            <m:t>𝐴</m:t>
                          </m:r>
                        </m:e>
                        <m:sub>
                          <m:r>
                            <a:rPr lang="en-SG" altLang="en-US" sz="2000" i="1">
                              <a:latin typeface="Cambria Math" panose="02040503050406030204" pitchFamily="18" charset="0"/>
                            </a:rPr>
                            <m:t>3</m:t>
                          </m:r>
                        </m:sub>
                      </m:sSub>
                      <m:r>
                        <a:rPr lang="en-US" altLang="en-US" sz="2000" b="0" i="1" smtClean="0">
                          <a:latin typeface="Cambria Math" panose="02040503050406030204" pitchFamily="18" charset="0"/>
                        </a:rPr>
                        <m:t>}</m:t>
                      </m:r>
                    </m:oMath>
                  </m:oMathPara>
                </a14:m>
                <a:endParaRPr lang="en-SG" altLang="en-US" sz="2000" b="0" i="1" dirty="0">
                  <a:latin typeface="Cambria Math" panose="02040503050406030204" pitchFamily="18" charset="0"/>
                </a:endParaRPr>
              </a:p>
              <a:p>
                <a:pPr>
                  <a:tabLst>
                    <a:tab pos="360363" algn="l"/>
                    <a:tab pos="1166813" algn="l"/>
                  </a:tabLst>
                </a:pPr>
                <a14:m>
                  <m:oMathPara xmlns:m="http://schemas.openxmlformats.org/officeDocument/2006/math">
                    <m:oMathParaPr>
                      <m:jc m:val="left"/>
                    </m:oMathParaPr>
                    <m:oMath xmlns:m="http://schemas.openxmlformats.org/officeDocument/2006/math">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,1,</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,1,</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,2,</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,2,</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,3,</m:t>
                          </m:r>
                          <m:r>
                            <a:rPr lang="en-SG" altLang="en-US" sz="2000" b="0" i="1" smtClean="0">
                              <a:latin typeface="Cambria Math" panose="02040503050406030204" pitchFamily="18" charset="0"/>
                            </a:rPr>
                            <m:t>𝑎</m:t>
                          </m:r>
                        </m:e>
                      </m:d>
                      <m:r>
                        <a:rPr lang="en-SG" altLang="en-US" sz="2000" b="0" i="1" smtClean="0">
                          <a:latin typeface="Cambria Math" panose="02040503050406030204" pitchFamily="18" charset="0"/>
                        </a:rPr>
                        <m:t>,</m:t>
                      </m:r>
                      <m:d>
                        <m:dPr>
                          <m:ctrlPr>
                            <a:rPr lang="en-SG" altLang="en-US" sz="2000" b="0" i="1" smtClean="0">
                              <a:latin typeface="Cambria Math" panose="02040503050406030204" pitchFamily="18" charset="0"/>
                            </a:rPr>
                          </m:ctrlPr>
                        </m:dPr>
                        <m:e>
                          <m:r>
                            <a:rPr lang="en-SG" altLang="en-US" sz="2000" b="0" i="1" smtClean="0">
                              <a:latin typeface="Cambria Math" panose="02040503050406030204" pitchFamily="18" charset="0"/>
                            </a:rPr>
                            <m:t>𝑥</m:t>
                          </m:r>
                          <m:r>
                            <a:rPr lang="en-SG" altLang="en-US" sz="2000" b="0" i="1" smtClean="0">
                              <a:latin typeface="Cambria Math" panose="02040503050406030204" pitchFamily="18" charset="0"/>
                            </a:rPr>
                            <m:t>,3,</m:t>
                          </m:r>
                          <m:r>
                            <a:rPr lang="en-SG" altLang="en-US" sz="2000" b="0" i="1" smtClean="0">
                              <a:latin typeface="Cambria Math" panose="02040503050406030204" pitchFamily="18" charset="0"/>
                            </a:rPr>
                            <m:t>𝑏</m:t>
                          </m:r>
                        </m:e>
                      </m:d>
                      <m:r>
                        <a:rPr lang="en-SG" altLang="en-US" sz="2000" b="0" i="1" smtClean="0">
                          <a:latin typeface="Cambria Math" panose="02040503050406030204" pitchFamily="18" charset="0"/>
                        </a:rPr>
                        <m:t>, </m:t>
                      </m:r>
                    </m:oMath>
                  </m:oMathPara>
                </a14:m>
                <a:r>
                  <a:rPr lang="en-SG" altLang="en-US" sz="2000" b="0" i="1" dirty="0">
                    <a:latin typeface="Cambria Math" panose="02040503050406030204" pitchFamily="18" charset="0"/>
                  </a:rPr>
                  <a:t/>
                </a:r>
                <a:br>
                  <a:rPr lang="en-SG" altLang="en-US" sz="2000" b="0" i="1" dirty="0">
                    <a:latin typeface="Cambria Math" panose="02040503050406030204" pitchFamily="18" charset="0"/>
                  </a:rPr>
                </a:br>
                <a:r>
                  <a:rPr lang="en-SG" altLang="en-US" sz="2000" b="0" i="1" dirty="0">
                    <a:latin typeface="Cambria Math" panose="02040503050406030204" pitchFamily="18" charset="0"/>
                  </a:rPr>
                  <a:t>	</a:t>
                </a:r>
                <a14:m>
                  <m:oMath xmlns:m="http://schemas.openxmlformats.org/officeDocument/2006/math">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,1,</m:t>
                        </m:r>
                        <m:r>
                          <a:rPr lang="en-SG" altLang="en-US" sz="2000" i="1">
                            <a:latin typeface="Cambria Math" panose="02040503050406030204" pitchFamily="18" charset="0"/>
                          </a:rPr>
                          <m:t>𝑎</m:t>
                        </m:r>
                      </m:e>
                    </m:d>
                    <m:r>
                      <a:rPr lang="en-SG" altLang="en-US" sz="2000" i="1">
                        <a:latin typeface="Cambria Math" panose="02040503050406030204" pitchFamily="18" charset="0"/>
                      </a:rPr>
                      <m:t>,</m:t>
                    </m:r>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,1,</m:t>
                        </m:r>
                        <m:r>
                          <a:rPr lang="en-SG" altLang="en-US" sz="2000" i="1">
                            <a:latin typeface="Cambria Math" panose="02040503050406030204" pitchFamily="18" charset="0"/>
                          </a:rPr>
                          <m:t>𝑏</m:t>
                        </m:r>
                      </m:e>
                    </m:d>
                    <m:r>
                      <a:rPr lang="en-SG" altLang="en-US" sz="2000" i="1">
                        <a:latin typeface="Cambria Math" panose="02040503050406030204" pitchFamily="18" charset="0"/>
                      </a:rPr>
                      <m:t>,</m:t>
                    </m:r>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,2,</m:t>
                        </m:r>
                        <m:r>
                          <a:rPr lang="en-SG" altLang="en-US" sz="2000" i="1">
                            <a:latin typeface="Cambria Math" panose="02040503050406030204" pitchFamily="18" charset="0"/>
                          </a:rPr>
                          <m:t>𝑎</m:t>
                        </m:r>
                      </m:e>
                    </m:d>
                    <m:r>
                      <a:rPr lang="en-SG" altLang="en-US" sz="2000" i="1">
                        <a:latin typeface="Cambria Math" panose="02040503050406030204" pitchFamily="18" charset="0"/>
                      </a:rPr>
                      <m:t>,</m:t>
                    </m:r>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,2,</m:t>
                        </m:r>
                        <m:r>
                          <a:rPr lang="en-SG" altLang="en-US" sz="2000" i="1">
                            <a:latin typeface="Cambria Math" panose="02040503050406030204" pitchFamily="18" charset="0"/>
                          </a:rPr>
                          <m:t>𝑏</m:t>
                        </m:r>
                      </m:e>
                    </m:d>
                    <m:r>
                      <a:rPr lang="en-SG" altLang="en-US" sz="2000" i="1">
                        <a:latin typeface="Cambria Math" panose="02040503050406030204" pitchFamily="18" charset="0"/>
                      </a:rPr>
                      <m:t>,</m:t>
                    </m:r>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,3,</m:t>
                        </m:r>
                        <m:r>
                          <a:rPr lang="en-SG" altLang="en-US" sz="2000" i="1">
                            <a:latin typeface="Cambria Math" panose="02040503050406030204" pitchFamily="18" charset="0"/>
                          </a:rPr>
                          <m:t>𝑎</m:t>
                        </m:r>
                      </m:e>
                    </m:d>
                    <m:r>
                      <a:rPr lang="en-SG" altLang="en-US" sz="2000" i="1">
                        <a:latin typeface="Cambria Math" panose="02040503050406030204" pitchFamily="18" charset="0"/>
                      </a:rPr>
                      <m:t>,</m:t>
                    </m:r>
                    <m:d>
                      <m:dPr>
                        <m:ctrlPr>
                          <a:rPr lang="en-SG" altLang="en-US" sz="2000" i="1">
                            <a:latin typeface="Cambria Math" panose="02040503050406030204" pitchFamily="18" charset="0"/>
                          </a:rPr>
                        </m:ctrlPr>
                      </m:dPr>
                      <m:e>
                        <m:r>
                          <a:rPr lang="en-SG" altLang="en-US" sz="2000" b="0" i="1" smtClean="0">
                            <a:latin typeface="Cambria Math" panose="02040503050406030204" pitchFamily="18" charset="0"/>
                          </a:rPr>
                          <m:t>𝑦</m:t>
                        </m:r>
                        <m:r>
                          <a:rPr lang="en-SG" altLang="en-US" sz="2000" i="1">
                            <a:latin typeface="Cambria Math" panose="02040503050406030204" pitchFamily="18" charset="0"/>
                          </a:rPr>
                          <m:t>,3,</m:t>
                        </m:r>
                        <m:r>
                          <a:rPr lang="en-SG" altLang="en-US" sz="2000" i="1">
                            <a:latin typeface="Cambria Math" panose="02040503050406030204" pitchFamily="18" charset="0"/>
                          </a:rPr>
                          <m:t>𝑏</m:t>
                        </m:r>
                      </m:e>
                    </m:d>
                    <m:r>
                      <a:rPr lang="en-SG" altLang="en-US" sz="2000" b="0" i="1" smtClean="0">
                        <a:latin typeface="Cambria Math" panose="02040503050406030204" pitchFamily="18" charset="0"/>
                      </a:rPr>
                      <m:t>}</m:t>
                    </m:r>
                  </m:oMath>
                </a14:m>
                <a:endParaRPr lang="en-SG" sz="2000" dirty="0"/>
              </a:p>
            </p:txBody>
          </p:sp>
        </mc:Choice>
        <mc:Fallback xmlns="">
          <p:sp>
            <p:nvSpPr>
              <p:cNvPr id="29" name="TextBox 28">
                <a:extLst>
                  <a:ext uri="{FF2B5EF4-FFF2-40B4-BE49-F238E27FC236}">
                    <a16:creationId xmlns:a16="http://schemas.microsoft.com/office/drawing/2014/main" id="{49DDEEDD-7E3F-475A-99F1-BCB107F6D064}"/>
                  </a:ext>
                </a:extLst>
              </p:cNvPr>
              <p:cNvSpPr txBox="1">
                <a:spLocks noRot="1" noChangeAspect="1" noMove="1" noResize="1" noEditPoints="1" noAdjustHandles="1" noChangeArrowheads="1" noChangeShapeType="1" noTextEdit="1"/>
              </p:cNvSpPr>
              <p:nvPr/>
            </p:nvSpPr>
            <p:spPr>
              <a:xfrm>
                <a:off x="674734" y="4740912"/>
                <a:ext cx="6546291" cy="1015663"/>
              </a:xfrm>
              <a:prstGeom prst="rect">
                <a:avLst/>
              </a:prstGeom>
              <a:blipFill>
                <a:blip r:embed="rId10"/>
                <a:stretch>
                  <a:fillRect b="-5422"/>
                </a:stretch>
              </a:blipFill>
            </p:spPr>
            <p:txBody>
              <a:bodyPr/>
              <a:lstStyle/>
              <a:p>
                <a:r>
                  <a:rPr lang="en-SG">
                    <a:noFill/>
                  </a:rPr>
                  <a:t> </a:t>
                </a:r>
              </a:p>
            </p:txBody>
          </p:sp>
        </mc:Fallback>
      </mc:AlternateContent>
      <p:sp>
        <p:nvSpPr>
          <p:cNvPr id="36" name="Oval 3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80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5.2	Properties of Sets</a:t>
            </a:r>
          </a:p>
        </p:txBody>
      </p:sp>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61134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Properties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5.2.1 Properties of Sets</a:t>
            </a:r>
            <a:endParaRPr lang="en-SG" sz="2000" dirty="0">
              <a:solidFill>
                <a:schemeClr val="bg1"/>
              </a:solidFill>
            </a:endParaRPr>
          </a:p>
        </p:txBody>
      </p:sp>
      <p:sp>
        <p:nvSpPr>
          <p:cNvPr id="32" name="TextBox 31">
            <a:extLst>
              <a:ext uri="{FF2B5EF4-FFF2-40B4-BE49-F238E27FC236}">
                <a16:creationId xmlns:a16="http://schemas.microsoft.com/office/drawing/2014/main" id="{F3E0E3FC-C69F-48B3-8E78-9F3DA1C5BD0F}"/>
              </a:ext>
            </a:extLst>
          </p:cNvPr>
          <p:cNvSpPr txBox="1"/>
          <p:nvPr/>
        </p:nvSpPr>
        <p:spPr>
          <a:xfrm>
            <a:off x="369739" y="1552359"/>
            <a:ext cx="7856264" cy="954107"/>
          </a:xfrm>
          <a:prstGeom prst="rect">
            <a:avLst/>
          </a:prstGeom>
          <a:noFill/>
          <a:ln>
            <a:noFill/>
          </a:ln>
        </p:spPr>
        <p:txBody>
          <a:bodyPr wrap="square" rtlCol="0">
            <a:spAutoFit/>
          </a:bodyPr>
          <a:lstStyle/>
          <a:p>
            <a:r>
              <a:rPr lang="en-US" altLang="en-US" sz="2800" dirty="0"/>
              <a:t>We begin by listing some set properties that involve subset relations.</a:t>
            </a:r>
            <a:endParaRPr lang="en-US" altLang="en-US" sz="2400" dirty="0"/>
          </a:p>
        </p:txBody>
      </p:sp>
      <p:sp>
        <p:nvSpPr>
          <p:cNvPr id="17" name="Oval 16"/>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a:extLst>
              <a:ext uri="{FF2B5EF4-FFF2-40B4-BE49-F238E27FC236}">
                <a16:creationId xmlns:a16="http://schemas.microsoft.com/office/drawing/2014/main" id="{3C272140-F2EB-4318-A0C5-B368AFB86F8A}"/>
              </a:ext>
            </a:extLst>
          </p:cNvPr>
          <p:cNvGrpSpPr/>
          <p:nvPr/>
        </p:nvGrpSpPr>
        <p:grpSpPr>
          <a:xfrm>
            <a:off x="663368" y="2708980"/>
            <a:ext cx="8008955" cy="3103846"/>
            <a:chOff x="993227" y="4598517"/>
            <a:chExt cx="8008955" cy="3103846"/>
          </a:xfrm>
        </p:grpSpPr>
        <p:sp>
          <p:nvSpPr>
            <p:cNvPr id="42" name="Rectangle 41">
              <a:extLst>
                <a:ext uri="{FF2B5EF4-FFF2-40B4-BE49-F238E27FC236}">
                  <a16:creationId xmlns:a16="http://schemas.microsoft.com/office/drawing/2014/main" id="{64C374DB-CAB0-40F9-91B5-F522E3596C0B}"/>
                </a:ext>
              </a:extLst>
            </p:cNvPr>
            <p:cNvSpPr/>
            <p:nvPr/>
          </p:nvSpPr>
          <p:spPr>
            <a:xfrm>
              <a:off x="993228" y="4598517"/>
              <a:ext cx="8008954" cy="3103846"/>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a:extLst>
                <a:ext uri="{FF2B5EF4-FFF2-40B4-BE49-F238E27FC236}">
                  <a16:creationId xmlns:a16="http://schemas.microsoft.com/office/drawing/2014/main" id="{A09FA819-1846-4DFC-A876-7901B119DD0D}"/>
                </a:ext>
              </a:extLst>
            </p:cNvPr>
            <p:cNvSpPr/>
            <p:nvPr/>
          </p:nvSpPr>
          <p:spPr>
            <a:xfrm>
              <a:off x="993227" y="4598517"/>
              <a:ext cx="800895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TextBox 43">
              <a:extLst>
                <a:ext uri="{FF2B5EF4-FFF2-40B4-BE49-F238E27FC236}">
                  <a16:creationId xmlns:a16="http://schemas.microsoft.com/office/drawing/2014/main" id="{B09D4349-8663-422F-99E8-2D6B48BF6AB6}"/>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6.2.1 Some Subset Relations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9926A14-7E0B-4C6E-8A36-2DDCF53C225D}"/>
                    </a:ext>
                  </a:extLst>
                </p:cNvPr>
                <p:cNvSpPr txBox="1"/>
                <p:nvPr/>
              </p:nvSpPr>
              <p:spPr>
                <a:xfrm>
                  <a:off x="1109374" y="5193984"/>
                  <a:ext cx="7731125" cy="2508379"/>
                </a:xfrm>
                <a:prstGeom prst="rect">
                  <a:avLst/>
                </a:prstGeom>
                <a:noFill/>
              </p:spPr>
              <p:txBody>
                <a:bodyPr wrap="square" rtlCol="0">
                  <a:spAutoFit/>
                </a:bodyPr>
                <a:lstStyle/>
                <a:p>
                  <a:pPr>
                    <a:spcAft>
                      <a:spcPts val="600"/>
                    </a:spcAft>
                    <a:tabLst>
                      <a:tab pos="361950" algn="l"/>
                    </a:tabLst>
                  </a:pPr>
                  <a:r>
                    <a:rPr lang="en-SG" sz="2200" dirty="0"/>
                    <a:t>1.	</a:t>
                  </a:r>
                  <a:r>
                    <a:rPr lang="en-SG" sz="2200" i="1" dirty="0">
                      <a:solidFill>
                        <a:srgbClr val="C00000"/>
                      </a:solidFill>
                    </a:rPr>
                    <a:t>Inclusion of Intersection</a:t>
                  </a:r>
                  <a:r>
                    <a:rPr lang="en-SG" sz="2200" dirty="0"/>
                    <a:t>: For all sets </a:t>
                  </a:r>
                  <a14:m>
                    <m:oMath xmlns:m="http://schemas.openxmlformats.org/officeDocument/2006/math">
                      <m:r>
                        <a:rPr lang="en-SG" sz="2200" i="1" dirty="0" smtClean="0">
                          <a:latin typeface="Cambria Math" panose="02040503050406030204" pitchFamily="18" charset="0"/>
                        </a:rPr>
                        <m:t>𝐴</m:t>
                      </m:r>
                    </m:oMath>
                  </a14:m>
                  <a:r>
                    <a:rPr lang="en-SG" sz="2200" dirty="0"/>
                    <a:t> and </a:t>
                  </a:r>
                  <a14:m>
                    <m:oMath xmlns:m="http://schemas.openxmlformats.org/officeDocument/2006/math">
                      <m:r>
                        <a:rPr lang="en-SG" sz="2200" i="1" dirty="0" smtClean="0">
                          <a:latin typeface="Cambria Math" panose="02040503050406030204" pitchFamily="18" charset="0"/>
                        </a:rPr>
                        <m:t>𝐵</m:t>
                      </m:r>
                    </m:oMath>
                  </a14:m>
                  <a:r>
                    <a:rPr lang="en-SG" sz="2200" dirty="0"/>
                    <a:t>,</a:t>
                  </a:r>
                </a:p>
                <a:p>
                  <a:pPr lvl="1">
                    <a:spcAft>
                      <a:spcPts val="600"/>
                    </a:spcAft>
                    <a:tabLst>
                      <a:tab pos="1258888" algn="l"/>
                      <a:tab pos="1828800" algn="l"/>
                      <a:tab pos="4119563" algn="l"/>
                      <a:tab pos="4625975" algn="l"/>
                    </a:tabLst>
                  </a:pPr>
                  <a:r>
                    <a:rPr lang="en-SG" sz="2200" dirty="0"/>
                    <a:t>	(a)	</a:t>
                  </a:r>
                  <a14:m>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oMath>
                  </a14:m>
                  <a:r>
                    <a:rPr lang="en-SG" sz="2200" dirty="0"/>
                    <a:t>	(b)	</a:t>
                  </a:r>
                  <a:r>
                    <a:rPr lang="en-US" sz="2200" dirty="0"/>
                    <a:t> </a:t>
                  </a:r>
                  <a14:m>
                    <m:oMath xmlns:m="http://schemas.openxmlformats.org/officeDocument/2006/math">
                      <m:r>
                        <a:rPr lang="en-US" sz="2200" i="1">
                          <a:latin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oMath>
                  </a14:m>
                  <a:endParaRPr lang="en-SG" sz="2200" dirty="0"/>
                </a:p>
                <a:p>
                  <a:pPr>
                    <a:spcAft>
                      <a:spcPts val="600"/>
                    </a:spcAft>
                    <a:tabLst>
                      <a:tab pos="361950" algn="l"/>
                    </a:tabLst>
                  </a:pPr>
                  <a:r>
                    <a:rPr lang="en-SG" sz="2200" dirty="0"/>
                    <a:t>2.	</a:t>
                  </a:r>
                  <a:r>
                    <a:rPr lang="en-SG" sz="2200" i="1" dirty="0">
                      <a:solidFill>
                        <a:srgbClr val="C00000"/>
                      </a:solidFill>
                    </a:rPr>
                    <a:t>Inclusion in Union</a:t>
                  </a:r>
                  <a:r>
                    <a:rPr lang="en-SG" sz="2200" dirty="0"/>
                    <a:t>: For all sets </a:t>
                  </a:r>
                  <a14:m>
                    <m:oMath xmlns:m="http://schemas.openxmlformats.org/officeDocument/2006/math">
                      <m:r>
                        <a:rPr lang="en-SG" sz="2200" i="1" dirty="0">
                          <a:latin typeface="Cambria Math" panose="02040503050406030204" pitchFamily="18" charset="0"/>
                        </a:rPr>
                        <m:t>𝐴</m:t>
                      </m:r>
                    </m:oMath>
                  </a14:m>
                  <a:r>
                    <a:rPr lang="en-SG" sz="2200" dirty="0"/>
                    <a:t> and </a:t>
                  </a:r>
                  <a14:m>
                    <m:oMath xmlns:m="http://schemas.openxmlformats.org/officeDocument/2006/math">
                      <m:r>
                        <a:rPr lang="en-SG" sz="2200" i="1" dirty="0">
                          <a:latin typeface="Cambria Math" panose="02040503050406030204" pitchFamily="18" charset="0"/>
                        </a:rPr>
                        <m:t>𝐵</m:t>
                      </m:r>
                    </m:oMath>
                  </a14:m>
                  <a:r>
                    <a:rPr lang="en-SG" sz="2200" dirty="0"/>
                    <a:t>,</a:t>
                  </a:r>
                </a:p>
                <a:p>
                  <a:pPr lvl="1">
                    <a:spcAft>
                      <a:spcPts val="600"/>
                    </a:spcAft>
                    <a:tabLst>
                      <a:tab pos="1258888" algn="l"/>
                      <a:tab pos="1828800" algn="l"/>
                      <a:tab pos="4119563" algn="l"/>
                      <a:tab pos="4625975" algn="l"/>
                    </a:tabLst>
                  </a:pPr>
                  <a:r>
                    <a:rPr lang="en-SG" sz="2200" dirty="0"/>
                    <a:t>	(a)	</a:t>
                  </a:r>
                  <a14:m>
                    <m:oMath xmlns:m="http://schemas.openxmlformats.org/officeDocument/2006/math">
                      <m:r>
                        <a:rPr lang="en-US" sz="2200" i="1">
                          <a:latin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oMath>
                  </a14:m>
                  <a:r>
                    <a:rPr lang="en-SG" sz="2200" dirty="0"/>
                    <a:t>	(b)	</a:t>
                  </a:r>
                  <a14:m>
                    <m:oMath xmlns:m="http://schemas.openxmlformats.org/officeDocument/2006/math">
                      <m:r>
                        <a:rPr lang="en-US" sz="2200" b="0" i="1" smtClean="0">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oMath>
                  </a14:m>
                  <a:endParaRPr lang="en-US" sz="2200" dirty="0">
                    <a:ea typeface="Cambria Math" panose="02040503050406030204" pitchFamily="18" charset="0"/>
                  </a:endParaRPr>
                </a:p>
                <a:p>
                  <a:pPr>
                    <a:spcAft>
                      <a:spcPts val="600"/>
                    </a:spcAft>
                    <a:tabLst>
                      <a:tab pos="361950" algn="l"/>
                    </a:tabLst>
                  </a:pPr>
                  <a:r>
                    <a:rPr lang="en-SG" sz="2200" dirty="0"/>
                    <a:t>3.	</a:t>
                  </a:r>
                  <a:r>
                    <a:rPr lang="en-SG" sz="2200" i="1" dirty="0">
                      <a:solidFill>
                        <a:srgbClr val="C00000"/>
                      </a:solidFill>
                    </a:rPr>
                    <a:t>Transitive Property of Subsets</a:t>
                  </a:r>
                  <a:r>
                    <a:rPr lang="en-SG" sz="2200" dirty="0"/>
                    <a:t>: For all sets </a:t>
                  </a:r>
                  <a14:m>
                    <m:oMath xmlns:m="http://schemas.openxmlformats.org/officeDocument/2006/math">
                      <m:r>
                        <a:rPr lang="en-SG" sz="2200" i="1" dirty="0">
                          <a:latin typeface="Cambria Math" panose="02040503050406030204" pitchFamily="18" charset="0"/>
                        </a:rPr>
                        <m:t>𝐴</m:t>
                      </m:r>
                    </m:oMath>
                  </a14:m>
                  <a:r>
                    <a:rPr lang="en-SG" sz="2200" dirty="0"/>
                    <a:t>, </a:t>
                  </a:r>
                  <a14:m>
                    <m:oMath xmlns:m="http://schemas.openxmlformats.org/officeDocument/2006/math">
                      <m:r>
                        <a:rPr lang="en-SG" sz="2200" i="1" dirty="0" smtClean="0">
                          <a:latin typeface="Cambria Math" panose="02040503050406030204" pitchFamily="18" charset="0"/>
                        </a:rPr>
                        <m:t>𝐵</m:t>
                      </m:r>
                    </m:oMath>
                  </a14:m>
                  <a:r>
                    <a:rPr lang="en-SG" sz="2200" dirty="0"/>
                    <a:t> and </a:t>
                  </a:r>
                  <a14:m>
                    <m:oMath xmlns:m="http://schemas.openxmlformats.org/officeDocument/2006/math">
                      <m:r>
                        <a:rPr lang="en-US" sz="2200" b="0" i="1" smtClean="0">
                          <a:latin typeface="Cambria Math" panose="02040503050406030204" pitchFamily="18" charset="0"/>
                        </a:rPr>
                        <m:t>𝐶</m:t>
                      </m:r>
                    </m:oMath>
                  </a14:m>
                  <a:r>
                    <a:rPr lang="en-SG" sz="2200" dirty="0"/>
                    <a:t>,</a:t>
                  </a:r>
                </a:p>
                <a:p>
                  <a:pPr lvl="1">
                    <a:spcAft>
                      <a:spcPts val="600"/>
                    </a:spcAft>
                    <a:tabLst>
                      <a:tab pos="1258888" algn="l"/>
                      <a:tab pos="1828800" algn="l"/>
                      <a:tab pos="4119563" algn="l"/>
                      <a:tab pos="4625975" algn="l"/>
                    </a:tabLst>
                  </a:pPr>
                  <a:r>
                    <a:rPr lang="en-SG" sz="2200" dirty="0"/>
                    <a:t>	</a:t>
                  </a:r>
                  <a14:m>
                    <m:oMath xmlns:m="http://schemas.openxmlformats.org/officeDocument/2006/math">
                      <m:r>
                        <a:rPr lang="en-US" sz="2200" i="1">
                          <a:latin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r>
                        <a:rPr lang="en-US" sz="2200" b="0" i="1" smtClean="0">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𝐶</m:t>
                      </m:r>
                    </m:oMath>
                  </a14:m>
                  <a:r>
                    <a:rPr lang="en-SG" sz="2200" dirty="0"/>
                    <a:t>.</a:t>
                  </a:r>
                </a:p>
              </p:txBody>
            </p:sp>
          </mc:Choice>
          <mc:Fallback xmlns="">
            <p:sp>
              <p:nvSpPr>
                <p:cNvPr id="45" name="TextBox 44">
                  <a:extLst>
                    <a:ext uri="{FF2B5EF4-FFF2-40B4-BE49-F238E27FC236}">
                      <a16:creationId xmlns:a16="http://schemas.microsoft.com/office/drawing/2014/main" id="{69926A14-7E0B-4C6E-8A36-2DDCF53C225D}"/>
                    </a:ext>
                  </a:extLst>
                </p:cNvPr>
                <p:cNvSpPr txBox="1">
                  <a:spLocks noRot="1" noChangeAspect="1" noMove="1" noResize="1" noEditPoints="1" noAdjustHandles="1" noChangeArrowheads="1" noChangeShapeType="1" noTextEdit="1"/>
                </p:cNvSpPr>
                <p:nvPr/>
              </p:nvSpPr>
              <p:spPr>
                <a:xfrm>
                  <a:off x="1109374" y="5193984"/>
                  <a:ext cx="7731125" cy="2508379"/>
                </a:xfrm>
                <a:prstGeom prst="rect">
                  <a:avLst/>
                </a:prstGeom>
                <a:blipFill>
                  <a:blip r:embed="rId3"/>
                  <a:stretch>
                    <a:fillRect l="-1025" t="-1699" b="-4126"/>
                  </a:stretch>
                </a:blipFill>
              </p:spPr>
              <p:txBody>
                <a:bodyPr/>
                <a:lstStyle/>
                <a:p>
                  <a:r>
                    <a:rPr lang="en-US">
                      <a:noFill/>
                    </a:rPr>
                    <a:t> </a:t>
                  </a:r>
                </a:p>
              </p:txBody>
            </p:sp>
          </mc:Fallback>
        </mc:AlternateContent>
      </p:grpSp>
    </p:spTree>
    <p:extLst>
      <p:ext uri="{BB962C8B-B14F-4D97-AF65-F5344CB8AC3E}">
        <p14:creationId xmlns:p14="http://schemas.microsoft.com/office/powerpoint/2010/main" val="18190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5. Set Theory</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20019544"/>
              </p:ext>
            </p:extLst>
          </p:nvPr>
        </p:nvGraphicFramePr>
        <p:xfrm>
          <a:off x="536032" y="1068877"/>
          <a:ext cx="7979318" cy="4710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8" name="TextBox 7"/>
          <p:cNvSpPr txBox="1"/>
          <p:nvPr/>
        </p:nvSpPr>
        <p:spPr>
          <a:xfrm>
            <a:off x="0" y="-643"/>
            <a:ext cx="9144000" cy="461665"/>
          </a:xfrm>
          <a:prstGeom prst="rect">
            <a:avLst/>
          </a:prstGeom>
          <a:noFill/>
        </p:spPr>
        <p:txBody>
          <a:bodyPr wrap="square" rtlCol="0">
            <a:noAutofit/>
          </a:bodyPr>
          <a:lstStyle/>
          <a:p>
            <a:pPr>
              <a:tabLst>
                <a:tab pos="200025" algn="l"/>
                <a:tab pos="2692400" algn="l"/>
                <a:tab pos="5368925" algn="l"/>
                <a:tab pos="7088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Properties of Sets</a:t>
            </a:r>
          </a:p>
        </p:txBody>
      </p:sp>
      <p:sp>
        <p:nvSpPr>
          <p:cNvPr id="47" name="TextBox 46">
            <a:extLst>
              <a:ext uri="{FF2B5EF4-FFF2-40B4-BE49-F238E27FC236}">
                <a16:creationId xmlns:a16="http://schemas.microsoft.com/office/drawing/2014/main" id="{2F7849C3-455C-4E2C-AFB8-00C5134DC270}"/>
              </a:ext>
            </a:extLst>
          </p:cNvPr>
          <p:cNvSpPr txBox="1"/>
          <p:nvPr/>
        </p:nvSpPr>
        <p:spPr>
          <a:xfrm>
            <a:off x="486716" y="6050207"/>
            <a:ext cx="6966287" cy="400110"/>
          </a:xfrm>
          <a:prstGeom prst="rect">
            <a:avLst/>
          </a:prstGeom>
          <a:solidFill>
            <a:schemeClr val="accent4">
              <a:lumMod val="40000"/>
              <a:lumOff val="60000"/>
            </a:schemeClr>
          </a:solidFill>
        </p:spPr>
        <p:txBody>
          <a:bodyPr wrap="square" rtlCol="0">
            <a:spAutoFit/>
          </a:bodyPr>
          <a:lstStyle/>
          <a:p>
            <a:r>
              <a:rPr lang="en-US" sz="2000" dirty="0"/>
              <a:t>Reference: Epp’s Chapter 6 Set Theory</a:t>
            </a:r>
          </a:p>
        </p:txBody>
      </p:sp>
      <p:sp>
        <p:nvSpPr>
          <p:cNvPr id="41" name="Oval 40">
            <a:extLst>
              <a:ext uri="{FF2B5EF4-FFF2-40B4-BE49-F238E27FC236}">
                <a16:creationId xmlns:a16="http://schemas.microsoft.com/office/drawing/2014/main" id="{FE560B91-D43D-40A8-9524-B5B3D8425FC4}"/>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4BD474D-D243-451D-8105-8EF835D327BA}"/>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D86C5B1-66A5-4AF7-8487-4E170B6CBF84}"/>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10A569D8-BEA0-4312-826A-3FFF2CB85ED3}"/>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270FCBBC-5C44-4995-A268-350A6656ECD5}"/>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a:extLst>
              <a:ext uri="{FF2B5EF4-FFF2-40B4-BE49-F238E27FC236}">
                <a16:creationId xmlns:a16="http://schemas.microsoft.com/office/drawing/2014/main" id="{C3CCD1A4-2079-41AE-93C0-75F0D7356185}"/>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B2A954C8-A096-4732-A979-75A7C701C81F}"/>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F72175A4-6F99-4BF0-A292-34F6D0A07E22}"/>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a:extLst>
              <a:ext uri="{FF2B5EF4-FFF2-40B4-BE49-F238E27FC236}">
                <a16:creationId xmlns:a16="http://schemas.microsoft.com/office/drawing/2014/main" id="{3A493224-744C-43A3-897C-E59B841D7705}"/>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027AB489-34C6-4AA3-8EED-0F5F2F7D6810}"/>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DDD29591-5B53-44A4-B0B9-E8A01141982D}"/>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D122CF2D-22D4-40A1-B656-03FEA2E5B8E1}"/>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59CCE40D-50A0-4A70-9057-FF5831CBE556}"/>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58439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Properties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16" name="Oval 15"/>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TextBox 28">
            <a:extLst>
              <a:ext uri="{FF2B5EF4-FFF2-40B4-BE49-F238E27FC236}">
                <a16:creationId xmlns:a16="http://schemas.microsoft.com/office/drawing/2014/main" id="{6094D2DF-4405-4783-BAF8-AC79A3FB2E32}"/>
              </a:ext>
            </a:extLst>
          </p:cNvPr>
          <p:cNvSpPr txBox="1"/>
          <p:nvPr/>
        </p:nvSpPr>
        <p:spPr>
          <a:xfrm>
            <a:off x="470705" y="925911"/>
            <a:ext cx="8202590" cy="1384995"/>
          </a:xfrm>
          <a:prstGeom prst="rect">
            <a:avLst/>
          </a:prstGeom>
          <a:noFill/>
          <a:ln>
            <a:noFill/>
          </a:ln>
        </p:spPr>
        <p:txBody>
          <a:bodyPr wrap="square" rtlCol="0">
            <a:spAutoFit/>
          </a:bodyPr>
          <a:lstStyle/>
          <a:p>
            <a:r>
              <a:rPr lang="en-US" altLang="en-US" sz="2800" dirty="0"/>
              <a:t>Procedural versions of the definitions of the other set operations are derived similarly and are summarized below.</a:t>
            </a:r>
            <a:endParaRPr lang="en-US" altLang="en-US" sz="2400" dirty="0"/>
          </a:p>
        </p:txBody>
      </p:sp>
      <p:grpSp>
        <p:nvGrpSpPr>
          <p:cNvPr id="30" name="Group 29">
            <a:extLst>
              <a:ext uri="{FF2B5EF4-FFF2-40B4-BE49-F238E27FC236}">
                <a16:creationId xmlns:a16="http://schemas.microsoft.com/office/drawing/2014/main" id="{010E19B1-3C1E-4C07-9D6D-43F31FCCA90A}"/>
              </a:ext>
            </a:extLst>
          </p:cNvPr>
          <p:cNvGrpSpPr/>
          <p:nvPr/>
        </p:nvGrpSpPr>
        <p:grpSpPr>
          <a:xfrm>
            <a:off x="809717" y="2301658"/>
            <a:ext cx="7863578" cy="2934403"/>
            <a:chOff x="993228" y="4598517"/>
            <a:chExt cx="7863578" cy="2934403"/>
          </a:xfrm>
        </p:grpSpPr>
        <p:sp>
          <p:nvSpPr>
            <p:cNvPr id="40" name="Rectangle 39">
              <a:extLst>
                <a:ext uri="{FF2B5EF4-FFF2-40B4-BE49-F238E27FC236}">
                  <a16:creationId xmlns:a16="http://schemas.microsoft.com/office/drawing/2014/main" id="{4715FD0A-D783-4401-9F51-865AA31E2F38}"/>
                </a:ext>
              </a:extLst>
            </p:cNvPr>
            <p:cNvSpPr/>
            <p:nvPr/>
          </p:nvSpPr>
          <p:spPr>
            <a:xfrm>
              <a:off x="993228" y="4598517"/>
              <a:ext cx="7863578" cy="293440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CF00C195-F5D0-4B1D-BCA7-3E5F20EEAA99}"/>
                </a:ext>
              </a:extLst>
            </p:cNvPr>
            <p:cNvSpPr/>
            <p:nvPr/>
          </p:nvSpPr>
          <p:spPr>
            <a:xfrm>
              <a:off x="993228" y="4598517"/>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a:extLst>
                <a:ext uri="{FF2B5EF4-FFF2-40B4-BE49-F238E27FC236}">
                  <a16:creationId xmlns:a16="http://schemas.microsoft.com/office/drawing/2014/main" id="{CAC6C8AD-4585-47D9-8CBD-9029BD96CC16}"/>
                </a:ext>
              </a:extLst>
            </p:cNvPr>
            <p:cNvSpPr txBox="1"/>
            <p:nvPr/>
          </p:nvSpPr>
          <p:spPr>
            <a:xfrm>
              <a:off x="1109374" y="4598517"/>
              <a:ext cx="5278853" cy="461665"/>
            </a:xfrm>
            <a:prstGeom prst="rect">
              <a:avLst/>
            </a:prstGeom>
            <a:noFill/>
          </p:spPr>
          <p:txBody>
            <a:bodyPr wrap="square" rtlCol="0">
              <a:spAutoFit/>
            </a:bodyPr>
            <a:lstStyle/>
            <a:p>
              <a:r>
                <a:rPr lang="en-SG" sz="2400" dirty="0">
                  <a:solidFill>
                    <a:schemeClr val="bg1"/>
                  </a:solidFill>
                </a:rPr>
                <a:t>Procedural Versions of Set Definitions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646371F-07E0-4C5E-8047-495D32E986C8}"/>
                    </a:ext>
                  </a:extLst>
                </p:cNvPr>
                <p:cNvSpPr txBox="1"/>
                <p:nvPr/>
              </p:nvSpPr>
              <p:spPr>
                <a:xfrm>
                  <a:off x="1142631" y="5093791"/>
                  <a:ext cx="7493526" cy="2439129"/>
                </a:xfrm>
                <a:prstGeom prst="rect">
                  <a:avLst/>
                </a:prstGeom>
                <a:noFill/>
              </p:spPr>
              <p:txBody>
                <a:bodyPr wrap="square" rtlCol="0">
                  <a:spAutoFit/>
                </a:bodyPr>
                <a:lstStyle/>
                <a:p>
                  <a:pPr>
                    <a:spcAft>
                      <a:spcPts val="300"/>
                    </a:spcAft>
                  </a:pPr>
                  <a:r>
                    <a:rPr lang="en-US" sz="2000" dirty="0"/>
                    <a:t>Let </a:t>
                  </a:r>
                  <a14:m>
                    <m:oMath xmlns:m="http://schemas.openxmlformats.org/officeDocument/2006/math">
                      <m:r>
                        <a:rPr lang="en-US" sz="2000" i="1" dirty="0" smtClean="0">
                          <a:latin typeface="Cambria Math" panose="02040503050406030204" pitchFamily="18" charset="0"/>
                        </a:rPr>
                        <m:t>𝑋</m:t>
                      </m:r>
                    </m:oMath>
                  </a14:m>
                  <a:r>
                    <a:rPr lang="en-US" sz="2000" dirty="0"/>
                    <a:t> and </a:t>
                  </a:r>
                  <a14:m>
                    <m:oMath xmlns:m="http://schemas.openxmlformats.org/officeDocument/2006/math">
                      <m:r>
                        <a:rPr lang="en-US" sz="2000" i="1" dirty="0" smtClean="0">
                          <a:latin typeface="Cambria Math" panose="02040503050406030204" pitchFamily="18" charset="0"/>
                        </a:rPr>
                        <m:t>𝑌</m:t>
                      </m:r>
                    </m:oMath>
                  </a14:m>
                  <a:r>
                    <a:rPr lang="en-US" sz="2000" dirty="0"/>
                    <a:t> be subsets of a universal set </a:t>
                  </a:r>
                  <a14:m>
                    <m:oMath xmlns:m="http://schemas.openxmlformats.org/officeDocument/2006/math">
                      <m:r>
                        <a:rPr lang="en-US" sz="2000" i="1" dirty="0" smtClean="0">
                          <a:latin typeface="Cambria Math" panose="02040503050406030204" pitchFamily="18" charset="0"/>
                        </a:rPr>
                        <m:t>𝑈</m:t>
                      </m:r>
                    </m:oMath>
                  </a14:m>
                  <a:r>
                    <a:rPr lang="en-US" sz="2000" dirty="0"/>
                    <a:t> and suppose </a:t>
                  </a:r>
                  <a14:m>
                    <m:oMath xmlns:m="http://schemas.openxmlformats.org/officeDocument/2006/math">
                      <m:r>
                        <a:rPr lang="en-SG" sz="2000" b="0" i="1" dirty="0" smtClean="0">
                          <a:latin typeface="Cambria Math" panose="02040503050406030204" pitchFamily="18" charset="0"/>
                        </a:rPr>
                        <m:t>𝑎</m:t>
                      </m:r>
                    </m:oMath>
                  </a14:m>
                  <a:r>
                    <a:rPr lang="en-US" sz="2000" dirty="0"/>
                    <a:t> and </a:t>
                  </a:r>
                  <a14:m>
                    <m:oMath xmlns:m="http://schemas.openxmlformats.org/officeDocument/2006/math">
                      <m:r>
                        <a:rPr lang="en-SG" sz="2000" b="0" i="1" dirty="0" smtClean="0">
                          <a:latin typeface="Cambria Math" panose="02040503050406030204" pitchFamily="18" charset="0"/>
                        </a:rPr>
                        <m:t>𝑏</m:t>
                      </m:r>
                    </m:oMath>
                  </a14:m>
                  <a:r>
                    <a:rPr lang="en-US" sz="2000" dirty="0"/>
                    <a:t> are elements of </a:t>
                  </a:r>
                  <a14:m>
                    <m:oMath xmlns:m="http://schemas.openxmlformats.org/officeDocument/2006/math">
                      <m:r>
                        <a:rPr lang="en-US" sz="2000" i="1" dirty="0" smtClean="0">
                          <a:latin typeface="Cambria Math" panose="02040503050406030204" pitchFamily="18" charset="0"/>
                        </a:rPr>
                        <m:t>𝑈</m:t>
                      </m:r>
                    </m:oMath>
                  </a14:m>
                  <a:r>
                    <a:rPr lang="en-US" sz="2000" dirty="0"/>
                    <a:t>.</a:t>
                  </a:r>
                </a:p>
                <a:p>
                  <a:pPr marL="180975">
                    <a:spcAft>
                      <a:spcPts val="300"/>
                    </a:spcAft>
                    <a:tabLst>
                      <a:tab pos="542925" algn="l"/>
                    </a:tabLst>
                  </a:pPr>
                  <a:r>
                    <a:rPr lang="en-US" sz="2000" dirty="0"/>
                    <a:t>1.	</a:t>
                  </a:r>
                  <a14:m>
                    <m:oMath xmlns:m="http://schemas.openxmlformats.org/officeDocument/2006/math">
                      <m:r>
                        <a:rPr lang="en-SG" sz="2000" b="0" i="1" smtClean="0">
                          <a:latin typeface="Cambria Math" panose="02040503050406030204" pitchFamily="18" charset="0"/>
                        </a:rPr>
                        <m:t>𝑎</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𝑋</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𝑎</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𝑋</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𝑎</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𝑌</m:t>
                      </m:r>
                    </m:oMath>
                  </a14:m>
                  <a:endParaRPr lang="en-US" sz="2000" dirty="0"/>
                </a:p>
                <a:p>
                  <a:pPr marL="180975">
                    <a:spcAft>
                      <a:spcPts val="300"/>
                    </a:spcAft>
                    <a:tabLst>
                      <a:tab pos="542925" algn="l"/>
                    </a:tabLst>
                  </a:pPr>
                  <a:r>
                    <a:rPr lang="en-US" sz="2000" dirty="0"/>
                    <a:t>2.	</a:t>
                  </a:r>
                  <a14:m>
                    <m:oMath xmlns:m="http://schemas.openxmlformats.org/officeDocument/2006/math">
                      <m:r>
                        <a:rPr lang="en-SG" sz="2000" b="0" i="1" smtClean="0">
                          <a:latin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SG" sz="200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SG" sz="200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oMath>
                  </a14:m>
                  <a:endParaRPr lang="en-US" sz="2000" dirty="0"/>
                </a:p>
                <a:p>
                  <a:pPr marL="180975">
                    <a:spcAft>
                      <a:spcPts val="300"/>
                    </a:spcAft>
                    <a:tabLst>
                      <a:tab pos="542925" algn="l"/>
                    </a:tabLst>
                  </a:pPr>
                  <a:r>
                    <a:rPr lang="en-US" sz="2000" dirty="0"/>
                    <a:t>3.	</a:t>
                  </a:r>
                  <a14:m>
                    <m:oMath xmlns:m="http://schemas.openxmlformats.org/officeDocument/2006/math">
                      <m:r>
                        <a:rPr lang="en-SG" sz="2000" i="1">
                          <a:latin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SG"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𝑎</m:t>
                      </m:r>
                      <m:r>
                        <a:rPr lang="en-SG" sz="200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oMath>
                  </a14:m>
                  <a:endParaRPr lang="en-US" sz="2000" dirty="0"/>
                </a:p>
                <a:p>
                  <a:pPr marL="180975">
                    <a:spcAft>
                      <a:spcPts val="300"/>
                    </a:spcAft>
                    <a:tabLst>
                      <a:tab pos="542925" algn="l"/>
                    </a:tabLst>
                  </a:pPr>
                  <a:r>
                    <a:rPr lang="en-US" sz="2000" dirty="0"/>
                    <a:t>4.	</a:t>
                  </a:r>
                  <a14:m>
                    <m:oMath xmlns:m="http://schemas.openxmlformats.org/officeDocument/2006/math">
                      <m:r>
                        <a:rPr lang="en-SG" sz="2000" i="1">
                          <a:latin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acc>
                        <m:accPr>
                          <m:chr m:val="̅"/>
                          <m:ctrlPr>
                            <a:rPr lang="en-SG" sz="2000" i="1" smtClean="0">
                              <a:latin typeface="Cambria Math" panose="02040503050406030204" pitchFamily="18" charset="0"/>
                              <a:ea typeface="Cambria Math" panose="02040503050406030204" pitchFamily="18" charset="0"/>
                            </a:rPr>
                          </m:ctrlPr>
                        </m:accPr>
                        <m:e>
                          <m:r>
                            <a:rPr lang="en-SG" sz="2000" b="0" i="1" smtClean="0">
                              <a:latin typeface="Cambria Math" panose="02040503050406030204" pitchFamily="18" charset="0"/>
                              <a:ea typeface="Cambria Math" panose="02040503050406030204" pitchFamily="18" charset="0"/>
                            </a:rPr>
                            <m:t>𝑋</m:t>
                          </m:r>
                        </m:e>
                      </m:acc>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𝑋</m:t>
                      </m:r>
                    </m:oMath>
                  </a14:m>
                  <a:endParaRPr lang="en-US" sz="2000" dirty="0"/>
                </a:p>
                <a:p>
                  <a:pPr marL="180975">
                    <a:spcAft>
                      <a:spcPts val="300"/>
                    </a:spcAft>
                    <a:tabLst>
                      <a:tab pos="542925" algn="l"/>
                    </a:tabLst>
                  </a:pPr>
                  <a:r>
                    <a:rPr lang="en-US" sz="2000" dirty="0"/>
                    <a:t>5.	</a:t>
                  </a:r>
                  <a14:m>
                    <m:oMath xmlns:m="http://schemas.openxmlformats.org/officeDocument/2006/math">
                      <m:r>
                        <a:rPr lang="en-SG" sz="2000" b="0" i="1" smtClean="0">
                          <a:latin typeface="Cambria Math" panose="02040503050406030204" pitchFamily="18" charset="0"/>
                        </a:rPr>
                        <m:t>(</m:t>
                      </m:r>
                      <m:r>
                        <a:rPr lang="en-SG" sz="2000" b="0" i="1" smtClean="0">
                          <a:latin typeface="Cambria Math" panose="02040503050406030204" pitchFamily="18" charset="0"/>
                        </a:rPr>
                        <m:t>𝑎</m:t>
                      </m:r>
                      <m:r>
                        <a:rPr lang="en-SG" sz="2000" b="0" i="1" smtClean="0">
                          <a:latin typeface="Cambria Math" panose="02040503050406030204" pitchFamily="18" charset="0"/>
                        </a:rPr>
                        <m:t>,</m:t>
                      </m:r>
                      <m:r>
                        <a:rPr lang="en-SG" sz="2000" b="0" i="1" smtClean="0">
                          <a:latin typeface="Cambria Math" panose="02040503050406030204" pitchFamily="18" charset="0"/>
                        </a:rPr>
                        <m:t>𝑏</m:t>
                      </m:r>
                      <m:r>
                        <a:rPr lang="en-SG" sz="2000" b="0" i="1" smtClean="0">
                          <a:latin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𝑋</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𝑌</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𝑎</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𝑋</m:t>
                      </m:r>
                      <m:r>
                        <a:rPr lang="en-SG" sz="2000" i="1">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𝑏</m:t>
                      </m:r>
                      <m:r>
                        <a:rPr lang="en-SG" sz="2000" i="1">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𝑌</m:t>
                      </m:r>
                    </m:oMath>
                  </a14:m>
                  <a:endParaRPr lang="en-US" sz="2000" dirty="0"/>
                </a:p>
              </p:txBody>
            </p:sp>
          </mc:Choice>
          <mc:Fallback xmlns="">
            <p:sp>
              <p:nvSpPr>
                <p:cNvPr id="43" name="TextBox 42">
                  <a:extLst>
                    <a:ext uri="{FF2B5EF4-FFF2-40B4-BE49-F238E27FC236}">
                      <a16:creationId xmlns:a16="http://schemas.microsoft.com/office/drawing/2014/main" id="{4646371F-07E0-4C5E-8047-495D32E986C8}"/>
                    </a:ext>
                  </a:extLst>
                </p:cNvPr>
                <p:cNvSpPr txBox="1">
                  <a:spLocks noRot="1" noChangeAspect="1" noMove="1" noResize="1" noEditPoints="1" noAdjustHandles="1" noChangeArrowheads="1" noChangeShapeType="1" noTextEdit="1"/>
                </p:cNvSpPr>
                <p:nvPr/>
              </p:nvSpPr>
              <p:spPr>
                <a:xfrm>
                  <a:off x="1142631" y="5093791"/>
                  <a:ext cx="7493526" cy="2439129"/>
                </a:xfrm>
                <a:prstGeom prst="rect">
                  <a:avLst/>
                </a:prstGeom>
                <a:blipFill>
                  <a:blip r:embed="rId3"/>
                  <a:stretch>
                    <a:fillRect l="-813" t="-1500" b="-350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8240BAC-006D-44A2-8155-2B350A6C4CF5}"/>
                  </a:ext>
                </a:extLst>
              </p:cNvPr>
              <p:cNvSpPr txBox="1"/>
              <p:nvPr/>
            </p:nvSpPr>
            <p:spPr>
              <a:xfrm>
                <a:off x="470705" y="5411479"/>
                <a:ext cx="7863578" cy="1200329"/>
              </a:xfrm>
              <a:prstGeom prst="rect">
                <a:avLst/>
              </a:prstGeom>
              <a:noFill/>
            </p:spPr>
            <p:txBody>
              <a:bodyPr wrap="square" rtlCol="0">
                <a:spAutoFit/>
              </a:bodyPr>
              <a:lstStyle/>
              <a:p>
                <a:r>
                  <a:rPr lang="en-US" sz="2400" dirty="0"/>
                  <a:t>Note: In a context where </a:t>
                </a:r>
                <a14:m>
                  <m:oMath xmlns:m="http://schemas.openxmlformats.org/officeDocument/2006/math">
                    <m:r>
                      <a:rPr lang="en-US" sz="2400" i="1" dirty="0" smtClean="0">
                        <a:latin typeface="Cambria Math" panose="02040503050406030204" pitchFamily="18" charset="0"/>
                      </a:rPr>
                      <m:t>𝑈</m:t>
                    </m:r>
                  </m:oMath>
                </a14:m>
                <a:r>
                  <a:rPr lang="en-US" sz="2400" dirty="0"/>
                  <a:t> is the universal set (so that implicitly means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oMath>
                </a14:m>
                <a:r>
                  <a:rPr lang="en-SG" sz="2400" dirty="0"/>
                  <a:t>), the complement of </a:t>
                </a:r>
                <a14:m>
                  <m:oMath xmlns:m="http://schemas.openxmlformats.org/officeDocument/2006/math">
                    <m:r>
                      <a:rPr lang="en-SG" sz="2400" i="1" dirty="0" smtClean="0">
                        <a:latin typeface="Cambria Math" panose="02040503050406030204" pitchFamily="18" charset="0"/>
                      </a:rPr>
                      <m:t>𝑋</m:t>
                    </m:r>
                  </m:oMath>
                </a14:m>
                <a:r>
                  <a:rPr lang="en-SG" sz="2400" dirty="0"/>
                  <a:t>, denoted </a:t>
                </a:r>
                <a14:m>
                  <m:oMath xmlns:m="http://schemas.openxmlformats.org/officeDocument/2006/math">
                    <m:acc>
                      <m:accPr>
                        <m:chr m:val="̅"/>
                        <m:ctrlPr>
                          <a:rPr lang="en-SG" sz="2400" i="1" smtClean="0">
                            <a:latin typeface="Cambria Math" panose="02040503050406030204" pitchFamily="18" charset="0"/>
                          </a:rPr>
                        </m:ctrlPr>
                      </m:accPr>
                      <m:e>
                        <m:r>
                          <a:rPr lang="en-US" sz="2400" b="0" i="1" smtClean="0">
                            <a:latin typeface="Cambria Math" panose="02040503050406030204" pitchFamily="18" charset="0"/>
                          </a:rPr>
                          <m:t>𝑋</m:t>
                        </m:r>
                      </m:e>
                    </m:acc>
                  </m:oMath>
                </a14:m>
                <a:r>
                  <a:rPr lang="en-SG" sz="2400" dirty="0"/>
                  <a:t> or </a:t>
                </a:r>
                <a14:m>
                  <m:oMath xmlns:m="http://schemas.openxmlformats.org/officeDocument/2006/math">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𝑐</m:t>
                        </m:r>
                      </m:sup>
                    </m:sSup>
                  </m:oMath>
                </a14:m>
                <a:r>
                  <a:rPr lang="en-SG" sz="2400" dirty="0"/>
                  <a:t>, is defined by </a:t>
                </a:r>
                <a14:m>
                  <m:oMath xmlns:m="http://schemas.openxmlformats.org/officeDocument/2006/math">
                    <m:acc>
                      <m:accPr>
                        <m:chr m:val="̅"/>
                        <m:ctrlPr>
                          <a:rPr lang="en-SG" sz="2400" i="1">
                            <a:latin typeface="Cambria Math" panose="02040503050406030204" pitchFamily="18" charset="0"/>
                          </a:rPr>
                        </m:ctrlPr>
                      </m:accPr>
                      <m:e>
                        <m:r>
                          <a:rPr lang="en-US" sz="2400" i="1">
                            <a:latin typeface="Cambria Math" panose="02040503050406030204" pitchFamily="18" charset="0"/>
                          </a:rPr>
                          <m:t>𝑋</m:t>
                        </m:r>
                      </m:e>
                    </m:acc>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 </m:t>
                    </m:r>
                    <m:r>
                      <a:rPr lang="en-US" sz="2400" b="0" i="1" smtClean="0">
                        <a:latin typeface="Cambria Math" panose="02040503050406030204" pitchFamily="18" charset="0"/>
                      </a:rPr>
                      <m:t>𝑋</m:t>
                    </m:r>
                  </m:oMath>
                </a14:m>
                <a:r>
                  <a:rPr lang="en-SG" sz="2400" dirty="0"/>
                  <a:t>. </a:t>
                </a:r>
              </a:p>
            </p:txBody>
          </p:sp>
        </mc:Choice>
        <mc:Fallback xmlns="">
          <p:sp>
            <p:nvSpPr>
              <p:cNvPr id="44" name="TextBox 43">
                <a:extLst>
                  <a:ext uri="{FF2B5EF4-FFF2-40B4-BE49-F238E27FC236}">
                    <a16:creationId xmlns:a16="http://schemas.microsoft.com/office/drawing/2014/main" id="{08240BAC-006D-44A2-8155-2B350A6C4CF5}"/>
                  </a:ext>
                </a:extLst>
              </p:cNvPr>
              <p:cNvSpPr txBox="1">
                <a:spLocks noRot="1" noChangeAspect="1" noMove="1" noResize="1" noEditPoints="1" noAdjustHandles="1" noChangeArrowheads="1" noChangeShapeType="1" noTextEdit="1"/>
              </p:cNvSpPr>
              <p:nvPr/>
            </p:nvSpPr>
            <p:spPr>
              <a:xfrm>
                <a:off x="470705" y="5411479"/>
                <a:ext cx="7863578" cy="1200329"/>
              </a:xfrm>
              <a:prstGeom prst="rect">
                <a:avLst/>
              </a:prstGeom>
              <a:blipFill>
                <a:blip r:embed="rId4"/>
                <a:stretch>
                  <a:fillRect l="-1163" t="-4061" r="-775" b="-10660"/>
                </a:stretch>
              </a:blipFill>
            </p:spPr>
            <p:txBody>
              <a:bodyPr/>
              <a:lstStyle/>
              <a:p>
                <a:r>
                  <a:rPr lang="en-SG">
                    <a:noFill/>
                  </a:rPr>
                  <a:t> </a:t>
                </a:r>
              </a:p>
            </p:txBody>
          </p:sp>
        </mc:Fallback>
      </mc:AlternateContent>
    </p:spTree>
    <p:extLst>
      <p:ext uri="{BB962C8B-B14F-4D97-AF65-F5344CB8AC3E}">
        <p14:creationId xmlns:p14="http://schemas.microsoft.com/office/powerpoint/2010/main" val="105190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18320"/>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Identities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5.2.2 Set Identities</a:t>
            </a:r>
            <a:endParaRPr lang="en-SG" sz="2000" dirty="0">
              <a:solidFill>
                <a:schemeClr val="bg1"/>
              </a:solidFill>
            </a:endParaRPr>
          </a:p>
        </p:txBody>
      </p:sp>
      <p:sp>
        <p:nvSpPr>
          <p:cNvPr id="9" name="Oval 8">
            <a:extLst>
              <a:ext uri="{FF2B5EF4-FFF2-40B4-BE49-F238E27FC236}">
                <a16:creationId xmlns:a16="http://schemas.microsoft.com/office/drawing/2014/main" id="{3E41A7C4-B1B9-43CF-A2E3-B230E4FE292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Oval 9">
            <a:extLst>
              <a:ext uri="{FF2B5EF4-FFF2-40B4-BE49-F238E27FC236}">
                <a16:creationId xmlns:a16="http://schemas.microsoft.com/office/drawing/2014/main" id="{DAAE223D-1EC6-410A-8B21-7D5159D1AD9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CDE2A4E2-6870-47D5-9698-F9DFD3E054E8}"/>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4D83B5BC-2A2E-4A2F-9A7A-E33509EDDC70}"/>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67A5D077-051A-4C8A-85BA-DDC502D3A8D0}"/>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605011EE-2EF7-4B74-AE05-20B3FC63CDF8}"/>
              </a:ext>
            </a:extLst>
          </p:cNvPr>
          <p:cNvSpPr/>
          <p:nvPr/>
        </p:nvSpPr>
        <p:spPr>
          <a:xfrm>
            <a:off x="303537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C1AD9E05-F97B-42F8-AF7B-7DB86F88496D}"/>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95CDC254-A5E7-448F-BD40-40EE194E82C8}"/>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F4147FB7-A749-4645-B21B-26AC2F00CD3E}"/>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6DF229C-3B34-40CF-92CF-5232F8D8FE90}"/>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21A96F66-A686-45AF-AB33-D76E2AB3BD78}"/>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5F07A92-951F-45F6-A5E5-30BE2C5E5673}"/>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8391990-A411-4981-9A40-02B073E7750C}"/>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6" name="Group 25">
            <a:extLst>
              <a:ext uri="{FF2B5EF4-FFF2-40B4-BE49-F238E27FC236}">
                <a16:creationId xmlns:a16="http://schemas.microsoft.com/office/drawing/2014/main" id="{8701038D-4258-492F-944C-383BBB22C8E1}"/>
              </a:ext>
            </a:extLst>
          </p:cNvPr>
          <p:cNvGrpSpPr/>
          <p:nvPr/>
        </p:nvGrpSpPr>
        <p:grpSpPr>
          <a:xfrm>
            <a:off x="369739" y="1385161"/>
            <a:ext cx="8482823" cy="5294161"/>
            <a:chOff x="993227" y="4598515"/>
            <a:chExt cx="8482823" cy="5339281"/>
          </a:xfrm>
        </p:grpSpPr>
        <p:sp>
          <p:nvSpPr>
            <p:cNvPr id="27" name="Rectangle 26">
              <a:extLst>
                <a:ext uri="{FF2B5EF4-FFF2-40B4-BE49-F238E27FC236}">
                  <a16:creationId xmlns:a16="http://schemas.microsoft.com/office/drawing/2014/main" id="{41D86F53-B552-4825-A077-99D1D343CCCC}"/>
                </a:ext>
              </a:extLst>
            </p:cNvPr>
            <p:cNvSpPr/>
            <p:nvPr/>
          </p:nvSpPr>
          <p:spPr>
            <a:xfrm>
              <a:off x="993227" y="4598515"/>
              <a:ext cx="8482823" cy="533928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Rectangle 27">
              <a:extLst>
                <a:ext uri="{FF2B5EF4-FFF2-40B4-BE49-F238E27FC236}">
                  <a16:creationId xmlns:a16="http://schemas.microsoft.com/office/drawing/2014/main" id="{37E7B9D3-9A0D-401F-BDBB-B4C18B3D3FB4}"/>
                </a:ext>
              </a:extLst>
            </p:cNvPr>
            <p:cNvSpPr/>
            <p:nvPr/>
          </p:nvSpPr>
          <p:spPr>
            <a:xfrm>
              <a:off x="993227" y="4598517"/>
              <a:ext cx="848282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9" name="TextBox 28">
              <a:extLst>
                <a:ext uri="{FF2B5EF4-FFF2-40B4-BE49-F238E27FC236}">
                  <a16:creationId xmlns:a16="http://schemas.microsoft.com/office/drawing/2014/main" id="{A4F06A32-8862-41CE-9433-015D6BDA7803}"/>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6.2.2 Set Identities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29662C-E625-4C1F-BCBD-21DC4DF0B756}"/>
                    </a:ext>
                  </a:extLst>
                </p:cNvPr>
                <p:cNvSpPr txBox="1"/>
                <p:nvPr/>
              </p:nvSpPr>
              <p:spPr>
                <a:xfrm>
                  <a:off x="1109374" y="5193984"/>
                  <a:ext cx="8029464" cy="4743812"/>
                </a:xfrm>
                <a:prstGeom prst="rect">
                  <a:avLst/>
                </a:prstGeom>
                <a:noFill/>
              </p:spPr>
              <p:txBody>
                <a:bodyPr wrap="square" rtlCol="0">
                  <a:spAutoFit/>
                </a:bodyPr>
                <a:lstStyle/>
                <a:p>
                  <a:pPr>
                    <a:spcAft>
                      <a:spcPts val="600"/>
                    </a:spcAft>
                  </a:pPr>
                  <a:r>
                    <a:rPr lang="en-SG" sz="2200" dirty="0"/>
                    <a:t>Let all sets referred to below be subsets of a universal set </a:t>
                  </a:r>
                  <a14:m>
                    <m:oMath xmlns:m="http://schemas.openxmlformats.org/officeDocument/2006/math">
                      <m:r>
                        <a:rPr lang="en-SG" sz="2200" i="1" dirty="0" smtClean="0">
                          <a:latin typeface="Cambria Math" panose="02040503050406030204" pitchFamily="18" charset="0"/>
                        </a:rPr>
                        <m:t>𝑈</m:t>
                      </m:r>
                    </m:oMath>
                  </a14:m>
                  <a:r>
                    <a:rPr lang="en-SG" sz="2200" dirty="0"/>
                    <a:t>.</a:t>
                  </a:r>
                </a:p>
                <a:p>
                  <a:pPr marL="90488">
                    <a:tabLst>
                      <a:tab pos="452438" algn="l"/>
                    </a:tabLst>
                  </a:pPr>
                  <a:r>
                    <a:rPr lang="en-SG" sz="2000" dirty="0"/>
                    <a:t>1.	</a:t>
                  </a:r>
                  <a:r>
                    <a:rPr lang="en-SG" sz="2000" i="1" dirty="0">
                      <a:solidFill>
                        <a:srgbClr val="C00000"/>
                      </a:solidFill>
                    </a:rPr>
                    <a:t>Commutative Laws</a:t>
                  </a:r>
                  <a:r>
                    <a:rPr lang="en-SG" sz="2000" dirty="0"/>
                    <a:t>: For all sets </a:t>
                  </a:r>
                  <a14:m>
                    <m:oMath xmlns:m="http://schemas.openxmlformats.org/officeDocument/2006/math">
                      <m:r>
                        <a:rPr lang="en-SG" sz="2000" i="1" dirty="0" smtClean="0">
                          <a:latin typeface="Cambria Math" panose="02040503050406030204" pitchFamily="18" charset="0"/>
                        </a:rPr>
                        <m:t>𝐴</m:t>
                      </m:r>
                    </m:oMath>
                  </a14:m>
                  <a:r>
                    <a:rPr lang="en-SG" sz="2000" dirty="0"/>
                    <a:t> and </a:t>
                  </a:r>
                  <a14:m>
                    <m:oMath xmlns:m="http://schemas.openxmlformats.org/officeDocument/2006/math">
                      <m:r>
                        <a:rPr lang="en-SG" sz="2000" i="1" dirty="0" smtClean="0">
                          <a:latin typeface="Cambria Math" panose="02040503050406030204" pitchFamily="18" charset="0"/>
                        </a:rPr>
                        <m:t>𝐵</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b="0" i="1" smtClean="0">
                          <a:latin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oMath>
                  </a14:m>
                  <a:r>
                    <a:rPr lang="en-SG" dirty="0"/>
                    <a:t>	and	(b)	</a:t>
                  </a:r>
                  <a14:m>
                    <m:oMath xmlns:m="http://schemas.openxmlformats.org/officeDocument/2006/math">
                      <m:r>
                        <a:rPr lang="en-SG" b="0" i="1" smtClean="0">
                          <a:latin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oMath>
                  </a14:m>
                  <a:r>
                    <a:rPr lang="en-SG" dirty="0"/>
                    <a:t>.</a:t>
                  </a:r>
                </a:p>
                <a:p>
                  <a:pPr marL="90488">
                    <a:tabLst>
                      <a:tab pos="452438" algn="l"/>
                    </a:tabLst>
                  </a:pPr>
                  <a:r>
                    <a:rPr lang="en-SG" sz="2000" dirty="0"/>
                    <a:t>2.	</a:t>
                  </a:r>
                  <a:r>
                    <a:rPr lang="en-SG" sz="2000" i="1" dirty="0">
                      <a:solidFill>
                        <a:srgbClr val="C00000"/>
                      </a:solidFill>
                    </a:rPr>
                    <a:t>Associative Laws</a:t>
                  </a:r>
                  <a:r>
                    <a:rPr lang="en-SG" sz="2000" dirty="0"/>
                    <a:t>: For all sets </a:t>
                  </a:r>
                  <a14:m>
                    <m:oMath xmlns:m="http://schemas.openxmlformats.org/officeDocument/2006/math">
                      <m:r>
                        <a:rPr lang="en-SG" sz="2000" i="1" dirty="0">
                          <a:latin typeface="Cambria Math" panose="02040503050406030204" pitchFamily="18" charset="0"/>
                        </a:rPr>
                        <m:t>𝐴</m:t>
                      </m:r>
                      <m:r>
                        <a:rPr lang="en-SG" sz="2000" b="0" i="1" dirty="0" smtClean="0">
                          <a:latin typeface="Cambria Math" panose="02040503050406030204" pitchFamily="18" charset="0"/>
                        </a:rPr>
                        <m:t>,</m:t>
                      </m:r>
                      <m:r>
                        <a:rPr lang="en-SG" sz="2000" b="0" i="1" dirty="0" smtClean="0">
                          <a:latin typeface="Cambria Math" panose="02040503050406030204" pitchFamily="18" charset="0"/>
                        </a:rPr>
                        <m:t>𝐵</m:t>
                      </m:r>
                    </m:oMath>
                  </a14:m>
                  <a:r>
                    <a:rPr lang="en-SG" sz="2000" dirty="0"/>
                    <a:t> and </a:t>
                  </a:r>
                  <a14:m>
                    <m:oMath xmlns:m="http://schemas.openxmlformats.org/officeDocument/2006/math">
                      <m:r>
                        <a:rPr lang="en-SG" sz="2000" b="0" i="1" dirty="0" smtClean="0">
                          <a:latin typeface="Cambria Math" panose="02040503050406030204" pitchFamily="18" charset="0"/>
                        </a:rPr>
                        <m:t>𝐶</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b="0" i="0" smtClean="0">
                          <a:latin typeface="Cambria Math" panose="02040503050406030204" pitchFamily="18" charset="0"/>
                        </a:rPr>
                        <m:t>(</m:t>
                      </m:r>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𝐶</m:t>
                      </m:r>
                      <m:r>
                        <a:rPr lang="en-SG" b="0" i="1" smtClean="0">
                          <a:latin typeface="Cambria Math" panose="02040503050406030204" pitchFamily="18" charset="0"/>
                          <a:ea typeface="Cambria Math" panose="02040503050406030204" pitchFamily="18" charset="0"/>
                        </a:rPr>
                        <m:t>)</m:t>
                      </m:r>
                    </m:oMath>
                  </a14:m>
                  <a:r>
                    <a:rPr lang="en-SG" dirty="0"/>
                    <a:t>	and	(b)	</a:t>
                  </a:r>
                  <a14:m>
                    <m:oMath xmlns:m="http://schemas.openxmlformats.org/officeDocument/2006/math">
                      <m:r>
                        <a:rPr lang="en-SG">
                          <a:latin typeface="Cambria Math" panose="02040503050406030204" pitchFamily="18" charset="0"/>
                        </a:rPr>
                        <m:t>(</m:t>
                      </m:r>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oMath>
                  </a14:m>
                  <a:r>
                    <a:rPr lang="en-SG" dirty="0"/>
                    <a:t>.</a:t>
                  </a:r>
                </a:p>
                <a:p>
                  <a:pPr marL="90488">
                    <a:tabLst>
                      <a:tab pos="452438" algn="l"/>
                    </a:tabLst>
                  </a:pPr>
                  <a:r>
                    <a:rPr lang="en-SG" sz="2000" dirty="0"/>
                    <a:t>3.	</a:t>
                  </a:r>
                  <a:r>
                    <a:rPr lang="en-SG" sz="2000" i="1" dirty="0">
                      <a:solidFill>
                        <a:srgbClr val="C00000"/>
                      </a:solidFill>
                    </a:rPr>
                    <a:t>Distributive Laws</a:t>
                  </a:r>
                  <a:r>
                    <a:rPr lang="en-SG" sz="2000" dirty="0"/>
                    <a:t>: For all sets </a:t>
                  </a:r>
                  <a14:m>
                    <m:oMath xmlns:m="http://schemas.openxmlformats.org/officeDocument/2006/math">
                      <m:r>
                        <a:rPr lang="en-SG" sz="2000" i="1" dirty="0">
                          <a:latin typeface="Cambria Math" panose="02040503050406030204" pitchFamily="18" charset="0"/>
                        </a:rPr>
                        <m:t>𝐴</m:t>
                      </m:r>
                      <m:r>
                        <a:rPr lang="en-SG" sz="2000" i="1" dirty="0">
                          <a:latin typeface="Cambria Math" panose="02040503050406030204" pitchFamily="18" charset="0"/>
                        </a:rPr>
                        <m:t>,</m:t>
                      </m:r>
                      <m:r>
                        <a:rPr lang="en-SG" sz="2000" i="1" dirty="0">
                          <a:latin typeface="Cambria Math" panose="02040503050406030204" pitchFamily="18" charset="0"/>
                        </a:rPr>
                        <m:t>𝐵</m:t>
                      </m:r>
                    </m:oMath>
                  </a14:m>
                  <a:r>
                    <a:rPr lang="en-SG" sz="2000" dirty="0"/>
                    <a:t> and </a:t>
                  </a:r>
                  <a14:m>
                    <m:oMath xmlns:m="http://schemas.openxmlformats.org/officeDocument/2006/math">
                      <m:r>
                        <a:rPr lang="en-SG" sz="2000" i="1" dirty="0">
                          <a:latin typeface="Cambria Math" panose="02040503050406030204" pitchFamily="18" charset="0"/>
                        </a:rPr>
                        <m:t>𝐶</m:t>
                      </m:r>
                    </m:oMath>
                  </a14:m>
                  <a:r>
                    <a:rPr lang="en-SG" sz="2000" dirty="0"/>
                    <a:t>,</a:t>
                  </a:r>
                </a:p>
                <a:p>
                  <a:pPr marL="90488">
                    <a:tabLst>
                      <a:tab pos="452438" algn="l"/>
                      <a:tab pos="622300" algn="l"/>
                      <a:tab pos="984250" algn="l"/>
                      <a:tab pos="3768725" algn="l"/>
                      <a:tab pos="4481513" algn="l"/>
                      <a:tab pos="4843463" algn="l"/>
                    </a:tabLst>
                  </a:pPr>
                  <a:r>
                    <a:rPr lang="en-SG" dirty="0"/>
                    <a:t>		(a)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oMath>
                  </a14:m>
                  <a:r>
                    <a:rPr lang="en-SG" dirty="0"/>
                    <a:t>	and	</a:t>
                  </a:r>
                </a:p>
                <a:p>
                  <a:pPr marL="90488">
                    <a:spcAft>
                      <a:spcPts val="600"/>
                    </a:spcAft>
                    <a:tabLst>
                      <a:tab pos="452438" algn="l"/>
                      <a:tab pos="622300" algn="l"/>
                      <a:tab pos="984250" algn="l"/>
                      <a:tab pos="3768725" algn="l"/>
                      <a:tab pos="4481513" algn="l"/>
                      <a:tab pos="4843463" algn="l"/>
                    </a:tabLst>
                  </a:pPr>
                  <a:r>
                    <a:rPr lang="en-SG" dirty="0"/>
                    <a:t>		(b)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𝐶</m:t>
                      </m:r>
                      <m:r>
                        <a:rPr lang="en-SG" i="1">
                          <a:latin typeface="Cambria Math" panose="02040503050406030204" pitchFamily="18" charset="0"/>
                          <a:ea typeface="Cambria Math" panose="02040503050406030204" pitchFamily="18" charset="0"/>
                        </a:rPr>
                        <m:t>)</m:t>
                      </m:r>
                    </m:oMath>
                  </a14:m>
                  <a:r>
                    <a:rPr lang="en-SG" dirty="0"/>
                    <a:t>.</a:t>
                  </a:r>
                </a:p>
                <a:p>
                  <a:pPr marL="90488">
                    <a:tabLst>
                      <a:tab pos="452438" algn="l"/>
                    </a:tabLst>
                  </a:pPr>
                  <a:r>
                    <a:rPr lang="en-SG" sz="2000" dirty="0"/>
                    <a:t>4.	</a:t>
                  </a:r>
                  <a:r>
                    <a:rPr lang="en-SG" sz="2000" i="1" dirty="0">
                      <a:solidFill>
                        <a:srgbClr val="C00000"/>
                      </a:solidFill>
                    </a:rPr>
                    <a:t>Identity Laws</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oMath>
                  </a14:m>
                  <a:r>
                    <a:rPr lang="en-SG" dirty="0"/>
                    <a:t>	and	(b)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𝑈</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𝐴</m:t>
                      </m:r>
                    </m:oMath>
                  </a14:m>
                  <a:r>
                    <a:rPr lang="en-SG" dirty="0"/>
                    <a:t>.</a:t>
                  </a:r>
                </a:p>
                <a:p>
                  <a:pPr marL="90488">
                    <a:tabLst>
                      <a:tab pos="452438" algn="l"/>
                    </a:tabLst>
                  </a:pPr>
                  <a:r>
                    <a:rPr lang="en-SG" sz="2000" dirty="0"/>
                    <a:t>5.	</a:t>
                  </a:r>
                  <a:r>
                    <a:rPr lang="en-SG" sz="2000" i="1" dirty="0">
                      <a:solidFill>
                        <a:srgbClr val="C00000"/>
                      </a:solidFill>
                    </a:rPr>
                    <a:t>Complement Laws</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𝐴</m:t>
                          </m:r>
                        </m:e>
                      </m:acc>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𝑈</m:t>
                      </m:r>
                    </m:oMath>
                  </a14:m>
                  <a:r>
                    <a:rPr lang="en-SG" dirty="0"/>
                    <a:t>	and	(b)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𝐴</m:t>
                          </m:r>
                        </m:e>
                      </m:acc>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oMath>
                  </a14:m>
                  <a:r>
                    <a:rPr lang="en-SG" dirty="0"/>
                    <a:t>.</a:t>
                  </a:r>
                </a:p>
                <a:p>
                  <a:pPr marL="90488">
                    <a:tabLst>
                      <a:tab pos="452438" algn="l"/>
                    </a:tabLst>
                  </a:pPr>
                  <a:r>
                    <a:rPr lang="en-SG" sz="2000" dirty="0"/>
                    <a:t>6.	</a:t>
                  </a:r>
                  <a:r>
                    <a:rPr lang="en-SG" sz="2000" i="1" dirty="0">
                      <a:solidFill>
                        <a:srgbClr val="C00000"/>
                      </a:solidFill>
                    </a:rPr>
                    <a:t>Double Complement Law</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t>
                  </a:r>
                  <a14:m>
                    <m:oMath xmlns:m="http://schemas.openxmlformats.org/officeDocument/2006/math">
                      <m:acc>
                        <m:accPr>
                          <m:chr m:val="̿"/>
                          <m:ctrlPr>
                            <a:rPr lang="en-SG" i="1" smtClean="0">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𝐴</m:t>
                          </m:r>
                        </m:e>
                      </m:acc>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oMath>
                  </a14:m>
                  <a:r>
                    <a:rPr lang="en-SG" dirty="0"/>
                    <a:t>.</a:t>
                  </a:r>
                </a:p>
              </p:txBody>
            </p:sp>
          </mc:Choice>
          <mc:Fallback xmlns="">
            <p:sp>
              <p:nvSpPr>
                <p:cNvPr id="30" name="TextBox 29">
                  <a:extLst>
                    <a:ext uri="{FF2B5EF4-FFF2-40B4-BE49-F238E27FC236}">
                      <a16:creationId xmlns:a16="http://schemas.microsoft.com/office/drawing/2014/main" id="{B429662C-E625-4C1F-BCBD-21DC4DF0B756}"/>
                    </a:ext>
                  </a:extLst>
                </p:cNvPr>
                <p:cNvSpPr txBox="1">
                  <a:spLocks noRot="1" noChangeAspect="1" noMove="1" noResize="1" noEditPoints="1" noAdjustHandles="1" noChangeArrowheads="1" noChangeShapeType="1" noTextEdit="1"/>
                </p:cNvSpPr>
                <p:nvPr/>
              </p:nvSpPr>
              <p:spPr>
                <a:xfrm>
                  <a:off x="1109374" y="5193984"/>
                  <a:ext cx="8029464" cy="4743812"/>
                </a:xfrm>
                <a:prstGeom prst="rect">
                  <a:avLst/>
                </a:prstGeom>
                <a:blipFill>
                  <a:blip r:embed="rId3"/>
                  <a:stretch>
                    <a:fillRect l="-987" t="-907" b="-1166"/>
                  </a:stretch>
                </a:blipFill>
              </p:spPr>
              <p:txBody>
                <a:bodyPr/>
                <a:lstStyle/>
                <a:p>
                  <a:r>
                    <a:rPr lang="en-US">
                      <a:noFill/>
                    </a:rPr>
                    <a:t> </a:t>
                  </a:r>
                </a:p>
              </p:txBody>
            </p:sp>
          </mc:Fallback>
        </mc:AlternateContent>
      </p:grpSp>
    </p:spTree>
    <p:extLst>
      <p:ext uri="{BB962C8B-B14F-4D97-AF65-F5344CB8AC3E}">
        <p14:creationId xmlns:p14="http://schemas.microsoft.com/office/powerpoint/2010/main" val="3683715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Set Identities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9" name="Oval 8">
            <a:extLst>
              <a:ext uri="{FF2B5EF4-FFF2-40B4-BE49-F238E27FC236}">
                <a16:creationId xmlns:a16="http://schemas.microsoft.com/office/drawing/2014/main" id="{3E41A7C4-B1B9-43CF-A2E3-B230E4FE292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Oval 9">
            <a:extLst>
              <a:ext uri="{FF2B5EF4-FFF2-40B4-BE49-F238E27FC236}">
                <a16:creationId xmlns:a16="http://schemas.microsoft.com/office/drawing/2014/main" id="{DAAE223D-1EC6-410A-8B21-7D5159D1AD9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CDE2A4E2-6870-47D5-9698-F9DFD3E054E8}"/>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4D83B5BC-2A2E-4A2F-9A7A-E33509EDDC70}"/>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67A5D077-051A-4C8A-85BA-DDC502D3A8D0}"/>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605011EE-2EF7-4B74-AE05-20B3FC63CDF8}"/>
              </a:ext>
            </a:extLst>
          </p:cNvPr>
          <p:cNvSpPr/>
          <p:nvPr/>
        </p:nvSpPr>
        <p:spPr>
          <a:xfrm>
            <a:off x="303537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C1AD9E05-F97B-42F8-AF7B-7DB86F88496D}"/>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95CDC254-A5E7-448F-BD40-40EE194E82C8}"/>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F4147FB7-A749-4645-B21B-26AC2F00CD3E}"/>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6DF229C-3B34-40CF-92CF-5232F8D8FE90}"/>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21A96F66-A686-45AF-AB33-D76E2AB3BD78}"/>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5F07A92-951F-45F6-A5E5-30BE2C5E5673}"/>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8391990-A411-4981-9A40-02B073E7750C}"/>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7" name="Group 36">
            <a:extLst>
              <a:ext uri="{FF2B5EF4-FFF2-40B4-BE49-F238E27FC236}">
                <a16:creationId xmlns:a16="http://schemas.microsoft.com/office/drawing/2014/main" id="{804F586D-690D-458A-BAD5-4B2093A314A6}"/>
              </a:ext>
            </a:extLst>
          </p:cNvPr>
          <p:cNvGrpSpPr/>
          <p:nvPr/>
        </p:nvGrpSpPr>
        <p:grpSpPr>
          <a:xfrm>
            <a:off x="369739" y="1385161"/>
            <a:ext cx="8528207" cy="4580008"/>
            <a:chOff x="993227" y="4598515"/>
            <a:chExt cx="8528207" cy="4619041"/>
          </a:xfrm>
        </p:grpSpPr>
        <p:sp>
          <p:nvSpPr>
            <p:cNvPr id="38" name="Rectangle 37">
              <a:extLst>
                <a:ext uri="{FF2B5EF4-FFF2-40B4-BE49-F238E27FC236}">
                  <a16:creationId xmlns:a16="http://schemas.microsoft.com/office/drawing/2014/main" id="{D8667239-9459-4395-850D-EA0AB5E6507B}"/>
                </a:ext>
              </a:extLst>
            </p:cNvPr>
            <p:cNvSpPr/>
            <p:nvPr/>
          </p:nvSpPr>
          <p:spPr>
            <a:xfrm>
              <a:off x="1038611" y="4598515"/>
              <a:ext cx="8482823" cy="461904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a:extLst>
                <a:ext uri="{FF2B5EF4-FFF2-40B4-BE49-F238E27FC236}">
                  <a16:creationId xmlns:a16="http://schemas.microsoft.com/office/drawing/2014/main" id="{020F571E-0725-4DD3-81DE-37DE09D5A899}"/>
                </a:ext>
              </a:extLst>
            </p:cNvPr>
            <p:cNvSpPr/>
            <p:nvPr/>
          </p:nvSpPr>
          <p:spPr>
            <a:xfrm>
              <a:off x="993227" y="4598517"/>
              <a:ext cx="8482823"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0302B273-A963-4C65-80B5-1E185897178B}"/>
                </a:ext>
              </a:extLst>
            </p:cNvPr>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Theorem 6.2.2 Set Identities</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570C7E3-4451-47F8-9DAE-76DFD76CCAC3}"/>
                    </a:ext>
                  </a:extLst>
                </p:cNvPr>
                <p:cNvSpPr txBox="1"/>
                <p:nvPr/>
              </p:nvSpPr>
              <p:spPr>
                <a:xfrm>
                  <a:off x="1225522" y="5171303"/>
                  <a:ext cx="8029464" cy="4046253"/>
                </a:xfrm>
                <a:prstGeom prst="rect">
                  <a:avLst/>
                </a:prstGeom>
                <a:noFill/>
              </p:spPr>
              <p:txBody>
                <a:bodyPr wrap="square" rtlCol="0">
                  <a:spAutoFit/>
                </a:bodyPr>
                <a:lstStyle/>
                <a:p>
                  <a:pPr marL="90488">
                    <a:tabLst>
                      <a:tab pos="452438" algn="l"/>
                    </a:tabLst>
                  </a:pPr>
                  <a:r>
                    <a:rPr lang="en-SG" sz="2000" dirty="0"/>
                    <a:t>7.	</a:t>
                  </a:r>
                  <a:r>
                    <a:rPr lang="en-SG" sz="2000" i="1" dirty="0">
                      <a:solidFill>
                        <a:srgbClr val="C00000"/>
                      </a:solidFill>
                    </a:rPr>
                    <a:t>Idempotent Laws</a:t>
                  </a:r>
                  <a:r>
                    <a:rPr lang="en-SG" sz="2000" dirty="0"/>
                    <a:t>: For all sets </a:t>
                  </a:r>
                  <a14:m>
                    <m:oMath xmlns:m="http://schemas.openxmlformats.org/officeDocument/2006/math">
                      <m:r>
                        <a:rPr lang="en-SG" sz="2000" i="1" dirty="0" smtClean="0">
                          <a:latin typeface="Cambria Math" panose="02040503050406030204" pitchFamily="18" charset="0"/>
                        </a:rPr>
                        <m:t>𝐴</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b="0" i="1" smtClean="0">
                          <a:latin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oMath>
                  </a14:m>
                  <a:r>
                    <a:rPr lang="en-SG" dirty="0"/>
                    <a:t>	and	(b)	</a:t>
                  </a:r>
                  <a14:m>
                    <m:oMath xmlns:m="http://schemas.openxmlformats.org/officeDocument/2006/math">
                      <m:r>
                        <a:rPr lang="en-SG" b="0" i="1" smtClean="0">
                          <a:latin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𝐴</m:t>
                      </m:r>
                    </m:oMath>
                  </a14:m>
                  <a:r>
                    <a:rPr lang="en-SG" dirty="0"/>
                    <a:t>.</a:t>
                  </a:r>
                </a:p>
                <a:p>
                  <a:pPr marL="90488">
                    <a:tabLst>
                      <a:tab pos="452438" algn="l"/>
                    </a:tabLst>
                  </a:pPr>
                  <a:r>
                    <a:rPr lang="en-SG" sz="2000" dirty="0"/>
                    <a:t>8.	</a:t>
                  </a:r>
                  <a:r>
                    <a:rPr lang="en-SG" sz="2000" i="1" dirty="0">
                      <a:solidFill>
                        <a:srgbClr val="C00000"/>
                      </a:solidFill>
                    </a:rPr>
                    <a:t>Universal Bound Laws</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𝑈</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𝑈</m:t>
                      </m:r>
                    </m:oMath>
                  </a14:m>
                  <a:r>
                    <a:rPr lang="en-SG" dirty="0"/>
                    <a:t>	and	(b)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oMath>
                  </a14:m>
                  <a:r>
                    <a:rPr lang="en-SG" dirty="0"/>
                    <a:t>.</a:t>
                  </a:r>
                </a:p>
                <a:p>
                  <a:pPr marL="90488">
                    <a:tabLst>
                      <a:tab pos="452438" algn="l"/>
                    </a:tabLst>
                  </a:pPr>
                  <a:r>
                    <a:rPr lang="en-SG" sz="2000" dirty="0"/>
                    <a:t>9.	</a:t>
                  </a:r>
                  <a:r>
                    <a:rPr lang="en-SG" sz="2000" i="1" dirty="0">
                      <a:solidFill>
                        <a:srgbClr val="C00000"/>
                      </a:solidFill>
                    </a:rPr>
                    <a:t>De Morgan’s Laws</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 and </a:t>
                  </a:r>
                  <a14:m>
                    <m:oMath xmlns:m="http://schemas.openxmlformats.org/officeDocument/2006/math">
                      <m:r>
                        <a:rPr lang="en-SG" sz="2000" b="0" i="1" dirty="0" smtClean="0">
                          <a:latin typeface="Cambria Math" panose="02040503050406030204" pitchFamily="18" charset="0"/>
                        </a:rPr>
                        <m:t>𝐵</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acc>
                        <m:accPr>
                          <m:chr m:val="̅"/>
                          <m:ctrlPr>
                            <a:rPr lang="en-SG" i="1" smtClean="0">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𝐴</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e>
                      </m:acc>
                      <m:r>
                        <a:rPr lang="en-SG" i="1">
                          <a:latin typeface="Cambria Math" panose="02040503050406030204" pitchFamily="18" charset="0"/>
                          <a:ea typeface="Cambria Math" panose="02040503050406030204" pitchFamily="18" charset="0"/>
                        </a:rPr>
                        <m:t>=</m:t>
                      </m:r>
                      <m:acc>
                        <m:accPr>
                          <m:chr m:val="̅"/>
                          <m:ctrlPr>
                            <a:rPr lang="en-SG" i="1" smtClean="0">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𝐴</m:t>
                          </m:r>
                        </m:e>
                      </m:acc>
                      <m:r>
                        <a:rPr lang="en-SG" i="1" smtClean="0">
                          <a:latin typeface="Cambria Math" panose="02040503050406030204" pitchFamily="18" charset="0"/>
                          <a:ea typeface="Cambria Math" panose="02040503050406030204" pitchFamily="18" charset="0"/>
                        </a:rPr>
                        <m:t>∩</m:t>
                      </m:r>
                      <m:acc>
                        <m:accPr>
                          <m:chr m:val="̅"/>
                          <m:ctrlPr>
                            <a:rPr lang="en-SG" i="1" smtClean="0">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𝐵</m:t>
                          </m:r>
                        </m:e>
                      </m:acc>
                    </m:oMath>
                  </a14:m>
                  <a:r>
                    <a:rPr lang="en-SG" dirty="0"/>
                    <a:t>	and	(b)	</a:t>
                  </a:r>
                  <a14:m>
                    <m:oMath xmlns:m="http://schemas.openxmlformats.org/officeDocument/2006/math">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e>
                      </m:acc>
                      <m:r>
                        <a:rPr lang="en-SG" i="1">
                          <a:latin typeface="Cambria Math" panose="02040503050406030204" pitchFamily="18" charset="0"/>
                          <a:ea typeface="Cambria Math" panose="02040503050406030204" pitchFamily="18" charset="0"/>
                        </a:rPr>
                        <m:t>=</m:t>
                      </m:r>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𝐴</m:t>
                          </m:r>
                        </m:e>
                      </m:acc>
                      <m:r>
                        <a:rPr lang="en-SG" i="1">
                          <a:latin typeface="Cambria Math" panose="02040503050406030204" pitchFamily="18" charset="0"/>
                          <a:ea typeface="Cambria Math" panose="02040503050406030204" pitchFamily="18" charset="0"/>
                        </a:rPr>
                        <m:t>∪</m:t>
                      </m:r>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𝐵</m:t>
                          </m:r>
                        </m:e>
                      </m:acc>
                    </m:oMath>
                  </a14:m>
                  <a:r>
                    <a:rPr lang="en-SG" dirty="0"/>
                    <a:t>.</a:t>
                  </a:r>
                </a:p>
                <a:p>
                  <a:pPr marL="90488">
                    <a:tabLst>
                      <a:tab pos="542925" algn="l"/>
                    </a:tabLst>
                  </a:pPr>
                  <a:r>
                    <a:rPr lang="en-SG" sz="2000" dirty="0"/>
                    <a:t>10.	</a:t>
                  </a:r>
                  <a:r>
                    <a:rPr lang="en-SG" sz="2000" i="1" dirty="0">
                      <a:solidFill>
                        <a:srgbClr val="C00000"/>
                      </a:solidFill>
                    </a:rPr>
                    <a:t>Absorption Laws</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 and </a:t>
                  </a:r>
                  <a14:m>
                    <m:oMath xmlns:m="http://schemas.openxmlformats.org/officeDocument/2006/math">
                      <m:r>
                        <a:rPr lang="en-SG" sz="2000" i="1" dirty="0" smtClean="0">
                          <a:latin typeface="Cambria Math" panose="02040503050406030204" pitchFamily="18" charset="0"/>
                        </a:rPr>
                        <m:t>𝐵</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𝐵</m:t>
                      </m:r>
                      <m:r>
                        <a:rPr lang="en-SG" b="0" i="1" smtClean="0">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oMath>
                  </a14:m>
                  <a:r>
                    <a:rPr lang="en-SG" dirty="0"/>
                    <a:t>	and	(b)	</a:t>
                  </a:r>
                  <a14:m>
                    <m:oMath xmlns:m="http://schemas.openxmlformats.org/officeDocument/2006/math">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𝐴</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𝐴</m:t>
                      </m:r>
                    </m:oMath>
                  </a14:m>
                  <a:r>
                    <a:rPr lang="en-SG" dirty="0"/>
                    <a:t>.</a:t>
                  </a:r>
                </a:p>
                <a:p>
                  <a:pPr marL="90488">
                    <a:tabLst>
                      <a:tab pos="542925" algn="l"/>
                    </a:tabLst>
                  </a:pPr>
                  <a:r>
                    <a:rPr lang="en-SG" sz="2000" dirty="0"/>
                    <a:t>11.	</a:t>
                  </a:r>
                  <a:r>
                    <a:rPr lang="en-SG" sz="2000" i="1" dirty="0">
                      <a:solidFill>
                        <a:srgbClr val="C00000"/>
                      </a:solidFill>
                    </a:rPr>
                    <a:t>Complements of </a:t>
                  </a:r>
                  <a14:m>
                    <m:oMath xmlns:m="http://schemas.openxmlformats.org/officeDocument/2006/math">
                      <m:r>
                        <a:rPr lang="en-SG" sz="2000" i="1" dirty="0" smtClean="0">
                          <a:solidFill>
                            <a:srgbClr val="C00000"/>
                          </a:solidFill>
                          <a:latin typeface="Cambria Math" panose="02040503050406030204" pitchFamily="18" charset="0"/>
                        </a:rPr>
                        <m:t>𝑈</m:t>
                      </m:r>
                    </m:oMath>
                  </a14:m>
                  <a:r>
                    <a:rPr lang="en-SG" sz="2000" i="1" dirty="0">
                      <a:solidFill>
                        <a:srgbClr val="C00000"/>
                      </a:solidFill>
                    </a:rPr>
                    <a:t> and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	</a:t>
                  </a:r>
                  <a14:m>
                    <m:oMath xmlns:m="http://schemas.openxmlformats.org/officeDocument/2006/math">
                      <m:acc>
                        <m:accPr>
                          <m:chr m:val="̅"/>
                          <m:ctrlPr>
                            <a:rPr lang="en-SG" i="1">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𝑈</m:t>
                          </m:r>
                        </m:e>
                      </m:acc>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ea typeface="Cambria Math" panose="02040503050406030204" pitchFamily="18" charset="0"/>
                        </a:rPr>
                        <m:t>∅</m:t>
                      </m:r>
                    </m:oMath>
                  </a14:m>
                  <a:r>
                    <a:rPr lang="en-SG" dirty="0"/>
                    <a:t>	and	(b)	</a:t>
                  </a:r>
                  <a14:m>
                    <m:oMath xmlns:m="http://schemas.openxmlformats.org/officeDocument/2006/math">
                      <m:acc>
                        <m:accPr>
                          <m:chr m:val="̅"/>
                          <m:ctrlPr>
                            <a:rPr lang="en-SG" i="1">
                              <a:latin typeface="Cambria Math" panose="02040503050406030204" pitchFamily="18" charset="0"/>
                              <a:ea typeface="Cambria Math" panose="02040503050406030204" pitchFamily="18" charset="0"/>
                            </a:rPr>
                          </m:ctrlPr>
                        </m:accPr>
                        <m:e>
                          <m:r>
                            <a:rPr lang="en-SG" i="1">
                              <a:latin typeface="Cambria Math" panose="02040503050406030204" pitchFamily="18" charset="0"/>
                              <a:ea typeface="Cambria Math" panose="02040503050406030204" pitchFamily="18" charset="0"/>
                            </a:rPr>
                            <m:t>∅</m:t>
                          </m:r>
                        </m:e>
                      </m:acc>
                      <m:r>
                        <a:rPr lang="en-SG" i="1">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𝑈</m:t>
                      </m:r>
                    </m:oMath>
                  </a14:m>
                  <a:r>
                    <a:rPr lang="en-SG" dirty="0"/>
                    <a:t>.</a:t>
                  </a:r>
                </a:p>
                <a:p>
                  <a:pPr marL="90488">
                    <a:tabLst>
                      <a:tab pos="542925" algn="l"/>
                    </a:tabLst>
                  </a:pPr>
                  <a:r>
                    <a:rPr lang="en-SG" sz="2000" dirty="0"/>
                    <a:t>12.	</a:t>
                  </a:r>
                  <a:r>
                    <a:rPr lang="en-SG" sz="2000" i="1" dirty="0">
                      <a:solidFill>
                        <a:srgbClr val="C00000"/>
                      </a:solidFill>
                    </a:rPr>
                    <a:t>Set Difference Law</a:t>
                  </a:r>
                  <a:r>
                    <a:rPr lang="en-SG" sz="2000" dirty="0"/>
                    <a:t>: For all sets </a:t>
                  </a:r>
                  <a14:m>
                    <m:oMath xmlns:m="http://schemas.openxmlformats.org/officeDocument/2006/math">
                      <m:r>
                        <a:rPr lang="en-SG" sz="2000" i="1" dirty="0">
                          <a:latin typeface="Cambria Math" panose="02040503050406030204" pitchFamily="18" charset="0"/>
                        </a:rPr>
                        <m:t>𝐴</m:t>
                      </m:r>
                    </m:oMath>
                  </a14:m>
                  <a:r>
                    <a:rPr lang="en-SG" sz="2000" dirty="0"/>
                    <a:t> and </a:t>
                  </a:r>
                  <a14:m>
                    <m:oMath xmlns:m="http://schemas.openxmlformats.org/officeDocument/2006/math">
                      <m:r>
                        <a:rPr lang="en-SG" sz="2000" i="1" dirty="0" smtClean="0">
                          <a:latin typeface="Cambria Math" panose="02040503050406030204" pitchFamily="18" charset="0"/>
                        </a:rPr>
                        <m:t>𝐵</m:t>
                      </m:r>
                    </m:oMath>
                  </a14:m>
                  <a:r>
                    <a:rPr lang="en-SG" sz="2000" dirty="0"/>
                    <a:t>,</a:t>
                  </a:r>
                </a:p>
                <a:p>
                  <a:pPr marL="90488">
                    <a:spcAft>
                      <a:spcPts val="600"/>
                    </a:spcAft>
                    <a:tabLst>
                      <a:tab pos="452438" algn="l"/>
                      <a:tab pos="622300" algn="l"/>
                      <a:tab pos="984250" algn="l"/>
                      <a:tab pos="3768725" algn="l"/>
                      <a:tab pos="4481513" algn="l"/>
                      <a:tab pos="4843463" algn="l"/>
                    </a:tabLst>
                  </a:pPr>
                  <a:r>
                    <a:rPr lang="en-SG" dirty="0"/>
                    <a:t>			</a:t>
                  </a:r>
                  <a14:m>
                    <m:oMath xmlns:m="http://schemas.openxmlformats.org/officeDocument/2006/math">
                      <m:r>
                        <a:rPr lang="en-SG"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𝐵</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𝐴</m:t>
                      </m:r>
                      <m:r>
                        <a:rPr lang="en-SG" i="1">
                          <a:latin typeface="Cambria Math" panose="02040503050406030204" pitchFamily="18" charset="0"/>
                          <a:ea typeface="Cambria Math" panose="02040503050406030204" pitchFamily="18" charset="0"/>
                        </a:rPr>
                        <m:t>∩</m:t>
                      </m:r>
                      <m:acc>
                        <m:accPr>
                          <m:chr m:val="̅"/>
                          <m:ctrlPr>
                            <a:rPr lang="en-SG" b="0" i="1" smtClean="0">
                              <a:latin typeface="Cambria Math" panose="02040503050406030204" pitchFamily="18" charset="0"/>
                              <a:ea typeface="Cambria Math" panose="02040503050406030204" pitchFamily="18" charset="0"/>
                            </a:rPr>
                          </m:ctrlPr>
                        </m:accPr>
                        <m:e>
                          <m:r>
                            <a:rPr lang="en-SG" b="0" i="1" smtClean="0">
                              <a:latin typeface="Cambria Math" panose="02040503050406030204" pitchFamily="18" charset="0"/>
                              <a:ea typeface="Cambria Math" panose="02040503050406030204" pitchFamily="18" charset="0"/>
                            </a:rPr>
                            <m:t>𝐵</m:t>
                          </m:r>
                        </m:e>
                      </m:acc>
                    </m:oMath>
                  </a14:m>
                  <a:r>
                    <a:rPr lang="en-SG" dirty="0"/>
                    <a:t>.</a:t>
                  </a:r>
                </a:p>
              </p:txBody>
            </p:sp>
          </mc:Choice>
          <mc:Fallback xmlns="">
            <p:sp>
              <p:nvSpPr>
                <p:cNvPr id="41" name="TextBox 40">
                  <a:extLst>
                    <a:ext uri="{FF2B5EF4-FFF2-40B4-BE49-F238E27FC236}">
                      <a16:creationId xmlns:a16="http://schemas.microsoft.com/office/drawing/2014/main" id="{9570C7E3-4451-47F8-9DAE-76DFD76CCAC3}"/>
                    </a:ext>
                  </a:extLst>
                </p:cNvPr>
                <p:cNvSpPr txBox="1">
                  <a:spLocks noRot="1" noChangeAspect="1" noMove="1" noResize="1" noEditPoints="1" noAdjustHandles="1" noChangeArrowheads="1" noChangeShapeType="1" noTextEdit="1"/>
                </p:cNvSpPr>
                <p:nvPr/>
              </p:nvSpPr>
              <p:spPr>
                <a:xfrm>
                  <a:off x="1225522" y="5171303"/>
                  <a:ext cx="8029464" cy="4046253"/>
                </a:xfrm>
                <a:prstGeom prst="rect">
                  <a:avLst/>
                </a:prstGeom>
                <a:blipFill>
                  <a:blip r:embed="rId3"/>
                  <a:stretch>
                    <a:fillRect t="-759" b="-910"/>
                  </a:stretch>
                </a:blipFill>
              </p:spPr>
              <p:txBody>
                <a:bodyPr/>
                <a:lstStyle/>
                <a:p>
                  <a:r>
                    <a:rPr lang="en-SG">
                      <a:noFill/>
                    </a:rPr>
                    <a:t> </a:t>
                  </a:r>
                </a:p>
              </p:txBody>
            </p:sp>
          </mc:Fallback>
        </mc:AlternateContent>
      </p:grpSp>
    </p:spTree>
    <p:extLst>
      <p:ext uri="{BB962C8B-B14F-4D97-AF65-F5344CB8AC3E}">
        <p14:creationId xmlns:p14="http://schemas.microsoft.com/office/powerpoint/2010/main" val="3398982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Properties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1" name="TextBox 20">
            <a:extLst>
              <a:ext uri="{FF2B5EF4-FFF2-40B4-BE49-F238E27FC236}">
                <a16:creationId xmlns:a16="http://schemas.microsoft.com/office/drawing/2014/main" id="{F3E0E3FC-C69F-48B3-8E78-9F3DA1C5BD0F}"/>
              </a:ext>
            </a:extLst>
          </p:cNvPr>
          <p:cNvSpPr txBox="1"/>
          <p:nvPr/>
        </p:nvSpPr>
        <p:spPr>
          <a:xfrm>
            <a:off x="323324" y="952592"/>
            <a:ext cx="8317061" cy="2015936"/>
          </a:xfrm>
          <a:prstGeom prst="rect">
            <a:avLst/>
          </a:prstGeom>
          <a:noFill/>
          <a:ln>
            <a:noFill/>
          </a:ln>
        </p:spPr>
        <p:txBody>
          <a:bodyPr wrap="square" rtlCol="0">
            <a:spAutoFit/>
          </a:bodyPr>
          <a:lstStyle/>
          <a:p>
            <a:pPr>
              <a:spcAft>
                <a:spcPts val="600"/>
              </a:spcAft>
            </a:pPr>
            <a:r>
              <a:rPr lang="en-SG" altLang="en-US" sz="2400" dirty="0"/>
              <a:t>Table 6.4.1 summarizes the main features of the logical equivalences from Theorem 2.1.1. and the set properties from Theorem 6.2.2. Notice how similar they are.</a:t>
            </a:r>
            <a:endParaRPr lang="en-US" altLang="en-US" sz="2400" dirty="0"/>
          </a:p>
          <a:p>
            <a:pPr>
              <a:spcAft>
                <a:spcPts val="600"/>
              </a:spcAft>
            </a:pPr>
            <a:r>
              <a:rPr lang="en-US" altLang="en-US" sz="2400" dirty="0"/>
              <a:t>In fact, both are special cases of the same general structure, known as a </a:t>
            </a:r>
            <a:r>
              <a:rPr lang="en-US" altLang="en-US" sz="2400" i="1" dirty="0"/>
              <a:t>Boolean algebra</a:t>
            </a:r>
            <a:r>
              <a:rPr lang="en-US" altLang="en-US" sz="2400" dirty="0"/>
              <a:t>.</a:t>
            </a:r>
          </a:p>
        </p:txBody>
      </p:sp>
      <p:grpSp>
        <p:nvGrpSpPr>
          <p:cNvPr id="2" name="Group 1"/>
          <p:cNvGrpSpPr/>
          <p:nvPr/>
        </p:nvGrpSpPr>
        <p:grpSpPr>
          <a:xfrm>
            <a:off x="1451694" y="3044420"/>
            <a:ext cx="6153150" cy="3629025"/>
            <a:chOff x="1524000" y="3124200"/>
            <a:chExt cx="6153150" cy="3629025"/>
          </a:xfrm>
        </p:grpSpPr>
        <p:sp>
          <p:nvSpPr>
            <p:cNvPr id="22" name="Text Box 7"/>
            <p:cNvSpPr txBox="1">
              <a:spLocks noChangeArrowheads="1"/>
            </p:cNvSpPr>
            <p:nvPr/>
          </p:nvSpPr>
          <p:spPr bwMode="auto">
            <a:xfrm>
              <a:off x="3940175" y="6477000"/>
              <a:ext cx="1393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Table 6.4.1</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24200"/>
              <a:ext cx="615315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Oval 9">
            <a:extLst>
              <a:ext uri="{FF2B5EF4-FFF2-40B4-BE49-F238E27FC236}">
                <a16:creationId xmlns:a16="http://schemas.microsoft.com/office/drawing/2014/main" id="{04099693-C777-4FCE-85A1-DD685C9F0FC2}"/>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ECB508C2-9A4E-4AAB-B13C-DC9FDAF9D942}"/>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9C4D2D17-1356-427B-A741-505F75C2D35C}"/>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EF64709B-2062-40EE-86E8-9EB726567623}"/>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A7D129C1-2EB2-4A65-A8B6-A2D9B50153E7}"/>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9F0EEF14-5763-478D-B3D0-61856DC88CBE}"/>
              </a:ext>
            </a:extLst>
          </p:cNvPr>
          <p:cNvSpPr/>
          <p:nvPr/>
        </p:nvSpPr>
        <p:spPr>
          <a:xfrm>
            <a:off x="303537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96C4F845-346F-40BA-9E28-7678290375B2}"/>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0E92A461-FEC6-4061-A6B9-E0842B9F85BD}"/>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BA2B6856-0AEF-460B-9725-0880F0882D00}"/>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BD0F3E8A-1491-408E-9468-1D25BA8273A5}"/>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6AD21EDA-A478-4A19-AEFB-DB8E07079C94}"/>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E45A5D6C-90C7-44A9-8667-766AF5DEC728}"/>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a:extLst>
              <a:ext uri="{FF2B5EF4-FFF2-40B4-BE49-F238E27FC236}">
                <a16:creationId xmlns:a16="http://schemas.microsoft.com/office/drawing/2014/main" id="{EE7188C7-02D5-4CC6-B867-D28ED55DF27D}"/>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10360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Properties of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grpSp>
        <p:nvGrpSpPr>
          <p:cNvPr id="3" name="Group 2"/>
          <p:cNvGrpSpPr/>
          <p:nvPr/>
        </p:nvGrpSpPr>
        <p:grpSpPr>
          <a:xfrm>
            <a:off x="1331912" y="1286538"/>
            <a:ext cx="6480175" cy="4706938"/>
            <a:chOff x="1295400" y="1816100"/>
            <a:chExt cx="6480175" cy="4706938"/>
          </a:xfrm>
        </p:grpSpPr>
        <p:pic>
          <p:nvPicPr>
            <p:cNvPr id="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43845"/>
            <a:stretch>
              <a:fillRect/>
            </a:stretch>
          </p:blipFill>
          <p:spPr bwMode="auto">
            <a:xfrm>
              <a:off x="1295400" y="1816100"/>
              <a:ext cx="64801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7"/>
            <p:cNvSpPr txBox="1">
              <a:spLocks noChangeArrowheads="1"/>
            </p:cNvSpPr>
            <p:nvPr/>
          </p:nvSpPr>
          <p:spPr bwMode="auto">
            <a:xfrm>
              <a:off x="3533775" y="6248400"/>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b="1"/>
                <a:t>Table 6.4.1 (continued)</a:t>
              </a:r>
            </a:p>
          </p:txBody>
        </p:sp>
      </p:grpSp>
      <p:sp>
        <p:nvSpPr>
          <p:cNvPr id="9" name="Oval 8">
            <a:extLst>
              <a:ext uri="{FF2B5EF4-FFF2-40B4-BE49-F238E27FC236}">
                <a16:creationId xmlns:a16="http://schemas.microsoft.com/office/drawing/2014/main" id="{4C32D152-EC67-4297-B810-EE7DA7D4C91C}"/>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Oval 9">
            <a:extLst>
              <a:ext uri="{FF2B5EF4-FFF2-40B4-BE49-F238E27FC236}">
                <a16:creationId xmlns:a16="http://schemas.microsoft.com/office/drawing/2014/main" id="{F21FF04C-B3B4-42DE-86FE-40E1CB20FC54}"/>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8107683E-3BCE-45CE-9ED6-1642DEF32012}"/>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D0653B79-86DF-4F4A-9CC5-D2530DF3D74D}"/>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45A9F501-CF84-4367-B254-0F502E23EC98}"/>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8217A668-2168-481F-AFB7-6D599C02308D}"/>
              </a:ext>
            </a:extLst>
          </p:cNvPr>
          <p:cNvSpPr/>
          <p:nvPr/>
        </p:nvSpPr>
        <p:spPr>
          <a:xfrm>
            <a:off x="3035379"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A0033FD7-7880-4942-9050-0731EFA1D542}"/>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DA48D21D-377F-472E-9FB9-C8502BD51F00}"/>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D8D2F161-64F3-431B-B90A-12C8D9465F86}"/>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DA30F70-4009-4FC5-8871-6AF1318E0B41}"/>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ABEE7622-DBB2-4899-829F-880A71F9587C}"/>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2BD33EC0-C695-4550-AC43-CA5007B7F271}"/>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a:extLst>
              <a:ext uri="{FF2B5EF4-FFF2-40B4-BE49-F238E27FC236}">
                <a16:creationId xmlns:a16="http://schemas.microsoft.com/office/drawing/2014/main" id="{4C9BE121-20A0-4D74-9B2E-9559A6E82563}"/>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078683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18320"/>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5.2.3 Examples of Proofs involving Sets</a:t>
            </a:r>
            <a:endParaRPr lang="en-SG" sz="2000" dirty="0">
              <a:solidFill>
                <a:schemeClr val="bg1"/>
              </a:solidFill>
            </a:endParaRPr>
          </a:p>
        </p:txBody>
      </p:sp>
      <p:sp>
        <p:nvSpPr>
          <p:cNvPr id="9" name="Oval 8">
            <a:extLst>
              <a:ext uri="{FF2B5EF4-FFF2-40B4-BE49-F238E27FC236}">
                <a16:creationId xmlns:a16="http://schemas.microsoft.com/office/drawing/2014/main" id="{3E41A7C4-B1B9-43CF-A2E3-B230E4FE292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Oval 9">
            <a:extLst>
              <a:ext uri="{FF2B5EF4-FFF2-40B4-BE49-F238E27FC236}">
                <a16:creationId xmlns:a16="http://schemas.microsoft.com/office/drawing/2014/main" id="{DAAE223D-1EC6-410A-8B21-7D5159D1AD9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CDE2A4E2-6870-47D5-9698-F9DFD3E054E8}"/>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4D83B5BC-2A2E-4A2F-9A7A-E33509EDDC70}"/>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67A5D077-051A-4C8A-85BA-DDC502D3A8D0}"/>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605011EE-2EF7-4B74-AE05-20B3FC63CDF8}"/>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C1AD9E05-F97B-42F8-AF7B-7DB86F88496D}"/>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95CDC254-A5E7-448F-BD40-40EE194E82C8}"/>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F4147FB7-A749-4645-B21B-26AC2F00CD3E}"/>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6DF229C-3B34-40CF-92CF-5232F8D8FE90}"/>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21A96F66-A686-45AF-AB33-D76E2AB3BD78}"/>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5F07A92-951F-45F6-A5E5-30BE2C5E5673}"/>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8391990-A411-4981-9A40-02B073E7750C}"/>
              </a:ext>
            </a:extLst>
          </p:cNvPr>
          <p:cNvSpPr/>
          <p:nvPr/>
        </p:nvSpPr>
        <p:spPr>
          <a:xfrm>
            <a:off x="3203330" y="27851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CE13A66-7B31-44C0-B545-72C4F896FBA5}"/>
                  </a:ext>
                </a:extLst>
              </p:cNvPr>
              <p:cNvSpPr txBox="1"/>
              <p:nvPr/>
            </p:nvSpPr>
            <p:spPr>
              <a:xfrm>
                <a:off x="319536" y="1501924"/>
                <a:ext cx="8317061" cy="1200329"/>
              </a:xfrm>
              <a:prstGeom prst="rect">
                <a:avLst/>
              </a:prstGeom>
              <a:noFill/>
              <a:ln>
                <a:noFill/>
              </a:ln>
            </p:spPr>
            <p:txBody>
              <a:bodyPr wrap="square" rtlCol="0">
                <a:spAutoFit/>
              </a:bodyPr>
              <a:lstStyle/>
              <a:p>
                <a:pPr>
                  <a:spcAft>
                    <a:spcPts val="600"/>
                  </a:spcAft>
                </a:pPr>
                <a:r>
                  <a:rPr lang="en-US" altLang="en-US" sz="2400" dirty="0"/>
                  <a:t>Example #1: Prove the De Morgan’s law below by working in the universal set </a:t>
                </a:r>
                <a14:m>
                  <m:oMath xmlns:m="http://schemas.openxmlformats.org/officeDocument/2006/math">
                    <m:r>
                      <a:rPr lang="en-US" altLang="en-US" sz="2400" i="1" dirty="0" smtClean="0">
                        <a:latin typeface="Cambria Math" panose="02040503050406030204" pitchFamily="18" charset="0"/>
                      </a:rPr>
                      <m:t>𝑈</m:t>
                    </m:r>
                  </m:oMath>
                </a14:m>
                <a:r>
                  <a:rPr lang="en-US" altLang="en-US" sz="2400" dirty="0"/>
                  <a:t> and using definition of set operations and laws for propositional logic.</a:t>
                </a:r>
              </a:p>
            </p:txBody>
          </p:sp>
        </mc:Choice>
        <mc:Fallback xmlns="">
          <p:sp>
            <p:nvSpPr>
              <p:cNvPr id="25" name="TextBox 24">
                <a:extLst>
                  <a:ext uri="{FF2B5EF4-FFF2-40B4-BE49-F238E27FC236}">
                    <a16:creationId xmlns:a16="http://schemas.microsoft.com/office/drawing/2014/main" id="{8CE13A66-7B31-44C0-B545-72C4F896FBA5}"/>
                  </a:ext>
                </a:extLst>
              </p:cNvPr>
              <p:cNvSpPr txBox="1">
                <a:spLocks noRot="1" noChangeAspect="1" noMove="1" noResize="1" noEditPoints="1" noAdjustHandles="1" noChangeArrowheads="1" noChangeShapeType="1" noTextEdit="1"/>
              </p:cNvSpPr>
              <p:nvPr/>
            </p:nvSpPr>
            <p:spPr>
              <a:xfrm>
                <a:off x="319536" y="1501924"/>
                <a:ext cx="8317061" cy="1200329"/>
              </a:xfrm>
              <a:prstGeom prst="rect">
                <a:avLst/>
              </a:prstGeom>
              <a:blipFill>
                <a:blip r:embed="rId3"/>
                <a:stretch>
                  <a:fillRect l="-1099" t="-4061" r="-1392" b="-10660"/>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8F0F1-E048-4022-A733-F2ED892DE9B8}"/>
                  </a:ext>
                </a:extLst>
              </p:cNvPr>
              <p:cNvSpPr txBox="1"/>
              <p:nvPr/>
            </p:nvSpPr>
            <p:spPr>
              <a:xfrm>
                <a:off x="2496009" y="2702253"/>
                <a:ext cx="4770303" cy="462434"/>
              </a:xfrm>
              <a:prstGeom prst="rect">
                <a:avLst/>
              </a:prstGeom>
              <a:noFill/>
            </p:spPr>
            <p:txBody>
              <a:bodyPr wrap="square" rtlCol="0">
                <a:spAutoFit/>
              </a:bodyPr>
              <a:lstStyle/>
              <a:p>
                <a:pPr algn="ctr"/>
                <a14:m>
                  <m:oMath xmlns:m="http://schemas.openxmlformats.org/officeDocument/2006/math">
                    <m:acc>
                      <m:accPr>
                        <m:chr m:val="̅"/>
                        <m:ctrlPr>
                          <a:rPr lang="en-US" sz="240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𝐴</m:t>
                        </m:r>
                        <m:r>
                          <a:rPr lang="en-US" sz="2400" b="0" i="1" smtClean="0">
                            <a:solidFill>
                              <a:srgbClr val="0000FF"/>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𝐵</m:t>
                        </m:r>
                      </m:e>
                    </m:acc>
                    <m:r>
                      <a:rPr lang="en-US" sz="2400" b="0" i="1" smtClean="0">
                        <a:solidFill>
                          <a:srgbClr val="0000FF"/>
                        </a:solidFill>
                        <a:latin typeface="Cambria Math" panose="02040503050406030204" pitchFamily="18" charset="0"/>
                      </a:rPr>
                      <m:t>=</m:t>
                    </m:r>
                    <m:acc>
                      <m:accPr>
                        <m:chr m:val="̅"/>
                        <m:ctrlPr>
                          <a:rPr lang="en-US" sz="2400" b="0" i="1" smtClean="0">
                            <a:solidFill>
                              <a:srgbClr val="0000FF"/>
                            </a:solidFill>
                            <a:latin typeface="Cambria Math" panose="02040503050406030204" pitchFamily="18" charset="0"/>
                          </a:rPr>
                        </m:ctrlPr>
                      </m:accPr>
                      <m:e>
                        <m:r>
                          <a:rPr lang="en-US" sz="2400" b="0" i="1" smtClean="0">
                            <a:solidFill>
                              <a:srgbClr val="0000FF"/>
                            </a:solidFill>
                            <a:latin typeface="Cambria Math" panose="02040503050406030204" pitchFamily="18" charset="0"/>
                          </a:rPr>
                          <m:t>𝐴</m:t>
                        </m:r>
                      </m:e>
                    </m:acc>
                    <m:r>
                      <a:rPr lang="en-US" sz="2400" i="1" smtClean="0">
                        <a:solidFill>
                          <a:srgbClr val="0000FF"/>
                        </a:solidFill>
                        <a:latin typeface="Cambria Math" panose="02040503050406030204" pitchFamily="18" charset="0"/>
                        <a:ea typeface="Cambria Math" panose="02040503050406030204" pitchFamily="18" charset="0"/>
                      </a:rPr>
                      <m:t>∩</m:t>
                    </m:r>
                    <m:acc>
                      <m:accPr>
                        <m:chr m:val="̅"/>
                        <m:ctrlPr>
                          <a:rPr lang="en-US" sz="2400" i="1" smtClean="0">
                            <a:solidFill>
                              <a:srgbClr val="0000FF"/>
                            </a:solidFill>
                            <a:latin typeface="Cambria Math" panose="02040503050406030204" pitchFamily="18" charset="0"/>
                            <a:ea typeface="Cambria Math" panose="02040503050406030204" pitchFamily="18" charset="0"/>
                          </a:rPr>
                        </m:ctrlPr>
                      </m:accPr>
                      <m:e>
                        <m:r>
                          <a:rPr lang="en-US" sz="2400" b="0" i="1" smtClean="0">
                            <a:solidFill>
                              <a:srgbClr val="0000FF"/>
                            </a:solidFill>
                            <a:latin typeface="Cambria Math" panose="02040503050406030204" pitchFamily="18" charset="0"/>
                            <a:ea typeface="Cambria Math" panose="02040503050406030204" pitchFamily="18" charset="0"/>
                          </a:rPr>
                          <m:t>𝐵</m:t>
                        </m:r>
                      </m:e>
                    </m:acc>
                  </m:oMath>
                </a14:m>
                <a:r>
                  <a:rPr lang="en-SG" sz="2400" dirty="0">
                    <a:solidFill>
                      <a:srgbClr val="0000FF"/>
                    </a:solidFill>
                  </a:rPr>
                  <a:t> </a:t>
                </a:r>
                <a:r>
                  <a:rPr lang="en-SG" sz="2400" dirty="0"/>
                  <a:t>(De Morgan’s law)</a:t>
                </a:r>
                <a:endParaRPr lang="en-SG" dirty="0"/>
              </a:p>
            </p:txBody>
          </p:sp>
        </mc:Choice>
        <mc:Fallback xmlns="">
          <p:sp>
            <p:nvSpPr>
              <p:cNvPr id="2" name="TextBox 1">
                <a:extLst>
                  <a:ext uri="{FF2B5EF4-FFF2-40B4-BE49-F238E27FC236}">
                    <a16:creationId xmlns:a16="http://schemas.microsoft.com/office/drawing/2014/main" id="{F098F0F1-E048-4022-A733-F2ED892DE9B8}"/>
                  </a:ext>
                </a:extLst>
              </p:cNvPr>
              <p:cNvSpPr txBox="1">
                <a:spLocks noRot="1" noChangeAspect="1" noMove="1" noResize="1" noEditPoints="1" noAdjustHandles="1" noChangeArrowheads="1" noChangeShapeType="1" noTextEdit="1"/>
              </p:cNvSpPr>
              <p:nvPr/>
            </p:nvSpPr>
            <p:spPr>
              <a:xfrm>
                <a:off x="2496009" y="2702253"/>
                <a:ext cx="4770303" cy="462434"/>
              </a:xfrm>
              <a:prstGeom prst="rect">
                <a:avLst/>
              </a:prstGeom>
              <a:blipFill>
                <a:blip r:embed="rId4"/>
                <a:stretch>
                  <a:fillRect t="-10526"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6AA63F-0293-4761-885F-32266D7009AA}"/>
                  </a:ext>
                </a:extLst>
              </p:cNvPr>
              <p:cNvSpPr txBox="1"/>
              <p:nvPr/>
            </p:nvSpPr>
            <p:spPr>
              <a:xfrm>
                <a:off x="771036" y="3164687"/>
                <a:ext cx="7744314" cy="3275127"/>
              </a:xfrm>
              <a:prstGeom prst="rect">
                <a:avLst/>
              </a:prstGeom>
              <a:solidFill>
                <a:schemeClr val="accent4">
                  <a:lumMod val="20000"/>
                  <a:lumOff val="80000"/>
                </a:schemeClr>
              </a:solidFill>
            </p:spPr>
            <p:txBody>
              <a:bodyPr wrap="square" rtlCol="0">
                <a:spAutoFit/>
              </a:bodyPr>
              <a:lstStyle/>
              <a:p>
                <a:r>
                  <a:rPr lang="en-US" sz="2400" dirty="0"/>
                  <a:t>Proof:</a:t>
                </a:r>
              </a:p>
              <a:p>
                <a:pPr marL="452438" indent="-452438"/>
                <a:r>
                  <a:rPr lang="en-US" sz="2200" dirty="0"/>
                  <a:t>1.	Let </a:t>
                </a:r>
                <a14:m>
                  <m:oMath xmlns:m="http://schemas.openxmlformats.org/officeDocument/2006/math">
                    <m:r>
                      <a:rPr lang="en-US" sz="2200" b="0" i="1" smtClean="0">
                        <a:latin typeface="Cambria Math" panose="02040503050406030204" pitchFamily="18" charset="0"/>
                      </a:rPr>
                      <m:t>𝑧</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𝑈</m:t>
                    </m:r>
                  </m:oMath>
                </a14:m>
                <a:r>
                  <a:rPr lang="en-US" sz="2200" dirty="0"/>
                  <a:t>.</a:t>
                </a:r>
              </a:p>
              <a:p>
                <a:pPr marL="457200" indent="-457200">
                  <a:buAutoNum type="arabicPeriod" startAt="2"/>
                  <a:tabLst>
                    <a:tab pos="1255713" algn="l"/>
                    <a:tab pos="2511425" algn="l"/>
                  </a:tabLst>
                </a:pPr>
                <a:r>
                  <a:rPr lang="en-US" sz="2200" dirty="0"/>
                  <a:t>2.1.	Then	</a:t>
                </a:r>
                <a14:m>
                  <m:oMath xmlns:m="http://schemas.openxmlformats.org/officeDocument/2006/math">
                    <m:r>
                      <a:rPr lang="en-US" sz="2200" b="0" i="1" smtClean="0">
                        <a:latin typeface="Cambria Math" panose="02040503050406030204" pitchFamily="18" charset="0"/>
                      </a:rPr>
                      <m:t>𝑧</m:t>
                    </m:r>
                    <m:r>
                      <a:rPr lang="en-US" sz="2200" b="0" i="1" smtClean="0">
                        <a:latin typeface="Cambria Math" panose="02040503050406030204" pitchFamily="18" charset="0"/>
                        <a:ea typeface="Cambria Math" panose="02040503050406030204" pitchFamily="18" charset="0"/>
                      </a:rPr>
                      <m:t>∈</m:t>
                    </m:r>
                    <m:acc>
                      <m:accPr>
                        <m:chr m:val="̅"/>
                        <m:ctrlPr>
                          <a:rPr lang="en-US" sz="2200" i="1" smtClean="0">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𝐴</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𝐵</m:t>
                        </m:r>
                      </m:e>
                    </m:acc>
                  </m:oMath>
                </a14:m>
                <a:endParaRPr lang="en-US" sz="2200" dirty="0"/>
              </a:p>
              <a:p>
                <a:pPr>
                  <a:tabLst>
                    <a:tab pos="452438" algn="l"/>
                    <a:tab pos="1255713" algn="l"/>
                    <a:tab pos="2335213" algn="l"/>
                    <a:tab pos="4748213" algn="l"/>
                  </a:tabLst>
                </a:pPr>
                <a:r>
                  <a:rPr lang="en-US" sz="2200" dirty="0"/>
                  <a:t>	2.2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r>
                      <a:rPr lang="en-US" sz="2200" b="0" i="1" smtClean="0">
                        <a:latin typeface="Cambria Math" panose="02040503050406030204" pitchFamily="18" charset="0"/>
                        <a:ea typeface="Cambria Math" panose="02040503050406030204" pitchFamily="18" charset="0"/>
                      </a:rPr>
                      <m:t>)</m:t>
                    </m:r>
                  </m:oMath>
                </a14:m>
                <a:r>
                  <a:rPr lang="en-US" sz="2200" dirty="0"/>
                  <a:t>	</a:t>
                </a:r>
                <a:r>
                  <a:rPr lang="en-US" sz="2200" dirty="0">
                    <a:solidFill>
                      <a:srgbClr val="006600"/>
                    </a:solidFill>
                  </a:rPr>
                  <a:t>by the definition of </a:t>
                </a:r>
                <a14:m>
                  <m:oMath xmlns:m="http://schemas.openxmlformats.org/officeDocument/2006/math">
                    <m:acc>
                      <m:accPr>
                        <m:chr m:val="̅"/>
                        <m:ctrlPr>
                          <a:rPr lang="en-US" sz="2200" i="1" smtClean="0">
                            <a:solidFill>
                              <a:srgbClr val="006600"/>
                            </a:solidFill>
                            <a:latin typeface="Cambria Math" panose="02040503050406030204" pitchFamily="18" charset="0"/>
                          </a:rPr>
                        </m:ctrlPr>
                      </m:accPr>
                      <m:e/>
                    </m:acc>
                  </m:oMath>
                </a14:m>
                <a:r>
                  <a:rPr lang="en-US" sz="2200" dirty="0">
                    <a:solidFill>
                      <a:srgbClr val="006600"/>
                    </a:solidFill>
                  </a:rPr>
                  <a:t> </a:t>
                </a:r>
              </a:p>
              <a:p>
                <a:pPr>
                  <a:tabLst>
                    <a:tab pos="452438" algn="l"/>
                    <a:tab pos="1255713" algn="l"/>
                    <a:tab pos="1795463" algn="l"/>
                    <a:tab pos="4748213" algn="l"/>
                  </a:tabLst>
                </a:pPr>
                <a:r>
                  <a:rPr lang="en-US" sz="2200" dirty="0"/>
                  <a:t>	2.3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e>
                        </m:d>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𝑧</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e>
                        </m:d>
                      </m:e>
                    </m:d>
                  </m:oMath>
                </a14:m>
                <a:r>
                  <a:rPr lang="en-US" sz="2200" dirty="0"/>
                  <a:t>	</a:t>
                </a:r>
                <a:r>
                  <a:rPr lang="en-US" sz="2200" dirty="0">
                    <a:solidFill>
                      <a:srgbClr val="006600"/>
                    </a:solidFill>
                  </a:rPr>
                  <a:t>by the definition of </a:t>
                </a:r>
                <a14:m>
                  <m:oMath xmlns:m="http://schemas.openxmlformats.org/officeDocument/2006/math">
                    <m:r>
                      <a:rPr lang="en-US" sz="2200" i="1" smtClean="0">
                        <a:solidFill>
                          <a:srgbClr val="006600"/>
                        </a:solidFill>
                        <a:latin typeface="Cambria Math" panose="02040503050406030204" pitchFamily="18" charset="0"/>
                        <a:ea typeface="Cambria Math" panose="02040503050406030204" pitchFamily="18" charset="0"/>
                      </a:rPr>
                      <m:t>∪</m:t>
                    </m:r>
                  </m:oMath>
                </a14:m>
                <a:endParaRPr lang="en-US" sz="2200" dirty="0">
                  <a:solidFill>
                    <a:srgbClr val="006600"/>
                  </a:solidFill>
                </a:endParaRPr>
              </a:p>
              <a:p>
                <a:pPr>
                  <a:tabLst>
                    <a:tab pos="452438" algn="l"/>
                    <a:tab pos="1255713" algn="l"/>
                    <a:tab pos="2147888" algn="l"/>
                    <a:tab pos="4748213" algn="l"/>
                  </a:tabLst>
                </a:pPr>
                <a:r>
                  <a:rPr lang="en-US" sz="2200" dirty="0"/>
                  <a:t>	2.4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𝑧</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e>
                    </m:d>
                    <m:r>
                      <a:rPr lang="en-US" sz="2200" i="1"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𝑧</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e>
                    </m:d>
                  </m:oMath>
                </a14:m>
                <a:r>
                  <a:rPr lang="en-US" sz="2200" dirty="0"/>
                  <a:t>	</a:t>
                </a:r>
                <a:r>
                  <a:rPr lang="en-US" sz="2200" dirty="0">
                    <a:solidFill>
                      <a:srgbClr val="006600"/>
                    </a:solidFill>
                  </a:rPr>
                  <a:t>by De Morgan’s Law for </a:t>
                </a:r>
              </a:p>
              <a:p>
                <a:pPr>
                  <a:tabLst>
                    <a:tab pos="452438" algn="l"/>
                    <a:tab pos="1255713" algn="l"/>
                    <a:tab pos="2147888" algn="l"/>
                    <a:tab pos="4748213" algn="l"/>
                  </a:tabLst>
                </a:pPr>
                <a:r>
                  <a:rPr lang="en-US" sz="2200" dirty="0">
                    <a:solidFill>
                      <a:srgbClr val="006600"/>
                    </a:solidFill>
                  </a:rPr>
                  <a:t>				propositional logic</a:t>
                </a:r>
              </a:p>
              <a:p>
                <a:pPr>
                  <a:tabLst>
                    <a:tab pos="452438" algn="l"/>
                    <a:tab pos="1255713" algn="l"/>
                    <a:tab pos="2147888" algn="l"/>
                    <a:tab pos="4660900" algn="l"/>
                  </a:tabLst>
                </a:pPr>
                <a:r>
                  <a:rPr lang="en-US" sz="2200" dirty="0"/>
                  <a:t>	2.5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𝑧</m:t>
                        </m:r>
                        <m:r>
                          <a:rPr lang="en-US" sz="2200" i="1">
                            <a:latin typeface="Cambria Math" panose="02040503050406030204" pitchFamily="18" charset="0"/>
                            <a:ea typeface="Cambria Math" panose="02040503050406030204" pitchFamily="18" charset="0"/>
                          </a:rPr>
                          <m:t>∈</m:t>
                        </m:r>
                        <m:acc>
                          <m:accPr>
                            <m:chr m:val="̅"/>
                            <m:ctrlPr>
                              <a:rPr lang="en-US" sz="220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𝐴</m:t>
                            </m:r>
                          </m:e>
                        </m:acc>
                      </m:e>
                    </m:d>
                    <m:r>
                      <a:rPr lang="en-US" sz="2200" i="1"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𝑧</m:t>
                        </m:r>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𝐵</m:t>
                            </m:r>
                          </m:e>
                        </m:acc>
                      </m:e>
                    </m:d>
                  </m:oMath>
                </a14:m>
                <a:r>
                  <a:rPr lang="en-US" sz="2200" dirty="0"/>
                  <a:t>	</a:t>
                </a:r>
                <a:r>
                  <a:rPr lang="en-US" sz="2200" dirty="0">
                    <a:solidFill>
                      <a:srgbClr val="006600"/>
                    </a:solidFill>
                  </a:rPr>
                  <a:t> by the definition of </a:t>
                </a:r>
                <a14:m>
                  <m:oMath xmlns:m="http://schemas.openxmlformats.org/officeDocument/2006/math">
                    <m:acc>
                      <m:accPr>
                        <m:chr m:val="̅"/>
                        <m:ctrlPr>
                          <a:rPr lang="en-US" sz="2200" i="1">
                            <a:solidFill>
                              <a:srgbClr val="006600"/>
                            </a:solidFill>
                            <a:latin typeface="Cambria Math" panose="02040503050406030204" pitchFamily="18" charset="0"/>
                          </a:rPr>
                        </m:ctrlPr>
                      </m:accPr>
                      <m:e/>
                    </m:acc>
                  </m:oMath>
                </a14:m>
                <a:r>
                  <a:rPr lang="en-US" sz="2200" dirty="0">
                    <a:solidFill>
                      <a:srgbClr val="006600"/>
                    </a:solidFill>
                  </a:rPr>
                  <a:t> </a:t>
                </a:r>
              </a:p>
              <a:p>
                <a:pPr>
                  <a:tabLst>
                    <a:tab pos="452438" algn="l"/>
                    <a:tab pos="1255713" algn="l"/>
                    <a:tab pos="2511425" algn="l"/>
                    <a:tab pos="4660900" algn="l"/>
                  </a:tabLst>
                </a:pPr>
                <a:r>
                  <a:rPr lang="en-US" sz="2200" dirty="0"/>
                  <a:t>	2.6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r>
                      <a:rPr lang="en-US" sz="2200" i="1">
                        <a:latin typeface="Cambria Math" panose="02040503050406030204" pitchFamily="18" charset="0"/>
                      </a:rPr>
                      <m:t>𝑧</m:t>
                    </m:r>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𝐴</m:t>
                        </m:r>
                      </m:e>
                    </m:acc>
                    <m:r>
                      <a:rPr lang="en-US" sz="2200" i="1" smtClean="0">
                        <a:latin typeface="Cambria Math" panose="02040503050406030204" pitchFamily="18" charset="0"/>
                        <a:ea typeface="Cambria Math" panose="02040503050406030204" pitchFamily="18" charset="0"/>
                      </a:rPr>
                      <m:t>∩</m:t>
                    </m:r>
                    <m:acc>
                      <m:accPr>
                        <m:chr m:val="̅"/>
                        <m:ctrlPr>
                          <a:rPr lang="en-US" sz="220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𝐵</m:t>
                        </m:r>
                      </m:e>
                    </m:acc>
                  </m:oMath>
                </a14:m>
                <a:r>
                  <a:rPr lang="en-US" sz="2200" dirty="0"/>
                  <a:t>	</a:t>
                </a:r>
                <a:r>
                  <a:rPr lang="en-US" sz="2200" dirty="0">
                    <a:solidFill>
                      <a:srgbClr val="006600"/>
                    </a:solidFill>
                  </a:rPr>
                  <a:t> by the definition of </a:t>
                </a:r>
                <a14:m>
                  <m:oMath xmlns:m="http://schemas.openxmlformats.org/officeDocument/2006/math">
                    <m:r>
                      <a:rPr lang="en-US" sz="2200" i="1" smtClean="0">
                        <a:solidFill>
                          <a:srgbClr val="006600"/>
                        </a:solidFill>
                        <a:latin typeface="Cambria Math" panose="02040503050406030204" pitchFamily="18" charset="0"/>
                        <a:ea typeface="Cambria Math" panose="02040503050406030204" pitchFamily="18" charset="0"/>
                      </a:rPr>
                      <m:t>∩</m:t>
                    </m:r>
                  </m:oMath>
                </a14:m>
                <a:endParaRPr lang="en-US" sz="2200" dirty="0"/>
              </a:p>
            </p:txBody>
          </p:sp>
        </mc:Choice>
        <mc:Fallback xmlns="">
          <p:sp>
            <p:nvSpPr>
              <p:cNvPr id="3" name="TextBox 2">
                <a:extLst>
                  <a:ext uri="{FF2B5EF4-FFF2-40B4-BE49-F238E27FC236}">
                    <a16:creationId xmlns:a16="http://schemas.microsoft.com/office/drawing/2014/main" id="{E96AA63F-0293-4761-885F-32266D7009AA}"/>
                  </a:ext>
                </a:extLst>
              </p:cNvPr>
              <p:cNvSpPr txBox="1">
                <a:spLocks noRot="1" noChangeAspect="1" noMove="1" noResize="1" noEditPoints="1" noAdjustHandles="1" noChangeArrowheads="1" noChangeShapeType="1" noTextEdit="1"/>
              </p:cNvSpPr>
              <p:nvPr/>
            </p:nvSpPr>
            <p:spPr>
              <a:xfrm>
                <a:off x="771036" y="3164687"/>
                <a:ext cx="7744314" cy="3275127"/>
              </a:xfrm>
              <a:prstGeom prst="rect">
                <a:avLst/>
              </a:prstGeom>
              <a:blipFill>
                <a:blip r:embed="rId5"/>
                <a:stretch>
                  <a:fillRect l="-1180" t="-1490" r="-472" b="-2980"/>
                </a:stretch>
              </a:blipFill>
            </p:spPr>
            <p:txBody>
              <a:bodyPr/>
              <a:lstStyle/>
              <a:p>
                <a:r>
                  <a:rPr lang="en-SG">
                    <a:noFill/>
                  </a:rPr>
                  <a:t> </a:t>
                </a:r>
              </a:p>
            </p:txBody>
          </p:sp>
        </mc:Fallback>
      </mc:AlternateContent>
    </p:spTree>
    <p:extLst>
      <p:ext uri="{BB962C8B-B14F-4D97-AF65-F5344CB8AC3E}">
        <p14:creationId xmlns:p14="http://schemas.microsoft.com/office/powerpoint/2010/main" val="10599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dissolv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dissolv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18320"/>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dirty="0">
                <a:solidFill>
                  <a:schemeClr val="bg1"/>
                </a:solidFill>
              </a:rPr>
              <a:t>Definitions 	</a:t>
            </a:r>
            <a:r>
              <a:rPr lang="en-SG" sz="1200" b="1" dirty="0">
                <a:solidFill>
                  <a:schemeClr val="accent4">
                    <a:lumMod val="20000"/>
                    <a:lumOff val="80000"/>
                  </a:schemeClr>
                </a:solidFill>
              </a:rPr>
              <a:t> 	</a:t>
            </a:r>
            <a:r>
              <a:rPr lang="en-SG" sz="1200" dirty="0">
                <a:solidFill>
                  <a:schemeClr val="bg1"/>
                </a:solidFill>
              </a:rPr>
              <a:t> </a:t>
            </a:r>
            <a:r>
              <a:rPr lang="en-SG" sz="1200" b="1" dirty="0">
                <a:solidFill>
                  <a:schemeClr val="accent4">
                    <a:lumMod val="60000"/>
                    <a:lumOff val="40000"/>
                  </a:schemeClr>
                </a:solidFill>
              </a:rPr>
              <a:t>Properties of Sets</a:t>
            </a:r>
            <a:endParaRPr lang="en-SG" sz="1050" b="1" dirty="0">
              <a:solidFill>
                <a:schemeClr val="accent4">
                  <a:lumMod val="60000"/>
                  <a:lumOff val="4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5.2.3 Examples of Proofs involving Sets</a:t>
            </a:r>
            <a:endParaRPr lang="en-SG" sz="2000" dirty="0">
              <a:solidFill>
                <a:schemeClr val="bg1"/>
              </a:solidFill>
            </a:endParaRPr>
          </a:p>
        </p:txBody>
      </p:sp>
      <p:sp>
        <p:nvSpPr>
          <p:cNvPr id="9" name="Oval 8">
            <a:extLst>
              <a:ext uri="{FF2B5EF4-FFF2-40B4-BE49-F238E27FC236}">
                <a16:creationId xmlns:a16="http://schemas.microsoft.com/office/drawing/2014/main" id="{3E41A7C4-B1B9-43CF-A2E3-B230E4FE292B}"/>
              </a:ext>
            </a:extLst>
          </p:cNvPr>
          <p:cNvSpPr/>
          <p:nvPr/>
        </p:nvSpPr>
        <p:spPr>
          <a:xfrm>
            <a:off x="32435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Oval 9">
            <a:extLst>
              <a:ext uri="{FF2B5EF4-FFF2-40B4-BE49-F238E27FC236}">
                <a16:creationId xmlns:a16="http://schemas.microsoft.com/office/drawing/2014/main" id="{DAAE223D-1EC6-410A-8B21-7D5159D1AD9D}"/>
              </a:ext>
            </a:extLst>
          </p:cNvPr>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Oval 10">
            <a:extLst>
              <a:ext uri="{FF2B5EF4-FFF2-40B4-BE49-F238E27FC236}">
                <a16:creationId xmlns:a16="http://schemas.microsoft.com/office/drawing/2014/main" id="{CDE2A4E2-6870-47D5-9698-F9DFD3E054E8}"/>
              </a:ext>
            </a:extLst>
          </p:cNvPr>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2" name="Oval 11">
            <a:extLst>
              <a:ext uri="{FF2B5EF4-FFF2-40B4-BE49-F238E27FC236}">
                <a16:creationId xmlns:a16="http://schemas.microsoft.com/office/drawing/2014/main" id="{4D83B5BC-2A2E-4A2F-9A7A-E33509EDDC70}"/>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3" name="Oval 12">
            <a:extLst>
              <a:ext uri="{FF2B5EF4-FFF2-40B4-BE49-F238E27FC236}">
                <a16:creationId xmlns:a16="http://schemas.microsoft.com/office/drawing/2014/main" id="{67A5D077-051A-4C8A-85BA-DDC502D3A8D0}"/>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a:extLst>
              <a:ext uri="{FF2B5EF4-FFF2-40B4-BE49-F238E27FC236}">
                <a16:creationId xmlns:a16="http://schemas.microsoft.com/office/drawing/2014/main" id="{605011EE-2EF7-4B74-AE05-20B3FC63CDF8}"/>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a:extLst>
              <a:ext uri="{FF2B5EF4-FFF2-40B4-BE49-F238E27FC236}">
                <a16:creationId xmlns:a16="http://schemas.microsoft.com/office/drawing/2014/main" id="{C1AD9E05-F97B-42F8-AF7B-7DB86F88496D}"/>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a:extLst>
              <a:ext uri="{FF2B5EF4-FFF2-40B4-BE49-F238E27FC236}">
                <a16:creationId xmlns:a16="http://schemas.microsoft.com/office/drawing/2014/main" id="{95CDC254-A5E7-448F-BD40-40EE194E82C8}"/>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a:extLst>
              <a:ext uri="{FF2B5EF4-FFF2-40B4-BE49-F238E27FC236}">
                <a16:creationId xmlns:a16="http://schemas.microsoft.com/office/drawing/2014/main" id="{F4147FB7-A749-4645-B21B-26AC2F00CD3E}"/>
              </a:ext>
            </a:extLst>
          </p:cNvPr>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C6DF229C-3B34-40CF-92CF-5232F8D8FE90}"/>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a:extLst>
              <a:ext uri="{FF2B5EF4-FFF2-40B4-BE49-F238E27FC236}">
                <a16:creationId xmlns:a16="http://schemas.microsoft.com/office/drawing/2014/main" id="{21A96F66-A686-45AF-AB33-D76E2AB3BD78}"/>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a:extLst>
              <a:ext uri="{FF2B5EF4-FFF2-40B4-BE49-F238E27FC236}">
                <a16:creationId xmlns:a16="http://schemas.microsoft.com/office/drawing/2014/main" id="{55F07A92-951F-45F6-A5E5-30BE2C5E5673}"/>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08391990-A411-4981-9A40-02B073E7750C}"/>
              </a:ext>
            </a:extLst>
          </p:cNvPr>
          <p:cNvSpPr/>
          <p:nvPr/>
        </p:nvSpPr>
        <p:spPr>
          <a:xfrm>
            <a:off x="3203330" y="278516"/>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CE13A66-7B31-44C0-B545-72C4F896FBA5}"/>
                  </a:ext>
                </a:extLst>
              </p:cNvPr>
              <p:cNvSpPr txBox="1"/>
              <p:nvPr/>
            </p:nvSpPr>
            <p:spPr>
              <a:xfrm>
                <a:off x="319536" y="1501924"/>
                <a:ext cx="8317061" cy="1277273"/>
              </a:xfrm>
              <a:prstGeom prst="rect">
                <a:avLst/>
              </a:prstGeom>
              <a:noFill/>
              <a:ln>
                <a:noFill/>
              </a:ln>
            </p:spPr>
            <p:txBody>
              <a:bodyPr wrap="square" rtlCol="0">
                <a:spAutoFit/>
              </a:bodyPr>
              <a:lstStyle/>
              <a:p>
                <a:pPr>
                  <a:spcAft>
                    <a:spcPts val="600"/>
                  </a:spcAft>
                </a:pPr>
                <a:r>
                  <a:rPr lang="en-US" altLang="en-US" sz="2400" dirty="0"/>
                  <a:t>Example #2: Using set identities (Theorem 6.2.2), prove the following: Under the universal set </a:t>
                </a:r>
                <a14:m>
                  <m:oMath xmlns:m="http://schemas.openxmlformats.org/officeDocument/2006/math">
                    <m:r>
                      <a:rPr lang="en-US" altLang="en-US" sz="2400" i="1" dirty="0" smtClean="0">
                        <a:latin typeface="Cambria Math" panose="02040503050406030204" pitchFamily="18" charset="0"/>
                      </a:rPr>
                      <m:t>𝑈</m:t>
                    </m:r>
                  </m:oMath>
                </a14:m>
                <a:r>
                  <a:rPr lang="en-US" altLang="en-US" sz="2400" dirty="0"/>
                  <a:t>, show that</a:t>
                </a:r>
              </a:p>
              <a:p>
                <a:pPr>
                  <a:spcAft>
                    <a:spcPts val="600"/>
                  </a:spcAft>
                  <a:tabLst>
                    <a:tab pos="1795463" algn="l"/>
                  </a:tabLst>
                </a:pPr>
                <a:r>
                  <a:rPr lang="en-US" altLang="en-US" sz="2400" b="0" dirty="0">
                    <a:solidFill>
                      <a:srgbClr val="0000FF"/>
                    </a:solidFill>
                  </a:rPr>
                  <a:t>	</a:t>
                </a:r>
                <a14:m>
                  <m:oMath xmlns:m="http://schemas.openxmlformats.org/officeDocument/2006/math">
                    <m:d>
                      <m:dPr>
                        <m:ctrlPr>
                          <a:rPr lang="en-US" altLang="en-US" sz="2400" b="0" i="1" smtClean="0">
                            <a:solidFill>
                              <a:srgbClr val="0000FF"/>
                            </a:solidFill>
                            <a:latin typeface="Cambria Math" panose="02040503050406030204" pitchFamily="18" charset="0"/>
                          </a:rPr>
                        </m:ctrlPr>
                      </m:dPr>
                      <m:e>
                        <m:r>
                          <a:rPr lang="en-US" altLang="en-US" sz="2400" b="0" i="1" smtClean="0">
                            <a:solidFill>
                              <a:srgbClr val="0000FF"/>
                            </a:solidFill>
                            <a:latin typeface="Cambria Math" panose="02040503050406030204" pitchFamily="18" charset="0"/>
                          </a:rPr>
                          <m:t>𝐴</m:t>
                        </m:r>
                        <m:r>
                          <a:rPr lang="en-US" altLang="en-US" sz="2400" b="0" i="1" smtClean="0">
                            <a:solidFill>
                              <a:srgbClr val="0000FF"/>
                            </a:solidFill>
                            <a:latin typeface="Cambria Math" panose="02040503050406030204" pitchFamily="18" charset="0"/>
                            <a:ea typeface="Cambria Math" panose="02040503050406030204" pitchFamily="18" charset="0"/>
                          </a:rPr>
                          <m:t>∩</m:t>
                        </m:r>
                        <m:r>
                          <a:rPr lang="en-US" altLang="en-US" sz="2400" b="0" i="1" smtClean="0">
                            <a:solidFill>
                              <a:srgbClr val="0000FF"/>
                            </a:solidFill>
                            <a:latin typeface="Cambria Math" panose="02040503050406030204" pitchFamily="18" charset="0"/>
                            <a:ea typeface="Cambria Math" panose="02040503050406030204" pitchFamily="18" charset="0"/>
                          </a:rPr>
                          <m:t>𝐵</m:t>
                        </m:r>
                      </m:e>
                    </m:d>
                    <m:r>
                      <a:rPr lang="en-US" altLang="en-US" sz="2400" b="0" i="1" smtClean="0">
                        <a:solidFill>
                          <a:srgbClr val="0000FF"/>
                        </a:solidFill>
                        <a:latin typeface="Cambria Math" panose="02040503050406030204" pitchFamily="18" charset="0"/>
                        <a:ea typeface="Cambria Math" panose="02040503050406030204" pitchFamily="18" charset="0"/>
                      </a:rPr>
                      <m:t>∪</m:t>
                    </m:r>
                    <m:d>
                      <m:dPr>
                        <m:ctrlPr>
                          <a:rPr lang="en-US" altLang="en-US" sz="2400" b="0" i="1" smtClean="0">
                            <a:solidFill>
                              <a:srgbClr val="0000FF"/>
                            </a:solidFill>
                            <a:latin typeface="Cambria Math" panose="02040503050406030204" pitchFamily="18" charset="0"/>
                            <a:ea typeface="Cambria Math" panose="02040503050406030204" pitchFamily="18" charset="0"/>
                          </a:rPr>
                        </m:ctrlPr>
                      </m:dPr>
                      <m:e>
                        <m:r>
                          <a:rPr lang="en-US" altLang="en-US" sz="2400" b="0" i="1" smtClean="0">
                            <a:solidFill>
                              <a:srgbClr val="0000FF"/>
                            </a:solidFill>
                            <a:latin typeface="Cambria Math" panose="02040503050406030204" pitchFamily="18" charset="0"/>
                            <a:ea typeface="Cambria Math" panose="02040503050406030204" pitchFamily="18" charset="0"/>
                          </a:rPr>
                          <m:t>𝐴</m:t>
                        </m:r>
                        <m:r>
                          <a:rPr lang="en-US" altLang="en-US" sz="2400" b="0" i="1" smtClean="0">
                            <a:solidFill>
                              <a:srgbClr val="0000FF"/>
                            </a:solidFill>
                            <a:latin typeface="Cambria Math" panose="02040503050406030204" pitchFamily="18" charset="0"/>
                            <a:ea typeface="Cambria Math" panose="02040503050406030204" pitchFamily="18" charset="0"/>
                          </a:rPr>
                          <m:t> \ </m:t>
                        </m:r>
                        <m:r>
                          <a:rPr lang="en-US" altLang="en-US" sz="2400" b="0" i="1" smtClean="0">
                            <a:solidFill>
                              <a:srgbClr val="0000FF"/>
                            </a:solidFill>
                            <a:latin typeface="Cambria Math" panose="02040503050406030204" pitchFamily="18" charset="0"/>
                            <a:ea typeface="Cambria Math" panose="02040503050406030204" pitchFamily="18" charset="0"/>
                          </a:rPr>
                          <m:t>𝐵</m:t>
                        </m:r>
                      </m:e>
                    </m:d>
                    <m:r>
                      <a:rPr lang="en-US" altLang="en-US" sz="2400" b="0" i="1" smtClean="0">
                        <a:solidFill>
                          <a:srgbClr val="0000FF"/>
                        </a:solidFill>
                        <a:latin typeface="Cambria Math" panose="02040503050406030204" pitchFamily="18" charset="0"/>
                        <a:ea typeface="Cambria Math" panose="02040503050406030204" pitchFamily="18" charset="0"/>
                      </a:rPr>
                      <m:t>=</m:t>
                    </m:r>
                    <m:r>
                      <a:rPr lang="en-US" altLang="en-US" sz="2400" b="0" i="1" smtClean="0">
                        <a:solidFill>
                          <a:srgbClr val="0000FF"/>
                        </a:solidFill>
                        <a:latin typeface="Cambria Math" panose="02040503050406030204" pitchFamily="18" charset="0"/>
                        <a:ea typeface="Cambria Math" panose="02040503050406030204" pitchFamily="18" charset="0"/>
                      </a:rPr>
                      <m:t>𝐴</m:t>
                    </m:r>
                  </m:oMath>
                </a14:m>
                <a:r>
                  <a:rPr lang="en-US" altLang="en-US" sz="2400" dirty="0"/>
                  <a:t> for all sets </a:t>
                </a:r>
                <a14:m>
                  <m:oMath xmlns:m="http://schemas.openxmlformats.org/officeDocument/2006/math">
                    <m:r>
                      <a:rPr lang="en-US" altLang="en-US" sz="2400" i="1" dirty="0" smtClean="0">
                        <a:latin typeface="Cambria Math" panose="02040503050406030204" pitchFamily="18" charset="0"/>
                      </a:rPr>
                      <m:t>𝐴</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𝐵</m:t>
                    </m:r>
                  </m:oMath>
                </a14:m>
                <a:r>
                  <a:rPr lang="en-US" altLang="en-US" sz="2400" dirty="0"/>
                  <a:t>.</a:t>
                </a:r>
              </a:p>
            </p:txBody>
          </p:sp>
        </mc:Choice>
        <mc:Fallback xmlns="">
          <p:sp>
            <p:nvSpPr>
              <p:cNvPr id="25" name="TextBox 24">
                <a:extLst>
                  <a:ext uri="{FF2B5EF4-FFF2-40B4-BE49-F238E27FC236}">
                    <a16:creationId xmlns:a16="http://schemas.microsoft.com/office/drawing/2014/main" id="{8CE13A66-7B31-44C0-B545-72C4F896FBA5}"/>
                  </a:ext>
                </a:extLst>
              </p:cNvPr>
              <p:cNvSpPr txBox="1">
                <a:spLocks noRot="1" noChangeAspect="1" noMove="1" noResize="1" noEditPoints="1" noAdjustHandles="1" noChangeArrowheads="1" noChangeShapeType="1" noTextEdit="1"/>
              </p:cNvSpPr>
              <p:nvPr/>
            </p:nvSpPr>
            <p:spPr>
              <a:xfrm>
                <a:off x="319536" y="1501924"/>
                <a:ext cx="8317061" cy="1277273"/>
              </a:xfrm>
              <a:prstGeom prst="rect">
                <a:avLst/>
              </a:prstGeom>
              <a:blipFill>
                <a:blip r:embed="rId3"/>
                <a:stretch>
                  <a:fillRect l="-1099" t="-3810" b="-9524"/>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96AA63F-0293-4761-885F-32266D7009AA}"/>
                  </a:ext>
                </a:extLst>
              </p:cNvPr>
              <p:cNvSpPr txBox="1"/>
              <p:nvPr/>
            </p:nvSpPr>
            <p:spPr>
              <a:xfrm>
                <a:off x="583074" y="3164687"/>
                <a:ext cx="8175336" cy="2154436"/>
              </a:xfrm>
              <a:prstGeom prst="rect">
                <a:avLst/>
              </a:prstGeom>
              <a:solidFill>
                <a:schemeClr val="accent4">
                  <a:lumMod val="20000"/>
                  <a:lumOff val="80000"/>
                </a:schemeClr>
              </a:solidFill>
            </p:spPr>
            <p:txBody>
              <a:bodyPr wrap="square" rtlCol="0">
                <a:spAutoFit/>
              </a:bodyPr>
              <a:lstStyle/>
              <a:p>
                <a:r>
                  <a:rPr lang="en-US" sz="2400" dirty="0"/>
                  <a:t>Proof:</a:t>
                </a:r>
              </a:p>
              <a:p>
                <a:pPr marL="363538" indent="-363538">
                  <a:tabLst>
                    <a:tab pos="5287963" algn="l"/>
                  </a:tabLst>
                </a:pPr>
                <a:r>
                  <a:rPr lang="en-US" sz="2200" dirty="0"/>
                  <a:t>1.	</a:t>
                </a:r>
                <a:r>
                  <a:rPr lang="en-US" altLang="en-US" sz="2200" dirty="0">
                    <a:solidFill>
                      <a:srgbClr val="0000FF"/>
                    </a:solidFill>
                  </a:rPr>
                  <a:t> </a:t>
                </a:r>
                <a14:m>
                  <m:oMath xmlns:m="http://schemas.openxmlformats.org/officeDocument/2006/math">
                    <m:d>
                      <m:dPr>
                        <m:ctrlPr>
                          <a:rPr lang="en-US" altLang="en-US" sz="2200" i="1" smtClean="0">
                            <a:solidFill>
                              <a:schemeClr val="tx1"/>
                            </a:solidFill>
                            <a:latin typeface="Cambria Math" panose="02040503050406030204" pitchFamily="18" charset="0"/>
                          </a:rPr>
                        </m:ctrlPr>
                      </m:dPr>
                      <m:e>
                        <m:r>
                          <a:rPr lang="en-US" altLang="en-US" sz="2200" i="1">
                            <a:solidFill>
                              <a:schemeClr val="tx1"/>
                            </a:solidFill>
                            <a:latin typeface="Cambria Math" panose="02040503050406030204" pitchFamily="18" charset="0"/>
                          </a:rPr>
                          <m:t>𝐴</m:t>
                        </m:r>
                        <m:r>
                          <a:rPr lang="en-US" altLang="en-US" sz="2200" i="1">
                            <a:solidFill>
                              <a:schemeClr val="tx1"/>
                            </a:solidFill>
                            <a:latin typeface="Cambria Math" panose="02040503050406030204" pitchFamily="18" charset="0"/>
                            <a:ea typeface="Cambria Math" panose="02040503050406030204" pitchFamily="18" charset="0"/>
                          </a:rPr>
                          <m:t>∩</m:t>
                        </m:r>
                        <m:r>
                          <a:rPr lang="en-US" altLang="en-US" sz="2200" i="1">
                            <a:solidFill>
                              <a:schemeClr val="tx1"/>
                            </a:solidFill>
                            <a:latin typeface="Cambria Math" panose="02040503050406030204" pitchFamily="18" charset="0"/>
                            <a:ea typeface="Cambria Math" panose="02040503050406030204" pitchFamily="18" charset="0"/>
                          </a:rPr>
                          <m:t>𝐵</m:t>
                        </m:r>
                      </m:e>
                    </m:d>
                    <m:r>
                      <a:rPr lang="en-US" altLang="en-US" sz="2200" i="1">
                        <a:solidFill>
                          <a:schemeClr val="tx1"/>
                        </a:solidFill>
                        <a:latin typeface="Cambria Math" panose="02040503050406030204" pitchFamily="18" charset="0"/>
                        <a:ea typeface="Cambria Math" panose="02040503050406030204" pitchFamily="18" charset="0"/>
                      </a:rPr>
                      <m:t>∪</m:t>
                    </m:r>
                    <m:d>
                      <m:dPr>
                        <m:ctrlPr>
                          <a:rPr lang="en-US" altLang="en-US" sz="2200" i="1">
                            <a:solidFill>
                              <a:schemeClr val="tx1"/>
                            </a:solidFill>
                            <a:latin typeface="Cambria Math" panose="02040503050406030204" pitchFamily="18" charset="0"/>
                            <a:ea typeface="Cambria Math" panose="02040503050406030204" pitchFamily="18" charset="0"/>
                          </a:rPr>
                        </m:ctrlPr>
                      </m:dPr>
                      <m:e>
                        <m:r>
                          <a:rPr lang="en-US" altLang="en-US" sz="2200" i="1">
                            <a:solidFill>
                              <a:schemeClr val="tx1"/>
                            </a:solidFill>
                            <a:latin typeface="Cambria Math" panose="02040503050406030204" pitchFamily="18" charset="0"/>
                            <a:ea typeface="Cambria Math" panose="02040503050406030204" pitchFamily="18" charset="0"/>
                          </a:rPr>
                          <m:t>𝐴</m:t>
                        </m:r>
                        <m:r>
                          <a:rPr lang="en-US" altLang="en-US" sz="2200" b="0" i="1" smtClean="0">
                            <a:solidFill>
                              <a:schemeClr val="tx1"/>
                            </a:solidFill>
                            <a:latin typeface="Cambria Math" panose="02040503050406030204" pitchFamily="18" charset="0"/>
                            <a:ea typeface="Cambria Math" panose="02040503050406030204" pitchFamily="18" charset="0"/>
                          </a:rPr>
                          <m:t> \ </m:t>
                        </m:r>
                        <m:r>
                          <a:rPr lang="en-US" altLang="en-US" sz="2200" i="1">
                            <a:solidFill>
                              <a:schemeClr val="tx1"/>
                            </a:solidFill>
                            <a:latin typeface="Cambria Math" panose="02040503050406030204" pitchFamily="18" charset="0"/>
                            <a:ea typeface="Cambria Math" panose="02040503050406030204" pitchFamily="18" charset="0"/>
                          </a:rPr>
                          <m:t>𝐵</m:t>
                        </m:r>
                      </m:e>
                    </m:d>
                    <m:r>
                      <a:rPr lang="en-US" altLang="en-US" sz="2200" i="1">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𝐴</m:t>
                    </m:r>
                    <m:r>
                      <a:rPr lang="en-US" altLang="en-US" sz="2200" b="0" i="1" smtClean="0">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𝐵</m:t>
                    </m:r>
                    <m:r>
                      <a:rPr lang="en-US" altLang="en-US" sz="2200" b="0" i="1" smtClean="0">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𝐴</m:t>
                    </m:r>
                    <m:r>
                      <a:rPr lang="en-US" altLang="en-US" sz="2200" b="0" i="1" smtClean="0">
                        <a:solidFill>
                          <a:schemeClr val="tx1"/>
                        </a:solidFill>
                        <a:latin typeface="Cambria Math" panose="02040503050406030204" pitchFamily="18" charset="0"/>
                        <a:ea typeface="Cambria Math" panose="02040503050406030204" pitchFamily="18" charset="0"/>
                      </a:rPr>
                      <m:t>∩</m:t>
                    </m:r>
                    <m:acc>
                      <m:accPr>
                        <m:chr m:val="̅"/>
                        <m:ctrlPr>
                          <a:rPr lang="en-US" altLang="en-US" sz="2200" b="0" i="1" smtClean="0">
                            <a:solidFill>
                              <a:schemeClr val="tx1"/>
                            </a:solidFill>
                            <a:latin typeface="Cambria Math" panose="02040503050406030204" pitchFamily="18" charset="0"/>
                            <a:ea typeface="Cambria Math" panose="02040503050406030204" pitchFamily="18" charset="0"/>
                          </a:rPr>
                        </m:ctrlPr>
                      </m:accPr>
                      <m:e>
                        <m:r>
                          <a:rPr lang="en-US" altLang="en-US" sz="2200" b="0" i="1" smtClean="0">
                            <a:solidFill>
                              <a:schemeClr val="tx1"/>
                            </a:solidFill>
                            <a:latin typeface="Cambria Math" panose="02040503050406030204" pitchFamily="18" charset="0"/>
                            <a:ea typeface="Cambria Math" panose="02040503050406030204" pitchFamily="18" charset="0"/>
                          </a:rPr>
                          <m:t>𝐵</m:t>
                        </m:r>
                      </m:e>
                    </m:acc>
                    <m:r>
                      <a:rPr lang="en-US" altLang="en-US" sz="2200" b="0" i="1" smtClean="0">
                        <a:solidFill>
                          <a:schemeClr val="tx1"/>
                        </a:solidFill>
                        <a:latin typeface="Cambria Math" panose="02040503050406030204" pitchFamily="18" charset="0"/>
                      </a:rPr>
                      <m:t>)</m:t>
                    </m:r>
                  </m:oMath>
                </a14:m>
                <a:r>
                  <a:rPr lang="en-US" sz="2200" dirty="0"/>
                  <a:t>	</a:t>
                </a:r>
                <a:r>
                  <a:rPr lang="en-US" dirty="0">
                    <a:solidFill>
                      <a:srgbClr val="006600"/>
                    </a:solidFill>
                  </a:rPr>
                  <a:t>by the Set Difference Law</a:t>
                </a:r>
                <a:endParaRPr lang="en-US" sz="2200" dirty="0">
                  <a:solidFill>
                    <a:srgbClr val="006600"/>
                  </a:solidFill>
                </a:endParaRPr>
              </a:p>
              <a:p>
                <a:pPr marL="363538" indent="-363538">
                  <a:tabLst>
                    <a:tab pos="5111750" algn="l"/>
                  </a:tabLst>
                </a:pPr>
                <a:endParaRPr lang="en-US" sz="2200" dirty="0"/>
              </a:p>
              <a:p>
                <a:pPr marL="363538" indent="-363538">
                  <a:tabLst>
                    <a:tab pos="5111750" algn="l"/>
                  </a:tabLst>
                </a:pPr>
                <a:endParaRPr lang="en-US" sz="2200" dirty="0"/>
              </a:p>
              <a:p>
                <a:pPr marL="363538" indent="-363538">
                  <a:tabLst>
                    <a:tab pos="5111750" algn="l"/>
                  </a:tabLst>
                </a:pPr>
                <a:endParaRPr lang="en-US" sz="2200" dirty="0"/>
              </a:p>
              <a:p>
                <a:pPr marL="363538" indent="-363538">
                  <a:tabLst>
                    <a:tab pos="5111750" algn="l"/>
                  </a:tabLst>
                </a:pPr>
                <a:endParaRPr lang="en-US" sz="2200" dirty="0"/>
              </a:p>
            </p:txBody>
          </p:sp>
        </mc:Choice>
        <mc:Fallback xmlns="">
          <p:sp>
            <p:nvSpPr>
              <p:cNvPr id="3" name="TextBox 2">
                <a:extLst>
                  <a:ext uri="{FF2B5EF4-FFF2-40B4-BE49-F238E27FC236}">
                    <a16:creationId xmlns:a16="http://schemas.microsoft.com/office/drawing/2014/main" id="{E96AA63F-0293-4761-885F-32266D7009AA}"/>
                  </a:ext>
                </a:extLst>
              </p:cNvPr>
              <p:cNvSpPr txBox="1">
                <a:spLocks noRot="1" noChangeAspect="1" noMove="1" noResize="1" noEditPoints="1" noAdjustHandles="1" noChangeArrowheads="1" noChangeShapeType="1" noTextEdit="1"/>
              </p:cNvSpPr>
              <p:nvPr/>
            </p:nvSpPr>
            <p:spPr>
              <a:xfrm>
                <a:off x="583074" y="3164687"/>
                <a:ext cx="8175336" cy="2154436"/>
              </a:xfrm>
              <a:prstGeom prst="rect">
                <a:avLst/>
              </a:prstGeom>
              <a:blipFill>
                <a:blip r:embed="rId4"/>
                <a:stretch>
                  <a:fillRect l="-1193" t="-2260"/>
                </a:stretch>
              </a:blipFill>
            </p:spPr>
            <p:txBody>
              <a:bodyPr/>
              <a:lstStyle/>
              <a:p>
                <a:r>
                  <a:rPr lang="en-SG">
                    <a:noFill/>
                  </a:rPr>
                  <a:t> </a:t>
                </a:r>
              </a:p>
            </p:txBody>
          </p:sp>
        </mc:Fallback>
      </mc:AlternateContent>
      <p:sp>
        <p:nvSpPr>
          <p:cNvPr id="31" name="TextBox 30">
            <a:extLst>
              <a:ext uri="{FF2B5EF4-FFF2-40B4-BE49-F238E27FC236}">
                <a16:creationId xmlns:a16="http://schemas.microsoft.com/office/drawing/2014/main" id="{6A42C771-C02C-489C-9D5B-1EAE58E92C77}"/>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BAAD52F-08FC-40B5-BA9A-1DB44BB79DAC}"/>
                  </a:ext>
                </a:extLst>
              </p:cNvPr>
              <p:cNvSpPr txBox="1"/>
              <p:nvPr/>
            </p:nvSpPr>
            <p:spPr>
              <a:xfrm>
                <a:off x="583074" y="3971081"/>
                <a:ext cx="7977852" cy="1261884"/>
              </a:xfrm>
              <a:prstGeom prst="rect">
                <a:avLst/>
              </a:prstGeom>
              <a:noFill/>
            </p:spPr>
            <p:txBody>
              <a:bodyPr wrap="square" rtlCol="0">
                <a:spAutoFit/>
              </a:bodyPr>
              <a:lstStyle/>
              <a:p>
                <a:pPr marL="363538" indent="-363538">
                  <a:spcAft>
                    <a:spcPts val="600"/>
                  </a:spcAft>
                  <a:tabLst>
                    <a:tab pos="2687638" algn="l"/>
                    <a:tab pos="5287963" algn="l"/>
                  </a:tabLst>
                </a:pPr>
                <a:r>
                  <a:rPr lang="en-US" sz="2200" dirty="0"/>
                  <a:t>2.	</a:t>
                </a:r>
                <a:r>
                  <a:rPr lang="en-US" altLang="en-US" sz="2200" dirty="0">
                    <a:solidFill>
                      <a:srgbClr val="0000FF"/>
                    </a:solidFill>
                  </a:rPr>
                  <a:t> 	</a:t>
                </a:r>
                <a14:m>
                  <m:oMath xmlns:m="http://schemas.openxmlformats.org/officeDocument/2006/math">
                    <m:r>
                      <a:rPr lang="en-US" altLang="en-US" sz="2200" i="1">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𝐴</m:t>
                    </m:r>
                    <m:r>
                      <a:rPr lang="en-US" altLang="en-US" sz="2200" b="0" i="1" smtClean="0">
                        <a:solidFill>
                          <a:schemeClr val="tx1"/>
                        </a:solidFill>
                        <a:latin typeface="Cambria Math" panose="02040503050406030204" pitchFamily="18" charset="0"/>
                        <a:ea typeface="Cambria Math" panose="02040503050406030204" pitchFamily="18" charset="0"/>
                      </a:rPr>
                      <m:t>∩(</m:t>
                    </m:r>
                    <m:r>
                      <a:rPr lang="en-US" altLang="en-US" sz="2200" b="0" i="1" smtClean="0">
                        <a:solidFill>
                          <a:schemeClr val="tx1"/>
                        </a:solidFill>
                        <a:latin typeface="Cambria Math" panose="02040503050406030204" pitchFamily="18" charset="0"/>
                        <a:ea typeface="Cambria Math" panose="02040503050406030204" pitchFamily="18" charset="0"/>
                      </a:rPr>
                      <m:t>𝐵</m:t>
                    </m:r>
                    <m:r>
                      <a:rPr lang="en-US" altLang="en-US" sz="2200" b="0" i="1" smtClean="0">
                        <a:solidFill>
                          <a:schemeClr val="tx1"/>
                        </a:solidFill>
                        <a:latin typeface="Cambria Math" panose="02040503050406030204" pitchFamily="18" charset="0"/>
                        <a:ea typeface="Cambria Math" panose="02040503050406030204" pitchFamily="18" charset="0"/>
                      </a:rPr>
                      <m:t>∪</m:t>
                    </m:r>
                    <m:acc>
                      <m:accPr>
                        <m:chr m:val="̅"/>
                        <m:ctrlPr>
                          <a:rPr lang="en-US" altLang="en-US" sz="2200" b="0" i="1" smtClean="0">
                            <a:solidFill>
                              <a:schemeClr val="tx1"/>
                            </a:solidFill>
                            <a:latin typeface="Cambria Math" panose="02040503050406030204" pitchFamily="18" charset="0"/>
                            <a:ea typeface="Cambria Math" panose="02040503050406030204" pitchFamily="18" charset="0"/>
                          </a:rPr>
                        </m:ctrlPr>
                      </m:accPr>
                      <m:e>
                        <m:r>
                          <a:rPr lang="en-US" altLang="en-US" sz="2200" b="0" i="1" smtClean="0">
                            <a:solidFill>
                              <a:schemeClr val="tx1"/>
                            </a:solidFill>
                            <a:latin typeface="Cambria Math" panose="02040503050406030204" pitchFamily="18" charset="0"/>
                            <a:ea typeface="Cambria Math" panose="02040503050406030204" pitchFamily="18" charset="0"/>
                          </a:rPr>
                          <m:t>𝐵</m:t>
                        </m:r>
                      </m:e>
                    </m:acc>
                    <m:r>
                      <a:rPr lang="en-US" altLang="en-US" sz="2200" b="0" i="1" smtClean="0">
                        <a:solidFill>
                          <a:schemeClr val="tx1"/>
                        </a:solidFill>
                        <a:latin typeface="Cambria Math" panose="02040503050406030204" pitchFamily="18" charset="0"/>
                      </a:rPr>
                      <m:t>)</m:t>
                    </m:r>
                  </m:oMath>
                </a14:m>
                <a:r>
                  <a:rPr lang="en-US" sz="2200" dirty="0"/>
                  <a:t>	</a:t>
                </a:r>
                <a:r>
                  <a:rPr lang="en-US" dirty="0">
                    <a:solidFill>
                      <a:srgbClr val="006600"/>
                    </a:solidFill>
                  </a:rPr>
                  <a:t>by the Distributive Law</a:t>
                </a:r>
                <a:endParaRPr lang="en-US" sz="2200" dirty="0">
                  <a:solidFill>
                    <a:srgbClr val="006600"/>
                  </a:solidFill>
                </a:endParaRPr>
              </a:p>
              <a:p>
                <a:pPr marL="363538" indent="-363538">
                  <a:spcAft>
                    <a:spcPts val="600"/>
                  </a:spcAft>
                  <a:tabLst>
                    <a:tab pos="2687638" algn="l"/>
                    <a:tab pos="5287963" algn="l"/>
                  </a:tabLst>
                </a:pPr>
                <a:r>
                  <a:rPr lang="en-US" sz="2200" dirty="0"/>
                  <a:t>3.	</a:t>
                </a:r>
                <a:r>
                  <a:rPr lang="en-US" altLang="en-US" sz="2200" dirty="0">
                    <a:solidFill>
                      <a:srgbClr val="0000FF"/>
                    </a:solidFill>
                  </a:rPr>
                  <a:t> 	</a:t>
                </a:r>
                <a14:m>
                  <m:oMath xmlns:m="http://schemas.openxmlformats.org/officeDocument/2006/math">
                    <m:r>
                      <a:rPr lang="en-US" altLang="en-US" sz="2200" i="1">
                        <a:latin typeface="Cambria Math" panose="02040503050406030204" pitchFamily="18" charset="0"/>
                        <a:ea typeface="Cambria Math" panose="02040503050406030204" pitchFamily="18" charset="0"/>
                      </a:rPr>
                      <m:t>=</m:t>
                    </m:r>
                    <m:r>
                      <a:rPr lang="en-US" altLang="en-US" sz="2200" i="1">
                        <a:latin typeface="Cambria Math" panose="02040503050406030204" pitchFamily="18" charset="0"/>
                        <a:ea typeface="Cambria Math" panose="02040503050406030204" pitchFamily="18" charset="0"/>
                      </a:rPr>
                      <m:t>𝐴</m:t>
                    </m:r>
                    <m:r>
                      <a:rPr lang="en-US" altLang="en-US" sz="2200" i="1">
                        <a:latin typeface="Cambria Math" panose="02040503050406030204" pitchFamily="18" charset="0"/>
                        <a:ea typeface="Cambria Math" panose="02040503050406030204" pitchFamily="18" charset="0"/>
                      </a:rPr>
                      <m:t>∩</m:t>
                    </m:r>
                    <m:r>
                      <a:rPr lang="en-US" altLang="en-US" sz="2200" b="0" i="1" smtClean="0">
                        <a:latin typeface="Cambria Math" panose="02040503050406030204" pitchFamily="18" charset="0"/>
                        <a:ea typeface="Cambria Math" panose="02040503050406030204" pitchFamily="18" charset="0"/>
                      </a:rPr>
                      <m:t>𝑈</m:t>
                    </m:r>
                  </m:oMath>
                </a14:m>
                <a:r>
                  <a:rPr lang="en-US" sz="2200" dirty="0"/>
                  <a:t>	</a:t>
                </a:r>
                <a:r>
                  <a:rPr lang="en-US" dirty="0">
                    <a:solidFill>
                      <a:srgbClr val="006600"/>
                    </a:solidFill>
                  </a:rPr>
                  <a:t>by the Complement Law</a:t>
                </a:r>
                <a:endParaRPr lang="en-US" sz="2400" dirty="0">
                  <a:solidFill>
                    <a:srgbClr val="006600"/>
                  </a:solidFill>
                </a:endParaRPr>
              </a:p>
              <a:p>
                <a:pPr marL="363538" indent="-363538">
                  <a:tabLst>
                    <a:tab pos="2687638" algn="l"/>
                    <a:tab pos="5287963" algn="l"/>
                  </a:tabLst>
                </a:pPr>
                <a:r>
                  <a:rPr lang="en-US" sz="2200" dirty="0"/>
                  <a:t>4.	</a:t>
                </a:r>
                <a:r>
                  <a:rPr lang="en-US" altLang="en-US" sz="2200" dirty="0">
                    <a:solidFill>
                      <a:srgbClr val="0000FF"/>
                    </a:solidFill>
                  </a:rPr>
                  <a:t> 	</a:t>
                </a:r>
                <a14:m>
                  <m:oMath xmlns:m="http://schemas.openxmlformats.org/officeDocument/2006/math">
                    <m:r>
                      <a:rPr lang="en-US" altLang="en-US" sz="2200" i="1">
                        <a:latin typeface="Cambria Math" panose="02040503050406030204" pitchFamily="18" charset="0"/>
                        <a:ea typeface="Cambria Math" panose="02040503050406030204" pitchFamily="18" charset="0"/>
                      </a:rPr>
                      <m:t>=</m:t>
                    </m:r>
                    <m:r>
                      <a:rPr lang="en-US" altLang="en-US" sz="2200" i="1">
                        <a:latin typeface="Cambria Math" panose="02040503050406030204" pitchFamily="18" charset="0"/>
                        <a:ea typeface="Cambria Math" panose="02040503050406030204" pitchFamily="18" charset="0"/>
                      </a:rPr>
                      <m:t>𝐴</m:t>
                    </m:r>
                  </m:oMath>
                </a14:m>
                <a:r>
                  <a:rPr lang="en-US" sz="2200" dirty="0"/>
                  <a:t>	</a:t>
                </a:r>
                <a:r>
                  <a:rPr lang="en-US" dirty="0">
                    <a:solidFill>
                      <a:srgbClr val="006600"/>
                    </a:solidFill>
                  </a:rPr>
                  <a:t>by the Identity Law</a:t>
                </a:r>
                <a:endParaRPr lang="en-US" dirty="0"/>
              </a:p>
            </p:txBody>
          </p:sp>
        </mc:Choice>
        <mc:Fallback xmlns="">
          <p:sp>
            <p:nvSpPr>
              <p:cNvPr id="26" name="TextBox 25">
                <a:extLst>
                  <a:ext uri="{FF2B5EF4-FFF2-40B4-BE49-F238E27FC236}">
                    <a16:creationId xmlns:a16="http://schemas.microsoft.com/office/drawing/2014/main" id="{6BAAD52F-08FC-40B5-BA9A-1DB44BB79DAC}"/>
                  </a:ext>
                </a:extLst>
              </p:cNvPr>
              <p:cNvSpPr txBox="1">
                <a:spLocks noRot="1" noChangeAspect="1" noMove="1" noResize="1" noEditPoints="1" noAdjustHandles="1" noChangeArrowheads="1" noChangeShapeType="1" noTextEdit="1"/>
              </p:cNvSpPr>
              <p:nvPr/>
            </p:nvSpPr>
            <p:spPr>
              <a:xfrm>
                <a:off x="583074" y="3971081"/>
                <a:ext cx="7977852" cy="1261884"/>
              </a:xfrm>
              <a:prstGeom prst="rect">
                <a:avLst/>
              </a:prstGeom>
              <a:blipFill>
                <a:blip r:embed="rId5"/>
                <a:stretch>
                  <a:fillRect l="-994" t="-2899" b="-9179"/>
                </a:stretch>
              </a:blipFill>
            </p:spPr>
            <p:txBody>
              <a:bodyPr/>
              <a:lstStyle/>
              <a:p>
                <a:r>
                  <a:rPr lang="en-US">
                    <a:noFill/>
                  </a:rPr>
                  <a:t> </a:t>
                </a:r>
              </a:p>
            </p:txBody>
          </p:sp>
        </mc:Fallback>
      </mc:AlternateContent>
    </p:spTree>
    <p:extLst>
      <p:ext uri="{BB962C8B-B14F-4D97-AF65-F5344CB8AC3E}">
        <p14:creationId xmlns:p14="http://schemas.microsoft.com/office/powerpoint/2010/main" val="4980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dissolve">
                                      <p:cBhvr>
                                        <p:cTn id="18" dur="500"/>
                                        <p:tgtEl>
                                          <p:spTgt spid="2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xEl>
                                              <p:pRg st="1" end="1"/>
                                            </p:txEl>
                                          </p:spTgt>
                                        </p:tgtEl>
                                        <p:attrNameLst>
                                          <p:attrName>style.visibility</p:attrName>
                                        </p:attrNameLst>
                                      </p:cBhvr>
                                      <p:to>
                                        <p:strVal val="visible"/>
                                      </p:to>
                                    </p:set>
                                    <p:animEffect transition="in" filter="dissolve">
                                      <p:cBhvr>
                                        <p:cTn id="23" dur="500"/>
                                        <p:tgtEl>
                                          <p:spTgt spid="2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
                                            <p:txEl>
                                              <p:pRg st="2" end="2"/>
                                            </p:txEl>
                                          </p:spTgt>
                                        </p:tgtEl>
                                        <p:attrNameLst>
                                          <p:attrName>style.visibility</p:attrName>
                                        </p:attrNameLst>
                                      </p:cBhvr>
                                      <p:to>
                                        <p:strVal val="visible"/>
                                      </p:to>
                                    </p:set>
                                    <p:animEffect transition="in" filter="dissolve">
                                      <p:cBhvr>
                                        <p:cTn id="28"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311442" y="2250032"/>
            <a:ext cx="6749716"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22313" indent="-722313" algn="ctr">
              <a:tabLst>
                <a:tab pos="722313" algn="l"/>
              </a:tabLst>
            </a:pPr>
            <a:r>
              <a:rPr lang="en-SG" sz="3600" dirty="0">
                <a:solidFill>
                  <a:schemeClr val="bg1"/>
                </a:solidFill>
                <a:latin typeface="+mn-lt"/>
              </a:rPr>
              <a:t>5.1	Definitions</a:t>
            </a:r>
          </a:p>
        </p:txBody>
      </p:sp>
      <p:sp>
        <p:nvSpPr>
          <p:cNvPr id="16" name="Oval 15"/>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5115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Set-roster Notation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2" name="TextBox 1"/>
          <p:cNvSpPr txBox="1"/>
          <p:nvPr/>
        </p:nvSpPr>
        <p:spPr>
          <a:xfrm>
            <a:off x="678055" y="1395098"/>
            <a:ext cx="8465945" cy="954107"/>
          </a:xfrm>
          <a:prstGeom prst="rect">
            <a:avLst/>
          </a:prstGeom>
          <a:noFill/>
        </p:spPr>
        <p:txBody>
          <a:bodyPr wrap="square" rtlCol="0">
            <a:spAutoFit/>
          </a:bodyPr>
          <a:lstStyle/>
          <a:p>
            <a:pPr marL="285750" indent="-285750">
              <a:buFont typeface="Wingdings" panose="05000000000000000000" pitchFamily="2" charset="2"/>
              <a:buChar char="§"/>
            </a:pPr>
            <a:r>
              <a:rPr lang="en-SG" sz="2800" dirty="0"/>
              <a:t>A set is a </a:t>
            </a:r>
            <a:r>
              <a:rPr lang="en-SG" sz="2800" dirty="0">
                <a:solidFill>
                  <a:srgbClr val="C00000"/>
                </a:solidFill>
              </a:rPr>
              <a:t>unordered</a:t>
            </a:r>
            <a:r>
              <a:rPr lang="en-SG" sz="2800" dirty="0"/>
              <a:t> </a:t>
            </a:r>
            <a:r>
              <a:rPr lang="en-SG" sz="2800" dirty="0">
                <a:solidFill>
                  <a:srgbClr val="0000FF"/>
                </a:solidFill>
              </a:rPr>
              <a:t>collection of objects.</a:t>
            </a:r>
          </a:p>
          <a:p>
            <a:pPr marL="285750" indent="-285750">
              <a:buFont typeface="Wingdings" panose="05000000000000000000" pitchFamily="2" charset="2"/>
              <a:buChar char="§"/>
            </a:pPr>
            <a:r>
              <a:rPr lang="en-SG" sz="2800" dirty="0"/>
              <a:t>The objects are called </a:t>
            </a:r>
            <a:r>
              <a:rPr lang="en-SG" sz="2800" dirty="0">
                <a:solidFill>
                  <a:srgbClr val="0000FF"/>
                </a:solidFill>
              </a:rPr>
              <a:t>members</a:t>
            </a:r>
            <a:r>
              <a:rPr lang="en-SG" sz="2800" dirty="0"/>
              <a:t> or </a:t>
            </a:r>
            <a:r>
              <a:rPr lang="en-SG" sz="2800" dirty="0">
                <a:solidFill>
                  <a:srgbClr val="0000FF"/>
                </a:solidFill>
              </a:rPr>
              <a:t>elements</a:t>
            </a:r>
            <a:r>
              <a:rPr lang="en-SG" sz="2800" dirty="0"/>
              <a:t> of the set.</a:t>
            </a:r>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5.1.1. Definitions</a:t>
            </a:r>
            <a:endParaRPr lang="en-SG" sz="20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754135" y="2295978"/>
                <a:ext cx="1878896" cy="443391"/>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SG" sz="2000" i="1" dirty="0"/>
                  <a:t>S</a:t>
                </a:r>
                <a:r>
                  <a:rPr lang="en-SG" sz="2000" dirty="0"/>
                  <a:t> = { 3, a, </a:t>
                </a:r>
                <a14:m>
                  <m:oMath xmlns:m="http://schemas.openxmlformats.org/officeDocument/2006/math">
                    <m:rad>
                      <m:radPr>
                        <m:degHide m:val="on"/>
                        <m:ctrlPr>
                          <a:rPr lang="en-SG" sz="2000" i="1" dirty="0" smtClean="0">
                            <a:latin typeface="Cambria Math" panose="02040503050406030204" pitchFamily="18" charset="0"/>
                          </a:rPr>
                        </m:ctrlPr>
                      </m:radPr>
                      <m:deg/>
                      <m:e>
                        <m:r>
                          <a:rPr lang="en-US" sz="2000" b="0" i="1" dirty="0" smtClean="0">
                            <a:latin typeface="Cambria Math" panose="02040503050406030204" pitchFamily="18" charset="0"/>
                          </a:rPr>
                          <m:t>5</m:t>
                        </m:r>
                      </m:e>
                    </m:rad>
                  </m:oMath>
                </a14:m>
                <a:r>
                  <a:rPr lang="en-SG" sz="2000" dirty="0"/>
                  <a:t> }</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754135" y="2295978"/>
                <a:ext cx="1878896" cy="443391"/>
              </a:xfrm>
              <a:prstGeom prst="rect">
                <a:avLst/>
              </a:prstGeom>
              <a:blipFill>
                <a:blip r:embed="rId3"/>
                <a:stretch>
                  <a:fillRect b="-21622"/>
                </a:stretch>
              </a:blipFill>
              <a:ln>
                <a:solidFill>
                  <a:schemeClr val="accent1"/>
                </a:solidFill>
              </a:ln>
            </p:spPr>
            <p:txBody>
              <a:bodyPr/>
              <a:lstStyle/>
              <a:p>
                <a:r>
                  <a:rPr lang="en-SG">
                    <a:noFill/>
                  </a:rPr>
                  <a:t> </a:t>
                </a:r>
              </a:p>
            </p:txBody>
          </p:sp>
        </mc:Fallback>
      </mc:AlternateContent>
      <p:sp>
        <p:nvSpPr>
          <p:cNvPr id="45" name="TextBox 44"/>
          <p:cNvSpPr txBox="1"/>
          <p:nvPr/>
        </p:nvSpPr>
        <p:spPr>
          <a:xfrm>
            <a:off x="754135" y="2778422"/>
            <a:ext cx="8106299" cy="400110"/>
          </a:xfrm>
          <a:prstGeom prst="rect">
            <a:avLst/>
          </a:prstGeom>
          <a:solidFill>
            <a:schemeClr val="accent6">
              <a:lumMod val="40000"/>
              <a:lumOff val="60000"/>
            </a:schemeClr>
          </a:solidFill>
        </p:spPr>
        <p:txBody>
          <a:bodyPr wrap="square" rtlCol="0">
            <a:spAutoFit/>
          </a:bodyPr>
          <a:lstStyle/>
          <a:p>
            <a:pPr algn="ctr"/>
            <a:r>
              <a:rPr lang="en-SG" sz="2000" i="1" dirty="0"/>
              <a:t>Days</a:t>
            </a:r>
            <a:r>
              <a:rPr lang="en-SG" sz="2000" dirty="0"/>
              <a:t> = { Sunday, Monday, Tuesday, Wednesday, Thursday, Friday, Saturday }</a:t>
            </a:r>
            <a:endParaRPr lang="en-US" sz="2000" dirty="0"/>
          </a:p>
        </p:txBody>
      </p:sp>
      <p:sp>
        <p:nvSpPr>
          <p:cNvPr id="54" name="Oval 53"/>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4" name="Oval 63">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5" name="Oval 64">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6" name="Oval 65">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TextBox 30">
            <a:extLst>
              <a:ext uri="{FF2B5EF4-FFF2-40B4-BE49-F238E27FC236}">
                <a16:creationId xmlns:a16="http://schemas.microsoft.com/office/drawing/2014/main" id="{F6EB2F60-A0F3-4980-8126-95FF65CF574E}"/>
              </a:ext>
            </a:extLst>
          </p:cNvPr>
          <p:cNvSpPr txBox="1"/>
          <p:nvPr/>
        </p:nvSpPr>
        <p:spPr>
          <a:xfrm>
            <a:off x="678055" y="5060612"/>
            <a:ext cx="7563475" cy="523220"/>
          </a:xfrm>
          <a:prstGeom prst="rect">
            <a:avLst/>
          </a:prstGeom>
          <a:noFill/>
        </p:spPr>
        <p:txBody>
          <a:bodyPr wrap="square" rtlCol="0">
            <a:spAutoFit/>
          </a:bodyPr>
          <a:lstStyle/>
          <a:p>
            <a:pPr marL="285750" indent="-285750">
              <a:buFont typeface="Wingdings" panose="05000000000000000000" pitchFamily="2" charset="2"/>
              <a:buChar char="§"/>
            </a:pPr>
            <a:r>
              <a:rPr lang="en-SG" sz="2800" dirty="0"/>
              <a:t>Order and duplicates do </a:t>
            </a:r>
            <a:r>
              <a:rPr lang="en-SG" sz="2800" u="sng" dirty="0"/>
              <a:t>not</a:t>
            </a:r>
            <a:r>
              <a:rPr lang="en-SG" sz="2800" dirty="0"/>
              <a:t> matter.</a:t>
            </a:r>
          </a:p>
        </p:txBody>
      </p:sp>
      <p:sp>
        <p:nvSpPr>
          <p:cNvPr id="32" name="TextBox 31">
            <a:extLst>
              <a:ext uri="{FF2B5EF4-FFF2-40B4-BE49-F238E27FC236}">
                <a16:creationId xmlns:a16="http://schemas.microsoft.com/office/drawing/2014/main" id="{3AEA8F2B-3CFA-44B3-8E70-C9259068A751}"/>
              </a:ext>
            </a:extLst>
          </p:cNvPr>
          <p:cNvSpPr txBox="1"/>
          <p:nvPr/>
        </p:nvSpPr>
        <p:spPr>
          <a:xfrm>
            <a:off x="1678167" y="5591518"/>
            <a:ext cx="5563249" cy="461665"/>
          </a:xfrm>
          <a:prstGeom prst="rect">
            <a:avLst/>
          </a:prstGeom>
          <a:solidFill>
            <a:schemeClr val="accent4">
              <a:lumMod val="20000"/>
              <a:lumOff val="80000"/>
            </a:schemeClr>
          </a:solidFill>
        </p:spPr>
        <p:txBody>
          <a:bodyPr wrap="square" rtlCol="0">
            <a:spAutoFit/>
          </a:bodyPr>
          <a:lstStyle/>
          <a:p>
            <a:pPr algn="ctr"/>
            <a:r>
              <a:rPr lang="en-SG" sz="2400" dirty="0"/>
              <a:t>{ 9, 8, 7 } = { 7, 9, 8 } = { 7, 8, 7, 9, 9, 7, 7 }</a:t>
            </a:r>
            <a:endParaRPr lang="en-US" sz="2400" dirty="0"/>
          </a:p>
        </p:txBody>
      </p:sp>
      <p:grpSp>
        <p:nvGrpSpPr>
          <p:cNvPr id="33" name="Group 32">
            <a:extLst>
              <a:ext uri="{FF2B5EF4-FFF2-40B4-BE49-F238E27FC236}">
                <a16:creationId xmlns:a16="http://schemas.microsoft.com/office/drawing/2014/main" id="{E13C4F89-8BD6-4AE2-A5D0-40FE874C5D3C}"/>
              </a:ext>
            </a:extLst>
          </p:cNvPr>
          <p:cNvGrpSpPr/>
          <p:nvPr/>
        </p:nvGrpSpPr>
        <p:grpSpPr>
          <a:xfrm>
            <a:off x="567523" y="3406340"/>
            <a:ext cx="7863578" cy="1677536"/>
            <a:chOff x="993228" y="4598517"/>
            <a:chExt cx="7863578" cy="1677536"/>
          </a:xfrm>
        </p:grpSpPr>
        <p:sp>
          <p:nvSpPr>
            <p:cNvPr id="34" name="Rectangle 33">
              <a:extLst>
                <a:ext uri="{FF2B5EF4-FFF2-40B4-BE49-F238E27FC236}">
                  <a16:creationId xmlns:a16="http://schemas.microsoft.com/office/drawing/2014/main" id="{7848D37C-205D-4FA1-B6D3-BF955829E1ED}"/>
                </a:ext>
              </a:extLst>
            </p:cNvPr>
            <p:cNvSpPr/>
            <p:nvPr/>
          </p:nvSpPr>
          <p:spPr>
            <a:xfrm>
              <a:off x="993228" y="4598518"/>
              <a:ext cx="7863578" cy="161112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a:extLst>
                <a:ext uri="{FF2B5EF4-FFF2-40B4-BE49-F238E27FC236}">
                  <a16:creationId xmlns:a16="http://schemas.microsoft.com/office/drawing/2014/main" id="{6C62A30E-977F-4A34-97D5-CF3BA1A0F882}"/>
                </a:ext>
              </a:extLst>
            </p:cNvPr>
            <p:cNvSpPr/>
            <p:nvPr/>
          </p:nvSpPr>
          <p:spPr>
            <a:xfrm>
              <a:off x="993228" y="4625904"/>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Box 35">
              <a:extLst>
                <a:ext uri="{FF2B5EF4-FFF2-40B4-BE49-F238E27FC236}">
                  <a16:creationId xmlns:a16="http://schemas.microsoft.com/office/drawing/2014/main" id="{64879894-4680-44A1-8C7E-B80CE47F98A6}"/>
                </a:ext>
              </a:extLst>
            </p:cNvPr>
            <p:cNvSpPr txBox="1"/>
            <p:nvPr/>
          </p:nvSpPr>
          <p:spPr>
            <a:xfrm>
              <a:off x="1109375" y="4598517"/>
              <a:ext cx="4235832" cy="461665"/>
            </a:xfrm>
            <a:prstGeom prst="rect">
              <a:avLst/>
            </a:prstGeom>
            <a:noFill/>
          </p:spPr>
          <p:txBody>
            <a:bodyPr wrap="square" rtlCol="0">
              <a:spAutoFit/>
            </a:bodyPr>
            <a:lstStyle/>
            <a:p>
              <a:r>
                <a:rPr lang="en-SG" sz="2400" dirty="0">
                  <a:solidFill>
                    <a:schemeClr val="bg1"/>
                  </a:solidFill>
                </a:rPr>
                <a:t>Set-Roster Notation</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D69E961-A1D5-4937-B4ED-3890E24F66E9}"/>
                    </a:ext>
                  </a:extLst>
                </p:cNvPr>
                <p:cNvSpPr txBox="1"/>
                <p:nvPr/>
              </p:nvSpPr>
              <p:spPr>
                <a:xfrm>
                  <a:off x="1134456" y="5106502"/>
                  <a:ext cx="7557860" cy="1169551"/>
                </a:xfrm>
                <a:prstGeom prst="rect">
                  <a:avLst/>
                </a:prstGeom>
                <a:noFill/>
              </p:spPr>
              <p:txBody>
                <a:bodyPr wrap="square" rtlCol="0">
                  <a:spAutoFit/>
                </a:bodyPr>
                <a:lstStyle/>
                <a:p>
                  <a:pPr>
                    <a:spcAft>
                      <a:spcPts val="600"/>
                    </a:spcAft>
                  </a:pPr>
                  <a:r>
                    <a:rPr lang="en-SG" sz="2000" dirty="0"/>
                    <a:t>A set may be specified by writing all of its elements between braces.</a:t>
                  </a:r>
                </a:p>
                <a:p>
                  <a:pPr>
                    <a:spcAft>
                      <a:spcPts val="600"/>
                    </a:spcAft>
                  </a:pPr>
                  <a:r>
                    <a:rPr lang="en-SG" sz="2000" dirty="0"/>
                    <a:t>Examples: {1, 2, 3}, {1, 2, 3, …, 100}, {1, 2, 3, …}. </a:t>
                  </a:r>
                </a:p>
                <a:p>
                  <a:pPr>
                    <a:spcAft>
                      <a:spcPts val="600"/>
                    </a:spcAft>
                  </a:pPr>
                  <a:r>
                    <a:rPr lang="en-SG" sz="2000" dirty="0"/>
                    <a:t>(The symbol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is called an </a:t>
                  </a:r>
                  <a:r>
                    <a:rPr lang="en-SG" sz="2000" b="1" dirty="0"/>
                    <a:t>ellipsis</a:t>
                  </a:r>
                  <a:r>
                    <a:rPr lang="en-SG" sz="2000" dirty="0"/>
                    <a:t> and is read “and so forth”.)</a:t>
                  </a:r>
                </a:p>
              </p:txBody>
            </p:sp>
          </mc:Choice>
          <mc:Fallback xmlns="">
            <p:sp>
              <p:nvSpPr>
                <p:cNvPr id="37" name="TextBox 36">
                  <a:extLst>
                    <a:ext uri="{FF2B5EF4-FFF2-40B4-BE49-F238E27FC236}">
                      <a16:creationId xmlns:a16="http://schemas.microsoft.com/office/drawing/2014/main" id="{FD69E961-A1D5-4937-B4ED-3890E24F66E9}"/>
                    </a:ext>
                  </a:extLst>
                </p:cNvPr>
                <p:cNvSpPr txBox="1">
                  <a:spLocks noRot="1" noChangeAspect="1" noMove="1" noResize="1" noEditPoints="1" noAdjustHandles="1" noChangeArrowheads="1" noChangeShapeType="1" noTextEdit="1"/>
                </p:cNvSpPr>
                <p:nvPr/>
              </p:nvSpPr>
              <p:spPr>
                <a:xfrm>
                  <a:off x="1134456" y="5106502"/>
                  <a:ext cx="7557860" cy="1169551"/>
                </a:xfrm>
                <a:prstGeom prst="rect">
                  <a:avLst/>
                </a:prstGeom>
                <a:blipFill>
                  <a:blip r:embed="rId4"/>
                  <a:stretch>
                    <a:fillRect l="-806" t="-2604" b="-8333"/>
                  </a:stretch>
                </a:blipFill>
              </p:spPr>
              <p:txBody>
                <a:bodyPr/>
                <a:lstStyle/>
                <a:p>
                  <a:r>
                    <a:rPr lang="en-SG">
                      <a:noFill/>
                    </a:rPr>
                    <a:t> </a:t>
                  </a:r>
                </a:p>
              </p:txBody>
            </p:sp>
          </mc:Fallback>
        </mc:AlternateContent>
      </p:grpSp>
      <p:grpSp>
        <p:nvGrpSpPr>
          <p:cNvPr id="7" name="Group 6">
            <a:extLst>
              <a:ext uri="{FF2B5EF4-FFF2-40B4-BE49-F238E27FC236}">
                <a16:creationId xmlns:a16="http://schemas.microsoft.com/office/drawing/2014/main" id="{3D91BB4D-187F-4009-A518-DB283B546064}"/>
              </a:ext>
            </a:extLst>
          </p:cNvPr>
          <p:cNvGrpSpPr/>
          <p:nvPr/>
        </p:nvGrpSpPr>
        <p:grpSpPr>
          <a:xfrm>
            <a:off x="415123" y="5932911"/>
            <a:ext cx="8015978" cy="848937"/>
            <a:chOff x="415123" y="5932911"/>
            <a:chExt cx="8015978" cy="848937"/>
          </a:xfrm>
        </p:grpSpPr>
        <p:sp>
          <p:nvSpPr>
            <p:cNvPr id="38" name="TextBox 37">
              <a:extLst>
                <a:ext uri="{FF2B5EF4-FFF2-40B4-BE49-F238E27FC236}">
                  <a16:creationId xmlns:a16="http://schemas.microsoft.com/office/drawing/2014/main" id="{7C261150-2F23-4613-9465-69B547165882}"/>
                </a:ext>
              </a:extLst>
            </p:cNvPr>
            <p:cNvSpPr txBox="1"/>
            <p:nvPr/>
          </p:nvSpPr>
          <p:spPr>
            <a:xfrm>
              <a:off x="415123" y="6073962"/>
              <a:ext cx="8015978" cy="707886"/>
            </a:xfrm>
            <a:prstGeom prst="rect">
              <a:avLst/>
            </a:prstGeom>
            <a:noFill/>
          </p:spPr>
          <p:txBody>
            <a:bodyPr wrap="square" rtlCol="0">
              <a:spAutoFit/>
            </a:bodyPr>
            <a:lstStyle/>
            <a:p>
              <a:r>
                <a:rPr lang="en-SG" sz="2000" dirty="0"/>
                <a:t>          We distinguish between </a:t>
              </a:r>
              <a:r>
                <a:rPr lang="en-SG" sz="2000" b="1" dirty="0"/>
                <a:t>set</a:t>
              </a:r>
              <a:r>
                <a:rPr lang="en-SG" sz="2000" dirty="0"/>
                <a:t> and </a:t>
              </a:r>
              <a:r>
                <a:rPr lang="en-SG" sz="2000" b="1" dirty="0"/>
                <a:t>multiset</a:t>
              </a:r>
              <a:r>
                <a:rPr lang="en-SG" sz="2000" dirty="0"/>
                <a:t>. </a:t>
              </a:r>
              <a:r>
                <a:rPr lang="en-SG" sz="2000" dirty="0" err="1"/>
                <a:t>Eg</a:t>
              </a:r>
              <a:r>
                <a:rPr lang="en-SG" sz="2000" dirty="0"/>
                <a:t>:  {a, b, c} and {a, b, b, c} are two different multisets. Multisets are not in the scope of this lecture.</a:t>
              </a:r>
            </a:p>
          </p:txBody>
        </p:sp>
        <p:pic>
          <p:nvPicPr>
            <p:cNvPr id="39" name="Picture 38">
              <a:extLst>
                <a:ext uri="{FF2B5EF4-FFF2-40B4-BE49-F238E27FC236}">
                  <a16:creationId xmlns:a16="http://schemas.microsoft.com/office/drawing/2014/main" id="{99C31C95-2725-4080-9156-FBC1EB8A6B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098" y="5932911"/>
              <a:ext cx="524717" cy="437264"/>
            </a:xfrm>
            <a:prstGeom prst="rect">
              <a:avLst/>
            </a:prstGeom>
          </p:spPr>
        </p:pic>
      </p:grpSp>
    </p:spTree>
    <p:extLst>
      <p:ext uri="{BB962C8B-B14F-4D97-AF65-F5344CB8AC3E}">
        <p14:creationId xmlns:p14="http://schemas.microsoft.com/office/powerpoint/2010/main" val="30063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 Membership and Cardinality of a Set</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mc:AlternateContent xmlns:mc="http://schemas.openxmlformats.org/markup-compatibility/2006" xmlns:a14="http://schemas.microsoft.com/office/drawing/2010/main">
        <mc:Choice Requires="a14">
          <p:sp>
            <p:nvSpPr>
              <p:cNvPr id="32" name="TextBox 31"/>
              <p:cNvSpPr txBox="1"/>
              <p:nvPr/>
            </p:nvSpPr>
            <p:spPr>
              <a:xfrm>
                <a:off x="623239" y="2608508"/>
                <a:ext cx="7674007" cy="461665"/>
              </a:xfrm>
              <a:prstGeom prst="rect">
                <a:avLst/>
              </a:prstGeom>
              <a:noFill/>
            </p:spPr>
            <p:txBody>
              <a:bodyPr wrap="square" rtlCol="0">
                <a:spAutoFit/>
              </a:bodyPr>
              <a:lstStyle/>
              <a:p>
                <a:pPr marL="285750" lvl="1" indent="-285750">
                  <a:spcBef>
                    <a:spcPts val="600"/>
                  </a:spcBef>
                  <a:buFont typeface="Wingdings" panose="05000000000000000000" pitchFamily="2" charset="2"/>
                  <a:buChar char="§"/>
                </a:pPr>
                <a:r>
                  <a:rPr lang="en-SG" sz="2400" dirty="0"/>
                  <a:t>Eg: </a:t>
                </a:r>
                <a14:m>
                  <m:oMath xmlns:m="http://schemas.openxmlformats.org/officeDocument/2006/math">
                    <m:r>
                      <a:rPr lang="en-SG" sz="2400" b="0" i="1" smtClean="0">
                        <a:latin typeface="Cambria Math" panose="02040503050406030204" pitchFamily="18" charset="0"/>
                      </a:rPr>
                      <m:t>𝑏</m:t>
                    </m:r>
                    <m:r>
                      <a:rPr lang="en-SG" sz="2400" b="0" i="1" smtClean="0">
                        <a:latin typeface="Cambria Math" panose="02040503050406030204" pitchFamily="18" charset="0"/>
                        <a:ea typeface="Cambria Math" panose="02040503050406030204" pitchFamily="18" charset="0"/>
                      </a:rPr>
                      <m:t>∈</m:t>
                    </m:r>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𝑎</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𝑏</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𝑐</m:t>
                        </m:r>
                      </m:e>
                    </m:d>
                    <m:r>
                      <a:rPr lang="en-US" sz="2400" b="0" i="0" smtClean="0">
                        <a:latin typeface="Cambria Math" panose="02040503050406030204" pitchFamily="18" charset="0"/>
                        <a:ea typeface="Cambria Math" panose="02040503050406030204" pitchFamily="18" charset="0"/>
                      </a:rPr>
                      <m:t>;</m:t>
                    </m:r>
                  </m:oMath>
                </a14:m>
                <a:r>
                  <a:rPr lang="en-SG" sz="2400" dirty="0"/>
                  <a:t> </a:t>
                </a:r>
                <a14:m>
                  <m:oMath xmlns:m="http://schemas.openxmlformats.org/officeDocument/2006/math">
                    <m:r>
                      <a:rPr lang="en-SG" sz="2400" i="1" dirty="0">
                        <a:latin typeface="Cambria Math" panose="02040503050406030204" pitchFamily="18" charset="0"/>
                      </a:rPr>
                      <m:t>4</m:t>
                    </m:r>
                    <m:r>
                      <a:rPr lang="en-US" sz="2400" b="0" i="1" dirty="0" smtClean="0">
                        <a:latin typeface="Cambria Math" panose="02040503050406030204" pitchFamily="18" charset="0"/>
                      </a:rPr>
                      <m:t>56</m:t>
                    </m:r>
                    <m:r>
                      <a:rPr lang="en-SG" sz="2400" b="0" i="1" dirty="0" smtClean="0">
                        <a:latin typeface="Cambria Math" panose="02040503050406030204" pitchFamily="18" charset="0"/>
                      </a:rPr>
                      <m:t> </m:t>
                    </m:r>
                    <m:r>
                      <a:rPr lang="en-SG" sz="2400" b="0" i="1" dirty="0" smtClean="0">
                        <a:latin typeface="Cambria Math" panose="02040503050406030204" pitchFamily="18" charset="0"/>
                        <a:ea typeface="Cambria Math" panose="02040503050406030204" pitchFamily="18" charset="0"/>
                      </a:rPr>
                      <m:t>∈</m:t>
                    </m:r>
                    <m:d>
                      <m:dPr>
                        <m:begChr m:val="{"/>
                        <m:endChr m:val="}"/>
                        <m:ctrlPr>
                          <a:rPr lang="en-SG" sz="2400" b="0" i="1" dirty="0" smtClean="0">
                            <a:latin typeface="Cambria Math" panose="02040503050406030204" pitchFamily="18" charset="0"/>
                            <a:ea typeface="Cambria Math" panose="02040503050406030204" pitchFamily="18" charset="0"/>
                          </a:rPr>
                        </m:ctrlPr>
                      </m:dPr>
                      <m:e>
                        <m:r>
                          <a:rPr lang="en-SG" sz="2400" b="0" i="1" dirty="0" smtClean="0">
                            <a:latin typeface="Cambria Math" panose="02040503050406030204" pitchFamily="18" charset="0"/>
                            <a:ea typeface="Cambria Math" panose="02040503050406030204" pitchFamily="18" charset="0"/>
                          </a:rPr>
                          <m:t>1, 2, 3, …, 999</m:t>
                        </m:r>
                      </m:e>
                    </m:d>
                    <m:r>
                      <a:rPr lang="en-US" sz="2400" b="0" i="0" dirty="0" smtClean="0">
                        <a:latin typeface="Cambria Math" panose="02040503050406030204" pitchFamily="18" charset="0"/>
                        <a:ea typeface="Cambria Math" panose="02040503050406030204" pitchFamily="18" charset="0"/>
                      </a:rPr>
                      <m:t>;</m:t>
                    </m:r>
                  </m:oMath>
                </a14:m>
                <a:r>
                  <a:rPr lang="en-SG" sz="2400" dirty="0"/>
                  <a:t> </a:t>
                </a:r>
                <a14:m>
                  <m:oMath xmlns:m="http://schemas.openxmlformats.org/officeDocument/2006/math">
                    <m:r>
                      <a:rPr lang="en-SG" sz="2400" b="0" i="1" smtClean="0">
                        <a:latin typeface="Cambria Math" panose="02040503050406030204" pitchFamily="18" charset="0"/>
                      </a:rPr>
                      <m:t>𝑓</m:t>
                    </m:r>
                    <m:r>
                      <a:rPr lang="en-SG" sz="2400" i="1" smtClean="0">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m:t>
                    </m:r>
                    <m:r>
                      <a:rPr lang="en-SG" sz="2400" i="1">
                        <a:latin typeface="Cambria Math" panose="02040503050406030204" pitchFamily="18" charset="0"/>
                        <a:ea typeface="Cambria Math" panose="02040503050406030204" pitchFamily="18" charset="0"/>
                      </a:rPr>
                      <m:t>𝑎</m:t>
                    </m:r>
                    <m:r>
                      <a:rPr lang="en-SG" sz="2400" i="1">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𝑏</m:t>
                    </m:r>
                    <m:r>
                      <a:rPr lang="en-SG" sz="2400" i="1">
                        <a:latin typeface="Cambria Math" panose="02040503050406030204" pitchFamily="18" charset="0"/>
                        <a:ea typeface="Cambria Math" panose="02040503050406030204" pitchFamily="18" charset="0"/>
                      </a:rPr>
                      <m:t>, </m:t>
                    </m:r>
                    <m:r>
                      <a:rPr lang="en-SG" sz="2400" i="1">
                        <a:latin typeface="Cambria Math" panose="02040503050406030204" pitchFamily="18" charset="0"/>
                        <a:ea typeface="Cambria Math" panose="02040503050406030204" pitchFamily="18" charset="0"/>
                      </a:rPr>
                      <m:t>𝑐</m:t>
                    </m:r>
                    <m:r>
                      <a:rPr lang="en-SG" sz="2400" i="1">
                        <a:latin typeface="Cambria Math" panose="02040503050406030204" pitchFamily="18" charset="0"/>
                        <a:ea typeface="Cambria Math" panose="02040503050406030204" pitchFamily="18" charset="0"/>
                      </a:rPr>
                      <m:t>}</m:t>
                    </m:r>
                  </m:oMath>
                </a14:m>
                <a:r>
                  <a:rPr lang="en-SG" sz="2400" dirty="0"/>
                  <a:t>. </a:t>
                </a:r>
              </a:p>
            </p:txBody>
          </p:sp>
        </mc:Choice>
        <mc:Fallback xmlns="">
          <p:sp>
            <p:nvSpPr>
              <p:cNvPr id="32" name="TextBox 31"/>
              <p:cNvSpPr txBox="1">
                <a:spLocks noRot="1" noChangeAspect="1" noMove="1" noResize="1" noEditPoints="1" noAdjustHandles="1" noChangeArrowheads="1" noChangeShapeType="1" noTextEdit="1"/>
              </p:cNvSpPr>
              <p:nvPr/>
            </p:nvSpPr>
            <p:spPr>
              <a:xfrm>
                <a:off x="623239" y="2608508"/>
                <a:ext cx="7674007" cy="461665"/>
              </a:xfrm>
              <a:prstGeom prst="rect">
                <a:avLst/>
              </a:prstGeom>
              <a:blipFill>
                <a:blip r:embed="rId3"/>
                <a:stretch>
                  <a:fillRect l="-1033" t="-10526" b="-28947"/>
                </a:stretch>
              </a:blipFill>
            </p:spPr>
            <p:txBody>
              <a:bodyPr/>
              <a:lstStyle/>
              <a:p>
                <a:r>
                  <a:rPr lang="en-SG">
                    <a:noFill/>
                  </a:rPr>
                  <a:t> </a:t>
                </a:r>
              </a:p>
            </p:txBody>
          </p:sp>
        </mc:Fallback>
      </mc:AlternateContent>
      <p:grpSp>
        <p:nvGrpSpPr>
          <p:cNvPr id="21" name="Group 20"/>
          <p:cNvGrpSpPr/>
          <p:nvPr/>
        </p:nvGrpSpPr>
        <p:grpSpPr>
          <a:xfrm>
            <a:off x="640211" y="1062633"/>
            <a:ext cx="7863578" cy="1378574"/>
            <a:chOff x="993228" y="4598517"/>
            <a:chExt cx="7863578" cy="1378574"/>
          </a:xfrm>
        </p:grpSpPr>
        <p:sp>
          <p:nvSpPr>
            <p:cNvPr id="22" name="Rectangle 21"/>
            <p:cNvSpPr/>
            <p:nvPr/>
          </p:nvSpPr>
          <p:spPr>
            <a:xfrm>
              <a:off x="993228" y="4598518"/>
              <a:ext cx="7863578" cy="137857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 name="Rectangle 26"/>
            <p:cNvSpPr/>
            <p:nvPr/>
          </p:nvSpPr>
          <p:spPr>
            <a:xfrm>
              <a:off x="993228" y="4625904"/>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3" name="TextBox 32"/>
                <p:cNvSpPr txBox="1"/>
                <p:nvPr/>
              </p:nvSpPr>
              <p:spPr>
                <a:xfrm>
                  <a:off x="1109374" y="4598517"/>
                  <a:ext cx="6420620" cy="461665"/>
                </a:xfrm>
                <a:prstGeom prst="rect">
                  <a:avLst/>
                </a:prstGeom>
                <a:noFill/>
              </p:spPr>
              <p:txBody>
                <a:bodyPr wrap="square" rtlCol="0">
                  <a:spAutoFit/>
                </a:bodyPr>
                <a:lstStyle/>
                <a:p>
                  <a:r>
                    <a:rPr lang="en-SG" sz="2400" dirty="0">
                      <a:solidFill>
                        <a:schemeClr val="bg1"/>
                      </a:solidFill>
                    </a:rPr>
                    <a:t>Definition: Membership of a Set (Notation: </a:t>
                  </a:r>
                  <a14:m>
                    <m:oMath xmlns:m="http://schemas.openxmlformats.org/officeDocument/2006/math">
                      <m:r>
                        <a:rPr lang="en-SG" sz="2400" i="1" smtClean="0">
                          <a:solidFill>
                            <a:schemeClr val="bg1"/>
                          </a:solidFill>
                          <a:latin typeface="Cambria Math" panose="02040503050406030204" pitchFamily="18" charset="0"/>
                          <a:ea typeface="Cambria Math" panose="02040503050406030204" pitchFamily="18" charset="0"/>
                        </a:rPr>
                        <m:t>∈</m:t>
                      </m:r>
                    </m:oMath>
                  </a14:m>
                  <a:r>
                    <a:rPr lang="en-SG" sz="2400" dirty="0">
                      <a:solidFill>
                        <a:schemeClr val="bg1"/>
                      </a:solidFill>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1109374" y="4598517"/>
                  <a:ext cx="6420620" cy="461665"/>
                </a:xfrm>
                <a:prstGeom prst="rect">
                  <a:avLst/>
                </a:prstGeom>
                <a:blipFill>
                  <a:blip r:embed="rId4"/>
                  <a:stretch>
                    <a:fillRect l="-1425" t="-10526"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09375" y="5193984"/>
                  <a:ext cx="7557860" cy="707886"/>
                </a:xfrm>
                <a:prstGeom prst="rect">
                  <a:avLst/>
                </a:prstGeom>
                <a:noFill/>
              </p:spPr>
              <p:txBody>
                <a:bodyPr wrap="square" rtlCol="0">
                  <a:spAutoFit/>
                </a:bodyPr>
                <a:lstStyle/>
                <a:p>
                  <a:r>
                    <a:rPr lang="en-US" sz="2000" dirty="0"/>
                    <a:t>If </a:t>
                  </a:r>
                  <a14:m>
                    <m:oMath xmlns:m="http://schemas.openxmlformats.org/officeDocument/2006/math">
                      <m:r>
                        <a:rPr lang="en-US" sz="2000" i="1" dirty="0" smtClean="0">
                          <a:latin typeface="Cambria Math" panose="02040503050406030204" pitchFamily="18" charset="0"/>
                        </a:rPr>
                        <m:t>𝑆</m:t>
                      </m:r>
                    </m:oMath>
                  </a14:m>
                  <a:r>
                    <a:rPr lang="en-US" sz="2000" dirty="0"/>
                    <a:t> is a set, the notation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oMath>
                  </a14:m>
                  <a:r>
                    <a:rPr lang="en-SG" sz="2000" dirty="0"/>
                    <a:t> means that </a:t>
                  </a:r>
                  <a14:m>
                    <m:oMath xmlns:m="http://schemas.openxmlformats.org/officeDocument/2006/math">
                      <m:r>
                        <a:rPr lang="en-SG" sz="2000" i="1" dirty="0" smtClean="0">
                          <a:latin typeface="Cambria Math" panose="02040503050406030204" pitchFamily="18" charset="0"/>
                        </a:rPr>
                        <m:t>𝑥</m:t>
                      </m:r>
                    </m:oMath>
                  </a14:m>
                  <a:r>
                    <a:rPr lang="en-SG" sz="2000" dirty="0"/>
                    <a:t> is an element of </a:t>
                  </a:r>
                  <a14:m>
                    <m:oMath xmlns:m="http://schemas.openxmlformats.org/officeDocument/2006/math">
                      <m:r>
                        <a:rPr lang="en-SG" sz="2000" i="1" dirty="0" smtClean="0">
                          <a:latin typeface="Cambria Math" panose="02040503050406030204" pitchFamily="18" charset="0"/>
                        </a:rPr>
                        <m:t>𝑆</m:t>
                      </m:r>
                    </m:oMath>
                  </a14:m>
                  <a:r>
                    <a:rPr lang="en-SG" sz="2000" dirty="0"/>
                    <a:t>. </a:t>
                  </a:r>
                </a:p>
                <a:p>
                  <a:pPr>
                    <a:spcAft>
                      <a:spcPts val="600"/>
                    </a:spcAft>
                  </a:pPr>
                  <a:r>
                    <a:rPr lang="en-SG" sz="2000" dirty="0"/>
                    <a:t>(</a:t>
                  </a:r>
                  <a14:m>
                    <m:oMath xmlns:m="http://schemas.openxmlformats.org/officeDocument/2006/math">
                      <m:r>
                        <a:rPr lang="en-US" sz="2000" i="1">
                          <a:latin typeface="Cambria Math" panose="02040503050406030204" pitchFamily="18" charset="0"/>
                        </a:rPr>
                        <m:t>𝑥</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oMath>
                  </a14:m>
                  <a:r>
                    <a:rPr lang="en-SG" sz="2000" dirty="0"/>
                    <a:t> means </a:t>
                  </a:r>
                  <a14:m>
                    <m:oMath xmlns:m="http://schemas.openxmlformats.org/officeDocument/2006/math">
                      <m:r>
                        <a:rPr lang="en-SG" sz="2000" i="1" dirty="0" smtClean="0">
                          <a:latin typeface="Cambria Math" panose="02040503050406030204" pitchFamily="18" charset="0"/>
                        </a:rPr>
                        <m:t>𝑥</m:t>
                      </m:r>
                    </m:oMath>
                  </a14:m>
                  <a:r>
                    <a:rPr lang="en-SG" sz="2000" dirty="0"/>
                    <a:t> is not an element of </a:t>
                  </a:r>
                  <a14:m>
                    <m:oMath xmlns:m="http://schemas.openxmlformats.org/officeDocument/2006/math">
                      <m:r>
                        <a:rPr lang="en-SG" sz="2000" i="1" dirty="0" smtClean="0">
                          <a:latin typeface="Cambria Math" panose="02040503050406030204" pitchFamily="18" charset="0"/>
                        </a:rPr>
                        <m:t>𝑆</m:t>
                      </m:r>
                    </m:oMath>
                  </a14:m>
                  <a:r>
                    <a:rPr lang="en-SG" sz="2000" dirty="0"/>
                    <a:t>.)</a:t>
                  </a:r>
                </a:p>
              </p:txBody>
            </p:sp>
          </mc:Choice>
          <mc:Fallback xmlns="">
            <p:sp>
              <p:nvSpPr>
                <p:cNvPr id="34" name="TextBox 33"/>
                <p:cNvSpPr txBox="1">
                  <a:spLocks noRot="1" noChangeAspect="1" noMove="1" noResize="1" noEditPoints="1" noAdjustHandles="1" noChangeArrowheads="1" noChangeShapeType="1" noTextEdit="1"/>
                </p:cNvSpPr>
                <p:nvPr/>
              </p:nvSpPr>
              <p:spPr>
                <a:xfrm>
                  <a:off x="1109375" y="5193984"/>
                  <a:ext cx="7557860" cy="707886"/>
                </a:xfrm>
                <a:prstGeom prst="rect">
                  <a:avLst/>
                </a:prstGeom>
                <a:blipFill>
                  <a:blip r:embed="rId5"/>
                  <a:stretch>
                    <a:fillRect l="-806" t="-5172" b="-14655"/>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44" name="TextBox 43"/>
              <p:cNvSpPr txBox="1"/>
              <p:nvPr/>
            </p:nvSpPr>
            <p:spPr>
              <a:xfrm>
                <a:off x="623239" y="4810476"/>
                <a:ext cx="3155547" cy="461665"/>
              </a:xfrm>
              <a:prstGeom prst="rect">
                <a:avLst/>
              </a:prstGeom>
              <a:noFill/>
            </p:spPr>
            <p:txBody>
              <a:bodyPr wrap="square" rtlCol="0">
                <a:spAutoFit/>
              </a:bodyPr>
              <a:lstStyle/>
              <a:p>
                <a:pPr marL="285750" lvl="1" indent="-285750">
                  <a:spcBef>
                    <a:spcPts val="600"/>
                  </a:spcBef>
                  <a:buFont typeface="Wingdings" panose="05000000000000000000" pitchFamily="2" charset="2"/>
                  <a:buChar char="§"/>
                </a:pPr>
                <a:r>
                  <a:rPr lang="en-SG" sz="2400" dirty="0" err="1"/>
                  <a:t>Eg</a:t>
                </a:r>
                <a:r>
                  <a:rPr lang="en-SG" sz="2400" dirty="0"/>
                  <a:t>: </a:t>
                </a:r>
                <a14:m>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d>
                          <m:dPr>
                            <m:begChr m:val="{"/>
                            <m:endChr m:val="}"/>
                            <m:ctrlPr>
                              <a:rPr lang="en-SG" sz="2400" b="0" i="1" smtClean="0">
                                <a:latin typeface="Cambria Math" panose="02040503050406030204" pitchFamily="18" charset="0"/>
                                <a:ea typeface="Cambria Math" panose="02040503050406030204" pitchFamily="18" charset="0"/>
                              </a:rPr>
                            </m:ctrlPr>
                          </m:dPr>
                          <m:e>
                            <m:r>
                              <a:rPr lang="en-SG" sz="2400" b="0" i="1" smtClean="0">
                                <a:latin typeface="Cambria Math" panose="02040503050406030204" pitchFamily="18" charset="0"/>
                                <a:ea typeface="Cambria Math" panose="02040503050406030204" pitchFamily="18" charset="0"/>
                              </a:rPr>
                              <m:t>𝑎</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𝑏</m:t>
                            </m:r>
                            <m:r>
                              <a:rPr lang="en-SG" sz="2400" b="0" i="1" smtClean="0">
                                <a:latin typeface="Cambria Math" panose="02040503050406030204" pitchFamily="18" charset="0"/>
                                <a:ea typeface="Cambria Math" panose="02040503050406030204" pitchFamily="18" charset="0"/>
                              </a:rPr>
                              <m:t>, </m:t>
                            </m:r>
                            <m:r>
                              <a:rPr lang="en-SG"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=3</m:t>
                    </m:r>
                  </m:oMath>
                </a14:m>
                <a:r>
                  <a:rPr lang="en-SG" sz="2400" dirty="0"/>
                  <a:t>. </a:t>
                </a:r>
              </a:p>
            </p:txBody>
          </p:sp>
        </mc:Choice>
        <mc:Fallback xmlns="">
          <p:sp>
            <p:nvSpPr>
              <p:cNvPr id="44" name="TextBox 43"/>
              <p:cNvSpPr txBox="1">
                <a:spLocks noRot="1" noChangeAspect="1" noMove="1" noResize="1" noEditPoints="1" noAdjustHandles="1" noChangeArrowheads="1" noChangeShapeType="1" noTextEdit="1"/>
              </p:cNvSpPr>
              <p:nvPr/>
            </p:nvSpPr>
            <p:spPr>
              <a:xfrm>
                <a:off x="623239" y="4810476"/>
                <a:ext cx="3155547" cy="461665"/>
              </a:xfrm>
              <a:prstGeom prst="rect">
                <a:avLst/>
              </a:prstGeom>
              <a:blipFill>
                <a:blip r:embed="rId6"/>
                <a:stretch>
                  <a:fillRect l="-2510" t="-10526" b="-28947"/>
                </a:stretch>
              </a:blipFill>
            </p:spPr>
            <p:txBody>
              <a:bodyPr/>
              <a:lstStyle/>
              <a:p>
                <a:r>
                  <a:rPr lang="en-SG">
                    <a:noFill/>
                  </a:rPr>
                  <a:t> </a:t>
                </a:r>
              </a:p>
            </p:txBody>
          </p:sp>
        </mc:Fallback>
      </mc:AlternateContent>
      <p:grpSp>
        <p:nvGrpSpPr>
          <p:cNvPr id="45" name="Group 44"/>
          <p:cNvGrpSpPr/>
          <p:nvPr/>
        </p:nvGrpSpPr>
        <p:grpSpPr>
          <a:xfrm>
            <a:off x="623239" y="3322647"/>
            <a:ext cx="7863578" cy="1378574"/>
            <a:chOff x="993228" y="4598517"/>
            <a:chExt cx="7863578" cy="1378574"/>
          </a:xfrm>
        </p:grpSpPr>
        <p:sp>
          <p:nvSpPr>
            <p:cNvPr id="46" name="Rectangle 45"/>
            <p:cNvSpPr/>
            <p:nvPr/>
          </p:nvSpPr>
          <p:spPr>
            <a:xfrm>
              <a:off x="993228" y="4598518"/>
              <a:ext cx="7863578" cy="137857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625904"/>
              <a:ext cx="7863578" cy="472912"/>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48" name="TextBox 47"/>
                <p:cNvSpPr txBox="1"/>
                <p:nvPr/>
              </p:nvSpPr>
              <p:spPr>
                <a:xfrm>
                  <a:off x="1109375" y="4598517"/>
                  <a:ext cx="6086716" cy="461665"/>
                </a:xfrm>
                <a:prstGeom prst="rect">
                  <a:avLst/>
                </a:prstGeom>
                <a:noFill/>
              </p:spPr>
              <p:txBody>
                <a:bodyPr wrap="square" rtlCol="0">
                  <a:spAutoFit/>
                </a:bodyPr>
                <a:lstStyle/>
                <a:p>
                  <a:r>
                    <a:rPr lang="en-SG" sz="2400" dirty="0">
                      <a:solidFill>
                        <a:schemeClr val="bg1"/>
                      </a:solidFill>
                    </a:rPr>
                    <a:t>Definition: Cardinality of a Set (Notation: </a:t>
                  </a:r>
                  <a14:m>
                    <m:oMath xmlns:m="http://schemas.openxmlformats.org/officeDocument/2006/math">
                      <m:r>
                        <a:rPr lang="en-SG" sz="2400" i="1" dirty="0" smtClean="0">
                          <a:solidFill>
                            <a:schemeClr val="bg1"/>
                          </a:solidFill>
                          <a:latin typeface="Cambria Math" panose="02040503050406030204" pitchFamily="18" charset="0"/>
                        </a:rPr>
                        <m:t>|</m:t>
                      </m:r>
                      <m:r>
                        <a:rPr lang="en-SG" sz="2400" i="1" dirty="0" smtClean="0">
                          <a:solidFill>
                            <a:schemeClr val="bg1"/>
                          </a:solidFill>
                          <a:latin typeface="Cambria Math" panose="02040503050406030204" pitchFamily="18" charset="0"/>
                        </a:rPr>
                        <m:t>𝑆</m:t>
                      </m:r>
                      <m:r>
                        <a:rPr lang="en-SG" sz="2400" i="1" dirty="0" smtClean="0">
                          <a:solidFill>
                            <a:schemeClr val="bg1"/>
                          </a:solidFill>
                          <a:latin typeface="Cambria Math" panose="02040503050406030204" pitchFamily="18" charset="0"/>
                        </a:rPr>
                        <m:t>|</m:t>
                      </m:r>
                    </m:oMath>
                  </a14:m>
                  <a:r>
                    <a:rPr lang="en-SG" sz="2400" dirty="0">
                      <a:solidFill>
                        <a:schemeClr val="bg1"/>
                      </a:solidFill>
                    </a:rPr>
                    <a:t>)</a:t>
                  </a:r>
                </a:p>
              </p:txBody>
            </p:sp>
          </mc:Choice>
          <mc:Fallback xmlns="">
            <p:sp>
              <p:nvSpPr>
                <p:cNvPr id="48" name="TextBox 47"/>
                <p:cNvSpPr txBox="1">
                  <a:spLocks noRot="1" noChangeAspect="1" noMove="1" noResize="1" noEditPoints="1" noAdjustHandles="1" noChangeArrowheads="1" noChangeShapeType="1" noTextEdit="1"/>
                </p:cNvSpPr>
                <p:nvPr/>
              </p:nvSpPr>
              <p:spPr>
                <a:xfrm>
                  <a:off x="1109375" y="4598517"/>
                  <a:ext cx="6086716" cy="461665"/>
                </a:xfrm>
                <a:prstGeom prst="rect">
                  <a:avLst/>
                </a:prstGeom>
                <a:blipFill>
                  <a:blip r:embed="rId7"/>
                  <a:stretch>
                    <a:fillRect l="-1502" t="-10526" b="-289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109375" y="5193984"/>
                  <a:ext cx="7557860" cy="707886"/>
                </a:xfrm>
                <a:prstGeom prst="rect">
                  <a:avLst/>
                </a:prstGeom>
                <a:noFill/>
              </p:spPr>
              <p:txBody>
                <a:bodyPr wrap="square" rtlCol="0">
                  <a:spAutoFit/>
                </a:bodyPr>
                <a:lstStyle/>
                <a:p>
                  <a:pPr>
                    <a:spcAft>
                      <a:spcPts val="600"/>
                    </a:spcAft>
                  </a:pPr>
                  <a:r>
                    <a:rPr lang="en-US" sz="2000" dirty="0"/>
                    <a:t>The cardinality of a set </a:t>
                  </a:r>
                  <a14:m>
                    <m:oMath xmlns:m="http://schemas.openxmlformats.org/officeDocument/2006/math">
                      <m:r>
                        <a:rPr lang="en-US" sz="2000" i="1" dirty="0" smtClean="0">
                          <a:latin typeface="Cambria Math" panose="02040503050406030204" pitchFamily="18" charset="0"/>
                        </a:rPr>
                        <m:t>𝑆</m:t>
                      </m:r>
                    </m:oMath>
                  </a14:m>
                  <a:r>
                    <a:rPr lang="en-US" sz="2000" dirty="0"/>
                    <a:t>, denoted as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𝑆</m:t>
                      </m:r>
                      <m:r>
                        <a:rPr lang="en-US" sz="2000" i="1" dirty="0" smtClean="0">
                          <a:latin typeface="Cambria Math" panose="02040503050406030204" pitchFamily="18" charset="0"/>
                        </a:rPr>
                        <m:t>|</m:t>
                      </m:r>
                    </m:oMath>
                  </a14:m>
                  <a:r>
                    <a:rPr lang="en-US" sz="2000" dirty="0"/>
                    <a:t>, is the size of the set, that is, the number of elements in </a:t>
                  </a:r>
                  <a14:m>
                    <m:oMath xmlns:m="http://schemas.openxmlformats.org/officeDocument/2006/math">
                      <m:r>
                        <a:rPr lang="en-US" sz="2000" i="1" dirty="0" smtClean="0">
                          <a:latin typeface="Cambria Math" panose="02040503050406030204" pitchFamily="18" charset="0"/>
                        </a:rPr>
                        <m:t>𝑆</m:t>
                      </m:r>
                    </m:oMath>
                  </a14:m>
                  <a:r>
                    <a:rPr lang="en-SG" sz="2000" dirty="0"/>
                    <a:t>.</a:t>
                  </a:r>
                </a:p>
              </p:txBody>
            </p:sp>
          </mc:Choice>
          <mc:Fallback xmlns="">
            <p:sp>
              <p:nvSpPr>
                <p:cNvPr id="49" name="TextBox 48"/>
                <p:cNvSpPr txBox="1">
                  <a:spLocks noRot="1" noChangeAspect="1" noMove="1" noResize="1" noEditPoints="1" noAdjustHandles="1" noChangeArrowheads="1" noChangeShapeType="1" noTextEdit="1"/>
                </p:cNvSpPr>
                <p:nvPr/>
              </p:nvSpPr>
              <p:spPr>
                <a:xfrm>
                  <a:off x="1109375" y="5193984"/>
                  <a:ext cx="7557860" cy="707886"/>
                </a:xfrm>
                <a:prstGeom prst="rect">
                  <a:avLst/>
                </a:prstGeom>
                <a:blipFill>
                  <a:blip r:embed="rId8"/>
                  <a:stretch>
                    <a:fillRect l="-806" t="-4274" b="-13675"/>
                  </a:stretch>
                </a:blipFill>
              </p:spPr>
              <p:txBody>
                <a:bodyPr/>
                <a:lstStyle/>
                <a:p>
                  <a:r>
                    <a:rPr lang="en-US">
                      <a:noFill/>
                    </a:rPr>
                    <a:t> </a:t>
                  </a:r>
                </a:p>
              </p:txBody>
            </p:sp>
          </mc:Fallback>
        </mc:AlternateContent>
      </p:grpSp>
      <p:sp>
        <p:nvSpPr>
          <p:cNvPr id="2" name="TextBox 1"/>
          <p:cNvSpPr txBox="1"/>
          <p:nvPr/>
        </p:nvSpPr>
        <p:spPr>
          <a:xfrm>
            <a:off x="4114800" y="2960914"/>
            <a:ext cx="65" cy="276999"/>
          </a:xfrm>
          <a:prstGeom prst="rect">
            <a:avLst/>
          </a:prstGeom>
          <a:noFill/>
        </p:spPr>
        <p:txBody>
          <a:bodyPr wrap="none" lIns="0" tIns="0" rIns="0" bIns="0" rtlCol="0">
            <a:spAutoFit/>
          </a:bodyPr>
          <a:lstStyle/>
          <a:p>
            <a:endParaRPr lang="en-US" dirty="0"/>
          </a:p>
        </p:txBody>
      </p:sp>
      <p:sp>
        <p:nvSpPr>
          <p:cNvPr id="50" name="Oval 49"/>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6" name="Oval 55">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7" name="Oval 56">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8" name="Oval 57"/>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9" name="Oval 58">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a:extLst>
              <a:ext uri="{FF2B5EF4-FFF2-40B4-BE49-F238E27FC236}">
                <a16:creationId xmlns:a16="http://schemas.microsoft.com/office/drawing/2014/main" id="{DE9EE1C2-AE45-4A87-8CE1-7607B9DBF2B3}"/>
              </a:ext>
            </a:extLst>
          </p:cNvPr>
          <p:cNvGrpSpPr/>
          <p:nvPr/>
        </p:nvGrpSpPr>
        <p:grpSpPr>
          <a:xfrm>
            <a:off x="739386" y="5381396"/>
            <a:ext cx="7524210" cy="1113164"/>
            <a:chOff x="401009" y="5427114"/>
            <a:chExt cx="7524210" cy="1113164"/>
          </a:xfrm>
        </p:grpSpPr>
        <mc:AlternateContent xmlns:mc="http://schemas.openxmlformats.org/markup-compatibility/2006" xmlns:a14="http://schemas.microsoft.com/office/drawing/2010/main">
          <mc:Choice Requires="a14">
            <p:sp>
              <p:nvSpPr>
                <p:cNvPr id="3" name="TextBox 2"/>
                <p:cNvSpPr txBox="1"/>
                <p:nvPr/>
              </p:nvSpPr>
              <p:spPr>
                <a:xfrm>
                  <a:off x="415123" y="5524615"/>
                  <a:ext cx="7510096" cy="1015663"/>
                </a:xfrm>
                <a:prstGeom prst="rect">
                  <a:avLst/>
                </a:prstGeom>
                <a:solidFill>
                  <a:schemeClr val="accent4">
                    <a:lumMod val="20000"/>
                    <a:lumOff val="80000"/>
                  </a:schemeClr>
                </a:solidFill>
              </p:spPr>
              <p:txBody>
                <a:bodyPr wrap="square" rtlCol="0">
                  <a:spAutoFit/>
                </a:bodyPr>
                <a:lstStyle/>
                <a:p>
                  <a:r>
                    <a:rPr lang="en-US" sz="2000" dirty="0"/>
                    <a:t>         The notation </a:t>
                  </a:r>
                  <a14:m>
                    <m:oMath xmlns:m="http://schemas.openxmlformats.org/officeDocument/2006/math">
                      <m:r>
                        <a:rPr lang="en-US" sz="2000" i="1" dirty="0" smtClean="0">
                          <a:solidFill>
                            <a:srgbClr val="0000FF"/>
                          </a:solidFill>
                          <a:latin typeface="Cambria Math" panose="02040503050406030204" pitchFamily="18" charset="0"/>
                        </a:rPr>
                        <m:t>|</m:t>
                      </m:r>
                      <m:r>
                        <a:rPr lang="en-US" sz="2000" b="0" i="1" dirty="0" smtClean="0">
                          <a:solidFill>
                            <a:srgbClr val="0000FF"/>
                          </a:solidFill>
                          <a:latin typeface="Cambria Math" panose="02040503050406030204" pitchFamily="18" charset="0"/>
                        </a:rPr>
                        <m:t> </m:t>
                      </m:r>
                      <m:r>
                        <a:rPr lang="en-US" sz="2000" i="1" dirty="0" smtClean="0">
                          <a:solidFill>
                            <a:srgbClr val="0000FF"/>
                          </a:solidFill>
                          <a:latin typeface="Cambria Math" panose="02040503050406030204" pitchFamily="18" charset="0"/>
                        </a:rPr>
                        <m:t>|</m:t>
                      </m:r>
                    </m:oMath>
                  </a14:m>
                  <a:r>
                    <a:rPr lang="en-US" sz="2000" dirty="0">
                      <a:solidFill>
                        <a:srgbClr val="0000FF"/>
                      </a:solidFill>
                    </a:rPr>
                    <a:t> </a:t>
                  </a:r>
                  <a:r>
                    <a:rPr lang="en-US" sz="2000" dirty="0"/>
                    <a:t>can also mean absolute value, so the meaning depends on context. Sometimes, cardinality of a set </a:t>
                  </a:r>
                  <a14:m>
                    <m:oMath xmlns:m="http://schemas.openxmlformats.org/officeDocument/2006/math">
                      <m:r>
                        <a:rPr lang="en-US" sz="2000" i="1" dirty="0" smtClean="0">
                          <a:latin typeface="Cambria Math" panose="02040503050406030204" pitchFamily="18" charset="0"/>
                        </a:rPr>
                        <m:t>𝑆</m:t>
                      </m:r>
                    </m:oMath>
                  </a14:m>
                  <a:r>
                    <a:rPr lang="en-US" sz="2000" dirty="0"/>
                    <a:t> is denoted by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m:t>
                      </m:r>
                      <m:r>
                        <a:rPr lang="en-US" sz="2000" i="1" dirty="0" smtClean="0">
                          <a:latin typeface="Cambria Math" panose="02040503050406030204" pitchFamily="18" charset="0"/>
                        </a:rPr>
                        <m:t>𝑆</m:t>
                      </m:r>
                      <m:r>
                        <a:rPr lang="en-US" sz="2000" i="1" dirty="0" smtClean="0">
                          <a:latin typeface="Cambria Math" panose="02040503050406030204" pitchFamily="18" charset="0"/>
                        </a:rPr>
                        <m:t>)</m:t>
                      </m:r>
                    </m:oMath>
                  </a14:m>
                  <a:r>
                    <a:rPr lang="en-US" sz="2000" dirty="0"/>
                    <a:t> or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𝑆</m:t>
                      </m:r>
                    </m:oMath>
                  </a14:m>
                  <a:r>
                    <a:rPr lang="en-US" sz="2000" dirty="0"/>
                    <a:t>. We will use the notation </a:t>
                  </a:r>
                  <a14:m>
                    <m:oMath xmlns:m="http://schemas.openxmlformats.org/officeDocument/2006/math">
                      <m:r>
                        <a:rPr lang="en-US" sz="2000" i="1" dirty="0">
                          <a:latin typeface="Cambria Math" panose="02040503050406030204" pitchFamily="18" charset="0"/>
                        </a:rPr>
                        <m:t>|</m:t>
                      </m:r>
                      <m:r>
                        <a:rPr lang="en-US" sz="2000" b="0" i="1" dirty="0" smtClean="0">
                          <a:latin typeface="Cambria Math" panose="02040503050406030204" pitchFamily="18" charset="0"/>
                        </a:rPr>
                        <m:t>𝑆</m:t>
                      </m:r>
                      <m:r>
                        <a:rPr lang="en-US" sz="2000" i="1" dirty="0">
                          <a:latin typeface="Cambria Math" panose="02040503050406030204" pitchFamily="18" charset="0"/>
                        </a:rPr>
                        <m:t>|</m:t>
                      </m:r>
                    </m:oMath>
                  </a14:m>
                  <a:r>
                    <a:rPr lang="en-US" sz="2000" dirty="0"/>
                    <a:t> in CS1231S.</a:t>
                  </a:r>
                </a:p>
              </p:txBody>
            </p:sp>
          </mc:Choice>
          <mc:Fallback xmlns="">
            <p:sp>
              <p:nvSpPr>
                <p:cNvPr id="3" name="TextBox 2"/>
                <p:cNvSpPr txBox="1">
                  <a:spLocks noRot="1" noChangeAspect="1" noMove="1" noResize="1" noEditPoints="1" noAdjustHandles="1" noChangeArrowheads="1" noChangeShapeType="1" noTextEdit="1"/>
                </p:cNvSpPr>
                <p:nvPr/>
              </p:nvSpPr>
              <p:spPr>
                <a:xfrm>
                  <a:off x="415123" y="5524615"/>
                  <a:ext cx="7510096" cy="1015663"/>
                </a:xfrm>
                <a:prstGeom prst="rect">
                  <a:avLst/>
                </a:prstGeom>
                <a:blipFill>
                  <a:blip r:embed="rId9"/>
                  <a:stretch>
                    <a:fillRect l="-893" t="-3614" b="-10241"/>
                  </a:stretch>
                </a:blipFill>
              </p:spPr>
              <p:txBody>
                <a:bodyPr/>
                <a:lstStyle/>
                <a:p>
                  <a:r>
                    <a:rPr lang="en-SG">
                      <a:noFill/>
                    </a:rPr>
                    <a:t> </a:t>
                  </a:r>
                </a:p>
              </p:txBody>
            </p:sp>
          </mc:Fallback>
        </mc:AlternateContent>
        <p:pic>
          <p:nvPicPr>
            <p:cNvPr id="35" name="Picture 34">
              <a:extLst>
                <a:ext uri="{FF2B5EF4-FFF2-40B4-BE49-F238E27FC236}">
                  <a16:creationId xmlns:a16="http://schemas.microsoft.com/office/drawing/2014/main" id="{1AF53F19-821E-4EEC-B3E8-26599D3AC3E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009" y="5427114"/>
              <a:ext cx="524717" cy="437264"/>
            </a:xfrm>
            <a:prstGeom prst="rect">
              <a:avLst/>
            </a:prstGeom>
          </p:spPr>
        </p:pic>
      </p:grpSp>
    </p:spTree>
    <p:extLst>
      <p:ext uri="{BB962C8B-B14F-4D97-AF65-F5344CB8AC3E}">
        <p14:creationId xmlns:p14="http://schemas.microsoft.com/office/powerpoint/2010/main" val="13799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r>
              <a:rPr lang="en-SG" sz="1100" dirty="0">
                <a:solidFill>
                  <a:schemeClr val="bg1"/>
                </a:solidFill>
              </a:rPr>
              <a:t> : Membership and Cardinality of a Set</a:t>
            </a: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44" name="TextBox 43"/>
              <p:cNvSpPr txBox="1"/>
              <p:nvPr/>
            </p:nvSpPr>
            <p:spPr>
              <a:xfrm>
                <a:off x="476756" y="2389959"/>
                <a:ext cx="8293749" cy="507383"/>
              </a:xfrm>
              <a:prstGeom prst="rect">
                <a:avLst/>
              </a:prstGeom>
              <a:noFill/>
            </p:spPr>
            <p:txBody>
              <a:bodyPr wrap="square" rtlCol="0">
                <a:spAutoFit/>
              </a:bodyPr>
              <a:lstStyle/>
              <a:p>
                <a:pPr marL="358775" indent="-358775">
                  <a:tabLst>
                    <a:tab pos="358775" algn="l"/>
                  </a:tabLst>
                </a:pPr>
                <a:r>
                  <a:rPr lang="en-SG" sz="2400" dirty="0"/>
                  <a:t>b.	What is the cardinality of the set </a:t>
                </a:r>
                <a14:m>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m:t>
                        </m:r>
                        <m:d>
                          <m:dPr>
                            <m:begChr m:val="{"/>
                            <m:endChr m:val="}"/>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1,2</m:t>
                            </m:r>
                          </m:e>
                        </m:d>
                        <m:r>
                          <a:rPr lang="en-US" sz="2400">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3,</m:t>
                            </m:r>
                            <m:d>
                              <m:dPr>
                                <m:begChr m:val="{"/>
                                <m:endChr m:val="}"/>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5</m:t>
                                </m:r>
                              </m:e>
                            </m:d>
                            <m:r>
                              <a:rPr lang="en-US" sz="2400" i="1">
                                <a:latin typeface="Cambria Math" panose="02040503050406030204" pitchFamily="18" charset="0"/>
                                <a:ea typeface="Cambria Math" panose="02040503050406030204" pitchFamily="18" charset="0"/>
                              </a:rPr>
                              <m:t>,6</m:t>
                            </m:r>
                          </m:e>
                        </m:d>
                        <m:r>
                          <a:rPr lang="en-SG" sz="2400" i="1">
                            <a:latin typeface="Cambria Math" panose="02040503050406030204" pitchFamily="18" charset="0"/>
                            <a:ea typeface="Cambria Math" panose="02040503050406030204" pitchFamily="18" charset="0"/>
                          </a:rPr>
                          <m:t>,</m:t>
                        </m:r>
                        <m:d>
                          <m:dPr>
                            <m:begChr m:val="{"/>
                            <m:endChr m:val="}"/>
                            <m:ctrlPr>
                              <a:rPr lang="en-SG" sz="2400" i="1">
                                <a:latin typeface="Cambria Math" panose="02040503050406030204" pitchFamily="18" charset="0"/>
                                <a:ea typeface="Cambria Math" panose="02040503050406030204" pitchFamily="18" charset="0"/>
                              </a:rPr>
                            </m:ctrlPr>
                          </m:dPr>
                          <m:e>
                            <m:r>
                              <a:rPr lang="en-SG" sz="2400" i="1">
                                <a:latin typeface="Cambria Math" panose="02040503050406030204" pitchFamily="18" charset="0"/>
                                <a:ea typeface="Cambria Math" panose="02040503050406030204" pitchFamily="18" charset="0"/>
                              </a:rPr>
                              <m:t>2,3</m:t>
                            </m:r>
                          </m:e>
                        </m:d>
                      </m:e>
                    </m:d>
                  </m:oMath>
                </a14:m>
                <a:r>
                  <a:rPr lang="en-SG" sz="2400" dirty="0"/>
                  <a:t>?</a:t>
                </a:r>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76756" y="2389959"/>
                <a:ext cx="8293749" cy="507383"/>
              </a:xfrm>
              <a:prstGeom prst="rect">
                <a:avLst/>
              </a:prstGeom>
              <a:blipFill>
                <a:blip r:embed="rId3"/>
                <a:stretch>
                  <a:fillRect l="-1102" t="-3614" r="-220" b="-24096"/>
                </a:stretch>
              </a:blipFill>
            </p:spPr>
            <p:txBody>
              <a:bodyPr/>
              <a:lstStyle/>
              <a:p>
                <a:r>
                  <a:rPr lang="en-SG">
                    <a:noFill/>
                  </a:rPr>
                  <a:t> </a:t>
                </a:r>
              </a:p>
            </p:txBody>
          </p:sp>
        </mc:Fallback>
      </mc:AlternateContent>
      <p:sp>
        <p:nvSpPr>
          <p:cNvPr id="45" name="TextBox 44"/>
          <p:cNvSpPr txBox="1"/>
          <p:nvPr/>
        </p:nvSpPr>
        <p:spPr>
          <a:xfrm>
            <a:off x="1893382" y="2986231"/>
            <a:ext cx="697060" cy="461665"/>
          </a:xfrm>
          <a:prstGeom prst="rect">
            <a:avLst/>
          </a:prstGeom>
          <a:solidFill>
            <a:schemeClr val="accent4">
              <a:lumMod val="40000"/>
              <a:lumOff val="60000"/>
            </a:schemeClr>
          </a:solidFill>
        </p:spPr>
        <p:txBody>
          <a:bodyPr wrap="square" rtlCol="0">
            <a:spAutoFit/>
          </a:bodyPr>
          <a:lstStyle/>
          <a:p>
            <a:pPr algn="ctr"/>
            <a:r>
              <a:rPr lang="en-SG" sz="2400" dirty="0">
                <a:solidFill>
                  <a:srgbClr val="C00000"/>
                </a:solidFill>
              </a:rPr>
              <a:t>4</a:t>
            </a:r>
            <a:endParaRPr lang="en-US" sz="2400" dirty="0"/>
          </a:p>
        </p:txBody>
      </p:sp>
      <mc:AlternateContent xmlns:mc="http://schemas.openxmlformats.org/markup-compatibility/2006" xmlns:a14="http://schemas.microsoft.com/office/drawing/2010/main">
        <mc:Choice Requires="a14">
          <p:sp>
            <p:nvSpPr>
              <p:cNvPr id="46" name="TextBox 45"/>
              <p:cNvSpPr txBox="1"/>
              <p:nvPr/>
            </p:nvSpPr>
            <p:spPr>
              <a:xfrm>
                <a:off x="476756" y="3752693"/>
                <a:ext cx="8293749" cy="830997"/>
              </a:xfrm>
              <a:prstGeom prst="rect">
                <a:avLst/>
              </a:prstGeom>
              <a:noFill/>
            </p:spPr>
            <p:txBody>
              <a:bodyPr wrap="square" rtlCol="0">
                <a:spAutoFit/>
              </a:bodyPr>
              <a:lstStyle/>
              <a:p>
                <a:pPr marL="358775" indent="-358775">
                  <a:tabLst>
                    <a:tab pos="358775" algn="l"/>
                  </a:tabLst>
                </a:pPr>
                <a:r>
                  <a:rPr lang="en-SG" sz="2400" dirty="0"/>
                  <a:t>c.	For each integer </a:t>
                </a:r>
                <a14:m>
                  <m:oMath xmlns:m="http://schemas.openxmlformats.org/officeDocument/2006/math">
                    <m:r>
                      <a:rPr lang="en-SG" sz="2400" i="1" dirty="0" smtClean="0">
                        <a:latin typeface="Cambria Math" panose="02040503050406030204" pitchFamily="18" charset="0"/>
                      </a:rPr>
                      <m:t>𝑛</m:t>
                    </m:r>
                  </m:oMath>
                </a14:m>
                <a:r>
                  <a:rPr lang="en-SG" sz="2400" dirty="0"/>
                  <a:t>, let </a:t>
                </a:r>
                <a14:m>
                  <m:oMath xmlns:m="http://schemas.openxmlformats.org/officeDocument/2006/math">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𝑈</m:t>
                        </m:r>
                      </m:e>
                      <m:sub>
                        <m:r>
                          <a:rPr lang="en-SG" sz="2400" b="0" i="1" smtClean="0">
                            <a:latin typeface="Cambria Math" panose="02040503050406030204" pitchFamily="18" charset="0"/>
                          </a:rPr>
                          <m:t>𝑛</m:t>
                        </m:r>
                      </m:sub>
                    </m:sSub>
                    <m:r>
                      <a:rPr lang="en-SG" sz="2400" b="0" i="1" smtClean="0">
                        <a:latin typeface="Cambria Math" panose="02040503050406030204" pitchFamily="18" charset="0"/>
                      </a:rPr>
                      <m:t>={</m:t>
                    </m:r>
                    <m:r>
                      <a:rPr lang="en-SG" sz="2400" b="0" i="1" smtClean="0">
                        <a:latin typeface="Cambria Math" panose="02040503050406030204" pitchFamily="18" charset="0"/>
                      </a:rPr>
                      <m:t>𝑛</m:t>
                    </m:r>
                    <m:r>
                      <a:rPr lang="en-SG" sz="2400" b="0" i="1" smtClean="0">
                        <a:latin typeface="Cambria Math" panose="02040503050406030204" pitchFamily="18" charset="0"/>
                      </a:rPr>
                      <m:t>,−</m:t>
                    </m:r>
                    <m:r>
                      <a:rPr lang="en-SG" sz="2400" b="0" i="1" smtClean="0">
                        <a:latin typeface="Cambria Math" panose="02040503050406030204" pitchFamily="18" charset="0"/>
                      </a:rPr>
                      <m:t>𝑛</m:t>
                    </m:r>
                    <m:r>
                      <a:rPr lang="en-SG" sz="2400" b="0" i="1" smtClean="0">
                        <a:latin typeface="Cambria Math" panose="02040503050406030204" pitchFamily="18" charset="0"/>
                      </a:rPr>
                      <m:t>}</m:t>
                    </m:r>
                  </m:oMath>
                </a14:m>
                <a:r>
                  <a:rPr lang="en-US" sz="2400" dirty="0"/>
                  <a:t>. </a:t>
                </a:r>
              </a:p>
              <a:p>
                <a:pPr marL="358775" indent="-358775">
                  <a:tabLst>
                    <a:tab pos="358775" algn="l"/>
                  </a:tabLst>
                </a:pPr>
                <a:r>
                  <a:rPr lang="en-US" sz="2400" dirty="0"/>
                  <a:t>	Find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r>
                          <a:rPr lang="en-SG" sz="2400" b="0" i="1" smtClean="0">
                            <a:latin typeface="Cambria Math" panose="02040503050406030204" pitchFamily="18" charset="0"/>
                          </a:rPr>
                          <m:t>𝑈</m:t>
                        </m:r>
                      </m:e>
                      <m:sub>
                        <m:r>
                          <a:rPr lang="en-SG" sz="2400" b="0" i="1" smtClean="0">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SG" sz="2400" i="1">
                            <a:latin typeface="Cambria Math" panose="02040503050406030204" pitchFamily="18" charset="0"/>
                          </a:rPr>
                          <m:t>𝑈</m:t>
                        </m:r>
                      </m:e>
                      <m:sub>
                        <m:r>
                          <a:rPr lang="en-US" sz="2400" b="0" i="1" smtClean="0">
                            <a:latin typeface="Cambria Math" panose="02040503050406030204" pitchFamily="18" charset="0"/>
                          </a:rPr>
                          <m:t>−</m:t>
                        </m:r>
                        <m:r>
                          <a:rPr lang="en-SG" sz="2400" b="0" i="1" smtClean="0">
                            <a:latin typeface="Cambria Math" panose="02040503050406030204" pitchFamily="18" charset="0"/>
                          </a:rPr>
                          <m:t>5</m:t>
                        </m:r>
                      </m:sub>
                    </m:sSub>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SG" sz="2400" i="1">
                            <a:latin typeface="Cambria Math" panose="02040503050406030204" pitchFamily="18" charset="0"/>
                          </a:rPr>
                          <m:t>𝑈</m:t>
                        </m:r>
                      </m:e>
                      <m:sub>
                        <m:r>
                          <a:rPr lang="en-SG" sz="2400" b="0" i="1" smtClean="0">
                            <a:latin typeface="Cambria Math" panose="02040503050406030204" pitchFamily="18" charset="0"/>
                          </a:rPr>
                          <m:t>0</m:t>
                        </m:r>
                      </m:sub>
                    </m:sSub>
                    <m:r>
                      <a:rPr lang="en-US" sz="2400" b="0" i="1" smtClean="0">
                        <a:latin typeface="Cambria Math" panose="02040503050406030204" pitchFamily="18" charset="0"/>
                      </a:rPr>
                      <m:t>|</m:t>
                    </m:r>
                  </m:oMath>
                </a14:m>
                <a:r>
                  <a:rPr lang="en-US" sz="2400"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476756" y="3752693"/>
                <a:ext cx="8293749" cy="830997"/>
              </a:xfrm>
              <a:prstGeom prst="rect">
                <a:avLst/>
              </a:prstGeom>
              <a:blipFill>
                <a:blip r:embed="rId4"/>
                <a:stretch>
                  <a:fillRect l="-1102" t="-5882" b="-1617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650215" y="4731620"/>
                <a:ext cx="4078556" cy="1354217"/>
              </a:xfrm>
              <a:prstGeom prst="rect">
                <a:avLst/>
              </a:prstGeom>
              <a:solidFill>
                <a:schemeClr val="accent4">
                  <a:lumMod val="40000"/>
                  <a:lumOff val="60000"/>
                </a:schemeClr>
              </a:solidFill>
            </p:spPr>
            <p:txBody>
              <a:bodyPr wrap="square" rtlCol="0">
                <a:spAutoFit/>
              </a:bodyPr>
              <a:lstStyle/>
              <a:p>
                <a:pPr>
                  <a:spcAft>
                    <a:spcPts val="600"/>
                  </a:spcAft>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r>
                            <a:rPr lang="en-SG" sz="2400" b="0" i="1" smtClean="0">
                              <a:latin typeface="Cambria Math" panose="02040503050406030204" pitchFamily="18" charset="0"/>
                            </a:rPr>
                            <m:t>𝑈</m:t>
                          </m:r>
                        </m:e>
                        <m:sub>
                          <m:r>
                            <a:rPr lang="en-SG" sz="2400" b="0" i="1" smtClean="0">
                              <a:latin typeface="Cambria Math" panose="02040503050406030204" pitchFamily="18" charset="0"/>
                            </a:rPr>
                            <m:t>1</m:t>
                          </m:r>
                        </m:sub>
                      </m:sSub>
                      <m:r>
                        <a:rPr lang="en-US" sz="2400" b="0" i="1" smtClean="0">
                          <a:latin typeface="Cambria Math" panose="02040503050406030204" pitchFamily="18" charset="0"/>
                        </a:rPr>
                        <m:t>|</m:t>
                      </m:r>
                      <m:r>
                        <a:rPr lang="en-SG"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1, −1</m:t>
                              </m:r>
                            </m:e>
                          </m:d>
                        </m:e>
                      </m:d>
                      <m:r>
                        <a:rPr lang="en-US" sz="2400" b="0" i="1" smtClean="0">
                          <a:latin typeface="Cambria Math" panose="02040503050406030204" pitchFamily="18" charset="0"/>
                        </a:rPr>
                        <m:t>=</m:t>
                      </m:r>
                      <m:r>
                        <a:rPr lang="en-US" sz="2400" b="0" i="1" smtClean="0">
                          <a:solidFill>
                            <a:srgbClr val="C00000"/>
                          </a:solidFill>
                          <a:latin typeface="Cambria Math" panose="02040503050406030204" pitchFamily="18" charset="0"/>
                        </a:rPr>
                        <m:t>2</m:t>
                      </m:r>
                      <m:r>
                        <a:rPr lang="en-US" sz="2400" b="0" i="1" smtClean="0">
                          <a:latin typeface="Cambria Math" panose="02040503050406030204" pitchFamily="18" charset="0"/>
                        </a:rPr>
                        <m:t>;</m:t>
                      </m:r>
                    </m:oMath>
                  </m:oMathPara>
                </a14:m>
                <a:endParaRPr lang="en-US" sz="2400" b="0" i="1" dirty="0">
                  <a:latin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d>
                        <m:dPr>
                          <m:begChr m:val="|"/>
                          <m:endChr m:val="|"/>
                          <m:ctrlPr>
                            <a:rPr lang="en-US"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𝑈</m:t>
                              </m:r>
                            </m:e>
                            <m:sub>
                              <m:r>
                                <a:rPr lang="en-US" sz="2400" b="0" i="1" smtClean="0">
                                  <a:latin typeface="Cambria Math" panose="02040503050406030204" pitchFamily="18" charset="0"/>
                                </a:rPr>
                                <m:t>−</m:t>
                              </m:r>
                              <m:r>
                                <a:rPr lang="en-SG" sz="2400" b="0" i="1" smtClean="0">
                                  <a:latin typeface="Cambria Math" panose="02040503050406030204" pitchFamily="18" charset="0"/>
                                </a:rPr>
                                <m:t>5</m:t>
                              </m:r>
                            </m:sub>
                          </m:sSub>
                        </m:e>
                      </m:d>
                      <m:r>
                        <a:rPr lang="en-SG"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SG" sz="2400" b="0" i="1" smtClean="0">
                                  <a:latin typeface="Cambria Math" panose="02040503050406030204" pitchFamily="18" charset="0"/>
                                </a:rPr>
                              </m:ctrlPr>
                            </m:dPr>
                            <m:e>
                              <m:r>
                                <a:rPr lang="en-US" sz="2400" b="0" i="1" smtClean="0">
                                  <a:latin typeface="Cambria Math" panose="02040503050406030204" pitchFamily="18" charset="0"/>
                                </a:rPr>
                                <m:t>−</m:t>
                              </m:r>
                              <m:r>
                                <a:rPr lang="en-SG" sz="2400" b="0" i="1" smtClean="0">
                                  <a:latin typeface="Cambria Math" panose="02040503050406030204" pitchFamily="18" charset="0"/>
                                </a:rPr>
                                <m:t>5, 5</m:t>
                              </m:r>
                            </m:e>
                          </m:d>
                        </m:e>
                      </m:d>
                      <m:r>
                        <a:rPr lang="en-US" sz="2400" b="0" i="1" smtClean="0">
                          <a:latin typeface="Cambria Math" panose="02040503050406030204" pitchFamily="18" charset="0"/>
                        </a:rPr>
                        <m:t>=</m:t>
                      </m:r>
                      <m:r>
                        <a:rPr lang="en-US" sz="2400" b="0" i="1" smtClean="0">
                          <a:solidFill>
                            <a:srgbClr val="C00000"/>
                          </a:solidFill>
                          <a:latin typeface="Cambria Math" panose="02040503050406030204" pitchFamily="18" charset="0"/>
                        </a:rPr>
                        <m:t>2</m:t>
                      </m:r>
                      <m:r>
                        <a:rPr lang="en-US" sz="2400" b="0" i="1" smtClean="0">
                          <a:latin typeface="Cambria Math" panose="02040503050406030204" pitchFamily="18" charset="0"/>
                        </a:rPr>
                        <m:t>;</m:t>
                      </m:r>
                    </m:oMath>
                  </m:oMathPara>
                </a14:m>
                <a:endParaRPr lang="en-US" sz="2400" b="0" i="1" dirty="0">
                  <a:latin typeface="Cambria Math" panose="02040503050406030204" pitchFamily="18" charset="0"/>
                </a:endParaRPr>
              </a:p>
              <a:p>
                <a:pPr>
                  <a:spcAft>
                    <a:spcPts val="600"/>
                  </a:spcAft>
                </a:pP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𝑈</m:t>
                            </m:r>
                          </m:e>
                          <m:sub>
                            <m:r>
                              <a:rPr lang="en-SG" sz="2400" b="0" i="1" smtClean="0">
                                <a:latin typeface="Cambria Math" panose="02040503050406030204" pitchFamily="18" charset="0"/>
                              </a:rPr>
                              <m:t>0</m:t>
                            </m:r>
                          </m:sub>
                        </m:sSub>
                      </m:e>
                    </m:d>
                    <m:r>
                      <a:rPr lang="en-SG"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0, −0</m:t>
                            </m:r>
                          </m:e>
                        </m:d>
                      </m:e>
                    </m:d>
                    <m:r>
                      <a:rPr lang="en-SG"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SG" sz="2400" b="0" i="1" smtClean="0">
                                <a:latin typeface="Cambria Math" panose="02040503050406030204" pitchFamily="18" charset="0"/>
                              </a:rPr>
                            </m:ctrlPr>
                          </m:dPr>
                          <m:e>
                            <m:r>
                              <a:rPr lang="en-SG" sz="2400" b="0" i="1" smtClean="0">
                                <a:latin typeface="Cambria Math" panose="02040503050406030204" pitchFamily="18" charset="0"/>
                              </a:rPr>
                              <m:t>0</m:t>
                            </m:r>
                          </m:e>
                        </m:d>
                      </m:e>
                    </m:d>
                    <m:r>
                      <a:rPr lang="en-US" sz="2400" b="0" i="1" smtClean="0">
                        <a:latin typeface="Cambria Math" panose="02040503050406030204" pitchFamily="18" charset="0"/>
                      </a:rPr>
                      <m:t>=</m:t>
                    </m:r>
                    <m:r>
                      <a:rPr lang="en-US" sz="2400" b="0" i="1" smtClean="0">
                        <a:solidFill>
                          <a:srgbClr val="C00000"/>
                        </a:solidFill>
                        <a:latin typeface="Cambria Math" panose="02040503050406030204" pitchFamily="18" charset="0"/>
                      </a:rPr>
                      <m:t>1</m:t>
                    </m:r>
                  </m:oMath>
                </a14:m>
                <a:r>
                  <a:rPr lang="en-US" sz="2400" dirty="0"/>
                  <a:t>.</a:t>
                </a:r>
              </a:p>
            </p:txBody>
          </p:sp>
        </mc:Choice>
        <mc:Fallback xmlns="">
          <p:sp>
            <p:nvSpPr>
              <p:cNvPr id="47" name="TextBox 46"/>
              <p:cNvSpPr txBox="1">
                <a:spLocks noRot="1" noChangeAspect="1" noMove="1" noResize="1" noEditPoints="1" noAdjustHandles="1" noChangeArrowheads="1" noChangeShapeType="1" noTextEdit="1"/>
              </p:cNvSpPr>
              <p:nvPr/>
            </p:nvSpPr>
            <p:spPr>
              <a:xfrm>
                <a:off x="1650215" y="4731620"/>
                <a:ext cx="4078556" cy="1354217"/>
              </a:xfrm>
              <a:prstGeom prst="rect">
                <a:avLst/>
              </a:prstGeom>
              <a:blipFill>
                <a:blip r:embed="rId5"/>
                <a:stretch>
                  <a:fillRect b="-9459"/>
                </a:stretch>
              </a:blipFill>
            </p:spPr>
            <p:txBody>
              <a:bodyPr/>
              <a:lstStyle/>
              <a:p>
                <a:r>
                  <a:rPr lang="en-SG">
                    <a:noFill/>
                  </a:rPr>
                  <a:t> </a:t>
                </a:r>
              </a:p>
            </p:txBody>
          </p:sp>
        </mc:Fallback>
      </mc:AlternateContent>
      <p:sp>
        <p:nvSpPr>
          <p:cNvPr id="31" name="Oval 30"/>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8" name="Picture 27">
            <a:extLst>
              <a:ext uri="{FF2B5EF4-FFF2-40B4-BE49-F238E27FC236}">
                <a16:creationId xmlns:a16="http://schemas.microsoft.com/office/drawing/2014/main" id="{E4B39B64-5136-4C42-9F2F-598D5FF3069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9743"/>
          <a:stretch/>
        </p:blipFill>
        <p:spPr>
          <a:xfrm>
            <a:off x="7747558" y="-11082"/>
            <a:ext cx="1396442" cy="91797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E0F9284-58F4-4DE0-A875-BF1D20A979CC}"/>
                  </a:ext>
                </a:extLst>
              </p:cNvPr>
              <p:cNvSpPr txBox="1"/>
              <p:nvPr/>
            </p:nvSpPr>
            <p:spPr>
              <a:xfrm>
                <a:off x="476756" y="1022029"/>
                <a:ext cx="8293749" cy="461665"/>
              </a:xfrm>
              <a:prstGeom prst="rect">
                <a:avLst/>
              </a:prstGeom>
              <a:noFill/>
            </p:spPr>
            <p:txBody>
              <a:bodyPr wrap="square" rtlCol="0">
                <a:spAutoFit/>
              </a:bodyPr>
              <a:lstStyle/>
              <a:p>
                <a:pPr marL="358775" indent="-358775">
                  <a:tabLst>
                    <a:tab pos="358775" algn="l"/>
                  </a:tabLst>
                </a:pPr>
                <a:r>
                  <a:rPr lang="en-SG" sz="2400" dirty="0"/>
                  <a:t>a.	</a:t>
                </a:r>
                <a:r>
                  <a:rPr lang="en-US" sz="2400" dirty="0"/>
                  <a:t>Is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 </m:t>
                    </m:r>
                  </m:oMath>
                </a14:m>
                <a:r>
                  <a:rPr lang="en-SG" sz="2400" dirty="0"/>
                  <a:t>?</a:t>
                </a:r>
                <a:endParaRPr lang="en-US" sz="2400" dirty="0"/>
              </a:p>
            </p:txBody>
          </p:sp>
        </mc:Choice>
        <mc:Fallback xmlns="">
          <p:sp>
            <p:nvSpPr>
              <p:cNvPr id="29" name="TextBox 28">
                <a:extLst>
                  <a:ext uri="{FF2B5EF4-FFF2-40B4-BE49-F238E27FC236}">
                    <a16:creationId xmlns:a16="http://schemas.microsoft.com/office/drawing/2014/main" id="{8E0F9284-58F4-4DE0-A875-BF1D20A979CC}"/>
                  </a:ext>
                </a:extLst>
              </p:cNvPr>
              <p:cNvSpPr txBox="1">
                <a:spLocks noRot="1" noChangeAspect="1" noMove="1" noResize="1" noEditPoints="1" noAdjustHandles="1" noChangeArrowheads="1" noChangeShapeType="1" noTextEdit="1"/>
              </p:cNvSpPr>
              <p:nvPr/>
            </p:nvSpPr>
            <p:spPr>
              <a:xfrm>
                <a:off x="476756" y="1022029"/>
                <a:ext cx="8293749" cy="461665"/>
              </a:xfrm>
              <a:prstGeom prst="rect">
                <a:avLst/>
              </a:prstGeom>
              <a:blipFill>
                <a:blip r:embed="rId7"/>
                <a:stretch>
                  <a:fillRect l="-1102" t="-10667" b="-30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4AE6E82-0A23-446B-9C89-8F20961141D3}"/>
                  </a:ext>
                </a:extLst>
              </p:cNvPr>
              <p:cNvSpPr txBox="1"/>
              <p:nvPr/>
            </p:nvSpPr>
            <p:spPr>
              <a:xfrm>
                <a:off x="874232" y="1639431"/>
                <a:ext cx="7238410" cy="461665"/>
              </a:xfrm>
              <a:prstGeom prst="rect">
                <a:avLst/>
              </a:prstGeom>
              <a:solidFill>
                <a:schemeClr val="accent4">
                  <a:lumMod val="40000"/>
                  <a:lumOff val="60000"/>
                </a:schemeClr>
              </a:solidFill>
            </p:spPr>
            <p:txBody>
              <a:bodyPr wrap="square" rtlCol="0">
                <a:spAutoFit/>
              </a:bodyPr>
              <a:lstStyle/>
              <a:p>
                <a:r>
                  <a:rPr lang="en-US" sz="2400" dirty="0">
                    <a:solidFill>
                      <a:srgbClr val="C00000"/>
                    </a:solidFill>
                  </a:rPr>
                  <a:t>No. </a:t>
                </a:r>
                <a:r>
                  <a:rPr lang="en-US" sz="2400" dirty="0"/>
                  <a:t>The 3 members of </a:t>
                </a:r>
                <a14:m>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𝑐</m:t>
                        </m:r>
                      </m:e>
                    </m:d>
                  </m:oMath>
                </a14:m>
                <a:r>
                  <a:rPr lang="en-US" sz="2400" dirty="0"/>
                  <a:t> are </a:t>
                </a:r>
                <a14:m>
                  <m:oMath xmlns:m="http://schemas.openxmlformats.org/officeDocument/2006/math">
                    <m:r>
                      <a:rPr lang="en-US" sz="2400" i="1" dirty="0" smtClean="0">
                        <a:latin typeface="Cambria Math" panose="02040503050406030204" pitchFamily="18" charset="0"/>
                      </a:rPr>
                      <m:t>𝑎</m:t>
                    </m:r>
                  </m:oMath>
                </a14:m>
                <a:r>
                  <a:rPr lang="en-US" sz="2400" dirty="0"/>
                  <a:t>, </a:t>
                </a:r>
                <a14:m>
                  <m:oMath xmlns:m="http://schemas.openxmlformats.org/officeDocument/2006/math">
                    <m:r>
                      <a:rPr lang="en-US" sz="2400" i="1" dirty="0" smtClean="0">
                        <a:latin typeface="Cambria Math" panose="02040503050406030204" pitchFamily="18" charset="0"/>
                      </a:rPr>
                      <m:t>{</m:t>
                    </m:r>
                    <m:r>
                      <a:rPr lang="en-US" sz="2400" i="1" dirty="0" err="1" smtClean="0">
                        <a:latin typeface="Cambria Math" panose="02040503050406030204" pitchFamily="18" charset="0"/>
                      </a:rPr>
                      <m:t>𝑎</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𝑏</m:t>
                    </m:r>
                    <m:r>
                      <a:rPr lang="en-US" sz="2400" i="1" dirty="0" smtClean="0">
                        <a:latin typeface="Cambria Math" panose="02040503050406030204" pitchFamily="18" charset="0"/>
                      </a:rPr>
                      <m:t>} </m:t>
                    </m:r>
                  </m:oMath>
                </a14:m>
                <a:r>
                  <a:rPr lang="en-US" sz="2400" dirty="0"/>
                  <a:t>and </a:t>
                </a:r>
                <a14:m>
                  <m:oMath xmlns:m="http://schemas.openxmlformats.org/officeDocument/2006/math">
                    <m:r>
                      <a:rPr lang="en-US" sz="2400" i="1" dirty="0" smtClean="0">
                        <a:latin typeface="Cambria Math" panose="02040503050406030204" pitchFamily="18" charset="0"/>
                      </a:rPr>
                      <m:t>𝑐</m:t>
                    </m:r>
                  </m:oMath>
                </a14:m>
                <a:r>
                  <a:rPr lang="en-US" sz="2400" dirty="0"/>
                  <a:t>.</a:t>
                </a:r>
              </a:p>
            </p:txBody>
          </p:sp>
        </mc:Choice>
        <mc:Fallback xmlns="">
          <p:sp>
            <p:nvSpPr>
              <p:cNvPr id="30" name="TextBox 29">
                <a:extLst>
                  <a:ext uri="{FF2B5EF4-FFF2-40B4-BE49-F238E27FC236}">
                    <a16:creationId xmlns:a16="http://schemas.microsoft.com/office/drawing/2014/main" id="{84AE6E82-0A23-446B-9C89-8F20961141D3}"/>
                  </a:ext>
                </a:extLst>
              </p:cNvPr>
              <p:cNvSpPr txBox="1">
                <a:spLocks noRot="1" noChangeAspect="1" noMove="1" noResize="1" noEditPoints="1" noAdjustHandles="1" noChangeArrowheads="1" noChangeShapeType="1" noTextEdit="1"/>
              </p:cNvSpPr>
              <p:nvPr/>
            </p:nvSpPr>
            <p:spPr>
              <a:xfrm>
                <a:off x="874232" y="1639431"/>
                <a:ext cx="7238410" cy="461665"/>
              </a:xfrm>
              <a:prstGeom prst="rect">
                <a:avLst/>
              </a:prstGeom>
              <a:blipFill>
                <a:blip r:embed="rId8"/>
                <a:stretch>
                  <a:fillRect l="-1263" t="-10526" b="-28947"/>
                </a:stretch>
              </a:blipFill>
            </p:spPr>
            <p:txBody>
              <a:bodyPr/>
              <a:lstStyle/>
              <a:p>
                <a:r>
                  <a:rPr lang="en-SG">
                    <a:noFill/>
                  </a:rPr>
                  <a:t> </a:t>
                </a:r>
              </a:p>
            </p:txBody>
          </p:sp>
        </mc:Fallback>
      </mc:AlternateContent>
    </p:spTree>
    <p:extLst>
      <p:ext uri="{BB962C8B-B14F-4D97-AF65-F5344CB8AC3E}">
        <p14:creationId xmlns:p14="http://schemas.microsoft.com/office/powerpoint/2010/main" val="14637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0025" algn="l"/>
                <a:tab pos="1543050" algn="l"/>
                <a:tab pos="2743200" algn="l"/>
                <a:tab pos="3024188" algn="l"/>
                <a:tab pos="3700463" algn="l"/>
                <a:tab pos="4578350" algn="l"/>
                <a:tab pos="5314950" algn="l"/>
                <a:tab pos="5848350" algn="l"/>
                <a:tab pos="6726238" algn="l"/>
                <a:tab pos="7261225" algn="l"/>
                <a:tab pos="8007350" algn="l"/>
                <a:tab pos="8612188" algn="l"/>
              </a:tabLst>
            </a:pPr>
            <a:r>
              <a:rPr lang="en-SG" sz="900" dirty="0">
                <a:solidFill>
                  <a:schemeClr val="bg1"/>
                </a:solidFill>
              </a:rPr>
              <a:t>	</a:t>
            </a:r>
            <a:r>
              <a:rPr lang="en-SG" sz="1200" b="1" dirty="0">
                <a:solidFill>
                  <a:schemeClr val="accent4">
                    <a:lumMod val="20000"/>
                    <a:lumOff val="80000"/>
                  </a:schemeClr>
                </a:solidFill>
              </a:rPr>
              <a:t>Definitions </a:t>
            </a:r>
            <a:r>
              <a:rPr lang="en-SG" sz="1200" dirty="0">
                <a:solidFill>
                  <a:schemeClr val="bg1"/>
                </a:solidFill>
              </a:rPr>
              <a:t>	</a:t>
            </a:r>
            <a:r>
              <a:rPr lang="en-SG" sz="1200" b="1" dirty="0">
                <a:solidFill>
                  <a:schemeClr val="accent4">
                    <a:lumMod val="20000"/>
                    <a:lumOff val="80000"/>
                  </a:schemeClr>
                </a:solidFill>
              </a:rPr>
              <a:t> 	</a:t>
            </a:r>
            <a:r>
              <a:rPr lang="en-SG" sz="1200" dirty="0">
                <a:solidFill>
                  <a:schemeClr val="bg1"/>
                </a:solidFill>
              </a:rPr>
              <a:t> Properties of Sets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Commonly used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2" name="TextBox 1"/>
          <p:cNvSpPr txBox="1"/>
          <p:nvPr/>
        </p:nvSpPr>
        <p:spPr>
          <a:xfrm>
            <a:off x="435472" y="1102936"/>
            <a:ext cx="8293749" cy="461665"/>
          </a:xfrm>
          <a:prstGeom prst="rect">
            <a:avLst/>
          </a:prstGeom>
          <a:solidFill>
            <a:srgbClr val="0000FF"/>
          </a:solidFill>
        </p:spPr>
        <p:txBody>
          <a:bodyPr wrap="square" rtlCol="0">
            <a:spAutoFit/>
          </a:bodyPr>
          <a:lstStyle/>
          <a:p>
            <a:r>
              <a:rPr lang="en-SG" sz="2400" dirty="0">
                <a:solidFill>
                  <a:schemeClr val="bg1"/>
                </a:solidFill>
              </a:rPr>
              <a:t>Table 5.1. Common Sets </a:t>
            </a:r>
            <a:endParaRPr lang="en-US" sz="2400" dirty="0">
              <a:solidFill>
                <a:schemeClr val="bg1"/>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493913846"/>
                  </p:ext>
                </p:extLst>
              </p:nvPr>
            </p:nvGraphicFramePr>
            <p:xfrm>
              <a:off x="1115257" y="1843640"/>
              <a:ext cx="7124701" cy="3627120"/>
            </p:xfrm>
            <a:graphic>
              <a:graphicData uri="http://schemas.openxmlformats.org/drawingml/2006/table">
                <a:tbl>
                  <a:tblPr firstRow="1" bandRow="1">
                    <a:tableStyleId>{5A111915-BE36-4E01-A7E5-04B1672EAD32}</a:tableStyleId>
                  </a:tblPr>
                  <a:tblGrid>
                    <a:gridCol w="1253370">
                      <a:extLst>
                        <a:ext uri="{9D8B030D-6E8A-4147-A177-3AD203B41FA5}">
                          <a16:colId xmlns:a16="http://schemas.microsoft.com/office/drawing/2014/main" val="256445323"/>
                        </a:ext>
                      </a:extLst>
                    </a:gridCol>
                    <a:gridCol w="5871331">
                      <a:extLst>
                        <a:ext uri="{9D8B030D-6E8A-4147-A177-3AD203B41FA5}">
                          <a16:colId xmlns:a16="http://schemas.microsoft.com/office/drawing/2014/main" val="1560505889"/>
                        </a:ext>
                      </a:extLst>
                    </a:gridCol>
                  </a:tblGrid>
                  <a:tr h="370840">
                    <a:tc>
                      <a:txBody>
                        <a:bodyPr/>
                        <a:lstStyle/>
                        <a:p>
                          <a:pPr algn="ctr"/>
                          <a:r>
                            <a:rPr lang="en-SG" sz="2400" dirty="0">
                              <a:solidFill>
                                <a:schemeClr val="tx1"/>
                              </a:solidFill>
                            </a:rPr>
                            <a:t>Symbol</a:t>
                          </a:r>
                          <a:endParaRPr lang="en-US" sz="2400" dirty="0">
                            <a:solidFill>
                              <a:schemeClr val="tx1"/>
                            </a:solidFill>
                          </a:endParaRPr>
                        </a:p>
                      </a:txBody>
                      <a:tcPr>
                        <a:solidFill>
                          <a:schemeClr val="accent1">
                            <a:lumMod val="20000"/>
                            <a:lumOff val="80000"/>
                          </a:schemeClr>
                        </a:solidFill>
                      </a:tcPr>
                    </a:tc>
                    <a:tc>
                      <a:txBody>
                        <a:bodyPr/>
                        <a:lstStyle/>
                        <a:p>
                          <a:pPr algn="ctr"/>
                          <a:r>
                            <a:rPr lang="en-SG" sz="2400" dirty="0">
                              <a:solidFill>
                                <a:schemeClr val="tx1"/>
                              </a:solidFill>
                            </a:rPr>
                            <a:t>Meaning</a:t>
                          </a:r>
                          <a:endParaRPr lang="en-US" sz="24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75351277"/>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ℕ</m:t>
                                </m:r>
                              </m:oMath>
                            </m:oMathPara>
                          </a14:m>
                          <a:endParaRPr lang="en-US" sz="2000" dirty="0"/>
                        </a:p>
                      </a:txBody>
                      <a:tcPr/>
                    </a:tc>
                    <a:tc>
                      <a:txBody>
                        <a:bodyPr/>
                        <a:lstStyle/>
                        <a:p>
                          <a:r>
                            <a:rPr lang="en-SG" sz="2000" dirty="0"/>
                            <a:t>The set of all natural numbers {0, 1, 2, 3,…}*</a:t>
                          </a:r>
                          <a:endParaRPr lang="en-US" sz="2000" dirty="0"/>
                        </a:p>
                      </a:txBody>
                      <a:tcPr/>
                    </a:tc>
                    <a:extLst>
                      <a:ext uri="{0D108BD9-81ED-4DB2-BD59-A6C34878D82A}">
                        <a16:rowId xmlns:a16="http://schemas.microsoft.com/office/drawing/2014/main" val="369082198"/>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ℤ</m:t>
                                </m:r>
                              </m:oMath>
                            </m:oMathPara>
                          </a14:m>
                          <a:endParaRPr lang="en-US" sz="2000" dirty="0"/>
                        </a:p>
                      </a:txBody>
                      <a:tcPr/>
                    </a:tc>
                    <a:tc>
                      <a:txBody>
                        <a:bodyPr/>
                        <a:lstStyle/>
                        <a:p>
                          <a:r>
                            <a:rPr lang="en-SG" sz="2000" dirty="0"/>
                            <a:t>The set of all integers</a:t>
                          </a:r>
                          <a:endParaRPr lang="en-US" sz="2000" dirty="0"/>
                        </a:p>
                      </a:txBody>
                      <a:tcPr/>
                    </a:tc>
                    <a:extLst>
                      <a:ext uri="{0D108BD9-81ED-4DB2-BD59-A6C34878D82A}">
                        <a16:rowId xmlns:a16="http://schemas.microsoft.com/office/drawing/2014/main" val="2023521415"/>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ℚ</m:t>
                                </m:r>
                              </m:oMath>
                            </m:oMathPara>
                          </a14:m>
                          <a:endParaRPr lang="en-US" sz="2000" dirty="0"/>
                        </a:p>
                      </a:txBody>
                      <a:tcPr/>
                    </a:tc>
                    <a:tc>
                      <a:txBody>
                        <a:bodyPr/>
                        <a:lstStyle/>
                        <a:p>
                          <a:r>
                            <a:rPr lang="en-SG" sz="2000" dirty="0"/>
                            <a:t>The set of all</a:t>
                          </a:r>
                          <a:r>
                            <a:rPr lang="en-SG" sz="2000" baseline="0" dirty="0"/>
                            <a:t> rational numbers</a:t>
                          </a:r>
                          <a:endParaRPr lang="en-US" sz="2000" dirty="0"/>
                        </a:p>
                      </a:txBody>
                      <a:tcPr/>
                    </a:tc>
                    <a:extLst>
                      <a:ext uri="{0D108BD9-81ED-4DB2-BD59-A6C34878D82A}">
                        <a16:rowId xmlns:a16="http://schemas.microsoft.com/office/drawing/2014/main" val="2384274619"/>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ℝ</m:t>
                                </m:r>
                              </m:oMath>
                            </m:oMathPara>
                          </a14:m>
                          <a:endParaRPr lang="en-US" sz="2000" dirty="0"/>
                        </a:p>
                      </a:txBody>
                      <a:tcPr/>
                    </a:tc>
                    <a:tc>
                      <a:txBody>
                        <a:bodyPr/>
                        <a:lstStyle/>
                        <a:p>
                          <a:r>
                            <a:rPr lang="en-SG" sz="2000" dirty="0"/>
                            <a:t>The set of all real numbers</a:t>
                          </a:r>
                          <a:endParaRPr lang="en-US" sz="2000" dirty="0"/>
                        </a:p>
                      </a:txBody>
                      <a:tcPr/>
                    </a:tc>
                    <a:extLst>
                      <a:ext uri="{0D108BD9-81ED-4DB2-BD59-A6C34878D82A}">
                        <a16:rowId xmlns:a16="http://schemas.microsoft.com/office/drawing/2014/main" val="969423479"/>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ℂ</m:t>
                                </m:r>
                              </m:oMath>
                            </m:oMathPara>
                          </a14:m>
                          <a:endParaRPr lang="en-US" sz="2000" dirty="0"/>
                        </a:p>
                      </a:txBody>
                      <a:tcPr/>
                    </a:tc>
                    <a:tc>
                      <a:txBody>
                        <a:bodyPr/>
                        <a:lstStyle/>
                        <a:p>
                          <a:r>
                            <a:rPr lang="en-US" sz="2000" dirty="0"/>
                            <a:t>The set of all complex numbers</a:t>
                          </a:r>
                        </a:p>
                      </a:txBody>
                      <a:tcPr/>
                    </a:tc>
                    <a:extLst>
                      <a:ext uri="{0D108BD9-81ED-4DB2-BD59-A6C34878D82A}">
                        <a16:rowId xmlns:a16="http://schemas.microsoft.com/office/drawing/2014/main" val="585820443"/>
                      </a:ext>
                    </a:extLst>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rPr>
                                      <m:t>+</m:t>
                                    </m:r>
                                  </m:sup>
                                </m:sSup>
                              </m:oMath>
                            </m:oMathPara>
                          </a14:m>
                          <a:endParaRPr lang="en-US" sz="2000" dirty="0"/>
                        </a:p>
                      </a:txBody>
                      <a:tcPr/>
                    </a:tc>
                    <a:tc>
                      <a:txBody>
                        <a:bodyPr/>
                        <a:lstStyle/>
                        <a:p>
                          <a:r>
                            <a:rPr lang="en-US" sz="2000" dirty="0"/>
                            <a:t>The set of all positive integers</a:t>
                          </a:r>
                        </a:p>
                      </a:txBody>
                      <a:tcPr/>
                    </a:tc>
                    <a:extLst>
                      <a:ext uri="{0D108BD9-81ED-4DB2-BD59-A6C34878D82A}">
                        <a16:rowId xmlns:a16="http://schemas.microsoft.com/office/drawing/2014/main" val="1532193783"/>
                      </a:ext>
                    </a:extLst>
                  </a:tr>
                  <a:tr h="375096">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ℤ</m:t>
                                    </m:r>
                                  </m:e>
                                  <m:sup>
                                    <m:r>
                                      <a:rPr lang="en-US" sz="2000" b="0" i="1" smtClean="0">
                                        <a:latin typeface="Cambria Math" panose="02040503050406030204" pitchFamily="18" charset="0"/>
                                        <a:ea typeface="Cambria Math" panose="02040503050406030204" pitchFamily="18" charset="0"/>
                                      </a:rPr>
                                      <m:t>−</m:t>
                                    </m:r>
                                  </m:sup>
                                </m:sSup>
                              </m:oMath>
                            </m:oMathPara>
                          </a14:m>
                          <a:endParaRPr lang="en-US" sz="2000" dirty="0"/>
                        </a:p>
                      </a:txBody>
                      <a:tcPr/>
                    </a:tc>
                    <a:tc>
                      <a:txBody>
                        <a:bodyPr/>
                        <a:lstStyle/>
                        <a:p>
                          <a:r>
                            <a:rPr lang="en-US" sz="2000" dirty="0"/>
                            <a:t>The set of all negative integers</a:t>
                          </a:r>
                        </a:p>
                      </a:txBody>
                      <a:tcPr/>
                    </a:tc>
                    <a:extLst>
                      <a:ext uri="{0D108BD9-81ED-4DB2-BD59-A6C34878D82A}">
                        <a16:rowId xmlns:a16="http://schemas.microsoft.com/office/drawing/2014/main" val="33031862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ℤ</m:t>
                                    </m:r>
                                  </m:e>
                                  <m: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sub>
                                </m:sSub>
                              </m:oMath>
                            </m:oMathPara>
                          </a14:m>
                          <a:endParaRPr lang="en-US" sz="2000" dirty="0"/>
                        </a:p>
                      </a:txBody>
                      <a:tcPr/>
                    </a:tc>
                    <a:tc>
                      <a:txBody>
                        <a:bodyPr/>
                        <a:lstStyle/>
                        <a:p>
                          <a:r>
                            <a:rPr lang="en-US" sz="2000" dirty="0"/>
                            <a:t>The set of all non-negative integer</a:t>
                          </a:r>
                        </a:p>
                      </a:txBody>
                      <a:tcPr/>
                    </a:tc>
                    <a:extLst>
                      <a:ext uri="{0D108BD9-81ED-4DB2-BD59-A6C34878D82A}">
                        <a16:rowId xmlns:a16="http://schemas.microsoft.com/office/drawing/2014/main" val="4057870937"/>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493913846"/>
                  </p:ext>
                </p:extLst>
              </p:nvPr>
            </p:nvGraphicFramePr>
            <p:xfrm>
              <a:off x="1115257" y="1843640"/>
              <a:ext cx="7124701" cy="3627120"/>
            </p:xfrm>
            <a:graphic>
              <a:graphicData uri="http://schemas.openxmlformats.org/drawingml/2006/table">
                <a:tbl>
                  <a:tblPr firstRow="1" bandRow="1">
                    <a:tableStyleId>{5A111915-BE36-4E01-A7E5-04B1672EAD32}</a:tableStyleId>
                  </a:tblPr>
                  <a:tblGrid>
                    <a:gridCol w="1253370">
                      <a:extLst>
                        <a:ext uri="{9D8B030D-6E8A-4147-A177-3AD203B41FA5}">
                          <a16:colId xmlns:a16="http://schemas.microsoft.com/office/drawing/2014/main" val="256445323"/>
                        </a:ext>
                      </a:extLst>
                    </a:gridCol>
                    <a:gridCol w="5871331">
                      <a:extLst>
                        <a:ext uri="{9D8B030D-6E8A-4147-A177-3AD203B41FA5}">
                          <a16:colId xmlns:a16="http://schemas.microsoft.com/office/drawing/2014/main" val="1560505889"/>
                        </a:ext>
                      </a:extLst>
                    </a:gridCol>
                  </a:tblGrid>
                  <a:tr h="457200">
                    <a:tc>
                      <a:txBody>
                        <a:bodyPr/>
                        <a:lstStyle/>
                        <a:p>
                          <a:pPr algn="ctr"/>
                          <a:r>
                            <a:rPr lang="en-SG" sz="2400" dirty="0">
                              <a:solidFill>
                                <a:schemeClr val="tx1"/>
                              </a:solidFill>
                            </a:rPr>
                            <a:t>Symbol</a:t>
                          </a:r>
                          <a:endParaRPr lang="en-US" sz="2400" dirty="0">
                            <a:solidFill>
                              <a:schemeClr val="tx1"/>
                            </a:solidFill>
                          </a:endParaRPr>
                        </a:p>
                      </a:txBody>
                      <a:tcPr>
                        <a:solidFill>
                          <a:schemeClr val="accent1">
                            <a:lumMod val="20000"/>
                            <a:lumOff val="80000"/>
                          </a:schemeClr>
                        </a:solidFill>
                      </a:tcPr>
                    </a:tc>
                    <a:tc>
                      <a:txBody>
                        <a:bodyPr/>
                        <a:lstStyle/>
                        <a:p>
                          <a:pPr algn="ctr"/>
                          <a:r>
                            <a:rPr lang="en-SG" sz="2400" dirty="0">
                              <a:solidFill>
                                <a:schemeClr val="tx1"/>
                              </a:solidFill>
                            </a:rPr>
                            <a:t>Meaning</a:t>
                          </a:r>
                          <a:endParaRPr lang="en-US" sz="24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75351277"/>
                      </a:ext>
                    </a:extLst>
                  </a:tr>
                  <a:tr h="396240">
                    <a:tc>
                      <a:txBody>
                        <a:bodyPr/>
                        <a:lstStyle/>
                        <a:p>
                          <a:endParaRPr lang="en-US"/>
                        </a:p>
                      </a:txBody>
                      <a:tcPr>
                        <a:blipFill>
                          <a:blip r:embed="rId3"/>
                          <a:stretch>
                            <a:fillRect t="-127692" r="-468447" b="-727692"/>
                          </a:stretch>
                        </a:blipFill>
                      </a:tcPr>
                    </a:tc>
                    <a:tc>
                      <a:txBody>
                        <a:bodyPr/>
                        <a:lstStyle/>
                        <a:p>
                          <a:r>
                            <a:rPr lang="en-SG" sz="2000" dirty="0"/>
                            <a:t>The set of all natural numbers {0, 1, 2, 3,…}*</a:t>
                          </a:r>
                          <a:endParaRPr lang="en-US" sz="2000" dirty="0"/>
                        </a:p>
                      </a:txBody>
                      <a:tcPr/>
                    </a:tc>
                    <a:extLst>
                      <a:ext uri="{0D108BD9-81ED-4DB2-BD59-A6C34878D82A}">
                        <a16:rowId xmlns:a16="http://schemas.microsoft.com/office/drawing/2014/main" val="369082198"/>
                      </a:ext>
                    </a:extLst>
                  </a:tr>
                  <a:tr h="396240">
                    <a:tc>
                      <a:txBody>
                        <a:bodyPr/>
                        <a:lstStyle/>
                        <a:p>
                          <a:endParaRPr lang="en-US"/>
                        </a:p>
                      </a:txBody>
                      <a:tcPr>
                        <a:blipFill>
                          <a:blip r:embed="rId3"/>
                          <a:stretch>
                            <a:fillRect t="-227692" r="-468447" b="-627692"/>
                          </a:stretch>
                        </a:blipFill>
                      </a:tcPr>
                    </a:tc>
                    <a:tc>
                      <a:txBody>
                        <a:bodyPr/>
                        <a:lstStyle/>
                        <a:p>
                          <a:r>
                            <a:rPr lang="en-SG" sz="2000" dirty="0"/>
                            <a:t>The set of all integers</a:t>
                          </a:r>
                          <a:endParaRPr lang="en-US" sz="2000" dirty="0"/>
                        </a:p>
                      </a:txBody>
                      <a:tcPr/>
                    </a:tc>
                    <a:extLst>
                      <a:ext uri="{0D108BD9-81ED-4DB2-BD59-A6C34878D82A}">
                        <a16:rowId xmlns:a16="http://schemas.microsoft.com/office/drawing/2014/main" val="2023521415"/>
                      </a:ext>
                    </a:extLst>
                  </a:tr>
                  <a:tr h="396240">
                    <a:tc>
                      <a:txBody>
                        <a:bodyPr/>
                        <a:lstStyle/>
                        <a:p>
                          <a:endParaRPr lang="en-US"/>
                        </a:p>
                      </a:txBody>
                      <a:tcPr>
                        <a:blipFill>
                          <a:blip r:embed="rId3"/>
                          <a:stretch>
                            <a:fillRect t="-327692" r="-468447" b="-527692"/>
                          </a:stretch>
                        </a:blipFill>
                      </a:tcPr>
                    </a:tc>
                    <a:tc>
                      <a:txBody>
                        <a:bodyPr/>
                        <a:lstStyle/>
                        <a:p>
                          <a:r>
                            <a:rPr lang="en-SG" sz="2000" dirty="0"/>
                            <a:t>The set of all</a:t>
                          </a:r>
                          <a:r>
                            <a:rPr lang="en-SG" sz="2000" baseline="0" dirty="0"/>
                            <a:t> rational numbers</a:t>
                          </a:r>
                          <a:endParaRPr lang="en-US" sz="2000" dirty="0"/>
                        </a:p>
                      </a:txBody>
                      <a:tcPr/>
                    </a:tc>
                    <a:extLst>
                      <a:ext uri="{0D108BD9-81ED-4DB2-BD59-A6C34878D82A}">
                        <a16:rowId xmlns:a16="http://schemas.microsoft.com/office/drawing/2014/main" val="2384274619"/>
                      </a:ext>
                    </a:extLst>
                  </a:tr>
                  <a:tr h="396240">
                    <a:tc>
                      <a:txBody>
                        <a:bodyPr/>
                        <a:lstStyle/>
                        <a:p>
                          <a:endParaRPr lang="en-US"/>
                        </a:p>
                      </a:txBody>
                      <a:tcPr>
                        <a:blipFill>
                          <a:blip r:embed="rId3"/>
                          <a:stretch>
                            <a:fillRect t="-421212" r="-468447" b="-419697"/>
                          </a:stretch>
                        </a:blipFill>
                      </a:tcPr>
                    </a:tc>
                    <a:tc>
                      <a:txBody>
                        <a:bodyPr/>
                        <a:lstStyle/>
                        <a:p>
                          <a:r>
                            <a:rPr lang="en-SG" sz="2000" dirty="0"/>
                            <a:t>The set of all real numbers</a:t>
                          </a:r>
                          <a:endParaRPr lang="en-US" sz="2000" dirty="0"/>
                        </a:p>
                      </a:txBody>
                      <a:tcPr/>
                    </a:tc>
                    <a:extLst>
                      <a:ext uri="{0D108BD9-81ED-4DB2-BD59-A6C34878D82A}">
                        <a16:rowId xmlns:a16="http://schemas.microsoft.com/office/drawing/2014/main" val="969423479"/>
                      </a:ext>
                    </a:extLst>
                  </a:tr>
                  <a:tr h="396240">
                    <a:tc>
                      <a:txBody>
                        <a:bodyPr/>
                        <a:lstStyle/>
                        <a:p>
                          <a:endParaRPr lang="en-US"/>
                        </a:p>
                      </a:txBody>
                      <a:tcPr>
                        <a:blipFill>
                          <a:blip r:embed="rId3"/>
                          <a:stretch>
                            <a:fillRect t="-529231" r="-468447" b="-326154"/>
                          </a:stretch>
                        </a:blipFill>
                      </a:tcPr>
                    </a:tc>
                    <a:tc>
                      <a:txBody>
                        <a:bodyPr/>
                        <a:lstStyle/>
                        <a:p>
                          <a:r>
                            <a:rPr lang="en-US" sz="2000" dirty="0"/>
                            <a:t>The set of all complex numbers</a:t>
                          </a:r>
                        </a:p>
                      </a:txBody>
                      <a:tcPr/>
                    </a:tc>
                    <a:extLst>
                      <a:ext uri="{0D108BD9-81ED-4DB2-BD59-A6C34878D82A}">
                        <a16:rowId xmlns:a16="http://schemas.microsoft.com/office/drawing/2014/main" val="585820443"/>
                      </a:ext>
                    </a:extLst>
                  </a:tr>
                  <a:tr h="396240">
                    <a:tc>
                      <a:txBody>
                        <a:bodyPr/>
                        <a:lstStyle/>
                        <a:p>
                          <a:endParaRPr lang="en-US"/>
                        </a:p>
                      </a:txBody>
                      <a:tcPr>
                        <a:blipFill>
                          <a:blip r:embed="rId3"/>
                          <a:stretch>
                            <a:fillRect t="-629231" r="-468447" b="-226154"/>
                          </a:stretch>
                        </a:blipFill>
                      </a:tcPr>
                    </a:tc>
                    <a:tc>
                      <a:txBody>
                        <a:bodyPr/>
                        <a:lstStyle/>
                        <a:p>
                          <a:r>
                            <a:rPr lang="en-US" sz="2000" dirty="0"/>
                            <a:t>The set of all positive integers</a:t>
                          </a:r>
                        </a:p>
                      </a:txBody>
                      <a:tcPr/>
                    </a:tc>
                    <a:extLst>
                      <a:ext uri="{0D108BD9-81ED-4DB2-BD59-A6C34878D82A}">
                        <a16:rowId xmlns:a16="http://schemas.microsoft.com/office/drawing/2014/main" val="1532193783"/>
                      </a:ext>
                    </a:extLst>
                  </a:tr>
                  <a:tr h="396240">
                    <a:tc>
                      <a:txBody>
                        <a:bodyPr/>
                        <a:lstStyle/>
                        <a:p>
                          <a:endParaRPr lang="en-US"/>
                        </a:p>
                      </a:txBody>
                      <a:tcPr>
                        <a:blipFill>
                          <a:blip r:embed="rId3"/>
                          <a:stretch>
                            <a:fillRect t="-729231" r="-468447" b="-126154"/>
                          </a:stretch>
                        </a:blipFill>
                      </a:tcPr>
                    </a:tc>
                    <a:tc>
                      <a:txBody>
                        <a:bodyPr/>
                        <a:lstStyle/>
                        <a:p>
                          <a:r>
                            <a:rPr lang="en-US" sz="2000" dirty="0"/>
                            <a:t>The set of all negative integers</a:t>
                          </a:r>
                        </a:p>
                      </a:txBody>
                      <a:tcPr/>
                    </a:tc>
                    <a:extLst>
                      <a:ext uri="{0D108BD9-81ED-4DB2-BD59-A6C34878D82A}">
                        <a16:rowId xmlns:a16="http://schemas.microsoft.com/office/drawing/2014/main" val="3303186285"/>
                      </a:ext>
                    </a:extLst>
                  </a:tr>
                  <a:tr h="396240">
                    <a:tc>
                      <a:txBody>
                        <a:bodyPr/>
                        <a:lstStyle/>
                        <a:p>
                          <a:endParaRPr lang="en-US"/>
                        </a:p>
                      </a:txBody>
                      <a:tcPr>
                        <a:blipFill>
                          <a:blip r:embed="rId3"/>
                          <a:stretch>
                            <a:fillRect t="-829231" r="-468447" b="-26154"/>
                          </a:stretch>
                        </a:blipFill>
                      </a:tcPr>
                    </a:tc>
                    <a:tc>
                      <a:txBody>
                        <a:bodyPr/>
                        <a:lstStyle/>
                        <a:p>
                          <a:r>
                            <a:rPr lang="en-US" sz="2000" dirty="0"/>
                            <a:t>The set of all non-negative integer</a:t>
                          </a:r>
                        </a:p>
                      </a:txBody>
                      <a:tcPr/>
                    </a:tc>
                    <a:extLst>
                      <a:ext uri="{0D108BD9-81ED-4DB2-BD59-A6C34878D82A}">
                        <a16:rowId xmlns:a16="http://schemas.microsoft.com/office/drawing/2014/main" val="4057870937"/>
                      </a:ext>
                    </a:extLst>
                  </a:tr>
                </a:tbl>
              </a:graphicData>
            </a:graphic>
          </p:graphicFrame>
        </mc:Fallback>
      </mc:AlternateContent>
      <mc:AlternateContent xmlns:mc="http://schemas.openxmlformats.org/markup-compatibility/2006" xmlns:a14="http://schemas.microsoft.com/office/drawing/2010/main">
        <mc:Choice Requires="a14">
          <p:sp>
            <p:nvSpPr>
              <p:cNvPr id="49" name="TextBox 48"/>
              <p:cNvSpPr txBox="1"/>
              <p:nvPr/>
            </p:nvSpPr>
            <p:spPr>
              <a:xfrm>
                <a:off x="1041999" y="5569871"/>
                <a:ext cx="5856993" cy="404247"/>
              </a:xfrm>
              <a:prstGeom prst="rect">
                <a:avLst/>
              </a:prstGeom>
              <a:solidFill>
                <a:schemeClr val="accent4">
                  <a:lumMod val="20000"/>
                  <a:lumOff val="80000"/>
                </a:schemeClr>
              </a:solidFill>
            </p:spPr>
            <p:txBody>
              <a:bodyPr wrap="square" rtlCol="0">
                <a:spAutoFit/>
              </a:bodyPr>
              <a:lstStyle/>
              <a:p>
                <a:r>
                  <a:rPr lang="en-SG" sz="2000" dirty="0"/>
                  <a:t>*: In this module we define the set </a:t>
                </a:r>
                <a14:m>
                  <m:oMath xmlns:m="http://schemas.openxmlformats.org/officeDocument/2006/math">
                    <m:r>
                      <a:rPr lang="en-SG" sz="2000" i="1" smtClean="0">
                        <a:latin typeface="Cambria Math" panose="02040503050406030204" pitchFamily="18" charset="0"/>
                        <a:ea typeface="Cambria Math" panose="02040503050406030204" pitchFamily="18" charset="0"/>
                      </a:rPr>
                      <m:t>ℕ</m:t>
                    </m:r>
                  </m:oMath>
                </a14:m>
                <a:r>
                  <a:rPr lang="en-SG" sz="2000" dirty="0"/>
                  <a:t> to include zero.</a:t>
                </a:r>
                <a:endParaRPr lang="en-US"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1999" y="5569871"/>
                <a:ext cx="5856993" cy="404247"/>
              </a:xfrm>
              <a:prstGeom prst="rect">
                <a:avLst/>
              </a:prstGeom>
              <a:blipFill>
                <a:blip r:embed="rId4"/>
                <a:stretch>
                  <a:fillRect l="-1145" t="-9091" b="-25758"/>
                </a:stretch>
              </a:blipFill>
            </p:spPr>
            <p:txBody>
              <a:bodyPr/>
              <a:lstStyle/>
              <a:p>
                <a:r>
                  <a:rPr lang="en-SG">
                    <a:noFill/>
                  </a:rPr>
                  <a:t> </a:t>
                </a:r>
              </a:p>
            </p:txBody>
          </p:sp>
        </mc:Fallback>
      </mc:AlternateContent>
      <p:sp>
        <p:nvSpPr>
          <p:cNvPr id="22" name="Oval 21"/>
          <p:cNvSpPr/>
          <p:nvPr/>
        </p:nvSpPr>
        <p:spPr>
          <a:xfrm>
            <a:off x="324356" y="27939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9230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66336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a:extLst>
              <a:ext uri="{FF2B5EF4-FFF2-40B4-BE49-F238E27FC236}">
                <a16:creationId xmlns:a16="http://schemas.microsoft.com/office/drawing/2014/main" id="{E0986A8E-48A3-40E8-B6C9-D7E68AAC65BE}"/>
              </a:ext>
            </a:extLst>
          </p:cNvPr>
          <p:cNvSpPr/>
          <p:nvPr/>
        </p:nvSpPr>
        <p:spPr>
          <a:xfrm>
            <a:off x="82884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a:extLst>
              <a:ext uri="{FF2B5EF4-FFF2-40B4-BE49-F238E27FC236}">
                <a16:creationId xmlns:a16="http://schemas.microsoft.com/office/drawing/2014/main" id="{DC5CA3BF-DE8E-4E50-8B60-67BB01046A3F}"/>
              </a:ext>
            </a:extLst>
          </p:cNvPr>
          <p:cNvSpPr/>
          <p:nvPr/>
        </p:nvSpPr>
        <p:spPr>
          <a:xfrm>
            <a:off x="286742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a:extLst>
              <a:ext uri="{FF2B5EF4-FFF2-40B4-BE49-F238E27FC236}">
                <a16:creationId xmlns:a16="http://schemas.microsoft.com/office/drawing/2014/main" id="{7B141112-EA70-497A-83D0-16A50956CD34}"/>
              </a:ext>
            </a:extLst>
          </p:cNvPr>
          <p:cNvSpPr/>
          <p:nvPr/>
        </p:nvSpPr>
        <p:spPr>
          <a:xfrm>
            <a:off x="3035379"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a:extLst>
              <a:ext uri="{FF2B5EF4-FFF2-40B4-BE49-F238E27FC236}">
                <a16:creationId xmlns:a16="http://schemas.microsoft.com/office/drawing/2014/main" id="{48A3D2A4-E183-4678-BC90-80BE48F8C8A1}"/>
              </a:ext>
            </a:extLst>
          </p:cNvPr>
          <p:cNvSpPr/>
          <p:nvPr/>
        </p:nvSpPr>
        <p:spPr>
          <a:xfrm>
            <a:off x="9966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a:extLst>
              <a:ext uri="{FF2B5EF4-FFF2-40B4-BE49-F238E27FC236}">
                <a16:creationId xmlns:a16="http://schemas.microsoft.com/office/drawing/2014/main" id="{D60E9018-02F9-43E3-98AA-201927633984}"/>
              </a:ext>
            </a:extLst>
          </p:cNvPr>
          <p:cNvSpPr/>
          <p:nvPr/>
        </p:nvSpPr>
        <p:spPr>
          <a:xfrm>
            <a:off x="1149016"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1316967"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a:extLst>
              <a:ext uri="{FF2B5EF4-FFF2-40B4-BE49-F238E27FC236}">
                <a16:creationId xmlns:a16="http://schemas.microsoft.com/office/drawing/2014/main" id="{E0986A8E-48A3-40E8-B6C9-D7E68AAC65BE}"/>
              </a:ext>
            </a:extLst>
          </p:cNvPr>
          <p:cNvSpPr/>
          <p:nvPr/>
        </p:nvSpPr>
        <p:spPr>
          <a:xfrm>
            <a:off x="1482448"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a:extLst>
              <a:ext uri="{FF2B5EF4-FFF2-40B4-BE49-F238E27FC236}">
                <a16:creationId xmlns:a16="http://schemas.microsoft.com/office/drawing/2014/main" id="{48A3D2A4-E183-4678-BC90-80BE48F8C8A1}"/>
              </a:ext>
            </a:extLst>
          </p:cNvPr>
          <p:cNvSpPr/>
          <p:nvPr/>
        </p:nvSpPr>
        <p:spPr>
          <a:xfrm>
            <a:off x="16502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a:extLst>
              <a:ext uri="{FF2B5EF4-FFF2-40B4-BE49-F238E27FC236}">
                <a16:creationId xmlns:a16="http://schemas.microsoft.com/office/drawing/2014/main" id="{D60E9018-02F9-43E3-98AA-201927633984}"/>
              </a:ext>
            </a:extLst>
          </p:cNvPr>
          <p:cNvSpPr/>
          <p:nvPr/>
        </p:nvSpPr>
        <p:spPr>
          <a:xfrm>
            <a:off x="1802615" y="27939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a:extLst>
              <a:ext uri="{FF2B5EF4-FFF2-40B4-BE49-F238E27FC236}">
                <a16:creationId xmlns:a16="http://schemas.microsoft.com/office/drawing/2014/main" id="{7B141112-EA70-497A-83D0-16A50956CD34}"/>
              </a:ext>
            </a:extLst>
          </p:cNvPr>
          <p:cNvSpPr/>
          <p:nvPr/>
        </p:nvSpPr>
        <p:spPr>
          <a:xfrm>
            <a:off x="3203330" y="278516"/>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9" name="Group 8">
            <a:extLst>
              <a:ext uri="{FF2B5EF4-FFF2-40B4-BE49-F238E27FC236}">
                <a16:creationId xmlns:a16="http://schemas.microsoft.com/office/drawing/2014/main" id="{5907F57C-5B69-45EF-BFF0-B72A16949EC5}"/>
              </a:ext>
            </a:extLst>
          </p:cNvPr>
          <p:cNvGrpSpPr/>
          <p:nvPr/>
        </p:nvGrpSpPr>
        <p:grpSpPr>
          <a:xfrm>
            <a:off x="6061909" y="4348072"/>
            <a:ext cx="2574089" cy="1103579"/>
            <a:chOff x="6061909" y="4348072"/>
            <a:chExt cx="2574089" cy="1103579"/>
          </a:xfrm>
        </p:grpSpPr>
        <p:sp>
          <p:nvSpPr>
            <p:cNvPr id="3" name="Right Brace 2">
              <a:extLst>
                <a:ext uri="{FF2B5EF4-FFF2-40B4-BE49-F238E27FC236}">
                  <a16:creationId xmlns:a16="http://schemas.microsoft.com/office/drawing/2014/main" id="{B94A3BF9-17F2-4923-8248-02892D0CA647}"/>
                </a:ext>
              </a:extLst>
            </p:cNvPr>
            <p:cNvSpPr/>
            <p:nvPr/>
          </p:nvSpPr>
          <p:spPr>
            <a:xfrm>
              <a:off x="6061909" y="4348072"/>
              <a:ext cx="288504" cy="1103579"/>
            </a:xfrm>
            <a:prstGeom prst="rightBrace">
              <a:avLst>
                <a:gd name="adj1" fmla="val 4270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A930FF3-E9F3-4C5A-8570-9636AF1905B2}"/>
                    </a:ext>
                  </a:extLst>
                </p:cNvPr>
                <p:cNvSpPr txBox="1"/>
                <p:nvPr/>
              </p:nvSpPr>
              <p:spPr>
                <a:xfrm>
                  <a:off x="6457949" y="4438197"/>
                  <a:ext cx="2178049" cy="923330"/>
                </a:xfrm>
                <a:prstGeom prst="rect">
                  <a:avLst/>
                </a:prstGeom>
                <a:solidFill>
                  <a:schemeClr val="accent5">
                    <a:lumMod val="20000"/>
                    <a:lumOff val="80000"/>
                  </a:schemeClr>
                </a:solidFill>
              </p:spPr>
              <p:txBody>
                <a:bodyPr wrap="square" rtlCol="0">
                  <a:spAutoFit/>
                </a:bodyPr>
                <a:lstStyle/>
                <a:p>
                  <a14:m>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ℚ</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ℚ</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ℚ</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ℝ</m:t>
                          </m:r>
                        </m:e>
                        <m: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ub>
                      </m:sSub>
                    </m:oMath>
                  </a14:m>
                  <a:r>
                    <a:rPr lang="en-US" dirty="0"/>
                    <a:t>, etc. are defined similarly.</a:t>
                  </a:r>
                  <a:endParaRPr lang="en-SG" dirty="0"/>
                </a:p>
              </p:txBody>
            </p:sp>
          </mc:Choice>
          <mc:Fallback xmlns="">
            <p:sp>
              <p:nvSpPr>
                <p:cNvPr id="8" name="TextBox 7">
                  <a:extLst>
                    <a:ext uri="{FF2B5EF4-FFF2-40B4-BE49-F238E27FC236}">
                      <a16:creationId xmlns:a16="http://schemas.microsoft.com/office/drawing/2014/main" id="{BA930FF3-E9F3-4C5A-8570-9636AF1905B2}"/>
                    </a:ext>
                  </a:extLst>
                </p:cNvPr>
                <p:cNvSpPr txBox="1">
                  <a:spLocks noRot="1" noChangeAspect="1" noMove="1" noResize="1" noEditPoints="1" noAdjustHandles="1" noChangeArrowheads="1" noChangeShapeType="1" noTextEdit="1"/>
                </p:cNvSpPr>
                <p:nvPr/>
              </p:nvSpPr>
              <p:spPr>
                <a:xfrm>
                  <a:off x="6457949" y="4438197"/>
                  <a:ext cx="2178049" cy="923330"/>
                </a:xfrm>
                <a:prstGeom prst="rect">
                  <a:avLst/>
                </a:prstGeom>
                <a:blipFill>
                  <a:blip r:embed="rId5"/>
                  <a:stretch>
                    <a:fillRect l="-2235" t="-3289" r="-279" b="-9211"/>
                  </a:stretch>
                </a:blipFill>
              </p:spPr>
              <p:txBody>
                <a:bodyPr/>
                <a:lstStyle/>
                <a:p>
                  <a:r>
                    <a:rPr lang="en-SG">
                      <a:noFill/>
                    </a:rPr>
                    <a:t> </a:t>
                  </a:r>
                </a:p>
              </p:txBody>
            </p:sp>
          </mc:Fallback>
        </mc:AlternateContent>
      </p:grpSp>
      <p:grpSp>
        <p:nvGrpSpPr>
          <p:cNvPr id="7" name="Group 6">
            <a:extLst>
              <a:ext uri="{FF2B5EF4-FFF2-40B4-BE49-F238E27FC236}">
                <a16:creationId xmlns:a16="http://schemas.microsoft.com/office/drawing/2014/main" id="{5786120A-D3BC-4270-9781-07E67257E697}"/>
              </a:ext>
            </a:extLst>
          </p:cNvPr>
          <p:cNvGrpSpPr/>
          <p:nvPr/>
        </p:nvGrpSpPr>
        <p:grpSpPr>
          <a:xfrm>
            <a:off x="919616" y="6085429"/>
            <a:ext cx="5346185" cy="461665"/>
            <a:chOff x="635975" y="6028485"/>
            <a:chExt cx="5346185" cy="461665"/>
          </a:xfrm>
        </p:grpSpPr>
        <p:sp>
          <p:nvSpPr>
            <p:cNvPr id="48" name="TextBox 47"/>
            <p:cNvSpPr txBox="1"/>
            <p:nvPr/>
          </p:nvSpPr>
          <p:spPr>
            <a:xfrm>
              <a:off x="1160692" y="6028485"/>
              <a:ext cx="4821468" cy="461665"/>
            </a:xfrm>
            <a:prstGeom prst="rect">
              <a:avLst/>
            </a:prstGeom>
            <a:noFill/>
          </p:spPr>
          <p:txBody>
            <a:bodyPr wrap="square" rtlCol="0">
              <a:spAutoFit/>
            </a:bodyPr>
            <a:lstStyle/>
            <a:p>
              <a:r>
                <a:rPr lang="en-SG" sz="2400" dirty="0"/>
                <a:t>Zero is neither positive nor negative. </a:t>
              </a:r>
              <a:endParaRPr lang="en-US" sz="2400" dirty="0"/>
            </a:p>
          </p:txBody>
        </p:sp>
        <p:pic>
          <p:nvPicPr>
            <p:cNvPr id="26" name="Picture 25">
              <a:extLst>
                <a:ext uri="{FF2B5EF4-FFF2-40B4-BE49-F238E27FC236}">
                  <a16:creationId xmlns:a16="http://schemas.microsoft.com/office/drawing/2014/main" id="{6D55E233-4846-4D7B-8407-836A6AED2C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5975" y="6040686"/>
              <a:ext cx="524717" cy="437264"/>
            </a:xfrm>
            <a:prstGeom prst="rect">
              <a:avLst/>
            </a:prstGeom>
          </p:spPr>
        </p:pic>
      </p:grpSp>
    </p:spTree>
    <p:extLst>
      <p:ext uri="{BB962C8B-B14F-4D97-AF65-F5344CB8AC3E}">
        <p14:creationId xmlns:p14="http://schemas.microsoft.com/office/powerpoint/2010/main" val="264297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9557</TotalTime>
  <Words>7730</Words>
  <Application>Microsoft Office PowerPoint</Application>
  <PresentationFormat>On-screen Show (4:3)</PresentationFormat>
  <Paragraphs>641</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Symbol</vt:lpstr>
      <vt:lpstr>Wingdings</vt:lpstr>
      <vt:lpstr>Office Theme</vt:lpstr>
      <vt:lpstr>Lecture 5: Set Theory</vt:lpstr>
      <vt:lpstr>Lecture 5: Set Theory</vt:lpstr>
      <vt:lpstr>Lecture 5: Set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758</cp:revision>
  <cp:lastPrinted>2019-07-23T09:21:03Z</cp:lastPrinted>
  <dcterms:created xsi:type="dcterms:W3CDTF">2015-07-25T11:08:36Z</dcterms:created>
  <dcterms:modified xsi:type="dcterms:W3CDTF">2022-09-01T05:49:20Z</dcterms:modified>
</cp:coreProperties>
</file>