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493" r:id="rId3"/>
    <p:sldId id="434" r:id="rId4"/>
    <p:sldId id="257" r:id="rId5"/>
    <p:sldId id="444" r:id="rId6"/>
    <p:sldId id="445" r:id="rId7"/>
    <p:sldId id="446" r:id="rId8"/>
    <p:sldId id="447" r:id="rId9"/>
    <p:sldId id="449" r:id="rId10"/>
    <p:sldId id="450" r:id="rId11"/>
    <p:sldId id="451" r:id="rId12"/>
    <p:sldId id="452" r:id="rId13"/>
    <p:sldId id="453" r:id="rId14"/>
    <p:sldId id="454" r:id="rId15"/>
    <p:sldId id="455" r:id="rId16"/>
    <p:sldId id="456" r:id="rId17"/>
    <p:sldId id="457" r:id="rId18"/>
    <p:sldId id="459" r:id="rId19"/>
    <p:sldId id="460" r:id="rId20"/>
    <p:sldId id="461" r:id="rId21"/>
    <p:sldId id="443" r:id="rId22"/>
    <p:sldId id="258" r:id="rId23"/>
    <p:sldId id="440" r:id="rId24"/>
    <p:sldId id="441" r:id="rId25"/>
    <p:sldId id="442" r:id="rId26"/>
    <p:sldId id="458" r:id="rId27"/>
    <p:sldId id="462" r:id="rId28"/>
    <p:sldId id="463" r:id="rId29"/>
    <p:sldId id="464" r:id="rId30"/>
    <p:sldId id="465" r:id="rId31"/>
    <p:sldId id="467" r:id="rId32"/>
    <p:sldId id="468" r:id="rId33"/>
    <p:sldId id="492" r:id="rId34"/>
    <p:sldId id="469" r:id="rId35"/>
    <p:sldId id="470" r:id="rId36"/>
    <p:sldId id="471" r:id="rId37"/>
    <p:sldId id="475" r:id="rId38"/>
    <p:sldId id="472" r:id="rId39"/>
    <p:sldId id="473" r:id="rId40"/>
    <p:sldId id="474" r:id="rId41"/>
    <p:sldId id="476" r:id="rId42"/>
    <p:sldId id="477" r:id="rId43"/>
    <p:sldId id="478" r:id="rId44"/>
    <p:sldId id="494" r:id="rId45"/>
    <p:sldId id="479" r:id="rId46"/>
    <p:sldId id="480" r:id="rId47"/>
    <p:sldId id="482" r:id="rId48"/>
    <p:sldId id="483" r:id="rId49"/>
    <p:sldId id="484" r:id="rId50"/>
    <p:sldId id="485" r:id="rId51"/>
    <p:sldId id="486" r:id="rId52"/>
    <p:sldId id="488" r:id="rId53"/>
    <p:sldId id="489" r:id="rId54"/>
    <p:sldId id="490" r:id="rId55"/>
    <p:sldId id="491" r:id="rId56"/>
    <p:sldId id="495" r:id="rId57"/>
    <p:sldId id="496" r:id="rId58"/>
    <p:sldId id="497" r:id="rId59"/>
    <p:sldId id="498" r:id="rId60"/>
    <p:sldId id="335"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33CC"/>
    <a:srgbClr val="0000FF"/>
    <a:srgbClr val="990099"/>
    <a:srgbClr val="FFF2CC"/>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32" autoAdjust="0"/>
    <p:restoredTop sz="85240" autoAdjust="0"/>
  </p:normalViewPr>
  <p:slideViewPr>
    <p:cSldViewPr snapToGrid="0">
      <p:cViewPr varScale="1">
        <p:scale>
          <a:sx n="92" d="100"/>
          <a:sy n="92" d="100"/>
        </p:scale>
        <p:origin x="948" y="84"/>
      </p:cViewPr>
      <p:guideLst>
        <p:guide orient="horz" pos="2160"/>
        <p:guide pos="2880"/>
      </p:guideLst>
    </p:cSldViewPr>
  </p:slideViewPr>
  <p:notesTextViewPr>
    <p:cViewPr>
      <p:scale>
        <a:sx n="1" d="1"/>
        <a:sy n="1" d="1"/>
      </p:scale>
      <p:origin x="0" y="0"/>
    </p:cViewPr>
  </p:notesTextViewPr>
  <p:sorterViewPr>
    <p:cViewPr>
      <p:scale>
        <a:sx n="100" d="100"/>
        <a:sy n="100" d="100"/>
      </p:scale>
      <p:origin x="0" y="-9330"/>
    </p:cViewPr>
  </p:sorterViewPr>
  <p:notesViewPr>
    <p:cSldViewPr snapToGrid="0">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4F787-5F99-452F-AD9B-0BD6125B0C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F3EE7F4-5CF1-432E-A16A-EF1709181AEB}">
      <dgm:prSet phldrT="[Text]"/>
      <dgm:spPr/>
      <dgm:t>
        <a:bodyPr/>
        <a:lstStyle/>
        <a:p>
          <a:r>
            <a:rPr lang="en-US" dirty="0"/>
            <a:t>8.1 Sequences</a:t>
          </a:r>
        </a:p>
      </dgm:t>
    </dgm:pt>
    <dgm:pt modelId="{41F9131A-82C0-45B3-84EB-25C445DFB798}" type="parTrans" cxnId="{AF0007C4-DDEA-4E0C-9924-8AFC19D30F0F}">
      <dgm:prSet/>
      <dgm:spPr/>
      <dgm:t>
        <a:bodyPr/>
        <a:lstStyle/>
        <a:p>
          <a:endParaRPr lang="en-US"/>
        </a:p>
      </dgm:t>
    </dgm:pt>
    <dgm:pt modelId="{C7FB9F7D-C9D7-4F24-801C-51D68C64976A}" type="sibTrans" cxnId="{AF0007C4-DDEA-4E0C-9924-8AFC19D30F0F}">
      <dgm:prSet/>
      <dgm:spPr/>
      <dgm:t>
        <a:bodyPr/>
        <a:lstStyle/>
        <a:p>
          <a:endParaRPr lang="en-US"/>
        </a:p>
      </dgm:t>
    </dgm:pt>
    <dgm:pt modelId="{31D8F70D-89DF-4EF2-95ED-23355DFA290D}">
      <dgm:prSet phldrT="[Text]"/>
      <dgm:spPr/>
      <dgm:t>
        <a:bodyPr/>
        <a:lstStyle/>
        <a:p>
          <a:r>
            <a:rPr lang="en-US" dirty="0"/>
            <a:t>Definitions: Sequence, term, explicit formula.</a:t>
          </a:r>
        </a:p>
      </dgm:t>
    </dgm:pt>
    <dgm:pt modelId="{4118F54B-9884-43E0-B07A-843CD0E5ADB0}" type="parTrans" cxnId="{BA1EED61-5785-4913-87C2-607BB9D65C7A}">
      <dgm:prSet/>
      <dgm:spPr/>
      <dgm:t>
        <a:bodyPr/>
        <a:lstStyle/>
        <a:p>
          <a:endParaRPr lang="en-US"/>
        </a:p>
      </dgm:t>
    </dgm:pt>
    <dgm:pt modelId="{D8AC031E-BB32-4D50-AFAA-EC4C772735F0}" type="sibTrans" cxnId="{BA1EED61-5785-4913-87C2-607BB9D65C7A}">
      <dgm:prSet/>
      <dgm:spPr/>
      <dgm:t>
        <a:bodyPr/>
        <a:lstStyle/>
        <a:p>
          <a:endParaRPr lang="en-US"/>
        </a:p>
      </dgm:t>
    </dgm:pt>
    <dgm:pt modelId="{90250D92-EAF1-4F2C-B772-CC48C11D0311}">
      <dgm:prSet phldrT="[Text]"/>
      <dgm:spPr/>
      <dgm:t>
        <a:bodyPr/>
        <a:lstStyle/>
        <a:p>
          <a:r>
            <a:rPr lang="en-US" dirty="0"/>
            <a:t>8.2 Mathematical Induction I</a:t>
          </a:r>
        </a:p>
      </dgm:t>
    </dgm:pt>
    <dgm:pt modelId="{C1AE61F7-B862-470C-A4DB-65F078287B01}" type="parTrans" cxnId="{BE55A903-595D-4A8D-9E2D-31C0043369DE}">
      <dgm:prSet/>
      <dgm:spPr/>
      <dgm:t>
        <a:bodyPr/>
        <a:lstStyle/>
        <a:p>
          <a:endParaRPr lang="en-US"/>
        </a:p>
      </dgm:t>
    </dgm:pt>
    <dgm:pt modelId="{AC977458-9D6E-44DC-99C5-F628B9176A90}" type="sibTrans" cxnId="{BE55A903-595D-4A8D-9E2D-31C0043369DE}">
      <dgm:prSet/>
      <dgm:spPr/>
      <dgm:t>
        <a:bodyPr/>
        <a:lstStyle/>
        <a:p>
          <a:endParaRPr lang="en-US"/>
        </a:p>
      </dgm:t>
    </dgm:pt>
    <dgm:pt modelId="{4F0349F7-7124-4645-B7CB-EE5C90341F93}">
      <dgm:prSet phldrT="[Text]"/>
      <dgm:spPr/>
      <dgm:t>
        <a:bodyPr/>
        <a:lstStyle/>
        <a:p>
          <a:r>
            <a:rPr lang="en-US" dirty="0"/>
            <a:t>Principle of mathematical induction</a:t>
          </a:r>
        </a:p>
      </dgm:t>
    </dgm:pt>
    <dgm:pt modelId="{0768AB17-249D-4D7B-9E2E-F1DF4E858B00}" type="parTrans" cxnId="{31F10C05-64EB-4924-B8E0-6160CF825C6F}">
      <dgm:prSet/>
      <dgm:spPr/>
      <dgm:t>
        <a:bodyPr/>
        <a:lstStyle/>
        <a:p>
          <a:endParaRPr lang="en-US"/>
        </a:p>
      </dgm:t>
    </dgm:pt>
    <dgm:pt modelId="{81FB1A49-7F85-4AFF-A847-F85C470A74AF}" type="sibTrans" cxnId="{31F10C05-64EB-4924-B8E0-6160CF825C6F}">
      <dgm:prSet/>
      <dgm:spPr/>
      <dgm:t>
        <a:bodyPr/>
        <a:lstStyle/>
        <a:p>
          <a:endParaRPr lang="en-US"/>
        </a:p>
      </dgm:t>
    </dgm:pt>
    <dgm:pt modelId="{58A43B6F-DE60-4DF8-8397-0C3A8E3D1E67}">
      <dgm:prSet phldrT="[Text]"/>
      <dgm:spPr/>
      <dgm:t>
        <a:bodyPr/>
        <a:lstStyle/>
        <a:p>
          <a:r>
            <a:rPr lang="en-US" dirty="0"/>
            <a:t>Change of variable; some common sequences.</a:t>
          </a:r>
        </a:p>
      </dgm:t>
    </dgm:pt>
    <dgm:pt modelId="{578542A2-45F1-4006-9AB5-FFA68462A556}" type="parTrans" cxnId="{0683B28B-0359-4C00-AFF0-3ABD3553A471}">
      <dgm:prSet/>
      <dgm:spPr/>
      <dgm:t>
        <a:bodyPr/>
        <a:lstStyle/>
        <a:p>
          <a:endParaRPr lang="en-US"/>
        </a:p>
      </dgm:t>
    </dgm:pt>
    <dgm:pt modelId="{8A6C530E-7229-4411-8939-E9774EA8157D}" type="sibTrans" cxnId="{0683B28B-0359-4C00-AFF0-3ABD3553A471}">
      <dgm:prSet/>
      <dgm:spPr/>
      <dgm:t>
        <a:bodyPr/>
        <a:lstStyle/>
        <a:p>
          <a:endParaRPr lang="en-US"/>
        </a:p>
      </dgm:t>
    </dgm:pt>
    <dgm:pt modelId="{27BD6DE6-A64E-4D10-9273-68986977416E}">
      <dgm:prSet/>
      <dgm:spPr/>
      <dgm:t>
        <a:bodyPr/>
        <a:lstStyle/>
        <a:p>
          <a:r>
            <a:rPr lang="en-US" dirty="0"/>
            <a:t>8.3 Mathematical Induction II	</a:t>
          </a:r>
        </a:p>
      </dgm:t>
    </dgm:pt>
    <dgm:pt modelId="{C45F01DC-DAB6-481E-ABF3-6A5B171385BA}" type="parTrans" cxnId="{F8593BB8-040D-45E5-A040-33463384AB91}">
      <dgm:prSet/>
      <dgm:spPr/>
      <dgm:t>
        <a:bodyPr/>
        <a:lstStyle/>
        <a:p>
          <a:endParaRPr lang="en-US"/>
        </a:p>
      </dgm:t>
    </dgm:pt>
    <dgm:pt modelId="{017C8BE8-7444-4868-A355-78BA7F2A9108}" type="sibTrans" cxnId="{F8593BB8-040D-45E5-A040-33463384AB91}">
      <dgm:prSet/>
      <dgm:spPr/>
      <dgm:t>
        <a:bodyPr/>
        <a:lstStyle/>
        <a:p>
          <a:endParaRPr lang="en-US"/>
        </a:p>
      </dgm:t>
    </dgm:pt>
    <dgm:pt modelId="{B0FCDD16-8224-4E79-ABF5-87D73043DDA9}">
      <dgm:prSet/>
      <dgm:spPr/>
      <dgm:t>
        <a:bodyPr/>
        <a:lstStyle/>
        <a:p>
          <a:r>
            <a:rPr lang="en-US" dirty="0"/>
            <a:t>Strong mathematical induction</a:t>
          </a:r>
        </a:p>
      </dgm:t>
    </dgm:pt>
    <dgm:pt modelId="{5B57E8F0-FB3F-4C32-A79D-441557C8A19F}" type="parTrans" cxnId="{51167CE3-784F-425F-A2AD-3FD898503C36}">
      <dgm:prSet/>
      <dgm:spPr/>
      <dgm:t>
        <a:bodyPr/>
        <a:lstStyle/>
        <a:p>
          <a:endParaRPr lang="en-US"/>
        </a:p>
      </dgm:t>
    </dgm:pt>
    <dgm:pt modelId="{3C59DC4E-D43D-487F-83AF-054B96DF5732}" type="sibTrans" cxnId="{51167CE3-784F-425F-A2AD-3FD898503C36}">
      <dgm:prSet/>
      <dgm:spPr/>
      <dgm:t>
        <a:bodyPr/>
        <a:lstStyle/>
        <a:p>
          <a:endParaRPr lang="en-US"/>
        </a:p>
      </dgm:t>
    </dgm:pt>
    <dgm:pt modelId="{006E8510-316B-458A-9BC1-17759118BF14}">
      <dgm:prSet/>
      <dgm:spPr/>
      <dgm:t>
        <a:bodyPr/>
        <a:lstStyle/>
        <a:p>
          <a:r>
            <a:rPr lang="en-US" dirty="0"/>
            <a:t>Example: Any integer &gt; 1 is divisible by a prime number</a:t>
          </a:r>
        </a:p>
      </dgm:t>
    </dgm:pt>
    <dgm:pt modelId="{8FEFC947-AA13-46EC-AFCC-4DF9015A334C}" type="parTrans" cxnId="{98BDDB71-FCB7-4F0E-8D9A-0C86EAA96634}">
      <dgm:prSet/>
      <dgm:spPr/>
      <dgm:t>
        <a:bodyPr/>
        <a:lstStyle/>
        <a:p>
          <a:endParaRPr lang="en-US"/>
        </a:p>
      </dgm:t>
    </dgm:pt>
    <dgm:pt modelId="{12DBC6C4-6545-4405-8502-19BB0F51EC30}" type="sibTrans" cxnId="{98BDDB71-FCB7-4F0E-8D9A-0C86EAA96634}">
      <dgm:prSet/>
      <dgm:spPr/>
      <dgm:t>
        <a:bodyPr/>
        <a:lstStyle/>
        <a:p>
          <a:endParaRPr lang="en-US"/>
        </a:p>
      </dgm:t>
    </dgm:pt>
    <dgm:pt modelId="{2D8D9A42-2405-4335-884B-C3A72D7CC801}">
      <dgm:prSet phldrT="[Text]"/>
      <dgm:spPr/>
      <dgm:t>
        <a:bodyPr/>
        <a:lstStyle/>
        <a:p>
          <a:r>
            <a:rPr lang="en-SG" dirty="0"/>
            <a:t>Summation notation; product notation; properties of summations and products.</a:t>
          </a:r>
          <a:endParaRPr lang="en-US" dirty="0"/>
        </a:p>
      </dgm:t>
    </dgm:pt>
    <dgm:pt modelId="{7C74206E-2C73-4D28-A60F-E32A8C5F2EB6}" type="parTrans" cxnId="{BA674E7E-F7A3-4076-A293-1A4DF7219686}">
      <dgm:prSet/>
      <dgm:spPr/>
      <dgm:t>
        <a:bodyPr/>
        <a:lstStyle/>
        <a:p>
          <a:endParaRPr lang="en-US"/>
        </a:p>
      </dgm:t>
    </dgm:pt>
    <dgm:pt modelId="{5538DDC9-A4BB-453A-AA0B-762D8DC7EDEC}" type="sibTrans" cxnId="{BA674E7E-F7A3-4076-A293-1A4DF7219686}">
      <dgm:prSet/>
      <dgm:spPr/>
      <dgm:t>
        <a:bodyPr/>
        <a:lstStyle/>
        <a:p>
          <a:endParaRPr lang="en-US"/>
        </a:p>
      </dgm:t>
    </dgm:pt>
    <dgm:pt modelId="{E7354E7E-C81A-4E85-82A5-AAB1B9BDF023}">
      <dgm:prSet phldrT="[Text]"/>
      <dgm:spPr/>
      <dgm:t>
        <a:bodyPr/>
        <a:lstStyle/>
        <a:p>
          <a:r>
            <a:rPr lang="en-US" dirty="0"/>
            <a:t>Examples: Sum of first </a:t>
          </a:r>
          <a:r>
            <a:rPr lang="en-US" i="1" dirty="0"/>
            <a:t>n</a:t>
          </a:r>
          <a:r>
            <a:rPr lang="en-US" dirty="0"/>
            <a:t> integers, sum of a geometric sequence</a:t>
          </a:r>
        </a:p>
      </dgm:t>
    </dgm:pt>
    <dgm:pt modelId="{3714DFBC-D870-4277-A7A8-1EF2708045F6}" type="parTrans" cxnId="{B238C78B-E8BC-42F7-AD62-AC8EB13D3320}">
      <dgm:prSet/>
      <dgm:spPr/>
      <dgm:t>
        <a:bodyPr/>
        <a:lstStyle/>
        <a:p>
          <a:endParaRPr lang="en-US"/>
        </a:p>
      </dgm:t>
    </dgm:pt>
    <dgm:pt modelId="{72362CD0-47C8-4D1C-BBBC-394965B03426}" type="sibTrans" cxnId="{B238C78B-E8BC-42F7-AD62-AC8EB13D3320}">
      <dgm:prSet/>
      <dgm:spPr/>
      <dgm:t>
        <a:bodyPr/>
        <a:lstStyle/>
        <a:p>
          <a:endParaRPr lang="en-US"/>
        </a:p>
      </dgm:t>
    </dgm:pt>
    <dgm:pt modelId="{ADF55BF1-2207-42EA-A91F-034F42C917E8}">
      <dgm:prSet/>
      <dgm:spPr/>
      <dgm:t>
        <a:bodyPr/>
        <a:lstStyle/>
        <a:p>
          <a:r>
            <a:rPr lang="en-US" dirty="0"/>
            <a:t>8.4 Well-Ordering Principle</a:t>
          </a:r>
        </a:p>
      </dgm:t>
    </dgm:pt>
    <dgm:pt modelId="{8CEA65A1-908D-43B2-9575-B9F965EB3642}" type="parTrans" cxnId="{12DAC10A-5BBE-4B7C-8B1A-5FB174599222}">
      <dgm:prSet/>
      <dgm:spPr/>
      <dgm:t>
        <a:bodyPr/>
        <a:lstStyle/>
        <a:p>
          <a:endParaRPr lang="en-US"/>
        </a:p>
      </dgm:t>
    </dgm:pt>
    <dgm:pt modelId="{08B1E362-BBA7-4F5A-8FEF-54F78AFED0E5}" type="sibTrans" cxnId="{12DAC10A-5BBE-4B7C-8B1A-5FB174599222}">
      <dgm:prSet/>
      <dgm:spPr/>
      <dgm:t>
        <a:bodyPr/>
        <a:lstStyle/>
        <a:p>
          <a:endParaRPr lang="en-US"/>
        </a:p>
      </dgm:t>
    </dgm:pt>
    <dgm:pt modelId="{4659FB8F-1A94-4457-B691-4E237DF460A1}">
      <dgm:prSet/>
      <dgm:spPr/>
      <dgm:t>
        <a:bodyPr/>
        <a:lstStyle/>
        <a:p>
          <a:r>
            <a:rPr lang="en-US" dirty="0"/>
            <a:t>Well-ordering principle for the integers</a:t>
          </a:r>
        </a:p>
      </dgm:t>
    </dgm:pt>
    <dgm:pt modelId="{B69E66DD-2FE8-446C-B1E6-A48C36DEC71E}" type="parTrans" cxnId="{130FBD5F-C80C-4A75-9F49-A9BDD40BEC33}">
      <dgm:prSet/>
      <dgm:spPr/>
      <dgm:t>
        <a:bodyPr/>
        <a:lstStyle/>
        <a:p>
          <a:endParaRPr lang="en-US"/>
        </a:p>
      </dgm:t>
    </dgm:pt>
    <dgm:pt modelId="{AE1921D4-B128-4F31-AC73-13214B1F561F}" type="sibTrans" cxnId="{130FBD5F-C80C-4A75-9F49-A9BDD40BEC33}">
      <dgm:prSet/>
      <dgm:spPr/>
      <dgm:t>
        <a:bodyPr/>
        <a:lstStyle/>
        <a:p>
          <a:endParaRPr lang="en-US"/>
        </a:p>
      </dgm:t>
    </dgm:pt>
    <dgm:pt modelId="{3B0C8964-1D09-450E-B257-D1487B86DB74}">
      <dgm:prSet/>
      <dgm:spPr/>
      <dgm:t>
        <a:bodyPr/>
        <a:lstStyle/>
        <a:p>
          <a:r>
            <a:rPr lang="en-SG" dirty="0"/>
            <a:t>8.5 Recurrence Relations</a:t>
          </a:r>
        </a:p>
      </dgm:t>
    </dgm:pt>
    <dgm:pt modelId="{FA297013-325D-49B2-8474-50BF9961DD71}" type="parTrans" cxnId="{059A6880-5187-4333-9903-A51CCFA1B8EE}">
      <dgm:prSet/>
      <dgm:spPr/>
      <dgm:t>
        <a:bodyPr/>
        <a:lstStyle/>
        <a:p>
          <a:endParaRPr lang="en-SG"/>
        </a:p>
      </dgm:t>
    </dgm:pt>
    <dgm:pt modelId="{BF1E326C-C615-4106-93AE-00EF9827C1B3}" type="sibTrans" cxnId="{059A6880-5187-4333-9903-A51CCFA1B8EE}">
      <dgm:prSet/>
      <dgm:spPr/>
      <dgm:t>
        <a:bodyPr/>
        <a:lstStyle/>
        <a:p>
          <a:endParaRPr lang="en-SG"/>
        </a:p>
      </dgm:t>
    </dgm:pt>
    <dgm:pt modelId="{CEF23D61-89F6-4874-AE64-E1EBAF161DDD}">
      <dgm:prSet/>
      <dgm:spPr/>
      <dgm:t>
        <a:bodyPr/>
        <a:lstStyle/>
        <a:p>
          <a:r>
            <a:rPr lang="en-SG" dirty="0"/>
            <a:t>Definition</a:t>
          </a:r>
        </a:p>
      </dgm:t>
    </dgm:pt>
    <dgm:pt modelId="{278C4D6D-832E-4BA9-85BC-A036B111CA39}" type="parTrans" cxnId="{B4EA2332-8F69-4B38-BF96-22112ED5504C}">
      <dgm:prSet/>
      <dgm:spPr/>
      <dgm:t>
        <a:bodyPr/>
        <a:lstStyle/>
        <a:p>
          <a:endParaRPr lang="en-SG"/>
        </a:p>
      </dgm:t>
    </dgm:pt>
    <dgm:pt modelId="{6F4783AB-6E3A-442C-983F-049119661D62}" type="sibTrans" cxnId="{B4EA2332-8F69-4B38-BF96-22112ED5504C}">
      <dgm:prSet/>
      <dgm:spPr/>
      <dgm:t>
        <a:bodyPr/>
        <a:lstStyle/>
        <a:p>
          <a:endParaRPr lang="en-SG"/>
        </a:p>
      </dgm:t>
    </dgm:pt>
    <dgm:pt modelId="{4E0E8B61-593F-42FB-B93A-94091A7A5016}">
      <dgm:prSet/>
      <dgm:spPr/>
      <dgm:t>
        <a:bodyPr/>
        <a:lstStyle/>
        <a:p>
          <a:r>
            <a:rPr lang="en-SG" dirty="0"/>
            <a:t>Recursively defined sets</a:t>
          </a:r>
        </a:p>
      </dgm:t>
    </dgm:pt>
    <dgm:pt modelId="{C4C4336F-9A9E-4C71-860D-D728CC84DFFF}" type="parTrans" cxnId="{97B4ADB5-033A-4E3D-BCE5-CE3E6BBFFF94}">
      <dgm:prSet/>
      <dgm:spPr/>
      <dgm:t>
        <a:bodyPr/>
        <a:lstStyle/>
        <a:p>
          <a:endParaRPr lang="en-SG"/>
        </a:p>
      </dgm:t>
    </dgm:pt>
    <dgm:pt modelId="{8DF477B0-D0D3-455D-9B01-A5AA6FC37846}" type="sibTrans" cxnId="{97B4ADB5-033A-4E3D-BCE5-CE3E6BBFFF94}">
      <dgm:prSet/>
      <dgm:spPr/>
      <dgm:t>
        <a:bodyPr/>
        <a:lstStyle/>
        <a:p>
          <a:endParaRPr lang="en-SG"/>
        </a:p>
      </dgm:t>
    </dgm:pt>
    <dgm:pt modelId="{37EE0B57-9186-498C-834F-7181AC55BFE6}">
      <dgm:prSet/>
      <dgm:spPr/>
      <dgm:t>
        <a:bodyPr/>
        <a:lstStyle/>
        <a:p>
          <a:r>
            <a:rPr lang="en-SG" dirty="0" smtClean="0"/>
            <a:t>Structural induction</a:t>
          </a:r>
          <a:endParaRPr lang="en-SG" dirty="0"/>
        </a:p>
      </dgm:t>
    </dgm:pt>
    <dgm:pt modelId="{12C4F8E0-1640-4F6E-A06D-308F142204DA}" type="parTrans" cxnId="{98F9E3D3-7F44-4A06-97DA-DFA552D612DB}">
      <dgm:prSet/>
      <dgm:spPr/>
    </dgm:pt>
    <dgm:pt modelId="{007203CE-6048-4E25-B715-9E99287C1CFB}" type="sibTrans" cxnId="{98F9E3D3-7F44-4A06-97DA-DFA552D612DB}">
      <dgm:prSet/>
      <dgm:spPr/>
    </dgm:pt>
    <dgm:pt modelId="{85DAB027-F54C-44DC-BDBE-232ED77CC6C1}" type="pres">
      <dgm:prSet presAssocID="{6F84F787-5F99-452F-AD9B-0BD6125B0C3D}" presName="linear" presStyleCnt="0">
        <dgm:presLayoutVars>
          <dgm:animLvl val="lvl"/>
          <dgm:resizeHandles val="exact"/>
        </dgm:presLayoutVars>
      </dgm:prSet>
      <dgm:spPr/>
      <dgm:t>
        <a:bodyPr/>
        <a:lstStyle/>
        <a:p>
          <a:endParaRPr lang="en-US"/>
        </a:p>
      </dgm:t>
    </dgm:pt>
    <dgm:pt modelId="{EC610065-CFB3-4CEF-BC1D-8B50BDA86689}" type="pres">
      <dgm:prSet presAssocID="{7F3EE7F4-5CF1-432E-A16A-EF1709181AEB}" presName="parentText" presStyleLbl="node1" presStyleIdx="0" presStyleCnt="5">
        <dgm:presLayoutVars>
          <dgm:chMax val="0"/>
          <dgm:bulletEnabled val="1"/>
        </dgm:presLayoutVars>
      </dgm:prSet>
      <dgm:spPr/>
      <dgm:t>
        <a:bodyPr/>
        <a:lstStyle/>
        <a:p>
          <a:endParaRPr lang="en-US"/>
        </a:p>
      </dgm:t>
    </dgm:pt>
    <dgm:pt modelId="{48C4D8D6-E7FC-4E3C-9F84-84133BB46313}" type="pres">
      <dgm:prSet presAssocID="{7F3EE7F4-5CF1-432E-A16A-EF1709181AEB}" presName="childText" presStyleLbl="revTx" presStyleIdx="0" presStyleCnt="5" custScaleY="112927">
        <dgm:presLayoutVars>
          <dgm:bulletEnabled val="1"/>
        </dgm:presLayoutVars>
      </dgm:prSet>
      <dgm:spPr/>
      <dgm:t>
        <a:bodyPr/>
        <a:lstStyle/>
        <a:p>
          <a:endParaRPr lang="en-US"/>
        </a:p>
      </dgm:t>
    </dgm:pt>
    <dgm:pt modelId="{2309305B-C855-4771-85E1-9B59415FD537}" type="pres">
      <dgm:prSet presAssocID="{90250D92-EAF1-4F2C-B772-CC48C11D0311}" presName="parentText" presStyleLbl="node1" presStyleIdx="1" presStyleCnt="5">
        <dgm:presLayoutVars>
          <dgm:chMax val="0"/>
          <dgm:bulletEnabled val="1"/>
        </dgm:presLayoutVars>
      </dgm:prSet>
      <dgm:spPr/>
      <dgm:t>
        <a:bodyPr/>
        <a:lstStyle/>
        <a:p>
          <a:endParaRPr lang="en-US"/>
        </a:p>
      </dgm:t>
    </dgm:pt>
    <dgm:pt modelId="{A6170852-CD95-4A25-B089-D6B307265438}" type="pres">
      <dgm:prSet presAssocID="{90250D92-EAF1-4F2C-B772-CC48C11D0311}" presName="childText" presStyleLbl="revTx" presStyleIdx="1" presStyleCnt="5">
        <dgm:presLayoutVars>
          <dgm:bulletEnabled val="1"/>
        </dgm:presLayoutVars>
      </dgm:prSet>
      <dgm:spPr/>
      <dgm:t>
        <a:bodyPr/>
        <a:lstStyle/>
        <a:p>
          <a:endParaRPr lang="en-US"/>
        </a:p>
      </dgm:t>
    </dgm:pt>
    <dgm:pt modelId="{D6C6CA5C-623B-4113-8558-EECF5C4AA422}" type="pres">
      <dgm:prSet presAssocID="{27BD6DE6-A64E-4D10-9273-68986977416E}" presName="parentText" presStyleLbl="node1" presStyleIdx="2" presStyleCnt="5">
        <dgm:presLayoutVars>
          <dgm:chMax val="0"/>
          <dgm:bulletEnabled val="1"/>
        </dgm:presLayoutVars>
      </dgm:prSet>
      <dgm:spPr/>
      <dgm:t>
        <a:bodyPr/>
        <a:lstStyle/>
        <a:p>
          <a:endParaRPr lang="en-US"/>
        </a:p>
      </dgm:t>
    </dgm:pt>
    <dgm:pt modelId="{F3B6B158-1AE0-4D8B-A702-A8715E021A2A}" type="pres">
      <dgm:prSet presAssocID="{27BD6DE6-A64E-4D10-9273-68986977416E}" presName="childText" presStyleLbl="revTx" presStyleIdx="2" presStyleCnt="5">
        <dgm:presLayoutVars>
          <dgm:bulletEnabled val="1"/>
        </dgm:presLayoutVars>
      </dgm:prSet>
      <dgm:spPr/>
      <dgm:t>
        <a:bodyPr/>
        <a:lstStyle/>
        <a:p>
          <a:endParaRPr lang="en-US"/>
        </a:p>
      </dgm:t>
    </dgm:pt>
    <dgm:pt modelId="{9F2421E4-D361-44A0-AC25-766C29141420}" type="pres">
      <dgm:prSet presAssocID="{ADF55BF1-2207-42EA-A91F-034F42C917E8}" presName="parentText" presStyleLbl="node1" presStyleIdx="3" presStyleCnt="5">
        <dgm:presLayoutVars>
          <dgm:chMax val="0"/>
          <dgm:bulletEnabled val="1"/>
        </dgm:presLayoutVars>
      </dgm:prSet>
      <dgm:spPr/>
      <dgm:t>
        <a:bodyPr/>
        <a:lstStyle/>
        <a:p>
          <a:endParaRPr lang="en-US"/>
        </a:p>
      </dgm:t>
    </dgm:pt>
    <dgm:pt modelId="{6BF239D3-1E4A-4916-8D52-AB44EC718AE2}" type="pres">
      <dgm:prSet presAssocID="{ADF55BF1-2207-42EA-A91F-034F42C917E8}" presName="childText" presStyleLbl="revTx" presStyleIdx="3" presStyleCnt="5">
        <dgm:presLayoutVars>
          <dgm:bulletEnabled val="1"/>
        </dgm:presLayoutVars>
      </dgm:prSet>
      <dgm:spPr/>
      <dgm:t>
        <a:bodyPr/>
        <a:lstStyle/>
        <a:p>
          <a:endParaRPr lang="en-US"/>
        </a:p>
      </dgm:t>
    </dgm:pt>
    <dgm:pt modelId="{E9C6BFCA-9A65-41FF-A4B9-A39B2863E984}" type="pres">
      <dgm:prSet presAssocID="{3B0C8964-1D09-450E-B257-D1487B86DB74}" presName="parentText" presStyleLbl="node1" presStyleIdx="4" presStyleCnt="5">
        <dgm:presLayoutVars>
          <dgm:chMax val="0"/>
          <dgm:bulletEnabled val="1"/>
        </dgm:presLayoutVars>
      </dgm:prSet>
      <dgm:spPr/>
      <dgm:t>
        <a:bodyPr/>
        <a:lstStyle/>
        <a:p>
          <a:endParaRPr lang="en-US"/>
        </a:p>
      </dgm:t>
    </dgm:pt>
    <dgm:pt modelId="{62C16D62-5EB5-4549-A329-A355BCF837EE}" type="pres">
      <dgm:prSet presAssocID="{3B0C8964-1D09-450E-B257-D1487B86DB74}" presName="childText" presStyleLbl="revTx" presStyleIdx="4" presStyleCnt="5">
        <dgm:presLayoutVars>
          <dgm:bulletEnabled val="1"/>
        </dgm:presLayoutVars>
      </dgm:prSet>
      <dgm:spPr/>
      <dgm:t>
        <a:bodyPr/>
        <a:lstStyle/>
        <a:p>
          <a:endParaRPr lang="en-US"/>
        </a:p>
      </dgm:t>
    </dgm:pt>
  </dgm:ptLst>
  <dgm:cxnLst>
    <dgm:cxn modelId="{661B999A-FF09-4914-83EC-9752A0B6DFBA}" type="presOf" srcId="{E7354E7E-C81A-4E85-82A5-AAB1B9BDF023}" destId="{A6170852-CD95-4A25-B089-D6B307265438}" srcOrd="0" destOrd="1" presId="urn:microsoft.com/office/officeart/2005/8/layout/vList2"/>
    <dgm:cxn modelId="{0683B28B-0359-4C00-AFF0-3ABD3553A471}" srcId="{7F3EE7F4-5CF1-432E-A16A-EF1709181AEB}" destId="{58A43B6F-DE60-4DF8-8397-0C3A8E3D1E67}" srcOrd="2" destOrd="0" parTransId="{578542A2-45F1-4006-9AB5-FFA68462A556}" sibTransId="{8A6C530E-7229-4411-8939-E9774EA8157D}"/>
    <dgm:cxn modelId="{B238C78B-E8BC-42F7-AD62-AC8EB13D3320}" srcId="{90250D92-EAF1-4F2C-B772-CC48C11D0311}" destId="{E7354E7E-C81A-4E85-82A5-AAB1B9BDF023}" srcOrd="1" destOrd="0" parTransId="{3714DFBC-D870-4277-A7A8-1EF2708045F6}" sibTransId="{72362CD0-47C8-4D1C-BBBC-394965B03426}"/>
    <dgm:cxn modelId="{C8A05AC8-8A6F-42B8-B263-CC04FAB91599}" type="presOf" srcId="{ADF55BF1-2207-42EA-A91F-034F42C917E8}" destId="{9F2421E4-D361-44A0-AC25-766C29141420}" srcOrd="0" destOrd="0" presId="urn:microsoft.com/office/officeart/2005/8/layout/vList2"/>
    <dgm:cxn modelId="{12DAC10A-5BBE-4B7C-8B1A-5FB174599222}" srcId="{6F84F787-5F99-452F-AD9B-0BD6125B0C3D}" destId="{ADF55BF1-2207-42EA-A91F-034F42C917E8}" srcOrd="3" destOrd="0" parTransId="{8CEA65A1-908D-43B2-9575-B9F965EB3642}" sibTransId="{08B1E362-BBA7-4F5A-8FEF-54F78AFED0E5}"/>
    <dgm:cxn modelId="{3224313E-18F2-4B88-9256-F2E22589FFC6}" type="presOf" srcId="{2D8D9A42-2405-4335-884B-C3A72D7CC801}" destId="{48C4D8D6-E7FC-4E3C-9F84-84133BB46313}" srcOrd="0" destOrd="1" presId="urn:microsoft.com/office/officeart/2005/8/layout/vList2"/>
    <dgm:cxn modelId="{2136FC02-1A38-4D50-9B50-1D929A0065DF}" type="presOf" srcId="{6F84F787-5F99-452F-AD9B-0BD6125B0C3D}" destId="{85DAB027-F54C-44DC-BDBE-232ED77CC6C1}" srcOrd="0" destOrd="0" presId="urn:microsoft.com/office/officeart/2005/8/layout/vList2"/>
    <dgm:cxn modelId="{98F9E3D3-7F44-4A06-97DA-DFA552D612DB}" srcId="{3B0C8964-1D09-450E-B257-D1487B86DB74}" destId="{37EE0B57-9186-498C-834F-7181AC55BFE6}" srcOrd="2" destOrd="0" parTransId="{12C4F8E0-1640-4F6E-A06D-308F142204DA}" sibTransId="{007203CE-6048-4E25-B715-9E99287C1CFB}"/>
    <dgm:cxn modelId="{AEC32660-96BB-4225-BBFE-E161623BD20F}" type="presOf" srcId="{3B0C8964-1D09-450E-B257-D1487B86DB74}" destId="{E9C6BFCA-9A65-41FF-A4B9-A39B2863E984}" srcOrd="0" destOrd="0" presId="urn:microsoft.com/office/officeart/2005/8/layout/vList2"/>
    <dgm:cxn modelId="{C67DED16-DFE3-4362-B047-3E4F92774CCA}" type="presOf" srcId="{27BD6DE6-A64E-4D10-9273-68986977416E}" destId="{D6C6CA5C-623B-4113-8558-EECF5C4AA422}" srcOrd="0" destOrd="0" presId="urn:microsoft.com/office/officeart/2005/8/layout/vList2"/>
    <dgm:cxn modelId="{BA674E7E-F7A3-4076-A293-1A4DF7219686}" srcId="{7F3EE7F4-5CF1-432E-A16A-EF1709181AEB}" destId="{2D8D9A42-2405-4335-884B-C3A72D7CC801}" srcOrd="1" destOrd="0" parTransId="{7C74206E-2C73-4D28-A60F-E32A8C5F2EB6}" sibTransId="{5538DDC9-A4BB-453A-AA0B-762D8DC7EDEC}"/>
    <dgm:cxn modelId="{130FBD5F-C80C-4A75-9F49-A9BDD40BEC33}" srcId="{ADF55BF1-2207-42EA-A91F-034F42C917E8}" destId="{4659FB8F-1A94-4457-B691-4E237DF460A1}" srcOrd="0" destOrd="0" parTransId="{B69E66DD-2FE8-446C-B1E6-A48C36DEC71E}" sibTransId="{AE1921D4-B128-4F31-AC73-13214B1F561F}"/>
    <dgm:cxn modelId="{06E042A0-C5D5-4C68-9A75-5470F9DA343D}" type="presOf" srcId="{4E0E8B61-593F-42FB-B93A-94091A7A5016}" destId="{62C16D62-5EB5-4549-A329-A355BCF837EE}" srcOrd="0" destOrd="1" presId="urn:microsoft.com/office/officeart/2005/8/layout/vList2"/>
    <dgm:cxn modelId="{ADF04E26-3543-49A5-891B-9FB1EF73CB6D}" type="presOf" srcId="{90250D92-EAF1-4F2C-B772-CC48C11D0311}" destId="{2309305B-C855-4771-85E1-9B59415FD537}" srcOrd="0" destOrd="0" presId="urn:microsoft.com/office/officeart/2005/8/layout/vList2"/>
    <dgm:cxn modelId="{BA1EED61-5785-4913-87C2-607BB9D65C7A}" srcId="{7F3EE7F4-5CF1-432E-A16A-EF1709181AEB}" destId="{31D8F70D-89DF-4EF2-95ED-23355DFA290D}" srcOrd="0" destOrd="0" parTransId="{4118F54B-9884-43E0-B07A-843CD0E5ADB0}" sibTransId="{D8AC031E-BB32-4D50-AFAA-EC4C772735F0}"/>
    <dgm:cxn modelId="{51167CE3-784F-425F-A2AD-3FD898503C36}" srcId="{27BD6DE6-A64E-4D10-9273-68986977416E}" destId="{B0FCDD16-8224-4E79-ABF5-87D73043DDA9}" srcOrd="0" destOrd="0" parTransId="{5B57E8F0-FB3F-4C32-A79D-441557C8A19F}" sibTransId="{3C59DC4E-D43D-487F-83AF-054B96DF5732}"/>
    <dgm:cxn modelId="{059A6880-5187-4333-9903-A51CCFA1B8EE}" srcId="{6F84F787-5F99-452F-AD9B-0BD6125B0C3D}" destId="{3B0C8964-1D09-450E-B257-D1487B86DB74}" srcOrd="4" destOrd="0" parTransId="{FA297013-325D-49B2-8474-50BF9961DD71}" sibTransId="{BF1E326C-C615-4106-93AE-00EF9827C1B3}"/>
    <dgm:cxn modelId="{D1D1BEFD-5345-4F94-A284-2BEC13F6B86C}" type="presOf" srcId="{CEF23D61-89F6-4874-AE64-E1EBAF161DDD}" destId="{62C16D62-5EB5-4549-A329-A355BCF837EE}" srcOrd="0" destOrd="0" presId="urn:microsoft.com/office/officeart/2005/8/layout/vList2"/>
    <dgm:cxn modelId="{A32B1BB6-92B0-4366-B170-A5AE63E07314}" type="presOf" srcId="{31D8F70D-89DF-4EF2-95ED-23355DFA290D}" destId="{48C4D8D6-E7FC-4E3C-9F84-84133BB46313}" srcOrd="0" destOrd="0" presId="urn:microsoft.com/office/officeart/2005/8/layout/vList2"/>
    <dgm:cxn modelId="{F8593BB8-040D-45E5-A040-33463384AB91}" srcId="{6F84F787-5F99-452F-AD9B-0BD6125B0C3D}" destId="{27BD6DE6-A64E-4D10-9273-68986977416E}" srcOrd="2" destOrd="0" parTransId="{C45F01DC-DAB6-481E-ABF3-6A5B171385BA}" sibTransId="{017C8BE8-7444-4868-A355-78BA7F2A9108}"/>
    <dgm:cxn modelId="{AF0007C4-DDEA-4E0C-9924-8AFC19D30F0F}" srcId="{6F84F787-5F99-452F-AD9B-0BD6125B0C3D}" destId="{7F3EE7F4-5CF1-432E-A16A-EF1709181AEB}" srcOrd="0" destOrd="0" parTransId="{41F9131A-82C0-45B3-84EB-25C445DFB798}" sibTransId="{C7FB9F7D-C9D7-4F24-801C-51D68C64976A}"/>
    <dgm:cxn modelId="{833E3FE2-BEBC-4C7F-823A-35867F1A1DDB}" type="presOf" srcId="{58A43B6F-DE60-4DF8-8397-0C3A8E3D1E67}" destId="{48C4D8D6-E7FC-4E3C-9F84-84133BB46313}" srcOrd="0" destOrd="2" presId="urn:microsoft.com/office/officeart/2005/8/layout/vList2"/>
    <dgm:cxn modelId="{98BDDB71-FCB7-4F0E-8D9A-0C86EAA96634}" srcId="{27BD6DE6-A64E-4D10-9273-68986977416E}" destId="{006E8510-316B-458A-9BC1-17759118BF14}" srcOrd="1" destOrd="0" parTransId="{8FEFC947-AA13-46EC-AFCC-4DF9015A334C}" sibTransId="{12DBC6C4-6545-4405-8502-19BB0F51EC30}"/>
    <dgm:cxn modelId="{BE55A903-595D-4A8D-9E2D-31C0043369DE}" srcId="{6F84F787-5F99-452F-AD9B-0BD6125B0C3D}" destId="{90250D92-EAF1-4F2C-B772-CC48C11D0311}" srcOrd="1" destOrd="0" parTransId="{C1AE61F7-B862-470C-A4DB-65F078287B01}" sibTransId="{AC977458-9D6E-44DC-99C5-F628B9176A90}"/>
    <dgm:cxn modelId="{B4EA2332-8F69-4B38-BF96-22112ED5504C}" srcId="{3B0C8964-1D09-450E-B257-D1487B86DB74}" destId="{CEF23D61-89F6-4874-AE64-E1EBAF161DDD}" srcOrd="0" destOrd="0" parTransId="{278C4D6D-832E-4BA9-85BC-A036B111CA39}" sibTransId="{6F4783AB-6E3A-442C-983F-049119661D62}"/>
    <dgm:cxn modelId="{97B4ADB5-033A-4E3D-BCE5-CE3E6BBFFF94}" srcId="{3B0C8964-1D09-450E-B257-D1487B86DB74}" destId="{4E0E8B61-593F-42FB-B93A-94091A7A5016}" srcOrd="1" destOrd="0" parTransId="{C4C4336F-9A9E-4C71-860D-D728CC84DFFF}" sibTransId="{8DF477B0-D0D3-455D-9B01-A5AA6FC37846}"/>
    <dgm:cxn modelId="{31F10C05-64EB-4924-B8E0-6160CF825C6F}" srcId="{90250D92-EAF1-4F2C-B772-CC48C11D0311}" destId="{4F0349F7-7124-4645-B7CB-EE5C90341F93}" srcOrd="0" destOrd="0" parTransId="{0768AB17-249D-4D7B-9E2E-F1DF4E858B00}" sibTransId="{81FB1A49-7F85-4AFF-A847-F85C470A74AF}"/>
    <dgm:cxn modelId="{146DCE2C-A628-44CF-B44C-1DCBDDA8C9FF}" type="presOf" srcId="{B0FCDD16-8224-4E79-ABF5-87D73043DDA9}" destId="{F3B6B158-1AE0-4D8B-A702-A8715E021A2A}" srcOrd="0" destOrd="0" presId="urn:microsoft.com/office/officeart/2005/8/layout/vList2"/>
    <dgm:cxn modelId="{4554D6A5-A803-47C9-A0A4-4B22F4EDFC52}" type="presOf" srcId="{37EE0B57-9186-498C-834F-7181AC55BFE6}" destId="{62C16D62-5EB5-4549-A329-A355BCF837EE}" srcOrd="0" destOrd="2" presId="urn:microsoft.com/office/officeart/2005/8/layout/vList2"/>
    <dgm:cxn modelId="{6F1A20F1-9292-4C19-B26E-38E2F0663A85}" type="presOf" srcId="{4F0349F7-7124-4645-B7CB-EE5C90341F93}" destId="{A6170852-CD95-4A25-B089-D6B307265438}" srcOrd="0" destOrd="0" presId="urn:microsoft.com/office/officeart/2005/8/layout/vList2"/>
    <dgm:cxn modelId="{2A5FD477-05DE-4899-AF3C-CE5A5DE45842}" type="presOf" srcId="{4659FB8F-1A94-4457-B691-4E237DF460A1}" destId="{6BF239D3-1E4A-4916-8D52-AB44EC718AE2}" srcOrd="0" destOrd="0" presId="urn:microsoft.com/office/officeart/2005/8/layout/vList2"/>
    <dgm:cxn modelId="{876AFEAD-EA67-4CF9-A983-954E585CF568}" type="presOf" srcId="{006E8510-316B-458A-9BC1-17759118BF14}" destId="{F3B6B158-1AE0-4D8B-A702-A8715E021A2A}" srcOrd="0" destOrd="1" presId="urn:microsoft.com/office/officeart/2005/8/layout/vList2"/>
    <dgm:cxn modelId="{70AB6647-3A78-43D4-8A43-B8D4236CF243}" type="presOf" srcId="{7F3EE7F4-5CF1-432E-A16A-EF1709181AEB}" destId="{EC610065-CFB3-4CEF-BC1D-8B50BDA86689}" srcOrd="0" destOrd="0" presId="urn:microsoft.com/office/officeart/2005/8/layout/vList2"/>
    <dgm:cxn modelId="{641FF6CF-18E6-4917-9E68-B3EE90E6A343}" type="presParOf" srcId="{85DAB027-F54C-44DC-BDBE-232ED77CC6C1}" destId="{EC610065-CFB3-4CEF-BC1D-8B50BDA86689}" srcOrd="0" destOrd="0" presId="urn:microsoft.com/office/officeart/2005/8/layout/vList2"/>
    <dgm:cxn modelId="{AADF9B8A-F4E3-4087-BF5A-48E4E5B75C10}" type="presParOf" srcId="{85DAB027-F54C-44DC-BDBE-232ED77CC6C1}" destId="{48C4D8D6-E7FC-4E3C-9F84-84133BB46313}" srcOrd="1" destOrd="0" presId="urn:microsoft.com/office/officeart/2005/8/layout/vList2"/>
    <dgm:cxn modelId="{FC91255D-65B1-4A4B-8EB7-9F83F5BA69DA}" type="presParOf" srcId="{85DAB027-F54C-44DC-BDBE-232ED77CC6C1}" destId="{2309305B-C855-4771-85E1-9B59415FD537}" srcOrd="2" destOrd="0" presId="urn:microsoft.com/office/officeart/2005/8/layout/vList2"/>
    <dgm:cxn modelId="{BB0C8D00-E4E0-4A9B-BB60-C9A5C011522B}" type="presParOf" srcId="{85DAB027-F54C-44DC-BDBE-232ED77CC6C1}" destId="{A6170852-CD95-4A25-B089-D6B307265438}" srcOrd="3" destOrd="0" presId="urn:microsoft.com/office/officeart/2005/8/layout/vList2"/>
    <dgm:cxn modelId="{1D622E4A-A044-4385-B002-4942E6980DA2}" type="presParOf" srcId="{85DAB027-F54C-44DC-BDBE-232ED77CC6C1}" destId="{D6C6CA5C-623B-4113-8558-EECF5C4AA422}" srcOrd="4" destOrd="0" presId="urn:microsoft.com/office/officeart/2005/8/layout/vList2"/>
    <dgm:cxn modelId="{087399B7-70E3-4319-89C2-2EC91A2A66D0}" type="presParOf" srcId="{85DAB027-F54C-44DC-BDBE-232ED77CC6C1}" destId="{F3B6B158-1AE0-4D8B-A702-A8715E021A2A}" srcOrd="5" destOrd="0" presId="urn:microsoft.com/office/officeart/2005/8/layout/vList2"/>
    <dgm:cxn modelId="{90A66B4E-20E8-47BF-BB1C-BD7B23FBEC4B}" type="presParOf" srcId="{85DAB027-F54C-44DC-BDBE-232ED77CC6C1}" destId="{9F2421E4-D361-44A0-AC25-766C29141420}" srcOrd="6" destOrd="0" presId="urn:microsoft.com/office/officeart/2005/8/layout/vList2"/>
    <dgm:cxn modelId="{DF136F26-20D1-4B70-B7C5-387777F012B3}" type="presParOf" srcId="{85DAB027-F54C-44DC-BDBE-232ED77CC6C1}" destId="{6BF239D3-1E4A-4916-8D52-AB44EC718AE2}" srcOrd="7" destOrd="0" presId="urn:microsoft.com/office/officeart/2005/8/layout/vList2"/>
    <dgm:cxn modelId="{05D58CFD-A900-4007-9B40-D93987CCFE5A}" type="presParOf" srcId="{85DAB027-F54C-44DC-BDBE-232ED77CC6C1}" destId="{E9C6BFCA-9A65-41FF-A4B9-A39B2863E984}" srcOrd="8" destOrd="0" presId="urn:microsoft.com/office/officeart/2005/8/layout/vList2"/>
    <dgm:cxn modelId="{A07F7F73-C7F5-4B85-9265-3D8F9EB91922}" type="presParOf" srcId="{85DAB027-F54C-44DC-BDBE-232ED77CC6C1}" destId="{62C16D62-5EB5-4549-A329-A355BCF837EE}"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10065-CFB3-4CEF-BC1D-8B50BDA86689}">
      <dsp:nvSpPr>
        <dsp:cNvPr id="0" name=""/>
        <dsp:cNvSpPr/>
      </dsp:nvSpPr>
      <dsp:spPr>
        <a:xfrm>
          <a:off x="0" y="54141"/>
          <a:ext cx="7979318"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8.1 Sequences</a:t>
          </a:r>
        </a:p>
      </dsp:txBody>
      <dsp:txXfrm>
        <a:off x="21075" y="75216"/>
        <a:ext cx="7937168" cy="389580"/>
      </dsp:txXfrm>
    </dsp:sp>
    <dsp:sp modelId="{48C4D8D6-E7FC-4E3C-9F84-84133BB46313}">
      <dsp:nvSpPr>
        <dsp:cNvPr id="0" name=""/>
        <dsp:cNvSpPr/>
      </dsp:nvSpPr>
      <dsp:spPr>
        <a:xfrm>
          <a:off x="0" y="485871"/>
          <a:ext cx="7979318" cy="820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Definitions: Sequence, term, explicit formula.</a:t>
          </a:r>
        </a:p>
        <a:p>
          <a:pPr marL="114300" lvl="1" indent="-114300" algn="l" defTabSz="622300">
            <a:lnSpc>
              <a:spcPct val="90000"/>
            </a:lnSpc>
            <a:spcBef>
              <a:spcPct val="0"/>
            </a:spcBef>
            <a:spcAft>
              <a:spcPct val="20000"/>
            </a:spcAft>
            <a:buChar char="••"/>
          </a:pPr>
          <a:r>
            <a:rPr lang="en-SG" sz="1400" kern="1200" dirty="0"/>
            <a:t>Summation notation; product notation; properties of summations and products.</a:t>
          </a:r>
          <a:endParaRPr lang="en-US" sz="1400" kern="1200" dirty="0"/>
        </a:p>
        <a:p>
          <a:pPr marL="114300" lvl="1" indent="-114300" algn="l" defTabSz="622300">
            <a:lnSpc>
              <a:spcPct val="90000"/>
            </a:lnSpc>
            <a:spcBef>
              <a:spcPct val="0"/>
            </a:spcBef>
            <a:spcAft>
              <a:spcPct val="20000"/>
            </a:spcAft>
            <a:buChar char="••"/>
          </a:pPr>
          <a:r>
            <a:rPr lang="en-US" sz="1400" kern="1200" dirty="0"/>
            <a:t>Change of variable; some common sequences.</a:t>
          </a:r>
        </a:p>
      </dsp:txBody>
      <dsp:txXfrm>
        <a:off x="0" y="485871"/>
        <a:ext cx="7979318" cy="820493"/>
      </dsp:txXfrm>
    </dsp:sp>
    <dsp:sp modelId="{2309305B-C855-4771-85E1-9B59415FD537}">
      <dsp:nvSpPr>
        <dsp:cNvPr id="0" name=""/>
        <dsp:cNvSpPr/>
      </dsp:nvSpPr>
      <dsp:spPr>
        <a:xfrm>
          <a:off x="0" y="1306364"/>
          <a:ext cx="7979318"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8.2 Mathematical Induction I</a:t>
          </a:r>
        </a:p>
      </dsp:txBody>
      <dsp:txXfrm>
        <a:off x="21075" y="1327439"/>
        <a:ext cx="7937168" cy="389580"/>
      </dsp:txXfrm>
    </dsp:sp>
    <dsp:sp modelId="{A6170852-CD95-4A25-B089-D6B307265438}">
      <dsp:nvSpPr>
        <dsp:cNvPr id="0" name=""/>
        <dsp:cNvSpPr/>
      </dsp:nvSpPr>
      <dsp:spPr>
        <a:xfrm>
          <a:off x="0" y="1738094"/>
          <a:ext cx="7979318"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Principle of mathematical induction</a:t>
          </a:r>
        </a:p>
        <a:p>
          <a:pPr marL="114300" lvl="1" indent="-114300" algn="l" defTabSz="622300">
            <a:lnSpc>
              <a:spcPct val="90000"/>
            </a:lnSpc>
            <a:spcBef>
              <a:spcPct val="0"/>
            </a:spcBef>
            <a:spcAft>
              <a:spcPct val="20000"/>
            </a:spcAft>
            <a:buChar char="••"/>
          </a:pPr>
          <a:r>
            <a:rPr lang="en-US" sz="1400" kern="1200" dirty="0"/>
            <a:t>Examples: Sum of first </a:t>
          </a:r>
          <a:r>
            <a:rPr lang="en-US" sz="1400" i="1" kern="1200" dirty="0"/>
            <a:t>n</a:t>
          </a:r>
          <a:r>
            <a:rPr lang="en-US" sz="1400" kern="1200" dirty="0"/>
            <a:t> integers, sum of a geometric sequence</a:t>
          </a:r>
        </a:p>
      </dsp:txBody>
      <dsp:txXfrm>
        <a:off x="0" y="1738094"/>
        <a:ext cx="7979318" cy="484380"/>
      </dsp:txXfrm>
    </dsp:sp>
    <dsp:sp modelId="{D6C6CA5C-623B-4113-8558-EECF5C4AA422}">
      <dsp:nvSpPr>
        <dsp:cNvPr id="0" name=""/>
        <dsp:cNvSpPr/>
      </dsp:nvSpPr>
      <dsp:spPr>
        <a:xfrm>
          <a:off x="0" y="2222474"/>
          <a:ext cx="7979318"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8.3 Mathematical Induction II	</a:t>
          </a:r>
        </a:p>
      </dsp:txBody>
      <dsp:txXfrm>
        <a:off x="21075" y="2243549"/>
        <a:ext cx="7937168" cy="389580"/>
      </dsp:txXfrm>
    </dsp:sp>
    <dsp:sp modelId="{F3B6B158-1AE0-4D8B-A702-A8715E021A2A}">
      <dsp:nvSpPr>
        <dsp:cNvPr id="0" name=""/>
        <dsp:cNvSpPr/>
      </dsp:nvSpPr>
      <dsp:spPr>
        <a:xfrm>
          <a:off x="0" y="2654204"/>
          <a:ext cx="7979318"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Strong mathematical induction</a:t>
          </a:r>
        </a:p>
        <a:p>
          <a:pPr marL="114300" lvl="1" indent="-114300" algn="l" defTabSz="622300">
            <a:lnSpc>
              <a:spcPct val="90000"/>
            </a:lnSpc>
            <a:spcBef>
              <a:spcPct val="0"/>
            </a:spcBef>
            <a:spcAft>
              <a:spcPct val="20000"/>
            </a:spcAft>
            <a:buChar char="••"/>
          </a:pPr>
          <a:r>
            <a:rPr lang="en-US" sz="1400" kern="1200" dirty="0"/>
            <a:t>Example: Any integer &gt; 1 is divisible by a prime number</a:t>
          </a:r>
        </a:p>
      </dsp:txBody>
      <dsp:txXfrm>
        <a:off x="0" y="2654204"/>
        <a:ext cx="7979318" cy="484380"/>
      </dsp:txXfrm>
    </dsp:sp>
    <dsp:sp modelId="{9F2421E4-D361-44A0-AC25-766C29141420}">
      <dsp:nvSpPr>
        <dsp:cNvPr id="0" name=""/>
        <dsp:cNvSpPr/>
      </dsp:nvSpPr>
      <dsp:spPr>
        <a:xfrm>
          <a:off x="0" y="3138584"/>
          <a:ext cx="7979318"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8.4 Well-Ordering Principle</a:t>
          </a:r>
        </a:p>
      </dsp:txBody>
      <dsp:txXfrm>
        <a:off x="21075" y="3159659"/>
        <a:ext cx="7937168" cy="389580"/>
      </dsp:txXfrm>
    </dsp:sp>
    <dsp:sp modelId="{6BF239D3-1E4A-4916-8D52-AB44EC718AE2}">
      <dsp:nvSpPr>
        <dsp:cNvPr id="0" name=""/>
        <dsp:cNvSpPr/>
      </dsp:nvSpPr>
      <dsp:spPr>
        <a:xfrm>
          <a:off x="0" y="3570314"/>
          <a:ext cx="7979318"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Well-ordering principle for the integers</a:t>
          </a:r>
        </a:p>
      </dsp:txBody>
      <dsp:txXfrm>
        <a:off x="0" y="3570314"/>
        <a:ext cx="7979318" cy="298080"/>
      </dsp:txXfrm>
    </dsp:sp>
    <dsp:sp modelId="{E9C6BFCA-9A65-41FF-A4B9-A39B2863E984}">
      <dsp:nvSpPr>
        <dsp:cNvPr id="0" name=""/>
        <dsp:cNvSpPr/>
      </dsp:nvSpPr>
      <dsp:spPr>
        <a:xfrm>
          <a:off x="0" y="3868394"/>
          <a:ext cx="7979318"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SG" sz="1800" kern="1200" dirty="0"/>
            <a:t>8.5 Recurrence Relations</a:t>
          </a:r>
        </a:p>
      </dsp:txBody>
      <dsp:txXfrm>
        <a:off x="21075" y="3889469"/>
        <a:ext cx="7937168" cy="389580"/>
      </dsp:txXfrm>
    </dsp:sp>
    <dsp:sp modelId="{62C16D62-5EB5-4549-A329-A355BCF837EE}">
      <dsp:nvSpPr>
        <dsp:cNvPr id="0" name=""/>
        <dsp:cNvSpPr/>
      </dsp:nvSpPr>
      <dsp:spPr>
        <a:xfrm>
          <a:off x="0" y="4300124"/>
          <a:ext cx="7979318"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SG" sz="1400" kern="1200" dirty="0"/>
            <a:t>Definition</a:t>
          </a:r>
        </a:p>
        <a:p>
          <a:pPr marL="114300" lvl="1" indent="-114300" algn="l" defTabSz="622300">
            <a:lnSpc>
              <a:spcPct val="90000"/>
            </a:lnSpc>
            <a:spcBef>
              <a:spcPct val="0"/>
            </a:spcBef>
            <a:spcAft>
              <a:spcPct val="20000"/>
            </a:spcAft>
            <a:buChar char="••"/>
          </a:pPr>
          <a:r>
            <a:rPr lang="en-SG" sz="1400" kern="1200" dirty="0"/>
            <a:t>Recursively defined sets</a:t>
          </a:r>
        </a:p>
        <a:p>
          <a:pPr marL="114300" lvl="1" indent="-114300" algn="l" defTabSz="622300">
            <a:lnSpc>
              <a:spcPct val="90000"/>
            </a:lnSpc>
            <a:spcBef>
              <a:spcPct val="0"/>
            </a:spcBef>
            <a:spcAft>
              <a:spcPct val="20000"/>
            </a:spcAft>
            <a:buChar char="••"/>
          </a:pPr>
          <a:r>
            <a:rPr lang="en-SG" sz="1400" kern="1200" dirty="0" smtClean="0"/>
            <a:t>Structural induction</a:t>
          </a:r>
          <a:endParaRPr lang="en-SG" sz="1400" kern="1200" dirty="0"/>
        </a:p>
      </dsp:txBody>
      <dsp:txXfrm>
        <a:off x="0" y="4300124"/>
        <a:ext cx="7979318" cy="7265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AF87D3-6609-4895-8881-950251D61054}" type="datetimeFigureOut">
              <a:rPr lang="en-SG" smtClean="0"/>
              <a:t>29/8/2022</a:t>
            </a:fld>
            <a:endParaRPr lang="en-SG"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67E88-3C73-4F9C-825D-426281F3743E}" type="slidenum">
              <a:rPr lang="en-SG" smtClean="0"/>
              <a:t>‹#›</a:t>
            </a:fld>
            <a:endParaRPr lang="en-SG" dirty="0"/>
          </a:p>
        </p:txBody>
      </p:sp>
    </p:spTree>
    <p:extLst>
      <p:ext uri="{BB962C8B-B14F-4D97-AF65-F5344CB8AC3E}">
        <p14:creationId xmlns:p14="http://schemas.microsoft.com/office/powerpoint/2010/main" val="257906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a:t>
            </a:fld>
            <a:endParaRPr lang="en-SG" dirty="0"/>
          </a:p>
        </p:txBody>
      </p:sp>
    </p:spTree>
    <p:extLst>
      <p:ext uri="{BB962C8B-B14F-4D97-AF65-F5344CB8AC3E}">
        <p14:creationId xmlns:p14="http://schemas.microsoft.com/office/powerpoint/2010/main" val="4149808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11</a:t>
            </a:fld>
            <a:endParaRPr lang="en-SG" dirty="0"/>
          </a:p>
        </p:txBody>
      </p:sp>
    </p:spTree>
    <p:extLst>
      <p:ext uri="{BB962C8B-B14F-4D97-AF65-F5344CB8AC3E}">
        <p14:creationId xmlns:p14="http://schemas.microsoft.com/office/powerpoint/2010/main" val="2997007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12</a:t>
            </a:fld>
            <a:endParaRPr lang="en-SG" dirty="0"/>
          </a:p>
        </p:txBody>
      </p:sp>
    </p:spTree>
    <p:extLst>
      <p:ext uri="{BB962C8B-B14F-4D97-AF65-F5344CB8AC3E}">
        <p14:creationId xmlns:p14="http://schemas.microsoft.com/office/powerpoint/2010/main" val="1520815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13</a:t>
            </a:fld>
            <a:endParaRPr lang="en-SG" dirty="0"/>
          </a:p>
        </p:txBody>
      </p:sp>
    </p:spTree>
    <p:extLst>
      <p:ext uri="{BB962C8B-B14F-4D97-AF65-F5344CB8AC3E}">
        <p14:creationId xmlns:p14="http://schemas.microsoft.com/office/powerpoint/2010/main" val="1968706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14</a:t>
            </a:fld>
            <a:endParaRPr lang="en-SG" dirty="0"/>
          </a:p>
        </p:txBody>
      </p:sp>
    </p:spTree>
    <p:extLst>
      <p:ext uri="{BB962C8B-B14F-4D97-AF65-F5344CB8AC3E}">
        <p14:creationId xmlns:p14="http://schemas.microsoft.com/office/powerpoint/2010/main" val="2789653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15</a:t>
            </a:fld>
            <a:endParaRPr lang="en-SG" dirty="0"/>
          </a:p>
        </p:txBody>
      </p:sp>
    </p:spTree>
    <p:extLst>
      <p:ext uri="{BB962C8B-B14F-4D97-AF65-F5344CB8AC3E}">
        <p14:creationId xmlns:p14="http://schemas.microsoft.com/office/powerpoint/2010/main" val="4226511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16</a:t>
            </a:fld>
            <a:endParaRPr lang="en-SG" dirty="0"/>
          </a:p>
        </p:txBody>
      </p:sp>
    </p:spTree>
    <p:extLst>
      <p:ext uri="{BB962C8B-B14F-4D97-AF65-F5344CB8AC3E}">
        <p14:creationId xmlns:p14="http://schemas.microsoft.com/office/powerpoint/2010/main" val="1723605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17</a:t>
            </a:fld>
            <a:endParaRPr lang="en-SG" dirty="0"/>
          </a:p>
        </p:txBody>
      </p:sp>
    </p:spTree>
    <p:extLst>
      <p:ext uri="{BB962C8B-B14F-4D97-AF65-F5344CB8AC3E}">
        <p14:creationId xmlns:p14="http://schemas.microsoft.com/office/powerpoint/2010/main" val="2666558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18</a:t>
            </a:fld>
            <a:endParaRPr lang="en-SG" dirty="0"/>
          </a:p>
        </p:txBody>
      </p:sp>
    </p:spTree>
    <p:extLst>
      <p:ext uri="{BB962C8B-B14F-4D97-AF65-F5344CB8AC3E}">
        <p14:creationId xmlns:p14="http://schemas.microsoft.com/office/powerpoint/2010/main" val="586071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19</a:t>
            </a:fld>
            <a:endParaRPr lang="en-SG" dirty="0"/>
          </a:p>
        </p:txBody>
      </p:sp>
    </p:spTree>
    <p:extLst>
      <p:ext uri="{BB962C8B-B14F-4D97-AF65-F5344CB8AC3E}">
        <p14:creationId xmlns:p14="http://schemas.microsoft.com/office/powerpoint/2010/main" val="2563952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a:t>
            </a:fld>
            <a:endParaRPr lang="en-SG" dirty="0"/>
          </a:p>
        </p:txBody>
      </p:sp>
    </p:spTree>
    <p:extLst>
      <p:ext uri="{BB962C8B-B14F-4D97-AF65-F5344CB8AC3E}">
        <p14:creationId xmlns:p14="http://schemas.microsoft.com/office/powerpoint/2010/main" val="199352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20</a:t>
            </a:fld>
            <a:endParaRPr lang="en-SG" dirty="0"/>
          </a:p>
        </p:txBody>
      </p:sp>
    </p:spTree>
    <p:extLst>
      <p:ext uri="{BB962C8B-B14F-4D97-AF65-F5344CB8AC3E}">
        <p14:creationId xmlns:p14="http://schemas.microsoft.com/office/powerpoint/2010/main" val="1283868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21</a:t>
            </a:fld>
            <a:endParaRPr lang="en-SG" dirty="0"/>
          </a:p>
        </p:txBody>
      </p:sp>
    </p:spTree>
    <p:extLst>
      <p:ext uri="{BB962C8B-B14F-4D97-AF65-F5344CB8AC3E}">
        <p14:creationId xmlns:p14="http://schemas.microsoft.com/office/powerpoint/2010/main" val="764995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22</a:t>
            </a:fld>
            <a:endParaRPr lang="en-SG" dirty="0"/>
          </a:p>
        </p:txBody>
      </p:sp>
    </p:spTree>
    <p:extLst>
      <p:ext uri="{BB962C8B-B14F-4D97-AF65-F5344CB8AC3E}">
        <p14:creationId xmlns:p14="http://schemas.microsoft.com/office/powerpoint/2010/main" val="16675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23</a:t>
            </a:fld>
            <a:endParaRPr lang="en-SG" dirty="0"/>
          </a:p>
        </p:txBody>
      </p:sp>
    </p:spTree>
    <p:extLst>
      <p:ext uri="{BB962C8B-B14F-4D97-AF65-F5344CB8AC3E}">
        <p14:creationId xmlns:p14="http://schemas.microsoft.com/office/powerpoint/2010/main" val="3701740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24</a:t>
            </a:fld>
            <a:endParaRPr lang="en-SG" dirty="0"/>
          </a:p>
        </p:txBody>
      </p:sp>
    </p:spTree>
    <p:extLst>
      <p:ext uri="{BB962C8B-B14F-4D97-AF65-F5344CB8AC3E}">
        <p14:creationId xmlns:p14="http://schemas.microsoft.com/office/powerpoint/2010/main" val="14942250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25</a:t>
            </a:fld>
            <a:endParaRPr lang="en-SG" dirty="0"/>
          </a:p>
        </p:txBody>
      </p:sp>
    </p:spTree>
    <p:extLst>
      <p:ext uri="{BB962C8B-B14F-4D97-AF65-F5344CB8AC3E}">
        <p14:creationId xmlns:p14="http://schemas.microsoft.com/office/powerpoint/2010/main" val="409391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26</a:t>
            </a:fld>
            <a:endParaRPr lang="en-SG" dirty="0"/>
          </a:p>
        </p:txBody>
      </p:sp>
    </p:spTree>
    <p:extLst>
      <p:ext uri="{BB962C8B-B14F-4D97-AF65-F5344CB8AC3E}">
        <p14:creationId xmlns:p14="http://schemas.microsoft.com/office/powerpoint/2010/main" val="1174909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27</a:t>
            </a:fld>
            <a:endParaRPr lang="en-SG" dirty="0"/>
          </a:p>
        </p:txBody>
      </p:sp>
    </p:spTree>
    <p:extLst>
      <p:ext uri="{BB962C8B-B14F-4D97-AF65-F5344CB8AC3E}">
        <p14:creationId xmlns:p14="http://schemas.microsoft.com/office/powerpoint/2010/main" val="10672021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28</a:t>
            </a:fld>
            <a:endParaRPr lang="en-SG" dirty="0"/>
          </a:p>
        </p:txBody>
      </p:sp>
    </p:spTree>
    <p:extLst>
      <p:ext uri="{BB962C8B-B14F-4D97-AF65-F5344CB8AC3E}">
        <p14:creationId xmlns:p14="http://schemas.microsoft.com/office/powerpoint/2010/main" val="15176617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29</a:t>
            </a:fld>
            <a:endParaRPr lang="en-SG" dirty="0"/>
          </a:p>
        </p:txBody>
      </p:sp>
    </p:spTree>
    <p:extLst>
      <p:ext uri="{BB962C8B-B14F-4D97-AF65-F5344CB8AC3E}">
        <p14:creationId xmlns:p14="http://schemas.microsoft.com/office/powerpoint/2010/main" val="854406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a:t>
            </a:fld>
            <a:endParaRPr lang="en-SG" dirty="0"/>
          </a:p>
        </p:txBody>
      </p:sp>
    </p:spTree>
    <p:extLst>
      <p:ext uri="{BB962C8B-B14F-4D97-AF65-F5344CB8AC3E}">
        <p14:creationId xmlns:p14="http://schemas.microsoft.com/office/powerpoint/2010/main" val="4224581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30</a:t>
            </a:fld>
            <a:endParaRPr lang="en-SG" dirty="0"/>
          </a:p>
        </p:txBody>
      </p:sp>
    </p:spTree>
    <p:extLst>
      <p:ext uri="{BB962C8B-B14F-4D97-AF65-F5344CB8AC3E}">
        <p14:creationId xmlns:p14="http://schemas.microsoft.com/office/powerpoint/2010/main" val="1569109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31</a:t>
            </a:fld>
            <a:endParaRPr lang="en-SG" dirty="0"/>
          </a:p>
        </p:txBody>
      </p:sp>
    </p:spTree>
    <p:extLst>
      <p:ext uri="{BB962C8B-B14F-4D97-AF65-F5344CB8AC3E}">
        <p14:creationId xmlns:p14="http://schemas.microsoft.com/office/powerpoint/2010/main" val="2189000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32</a:t>
            </a:fld>
            <a:endParaRPr lang="en-SG" dirty="0"/>
          </a:p>
        </p:txBody>
      </p:sp>
    </p:spTree>
    <p:extLst>
      <p:ext uri="{BB962C8B-B14F-4D97-AF65-F5344CB8AC3E}">
        <p14:creationId xmlns:p14="http://schemas.microsoft.com/office/powerpoint/2010/main" val="39081336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33</a:t>
            </a:fld>
            <a:endParaRPr lang="en-SG" dirty="0"/>
          </a:p>
        </p:txBody>
      </p:sp>
    </p:spTree>
    <p:extLst>
      <p:ext uri="{BB962C8B-B14F-4D97-AF65-F5344CB8AC3E}">
        <p14:creationId xmlns:p14="http://schemas.microsoft.com/office/powerpoint/2010/main" val="32446938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34</a:t>
            </a:fld>
            <a:endParaRPr lang="en-SG" dirty="0"/>
          </a:p>
        </p:txBody>
      </p:sp>
    </p:spTree>
    <p:extLst>
      <p:ext uri="{BB962C8B-B14F-4D97-AF65-F5344CB8AC3E}">
        <p14:creationId xmlns:p14="http://schemas.microsoft.com/office/powerpoint/2010/main" val="42266226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35</a:t>
            </a:fld>
            <a:endParaRPr lang="en-SG" dirty="0"/>
          </a:p>
        </p:txBody>
      </p:sp>
    </p:spTree>
    <p:extLst>
      <p:ext uri="{BB962C8B-B14F-4D97-AF65-F5344CB8AC3E}">
        <p14:creationId xmlns:p14="http://schemas.microsoft.com/office/powerpoint/2010/main" val="34266474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36</a:t>
            </a:fld>
            <a:endParaRPr lang="en-SG" dirty="0"/>
          </a:p>
        </p:txBody>
      </p:sp>
    </p:spTree>
    <p:extLst>
      <p:ext uri="{BB962C8B-B14F-4D97-AF65-F5344CB8AC3E}">
        <p14:creationId xmlns:p14="http://schemas.microsoft.com/office/powerpoint/2010/main" val="20106821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37</a:t>
            </a:fld>
            <a:endParaRPr lang="en-SG" dirty="0"/>
          </a:p>
        </p:txBody>
      </p:sp>
    </p:spTree>
    <p:extLst>
      <p:ext uri="{BB962C8B-B14F-4D97-AF65-F5344CB8AC3E}">
        <p14:creationId xmlns:p14="http://schemas.microsoft.com/office/powerpoint/2010/main" val="10682899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38</a:t>
            </a:fld>
            <a:endParaRPr lang="en-SG" dirty="0"/>
          </a:p>
        </p:txBody>
      </p:sp>
    </p:spTree>
    <p:extLst>
      <p:ext uri="{BB962C8B-B14F-4D97-AF65-F5344CB8AC3E}">
        <p14:creationId xmlns:p14="http://schemas.microsoft.com/office/powerpoint/2010/main" val="25247185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39</a:t>
            </a:fld>
            <a:endParaRPr lang="en-SG" dirty="0"/>
          </a:p>
        </p:txBody>
      </p:sp>
    </p:spTree>
    <p:extLst>
      <p:ext uri="{BB962C8B-B14F-4D97-AF65-F5344CB8AC3E}">
        <p14:creationId xmlns:p14="http://schemas.microsoft.com/office/powerpoint/2010/main" val="2164578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40</a:t>
            </a:fld>
            <a:endParaRPr lang="en-SG" dirty="0"/>
          </a:p>
        </p:txBody>
      </p:sp>
    </p:spTree>
    <p:extLst>
      <p:ext uri="{BB962C8B-B14F-4D97-AF65-F5344CB8AC3E}">
        <p14:creationId xmlns:p14="http://schemas.microsoft.com/office/powerpoint/2010/main" val="9017489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41</a:t>
            </a:fld>
            <a:endParaRPr lang="en-SG" dirty="0"/>
          </a:p>
        </p:txBody>
      </p:sp>
    </p:spTree>
    <p:extLst>
      <p:ext uri="{BB962C8B-B14F-4D97-AF65-F5344CB8AC3E}">
        <p14:creationId xmlns:p14="http://schemas.microsoft.com/office/powerpoint/2010/main" val="27617153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42</a:t>
            </a:fld>
            <a:endParaRPr lang="en-SG" dirty="0"/>
          </a:p>
        </p:txBody>
      </p:sp>
    </p:spTree>
    <p:extLst>
      <p:ext uri="{BB962C8B-B14F-4D97-AF65-F5344CB8AC3E}">
        <p14:creationId xmlns:p14="http://schemas.microsoft.com/office/powerpoint/2010/main" val="521321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43</a:t>
            </a:fld>
            <a:endParaRPr lang="en-SG" dirty="0"/>
          </a:p>
        </p:txBody>
      </p:sp>
    </p:spTree>
    <p:extLst>
      <p:ext uri="{BB962C8B-B14F-4D97-AF65-F5344CB8AC3E}">
        <p14:creationId xmlns:p14="http://schemas.microsoft.com/office/powerpoint/2010/main" val="40925378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44</a:t>
            </a:fld>
            <a:endParaRPr lang="en-SG" dirty="0"/>
          </a:p>
        </p:txBody>
      </p:sp>
    </p:spTree>
    <p:extLst>
      <p:ext uri="{BB962C8B-B14F-4D97-AF65-F5344CB8AC3E}">
        <p14:creationId xmlns:p14="http://schemas.microsoft.com/office/powerpoint/2010/main" val="11208013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45</a:t>
            </a:fld>
            <a:endParaRPr lang="en-SG" dirty="0"/>
          </a:p>
        </p:txBody>
      </p:sp>
    </p:spTree>
    <p:extLst>
      <p:ext uri="{BB962C8B-B14F-4D97-AF65-F5344CB8AC3E}">
        <p14:creationId xmlns:p14="http://schemas.microsoft.com/office/powerpoint/2010/main" val="16755349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46</a:t>
            </a:fld>
            <a:endParaRPr lang="en-SG" dirty="0"/>
          </a:p>
        </p:txBody>
      </p:sp>
    </p:spTree>
    <p:extLst>
      <p:ext uri="{BB962C8B-B14F-4D97-AF65-F5344CB8AC3E}">
        <p14:creationId xmlns:p14="http://schemas.microsoft.com/office/powerpoint/2010/main" val="7246147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47</a:t>
            </a:fld>
            <a:endParaRPr lang="en-SG" dirty="0"/>
          </a:p>
        </p:txBody>
      </p:sp>
    </p:spTree>
    <p:extLst>
      <p:ext uri="{BB962C8B-B14F-4D97-AF65-F5344CB8AC3E}">
        <p14:creationId xmlns:p14="http://schemas.microsoft.com/office/powerpoint/2010/main" val="31753892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48</a:t>
            </a:fld>
            <a:endParaRPr lang="en-SG" dirty="0"/>
          </a:p>
        </p:txBody>
      </p:sp>
    </p:spTree>
    <p:extLst>
      <p:ext uri="{BB962C8B-B14F-4D97-AF65-F5344CB8AC3E}">
        <p14:creationId xmlns:p14="http://schemas.microsoft.com/office/powerpoint/2010/main" val="23298675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49</a:t>
            </a:fld>
            <a:endParaRPr lang="en-SG" dirty="0"/>
          </a:p>
        </p:txBody>
      </p:sp>
    </p:spTree>
    <p:extLst>
      <p:ext uri="{BB962C8B-B14F-4D97-AF65-F5344CB8AC3E}">
        <p14:creationId xmlns:p14="http://schemas.microsoft.com/office/powerpoint/2010/main" val="58500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a:t>
            </a:fld>
            <a:endParaRPr lang="en-SG" dirty="0"/>
          </a:p>
        </p:txBody>
      </p:sp>
    </p:spTree>
    <p:extLst>
      <p:ext uri="{BB962C8B-B14F-4D97-AF65-F5344CB8AC3E}">
        <p14:creationId xmlns:p14="http://schemas.microsoft.com/office/powerpoint/2010/main" val="34650790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50</a:t>
            </a:fld>
            <a:endParaRPr lang="en-SG" dirty="0"/>
          </a:p>
        </p:txBody>
      </p:sp>
    </p:spTree>
    <p:extLst>
      <p:ext uri="{BB962C8B-B14F-4D97-AF65-F5344CB8AC3E}">
        <p14:creationId xmlns:p14="http://schemas.microsoft.com/office/powerpoint/2010/main" val="30751168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51</a:t>
            </a:fld>
            <a:endParaRPr lang="en-SG" dirty="0"/>
          </a:p>
        </p:txBody>
      </p:sp>
    </p:spTree>
    <p:extLst>
      <p:ext uri="{BB962C8B-B14F-4D97-AF65-F5344CB8AC3E}">
        <p14:creationId xmlns:p14="http://schemas.microsoft.com/office/powerpoint/2010/main" val="28468908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52</a:t>
            </a:fld>
            <a:endParaRPr lang="en-SG" dirty="0"/>
          </a:p>
        </p:txBody>
      </p:sp>
    </p:spTree>
    <p:extLst>
      <p:ext uri="{BB962C8B-B14F-4D97-AF65-F5344CB8AC3E}">
        <p14:creationId xmlns:p14="http://schemas.microsoft.com/office/powerpoint/2010/main" val="41064805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53</a:t>
            </a:fld>
            <a:endParaRPr lang="en-SG" dirty="0"/>
          </a:p>
        </p:txBody>
      </p:sp>
    </p:spTree>
    <p:extLst>
      <p:ext uri="{BB962C8B-B14F-4D97-AF65-F5344CB8AC3E}">
        <p14:creationId xmlns:p14="http://schemas.microsoft.com/office/powerpoint/2010/main" val="7432274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54</a:t>
            </a:fld>
            <a:endParaRPr lang="en-SG" dirty="0"/>
          </a:p>
        </p:txBody>
      </p:sp>
    </p:spTree>
    <p:extLst>
      <p:ext uri="{BB962C8B-B14F-4D97-AF65-F5344CB8AC3E}">
        <p14:creationId xmlns:p14="http://schemas.microsoft.com/office/powerpoint/2010/main" val="16220213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55</a:t>
            </a:fld>
            <a:endParaRPr lang="en-SG" dirty="0"/>
          </a:p>
        </p:txBody>
      </p:sp>
    </p:spTree>
    <p:extLst>
      <p:ext uri="{BB962C8B-B14F-4D97-AF65-F5344CB8AC3E}">
        <p14:creationId xmlns:p14="http://schemas.microsoft.com/office/powerpoint/2010/main" val="15678487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56</a:t>
            </a:fld>
            <a:endParaRPr lang="en-SG" dirty="0"/>
          </a:p>
        </p:txBody>
      </p:sp>
    </p:spTree>
    <p:extLst>
      <p:ext uri="{BB962C8B-B14F-4D97-AF65-F5344CB8AC3E}">
        <p14:creationId xmlns:p14="http://schemas.microsoft.com/office/powerpoint/2010/main" val="13008852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57</a:t>
            </a:fld>
            <a:endParaRPr lang="en-SG" dirty="0"/>
          </a:p>
        </p:txBody>
      </p:sp>
    </p:spTree>
    <p:extLst>
      <p:ext uri="{BB962C8B-B14F-4D97-AF65-F5344CB8AC3E}">
        <p14:creationId xmlns:p14="http://schemas.microsoft.com/office/powerpoint/2010/main" val="14439752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58</a:t>
            </a:fld>
            <a:endParaRPr lang="en-SG" dirty="0"/>
          </a:p>
        </p:txBody>
      </p:sp>
    </p:spTree>
    <p:extLst>
      <p:ext uri="{BB962C8B-B14F-4D97-AF65-F5344CB8AC3E}">
        <p14:creationId xmlns:p14="http://schemas.microsoft.com/office/powerpoint/2010/main" val="15323362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59</a:t>
            </a:fld>
            <a:endParaRPr lang="en-SG" dirty="0"/>
          </a:p>
        </p:txBody>
      </p:sp>
    </p:spTree>
    <p:extLst>
      <p:ext uri="{BB962C8B-B14F-4D97-AF65-F5344CB8AC3E}">
        <p14:creationId xmlns:p14="http://schemas.microsoft.com/office/powerpoint/2010/main" val="1071718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a:t>
            </a:fld>
            <a:endParaRPr lang="en-SG" dirty="0"/>
          </a:p>
        </p:txBody>
      </p:sp>
    </p:spTree>
    <p:extLst>
      <p:ext uri="{BB962C8B-B14F-4D97-AF65-F5344CB8AC3E}">
        <p14:creationId xmlns:p14="http://schemas.microsoft.com/office/powerpoint/2010/main" val="17786122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60</a:t>
            </a:fld>
            <a:endParaRPr lang="en-SG" dirty="0"/>
          </a:p>
        </p:txBody>
      </p:sp>
    </p:spTree>
    <p:extLst>
      <p:ext uri="{BB962C8B-B14F-4D97-AF65-F5344CB8AC3E}">
        <p14:creationId xmlns:p14="http://schemas.microsoft.com/office/powerpoint/2010/main" val="1768103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a:t>
            </a:fld>
            <a:endParaRPr lang="en-SG" dirty="0"/>
          </a:p>
        </p:txBody>
      </p:sp>
    </p:spTree>
    <p:extLst>
      <p:ext uri="{BB962C8B-B14F-4D97-AF65-F5344CB8AC3E}">
        <p14:creationId xmlns:p14="http://schemas.microsoft.com/office/powerpoint/2010/main" val="45380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a:t>
            </a:fld>
            <a:endParaRPr lang="en-SG" dirty="0"/>
          </a:p>
        </p:txBody>
      </p:sp>
    </p:spTree>
    <p:extLst>
      <p:ext uri="{BB962C8B-B14F-4D97-AF65-F5344CB8AC3E}">
        <p14:creationId xmlns:p14="http://schemas.microsoft.com/office/powerpoint/2010/main" val="3643754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a:t>
            </a:fld>
            <a:endParaRPr lang="en-SG" dirty="0"/>
          </a:p>
        </p:txBody>
      </p:sp>
    </p:spTree>
    <p:extLst>
      <p:ext uri="{BB962C8B-B14F-4D97-AF65-F5344CB8AC3E}">
        <p14:creationId xmlns:p14="http://schemas.microsoft.com/office/powerpoint/2010/main" val="2396563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61355-5649-4AD8-BB9D-1A5455CEB169}" type="datetime1">
              <a:rPr lang="en-SG" smtClean="0"/>
              <a:t>29/8/2022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5409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615D4-F39F-40C8-B815-9D5F7CC6837A}" type="datetime1">
              <a:rPr lang="en-SG" smtClean="0"/>
              <a:t>29/8/2022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67846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6C2B7-FFFB-439E-984B-574F822BDA6B}" type="datetime1">
              <a:rPr lang="en-SG" smtClean="0"/>
              <a:t>29/8/2022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1842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3F7B6-8766-4E27-BCA9-2344E6587F41}" type="datetime1">
              <a:rPr lang="en-SG" smtClean="0"/>
              <a:t>29/8/2022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8198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2D75A-5185-443E-9091-36C60D98FB3F}" type="datetime1">
              <a:rPr lang="en-SG" smtClean="0"/>
              <a:t>29/8/2022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216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54EAFD-9772-4422-A2F2-E906626A189E}" type="datetime1">
              <a:rPr lang="en-SG" smtClean="0"/>
              <a:t>29/8/2022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1569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6E143B-0144-4690-B3B4-A05CFAE8D5F2}" type="datetime1">
              <a:rPr lang="en-SG" smtClean="0"/>
              <a:t>29/8/2022</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99011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1631C-D083-42BA-A20B-0E0CD2C0567E}" type="datetime1">
              <a:rPr lang="en-SG" smtClean="0"/>
              <a:t>29/8/2022</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5753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3DA9C-0E2B-4787-AE52-67F6181CA98A}" type="datetime1">
              <a:rPr lang="en-SG" smtClean="0"/>
              <a:t>29/8/2022</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28271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9A2BB6-88BE-472E-BEE6-0367B872129D}" type="datetime1">
              <a:rPr lang="en-SG" smtClean="0"/>
              <a:t>29/8/2022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71268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C7B5B-5E12-41EA-81B6-3C439D1BCEB3}" type="datetime1">
              <a:rPr lang="en-SG" smtClean="0"/>
              <a:t>29/8/2022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3312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2B41B-CFB2-456D-89C3-CA102AEB0DD4}" type="datetime1">
              <a:rPr lang="en-SG" smtClean="0"/>
              <a:t>29/8/2022</a:t>
            </a:fld>
            <a:endParaRPr lang="en-SG"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5BCA7-BE1F-44EA-8FAA-E97CADA8B770}" type="slidenum">
              <a:rPr lang="en-SG" smtClean="0"/>
              <a:t>‹#›</a:t>
            </a:fld>
            <a:endParaRPr lang="en-SG" dirty="0"/>
          </a:p>
        </p:txBody>
      </p:sp>
    </p:spTree>
    <p:extLst>
      <p:ext uri="{BB962C8B-B14F-4D97-AF65-F5344CB8AC3E}">
        <p14:creationId xmlns:p14="http://schemas.microsoft.com/office/powerpoint/2010/main" val="220532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9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20.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0.png"/><Relationship Id="rId7" Type="http://schemas.openxmlformats.org/officeDocument/2006/relationships/image" Target="../media/image50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51.pn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4.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1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7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41.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4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45.xml.rels><?xml version="1.0" encoding="UTF-8" standalone="yes"?>
<Relationships xmlns="http://schemas.openxmlformats.org/package/2006/relationships"><Relationship Id="rId3" Type="http://schemas.openxmlformats.org/officeDocument/2006/relationships/image" Target="../media/image73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740.png"/></Relationships>
</file>

<file path=ppt/slides/_rels/slide46.xml.rels><?xml version="1.0" encoding="UTF-8" standalone="yes"?>
<Relationships xmlns="http://schemas.openxmlformats.org/package/2006/relationships"><Relationship Id="rId3" Type="http://schemas.openxmlformats.org/officeDocument/2006/relationships/image" Target="../media/image73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image" Target="../media/image86.png"/></Relationships>
</file>

<file path=ppt/slides/_rels/slide5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5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93.png"/></Relationships>
</file>

<file path=ppt/slides/_rels/slide5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56.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image" Target="../media/image104.png"/><Relationship Id="rId3" Type="http://schemas.openxmlformats.org/officeDocument/2006/relationships/image" Target="../media/image77.png"/><Relationship Id="rId7" Type="http://schemas.openxmlformats.org/officeDocument/2006/relationships/image" Target="../media/image98.png"/><Relationship Id="rId12" Type="http://schemas.openxmlformats.org/officeDocument/2006/relationships/image" Target="../media/image103.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image" Target="../media/image102.png"/><Relationship Id="rId5" Type="http://schemas.openxmlformats.org/officeDocument/2006/relationships/image" Target="../media/image95.png"/><Relationship Id="rId15" Type="http://schemas.openxmlformats.org/officeDocument/2006/relationships/image" Target="../media/image106.png"/><Relationship Id="rId10" Type="http://schemas.openxmlformats.org/officeDocument/2006/relationships/image" Target="../media/image101.png"/><Relationship Id="rId4" Type="http://schemas.openxmlformats.org/officeDocument/2006/relationships/image" Target="../media/image92.png"/><Relationship Id="rId9" Type="http://schemas.openxmlformats.org/officeDocument/2006/relationships/image" Target="../media/image100.png"/><Relationship Id="rId14" Type="http://schemas.openxmlformats.org/officeDocument/2006/relationships/image" Target="../media/image105.png"/></Relationships>
</file>

<file path=ppt/slides/_rels/slide57.xml.rels><?xml version="1.0" encoding="UTF-8" standalone="yes"?>
<Relationships xmlns="http://schemas.openxmlformats.org/package/2006/relationships"><Relationship Id="rId8" Type="http://schemas.openxmlformats.org/officeDocument/2006/relationships/image" Target="../media/image112.png"/><Relationship Id="rId13" Type="http://schemas.openxmlformats.org/officeDocument/2006/relationships/image" Target="../media/image117.png"/><Relationship Id="rId18" Type="http://schemas.openxmlformats.org/officeDocument/2006/relationships/image" Target="../media/image122.png"/><Relationship Id="rId3" Type="http://schemas.openxmlformats.org/officeDocument/2006/relationships/image" Target="../media/image107.png"/><Relationship Id="rId7" Type="http://schemas.openxmlformats.org/officeDocument/2006/relationships/image" Target="../media/image111.png"/><Relationship Id="rId12" Type="http://schemas.openxmlformats.org/officeDocument/2006/relationships/image" Target="../media/image116.png"/><Relationship Id="rId17" Type="http://schemas.openxmlformats.org/officeDocument/2006/relationships/image" Target="../media/image121.png"/><Relationship Id="rId2" Type="http://schemas.openxmlformats.org/officeDocument/2006/relationships/notesSlide" Target="../notesSlides/notesSlide57.xml"/><Relationship Id="rId16"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10.png"/><Relationship Id="rId11" Type="http://schemas.openxmlformats.org/officeDocument/2006/relationships/image" Target="../media/image115.png"/><Relationship Id="rId5" Type="http://schemas.openxmlformats.org/officeDocument/2006/relationships/image" Target="../media/image109.png"/><Relationship Id="rId15" Type="http://schemas.openxmlformats.org/officeDocument/2006/relationships/image" Target="../media/image119.png"/><Relationship Id="rId10" Type="http://schemas.openxmlformats.org/officeDocument/2006/relationships/image" Target="../media/image114.png"/><Relationship Id="rId4" Type="http://schemas.openxmlformats.org/officeDocument/2006/relationships/image" Target="../media/image108.png"/><Relationship Id="rId9" Type="http://schemas.openxmlformats.org/officeDocument/2006/relationships/image" Target="../media/image113.png"/><Relationship Id="rId14" Type="http://schemas.openxmlformats.org/officeDocument/2006/relationships/image" Target="../media/image118.png"/></Relationships>
</file>

<file path=ppt/slides/_rels/slide58.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s>
</file>

<file path=ppt/slides/_rels/slide59.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2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086" y="2152651"/>
            <a:ext cx="7247642" cy="627871"/>
          </a:xfrm>
        </p:spPr>
        <p:txBody>
          <a:bodyPr>
            <a:normAutofit/>
          </a:bodyPr>
          <a:lstStyle/>
          <a:p>
            <a:r>
              <a:rPr lang="en-SG" sz="3000" dirty="0">
                <a:solidFill>
                  <a:schemeClr val="bg1"/>
                </a:solidFill>
                <a:latin typeface="+mn-lt"/>
              </a:rPr>
              <a:t>3. The Logic of Quantified Statements</a:t>
            </a:r>
          </a:p>
        </p:txBody>
      </p:sp>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143750" algn="l"/>
              </a:tabLst>
            </a:pPr>
            <a:r>
              <a:rPr lang="en-SG" sz="900" b="1" dirty="0">
                <a:solidFill>
                  <a:schemeClr val="bg1"/>
                </a:solidFill>
              </a:rPr>
              <a:t>	</a:t>
            </a:r>
            <a:r>
              <a:rPr lang="en-SG" sz="1200" b="1" dirty="0">
                <a:solidFill>
                  <a:schemeClr val="bg1"/>
                </a:solidFill>
              </a:rPr>
              <a:t> Sequences</a:t>
            </a:r>
            <a:r>
              <a:rPr lang="en-SG" sz="1200" dirty="0">
                <a:solidFill>
                  <a:schemeClr val="bg1"/>
                </a:solidFill>
              </a:rPr>
              <a:t>	Mathematical Induction I 	Mathematical Induction II	Well-Ordering Principle	Recurrence Relations</a:t>
            </a: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1</a:t>
            </a:fld>
            <a:endParaRPr lang="en-SG" dirty="0"/>
          </a:p>
        </p:txBody>
      </p:sp>
      <p:sp>
        <p:nvSpPr>
          <p:cNvPr id="47" name="Subtitle 2"/>
          <p:cNvSpPr>
            <a:spLocks noGrp="1"/>
          </p:cNvSpPr>
          <p:nvPr>
            <p:ph type="subTitle" idx="1"/>
          </p:nvPr>
        </p:nvSpPr>
        <p:spPr>
          <a:xfrm>
            <a:off x="1143000" y="4293683"/>
            <a:ext cx="6858000" cy="698042"/>
          </a:xfrm>
        </p:spPr>
        <p:txBody>
          <a:bodyPr>
            <a:normAutofit/>
          </a:bodyPr>
          <a:lstStyle/>
          <a:p>
            <a:r>
              <a:rPr lang="en-SG" sz="3300" dirty="0"/>
              <a:t>Aaron Tan</a:t>
            </a:r>
            <a:endParaRPr lang="en-SG" dirty="0"/>
          </a:p>
        </p:txBody>
      </p:sp>
      <p:sp>
        <p:nvSpPr>
          <p:cNvPr id="48" name="Rounded Rectangle 47"/>
          <p:cNvSpPr/>
          <p:nvPr/>
        </p:nvSpPr>
        <p:spPr>
          <a:xfrm>
            <a:off x="644577" y="2152650"/>
            <a:ext cx="7809875" cy="1129812"/>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Title 1"/>
          <p:cNvSpPr txBox="1">
            <a:spLocks/>
          </p:cNvSpPr>
          <p:nvPr/>
        </p:nvSpPr>
        <p:spPr>
          <a:xfrm>
            <a:off x="922086" y="2152651"/>
            <a:ext cx="7247642" cy="7764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SG" sz="3000" dirty="0">
                <a:solidFill>
                  <a:schemeClr val="bg1"/>
                </a:solidFill>
                <a:latin typeface="+mn-lt"/>
              </a:rPr>
              <a:t>8. Mathematical Induction</a:t>
            </a:r>
          </a:p>
        </p:txBody>
      </p:sp>
      <p:sp>
        <p:nvSpPr>
          <p:cNvPr id="50" name="Oval 49"/>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extBox 26">
            <a:extLst>
              <a:ext uri="{FF2B5EF4-FFF2-40B4-BE49-F238E27FC236}">
                <a16:creationId xmlns:a16="http://schemas.microsoft.com/office/drawing/2014/main" id="{5D634894-6372-4CB4-A6A4-318CB487FDD4}"/>
              </a:ext>
            </a:extLst>
          </p:cNvPr>
          <p:cNvSpPr txBox="1"/>
          <p:nvPr/>
        </p:nvSpPr>
        <p:spPr>
          <a:xfrm>
            <a:off x="101700" y="6362437"/>
            <a:ext cx="2408081" cy="369332"/>
          </a:xfrm>
          <a:prstGeom prst="rect">
            <a:avLst/>
          </a:prstGeom>
          <a:solidFill>
            <a:schemeClr val="accent4">
              <a:lumMod val="20000"/>
              <a:lumOff val="80000"/>
            </a:schemeClr>
          </a:solidFill>
        </p:spPr>
        <p:txBody>
          <a:bodyPr wrap="square" rtlCol="0">
            <a:spAutoFit/>
          </a:bodyPr>
          <a:lstStyle/>
          <a:p>
            <a:pPr algn="ctr"/>
            <a:r>
              <a:rPr lang="en-US" dirty="0" err="1"/>
              <a:t>AY2022</a:t>
            </a:r>
            <a:r>
              <a:rPr lang="en-US" dirty="0"/>
              <a:t>/23 Semester 1</a:t>
            </a:r>
            <a:endParaRPr lang="en-SG" dirty="0"/>
          </a:p>
        </p:txBody>
      </p:sp>
      <p:sp>
        <p:nvSpPr>
          <p:cNvPr id="31" name="Oval 30">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95164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b="1" dirty="0">
                <a:solidFill>
                  <a:schemeClr val="accent4">
                    <a:lumMod val="40000"/>
                    <a:lumOff val="60000"/>
                  </a:schemeClr>
                </a:solidFill>
              </a:rPr>
              <a:t>Sequences</a:t>
            </a:r>
            <a:r>
              <a:rPr lang="en-SG" sz="1200" dirty="0">
                <a:solidFill>
                  <a:schemeClr val="bg1"/>
                </a:solidFill>
              </a:rPr>
              <a:t>	Mathematical Induction I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10</a:t>
            </a:fld>
            <a:endParaRPr lang="en-SG" dirty="0"/>
          </a:p>
        </p:txBody>
      </p:sp>
      <p:sp>
        <p:nvSpPr>
          <p:cNvPr id="25" name="TextBox 24"/>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Sequences: </a:t>
            </a:r>
            <a:r>
              <a:rPr lang="en-SG" sz="1400">
                <a:solidFill>
                  <a:schemeClr val="bg1"/>
                </a:solidFill>
              </a:rPr>
              <a:t>Summation Notation</a:t>
            </a:r>
            <a:endParaRPr lang="en-SG" sz="1100" dirty="0">
              <a:solidFill>
                <a:schemeClr val="bg1"/>
              </a:solidFill>
            </a:endParaRPr>
          </a:p>
        </p:txBody>
      </p:sp>
      <p:sp>
        <p:nvSpPr>
          <p:cNvPr id="33" name="TextBox 32"/>
          <p:cNvSpPr txBox="1"/>
          <p:nvPr/>
        </p:nvSpPr>
        <p:spPr>
          <a:xfrm>
            <a:off x="462030" y="953195"/>
            <a:ext cx="8261840" cy="954107"/>
          </a:xfrm>
          <a:prstGeom prst="rect">
            <a:avLst/>
          </a:prstGeom>
          <a:noFill/>
        </p:spPr>
        <p:txBody>
          <a:bodyPr wrap="square" rtlCol="0">
            <a:spAutoFit/>
          </a:bodyPr>
          <a:lstStyle/>
          <a:p>
            <a:pPr>
              <a:spcAft>
                <a:spcPts val="600"/>
              </a:spcAft>
            </a:pPr>
            <a:r>
              <a:rPr lang="en-US" sz="2800" dirty="0"/>
              <a:t>Some sums can be transformed into </a:t>
            </a:r>
            <a:r>
              <a:rPr lang="en-US" sz="2800" dirty="0">
                <a:solidFill>
                  <a:srgbClr val="0000FF"/>
                </a:solidFill>
              </a:rPr>
              <a:t>telescoping sums</a:t>
            </a:r>
            <a:r>
              <a:rPr lang="en-US" sz="2800" dirty="0"/>
              <a:t>, which then can be rewritten as a simple expression.</a:t>
            </a:r>
          </a:p>
        </p:txBody>
      </p:sp>
      <p:sp>
        <p:nvSpPr>
          <p:cNvPr id="31" name="TextBox 30"/>
          <p:cNvSpPr txBox="1"/>
          <p:nvPr/>
        </p:nvSpPr>
        <p:spPr>
          <a:xfrm>
            <a:off x="476756" y="3526735"/>
            <a:ext cx="6725428" cy="523220"/>
          </a:xfrm>
          <a:prstGeom prst="rect">
            <a:avLst/>
          </a:prstGeom>
          <a:noFill/>
        </p:spPr>
        <p:txBody>
          <a:bodyPr wrap="square" rtlCol="0">
            <a:spAutoFit/>
          </a:bodyPr>
          <a:lstStyle/>
          <a:p>
            <a:pPr>
              <a:spcAft>
                <a:spcPts val="600"/>
              </a:spcAft>
            </a:pPr>
            <a:r>
              <a:rPr lang="en-US" sz="2800" dirty="0"/>
              <a:t>Use the above to find a simple expression for</a:t>
            </a:r>
          </a:p>
        </p:txBody>
      </p:sp>
      <mc:AlternateContent xmlns:mc="http://schemas.openxmlformats.org/markup-compatibility/2006" xmlns:a14="http://schemas.microsoft.com/office/drawing/2010/main">
        <mc:Choice Requires="a14">
          <p:sp>
            <p:nvSpPr>
              <p:cNvPr id="30" name="TextBox 29"/>
              <p:cNvSpPr txBox="1"/>
              <p:nvPr/>
            </p:nvSpPr>
            <p:spPr>
              <a:xfrm>
                <a:off x="483310" y="1955859"/>
                <a:ext cx="7835919" cy="1253869"/>
              </a:xfrm>
              <a:prstGeom prst="rect">
                <a:avLst/>
              </a:prstGeom>
              <a:noFill/>
            </p:spPr>
            <p:txBody>
              <a:bodyPr wrap="square" rtlCol="0">
                <a:spAutoFit/>
              </a:bodyPr>
              <a:lstStyle/>
              <a:p>
                <a:pPr>
                  <a:spcAft>
                    <a:spcPts val="600"/>
                  </a:spcAft>
                </a:pPr>
                <a:r>
                  <a:rPr lang="en-US" sz="2800" dirty="0">
                    <a:solidFill>
                      <a:schemeClr val="accent2">
                        <a:lumMod val="50000"/>
                      </a:schemeClr>
                    </a:solidFill>
                  </a:rPr>
                  <a:t>Example #4: </a:t>
                </a:r>
                <a:r>
                  <a:rPr lang="en-US" sz="2800" dirty="0"/>
                  <a:t>Observe that</a:t>
                </a:r>
              </a:p>
              <a:p>
                <a:pPr algn="ctr">
                  <a:spcAft>
                    <a:spcPts val="600"/>
                  </a:spcAft>
                </a:pPr>
                <a14:m>
                  <m:oMathPara xmlns:m="http://schemas.openxmlformats.org/officeDocument/2006/math">
                    <m:oMathParaPr>
                      <m:jc m:val="centerGroup"/>
                    </m:oMathParaPr>
                    <m:oMath xmlns:m="http://schemas.openxmlformats.org/officeDocument/2006/math">
                      <m:f>
                        <m:fPr>
                          <m:ctrlPr>
                            <a:rPr lang="en-US" altLang="en-US" i="1">
                              <a:latin typeface="Cambria Math" panose="02040503050406030204" pitchFamily="18" charset="0"/>
                              <a:sym typeface="Symbol" panose="05050102010706020507" pitchFamily="18" charset="2"/>
                            </a:rPr>
                          </m:ctrlPr>
                        </m:fPr>
                        <m:num>
                          <m:r>
                            <a:rPr lang="en-US" altLang="en-US" i="1">
                              <a:latin typeface="Cambria Math" panose="02040503050406030204" pitchFamily="18" charset="0"/>
                              <a:sym typeface="Symbol" panose="05050102010706020507" pitchFamily="18" charset="2"/>
                            </a:rPr>
                            <m:t>1</m:t>
                          </m:r>
                        </m:num>
                        <m:den>
                          <m:r>
                            <a:rPr lang="en-US" altLang="en-US" b="0" i="1" smtClean="0">
                              <a:latin typeface="Cambria Math" panose="02040503050406030204" pitchFamily="18" charset="0"/>
                              <a:sym typeface="Symbol" panose="05050102010706020507" pitchFamily="18" charset="2"/>
                            </a:rPr>
                            <m:t>𝑘</m:t>
                          </m:r>
                        </m:den>
                      </m:f>
                      <m:r>
                        <a:rPr lang="en-US" altLang="en-US" b="0" i="1" smtClean="0">
                          <a:latin typeface="Cambria Math" panose="02040503050406030204" pitchFamily="18" charset="0"/>
                          <a:sym typeface="Symbol" panose="05050102010706020507" pitchFamily="18" charset="2"/>
                        </a:rPr>
                        <m:t>−</m:t>
                      </m:r>
                      <m:f>
                        <m:fPr>
                          <m:ctrlPr>
                            <a:rPr lang="en-US" altLang="en-US" i="1" smtClean="0">
                              <a:latin typeface="Cambria Math" panose="02040503050406030204" pitchFamily="18" charset="0"/>
                              <a:sym typeface="Symbol" panose="05050102010706020507" pitchFamily="18" charset="2"/>
                            </a:rPr>
                          </m:ctrlPr>
                        </m:fPr>
                        <m:num>
                          <m:r>
                            <a:rPr lang="en-US" altLang="en-US" b="0" i="1" smtClean="0">
                              <a:latin typeface="Cambria Math" panose="02040503050406030204" pitchFamily="18" charset="0"/>
                              <a:sym typeface="Symbol" panose="05050102010706020507" pitchFamily="18" charset="2"/>
                            </a:rPr>
                            <m:t>1</m:t>
                          </m:r>
                        </m:num>
                        <m:den>
                          <m:r>
                            <a:rPr lang="en-US" altLang="en-US" b="0" i="1" smtClean="0">
                              <a:latin typeface="Cambria Math" panose="02040503050406030204" pitchFamily="18" charset="0"/>
                              <a:sym typeface="Symbol" panose="05050102010706020507" pitchFamily="18" charset="2"/>
                            </a:rPr>
                            <m:t>𝑘</m:t>
                          </m:r>
                          <m:r>
                            <a:rPr lang="en-US" altLang="en-US" b="0" i="1" smtClean="0">
                              <a:latin typeface="Cambria Math" panose="02040503050406030204" pitchFamily="18" charset="0"/>
                              <a:sym typeface="Symbol" panose="05050102010706020507" pitchFamily="18" charset="2"/>
                            </a:rPr>
                            <m:t>+1</m:t>
                          </m:r>
                        </m:den>
                      </m:f>
                      <m:r>
                        <a:rPr lang="en-US" altLang="en-US" b="0" i="1" smtClean="0">
                          <a:latin typeface="Cambria Math" panose="02040503050406030204" pitchFamily="18" charset="0"/>
                          <a:sym typeface="Symbol" panose="05050102010706020507" pitchFamily="18" charset="2"/>
                        </a:rPr>
                        <m:t>=</m:t>
                      </m:r>
                      <m:f>
                        <m:fPr>
                          <m:ctrlPr>
                            <a:rPr lang="en-US" altLang="en-US" i="1">
                              <a:latin typeface="Cambria Math" panose="02040503050406030204" pitchFamily="18" charset="0"/>
                              <a:sym typeface="Symbol" panose="05050102010706020507" pitchFamily="18" charset="2"/>
                            </a:rPr>
                          </m:ctrlPr>
                        </m:fPr>
                        <m:num>
                          <m:d>
                            <m:dPr>
                              <m:ctrlPr>
                                <a:rPr lang="en-US" altLang="en-US" b="0" i="1" smtClean="0">
                                  <a:latin typeface="Cambria Math" panose="02040503050406030204" pitchFamily="18" charset="0"/>
                                  <a:sym typeface="Symbol" panose="05050102010706020507" pitchFamily="18" charset="2"/>
                                </a:rPr>
                              </m:ctrlPr>
                            </m:dPr>
                            <m:e>
                              <m:r>
                                <a:rPr lang="en-US" altLang="en-US" b="0" i="1" smtClean="0">
                                  <a:latin typeface="Cambria Math" panose="02040503050406030204" pitchFamily="18" charset="0"/>
                                  <a:sym typeface="Symbol" panose="05050102010706020507" pitchFamily="18" charset="2"/>
                                </a:rPr>
                                <m:t>𝑘</m:t>
                              </m:r>
                              <m:r>
                                <a:rPr lang="en-US" altLang="en-US" b="0" i="1" smtClean="0">
                                  <a:latin typeface="Cambria Math" panose="02040503050406030204" pitchFamily="18" charset="0"/>
                                  <a:sym typeface="Symbol" panose="05050102010706020507" pitchFamily="18" charset="2"/>
                                </a:rPr>
                                <m:t>+1</m:t>
                              </m:r>
                            </m:e>
                          </m:d>
                          <m:r>
                            <a:rPr lang="en-US" altLang="en-US" b="0" i="1" smtClean="0">
                              <a:latin typeface="Cambria Math" panose="02040503050406030204" pitchFamily="18" charset="0"/>
                              <a:sym typeface="Symbol" panose="05050102010706020507" pitchFamily="18" charset="2"/>
                            </a:rPr>
                            <m:t>−</m:t>
                          </m:r>
                          <m:r>
                            <a:rPr lang="en-US" altLang="en-US" b="0" i="1" smtClean="0">
                              <a:latin typeface="Cambria Math" panose="02040503050406030204" pitchFamily="18" charset="0"/>
                              <a:sym typeface="Symbol" panose="05050102010706020507" pitchFamily="18" charset="2"/>
                            </a:rPr>
                            <m:t>𝑘</m:t>
                          </m:r>
                        </m:num>
                        <m:den>
                          <m:r>
                            <a:rPr lang="en-US" altLang="en-US" b="0" i="1" smtClean="0">
                              <a:latin typeface="Cambria Math" panose="02040503050406030204" pitchFamily="18" charset="0"/>
                              <a:sym typeface="Symbol" panose="05050102010706020507" pitchFamily="18" charset="2"/>
                            </a:rPr>
                            <m:t>𝑘</m:t>
                          </m:r>
                          <m:d>
                            <m:dPr>
                              <m:ctrlPr>
                                <a:rPr lang="en-US" altLang="en-US" b="0" i="1" smtClean="0">
                                  <a:latin typeface="Cambria Math" panose="02040503050406030204" pitchFamily="18" charset="0"/>
                                  <a:sym typeface="Symbol" panose="05050102010706020507" pitchFamily="18" charset="2"/>
                                </a:rPr>
                              </m:ctrlPr>
                            </m:dPr>
                            <m:e>
                              <m:r>
                                <a:rPr lang="en-US" altLang="en-US" b="0" i="1" smtClean="0">
                                  <a:latin typeface="Cambria Math" panose="02040503050406030204" pitchFamily="18" charset="0"/>
                                  <a:sym typeface="Symbol" panose="05050102010706020507" pitchFamily="18" charset="2"/>
                                </a:rPr>
                                <m:t>𝑘</m:t>
                              </m:r>
                              <m:r>
                                <a:rPr lang="en-US" altLang="en-US" b="0" i="1" smtClean="0">
                                  <a:latin typeface="Cambria Math" panose="02040503050406030204" pitchFamily="18" charset="0"/>
                                  <a:sym typeface="Symbol" panose="05050102010706020507" pitchFamily="18" charset="2"/>
                                </a:rPr>
                                <m:t>+1</m:t>
                              </m:r>
                            </m:e>
                          </m:d>
                        </m:den>
                      </m:f>
                      <m:r>
                        <a:rPr lang="en-US" altLang="en-US" b="0" i="1" smtClean="0">
                          <a:latin typeface="Cambria Math" panose="02040503050406030204" pitchFamily="18" charset="0"/>
                          <a:sym typeface="Symbol" panose="05050102010706020507" pitchFamily="18" charset="2"/>
                        </a:rPr>
                        <m:t>=</m:t>
                      </m:r>
                      <m:f>
                        <m:fPr>
                          <m:ctrlPr>
                            <a:rPr lang="en-US" altLang="en-US" i="1">
                              <a:latin typeface="Cambria Math" panose="02040503050406030204" pitchFamily="18" charset="0"/>
                              <a:sym typeface="Symbol" panose="05050102010706020507" pitchFamily="18" charset="2"/>
                            </a:rPr>
                          </m:ctrlPr>
                        </m:fPr>
                        <m:num>
                          <m:r>
                            <a:rPr lang="en-US" altLang="en-US" b="0" i="1" smtClean="0">
                              <a:latin typeface="Cambria Math" panose="02040503050406030204" pitchFamily="18" charset="0"/>
                              <a:sym typeface="Symbol" panose="05050102010706020507" pitchFamily="18" charset="2"/>
                            </a:rPr>
                            <m:t>1</m:t>
                          </m:r>
                        </m:num>
                        <m:den>
                          <m:r>
                            <a:rPr lang="en-US" altLang="en-US" b="0" i="1" smtClean="0">
                              <a:latin typeface="Cambria Math" panose="02040503050406030204" pitchFamily="18" charset="0"/>
                              <a:sym typeface="Symbol" panose="05050102010706020507" pitchFamily="18" charset="2"/>
                            </a:rPr>
                            <m:t>𝑘</m:t>
                          </m:r>
                          <m:d>
                            <m:dPr>
                              <m:ctrlPr>
                                <a:rPr lang="en-US" altLang="en-US" b="0" i="1" smtClean="0">
                                  <a:latin typeface="Cambria Math" panose="02040503050406030204" pitchFamily="18" charset="0"/>
                                  <a:sym typeface="Symbol" panose="05050102010706020507" pitchFamily="18" charset="2"/>
                                </a:rPr>
                              </m:ctrlPr>
                            </m:dPr>
                            <m:e>
                              <m:r>
                                <a:rPr lang="en-US" altLang="en-US" b="0" i="1" smtClean="0">
                                  <a:latin typeface="Cambria Math" panose="02040503050406030204" pitchFamily="18" charset="0"/>
                                  <a:sym typeface="Symbol" panose="05050102010706020507" pitchFamily="18" charset="2"/>
                                </a:rPr>
                                <m:t>𝑘</m:t>
                              </m:r>
                              <m:r>
                                <a:rPr lang="en-US" altLang="en-US" b="0" i="1" smtClean="0">
                                  <a:latin typeface="Cambria Math" panose="02040503050406030204" pitchFamily="18" charset="0"/>
                                  <a:sym typeface="Symbol" panose="05050102010706020507" pitchFamily="18" charset="2"/>
                                </a:rPr>
                                <m:t>+1</m:t>
                              </m:r>
                            </m:e>
                          </m:d>
                        </m:den>
                      </m:f>
                      <m:r>
                        <a:rPr lang="en-US" altLang="en-US" b="0" i="1" smtClean="0">
                          <a:latin typeface="Cambria Math" panose="02040503050406030204" pitchFamily="18" charset="0"/>
                          <a:sym typeface="Symbol" panose="05050102010706020507" pitchFamily="18" charset="2"/>
                        </a:rPr>
                        <m:t>.</m:t>
                      </m:r>
                    </m:oMath>
                  </m:oMathPara>
                </a14:m>
                <a:endParaRPr lang="en-SG" alt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483310" y="1955859"/>
                <a:ext cx="7835919" cy="1253869"/>
              </a:xfrm>
              <a:prstGeom prst="rect">
                <a:avLst/>
              </a:prstGeom>
              <a:blipFill>
                <a:blip r:embed="rId3"/>
                <a:stretch>
                  <a:fillRect l="-1555" t="-4854"/>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7011136" y="3318370"/>
                <a:ext cx="1642578" cy="925446"/>
              </a:xfrm>
              <a:prstGeom prst="rect">
                <a:avLst/>
              </a:prstGeom>
              <a:noFill/>
            </p:spPr>
            <p:txBody>
              <a:bodyPr wrap="square" rtlCol="0">
                <a:spAutoFit/>
              </a:bodyPr>
              <a:lstStyle/>
              <a:p>
                <a:pPr>
                  <a:spcAft>
                    <a:spcPts val="600"/>
                  </a:spcAft>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den>
                          </m:f>
                        </m:e>
                      </m:nary>
                    </m:oMath>
                  </m:oMathPara>
                </a14:m>
                <a:endParaRPr lang="en-US" sz="2800" dirty="0"/>
              </a:p>
            </p:txBody>
          </p:sp>
        </mc:Choice>
        <mc:Fallback xmlns="">
          <p:sp>
            <p:nvSpPr>
              <p:cNvPr id="36" name="TextBox 35"/>
              <p:cNvSpPr txBox="1">
                <a:spLocks noRot="1" noChangeAspect="1" noMove="1" noResize="1" noEditPoints="1" noAdjustHandles="1" noChangeArrowheads="1" noChangeShapeType="1" noTextEdit="1"/>
              </p:cNvSpPr>
              <p:nvPr/>
            </p:nvSpPr>
            <p:spPr>
              <a:xfrm>
                <a:off x="7011136" y="3318370"/>
                <a:ext cx="1642578" cy="925446"/>
              </a:xfrm>
              <a:prstGeom prst="rect">
                <a:avLst/>
              </a:prstGeom>
              <a:blipFill>
                <a:blip r:embed="rId4"/>
                <a:stretch>
                  <a:fillRect/>
                </a:stretch>
              </a:blipFill>
            </p:spPr>
            <p:txBody>
              <a:bodyPr/>
              <a:lstStyle/>
              <a:p>
                <a:r>
                  <a:rPr lang="en-US">
                    <a:noFill/>
                  </a:rPr>
                  <a:t> </a:t>
                </a:r>
              </a:p>
            </p:txBody>
          </p:sp>
        </mc:Fallback>
      </mc:AlternateContent>
      <p:grpSp>
        <p:nvGrpSpPr>
          <p:cNvPr id="9" name="Group 8"/>
          <p:cNvGrpSpPr/>
          <p:nvPr/>
        </p:nvGrpSpPr>
        <p:grpSpPr>
          <a:xfrm>
            <a:off x="567523" y="4374868"/>
            <a:ext cx="7751706" cy="1963423"/>
            <a:chOff x="567523" y="4374868"/>
            <a:chExt cx="7751706" cy="1963423"/>
          </a:xfrm>
        </p:grpSpPr>
        <mc:AlternateContent xmlns:mc="http://schemas.openxmlformats.org/markup-compatibility/2006" xmlns:a14="http://schemas.microsoft.com/office/drawing/2010/main">
          <mc:Choice Requires="a14">
            <p:sp>
              <p:nvSpPr>
                <p:cNvPr id="32" name="TextBox 31"/>
                <p:cNvSpPr txBox="1"/>
                <p:nvPr/>
              </p:nvSpPr>
              <p:spPr>
                <a:xfrm>
                  <a:off x="567523" y="4374868"/>
                  <a:ext cx="7751706" cy="1963423"/>
                </a:xfrm>
                <a:prstGeom prst="rect">
                  <a:avLst/>
                </a:prstGeom>
                <a:solidFill>
                  <a:schemeClr val="accent4">
                    <a:lumMod val="20000"/>
                    <a:lumOff val="80000"/>
                  </a:schemeClr>
                </a:solidFill>
              </p:spPr>
              <p:txBody>
                <a:bodyPr wrap="square" rtlCol="0">
                  <a:spAutoFit/>
                </a:bodyPr>
                <a:lstStyle/>
                <a:p>
                  <a:pPr>
                    <a:spcAft>
                      <a:spcPts val="1200"/>
                    </a:spcAft>
                    <a:tabLst>
                      <a:tab pos="914400" algn="l"/>
                    </a:tabLst>
                  </a:pPr>
                  <a14:m>
                    <m:oMathPara xmlns:m="http://schemas.openxmlformats.org/officeDocument/2006/math">
                      <m:oMathParaPr>
                        <m:jc m:val="left"/>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den>
                            </m:f>
                          </m:e>
                        </m:nary>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𝑘</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𝑘</m:t>
                                    </m:r>
                                    <m:r>
                                      <a:rPr lang="en-US" b="0" i="1" smtClean="0">
                                        <a:latin typeface="Cambria Math" panose="02040503050406030204" pitchFamily="18" charset="0"/>
                                      </a:rPr>
                                      <m:t>+1</m:t>
                                    </m:r>
                                  </m:den>
                                </m:f>
                              </m:e>
                            </m:d>
                          </m:e>
                        </m:nary>
                      </m:oMath>
                    </m:oMathPara>
                  </a14:m>
                  <a:endParaRPr lang="en-US" b="0" i="1" dirty="0">
                    <a:latin typeface="Cambria Math" panose="02040503050406030204" pitchFamily="18" charset="0"/>
                  </a:endParaRPr>
                </a:p>
                <a:p>
                  <a:pPr>
                    <a:spcAft>
                      <a:spcPts val="1200"/>
                    </a:spcAft>
                    <a:tabLst>
                      <a:tab pos="1260475" algn="l"/>
                    </a:tabLst>
                  </a:pPr>
                  <a:r>
                    <a:rPr lang="en-US" b="0" dirty="0"/>
                    <a:t>	</a:t>
                  </a: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𝑛</m:t>
                              </m:r>
                            </m:den>
                          </m:f>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𝑛</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den>
                          </m:f>
                        </m:e>
                      </m:d>
                    </m:oMath>
                  </a14:m>
                  <a:endParaRPr lang="en-US" b="0" i="1" dirty="0">
                    <a:latin typeface="Cambria Math" panose="02040503050406030204" pitchFamily="18" charset="0"/>
                    <a:ea typeface="Cambria Math" panose="02040503050406030204" pitchFamily="18" charset="0"/>
                  </a:endParaRPr>
                </a:p>
                <a:p>
                  <a:pPr>
                    <a:spcAft>
                      <a:spcPts val="600"/>
                    </a:spcAft>
                    <a:tabLst>
                      <a:tab pos="1260475" algn="l"/>
                    </a:tabLst>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=1−</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den>
                      </m:f>
                    </m:oMath>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567523" y="4374868"/>
                  <a:ext cx="7751706" cy="1963423"/>
                </a:xfrm>
                <a:prstGeom prst="rect">
                  <a:avLst/>
                </a:prstGeom>
                <a:blipFill>
                  <a:blip r:embed="rId5"/>
                  <a:stretch>
                    <a:fillRect/>
                  </a:stretch>
                </a:blipFill>
              </p:spPr>
              <p:txBody>
                <a:bodyPr/>
                <a:lstStyle/>
                <a:p>
                  <a:r>
                    <a:rPr lang="en-US">
                      <a:noFill/>
                    </a:rPr>
                    <a:t> </a:t>
                  </a:r>
                </a:p>
              </p:txBody>
            </p:sp>
          </mc:Fallback>
        </mc:AlternateContent>
        <p:grpSp>
          <p:nvGrpSpPr>
            <p:cNvPr id="8" name="Group 7"/>
            <p:cNvGrpSpPr/>
            <p:nvPr/>
          </p:nvGrpSpPr>
          <p:grpSpPr>
            <a:xfrm>
              <a:off x="2552808" y="5350472"/>
              <a:ext cx="4483586" cy="383063"/>
              <a:chOff x="2552808" y="5350472"/>
              <a:chExt cx="4483586" cy="383063"/>
            </a:xfrm>
          </p:grpSpPr>
          <p:cxnSp>
            <p:nvCxnSpPr>
              <p:cNvPr id="3" name="Straight Connector 2"/>
              <p:cNvCxnSpPr/>
              <p:nvPr/>
            </p:nvCxnSpPr>
            <p:spPr>
              <a:xfrm flipV="1">
                <a:off x="2552808" y="5350476"/>
                <a:ext cx="227462" cy="3830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3137694" y="5350476"/>
                <a:ext cx="227462" cy="3830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599651" y="5350476"/>
                <a:ext cx="227462" cy="3830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4125030" y="5350475"/>
                <a:ext cx="227462" cy="3830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4519524" y="5350474"/>
                <a:ext cx="227462" cy="3830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5696750" y="5350474"/>
                <a:ext cx="328132" cy="38306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6230488" y="5350474"/>
                <a:ext cx="227462" cy="3830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6808932" y="5350472"/>
                <a:ext cx="227462" cy="3830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37" name="Oval 36"/>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48862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2634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b="1" dirty="0">
                <a:solidFill>
                  <a:schemeClr val="accent4">
                    <a:lumMod val="40000"/>
                    <a:lumOff val="60000"/>
                  </a:schemeClr>
                </a:solidFill>
              </a:rPr>
              <a:t>Sequences</a:t>
            </a:r>
            <a:r>
              <a:rPr lang="en-SG" sz="1200" dirty="0">
                <a:solidFill>
                  <a:schemeClr val="bg1"/>
                </a:solidFill>
              </a:rPr>
              <a:t>	Mathematical Induction I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11</a:t>
            </a:fld>
            <a:endParaRPr lang="en-SG" dirty="0"/>
          </a:p>
        </p:txBody>
      </p:sp>
      <p:sp>
        <p:nvSpPr>
          <p:cNvPr id="25" name="TextBox 24"/>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Sequences: Product Notation</a:t>
            </a:r>
            <a:endParaRPr lang="en-SG" sz="1100" dirty="0">
              <a:solidFill>
                <a:schemeClr val="bg1"/>
              </a:solidFill>
            </a:endParaRPr>
          </a:p>
        </p:txBody>
      </p:sp>
      <p:sp>
        <p:nvSpPr>
          <p:cNvPr id="33" name="TextBox 32"/>
          <p:cNvSpPr txBox="1"/>
          <p:nvPr/>
        </p:nvSpPr>
        <p:spPr>
          <a:xfrm>
            <a:off x="415123" y="1549459"/>
            <a:ext cx="8326416" cy="954107"/>
          </a:xfrm>
          <a:prstGeom prst="rect">
            <a:avLst/>
          </a:prstGeom>
          <a:noFill/>
        </p:spPr>
        <p:txBody>
          <a:bodyPr wrap="square" rtlCol="0">
            <a:spAutoFit/>
          </a:bodyPr>
          <a:lstStyle/>
          <a:p>
            <a:pPr>
              <a:spcAft>
                <a:spcPts val="600"/>
              </a:spcAft>
            </a:pPr>
            <a:r>
              <a:rPr lang="en-US" altLang="en-US" sz="2800" dirty="0"/>
              <a:t>The notation for the product of a sequence of numbers is analogous to the notation for their sum.</a:t>
            </a:r>
            <a:endParaRPr lang="en-SG" altLang="en-US" sz="2400" dirty="0"/>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8.1.3. Product Notation</a:t>
            </a:r>
            <a:endParaRPr lang="en-SG" sz="2000" dirty="0">
              <a:solidFill>
                <a:schemeClr val="bg1"/>
              </a:solidFill>
            </a:endParaRPr>
          </a:p>
        </p:txBody>
      </p:sp>
      <p:grpSp>
        <p:nvGrpSpPr>
          <p:cNvPr id="37" name="Group 36">
            <a:extLst>
              <a:ext uri="{FF2B5EF4-FFF2-40B4-BE49-F238E27FC236}">
                <a16:creationId xmlns:a16="http://schemas.microsoft.com/office/drawing/2014/main" id="{C31FDD40-C2AE-4334-8F91-22BB9D1B0A0D}"/>
              </a:ext>
            </a:extLst>
          </p:cNvPr>
          <p:cNvGrpSpPr/>
          <p:nvPr/>
        </p:nvGrpSpPr>
        <p:grpSpPr>
          <a:xfrm>
            <a:off x="415123" y="1644577"/>
            <a:ext cx="8189189" cy="3147342"/>
            <a:chOff x="573490" y="4598517"/>
            <a:chExt cx="7761215" cy="3147342"/>
          </a:xfrm>
        </p:grpSpPr>
        <p:sp>
          <p:nvSpPr>
            <p:cNvPr id="38" name="Rectangle 37">
              <a:extLst>
                <a:ext uri="{FF2B5EF4-FFF2-40B4-BE49-F238E27FC236}">
                  <a16:creationId xmlns:a16="http://schemas.microsoft.com/office/drawing/2014/main" id="{916E3382-A429-43A1-A921-63542C69FB89}"/>
                </a:ext>
              </a:extLst>
            </p:cNvPr>
            <p:cNvSpPr/>
            <p:nvPr/>
          </p:nvSpPr>
          <p:spPr>
            <a:xfrm>
              <a:off x="573490" y="4598517"/>
              <a:ext cx="7761215" cy="3147342"/>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a:extLst>
                <a:ext uri="{FF2B5EF4-FFF2-40B4-BE49-F238E27FC236}">
                  <a16:creationId xmlns:a16="http://schemas.microsoft.com/office/drawing/2014/main" id="{98FBFF87-1B3D-43D6-B2A8-7684B43FA830}"/>
                </a:ext>
              </a:extLst>
            </p:cNvPr>
            <p:cNvSpPr/>
            <p:nvPr/>
          </p:nvSpPr>
          <p:spPr>
            <a:xfrm>
              <a:off x="573490" y="4598517"/>
              <a:ext cx="776121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a:extLst>
                <a:ext uri="{FF2B5EF4-FFF2-40B4-BE49-F238E27FC236}">
                  <a16:creationId xmlns:a16="http://schemas.microsoft.com/office/drawing/2014/main" id="{6CFAE9B5-82AA-4196-A991-30655559E047}"/>
                </a:ext>
              </a:extLst>
            </p:cNvPr>
            <p:cNvSpPr txBox="1"/>
            <p:nvPr/>
          </p:nvSpPr>
          <p:spPr>
            <a:xfrm>
              <a:off x="650674" y="4645644"/>
              <a:ext cx="5301387" cy="461665"/>
            </a:xfrm>
            <a:prstGeom prst="rect">
              <a:avLst/>
            </a:prstGeom>
            <a:noFill/>
          </p:spPr>
          <p:txBody>
            <a:bodyPr wrap="square" rtlCol="0">
              <a:spAutoFit/>
            </a:bodyPr>
            <a:lstStyle/>
            <a:p>
              <a:r>
                <a:rPr lang="en-SG" sz="2400" dirty="0">
                  <a:solidFill>
                    <a:schemeClr val="bg1"/>
                  </a:solidFill>
                </a:rPr>
                <a:t>Definition: Product</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608895B-929C-4584-9757-5AEF74B88CBB}"/>
                    </a:ext>
                  </a:extLst>
                </p:cNvPr>
                <p:cNvSpPr txBox="1"/>
                <p:nvPr/>
              </p:nvSpPr>
              <p:spPr>
                <a:xfrm>
                  <a:off x="650675" y="5255109"/>
                  <a:ext cx="7453333" cy="2395720"/>
                </a:xfrm>
                <a:prstGeom prst="rect">
                  <a:avLst/>
                </a:prstGeom>
                <a:noFill/>
              </p:spPr>
              <p:txBody>
                <a:bodyPr wrap="square" rtlCol="0">
                  <a:spAutoFit/>
                </a:bodyPr>
                <a:lstStyle/>
                <a:p>
                  <a:r>
                    <a:rPr lang="en-SG" sz="2400" dirty="0"/>
                    <a:t>If </a:t>
                  </a:r>
                  <a14:m>
                    <m:oMath xmlns:m="http://schemas.openxmlformats.org/officeDocument/2006/math">
                      <m:r>
                        <a:rPr lang="en-SG" sz="2400" i="1" dirty="0" smtClean="0">
                          <a:latin typeface="Cambria Math" panose="02040503050406030204" pitchFamily="18" charset="0"/>
                        </a:rPr>
                        <m:t>𝑚</m:t>
                      </m:r>
                    </m:oMath>
                  </a14:m>
                  <a:r>
                    <a:rPr lang="en-SG" sz="2400" dirty="0"/>
                    <a:t> and </a:t>
                  </a:r>
                  <a14:m>
                    <m:oMath xmlns:m="http://schemas.openxmlformats.org/officeDocument/2006/math">
                      <m:r>
                        <a:rPr lang="en-SG" sz="2400" i="1" dirty="0" smtClean="0">
                          <a:latin typeface="Cambria Math" panose="02040503050406030204" pitchFamily="18" charset="0"/>
                        </a:rPr>
                        <m:t>𝑛</m:t>
                      </m:r>
                    </m:oMath>
                  </a14:m>
                  <a:r>
                    <a:rPr lang="en-SG" sz="2400" dirty="0"/>
                    <a:t> are integers, </a:t>
                  </a:r>
                  <a14:m>
                    <m:oMath xmlns:m="http://schemas.openxmlformats.org/officeDocument/2006/math">
                      <m:r>
                        <a:rPr lang="en-SG" sz="2400" b="0" i="1" smtClean="0">
                          <a:latin typeface="Cambria Math" panose="02040503050406030204" pitchFamily="18" charset="0"/>
                        </a:rPr>
                        <m:t>𝑚</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𝑛</m:t>
                      </m:r>
                    </m:oMath>
                  </a14:m>
                  <a:r>
                    <a:rPr lang="en-SG" sz="2400" dirty="0"/>
                    <a:t>, the symbol</a:t>
                  </a:r>
                </a:p>
                <a:p>
                  <a:pPr/>
                  <a14:m>
                    <m:oMathPara xmlns:m="http://schemas.openxmlformats.org/officeDocument/2006/math">
                      <m:oMathParaPr>
                        <m:jc m:val="centerGroup"/>
                      </m:oMathParaPr>
                      <m:oMath xmlns:m="http://schemas.openxmlformats.org/officeDocument/2006/math">
                        <m:nary>
                          <m:naryPr>
                            <m:chr m:val="∏"/>
                            <m:ctrlPr>
                              <a:rPr lang="en-SG" sz="1600" i="1" smtClean="0">
                                <a:latin typeface="Cambria Math" panose="02040503050406030204" pitchFamily="18" charset="0"/>
                              </a:rPr>
                            </m:ctrlPr>
                          </m:naryPr>
                          <m:sub>
                            <m:r>
                              <m:rPr>
                                <m:brk m:alnAt="23"/>
                              </m:rPr>
                              <a:rPr lang="en-SG" sz="1600" b="0" i="1" smtClean="0">
                                <a:latin typeface="Cambria Math" panose="02040503050406030204" pitchFamily="18" charset="0"/>
                              </a:rPr>
                              <m:t>𝑘</m:t>
                            </m:r>
                            <m:r>
                              <a:rPr lang="en-SG" sz="1600" b="0" i="1" smtClean="0">
                                <a:latin typeface="Cambria Math" panose="02040503050406030204" pitchFamily="18" charset="0"/>
                              </a:rPr>
                              <m:t>=</m:t>
                            </m:r>
                            <m:r>
                              <a:rPr lang="en-SG" sz="1600" b="0" i="1" smtClean="0">
                                <a:latin typeface="Cambria Math" panose="02040503050406030204" pitchFamily="18" charset="0"/>
                              </a:rPr>
                              <m:t>𝑚</m:t>
                            </m:r>
                          </m:sub>
                          <m:sup>
                            <m:r>
                              <a:rPr lang="en-SG" sz="1600" b="0" i="1" smtClean="0">
                                <a:latin typeface="Cambria Math" panose="02040503050406030204" pitchFamily="18" charset="0"/>
                              </a:rPr>
                              <m:t>𝑛</m:t>
                            </m:r>
                          </m:sup>
                          <m:e>
                            <m:sSub>
                              <m:sSubPr>
                                <m:ctrlPr>
                                  <a:rPr lang="en-SG" sz="1600" i="1" smtClean="0">
                                    <a:latin typeface="Cambria Math" panose="02040503050406030204" pitchFamily="18" charset="0"/>
                                  </a:rPr>
                                </m:ctrlPr>
                              </m:sSubPr>
                              <m:e>
                                <m:r>
                                  <a:rPr lang="en-SG" sz="1600" b="0" i="1" smtClean="0">
                                    <a:latin typeface="Cambria Math" panose="02040503050406030204" pitchFamily="18" charset="0"/>
                                  </a:rPr>
                                  <m:t>𝑎</m:t>
                                </m:r>
                              </m:e>
                              <m:sub>
                                <m:r>
                                  <a:rPr lang="en-SG" sz="1600" b="0" i="1" smtClean="0">
                                    <a:latin typeface="Cambria Math" panose="02040503050406030204" pitchFamily="18" charset="0"/>
                                  </a:rPr>
                                  <m:t>𝑘</m:t>
                                </m:r>
                              </m:sub>
                            </m:sSub>
                          </m:e>
                        </m:nary>
                      </m:oMath>
                    </m:oMathPara>
                  </a14:m>
                  <a:endParaRPr lang="en-SG" sz="1600" dirty="0"/>
                </a:p>
                <a:p>
                  <a:pPr>
                    <a:spcAft>
                      <a:spcPts val="600"/>
                    </a:spcAft>
                  </a:pPr>
                  <a:r>
                    <a:rPr lang="en-SG" sz="2400" dirty="0"/>
                    <a:t>is the </a:t>
                  </a:r>
                  <a:r>
                    <a:rPr lang="en-SG" sz="2400" b="1" dirty="0"/>
                    <a:t>product</a:t>
                  </a:r>
                  <a:r>
                    <a:rPr lang="en-SG" sz="2400" dirty="0"/>
                    <a:t> of all the terms </a:t>
                  </a:r>
                  <a14:m>
                    <m:oMath xmlns:m="http://schemas.openxmlformats.org/officeDocument/2006/math">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𝑚</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𝑚</m:t>
                          </m:r>
                          <m:r>
                            <a:rPr lang="en-SG" sz="2400" b="0" i="1" smtClean="0">
                              <a:latin typeface="Cambria Math" panose="02040503050406030204" pitchFamily="18" charset="0"/>
                            </a:rPr>
                            <m:t>+1</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𝑚</m:t>
                          </m:r>
                          <m:r>
                            <a:rPr lang="en-SG" sz="2400" b="0" i="1" smtClean="0">
                              <a:latin typeface="Cambria Math" panose="02040503050406030204" pitchFamily="18" charset="0"/>
                            </a:rPr>
                            <m:t>+2</m:t>
                          </m:r>
                        </m:sub>
                      </m:sSub>
                      <m:r>
                        <a:rPr lang="en-SG" sz="2400" b="0" i="1" smtClean="0">
                          <a:latin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𝑎</m:t>
                          </m:r>
                        </m:e>
                        <m:sub>
                          <m:r>
                            <a:rPr lang="en-SG" sz="2400" b="0" i="1" smtClean="0">
                              <a:latin typeface="Cambria Math" panose="02040503050406030204" pitchFamily="18" charset="0"/>
                              <a:ea typeface="Cambria Math" panose="02040503050406030204" pitchFamily="18" charset="0"/>
                            </a:rPr>
                            <m:t>𝑛</m:t>
                          </m:r>
                        </m:sub>
                      </m:sSub>
                      <m:r>
                        <a:rPr lang="en-SG" sz="2400" b="0" i="1" smtClean="0">
                          <a:latin typeface="Cambria Math" panose="02040503050406030204" pitchFamily="18" charset="0"/>
                          <a:ea typeface="Cambria Math" panose="02040503050406030204" pitchFamily="18" charset="0"/>
                        </a:rPr>
                        <m:t>.</m:t>
                      </m:r>
                    </m:oMath>
                  </a14:m>
                  <a:endParaRPr lang="en-SG" sz="2400" b="0" dirty="0">
                    <a:ea typeface="Cambria Math" panose="02040503050406030204" pitchFamily="18" charset="0"/>
                  </a:endParaRPr>
                </a:p>
                <a:p>
                  <a:pPr>
                    <a:spcAft>
                      <a:spcPts val="600"/>
                    </a:spcAft>
                  </a:pPr>
                  <a:r>
                    <a:rPr lang="en-SG" sz="2400" dirty="0"/>
                    <a:t>We write</a:t>
                  </a:r>
                </a:p>
                <a:p>
                  <a:pPr algn="ctr">
                    <a:spcAft>
                      <a:spcPts val="600"/>
                    </a:spcAft>
                  </a:pPr>
                  <a14:m>
                    <m:oMath xmlns:m="http://schemas.openxmlformats.org/officeDocument/2006/math">
                      <m:nary>
                        <m:naryPr>
                          <m:chr m:val="∏"/>
                          <m:ctrlPr>
                            <a:rPr lang="en-SG" sz="2400" i="1">
                              <a:latin typeface="Cambria Math" panose="02040503050406030204" pitchFamily="18" charset="0"/>
                            </a:rPr>
                          </m:ctrlPr>
                        </m:naryPr>
                        <m:sub>
                          <m:r>
                            <m:rPr>
                              <m:brk m:alnAt="23"/>
                            </m:rPr>
                            <a:rPr lang="en-SG" sz="2400" i="1">
                              <a:latin typeface="Cambria Math" panose="02040503050406030204" pitchFamily="18" charset="0"/>
                            </a:rPr>
                            <m:t>𝑘</m:t>
                          </m:r>
                          <m:r>
                            <a:rPr lang="en-SG" sz="2400" i="1">
                              <a:latin typeface="Cambria Math" panose="02040503050406030204" pitchFamily="18" charset="0"/>
                            </a:rPr>
                            <m:t>=</m:t>
                          </m:r>
                          <m:r>
                            <a:rPr lang="en-SG" sz="2400" i="1">
                              <a:latin typeface="Cambria Math" panose="02040503050406030204" pitchFamily="18" charset="0"/>
                            </a:rPr>
                            <m:t>𝑚</m:t>
                          </m:r>
                        </m:sub>
                        <m:sup>
                          <m:r>
                            <a:rPr lang="en-SG" sz="2400" i="1">
                              <a:latin typeface="Cambria Math" panose="02040503050406030204" pitchFamily="18" charset="0"/>
                            </a:rPr>
                            <m:t>𝑛</m:t>
                          </m:r>
                        </m:sup>
                        <m:e>
                          <m:sSub>
                            <m:sSubPr>
                              <m:ctrlPr>
                                <a:rPr lang="en-SG" sz="2400" i="1">
                                  <a:latin typeface="Cambria Math" panose="02040503050406030204" pitchFamily="18" charset="0"/>
                                </a:rPr>
                              </m:ctrlPr>
                            </m:sSubPr>
                            <m:e>
                              <m:r>
                                <a:rPr lang="en-SG" sz="2400" i="1">
                                  <a:latin typeface="Cambria Math" panose="02040503050406030204" pitchFamily="18" charset="0"/>
                                </a:rPr>
                                <m:t>𝑎</m:t>
                              </m:r>
                            </m:e>
                            <m:sub>
                              <m:r>
                                <a:rPr lang="en-SG" sz="2400" i="1">
                                  <a:latin typeface="Cambria Math" panose="02040503050406030204" pitchFamily="18" charset="0"/>
                                </a:rPr>
                                <m:t>𝑘</m:t>
                              </m:r>
                            </m:sub>
                          </m:sSub>
                        </m:e>
                      </m:nary>
                      <m:r>
                        <a:rPr lang="en-SG" sz="2400" i="1">
                          <a:latin typeface="Cambria Math" panose="02040503050406030204" pitchFamily="18" charset="0"/>
                        </a:rPr>
                        <m:t> </m:t>
                      </m:r>
                      <m:r>
                        <a:rPr lang="en-SG" sz="2400" b="0" i="1" smtClean="0">
                          <a:latin typeface="Cambria Math" panose="02040503050406030204" pitchFamily="18" charset="0"/>
                        </a:rPr>
                        <m:t>=</m:t>
                      </m:r>
                    </m:oMath>
                  </a14:m>
                  <a:r>
                    <a:rPr lang="en-SG" sz="2400" dirty="0"/>
                    <a:t> </a:t>
                  </a: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𝑎</m:t>
                          </m:r>
                        </m:e>
                        <m:sub>
                          <m:r>
                            <a:rPr lang="en-SG" sz="2400" i="1">
                              <a:latin typeface="Cambria Math" panose="02040503050406030204" pitchFamily="18" charset="0"/>
                            </a:rPr>
                            <m:t>𝑚</m:t>
                          </m:r>
                        </m:sub>
                      </m:sSub>
                      <m:r>
                        <a:rPr lang="en-SG" sz="2400" i="1" smtClean="0">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𝑎</m:t>
                          </m:r>
                        </m:e>
                        <m:sub>
                          <m:r>
                            <a:rPr lang="en-SG" sz="2400" i="1">
                              <a:latin typeface="Cambria Math" panose="02040503050406030204" pitchFamily="18" charset="0"/>
                            </a:rPr>
                            <m:t>𝑚</m:t>
                          </m:r>
                          <m:r>
                            <a:rPr lang="en-SG" sz="2400" i="1">
                              <a:latin typeface="Cambria Math" panose="02040503050406030204" pitchFamily="18" charset="0"/>
                            </a:rPr>
                            <m:t>+1</m:t>
                          </m:r>
                        </m:sub>
                      </m:sSub>
                      <m:r>
                        <a:rPr lang="en-SG" sz="2400" i="1" smtClean="0">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𝑎</m:t>
                          </m:r>
                        </m:e>
                        <m:sub>
                          <m:r>
                            <a:rPr lang="en-SG" sz="2400" i="1">
                              <a:latin typeface="Cambria Math" panose="02040503050406030204" pitchFamily="18" charset="0"/>
                            </a:rPr>
                            <m:t>𝑚</m:t>
                          </m:r>
                          <m:r>
                            <a:rPr lang="en-SG" sz="2400" i="1">
                              <a:latin typeface="Cambria Math" panose="02040503050406030204" pitchFamily="18" charset="0"/>
                            </a:rPr>
                            <m:t>+2</m:t>
                          </m:r>
                        </m:sub>
                      </m:sSub>
                      <m:r>
                        <a:rPr lang="en-SG" sz="2400" i="1" smtClean="0">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m:t>
                      </m:r>
                      <m:r>
                        <a:rPr lang="en-SG" sz="2400" i="1" smtClean="0">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𝑎</m:t>
                          </m:r>
                        </m:e>
                        <m:sub>
                          <m:r>
                            <a:rPr lang="en-SG" sz="2400" i="1">
                              <a:latin typeface="Cambria Math" panose="02040503050406030204" pitchFamily="18" charset="0"/>
                              <a:ea typeface="Cambria Math" panose="02040503050406030204" pitchFamily="18" charset="0"/>
                            </a:rPr>
                            <m:t>𝑛</m:t>
                          </m:r>
                        </m:sub>
                      </m:sSub>
                    </m:oMath>
                  </a14:m>
                  <a:r>
                    <a:rPr lang="en-SG" sz="2400" dirty="0"/>
                    <a:t>.</a:t>
                  </a:r>
                </a:p>
              </p:txBody>
            </p:sp>
          </mc:Choice>
          <mc:Fallback xmlns="">
            <p:sp>
              <p:nvSpPr>
                <p:cNvPr id="47" name="TextBox 46">
                  <a:extLst>
                    <a:ext uri="{FF2B5EF4-FFF2-40B4-BE49-F238E27FC236}">
                      <a16:creationId xmlns:a16="http://schemas.microsoft.com/office/drawing/2014/main" id="{7608895B-929C-4584-9757-5AEF74B88CBB}"/>
                    </a:ext>
                  </a:extLst>
                </p:cNvPr>
                <p:cNvSpPr txBox="1">
                  <a:spLocks noRot="1" noChangeAspect="1" noMove="1" noResize="1" noEditPoints="1" noAdjustHandles="1" noChangeArrowheads="1" noChangeShapeType="1" noTextEdit="1"/>
                </p:cNvSpPr>
                <p:nvPr/>
              </p:nvSpPr>
              <p:spPr>
                <a:xfrm>
                  <a:off x="650675" y="5255109"/>
                  <a:ext cx="7453333" cy="2395720"/>
                </a:xfrm>
                <a:prstGeom prst="rect">
                  <a:avLst/>
                </a:prstGeom>
                <a:blipFill>
                  <a:blip r:embed="rId3"/>
                  <a:stretch>
                    <a:fillRect l="-1162" t="-2036" b="-36896"/>
                  </a:stretch>
                </a:blipFill>
              </p:spPr>
              <p:txBody>
                <a:bodyPr/>
                <a:lstStyle/>
                <a:p>
                  <a:r>
                    <a:rPr lang="en-SG">
                      <a:noFill/>
                    </a:rPr>
                    <a:t> </a:t>
                  </a:r>
                </a:p>
              </p:txBody>
            </p:sp>
          </mc:Fallback>
        </mc:AlternateContent>
      </p:grpSp>
      <p:sp>
        <p:nvSpPr>
          <p:cNvPr id="32" name="Oval 31"/>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1010"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01063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40000"/>
                    <a:lumOff val="60000"/>
                  </a:schemeClr>
                </a:solidFill>
              </a:rPr>
              <a:t> Sequences</a:t>
            </a:r>
            <a:r>
              <a:rPr lang="en-SG" sz="1200" dirty="0">
                <a:solidFill>
                  <a:schemeClr val="bg1"/>
                </a:solidFill>
              </a:rPr>
              <a:t>	Mathematical Induction I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12</a:t>
            </a:fld>
            <a:endParaRPr lang="en-SG" dirty="0"/>
          </a:p>
        </p:txBody>
      </p:sp>
      <p:sp>
        <p:nvSpPr>
          <p:cNvPr id="25" name="TextBox 24"/>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Sequences: Product Notation</a:t>
            </a:r>
            <a:endParaRPr lang="en-SG" sz="1100" dirty="0">
              <a:solidFill>
                <a:schemeClr val="bg1"/>
              </a:solidFill>
            </a:endParaRPr>
          </a:p>
        </p:txBody>
      </p:sp>
      <p:sp>
        <p:nvSpPr>
          <p:cNvPr id="33" name="TextBox 32"/>
          <p:cNvSpPr txBox="1"/>
          <p:nvPr/>
        </p:nvSpPr>
        <p:spPr>
          <a:xfrm>
            <a:off x="415123" y="1154717"/>
            <a:ext cx="8326416" cy="523220"/>
          </a:xfrm>
          <a:prstGeom prst="rect">
            <a:avLst/>
          </a:prstGeom>
          <a:noFill/>
        </p:spPr>
        <p:txBody>
          <a:bodyPr wrap="square" rtlCol="0">
            <a:spAutoFit/>
          </a:bodyPr>
          <a:lstStyle/>
          <a:p>
            <a:pPr>
              <a:spcAft>
                <a:spcPts val="600"/>
              </a:spcAft>
            </a:pPr>
            <a:r>
              <a:rPr lang="en-US" altLang="en-US" sz="2800" dirty="0"/>
              <a:t>Recursive definition for the product notation:</a:t>
            </a:r>
            <a:endParaRPr lang="en-SG" altLang="en-US" sz="2400" dirty="0"/>
          </a:p>
        </p:txBody>
      </p:sp>
      <mc:AlternateContent xmlns:mc="http://schemas.openxmlformats.org/markup-compatibility/2006" xmlns:a14="http://schemas.microsoft.com/office/drawing/2010/main">
        <mc:Choice Requires="a14">
          <p:sp>
            <p:nvSpPr>
              <p:cNvPr id="24" name="TextBox 23"/>
              <p:cNvSpPr txBox="1"/>
              <p:nvPr/>
            </p:nvSpPr>
            <p:spPr>
              <a:xfrm>
                <a:off x="415123" y="1587097"/>
                <a:ext cx="8261840" cy="523220"/>
              </a:xfrm>
              <a:prstGeom prst="rect">
                <a:avLst/>
              </a:prstGeom>
              <a:noFill/>
            </p:spPr>
            <p:txBody>
              <a:bodyPr wrap="square" rtlCol="0">
                <a:spAutoFit/>
              </a:bodyPr>
              <a:lstStyle/>
              <a:p>
                <a:pPr>
                  <a:spcAft>
                    <a:spcPts val="600"/>
                  </a:spcAft>
                </a:pPr>
                <a:r>
                  <a:rPr lang="en-US" sz="2800" dirty="0"/>
                  <a:t>If </a:t>
                </a:r>
                <a14:m>
                  <m:oMath xmlns:m="http://schemas.openxmlformats.org/officeDocument/2006/math">
                    <m:r>
                      <a:rPr lang="en-US" sz="2800" i="1" dirty="0" smtClean="0">
                        <a:latin typeface="Cambria Math" panose="02040503050406030204" pitchFamily="18" charset="0"/>
                      </a:rPr>
                      <m:t>𝑚</m:t>
                    </m:r>
                  </m:oMath>
                </a14:m>
                <a:r>
                  <a:rPr lang="en-US" sz="2800" dirty="0"/>
                  <a:t> is any integer, then</a:t>
                </a:r>
              </a:p>
            </p:txBody>
          </p:sp>
        </mc:Choice>
        <mc:Fallback xmlns="">
          <p:sp>
            <p:nvSpPr>
              <p:cNvPr id="24" name="TextBox 23"/>
              <p:cNvSpPr txBox="1">
                <a:spLocks noRot="1" noChangeAspect="1" noMove="1" noResize="1" noEditPoints="1" noAdjustHandles="1" noChangeArrowheads="1" noChangeShapeType="1" noTextEdit="1"/>
              </p:cNvSpPr>
              <p:nvPr/>
            </p:nvSpPr>
            <p:spPr>
              <a:xfrm>
                <a:off x="415123" y="1587097"/>
                <a:ext cx="8261840" cy="523220"/>
              </a:xfrm>
              <a:prstGeom prst="rect">
                <a:avLst/>
              </a:prstGeom>
              <a:blipFill>
                <a:blip r:embed="rId3"/>
                <a:stretch>
                  <a:fillRect l="-1476"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005804" y="2099233"/>
                <a:ext cx="1960129" cy="1177502"/>
              </a:xfrm>
              <a:prstGeom prst="rect">
                <a:avLst/>
              </a:prstGeom>
              <a:solidFill>
                <a:schemeClr val="accent6">
                  <a:lumMod val="20000"/>
                  <a:lumOff val="80000"/>
                </a:schemeClr>
              </a:solidFill>
            </p:spPr>
            <p:txBody>
              <a:bodyPr wrap="square" rtlCol="0">
                <a:spAutoFit/>
              </a:bodyPr>
              <a:lstStyle/>
              <a:p>
                <a:pPr>
                  <a:spcAft>
                    <a:spcPts val="600"/>
                  </a:spcAft>
                </a:pPr>
                <a14:m>
                  <m:oMathPara xmlns:m="http://schemas.openxmlformats.org/officeDocument/2006/math">
                    <m:oMathParaPr>
                      <m:jc m:val="left"/>
                    </m:oMathParaPr>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𝑚</m:t>
                          </m:r>
                        </m:sub>
                        <m:sup>
                          <m:r>
                            <a:rPr lang="en-US" sz="2400" b="0" i="1" smtClean="0">
                              <a:latin typeface="Cambria Math" panose="02040503050406030204" pitchFamily="18" charset="0"/>
                            </a:rPr>
                            <m:t>𝑚</m:t>
                          </m:r>
                        </m:sup>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b="0" i="1" smtClean="0">
                                  <a:latin typeface="Cambria Math" panose="02040503050406030204" pitchFamily="18" charset="0"/>
                                </a:rPr>
                                <m:t>𝑚</m:t>
                              </m:r>
                            </m:sub>
                          </m:sSub>
                        </m:e>
                      </m:nary>
                    </m:oMath>
                  </m:oMathPara>
                </a14:m>
                <a:endParaRPr lang="en-US"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005804" y="2099233"/>
                <a:ext cx="1960129" cy="1177502"/>
              </a:xfrm>
              <a:prstGeom prst="rect">
                <a:avLst/>
              </a:prstGeom>
              <a:blipFill>
                <a:blip r:embed="rId4"/>
                <a:stretch>
                  <a:fillRect/>
                </a:stretch>
              </a:blipFill>
            </p:spPr>
            <p:txBody>
              <a:bodyPr/>
              <a:lstStyle/>
              <a:p>
                <a:r>
                  <a:rPr lang="en-US">
                    <a:noFill/>
                  </a:rPr>
                  <a:t> </a:t>
                </a:r>
              </a:p>
            </p:txBody>
          </p:sp>
        </mc:Fallback>
      </mc:AlternateContent>
      <p:sp>
        <p:nvSpPr>
          <p:cNvPr id="27" name="TextBox 26"/>
          <p:cNvSpPr txBox="1"/>
          <p:nvPr/>
        </p:nvSpPr>
        <p:spPr>
          <a:xfrm>
            <a:off x="3134989" y="2567714"/>
            <a:ext cx="1011482" cy="523220"/>
          </a:xfrm>
          <a:prstGeom prst="rect">
            <a:avLst/>
          </a:prstGeom>
          <a:noFill/>
        </p:spPr>
        <p:txBody>
          <a:bodyPr wrap="square" rtlCol="0">
            <a:spAutoFit/>
          </a:bodyPr>
          <a:lstStyle/>
          <a:p>
            <a:pPr algn="ctr">
              <a:spcAft>
                <a:spcPts val="600"/>
              </a:spcAft>
            </a:pPr>
            <a:r>
              <a:rPr lang="en-US" sz="2800" dirty="0"/>
              <a:t>and</a:t>
            </a:r>
          </a:p>
        </p:txBody>
      </p:sp>
      <mc:AlternateContent xmlns:mc="http://schemas.openxmlformats.org/markup-compatibility/2006" xmlns:a14="http://schemas.microsoft.com/office/drawing/2010/main">
        <mc:Choice Requires="a14">
          <p:sp>
            <p:nvSpPr>
              <p:cNvPr id="29" name="TextBox 28"/>
              <p:cNvSpPr txBox="1"/>
              <p:nvPr/>
            </p:nvSpPr>
            <p:spPr>
              <a:xfrm>
                <a:off x="1005805" y="3418075"/>
                <a:ext cx="6586616" cy="1358321"/>
              </a:xfrm>
              <a:prstGeom prst="rect">
                <a:avLst/>
              </a:prstGeom>
              <a:solidFill>
                <a:schemeClr val="accent6">
                  <a:lumMod val="20000"/>
                  <a:lumOff val="80000"/>
                </a:schemeClr>
              </a:solidFill>
            </p:spPr>
            <p:txBody>
              <a:bodyPr wrap="square" rtlCol="0">
                <a:spAutoFit/>
              </a:bodyPr>
              <a:lstStyle/>
              <a:p>
                <a:pPr>
                  <a:spcAft>
                    <a:spcPts val="600"/>
                  </a:spcAft>
                  <a:tabLst>
                    <a:tab pos="3138488" algn="l"/>
                  </a:tabLst>
                </a:pPr>
                <a14:m>
                  <m:oMathPara xmlns:m="http://schemas.openxmlformats.org/officeDocument/2006/math">
                    <m:oMathParaPr>
                      <m:jc m:val="left"/>
                    </m:oMathParaPr>
                    <m:oMath xmlns:m="http://schemas.openxmlformats.org/officeDocument/2006/math">
                      <m:nary>
                        <m:naryPr>
                          <m:chr m:val="∏"/>
                          <m:ctrlPr>
                            <a:rPr lang="en-US" sz="2400" i="1" dirty="0" smtClean="0">
                              <a:latin typeface="Cambria Math" panose="02040503050406030204" pitchFamily="18" charset="0"/>
                            </a:rPr>
                          </m:ctrlPr>
                        </m:naryPr>
                        <m:sub>
                          <m:r>
                            <m:rPr>
                              <m:brk m:alnAt="23"/>
                            </m:rPr>
                            <a:rPr lang="en-US" sz="2400" b="0" i="1" dirty="0" smtClean="0">
                              <a:latin typeface="Cambria Math" panose="02040503050406030204" pitchFamily="18" charset="0"/>
                            </a:rPr>
                            <m:t>𝑘</m:t>
                          </m:r>
                          <m:r>
                            <a:rPr lang="en-US" sz="2400" b="0" i="1" dirty="0" smtClean="0">
                              <a:latin typeface="Cambria Math" panose="02040503050406030204" pitchFamily="18" charset="0"/>
                            </a:rPr>
                            <m:t>=</m:t>
                          </m:r>
                          <m:r>
                            <a:rPr lang="en-US" sz="2400" b="0" i="1" dirty="0" smtClean="0">
                              <a:latin typeface="Cambria Math" panose="02040503050406030204" pitchFamily="18" charset="0"/>
                            </a:rPr>
                            <m:t>𝑚</m:t>
                          </m:r>
                        </m:sub>
                        <m:sup>
                          <m:r>
                            <a:rPr lang="en-US" sz="2400" b="0" i="1" dirty="0" smtClean="0">
                              <a:latin typeface="Cambria Math" panose="02040503050406030204" pitchFamily="18" charset="0"/>
                            </a:rPr>
                            <m:t>𝑛</m:t>
                          </m:r>
                        </m:sup>
                        <m:e>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𝑎</m:t>
                              </m:r>
                            </m:e>
                            <m:sub>
                              <m:r>
                                <a:rPr lang="en-US" sz="2400" b="0" i="1" dirty="0" smtClean="0">
                                  <a:latin typeface="Cambria Math" panose="02040503050406030204" pitchFamily="18" charset="0"/>
                                </a:rPr>
                                <m:t>𝑘</m:t>
                              </m:r>
                            </m:sub>
                          </m:sSub>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nary>
                                <m:naryPr>
                                  <m:chr m:val="∏"/>
                                  <m:ctrlPr>
                                    <a:rPr lang="en-US" sz="2400" b="0" i="1" dirty="0" smtClean="0">
                                      <a:latin typeface="Cambria Math" panose="02040503050406030204" pitchFamily="18" charset="0"/>
                                    </a:rPr>
                                  </m:ctrlPr>
                                </m:naryPr>
                                <m:sub>
                                  <m:r>
                                    <m:rPr>
                                      <m:brk m:alnAt="23"/>
                                    </m:rPr>
                                    <a:rPr lang="en-US" sz="2400" b="0" i="1" dirty="0" smtClean="0">
                                      <a:latin typeface="Cambria Math" panose="02040503050406030204" pitchFamily="18" charset="0"/>
                                    </a:rPr>
                                    <m:t>𝑘</m:t>
                                  </m:r>
                                  <m:r>
                                    <a:rPr lang="en-US" sz="2400" b="0" i="1" dirty="0" smtClean="0">
                                      <a:latin typeface="Cambria Math" panose="02040503050406030204" pitchFamily="18" charset="0"/>
                                    </a:rPr>
                                    <m:t>=</m:t>
                                  </m:r>
                                  <m:r>
                                    <a:rPr lang="en-US" sz="2400" b="0" i="1" dirty="0" smtClean="0">
                                      <a:latin typeface="Cambria Math" panose="02040503050406030204" pitchFamily="18" charset="0"/>
                                    </a:rPr>
                                    <m:t>𝑚</m:t>
                                  </m:r>
                                </m:sub>
                                <m:sup>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sup>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𝑎</m:t>
                                      </m:r>
                                    </m:e>
                                    <m:sub>
                                      <m:r>
                                        <a:rPr lang="en-US" sz="2400" b="0" i="1" dirty="0" smtClean="0">
                                          <a:latin typeface="Cambria Math" panose="02040503050406030204" pitchFamily="18" charset="0"/>
                                        </a:rPr>
                                        <m:t>𝑘</m:t>
                                      </m:r>
                                    </m:sub>
                                  </m:sSub>
                                </m:e>
                              </m:nary>
                            </m:e>
                          </m:d>
                          <m:r>
                            <a:rPr lang="en-US" sz="2400" b="0" i="1" dirty="0" smtClean="0">
                              <a:latin typeface="Cambria Math" panose="02040503050406030204" pitchFamily="18" charset="0"/>
                              <a:ea typeface="Cambria Math" panose="02040503050406030204" pitchFamily="18" charset="0"/>
                            </a:rPr>
                            <m:t>∙</m:t>
                          </m:r>
                          <m:sSub>
                            <m:sSubPr>
                              <m:ctrlPr>
                                <a:rPr lang="en-US" sz="2400" b="0" i="1" dirty="0" smtClean="0">
                                  <a:latin typeface="Cambria Math" panose="02040503050406030204" pitchFamily="18" charset="0"/>
                                  <a:ea typeface="Cambria Math" panose="02040503050406030204" pitchFamily="18" charset="0"/>
                                </a:rPr>
                              </m:ctrlPr>
                            </m:sSubPr>
                            <m:e>
                              <m:r>
                                <a:rPr lang="en-US" sz="2400" b="0" i="1" dirty="0" smtClean="0">
                                  <a:latin typeface="Cambria Math" panose="02040503050406030204" pitchFamily="18" charset="0"/>
                                  <a:ea typeface="Cambria Math" panose="02040503050406030204" pitchFamily="18" charset="0"/>
                                </a:rPr>
                                <m:t>𝑎</m:t>
                              </m:r>
                            </m:e>
                            <m:sub>
                              <m:r>
                                <a:rPr lang="en-US" sz="2400" b="0" i="1" dirty="0" smtClean="0">
                                  <a:latin typeface="Cambria Math" panose="02040503050406030204" pitchFamily="18" charset="0"/>
                                  <a:ea typeface="Cambria Math" panose="02040503050406030204" pitchFamily="18" charset="0"/>
                                </a:rPr>
                                <m:t>𝑛</m:t>
                              </m:r>
                            </m:sub>
                          </m:sSub>
                        </m:e>
                      </m:nary>
                      <m:r>
                        <m:rPr>
                          <m:nor/>
                        </m:rPr>
                        <a:rPr lang="en-US" sz="2400" b="0" i="0" dirty="0" smtClean="0">
                          <a:latin typeface="Cambria Math" panose="02040503050406030204" pitchFamily="18" charset="0"/>
                        </a:rPr>
                        <m:t>   </m:t>
                      </m:r>
                      <m:r>
                        <m:rPr>
                          <m:nor/>
                        </m:rPr>
                        <a:rPr lang="en-US" sz="2400" dirty="0"/>
                        <m:t>for</m:t>
                      </m:r>
                      <m:r>
                        <m:rPr>
                          <m:nor/>
                        </m:rPr>
                        <a:rPr lang="en-US" sz="2400" dirty="0"/>
                        <m:t> </m:t>
                      </m:r>
                      <m:r>
                        <m:rPr>
                          <m:nor/>
                        </m:rPr>
                        <a:rPr lang="en-US" sz="2400" dirty="0"/>
                        <m:t>all</m:t>
                      </m:r>
                      <m:r>
                        <m:rPr>
                          <m:nor/>
                        </m:rPr>
                        <a:rPr lang="en-US" sz="2400" dirty="0"/>
                        <m:t> </m:t>
                      </m:r>
                      <m:r>
                        <m:rPr>
                          <m:nor/>
                        </m:rPr>
                        <a:rPr lang="en-US" sz="2400" dirty="0"/>
                        <m:t>integers</m:t>
                      </m:r>
                      <m:r>
                        <a:rPr lang="en-US" sz="2400" b="0" i="1" dirty="0" smtClean="0">
                          <a:latin typeface="Cambria Math" panose="02040503050406030204" pitchFamily="18" charset="0"/>
                        </a:rPr>
                        <m:t> </m:t>
                      </m:r>
                      <m:r>
                        <a:rPr lang="en-US" sz="2400" i="1">
                          <a:latin typeface="Cambria Math" panose="02040503050406030204" pitchFamily="18" charset="0"/>
                        </a:rPr>
                        <m:t>𝑛</m:t>
                      </m:r>
                      <m:r>
                        <a:rPr lang="en-US" sz="2400" i="1">
                          <a:latin typeface="Cambria Math" panose="02040503050406030204" pitchFamily="18" charset="0"/>
                        </a:rPr>
                        <m:t>&gt;</m:t>
                      </m:r>
                      <m:r>
                        <a:rPr lang="en-US" sz="2400" i="1">
                          <a:latin typeface="Cambria Math" panose="02040503050406030204" pitchFamily="18" charset="0"/>
                        </a:rPr>
                        <m:t>𝑚</m:t>
                      </m:r>
                      <m:r>
                        <a:rPr lang="en-US" sz="2400" i="1">
                          <a:latin typeface="Cambria Math" panose="02040503050406030204" pitchFamily="18" charset="0"/>
                        </a:rPr>
                        <m:t>.</m:t>
                      </m:r>
                    </m:oMath>
                  </m:oMathPara>
                </a14:m>
                <a:endParaRPr lang="en-US" sz="2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1005805" y="3418075"/>
                <a:ext cx="6586616" cy="135832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594236" y="5286691"/>
                <a:ext cx="7998175" cy="954107"/>
              </a:xfrm>
              <a:prstGeom prst="rect">
                <a:avLst/>
              </a:prstGeom>
              <a:noFill/>
            </p:spPr>
            <p:txBody>
              <a:bodyPr wrap="square" rtlCol="0">
                <a:spAutoFit/>
              </a:bodyPr>
              <a:lstStyle/>
              <a:p>
                <a:pPr>
                  <a:spcAft>
                    <a:spcPts val="600"/>
                  </a:spcAft>
                </a:pPr>
                <a:r>
                  <a:rPr lang="en-US" sz="2800" dirty="0"/>
                  <a:t>By convention, an </a:t>
                </a:r>
                <a:r>
                  <a:rPr lang="en-US" sz="2800" dirty="0">
                    <a:solidFill>
                      <a:srgbClr val="C00000"/>
                    </a:solidFill>
                  </a:rPr>
                  <a:t>empty product </a:t>
                </a:r>
                <a:r>
                  <a:rPr lang="en-US" sz="2800" dirty="0"/>
                  <a:t>(</a:t>
                </a:r>
                <a:r>
                  <a:rPr lang="en-US" sz="2800" dirty="0" err="1"/>
                  <a:t>eg</a:t>
                </a:r>
                <a:r>
                  <a:rPr lang="en-US" sz="2800" dirty="0"/>
                  <a:t>: </a:t>
                </a:r>
                <a14:m>
                  <m:oMath xmlns:m="http://schemas.openxmlformats.org/officeDocument/2006/math">
                    <m:nary>
                      <m:naryPr>
                        <m:chr m:val="∏"/>
                        <m:limLoc m:val="subSup"/>
                        <m:ctrlPr>
                          <a:rPr lang="en-US" sz="2800" i="1" smtClean="0">
                            <a:latin typeface="Cambria Math" panose="02040503050406030204" pitchFamily="18" charset="0"/>
                          </a:rPr>
                        </m:ctrlPr>
                      </m:naryPr>
                      <m:sub>
                        <m:r>
                          <m:rPr>
                            <m:brk m:alnAt="23"/>
                          </m:rP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𝑚</m:t>
                        </m:r>
                      </m:sub>
                      <m:sup>
                        <m:r>
                          <a:rPr lang="en-US" sz="2800" i="1">
                            <a:latin typeface="Cambria Math" panose="02040503050406030204" pitchFamily="18" charset="0"/>
                          </a:rPr>
                          <m:t>𝑛</m:t>
                        </m:r>
                      </m:sup>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𝑘</m:t>
                            </m:r>
                          </m:sub>
                        </m:sSub>
                      </m:e>
                    </m:nary>
                  </m:oMath>
                </a14:m>
                <a:r>
                  <a:rPr lang="en-US" sz="2800" dirty="0"/>
                  <a:t> where </a:t>
                </a:r>
                <a14:m>
                  <m:oMath xmlns:m="http://schemas.openxmlformats.org/officeDocument/2006/math">
                    <m:r>
                      <a:rPr lang="en-US" sz="2800" b="0" i="1" smtClean="0">
                        <a:latin typeface="Cambria Math" panose="02040503050406030204" pitchFamily="18" charset="0"/>
                      </a:rPr>
                      <m:t>𝑚</m:t>
                    </m:r>
                    <m:r>
                      <a:rPr lang="en-US" sz="2800" b="0" i="1" smtClean="0">
                        <a:latin typeface="Cambria Math" panose="02040503050406030204" pitchFamily="18" charset="0"/>
                      </a:rPr>
                      <m:t>&gt;</m:t>
                    </m:r>
                    <m:r>
                      <a:rPr lang="en-US" sz="2800" b="0" i="1" smtClean="0">
                        <a:latin typeface="Cambria Math" panose="02040503050406030204" pitchFamily="18" charset="0"/>
                      </a:rPr>
                      <m:t>𝑛</m:t>
                    </m:r>
                  </m:oMath>
                </a14:m>
                <a:r>
                  <a:rPr lang="en-US" sz="2800" dirty="0"/>
                  <a:t>) is equal to the multiplicative identity </a:t>
                </a:r>
                <a:r>
                  <a:rPr lang="en-US" sz="2800" dirty="0">
                    <a:solidFill>
                      <a:srgbClr val="C00000"/>
                    </a:solidFill>
                  </a:rPr>
                  <a:t>1</a:t>
                </a:r>
                <a:r>
                  <a:rPr lang="en-US" sz="2800" dirty="0"/>
                  <a:t>.</a:t>
                </a:r>
              </a:p>
            </p:txBody>
          </p:sp>
        </mc:Choice>
        <mc:Fallback xmlns="">
          <p:sp>
            <p:nvSpPr>
              <p:cNvPr id="30" name="TextBox 29"/>
              <p:cNvSpPr txBox="1">
                <a:spLocks noRot="1" noChangeAspect="1" noMove="1" noResize="1" noEditPoints="1" noAdjustHandles="1" noChangeArrowheads="1" noChangeShapeType="1" noTextEdit="1"/>
              </p:cNvSpPr>
              <p:nvPr/>
            </p:nvSpPr>
            <p:spPr>
              <a:xfrm>
                <a:off x="594236" y="5286691"/>
                <a:ext cx="7998175" cy="954107"/>
              </a:xfrm>
              <a:prstGeom prst="rect">
                <a:avLst/>
              </a:prstGeom>
              <a:blipFill>
                <a:blip r:embed="rId6"/>
                <a:stretch>
                  <a:fillRect l="-1523" t="-5732" r="-1142" b="-17197"/>
                </a:stretch>
              </a:blipFill>
            </p:spPr>
            <p:txBody>
              <a:bodyPr/>
              <a:lstStyle/>
              <a:p>
                <a:r>
                  <a:rPr lang="en-US">
                    <a:noFill/>
                  </a:rPr>
                  <a:t> </a:t>
                </a:r>
              </a:p>
            </p:txBody>
          </p:sp>
        </mc:Fallback>
      </mc:AlternateContent>
      <p:sp>
        <p:nvSpPr>
          <p:cNvPr id="28" name="Oval 27"/>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651010"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28261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b="1" dirty="0">
                <a:solidFill>
                  <a:schemeClr val="accent4">
                    <a:lumMod val="40000"/>
                    <a:lumOff val="60000"/>
                  </a:schemeClr>
                </a:solidFill>
              </a:rPr>
              <a:t>Sequences</a:t>
            </a:r>
            <a:r>
              <a:rPr lang="en-SG" sz="1200" dirty="0">
                <a:solidFill>
                  <a:schemeClr val="bg1"/>
                </a:solidFill>
              </a:rPr>
              <a:t>	Mathematical Induction I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13</a:t>
            </a:fld>
            <a:endParaRPr lang="en-SG" dirty="0"/>
          </a:p>
        </p:txBody>
      </p:sp>
      <p:sp>
        <p:nvSpPr>
          <p:cNvPr id="25" name="TextBox 24"/>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Sequences: Product Notation</a:t>
            </a:r>
            <a:endParaRPr lang="en-SG" sz="1100" dirty="0">
              <a:solidFill>
                <a:schemeClr val="bg1"/>
              </a:solidFill>
            </a:endParaRPr>
          </a:p>
        </p:txBody>
      </p:sp>
      <p:sp>
        <p:nvSpPr>
          <p:cNvPr id="33" name="TextBox 32"/>
          <p:cNvSpPr txBox="1"/>
          <p:nvPr/>
        </p:nvSpPr>
        <p:spPr>
          <a:xfrm>
            <a:off x="415123" y="1206386"/>
            <a:ext cx="5386963" cy="523220"/>
          </a:xfrm>
          <a:prstGeom prst="rect">
            <a:avLst/>
          </a:prstGeom>
          <a:noFill/>
        </p:spPr>
        <p:txBody>
          <a:bodyPr wrap="square" rtlCol="0">
            <a:spAutoFit/>
          </a:bodyPr>
          <a:lstStyle/>
          <a:p>
            <a:pPr>
              <a:spcAft>
                <a:spcPts val="600"/>
              </a:spcAft>
            </a:pPr>
            <a:r>
              <a:rPr lang="en-US" altLang="en-US" sz="2800" dirty="0">
                <a:solidFill>
                  <a:schemeClr val="accent2">
                    <a:lumMod val="50000"/>
                  </a:schemeClr>
                </a:solidFill>
              </a:rPr>
              <a:t>Example #5: </a:t>
            </a:r>
            <a:r>
              <a:rPr lang="en-US" altLang="en-US" sz="2800" dirty="0"/>
              <a:t>Compute the product</a:t>
            </a:r>
            <a:endParaRPr lang="en-SG" altLang="en-US" sz="2400" dirty="0"/>
          </a:p>
        </p:txBody>
      </p:sp>
      <mc:AlternateContent xmlns:mc="http://schemas.openxmlformats.org/markup-compatibility/2006" xmlns:a14="http://schemas.microsoft.com/office/drawing/2010/main">
        <mc:Choice Requires="a14">
          <p:sp>
            <p:nvSpPr>
              <p:cNvPr id="27" name="TextBox 26"/>
              <p:cNvSpPr txBox="1"/>
              <p:nvPr/>
            </p:nvSpPr>
            <p:spPr>
              <a:xfrm>
                <a:off x="5593982" y="939450"/>
                <a:ext cx="1503719" cy="1212833"/>
              </a:xfrm>
              <a:prstGeom prst="rect">
                <a:avLst/>
              </a:prstGeom>
              <a:noFill/>
            </p:spPr>
            <p:txBody>
              <a:bodyPr wrap="square" rtlCol="0">
                <a:spAutoFit/>
              </a:bodyPr>
              <a:lstStyle/>
              <a:p>
                <a:pPr algn="ctr">
                  <a:spcAft>
                    <a:spcPts val="600"/>
                  </a:spcAft>
                </a:pPr>
                <a14:m>
                  <m:oMathPara xmlns:m="http://schemas.openxmlformats.org/officeDocument/2006/math">
                    <m:oMathParaPr>
                      <m:jc m:val="centerGroup"/>
                    </m:oMathParaPr>
                    <m:oMath xmlns:m="http://schemas.openxmlformats.org/officeDocument/2006/math">
                      <m:nary>
                        <m:naryPr>
                          <m:chr m:val="∏"/>
                          <m:ctrlPr>
                            <a:rPr lang="en-US" sz="2400" i="1" dirty="0" smtClean="0">
                              <a:latin typeface="Cambria Math" panose="02040503050406030204" pitchFamily="18" charset="0"/>
                            </a:rPr>
                          </m:ctrlPr>
                        </m:naryPr>
                        <m:sub>
                          <m:r>
                            <m:rPr>
                              <m:brk m:alnAt="23"/>
                            </m:rP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sub>
                        <m:sup>
                          <m:r>
                            <a:rPr lang="en-US" sz="2400" b="0" i="1" dirty="0" smtClean="0">
                              <a:latin typeface="Cambria Math" panose="02040503050406030204" pitchFamily="18" charset="0"/>
                            </a:rPr>
                            <m:t>5</m:t>
                          </m:r>
                        </m:sup>
                        <m:e>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r>
                            <a:rPr lang="en-US" sz="2400" b="0" i="1" dirty="0" smtClean="0">
                              <a:latin typeface="Cambria Math" panose="02040503050406030204" pitchFamily="18" charset="0"/>
                            </a:rPr>
                            <m:t>+2)</m:t>
                          </m:r>
                        </m:e>
                      </m:nary>
                    </m:oMath>
                  </m:oMathPara>
                </a14:m>
                <a:endParaRPr lang="en-US" sz="2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5593982" y="939450"/>
                <a:ext cx="1503719" cy="121283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298783" y="2232568"/>
                <a:ext cx="6679850" cy="1386726"/>
              </a:xfrm>
              <a:prstGeom prst="rect">
                <a:avLst/>
              </a:prstGeom>
              <a:solidFill>
                <a:schemeClr val="accent4">
                  <a:lumMod val="20000"/>
                  <a:lumOff val="80000"/>
                </a:schemeClr>
              </a:solidFill>
            </p:spPr>
            <p:txBody>
              <a:bodyPr wrap="square" rtlCol="0">
                <a:spAutoFit/>
              </a:bodyPr>
              <a:lstStyle/>
              <a:p>
                <a:pPr>
                  <a:spcAft>
                    <a:spcPts val="600"/>
                  </a:spcAft>
                </a:pPr>
                <a14:m>
                  <m:oMathPara xmlns:m="http://schemas.openxmlformats.org/officeDocument/2006/math">
                    <m:oMathParaPr>
                      <m:jc m:val="centerGroup"/>
                    </m:oMathParaPr>
                    <m:oMath xmlns:m="http://schemas.openxmlformats.org/officeDocument/2006/math">
                      <m:nary>
                        <m:naryPr>
                          <m:chr m:val="∏"/>
                          <m:ctrlPr>
                            <a:rPr lang="en-US" sz="2800" i="1" dirty="0" smtClean="0">
                              <a:latin typeface="Cambria Math" panose="02040503050406030204" pitchFamily="18" charset="0"/>
                            </a:rPr>
                          </m:ctrlPr>
                        </m:naryPr>
                        <m:sub>
                          <m:r>
                            <m:rPr>
                              <m:brk m:alnAt="23"/>
                            </m:rPr>
                            <a:rPr lang="en-US" sz="2800" i="1" dirty="0">
                              <a:latin typeface="Cambria Math" panose="02040503050406030204" pitchFamily="18" charset="0"/>
                            </a:rPr>
                            <m:t>𝑘</m:t>
                          </m:r>
                          <m:r>
                            <a:rPr lang="en-US" sz="2800" i="1" dirty="0">
                              <a:latin typeface="Cambria Math" panose="02040503050406030204" pitchFamily="18" charset="0"/>
                            </a:rPr>
                            <m:t>=1</m:t>
                          </m:r>
                        </m:sub>
                        <m:sup>
                          <m:r>
                            <a:rPr lang="en-US" sz="2800" i="1" dirty="0">
                              <a:latin typeface="Cambria Math" panose="02040503050406030204" pitchFamily="18" charset="0"/>
                            </a:rPr>
                            <m:t>5</m:t>
                          </m:r>
                        </m:sup>
                        <m:e>
                          <m:r>
                            <a:rPr lang="en-US" sz="2800" i="1" dirty="0">
                              <a:latin typeface="Cambria Math" panose="02040503050406030204" pitchFamily="18" charset="0"/>
                            </a:rPr>
                            <m:t>(</m:t>
                          </m:r>
                          <m:r>
                            <a:rPr lang="en-US" sz="2800" i="1" dirty="0">
                              <a:latin typeface="Cambria Math" panose="02040503050406030204" pitchFamily="18" charset="0"/>
                            </a:rPr>
                            <m:t>𝑘</m:t>
                          </m:r>
                          <m:r>
                            <a:rPr lang="en-US" sz="2800" i="1" dirty="0">
                              <a:latin typeface="Cambria Math" panose="02040503050406030204" pitchFamily="18" charset="0"/>
                            </a:rPr>
                            <m:t>+2)</m:t>
                          </m:r>
                        </m:e>
                      </m:nary>
                      <m:r>
                        <a:rPr lang="en-US" sz="2800" b="0" i="1" dirty="0" smtClean="0">
                          <a:latin typeface="Cambria Math" panose="02040503050406030204" pitchFamily="18" charset="0"/>
                        </a:rPr>
                        <m:t>=3</m:t>
                      </m:r>
                      <m:r>
                        <a:rPr lang="en-US" sz="2800" b="0" i="1" dirty="0" smtClean="0">
                          <a:latin typeface="Cambria Math" panose="02040503050406030204" pitchFamily="18" charset="0"/>
                          <a:ea typeface="Cambria Math" panose="02040503050406030204" pitchFamily="18" charset="0"/>
                        </a:rPr>
                        <m:t>∙4∙5∙6∙7=2520</m:t>
                      </m:r>
                    </m:oMath>
                  </m:oMathPara>
                </a14:m>
                <a:endParaRPr lang="en-US" sz="28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298783" y="2232568"/>
                <a:ext cx="6679850" cy="1386726"/>
              </a:xfrm>
              <a:prstGeom prst="rect">
                <a:avLst/>
              </a:prstGeom>
              <a:blipFill>
                <a:blip r:embed="rId4"/>
                <a:stretch>
                  <a:fillRect/>
                </a:stretch>
              </a:blipFill>
            </p:spPr>
            <p:txBody>
              <a:bodyPr/>
              <a:lstStyle/>
              <a:p>
                <a:r>
                  <a:rPr lang="en-US">
                    <a:noFill/>
                  </a:rPr>
                  <a:t> </a:t>
                </a:r>
              </a:p>
            </p:txBody>
          </p:sp>
        </mc:Fallback>
      </mc:AlternateContent>
      <p:sp>
        <p:nvSpPr>
          <p:cNvPr id="23" name="Oval 22"/>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651010"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01001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b="1" dirty="0">
                <a:solidFill>
                  <a:schemeClr val="accent4">
                    <a:lumMod val="40000"/>
                    <a:lumOff val="60000"/>
                  </a:schemeClr>
                </a:solidFill>
              </a:rPr>
              <a:t>Sequences</a:t>
            </a:r>
            <a:r>
              <a:rPr lang="en-SG" sz="1200" dirty="0">
                <a:solidFill>
                  <a:schemeClr val="bg1"/>
                </a:solidFill>
              </a:rPr>
              <a:t>	Mathematical Induction I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14</a:t>
            </a:fld>
            <a:endParaRPr lang="en-SG" dirty="0"/>
          </a:p>
        </p:txBody>
      </p:sp>
      <p:sp>
        <p:nvSpPr>
          <p:cNvPr id="25" name="TextBox 24"/>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Sequences: Properties of Summations and Products</a:t>
            </a:r>
            <a:endParaRPr lang="en-SG" sz="11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8.1.4. Properties of Summations and Products</a:t>
            </a:r>
            <a:endParaRPr lang="en-SG" sz="2000" dirty="0">
              <a:solidFill>
                <a:schemeClr val="bg1"/>
              </a:solidFill>
            </a:endParaRPr>
          </a:p>
        </p:txBody>
      </p:sp>
      <p:grpSp>
        <p:nvGrpSpPr>
          <p:cNvPr id="37" name="Group 36">
            <a:extLst>
              <a:ext uri="{FF2B5EF4-FFF2-40B4-BE49-F238E27FC236}">
                <a16:creationId xmlns:a16="http://schemas.microsoft.com/office/drawing/2014/main" id="{89390F5A-A01A-4B4B-9C37-EA131F9CF46A}"/>
              </a:ext>
            </a:extLst>
          </p:cNvPr>
          <p:cNvGrpSpPr/>
          <p:nvPr/>
        </p:nvGrpSpPr>
        <p:grpSpPr>
          <a:xfrm>
            <a:off x="352356" y="1473147"/>
            <a:ext cx="7863578" cy="4980925"/>
            <a:chOff x="993228" y="4598516"/>
            <a:chExt cx="7863578" cy="4383279"/>
          </a:xfrm>
        </p:grpSpPr>
        <p:sp>
          <p:nvSpPr>
            <p:cNvPr id="38" name="Rectangle 37">
              <a:extLst>
                <a:ext uri="{FF2B5EF4-FFF2-40B4-BE49-F238E27FC236}">
                  <a16:creationId xmlns:a16="http://schemas.microsoft.com/office/drawing/2014/main" id="{E530E99C-3203-4B4B-96BB-C8B39756CAFA}"/>
                </a:ext>
              </a:extLst>
            </p:cNvPr>
            <p:cNvSpPr/>
            <p:nvPr/>
          </p:nvSpPr>
          <p:spPr>
            <a:xfrm>
              <a:off x="993228" y="4598516"/>
              <a:ext cx="7863578" cy="4383279"/>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a:extLst>
                <a:ext uri="{FF2B5EF4-FFF2-40B4-BE49-F238E27FC236}">
                  <a16:creationId xmlns:a16="http://schemas.microsoft.com/office/drawing/2014/main" id="{19155CA7-6C35-4DD5-8098-F82D38990E70}"/>
                </a:ext>
              </a:extLst>
            </p:cNvPr>
            <p:cNvSpPr/>
            <p:nvPr/>
          </p:nvSpPr>
          <p:spPr>
            <a:xfrm>
              <a:off x="993228" y="4598517"/>
              <a:ext cx="7863578"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a:extLst>
                <a:ext uri="{FF2B5EF4-FFF2-40B4-BE49-F238E27FC236}">
                  <a16:creationId xmlns:a16="http://schemas.microsoft.com/office/drawing/2014/main" id="{AA9CAA6C-E690-4C6A-8257-58C162930F0F}"/>
                </a:ext>
              </a:extLst>
            </p:cNvPr>
            <p:cNvSpPr txBox="1"/>
            <p:nvPr/>
          </p:nvSpPr>
          <p:spPr>
            <a:xfrm>
              <a:off x="1109374" y="4645644"/>
              <a:ext cx="7056040" cy="406271"/>
            </a:xfrm>
            <a:prstGeom prst="rect">
              <a:avLst/>
            </a:prstGeom>
            <a:noFill/>
          </p:spPr>
          <p:txBody>
            <a:bodyPr wrap="square" rtlCol="0">
              <a:spAutoFit/>
            </a:bodyPr>
            <a:lstStyle/>
            <a:p>
              <a:r>
                <a:rPr lang="en-SG" sz="2400" dirty="0">
                  <a:solidFill>
                    <a:schemeClr val="bg1"/>
                  </a:solidFill>
                </a:rPr>
                <a:t>Theorem 5.1.1 </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14FE767-E4AB-4E85-AC5B-DBDF6ABAA7FF}"/>
                    </a:ext>
                  </a:extLst>
                </p:cNvPr>
                <p:cNvSpPr txBox="1"/>
                <p:nvPr/>
              </p:nvSpPr>
              <p:spPr>
                <a:xfrm>
                  <a:off x="1109375" y="5193984"/>
                  <a:ext cx="7416249" cy="3439762"/>
                </a:xfrm>
                <a:prstGeom prst="rect">
                  <a:avLst/>
                </a:prstGeom>
                <a:noFill/>
              </p:spPr>
              <p:txBody>
                <a:bodyPr wrap="square" rtlCol="0">
                  <a:spAutoFit/>
                </a:bodyPr>
                <a:lstStyle/>
                <a:p>
                  <a:pPr>
                    <a:spcAft>
                      <a:spcPts val="600"/>
                    </a:spcAft>
                    <a:tabLst>
                      <a:tab pos="6192838" algn="l"/>
                    </a:tabLst>
                  </a:pPr>
                  <a:r>
                    <a:rPr lang="en-SG" sz="2000" dirty="0"/>
                    <a:t>If </a:t>
                  </a:r>
                  <a14:m>
                    <m:oMath xmlns:m="http://schemas.openxmlformats.org/officeDocument/2006/math">
                      <m:sSub>
                        <m:sSubPr>
                          <m:ctrlPr>
                            <a:rPr lang="en-SG" sz="2000" i="1" smtClean="0">
                              <a:latin typeface="Cambria Math" panose="02040503050406030204" pitchFamily="18" charset="0"/>
                            </a:rPr>
                          </m:ctrlPr>
                        </m:sSubPr>
                        <m:e>
                          <m:r>
                            <a:rPr lang="en-SG" sz="2000" b="0" i="1" smtClean="0">
                              <a:latin typeface="Cambria Math" panose="02040503050406030204" pitchFamily="18" charset="0"/>
                            </a:rPr>
                            <m:t>𝑎</m:t>
                          </m:r>
                        </m:e>
                        <m:sub>
                          <m:r>
                            <a:rPr lang="en-SG" sz="2000" b="0" i="1" smtClean="0">
                              <a:latin typeface="Cambria Math" panose="02040503050406030204" pitchFamily="18" charset="0"/>
                            </a:rPr>
                            <m:t>𝑚</m:t>
                          </m:r>
                        </m:sub>
                      </m:sSub>
                      <m:r>
                        <a:rPr lang="en-SG" sz="2000" b="0" i="1" smtClean="0">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𝑎</m:t>
                          </m:r>
                        </m:e>
                        <m:sub>
                          <m:r>
                            <a:rPr lang="en-SG" sz="2000" i="1">
                              <a:latin typeface="Cambria Math" panose="02040503050406030204" pitchFamily="18" charset="0"/>
                            </a:rPr>
                            <m:t>𝑚</m:t>
                          </m:r>
                          <m:r>
                            <a:rPr lang="en-SG" sz="2000" b="0" i="1" smtClean="0">
                              <a:latin typeface="Cambria Math" panose="02040503050406030204" pitchFamily="18" charset="0"/>
                            </a:rPr>
                            <m:t>+1</m:t>
                          </m:r>
                        </m:sub>
                      </m:sSub>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𝑎</m:t>
                          </m:r>
                        </m:e>
                        <m:sub>
                          <m:r>
                            <a:rPr lang="en-SG" sz="2000" i="1">
                              <a:latin typeface="Cambria Math" panose="02040503050406030204" pitchFamily="18" charset="0"/>
                            </a:rPr>
                            <m:t>𝑚</m:t>
                          </m:r>
                          <m:r>
                            <a:rPr lang="en-SG" sz="2000" b="0" i="1" smtClean="0">
                              <a:latin typeface="Cambria Math" panose="02040503050406030204" pitchFamily="18" charset="0"/>
                            </a:rPr>
                            <m:t>+2</m:t>
                          </m:r>
                        </m:sub>
                      </m:sSub>
                      <m:r>
                        <a:rPr lang="en-SG" sz="2000" i="1">
                          <a:latin typeface="Cambria Math" panose="02040503050406030204" pitchFamily="18" charset="0"/>
                        </a:rPr>
                        <m:t>,</m:t>
                      </m:r>
                      <m:r>
                        <a:rPr lang="en-SG" sz="2000" i="1" smtClean="0">
                          <a:latin typeface="Cambria Math" panose="02040503050406030204" pitchFamily="18" charset="0"/>
                          <a:ea typeface="Cambria Math" panose="02040503050406030204" pitchFamily="18" charset="0"/>
                        </a:rPr>
                        <m:t>⋯</m:t>
                      </m:r>
                    </m:oMath>
                  </a14:m>
                  <a:r>
                    <a:rPr lang="en-SG" sz="2000" dirty="0"/>
                    <a:t> and </a:t>
                  </a:r>
                  <a14:m>
                    <m:oMath xmlns:m="http://schemas.openxmlformats.org/officeDocument/2006/math">
                      <m:sSub>
                        <m:sSubPr>
                          <m:ctrlPr>
                            <a:rPr lang="en-SG" sz="2000" i="1">
                              <a:latin typeface="Cambria Math" panose="02040503050406030204" pitchFamily="18" charset="0"/>
                            </a:rPr>
                          </m:ctrlPr>
                        </m:sSubPr>
                        <m:e>
                          <m:r>
                            <a:rPr lang="en-SG" sz="2000" b="0" i="1" smtClean="0">
                              <a:latin typeface="Cambria Math" panose="02040503050406030204" pitchFamily="18" charset="0"/>
                            </a:rPr>
                            <m:t>𝑏</m:t>
                          </m:r>
                        </m:e>
                        <m:sub>
                          <m:r>
                            <a:rPr lang="en-SG" sz="2000" i="1">
                              <a:latin typeface="Cambria Math" panose="02040503050406030204" pitchFamily="18" charset="0"/>
                            </a:rPr>
                            <m:t>𝑚</m:t>
                          </m:r>
                        </m:sub>
                      </m:sSub>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b="0" i="1" smtClean="0">
                              <a:latin typeface="Cambria Math" panose="02040503050406030204" pitchFamily="18" charset="0"/>
                            </a:rPr>
                            <m:t>𝑏</m:t>
                          </m:r>
                        </m:e>
                        <m:sub>
                          <m:r>
                            <a:rPr lang="en-SG" sz="2000" i="1">
                              <a:latin typeface="Cambria Math" panose="02040503050406030204" pitchFamily="18" charset="0"/>
                            </a:rPr>
                            <m:t>𝑚</m:t>
                          </m:r>
                          <m:r>
                            <a:rPr lang="en-SG" sz="2000" i="1">
                              <a:latin typeface="Cambria Math" panose="02040503050406030204" pitchFamily="18" charset="0"/>
                            </a:rPr>
                            <m:t>+1</m:t>
                          </m:r>
                        </m:sub>
                      </m:sSub>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b="0" i="1" smtClean="0">
                              <a:latin typeface="Cambria Math" panose="02040503050406030204" pitchFamily="18" charset="0"/>
                            </a:rPr>
                            <m:t>𝑏</m:t>
                          </m:r>
                        </m:e>
                        <m:sub>
                          <m:r>
                            <a:rPr lang="en-SG" sz="2000" i="1">
                              <a:latin typeface="Cambria Math" panose="02040503050406030204" pitchFamily="18" charset="0"/>
                            </a:rPr>
                            <m:t>𝑚</m:t>
                          </m:r>
                          <m:r>
                            <a:rPr lang="en-SG" sz="2000" i="1">
                              <a:latin typeface="Cambria Math" panose="02040503050406030204" pitchFamily="18" charset="0"/>
                            </a:rPr>
                            <m:t>+2</m:t>
                          </m:r>
                        </m:sub>
                      </m:sSub>
                      <m:r>
                        <a:rPr lang="en-SG" sz="2000" i="1">
                          <a:latin typeface="Cambria Math" panose="02040503050406030204" pitchFamily="18" charset="0"/>
                        </a:rPr>
                        <m:t>,</m:t>
                      </m:r>
                      <m:r>
                        <a:rPr lang="en-SG" sz="2000" i="1">
                          <a:latin typeface="Cambria Math" panose="02040503050406030204" pitchFamily="18" charset="0"/>
                          <a:ea typeface="Cambria Math" panose="02040503050406030204" pitchFamily="18" charset="0"/>
                        </a:rPr>
                        <m:t>⋯</m:t>
                      </m:r>
                    </m:oMath>
                  </a14:m>
                  <a:r>
                    <a:rPr lang="en-SG" sz="2000" dirty="0"/>
                    <a:t> are sequences of real numbers and </a:t>
                  </a:r>
                  <a14:m>
                    <m:oMath xmlns:m="http://schemas.openxmlformats.org/officeDocument/2006/math">
                      <m:r>
                        <a:rPr lang="en-SG" sz="2000" i="1" dirty="0" smtClean="0">
                          <a:latin typeface="Cambria Math" panose="02040503050406030204" pitchFamily="18" charset="0"/>
                        </a:rPr>
                        <m:t>𝑐</m:t>
                      </m:r>
                    </m:oMath>
                  </a14:m>
                  <a:r>
                    <a:rPr lang="en-SG" sz="2000" dirty="0"/>
                    <a:t> is any real number , then the following equations hold for any integer </a:t>
                  </a:r>
                  <a14:m>
                    <m:oMath xmlns:m="http://schemas.openxmlformats.org/officeDocument/2006/math">
                      <m:r>
                        <a:rPr lang="en-SG" sz="2000" b="0" i="1" smtClean="0">
                          <a:latin typeface="Cambria Math" panose="02040503050406030204" pitchFamily="18" charset="0"/>
                        </a:rPr>
                        <m:t>𝑛</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𝑚</m:t>
                      </m:r>
                    </m:oMath>
                  </a14:m>
                  <a:r>
                    <a:rPr lang="en-SG" sz="2000" dirty="0"/>
                    <a:t>:</a:t>
                  </a:r>
                </a:p>
                <a:p>
                  <a:pPr>
                    <a:spcAft>
                      <a:spcPts val="600"/>
                    </a:spcAft>
                    <a:tabLst>
                      <a:tab pos="6192838" algn="l"/>
                    </a:tabLst>
                  </a:pPr>
                  <a:endParaRPr lang="en-SG" sz="2000" dirty="0"/>
                </a:p>
                <a:p>
                  <a:pPr marL="457200" indent="-457200">
                    <a:spcAft>
                      <a:spcPts val="600"/>
                    </a:spcAft>
                    <a:buFont typeface="+mj-lt"/>
                    <a:buAutoNum type="arabicPeriod"/>
                    <a:tabLst>
                      <a:tab pos="6192838" algn="l"/>
                    </a:tabLst>
                  </a:pPr>
                  <a:r>
                    <a:rPr lang="en-SG" sz="2000" dirty="0"/>
                    <a:t> </a:t>
                  </a:r>
                </a:p>
                <a:p>
                  <a:pPr marL="457200" indent="-457200">
                    <a:spcAft>
                      <a:spcPts val="600"/>
                    </a:spcAft>
                    <a:buFont typeface="+mj-lt"/>
                    <a:buAutoNum type="arabicPeriod"/>
                    <a:tabLst>
                      <a:tab pos="6192838" algn="l"/>
                    </a:tabLst>
                  </a:pPr>
                  <a:endParaRPr lang="en-SG" sz="1600" dirty="0"/>
                </a:p>
                <a:p>
                  <a:pPr marL="457200" indent="-457200">
                    <a:spcAft>
                      <a:spcPts val="600"/>
                    </a:spcAft>
                    <a:buFont typeface="+mj-lt"/>
                    <a:buAutoNum type="arabicPeriod"/>
                    <a:tabLst>
                      <a:tab pos="6192838" algn="l"/>
                    </a:tabLst>
                  </a:pPr>
                  <a:endParaRPr lang="en-SG" sz="1600" dirty="0"/>
                </a:p>
                <a:p>
                  <a:pPr marL="457200" indent="-457200">
                    <a:spcAft>
                      <a:spcPts val="600"/>
                    </a:spcAft>
                    <a:buFont typeface="+mj-lt"/>
                    <a:buAutoNum type="arabicPeriod"/>
                    <a:tabLst>
                      <a:tab pos="6192838" algn="l"/>
                    </a:tabLst>
                  </a:pPr>
                  <a:r>
                    <a:rPr lang="en-SG" sz="2000" dirty="0"/>
                    <a:t> </a:t>
                  </a:r>
                </a:p>
                <a:p>
                  <a:pPr marL="457200" indent="-457200">
                    <a:spcAft>
                      <a:spcPts val="600"/>
                    </a:spcAft>
                    <a:buFont typeface="+mj-lt"/>
                    <a:buAutoNum type="arabicPeriod"/>
                    <a:tabLst>
                      <a:tab pos="6192838" algn="l"/>
                    </a:tabLst>
                  </a:pPr>
                  <a:endParaRPr lang="en-SG" sz="1600" dirty="0"/>
                </a:p>
                <a:p>
                  <a:pPr marL="457200" indent="-457200">
                    <a:spcAft>
                      <a:spcPts val="600"/>
                    </a:spcAft>
                    <a:buFont typeface="+mj-lt"/>
                    <a:buAutoNum type="arabicPeriod"/>
                    <a:tabLst>
                      <a:tab pos="6192838" algn="l"/>
                    </a:tabLst>
                  </a:pPr>
                  <a:endParaRPr lang="en-SG" sz="1600" dirty="0"/>
                </a:p>
                <a:p>
                  <a:pPr marL="457200" indent="-457200">
                    <a:spcAft>
                      <a:spcPts val="600"/>
                    </a:spcAft>
                    <a:buFont typeface="+mj-lt"/>
                    <a:buAutoNum type="arabicPeriod"/>
                    <a:tabLst>
                      <a:tab pos="6192838" algn="l"/>
                    </a:tabLst>
                  </a:pPr>
                  <a:r>
                    <a:rPr lang="en-SG" sz="2000" dirty="0"/>
                    <a:t> </a:t>
                  </a:r>
                </a:p>
              </p:txBody>
            </p:sp>
          </mc:Choice>
          <mc:Fallback xmlns="">
            <p:sp>
              <p:nvSpPr>
                <p:cNvPr id="46" name="TextBox 45">
                  <a:extLst>
                    <a:ext uri="{FF2B5EF4-FFF2-40B4-BE49-F238E27FC236}">
                      <a16:creationId xmlns:a16="http://schemas.microsoft.com/office/drawing/2014/main" id="{914FE767-E4AB-4E85-AC5B-DBDF6ABAA7FF}"/>
                    </a:ext>
                  </a:extLst>
                </p:cNvPr>
                <p:cNvSpPr txBox="1">
                  <a:spLocks noRot="1" noChangeAspect="1" noMove="1" noResize="1" noEditPoints="1" noAdjustHandles="1" noChangeArrowheads="1" noChangeShapeType="1" noTextEdit="1"/>
                </p:cNvSpPr>
                <p:nvPr/>
              </p:nvSpPr>
              <p:spPr>
                <a:xfrm>
                  <a:off x="1109375" y="5193984"/>
                  <a:ext cx="7416249" cy="3439762"/>
                </a:xfrm>
                <a:prstGeom prst="rect">
                  <a:avLst/>
                </a:prstGeom>
                <a:blipFill>
                  <a:blip r:embed="rId3"/>
                  <a:stretch>
                    <a:fillRect l="-905" t="-936" r="-822" b="-312"/>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A8E8B20-0192-4EC1-B2F3-A338B7C90E06}"/>
                  </a:ext>
                </a:extLst>
              </p:cNvPr>
              <p:cNvSpPr txBox="1"/>
              <p:nvPr/>
            </p:nvSpPr>
            <p:spPr>
              <a:xfrm>
                <a:off x="872966" y="3289038"/>
                <a:ext cx="3748358" cy="8485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SG" i="1" smtClean="0">
                              <a:latin typeface="Cambria Math" panose="02040503050406030204" pitchFamily="18" charset="0"/>
                            </a:rPr>
                          </m:ctrlPr>
                        </m:naryPr>
                        <m:sub>
                          <m:r>
                            <m:rPr>
                              <m:brk m:alnAt="23"/>
                            </m:rPr>
                            <a:rPr lang="en-SG" b="0" i="1" smtClean="0">
                              <a:latin typeface="Cambria Math" panose="02040503050406030204" pitchFamily="18" charset="0"/>
                            </a:rPr>
                            <m:t>𝑘</m:t>
                          </m:r>
                          <m:r>
                            <a:rPr lang="en-SG" b="0" i="1" smtClean="0">
                              <a:latin typeface="Cambria Math" panose="02040503050406030204" pitchFamily="18" charset="0"/>
                            </a:rPr>
                            <m:t>=</m:t>
                          </m:r>
                          <m:r>
                            <a:rPr lang="en-SG" b="0" i="1" smtClean="0">
                              <a:latin typeface="Cambria Math" panose="02040503050406030204" pitchFamily="18" charset="0"/>
                            </a:rPr>
                            <m:t>𝑚</m:t>
                          </m:r>
                        </m:sub>
                        <m:sup>
                          <m:r>
                            <a:rPr lang="en-SG" b="0" i="1" smtClean="0">
                              <a:latin typeface="Cambria Math" panose="02040503050406030204" pitchFamily="18" charset="0"/>
                            </a:rPr>
                            <m:t>𝑛</m:t>
                          </m:r>
                        </m:sup>
                        <m:e>
                          <m:sSub>
                            <m:sSubPr>
                              <m:ctrlPr>
                                <a:rPr lang="en-SG" i="1" smtClean="0">
                                  <a:latin typeface="Cambria Math" panose="02040503050406030204" pitchFamily="18" charset="0"/>
                                </a:rPr>
                              </m:ctrlPr>
                            </m:sSubPr>
                            <m:e>
                              <m:r>
                                <a:rPr lang="en-SG" b="0" i="1" smtClean="0">
                                  <a:latin typeface="Cambria Math" panose="02040503050406030204" pitchFamily="18" charset="0"/>
                                </a:rPr>
                                <m:t>𝑎</m:t>
                              </m:r>
                            </m:e>
                            <m:sub>
                              <m:r>
                                <a:rPr lang="en-SG" b="0" i="1" smtClean="0">
                                  <a:latin typeface="Cambria Math" panose="02040503050406030204" pitchFamily="18" charset="0"/>
                                </a:rPr>
                                <m:t>𝑘</m:t>
                              </m:r>
                            </m:sub>
                          </m:sSub>
                          <m:r>
                            <a:rPr lang="en-SG" b="0" i="1" smtClean="0">
                              <a:latin typeface="Cambria Math" panose="02040503050406030204" pitchFamily="18" charset="0"/>
                            </a:rPr>
                            <m:t>+</m:t>
                          </m:r>
                          <m:nary>
                            <m:naryPr>
                              <m:chr m:val="∑"/>
                              <m:ctrlPr>
                                <a:rPr lang="en-SG" i="1">
                                  <a:latin typeface="Cambria Math" panose="02040503050406030204" pitchFamily="18" charset="0"/>
                                </a:rPr>
                              </m:ctrlPr>
                            </m:naryPr>
                            <m:sub>
                              <m:r>
                                <m:rPr>
                                  <m:brk m:alnAt="23"/>
                                </m:rPr>
                                <a:rPr lang="en-SG" i="1">
                                  <a:latin typeface="Cambria Math" panose="02040503050406030204" pitchFamily="18" charset="0"/>
                                </a:rPr>
                                <m:t>𝑘</m:t>
                              </m:r>
                              <m:r>
                                <a:rPr lang="en-SG" i="1">
                                  <a:latin typeface="Cambria Math" panose="02040503050406030204" pitchFamily="18" charset="0"/>
                                </a:rPr>
                                <m:t>=</m:t>
                              </m:r>
                              <m:r>
                                <a:rPr lang="en-SG" i="1">
                                  <a:latin typeface="Cambria Math" panose="02040503050406030204" pitchFamily="18" charset="0"/>
                                </a:rPr>
                                <m:t>𝑚</m:t>
                              </m:r>
                            </m:sub>
                            <m:sup>
                              <m:r>
                                <a:rPr lang="en-SG" i="1">
                                  <a:latin typeface="Cambria Math" panose="02040503050406030204" pitchFamily="18" charset="0"/>
                                </a:rPr>
                                <m:t>𝑛</m:t>
                              </m:r>
                            </m:sup>
                            <m:e>
                              <m:sSub>
                                <m:sSubPr>
                                  <m:ctrlPr>
                                    <a:rPr lang="en-SG" i="1">
                                      <a:latin typeface="Cambria Math" panose="02040503050406030204" pitchFamily="18" charset="0"/>
                                    </a:rPr>
                                  </m:ctrlPr>
                                </m:sSubPr>
                                <m:e>
                                  <m:r>
                                    <a:rPr lang="en-SG" b="0" i="1" smtClean="0">
                                      <a:latin typeface="Cambria Math" panose="02040503050406030204" pitchFamily="18" charset="0"/>
                                    </a:rPr>
                                    <m:t>𝑏</m:t>
                                  </m:r>
                                </m:e>
                                <m:sub>
                                  <m:r>
                                    <a:rPr lang="en-SG" i="1">
                                      <a:latin typeface="Cambria Math" panose="02040503050406030204" pitchFamily="18" charset="0"/>
                                    </a:rPr>
                                    <m:t>𝑘</m:t>
                                  </m:r>
                                </m:sub>
                              </m:sSub>
                            </m:e>
                          </m:nary>
                          <m:r>
                            <a:rPr lang="en-SG" b="0" i="1" smtClean="0">
                              <a:latin typeface="Cambria Math" panose="02040503050406030204" pitchFamily="18" charset="0"/>
                            </a:rPr>
                            <m:t>=</m:t>
                          </m:r>
                          <m:nary>
                            <m:naryPr>
                              <m:chr m:val="∑"/>
                              <m:ctrlPr>
                                <a:rPr lang="en-SG" i="1">
                                  <a:latin typeface="Cambria Math" panose="02040503050406030204" pitchFamily="18" charset="0"/>
                                </a:rPr>
                              </m:ctrlPr>
                            </m:naryPr>
                            <m:sub>
                              <m:r>
                                <m:rPr>
                                  <m:brk m:alnAt="23"/>
                                </m:rPr>
                                <a:rPr lang="en-SG" i="1">
                                  <a:latin typeface="Cambria Math" panose="02040503050406030204" pitchFamily="18" charset="0"/>
                                </a:rPr>
                                <m:t>𝑘</m:t>
                              </m:r>
                              <m:r>
                                <a:rPr lang="en-SG" i="1">
                                  <a:latin typeface="Cambria Math" panose="02040503050406030204" pitchFamily="18" charset="0"/>
                                </a:rPr>
                                <m:t>=</m:t>
                              </m:r>
                              <m:r>
                                <a:rPr lang="en-SG" i="1">
                                  <a:latin typeface="Cambria Math" panose="02040503050406030204" pitchFamily="18" charset="0"/>
                                </a:rPr>
                                <m:t>𝑚</m:t>
                              </m:r>
                            </m:sub>
                            <m:sup>
                              <m:r>
                                <a:rPr lang="en-SG" i="1">
                                  <a:latin typeface="Cambria Math" panose="02040503050406030204" pitchFamily="18" charset="0"/>
                                </a:rPr>
                                <m:t>𝑛</m:t>
                              </m:r>
                            </m:sup>
                            <m:e>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𝑎</m:t>
                                  </m:r>
                                </m:e>
                                <m:sub>
                                  <m:r>
                                    <a:rPr lang="en-SG" b="0" i="1" smtClean="0">
                                      <a:latin typeface="Cambria Math" panose="02040503050406030204" pitchFamily="18" charset="0"/>
                                    </a:rPr>
                                    <m:t>𝑘</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𝑏</m:t>
                                  </m:r>
                                </m:e>
                                <m:sub>
                                  <m:r>
                                    <a:rPr lang="en-SG" b="0" i="1" smtClean="0">
                                      <a:latin typeface="Cambria Math" panose="02040503050406030204" pitchFamily="18" charset="0"/>
                                    </a:rPr>
                                    <m:t>𝑘</m:t>
                                  </m:r>
                                </m:sub>
                              </m:sSub>
                              <m:r>
                                <a:rPr lang="en-SG" b="0" i="1" smtClean="0">
                                  <a:latin typeface="Cambria Math" panose="02040503050406030204" pitchFamily="18" charset="0"/>
                                </a:rPr>
                                <m:t>)</m:t>
                              </m:r>
                            </m:e>
                          </m:nary>
                        </m:e>
                      </m:nary>
                    </m:oMath>
                  </m:oMathPara>
                </a14:m>
                <a:endParaRPr lang="en-SG" dirty="0"/>
              </a:p>
            </p:txBody>
          </p:sp>
        </mc:Choice>
        <mc:Fallback xmlns="">
          <p:sp>
            <p:nvSpPr>
              <p:cNvPr id="2" name="TextBox 1">
                <a:extLst>
                  <a:ext uri="{FF2B5EF4-FFF2-40B4-BE49-F238E27FC236}">
                    <a16:creationId xmlns:a16="http://schemas.microsoft.com/office/drawing/2014/main" id="{2A8E8B20-0192-4EC1-B2F3-A338B7C90E06}"/>
                  </a:ext>
                </a:extLst>
              </p:cNvPr>
              <p:cNvSpPr txBox="1">
                <a:spLocks noRot="1" noChangeAspect="1" noMove="1" noResize="1" noEditPoints="1" noAdjustHandles="1" noChangeArrowheads="1" noChangeShapeType="1" noTextEdit="1"/>
              </p:cNvSpPr>
              <p:nvPr/>
            </p:nvSpPr>
            <p:spPr>
              <a:xfrm>
                <a:off x="872966" y="3289038"/>
                <a:ext cx="3748358" cy="848502"/>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A94FACE9-6EB1-4801-AE6F-02716DACCA85}"/>
                  </a:ext>
                </a:extLst>
              </p:cNvPr>
              <p:cNvSpPr txBox="1"/>
              <p:nvPr/>
            </p:nvSpPr>
            <p:spPr>
              <a:xfrm>
                <a:off x="750399" y="4303637"/>
                <a:ext cx="3016224" cy="8485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b="0" i="1" smtClean="0">
                          <a:latin typeface="Cambria Math" panose="02040503050406030204" pitchFamily="18" charset="0"/>
                        </a:rPr>
                        <m:t>𝑐</m:t>
                      </m:r>
                      <m:r>
                        <a:rPr lang="en-SG" b="0" i="1" smtClean="0">
                          <a:latin typeface="Cambria Math" panose="02040503050406030204" pitchFamily="18" charset="0"/>
                          <a:ea typeface="Cambria Math" panose="02040503050406030204" pitchFamily="18" charset="0"/>
                        </a:rPr>
                        <m:t>∙</m:t>
                      </m:r>
                      <m:nary>
                        <m:naryPr>
                          <m:chr m:val="∑"/>
                          <m:ctrlPr>
                            <a:rPr lang="en-SG" i="1" smtClean="0">
                              <a:latin typeface="Cambria Math" panose="02040503050406030204" pitchFamily="18" charset="0"/>
                            </a:rPr>
                          </m:ctrlPr>
                        </m:naryPr>
                        <m:sub>
                          <m:r>
                            <m:rPr>
                              <m:brk m:alnAt="23"/>
                            </m:rPr>
                            <a:rPr lang="en-SG" b="0" i="1" smtClean="0">
                              <a:latin typeface="Cambria Math" panose="02040503050406030204" pitchFamily="18" charset="0"/>
                            </a:rPr>
                            <m:t>𝑘</m:t>
                          </m:r>
                          <m:r>
                            <a:rPr lang="en-SG" b="0" i="1" smtClean="0">
                              <a:latin typeface="Cambria Math" panose="02040503050406030204" pitchFamily="18" charset="0"/>
                            </a:rPr>
                            <m:t>=</m:t>
                          </m:r>
                          <m:r>
                            <a:rPr lang="en-SG" b="0" i="1" smtClean="0">
                              <a:latin typeface="Cambria Math" panose="02040503050406030204" pitchFamily="18" charset="0"/>
                            </a:rPr>
                            <m:t>𝑚</m:t>
                          </m:r>
                        </m:sub>
                        <m:sup>
                          <m:r>
                            <a:rPr lang="en-SG" b="0" i="1" smtClean="0">
                              <a:latin typeface="Cambria Math" panose="02040503050406030204" pitchFamily="18" charset="0"/>
                            </a:rPr>
                            <m:t>𝑛</m:t>
                          </m:r>
                        </m:sup>
                        <m:e>
                          <m:sSub>
                            <m:sSubPr>
                              <m:ctrlPr>
                                <a:rPr lang="en-SG" i="1" smtClean="0">
                                  <a:latin typeface="Cambria Math" panose="02040503050406030204" pitchFamily="18" charset="0"/>
                                </a:rPr>
                              </m:ctrlPr>
                            </m:sSubPr>
                            <m:e>
                              <m:r>
                                <a:rPr lang="en-SG" b="0" i="1" smtClean="0">
                                  <a:latin typeface="Cambria Math" panose="02040503050406030204" pitchFamily="18" charset="0"/>
                                </a:rPr>
                                <m:t>𝑎</m:t>
                              </m:r>
                            </m:e>
                            <m:sub>
                              <m:r>
                                <a:rPr lang="en-SG" b="0" i="1" smtClean="0">
                                  <a:latin typeface="Cambria Math" panose="02040503050406030204" pitchFamily="18" charset="0"/>
                                </a:rPr>
                                <m:t>𝑘</m:t>
                              </m:r>
                            </m:sub>
                          </m:sSub>
                          <m:r>
                            <a:rPr lang="en-SG" b="0" i="1" smtClean="0">
                              <a:latin typeface="Cambria Math" panose="02040503050406030204" pitchFamily="18" charset="0"/>
                            </a:rPr>
                            <m:t>=</m:t>
                          </m:r>
                          <m:nary>
                            <m:naryPr>
                              <m:chr m:val="∑"/>
                              <m:ctrlPr>
                                <a:rPr lang="en-SG" i="1">
                                  <a:latin typeface="Cambria Math" panose="02040503050406030204" pitchFamily="18" charset="0"/>
                                </a:rPr>
                              </m:ctrlPr>
                            </m:naryPr>
                            <m:sub>
                              <m:r>
                                <m:rPr>
                                  <m:brk m:alnAt="23"/>
                                </m:rPr>
                                <a:rPr lang="en-SG" i="1">
                                  <a:latin typeface="Cambria Math" panose="02040503050406030204" pitchFamily="18" charset="0"/>
                                </a:rPr>
                                <m:t>𝑘</m:t>
                              </m:r>
                              <m:r>
                                <a:rPr lang="en-SG" i="1">
                                  <a:latin typeface="Cambria Math" panose="02040503050406030204" pitchFamily="18" charset="0"/>
                                </a:rPr>
                                <m:t>=</m:t>
                              </m:r>
                              <m:r>
                                <a:rPr lang="en-SG" i="1">
                                  <a:latin typeface="Cambria Math" panose="02040503050406030204" pitchFamily="18" charset="0"/>
                                </a:rPr>
                                <m:t>𝑚</m:t>
                              </m:r>
                            </m:sub>
                            <m:sup>
                              <m:r>
                                <a:rPr lang="en-SG" i="1">
                                  <a:latin typeface="Cambria Math" panose="02040503050406030204" pitchFamily="18" charset="0"/>
                                </a:rPr>
                                <m:t>𝑛</m:t>
                              </m:r>
                            </m:sup>
                            <m:e>
                              <m:r>
                                <a:rPr lang="en-SG" b="0" i="1" smtClean="0">
                                  <a:latin typeface="Cambria Math" panose="02040503050406030204" pitchFamily="18" charset="0"/>
                                </a:rPr>
                                <m:t>𝑐</m:t>
                              </m:r>
                              <m:r>
                                <a:rPr lang="en-SG" b="0" i="1" smtClean="0">
                                  <a:latin typeface="Cambria Math" panose="02040503050406030204" pitchFamily="18" charset="0"/>
                                  <a:ea typeface="Cambria Math" panose="02040503050406030204" pitchFamily="18" charset="0"/>
                                </a:rPr>
                                <m:t>∙</m:t>
                              </m:r>
                              <m:sSub>
                                <m:sSubPr>
                                  <m:ctrlPr>
                                    <a:rPr lang="en-SG" b="0"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𝑎</m:t>
                                  </m:r>
                                </m:e>
                                <m:sub>
                                  <m:r>
                                    <a:rPr lang="en-SG" b="0" i="1" smtClean="0">
                                      <a:latin typeface="Cambria Math" panose="02040503050406030204" pitchFamily="18" charset="0"/>
                                      <a:ea typeface="Cambria Math" panose="02040503050406030204" pitchFamily="18" charset="0"/>
                                    </a:rPr>
                                    <m:t>𝑘</m:t>
                                  </m:r>
                                </m:sub>
                              </m:sSub>
                            </m:e>
                          </m:nary>
                        </m:e>
                      </m:nary>
                    </m:oMath>
                  </m:oMathPara>
                </a14:m>
                <a:endParaRPr lang="en-SG" dirty="0"/>
              </a:p>
            </p:txBody>
          </p:sp>
        </mc:Choice>
        <mc:Fallback xmlns="">
          <p:sp>
            <p:nvSpPr>
              <p:cNvPr id="47" name="TextBox 46">
                <a:extLst>
                  <a:ext uri="{FF2B5EF4-FFF2-40B4-BE49-F238E27FC236}">
                    <a16:creationId xmlns:a16="http://schemas.microsoft.com/office/drawing/2014/main" id="{A94FACE9-6EB1-4801-AE6F-02716DACCA85}"/>
                  </a:ext>
                </a:extLst>
              </p:cNvPr>
              <p:cNvSpPr txBox="1">
                <a:spLocks noRot="1" noChangeAspect="1" noMove="1" noResize="1" noEditPoints="1" noAdjustHandles="1" noChangeArrowheads="1" noChangeShapeType="1" noTextEdit="1"/>
              </p:cNvSpPr>
              <p:nvPr/>
            </p:nvSpPr>
            <p:spPr>
              <a:xfrm>
                <a:off x="750399" y="4303637"/>
                <a:ext cx="3016224" cy="848502"/>
              </a:xfrm>
              <a:prstGeom prst="rect">
                <a:avLst/>
              </a:prstGeom>
              <a:blipFill>
                <a:blip r:embed="rId5"/>
                <a:stretch>
                  <a:fillRect/>
                </a:stretch>
              </a:blipFill>
            </p:spPr>
            <p:txBody>
              <a:bodyPr/>
              <a:lstStyle/>
              <a:p>
                <a:r>
                  <a:rPr lang="en-SG">
                    <a:noFill/>
                  </a:rPr>
                  <a:t> </a:t>
                </a:r>
              </a:p>
            </p:txBody>
          </p:sp>
        </mc:Fallback>
      </mc:AlternateContent>
      <p:sp>
        <p:nvSpPr>
          <p:cNvPr id="3" name="TextBox 2">
            <a:extLst>
              <a:ext uri="{FF2B5EF4-FFF2-40B4-BE49-F238E27FC236}">
                <a16:creationId xmlns:a16="http://schemas.microsoft.com/office/drawing/2014/main" id="{44A68F46-E860-44C6-A36F-769947696C0B}"/>
              </a:ext>
            </a:extLst>
          </p:cNvPr>
          <p:cNvSpPr txBox="1"/>
          <p:nvPr/>
        </p:nvSpPr>
        <p:spPr>
          <a:xfrm>
            <a:off x="3766623" y="4543222"/>
            <a:ext cx="3188359" cy="400110"/>
          </a:xfrm>
          <a:prstGeom prst="rect">
            <a:avLst/>
          </a:prstGeom>
          <a:noFill/>
        </p:spPr>
        <p:txBody>
          <a:bodyPr wrap="square" rtlCol="0">
            <a:spAutoFit/>
          </a:bodyPr>
          <a:lstStyle/>
          <a:p>
            <a:r>
              <a:rPr lang="en-SG" sz="2000" dirty="0">
                <a:solidFill>
                  <a:srgbClr val="006600"/>
                </a:solidFill>
              </a:rPr>
              <a:t>(generalized distributive law)</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A164D3D-1C2B-4CB7-9EB0-19F365E9CC5D}"/>
                  </a:ext>
                </a:extLst>
              </p:cNvPr>
              <p:cNvSpPr txBox="1"/>
              <p:nvPr/>
            </p:nvSpPr>
            <p:spPr>
              <a:xfrm>
                <a:off x="904702" y="5438243"/>
                <a:ext cx="4231205" cy="8485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SG" i="1" smtClean="0">
                              <a:latin typeface="Cambria Math" panose="02040503050406030204" pitchFamily="18" charset="0"/>
                            </a:rPr>
                          </m:ctrlPr>
                        </m:dPr>
                        <m:e>
                          <m:nary>
                            <m:naryPr>
                              <m:chr m:val="∏"/>
                              <m:ctrlPr>
                                <a:rPr lang="en-SG" i="1" smtClean="0">
                                  <a:latin typeface="Cambria Math" panose="02040503050406030204" pitchFamily="18" charset="0"/>
                                </a:rPr>
                              </m:ctrlPr>
                            </m:naryPr>
                            <m:sub>
                              <m:r>
                                <m:rPr>
                                  <m:brk m:alnAt="23"/>
                                </m:rPr>
                                <a:rPr lang="en-SG" b="0" i="1" smtClean="0">
                                  <a:latin typeface="Cambria Math" panose="02040503050406030204" pitchFamily="18" charset="0"/>
                                </a:rPr>
                                <m:t>𝑘</m:t>
                              </m:r>
                              <m:r>
                                <a:rPr lang="en-SG" b="0" i="1" smtClean="0">
                                  <a:latin typeface="Cambria Math" panose="02040503050406030204" pitchFamily="18" charset="0"/>
                                </a:rPr>
                                <m:t>=</m:t>
                              </m:r>
                              <m:r>
                                <a:rPr lang="en-SG" b="0" i="1" smtClean="0">
                                  <a:latin typeface="Cambria Math" panose="02040503050406030204" pitchFamily="18" charset="0"/>
                                </a:rPr>
                                <m:t>𝑚</m:t>
                              </m:r>
                            </m:sub>
                            <m:sup>
                              <m:r>
                                <a:rPr lang="en-SG" b="0" i="1" smtClean="0">
                                  <a:latin typeface="Cambria Math" panose="02040503050406030204" pitchFamily="18" charset="0"/>
                                </a:rPr>
                                <m:t>𝑛</m:t>
                              </m:r>
                            </m:sup>
                            <m:e>
                              <m:sSub>
                                <m:sSubPr>
                                  <m:ctrlPr>
                                    <a:rPr lang="en-SG" i="1" smtClean="0">
                                      <a:latin typeface="Cambria Math" panose="02040503050406030204" pitchFamily="18" charset="0"/>
                                    </a:rPr>
                                  </m:ctrlPr>
                                </m:sSubPr>
                                <m:e>
                                  <m:r>
                                    <a:rPr lang="en-SG" b="0" i="1" smtClean="0">
                                      <a:latin typeface="Cambria Math" panose="02040503050406030204" pitchFamily="18" charset="0"/>
                                    </a:rPr>
                                    <m:t>𝑎</m:t>
                                  </m:r>
                                </m:e>
                                <m:sub>
                                  <m:r>
                                    <a:rPr lang="en-SG" b="0" i="1" smtClean="0">
                                      <a:latin typeface="Cambria Math" panose="02040503050406030204" pitchFamily="18" charset="0"/>
                                    </a:rPr>
                                    <m:t>𝑘</m:t>
                                  </m:r>
                                </m:sub>
                              </m:sSub>
                            </m:e>
                          </m:nary>
                        </m:e>
                      </m:d>
                      <m:r>
                        <a:rPr lang="en-SG" i="1" smtClean="0">
                          <a:latin typeface="Cambria Math" panose="02040503050406030204" pitchFamily="18" charset="0"/>
                          <a:ea typeface="Cambria Math" panose="02040503050406030204" pitchFamily="18" charset="0"/>
                        </a:rPr>
                        <m:t>∙</m:t>
                      </m:r>
                      <m:d>
                        <m:dPr>
                          <m:ctrlPr>
                            <a:rPr lang="en-SG" i="1">
                              <a:latin typeface="Cambria Math" panose="02040503050406030204" pitchFamily="18" charset="0"/>
                            </a:rPr>
                          </m:ctrlPr>
                        </m:dPr>
                        <m:e>
                          <m:nary>
                            <m:naryPr>
                              <m:chr m:val="∏"/>
                              <m:ctrlPr>
                                <a:rPr lang="en-SG" i="1">
                                  <a:latin typeface="Cambria Math" panose="02040503050406030204" pitchFamily="18" charset="0"/>
                                </a:rPr>
                              </m:ctrlPr>
                            </m:naryPr>
                            <m:sub>
                              <m:r>
                                <m:rPr>
                                  <m:brk m:alnAt="23"/>
                                </m:rPr>
                                <a:rPr lang="en-SG" i="1">
                                  <a:latin typeface="Cambria Math" panose="02040503050406030204" pitchFamily="18" charset="0"/>
                                </a:rPr>
                                <m:t>𝑘</m:t>
                              </m:r>
                              <m:r>
                                <a:rPr lang="en-SG" i="1">
                                  <a:latin typeface="Cambria Math" panose="02040503050406030204" pitchFamily="18" charset="0"/>
                                </a:rPr>
                                <m:t>=</m:t>
                              </m:r>
                              <m:r>
                                <a:rPr lang="en-SG" i="1">
                                  <a:latin typeface="Cambria Math" panose="02040503050406030204" pitchFamily="18" charset="0"/>
                                </a:rPr>
                                <m:t>𝑚</m:t>
                              </m:r>
                            </m:sub>
                            <m:sup>
                              <m:r>
                                <a:rPr lang="en-SG" i="1">
                                  <a:latin typeface="Cambria Math" panose="02040503050406030204" pitchFamily="18" charset="0"/>
                                </a:rPr>
                                <m:t>𝑛</m:t>
                              </m:r>
                            </m:sup>
                            <m:e>
                              <m:sSub>
                                <m:sSubPr>
                                  <m:ctrlPr>
                                    <a:rPr lang="en-SG" i="1">
                                      <a:latin typeface="Cambria Math" panose="02040503050406030204" pitchFamily="18" charset="0"/>
                                    </a:rPr>
                                  </m:ctrlPr>
                                </m:sSubPr>
                                <m:e>
                                  <m:r>
                                    <a:rPr lang="en-SG" b="0" i="1" smtClean="0">
                                      <a:latin typeface="Cambria Math" panose="02040503050406030204" pitchFamily="18" charset="0"/>
                                    </a:rPr>
                                    <m:t>𝑏</m:t>
                                  </m:r>
                                </m:e>
                                <m:sub>
                                  <m:r>
                                    <a:rPr lang="en-SG" i="1">
                                      <a:latin typeface="Cambria Math" panose="02040503050406030204" pitchFamily="18" charset="0"/>
                                    </a:rPr>
                                    <m:t>𝑘</m:t>
                                  </m:r>
                                </m:sub>
                              </m:sSub>
                            </m:e>
                          </m:nary>
                        </m:e>
                      </m:d>
                      <m:r>
                        <a:rPr lang="en-SG" b="0" i="1" smtClean="0">
                          <a:latin typeface="Cambria Math" panose="02040503050406030204" pitchFamily="18" charset="0"/>
                        </a:rPr>
                        <m:t>=</m:t>
                      </m:r>
                      <m:d>
                        <m:dPr>
                          <m:ctrlPr>
                            <a:rPr lang="en-SG" i="1">
                              <a:latin typeface="Cambria Math" panose="02040503050406030204" pitchFamily="18" charset="0"/>
                            </a:rPr>
                          </m:ctrlPr>
                        </m:dPr>
                        <m:e>
                          <m:nary>
                            <m:naryPr>
                              <m:chr m:val="∏"/>
                              <m:ctrlPr>
                                <a:rPr lang="en-SG" i="1">
                                  <a:latin typeface="Cambria Math" panose="02040503050406030204" pitchFamily="18" charset="0"/>
                                </a:rPr>
                              </m:ctrlPr>
                            </m:naryPr>
                            <m:sub>
                              <m:r>
                                <m:rPr>
                                  <m:brk m:alnAt="23"/>
                                </m:rPr>
                                <a:rPr lang="en-SG" i="1">
                                  <a:latin typeface="Cambria Math" panose="02040503050406030204" pitchFamily="18" charset="0"/>
                                </a:rPr>
                                <m:t>𝑘</m:t>
                              </m:r>
                              <m:r>
                                <a:rPr lang="en-SG" i="1">
                                  <a:latin typeface="Cambria Math" panose="02040503050406030204" pitchFamily="18" charset="0"/>
                                </a:rPr>
                                <m:t>=</m:t>
                              </m:r>
                              <m:r>
                                <a:rPr lang="en-SG" i="1">
                                  <a:latin typeface="Cambria Math" panose="02040503050406030204" pitchFamily="18" charset="0"/>
                                </a:rPr>
                                <m:t>𝑚</m:t>
                              </m:r>
                            </m:sub>
                            <m:sup>
                              <m:r>
                                <a:rPr lang="en-SG" i="1">
                                  <a:latin typeface="Cambria Math" panose="02040503050406030204" pitchFamily="18" charset="0"/>
                                </a:rPr>
                                <m:t>𝑛</m:t>
                              </m:r>
                            </m:sup>
                            <m:e>
                              <m:d>
                                <m:dPr>
                                  <m:ctrlPr>
                                    <a:rPr lang="en-SG" i="1" smtClean="0">
                                      <a:latin typeface="Cambria Math" panose="02040503050406030204" pitchFamily="18" charset="0"/>
                                    </a:rPr>
                                  </m:ctrlPr>
                                </m:dPr>
                                <m:e>
                                  <m:sSub>
                                    <m:sSubPr>
                                      <m:ctrlPr>
                                        <a:rPr lang="en-SG" i="1" smtClean="0">
                                          <a:latin typeface="Cambria Math" panose="02040503050406030204" pitchFamily="18" charset="0"/>
                                        </a:rPr>
                                      </m:ctrlPr>
                                    </m:sSubPr>
                                    <m:e>
                                      <m:r>
                                        <a:rPr lang="en-SG" b="0" i="1" smtClean="0">
                                          <a:latin typeface="Cambria Math" panose="02040503050406030204" pitchFamily="18" charset="0"/>
                                        </a:rPr>
                                        <m:t>𝑎</m:t>
                                      </m:r>
                                    </m:e>
                                    <m:sub>
                                      <m:r>
                                        <a:rPr lang="en-SG" b="0" i="1" smtClean="0">
                                          <a:latin typeface="Cambria Math" panose="02040503050406030204" pitchFamily="18" charset="0"/>
                                        </a:rPr>
                                        <m:t>𝑘</m:t>
                                      </m:r>
                                    </m:sub>
                                  </m:sSub>
                                  <m:r>
                                    <a:rPr lang="en-SG" i="1" smtClean="0">
                                      <a:latin typeface="Cambria Math" panose="02040503050406030204" pitchFamily="18" charset="0"/>
                                      <a:ea typeface="Cambria Math" panose="02040503050406030204" pitchFamily="18" charset="0"/>
                                    </a:rPr>
                                    <m:t>∙</m:t>
                                  </m:r>
                                  <m:sSub>
                                    <m:sSubPr>
                                      <m:ctrlPr>
                                        <a:rPr lang="en-SG"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𝑏</m:t>
                                      </m:r>
                                    </m:e>
                                    <m:sub>
                                      <m:r>
                                        <a:rPr lang="en-SG" b="0" i="1" smtClean="0">
                                          <a:latin typeface="Cambria Math" panose="02040503050406030204" pitchFamily="18" charset="0"/>
                                          <a:ea typeface="Cambria Math" panose="02040503050406030204" pitchFamily="18" charset="0"/>
                                        </a:rPr>
                                        <m:t>𝑘</m:t>
                                      </m:r>
                                    </m:sub>
                                  </m:sSub>
                                </m:e>
                              </m:d>
                            </m:e>
                          </m:nary>
                        </m:e>
                      </m:d>
                    </m:oMath>
                  </m:oMathPara>
                </a14:m>
                <a:endParaRPr lang="en-SG" dirty="0"/>
              </a:p>
            </p:txBody>
          </p:sp>
        </mc:Choice>
        <mc:Fallback xmlns="">
          <p:sp>
            <p:nvSpPr>
              <p:cNvPr id="6" name="TextBox 5">
                <a:extLst>
                  <a:ext uri="{FF2B5EF4-FFF2-40B4-BE49-F238E27FC236}">
                    <a16:creationId xmlns:a16="http://schemas.microsoft.com/office/drawing/2014/main" id="{DA164D3D-1C2B-4CB7-9EB0-19F365E9CC5D}"/>
                  </a:ext>
                </a:extLst>
              </p:cNvPr>
              <p:cNvSpPr txBox="1">
                <a:spLocks noRot="1" noChangeAspect="1" noMove="1" noResize="1" noEditPoints="1" noAdjustHandles="1" noChangeArrowheads="1" noChangeShapeType="1" noTextEdit="1"/>
              </p:cNvSpPr>
              <p:nvPr/>
            </p:nvSpPr>
            <p:spPr>
              <a:xfrm>
                <a:off x="904702" y="5438243"/>
                <a:ext cx="4231205" cy="848502"/>
              </a:xfrm>
              <a:prstGeom prst="rect">
                <a:avLst/>
              </a:prstGeom>
              <a:blipFill>
                <a:blip r:embed="rId6"/>
                <a:stretch>
                  <a:fillRect/>
                </a:stretch>
              </a:blipFill>
            </p:spPr>
            <p:txBody>
              <a:bodyPr/>
              <a:lstStyle/>
              <a:p>
                <a:r>
                  <a:rPr lang="en-SG">
                    <a:noFill/>
                  </a:rPr>
                  <a:t> </a:t>
                </a:r>
              </a:p>
            </p:txBody>
          </p:sp>
        </mc:Fallback>
      </mc:AlternateContent>
      <p:sp>
        <p:nvSpPr>
          <p:cNvPr id="32" name="Oval 31"/>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1697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648187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b="1" dirty="0">
                <a:solidFill>
                  <a:schemeClr val="accent4">
                    <a:lumMod val="40000"/>
                    <a:lumOff val="60000"/>
                  </a:schemeClr>
                </a:solidFill>
              </a:rPr>
              <a:t>Sequences</a:t>
            </a:r>
            <a:r>
              <a:rPr lang="en-SG" sz="1200" dirty="0">
                <a:solidFill>
                  <a:schemeClr val="bg1"/>
                </a:solidFill>
              </a:rPr>
              <a:t>	Mathematical Induction I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15</a:t>
            </a:fld>
            <a:endParaRPr lang="en-SG" dirty="0"/>
          </a:p>
        </p:txBody>
      </p:sp>
      <p:sp>
        <p:nvSpPr>
          <p:cNvPr id="25" name="TextBox 24"/>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Sequences: Properties of Summations and Products</a:t>
            </a:r>
            <a:endParaRPr lang="en-SG" sz="1100" dirty="0">
              <a:solidFill>
                <a:schemeClr val="bg1"/>
              </a:solidFill>
            </a:endParaRPr>
          </a:p>
        </p:txBody>
      </p:sp>
      <mc:AlternateContent xmlns:mc="http://schemas.openxmlformats.org/markup-compatibility/2006" xmlns:a14="http://schemas.microsoft.com/office/drawing/2010/main">
        <mc:Choice Requires="a14">
          <p:sp>
            <p:nvSpPr>
              <p:cNvPr id="23" name="TextBox 22"/>
              <p:cNvSpPr txBox="1"/>
              <p:nvPr/>
            </p:nvSpPr>
            <p:spPr>
              <a:xfrm>
                <a:off x="324355" y="1206386"/>
                <a:ext cx="8417183" cy="1031051"/>
              </a:xfrm>
              <a:prstGeom prst="rect">
                <a:avLst/>
              </a:prstGeom>
              <a:noFill/>
            </p:spPr>
            <p:txBody>
              <a:bodyPr wrap="square" rtlCol="0">
                <a:spAutoFit/>
              </a:bodyPr>
              <a:lstStyle/>
              <a:p>
                <a:pPr>
                  <a:spcAft>
                    <a:spcPts val="600"/>
                  </a:spcAft>
                </a:pPr>
                <a:r>
                  <a:rPr lang="en-US" altLang="en-US" sz="2800" dirty="0">
                    <a:solidFill>
                      <a:schemeClr val="accent2">
                        <a:lumMod val="50000"/>
                      </a:schemeClr>
                    </a:solidFill>
                  </a:rPr>
                  <a:t>Example #6:</a:t>
                </a:r>
                <a:r>
                  <a:rPr lang="en-US" altLang="en-US" sz="2800" dirty="0"/>
                  <a:t> Let </a:t>
                </a:r>
                <a14:m>
                  <m:oMath xmlns:m="http://schemas.openxmlformats.org/officeDocument/2006/math">
                    <m:sSub>
                      <m:sSubPr>
                        <m:ctrlPr>
                          <a:rPr lang="en-US" altLang="en-US" sz="2800" i="1" smtClean="0">
                            <a:latin typeface="Cambria Math" panose="02040503050406030204" pitchFamily="18" charset="0"/>
                          </a:rPr>
                        </m:ctrlPr>
                      </m:sSubPr>
                      <m:e>
                        <m:r>
                          <a:rPr lang="en-US" altLang="en-US" sz="2800" b="0" i="1" smtClean="0">
                            <a:latin typeface="Cambria Math" panose="02040503050406030204" pitchFamily="18" charset="0"/>
                          </a:rPr>
                          <m:t>𝑎</m:t>
                        </m:r>
                      </m:e>
                      <m:sub>
                        <m:r>
                          <a:rPr lang="en-US" altLang="en-US" sz="2800" b="0" i="1" smtClean="0">
                            <a:latin typeface="Cambria Math" panose="02040503050406030204" pitchFamily="18" charset="0"/>
                          </a:rPr>
                          <m:t>𝑘</m:t>
                        </m:r>
                      </m:sub>
                    </m:sSub>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𝑘</m:t>
                    </m:r>
                    <m:r>
                      <a:rPr lang="en-US" altLang="en-US" sz="2800" b="0" i="1" smtClean="0">
                        <a:latin typeface="Cambria Math" panose="02040503050406030204" pitchFamily="18" charset="0"/>
                      </a:rPr>
                      <m:t>+1</m:t>
                    </m:r>
                  </m:oMath>
                </a14:m>
                <a:r>
                  <a:rPr lang="en-SG" altLang="en-US" sz="2400" dirty="0"/>
                  <a:t> and </a:t>
                </a:r>
                <a14:m>
                  <m:oMath xmlns:m="http://schemas.openxmlformats.org/officeDocument/2006/math">
                    <m:sSub>
                      <m:sSubPr>
                        <m:ctrlPr>
                          <a:rPr lang="en-SG" altLang="en-US" sz="2400" i="1" smtClean="0">
                            <a:latin typeface="Cambria Math" panose="02040503050406030204" pitchFamily="18" charset="0"/>
                          </a:rPr>
                        </m:ctrlPr>
                      </m:sSubPr>
                      <m:e>
                        <m:r>
                          <a:rPr lang="en-US" altLang="en-US" sz="2400" b="0" i="1" smtClean="0">
                            <a:latin typeface="Cambria Math" panose="02040503050406030204" pitchFamily="18" charset="0"/>
                          </a:rPr>
                          <m:t>𝑏</m:t>
                        </m:r>
                      </m:e>
                      <m:sub>
                        <m:r>
                          <a:rPr lang="en-US" altLang="en-US" sz="2400" b="0" i="1" smtClean="0">
                            <a:latin typeface="Cambria Math" panose="02040503050406030204" pitchFamily="18" charset="0"/>
                          </a:rPr>
                          <m:t>𝑘</m:t>
                        </m:r>
                      </m:sub>
                    </m:sSub>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𝑘</m:t>
                    </m:r>
                    <m:r>
                      <a:rPr lang="en-US" altLang="en-US" sz="2400" b="0" i="1" smtClean="0">
                        <a:latin typeface="Cambria Math" panose="02040503050406030204" pitchFamily="18" charset="0"/>
                      </a:rPr>
                      <m:t>−1</m:t>
                    </m:r>
                  </m:oMath>
                </a14:m>
                <a:r>
                  <a:rPr lang="en-SG" altLang="en-US" sz="2400" dirty="0"/>
                  <a:t> for all integers </a:t>
                </a:r>
                <a14:m>
                  <m:oMath xmlns:m="http://schemas.openxmlformats.org/officeDocument/2006/math">
                    <m:r>
                      <a:rPr lang="en-SG" altLang="en-US" sz="2400" i="1" dirty="0" smtClean="0">
                        <a:latin typeface="Cambria Math" panose="02040503050406030204" pitchFamily="18" charset="0"/>
                      </a:rPr>
                      <m:t>𝑘</m:t>
                    </m:r>
                  </m:oMath>
                </a14:m>
                <a:r>
                  <a:rPr lang="en-SG" altLang="en-US" sz="2400" dirty="0"/>
                  <a:t>.</a:t>
                </a:r>
              </a:p>
              <a:p>
                <a:pPr>
                  <a:spcAft>
                    <a:spcPts val="600"/>
                  </a:spcAft>
                </a:pPr>
                <a:r>
                  <a:rPr lang="en-SG" altLang="en-US" sz="2800" dirty="0"/>
                  <a:t>Write the following as a single summation.</a:t>
                </a:r>
              </a:p>
            </p:txBody>
          </p:sp>
        </mc:Choice>
        <mc:Fallback xmlns="">
          <p:sp>
            <p:nvSpPr>
              <p:cNvPr id="23" name="TextBox 22"/>
              <p:cNvSpPr txBox="1">
                <a:spLocks noRot="1" noChangeAspect="1" noMove="1" noResize="1" noEditPoints="1" noAdjustHandles="1" noChangeArrowheads="1" noChangeShapeType="1" noTextEdit="1"/>
              </p:cNvSpPr>
              <p:nvPr/>
            </p:nvSpPr>
            <p:spPr>
              <a:xfrm>
                <a:off x="324355" y="1206386"/>
                <a:ext cx="8417183" cy="1031051"/>
              </a:xfrm>
              <a:prstGeom prst="rect">
                <a:avLst/>
              </a:prstGeom>
              <a:blipFill>
                <a:blip r:embed="rId3"/>
                <a:stretch>
                  <a:fillRect l="-1448" t="-5917" r="-797" b="-15976"/>
                </a:stretch>
              </a:blipFill>
            </p:spPr>
            <p:txBody>
              <a:bodyPr/>
              <a:lstStyle/>
              <a:p>
                <a:r>
                  <a:rPr lang="en-SG">
                    <a:noFill/>
                  </a:rPr>
                  <a:t> </a:t>
                </a:r>
              </a:p>
            </p:txBody>
          </p:sp>
        </mc:Fallback>
      </mc:AlternateContent>
      <p:sp>
        <p:nvSpPr>
          <p:cNvPr id="26" name="TextBox 25"/>
          <p:cNvSpPr txBox="1"/>
          <p:nvPr/>
        </p:nvSpPr>
        <p:spPr>
          <a:xfrm>
            <a:off x="287943" y="2536109"/>
            <a:ext cx="750849" cy="523220"/>
          </a:xfrm>
          <a:prstGeom prst="rect">
            <a:avLst/>
          </a:prstGeom>
          <a:noFill/>
        </p:spPr>
        <p:txBody>
          <a:bodyPr wrap="square" rtlCol="0">
            <a:spAutoFit/>
          </a:bodyPr>
          <a:lstStyle/>
          <a:p>
            <a:pPr>
              <a:spcAft>
                <a:spcPts val="600"/>
              </a:spcAft>
              <a:tabLst>
                <a:tab pos="234950" algn="l"/>
              </a:tabLst>
            </a:pPr>
            <a:r>
              <a:rPr lang="en-US" altLang="en-US" sz="2800" dirty="0"/>
              <a:t>(a)</a:t>
            </a:r>
            <a:endParaRPr lang="en-SG" altLang="en-US" sz="2800" dirty="0"/>
          </a:p>
        </p:txBody>
      </p:sp>
      <mc:AlternateContent xmlns:mc="http://schemas.openxmlformats.org/markup-compatibility/2006" xmlns:a14="http://schemas.microsoft.com/office/drawing/2010/main">
        <mc:Choice Requires="a14">
          <p:sp>
            <p:nvSpPr>
              <p:cNvPr id="29" name="TextBox 28"/>
              <p:cNvSpPr txBox="1"/>
              <p:nvPr/>
            </p:nvSpPr>
            <p:spPr>
              <a:xfrm>
                <a:off x="421293" y="2345780"/>
                <a:ext cx="2881942" cy="1009572"/>
              </a:xfrm>
              <a:prstGeom prst="rect">
                <a:avLst/>
              </a:prstGeom>
              <a:noFill/>
            </p:spPr>
            <p:txBody>
              <a:bodyPr wrap="square" rtlCol="0">
                <a:spAutoFit/>
              </a:bodyPr>
              <a:lstStyle/>
              <a:p>
                <a:pPr>
                  <a:spcAft>
                    <a:spcPts val="600"/>
                  </a:spcAft>
                  <a:tabLst>
                    <a:tab pos="234950" algn="l"/>
                  </a:tabLst>
                </a:pPr>
                <a14:m>
                  <m:oMathPara xmlns:m="http://schemas.openxmlformats.org/officeDocument/2006/math">
                    <m:oMathParaPr>
                      <m:jc m:val="centerGroup"/>
                    </m:oMathParaPr>
                    <m:oMath xmlns:m="http://schemas.openxmlformats.org/officeDocument/2006/math">
                      <m:nary>
                        <m:naryPr>
                          <m:chr m:val="∑"/>
                          <m:ctrlPr>
                            <a:rPr lang="en-SG" altLang="en-US" sz="2000" i="1" smtClean="0">
                              <a:latin typeface="Cambria Math" panose="02040503050406030204" pitchFamily="18" charset="0"/>
                            </a:rPr>
                          </m:ctrlPr>
                        </m:naryPr>
                        <m:sub>
                          <m:r>
                            <m:rPr>
                              <m:brk m:alnAt="23"/>
                            </m:rPr>
                            <a:rPr lang="en-US" altLang="en-US" sz="2000" b="0" i="1" smtClean="0">
                              <a:latin typeface="Cambria Math" panose="02040503050406030204" pitchFamily="18" charset="0"/>
                            </a:rPr>
                            <m:t>𝑘</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𝑚</m:t>
                          </m:r>
                        </m:sub>
                        <m:sup>
                          <m:r>
                            <a:rPr lang="en-US" altLang="en-US" sz="2000" b="0" i="1" smtClean="0">
                              <a:latin typeface="Cambria Math" panose="02040503050406030204" pitchFamily="18" charset="0"/>
                            </a:rPr>
                            <m:t>𝑛</m:t>
                          </m:r>
                        </m:sup>
                        <m:e>
                          <m:sSub>
                            <m:sSubPr>
                              <m:ctrlPr>
                                <a:rPr lang="en-SG" altLang="en-US" sz="2000" i="1" smtClean="0">
                                  <a:latin typeface="Cambria Math" panose="02040503050406030204" pitchFamily="18" charset="0"/>
                                </a:rPr>
                              </m:ctrlPr>
                            </m:sSubPr>
                            <m:e>
                              <m:r>
                                <a:rPr lang="en-US" altLang="en-US" sz="2000" b="0" i="1" smtClean="0">
                                  <a:latin typeface="Cambria Math" panose="02040503050406030204" pitchFamily="18" charset="0"/>
                                </a:rPr>
                                <m:t>𝑎</m:t>
                              </m:r>
                            </m:e>
                            <m:sub>
                              <m:r>
                                <a:rPr lang="en-US" altLang="en-US" sz="2000" b="0" i="1" smtClean="0">
                                  <a:latin typeface="Cambria Math" panose="02040503050406030204" pitchFamily="18" charset="0"/>
                                </a:rPr>
                                <m:t>𝑘</m:t>
                              </m:r>
                            </m:sub>
                          </m:sSub>
                          <m:r>
                            <a:rPr lang="en-US" altLang="en-US" sz="2000" b="0" i="1" smtClean="0">
                              <a:latin typeface="Cambria Math" panose="02040503050406030204" pitchFamily="18" charset="0"/>
                            </a:rPr>
                            <m:t>+2</m:t>
                          </m:r>
                          <m:r>
                            <a:rPr lang="en-US" altLang="en-US" sz="2000" b="0" i="1" smtClean="0">
                              <a:latin typeface="Cambria Math" panose="02040503050406030204" pitchFamily="18" charset="0"/>
                              <a:ea typeface="Cambria Math" panose="02040503050406030204" pitchFamily="18" charset="0"/>
                            </a:rPr>
                            <m:t>∙</m:t>
                          </m:r>
                          <m:nary>
                            <m:naryPr>
                              <m:chr m:val="∑"/>
                              <m:ctrlPr>
                                <a:rPr lang="en-US" altLang="en-US" sz="2000" b="0" i="1" smtClean="0">
                                  <a:latin typeface="Cambria Math" panose="02040503050406030204" pitchFamily="18" charset="0"/>
                                  <a:ea typeface="Cambria Math" panose="02040503050406030204" pitchFamily="18" charset="0"/>
                                </a:rPr>
                              </m:ctrlPr>
                            </m:naryPr>
                            <m:sub>
                              <m:r>
                                <m:rPr>
                                  <m:brk m:alnAt="23"/>
                                </m:rPr>
                                <a:rPr lang="en-US" altLang="en-US" sz="2000" b="0" i="1" smtClean="0">
                                  <a:latin typeface="Cambria Math" panose="02040503050406030204" pitchFamily="18" charset="0"/>
                                  <a:ea typeface="Cambria Math" panose="02040503050406030204" pitchFamily="18" charset="0"/>
                                </a:rPr>
                                <m:t>𝑘</m:t>
                              </m:r>
                              <m:r>
                                <a:rPr lang="en-US" altLang="en-US" sz="2000" b="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𝑚</m:t>
                              </m:r>
                            </m:sub>
                            <m:sup>
                              <m:r>
                                <a:rPr lang="en-US" altLang="en-US" sz="2000" b="0" i="1" smtClean="0">
                                  <a:latin typeface="Cambria Math" panose="02040503050406030204" pitchFamily="18" charset="0"/>
                                  <a:ea typeface="Cambria Math" panose="02040503050406030204" pitchFamily="18" charset="0"/>
                                </a:rPr>
                                <m:t>𝑛</m:t>
                              </m:r>
                            </m:sup>
                            <m:e>
                              <m:sSub>
                                <m:sSubPr>
                                  <m:ctrlPr>
                                    <a:rPr lang="en-US" altLang="en-US" sz="2000" b="0" i="1" smtClean="0">
                                      <a:latin typeface="Cambria Math" panose="02040503050406030204" pitchFamily="18" charset="0"/>
                                      <a:ea typeface="Cambria Math" panose="02040503050406030204" pitchFamily="18" charset="0"/>
                                    </a:rPr>
                                  </m:ctrlPr>
                                </m:sSubPr>
                                <m:e>
                                  <m:r>
                                    <a:rPr lang="en-US" altLang="en-US" sz="2000" b="0" i="1" smtClean="0">
                                      <a:latin typeface="Cambria Math" panose="02040503050406030204" pitchFamily="18" charset="0"/>
                                      <a:ea typeface="Cambria Math" panose="02040503050406030204" pitchFamily="18" charset="0"/>
                                    </a:rPr>
                                    <m:t>𝑏</m:t>
                                  </m:r>
                                </m:e>
                                <m:sub>
                                  <m:r>
                                    <a:rPr lang="en-US" altLang="en-US" sz="2000" b="0" i="1" smtClean="0">
                                      <a:latin typeface="Cambria Math" panose="02040503050406030204" pitchFamily="18" charset="0"/>
                                      <a:ea typeface="Cambria Math" panose="02040503050406030204" pitchFamily="18" charset="0"/>
                                    </a:rPr>
                                    <m:t>𝑘</m:t>
                                  </m:r>
                                </m:sub>
                              </m:sSub>
                            </m:e>
                          </m:nary>
                        </m:e>
                      </m:nary>
                    </m:oMath>
                  </m:oMathPara>
                </a14:m>
                <a:endParaRPr lang="en-SG" altLang="en-US" sz="2000" dirty="0"/>
              </a:p>
            </p:txBody>
          </p:sp>
        </mc:Choice>
        <mc:Fallback xmlns="">
          <p:sp>
            <p:nvSpPr>
              <p:cNvPr id="29" name="TextBox 28"/>
              <p:cNvSpPr txBox="1">
                <a:spLocks noRot="1" noChangeAspect="1" noMove="1" noResize="1" noEditPoints="1" noAdjustHandles="1" noChangeArrowheads="1" noChangeShapeType="1" noTextEdit="1"/>
              </p:cNvSpPr>
              <p:nvPr/>
            </p:nvSpPr>
            <p:spPr>
              <a:xfrm>
                <a:off x="421293" y="2345780"/>
                <a:ext cx="2881942" cy="1009572"/>
              </a:xfrm>
              <a:prstGeom prst="rect">
                <a:avLst/>
              </a:prstGeom>
              <a:blipFill>
                <a:blip r:embed="rId4"/>
                <a:stretch>
                  <a:fillRect/>
                </a:stretch>
              </a:blipFill>
            </p:spPr>
            <p:txBody>
              <a:bodyPr/>
              <a:lstStyle/>
              <a:p>
                <a:r>
                  <a:rPr lang="en-US">
                    <a:noFill/>
                  </a:rPr>
                  <a:t> </a:t>
                </a:r>
              </a:p>
            </p:txBody>
          </p:sp>
        </mc:Fallback>
      </mc:AlternateContent>
      <p:grpSp>
        <p:nvGrpSpPr>
          <p:cNvPr id="2" name="Group 1"/>
          <p:cNvGrpSpPr/>
          <p:nvPr/>
        </p:nvGrpSpPr>
        <p:grpSpPr>
          <a:xfrm>
            <a:off x="2959537" y="2391947"/>
            <a:ext cx="5916834" cy="1932901"/>
            <a:chOff x="2959537" y="2283604"/>
            <a:chExt cx="5916834" cy="1932901"/>
          </a:xfrm>
        </p:grpSpPr>
        <mc:AlternateContent xmlns:mc="http://schemas.openxmlformats.org/markup-compatibility/2006" xmlns:a14="http://schemas.microsoft.com/office/drawing/2010/main">
          <mc:Choice Requires="a14">
            <p:sp>
              <p:nvSpPr>
                <p:cNvPr id="30" name="TextBox 29"/>
                <p:cNvSpPr txBox="1"/>
                <p:nvPr/>
              </p:nvSpPr>
              <p:spPr>
                <a:xfrm>
                  <a:off x="2959537" y="2283604"/>
                  <a:ext cx="5916834" cy="1932901"/>
                </a:xfrm>
                <a:prstGeom prst="rect">
                  <a:avLst/>
                </a:prstGeom>
                <a:solidFill>
                  <a:schemeClr val="accent4">
                    <a:lumMod val="20000"/>
                    <a:lumOff val="80000"/>
                  </a:schemeClr>
                </a:solidFill>
              </p:spPr>
              <p:txBody>
                <a:bodyPr wrap="square" rtlCol="0">
                  <a:spAutoFit/>
                </a:bodyPr>
                <a:lstStyle/>
                <a:p>
                  <a:pPr>
                    <a:spcAft>
                      <a:spcPts val="600"/>
                    </a:spcAft>
                    <a:tabLst>
                      <a:tab pos="234950" algn="l"/>
                    </a:tabLst>
                  </a:pPr>
                  <a14:m>
                    <m:oMathPara xmlns:m="http://schemas.openxmlformats.org/officeDocument/2006/math">
                      <m:oMathParaPr>
                        <m:jc m:val="left"/>
                      </m:oMathParaPr>
                      <m:oMath xmlns:m="http://schemas.openxmlformats.org/officeDocument/2006/math">
                        <m:r>
                          <a:rPr lang="en-US" altLang="en-US" sz="2000" b="0" i="1" smtClean="0">
                            <a:latin typeface="Cambria Math" panose="02040503050406030204" pitchFamily="18" charset="0"/>
                          </a:rPr>
                          <m:t>=</m:t>
                        </m:r>
                        <m:nary>
                          <m:naryPr>
                            <m:chr m:val="∑"/>
                            <m:ctrlPr>
                              <a:rPr lang="en-SG" altLang="en-US" sz="2000" i="1" smtClean="0">
                                <a:latin typeface="Cambria Math" panose="02040503050406030204" pitchFamily="18" charset="0"/>
                              </a:rPr>
                            </m:ctrlPr>
                          </m:naryPr>
                          <m:sub>
                            <m:r>
                              <m:rPr>
                                <m:brk m:alnAt="23"/>
                              </m:rPr>
                              <a:rPr lang="en-US" altLang="en-US" sz="2000" b="0" i="1" smtClean="0">
                                <a:latin typeface="Cambria Math" panose="02040503050406030204" pitchFamily="18" charset="0"/>
                              </a:rPr>
                              <m:t>𝑘</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𝑚</m:t>
                            </m:r>
                          </m:sub>
                          <m:sup>
                            <m:r>
                              <a:rPr lang="en-US" altLang="en-US" sz="2000" b="0" i="1" smtClean="0">
                                <a:latin typeface="Cambria Math" panose="02040503050406030204" pitchFamily="18" charset="0"/>
                              </a:rPr>
                              <m:t>𝑛</m:t>
                            </m:r>
                          </m:sup>
                          <m:e>
                            <m:r>
                              <a:rPr lang="en-US" altLang="en-US" sz="2000" i="1" smtClean="0">
                                <a:latin typeface="Cambria Math" panose="02040503050406030204" pitchFamily="18" charset="0"/>
                              </a:rPr>
                              <m:t>(</m:t>
                            </m:r>
                            <m:r>
                              <a:rPr lang="en-US" altLang="en-US" sz="2000" b="0" i="1" smtClean="0">
                                <a:latin typeface="Cambria Math" panose="02040503050406030204" pitchFamily="18" charset="0"/>
                              </a:rPr>
                              <m:t>𝑘</m:t>
                            </m:r>
                            <m:r>
                              <a:rPr lang="en-US" altLang="en-US" sz="2000" b="0" i="1" smtClean="0">
                                <a:latin typeface="Cambria Math" panose="02040503050406030204" pitchFamily="18" charset="0"/>
                              </a:rPr>
                              <m:t>+1)+2∙</m:t>
                            </m:r>
                            <m:nary>
                              <m:naryPr>
                                <m:chr m:val="∑"/>
                                <m:ctrlPr>
                                  <a:rPr lang="en-US" altLang="en-US" sz="2000" b="0" i="1" smtClean="0">
                                    <a:latin typeface="Cambria Math" panose="02040503050406030204" pitchFamily="18" charset="0"/>
                                    <a:ea typeface="Cambria Math" panose="02040503050406030204" pitchFamily="18" charset="0"/>
                                  </a:rPr>
                                </m:ctrlPr>
                              </m:naryPr>
                              <m:sub>
                                <m:r>
                                  <m:rPr>
                                    <m:brk m:alnAt="23"/>
                                  </m:rPr>
                                  <a:rPr lang="en-US" altLang="en-US" sz="2000" b="0" i="1" smtClean="0">
                                    <a:latin typeface="Cambria Math" panose="02040503050406030204" pitchFamily="18" charset="0"/>
                                    <a:ea typeface="Cambria Math" panose="02040503050406030204" pitchFamily="18" charset="0"/>
                                  </a:rPr>
                                  <m:t>𝑘</m:t>
                                </m:r>
                                <m:r>
                                  <a:rPr lang="en-US" altLang="en-US" sz="2000" b="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𝑚</m:t>
                                </m:r>
                              </m:sub>
                              <m:sup>
                                <m:r>
                                  <a:rPr lang="en-US" altLang="en-US" sz="2000" b="0" i="1" smtClean="0">
                                    <a:latin typeface="Cambria Math" panose="02040503050406030204" pitchFamily="18" charset="0"/>
                                    <a:ea typeface="Cambria Math" panose="02040503050406030204" pitchFamily="18" charset="0"/>
                                  </a:rPr>
                                  <m:t>𝑛</m:t>
                                </m:r>
                              </m:sup>
                              <m:e>
                                <m:r>
                                  <a:rPr lang="en-US" altLang="en-US" sz="2000" b="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𝑘</m:t>
                                </m:r>
                                <m:r>
                                  <a:rPr lang="en-US" altLang="en-US" sz="2000" b="0" i="1" smtClean="0">
                                    <a:latin typeface="Cambria Math" panose="02040503050406030204" pitchFamily="18" charset="0"/>
                                    <a:ea typeface="Cambria Math" panose="02040503050406030204" pitchFamily="18" charset="0"/>
                                  </a:rPr>
                                  <m:t>−1)</m:t>
                                </m:r>
                              </m:e>
                            </m:nary>
                          </m:e>
                        </m:nary>
                      </m:oMath>
                    </m:oMathPara>
                  </a14:m>
                  <a:endParaRPr lang="en-SG" altLang="en-US" sz="2000" dirty="0"/>
                </a:p>
                <a:p>
                  <a:pPr>
                    <a:spcBef>
                      <a:spcPts val="1200"/>
                    </a:spcBef>
                    <a:spcAft>
                      <a:spcPts val="600"/>
                    </a:spcAft>
                    <a:tabLst>
                      <a:tab pos="234950" algn="l"/>
                    </a:tabLst>
                  </a:pPr>
                  <a:endParaRPr lang="en-US" altLang="en-US" sz="2000" i="1" dirty="0">
                    <a:latin typeface="Cambria Math" panose="02040503050406030204" pitchFamily="18" charset="0"/>
                  </a:endParaRPr>
                </a:p>
                <a:p>
                  <a:pPr>
                    <a:spcBef>
                      <a:spcPts val="1200"/>
                    </a:spcBef>
                    <a:spcAft>
                      <a:spcPts val="600"/>
                    </a:spcAft>
                    <a:tabLst>
                      <a:tab pos="234950" algn="l"/>
                    </a:tabLst>
                  </a:pPr>
                  <a14:m>
                    <m:oMathPara xmlns:m="http://schemas.openxmlformats.org/officeDocument/2006/math">
                      <m:oMathParaPr>
                        <m:jc m:val="left"/>
                      </m:oMathParaPr>
                      <m:oMath xmlns:m="http://schemas.openxmlformats.org/officeDocument/2006/math">
                        <m:r>
                          <a:rPr lang="en-US" altLang="en-US" sz="2000" i="1">
                            <a:latin typeface="Cambria Math" panose="02040503050406030204" pitchFamily="18" charset="0"/>
                          </a:rPr>
                          <m:t>=</m:t>
                        </m:r>
                      </m:oMath>
                    </m:oMathPara>
                  </a14:m>
                  <a:endParaRPr lang="en-US" altLang="en-US" sz="2000" dirty="0">
                    <a:ea typeface="Cambria Math" panose="02040503050406030204" pitchFamily="18"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2959537" y="2283604"/>
                  <a:ext cx="5916834" cy="1932901"/>
                </a:xfrm>
                <a:prstGeom prst="rect">
                  <a:avLst/>
                </a:prstGeom>
                <a:blipFill>
                  <a:blip r:embed="rId5"/>
                  <a:stretch>
                    <a:fillRect/>
                  </a:stretch>
                </a:blipFill>
              </p:spPr>
              <p:txBody>
                <a:bodyPr/>
                <a:lstStyle/>
                <a:p>
                  <a:r>
                    <a:rPr lang="en-SG">
                      <a:noFill/>
                    </a:rPr>
                    <a:t> </a:t>
                  </a:r>
                </a:p>
              </p:txBody>
            </p:sp>
          </mc:Fallback>
        </mc:AlternateContent>
        <p:sp>
          <p:nvSpPr>
            <p:cNvPr id="31" name="TextBox 30"/>
            <p:cNvSpPr txBox="1"/>
            <p:nvPr/>
          </p:nvSpPr>
          <p:spPr>
            <a:xfrm>
              <a:off x="6457949" y="2588054"/>
              <a:ext cx="1841244" cy="369332"/>
            </a:xfrm>
            <a:prstGeom prst="rect">
              <a:avLst/>
            </a:prstGeom>
            <a:noFill/>
          </p:spPr>
          <p:txBody>
            <a:bodyPr wrap="square" rtlCol="0">
              <a:spAutoFit/>
            </a:bodyPr>
            <a:lstStyle/>
            <a:p>
              <a:pPr>
                <a:spcAft>
                  <a:spcPts val="600"/>
                </a:spcAft>
              </a:pPr>
              <a:r>
                <a:rPr lang="en-US" altLang="en-US" dirty="0">
                  <a:solidFill>
                    <a:srgbClr val="006600"/>
                  </a:solidFill>
                </a:rPr>
                <a:t>(by substitution)</a:t>
              </a:r>
              <a:endParaRPr lang="en-SG" altLang="en-US" dirty="0">
                <a:solidFill>
                  <a:srgbClr val="006600"/>
                </a:solidFill>
              </a:endParaRPr>
            </a:p>
          </p:txBody>
        </p:sp>
      </p:grpSp>
      <p:sp>
        <p:nvSpPr>
          <p:cNvPr id="41" name="TextBox 40"/>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7" name="Oval 36"/>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81697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0013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b="1" dirty="0">
                <a:solidFill>
                  <a:schemeClr val="accent4">
                    <a:lumMod val="40000"/>
                    <a:lumOff val="60000"/>
                  </a:schemeClr>
                </a:solidFill>
              </a:rPr>
              <a:t>Sequences</a:t>
            </a:r>
            <a:r>
              <a:rPr lang="en-SG" sz="1200" dirty="0">
                <a:solidFill>
                  <a:schemeClr val="bg1"/>
                </a:solidFill>
              </a:rPr>
              <a:t>	Mathematical Induction I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16</a:t>
            </a:fld>
            <a:endParaRPr lang="en-SG" dirty="0"/>
          </a:p>
        </p:txBody>
      </p:sp>
      <p:sp>
        <p:nvSpPr>
          <p:cNvPr id="25" name="TextBox 24"/>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Sequences: Properties of Summations and Products</a:t>
            </a:r>
            <a:endParaRPr lang="en-SG" sz="1100" dirty="0">
              <a:solidFill>
                <a:schemeClr val="bg1"/>
              </a:solidFill>
            </a:endParaRPr>
          </a:p>
        </p:txBody>
      </p:sp>
      <mc:AlternateContent xmlns:mc="http://schemas.openxmlformats.org/markup-compatibility/2006" xmlns:a14="http://schemas.microsoft.com/office/drawing/2010/main">
        <mc:Choice Requires="a14">
          <p:sp>
            <p:nvSpPr>
              <p:cNvPr id="23" name="TextBox 22"/>
              <p:cNvSpPr txBox="1"/>
              <p:nvPr/>
            </p:nvSpPr>
            <p:spPr>
              <a:xfrm>
                <a:off x="324356" y="1075489"/>
                <a:ext cx="8417183" cy="1031051"/>
              </a:xfrm>
              <a:prstGeom prst="rect">
                <a:avLst/>
              </a:prstGeom>
              <a:noFill/>
            </p:spPr>
            <p:txBody>
              <a:bodyPr wrap="square" rtlCol="0">
                <a:spAutoFit/>
              </a:bodyPr>
              <a:lstStyle/>
              <a:p>
                <a:pPr>
                  <a:spcAft>
                    <a:spcPts val="600"/>
                  </a:spcAft>
                </a:pPr>
                <a:r>
                  <a:rPr lang="en-US" altLang="en-US" sz="2800" dirty="0">
                    <a:solidFill>
                      <a:schemeClr val="accent2">
                        <a:lumMod val="50000"/>
                      </a:schemeClr>
                    </a:solidFill>
                  </a:rPr>
                  <a:t>Example #6:</a:t>
                </a:r>
                <a:r>
                  <a:rPr lang="en-US" altLang="en-US" sz="2800" dirty="0"/>
                  <a:t> Let </a:t>
                </a:r>
                <a14:m>
                  <m:oMath xmlns:m="http://schemas.openxmlformats.org/officeDocument/2006/math">
                    <m:sSub>
                      <m:sSubPr>
                        <m:ctrlPr>
                          <a:rPr lang="en-US" altLang="en-US" sz="2800" i="1" smtClean="0">
                            <a:latin typeface="Cambria Math" panose="02040503050406030204" pitchFamily="18" charset="0"/>
                          </a:rPr>
                        </m:ctrlPr>
                      </m:sSubPr>
                      <m:e>
                        <m:r>
                          <a:rPr lang="en-US" altLang="en-US" sz="2800" b="0" i="1" smtClean="0">
                            <a:latin typeface="Cambria Math" panose="02040503050406030204" pitchFamily="18" charset="0"/>
                          </a:rPr>
                          <m:t>𝑎</m:t>
                        </m:r>
                      </m:e>
                      <m:sub>
                        <m:r>
                          <a:rPr lang="en-US" altLang="en-US" sz="2800" b="0" i="1" smtClean="0">
                            <a:latin typeface="Cambria Math" panose="02040503050406030204" pitchFamily="18" charset="0"/>
                          </a:rPr>
                          <m:t>𝑘</m:t>
                        </m:r>
                      </m:sub>
                    </m:sSub>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𝑘</m:t>
                    </m:r>
                    <m:r>
                      <a:rPr lang="en-US" altLang="en-US" sz="2800" b="0" i="1" smtClean="0">
                        <a:latin typeface="Cambria Math" panose="02040503050406030204" pitchFamily="18" charset="0"/>
                      </a:rPr>
                      <m:t>+1</m:t>
                    </m:r>
                  </m:oMath>
                </a14:m>
                <a:r>
                  <a:rPr lang="en-SG" altLang="en-US" sz="2400" dirty="0"/>
                  <a:t> and </a:t>
                </a:r>
                <a14:m>
                  <m:oMath xmlns:m="http://schemas.openxmlformats.org/officeDocument/2006/math">
                    <m:sSub>
                      <m:sSubPr>
                        <m:ctrlPr>
                          <a:rPr lang="en-SG" altLang="en-US" sz="2400" i="1" smtClean="0">
                            <a:latin typeface="Cambria Math" panose="02040503050406030204" pitchFamily="18" charset="0"/>
                          </a:rPr>
                        </m:ctrlPr>
                      </m:sSubPr>
                      <m:e>
                        <m:r>
                          <a:rPr lang="en-US" altLang="en-US" sz="2400" b="0" i="1" smtClean="0">
                            <a:latin typeface="Cambria Math" panose="02040503050406030204" pitchFamily="18" charset="0"/>
                          </a:rPr>
                          <m:t>𝑏</m:t>
                        </m:r>
                      </m:e>
                      <m:sub>
                        <m:r>
                          <a:rPr lang="en-US" altLang="en-US" sz="2400" b="0" i="1" smtClean="0">
                            <a:latin typeface="Cambria Math" panose="02040503050406030204" pitchFamily="18" charset="0"/>
                          </a:rPr>
                          <m:t>𝑘</m:t>
                        </m:r>
                      </m:sub>
                    </m:sSub>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𝑘</m:t>
                    </m:r>
                    <m:r>
                      <a:rPr lang="en-US" altLang="en-US" sz="2400" b="0" i="1" smtClean="0">
                        <a:latin typeface="Cambria Math" panose="02040503050406030204" pitchFamily="18" charset="0"/>
                      </a:rPr>
                      <m:t>−1</m:t>
                    </m:r>
                  </m:oMath>
                </a14:m>
                <a:r>
                  <a:rPr lang="en-SG" altLang="en-US" sz="2400" dirty="0"/>
                  <a:t> for all integers </a:t>
                </a:r>
                <a14:m>
                  <m:oMath xmlns:m="http://schemas.openxmlformats.org/officeDocument/2006/math">
                    <m:r>
                      <a:rPr lang="en-SG" altLang="en-US" sz="2400" i="1" dirty="0" smtClean="0">
                        <a:latin typeface="Cambria Math" panose="02040503050406030204" pitchFamily="18" charset="0"/>
                      </a:rPr>
                      <m:t>𝑘</m:t>
                    </m:r>
                  </m:oMath>
                </a14:m>
                <a:r>
                  <a:rPr lang="en-SG" altLang="en-US" sz="2400" dirty="0"/>
                  <a:t>.</a:t>
                </a:r>
              </a:p>
              <a:p>
                <a:pPr>
                  <a:spcAft>
                    <a:spcPts val="600"/>
                  </a:spcAft>
                </a:pPr>
                <a:r>
                  <a:rPr lang="en-SG" altLang="en-US" sz="2800" dirty="0"/>
                  <a:t>Write the following as a single product.</a:t>
                </a:r>
              </a:p>
            </p:txBody>
          </p:sp>
        </mc:Choice>
        <mc:Fallback xmlns="">
          <p:sp>
            <p:nvSpPr>
              <p:cNvPr id="23" name="TextBox 22"/>
              <p:cNvSpPr txBox="1">
                <a:spLocks noRot="1" noChangeAspect="1" noMove="1" noResize="1" noEditPoints="1" noAdjustHandles="1" noChangeArrowheads="1" noChangeShapeType="1" noTextEdit="1"/>
              </p:cNvSpPr>
              <p:nvPr/>
            </p:nvSpPr>
            <p:spPr>
              <a:xfrm>
                <a:off x="324356" y="1075489"/>
                <a:ext cx="8417183" cy="1031051"/>
              </a:xfrm>
              <a:prstGeom prst="rect">
                <a:avLst/>
              </a:prstGeom>
              <a:blipFill>
                <a:blip r:embed="rId3"/>
                <a:stretch>
                  <a:fillRect l="-1448" t="-5294" r="-797" b="-15294"/>
                </a:stretch>
              </a:blipFill>
            </p:spPr>
            <p:txBody>
              <a:bodyPr/>
              <a:lstStyle/>
              <a:p>
                <a:r>
                  <a:rPr lang="en-SG">
                    <a:noFill/>
                  </a:rPr>
                  <a:t> </a:t>
                </a:r>
              </a:p>
            </p:txBody>
          </p:sp>
        </mc:Fallback>
      </mc:AlternateContent>
      <p:sp>
        <p:nvSpPr>
          <p:cNvPr id="26" name="TextBox 25"/>
          <p:cNvSpPr txBox="1"/>
          <p:nvPr/>
        </p:nvSpPr>
        <p:spPr>
          <a:xfrm>
            <a:off x="287943" y="2536109"/>
            <a:ext cx="750849" cy="523220"/>
          </a:xfrm>
          <a:prstGeom prst="rect">
            <a:avLst/>
          </a:prstGeom>
          <a:noFill/>
        </p:spPr>
        <p:txBody>
          <a:bodyPr wrap="square" rtlCol="0">
            <a:spAutoFit/>
          </a:bodyPr>
          <a:lstStyle/>
          <a:p>
            <a:pPr>
              <a:spcAft>
                <a:spcPts val="600"/>
              </a:spcAft>
              <a:tabLst>
                <a:tab pos="234950" algn="l"/>
              </a:tabLst>
            </a:pPr>
            <a:r>
              <a:rPr lang="en-US" altLang="en-US" sz="2800" dirty="0"/>
              <a:t>(b)</a:t>
            </a:r>
            <a:endParaRPr lang="en-SG" altLang="en-US" sz="2800" dirty="0"/>
          </a:p>
        </p:txBody>
      </p:sp>
      <mc:AlternateContent xmlns:mc="http://schemas.openxmlformats.org/markup-compatibility/2006" xmlns:a14="http://schemas.microsoft.com/office/drawing/2010/main">
        <mc:Choice Requires="a14">
          <p:sp>
            <p:nvSpPr>
              <p:cNvPr id="29" name="TextBox 28"/>
              <p:cNvSpPr txBox="1"/>
              <p:nvPr/>
            </p:nvSpPr>
            <p:spPr>
              <a:xfrm>
                <a:off x="708751" y="2370382"/>
                <a:ext cx="2881942" cy="1014893"/>
              </a:xfrm>
              <a:prstGeom prst="rect">
                <a:avLst/>
              </a:prstGeom>
              <a:noFill/>
            </p:spPr>
            <p:txBody>
              <a:bodyPr wrap="square" rtlCol="0">
                <a:spAutoFit/>
              </a:bodyPr>
              <a:lstStyle/>
              <a:p>
                <a:pPr>
                  <a:spcAft>
                    <a:spcPts val="600"/>
                  </a:spcAft>
                  <a:tabLst>
                    <a:tab pos="234950" algn="l"/>
                  </a:tabLst>
                </a:pPr>
                <a14:m>
                  <m:oMathPara xmlns:m="http://schemas.openxmlformats.org/officeDocument/2006/math">
                    <m:oMathParaPr>
                      <m:jc m:val="centerGroup"/>
                    </m:oMathParaPr>
                    <m:oMath xmlns:m="http://schemas.openxmlformats.org/officeDocument/2006/math">
                      <m:d>
                        <m:dPr>
                          <m:ctrlPr>
                            <a:rPr lang="en-SG" altLang="en-US" sz="2000" i="1" smtClean="0">
                              <a:latin typeface="Cambria Math" panose="02040503050406030204" pitchFamily="18" charset="0"/>
                            </a:rPr>
                          </m:ctrlPr>
                        </m:dPr>
                        <m:e>
                          <m:nary>
                            <m:naryPr>
                              <m:chr m:val="∏"/>
                              <m:ctrlPr>
                                <a:rPr lang="en-SG" altLang="en-US" sz="2000" i="1" smtClean="0">
                                  <a:latin typeface="Cambria Math" panose="02040503050406030204" pitchFamily="18" charset="0"/>
                                </a:rPr>
                              </m:ctrlPr>
                            </m:naryPr>
                            <m:sub>
                              <m:r>
                                <m:rPr>
                                  <m:brk m:alnAt="23"/>
                                </m:rPr>
                                <a:rPr lang="en-US" altLang="en-US" sz="2000" b="0" i="1" smtClean="0">
                                  <a:latin typeface="Cambria Math" panose="02040503050406030204" pitchFamily="18" charset="0"/>
                                </a:rPr>
                                <m:t>𝑘</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𝑚</m:t>
                              </m:r>
                            </m:sub>
                            <m:sup>
                              <m:r>
                                <a:rPr lang="en-US" altLang="en-US" sz="2000" b="0" i="1" smtClean="0">
                                  <a:latin typeface="Cambria Math" panose="02040503050406030204" pitchFamily="18" charset="0"/>
                                </a:rPr>
                                <m:t>𝑛</m:t>
                              </m:r>
                            </m:sup>
                            <m:e>
                              <m:sSub>
                                <m:sSubPr>
                                  <m:ctrlPr>
                                    <a:rPr lang="en-SG" altLang="en-US" sz="2000" i="1" smtClean="0">
                                      <a:latin typeface="Cambria Math" panose="02040503050406030204" pitchFamily="18" charset="0"/>
                                    </a:rPr>
                                  </m:ctrlPr>
                                </m:sSubPr>
                                <m:e>
                                  <m:r>
                                    <a:rPr lang="en-US" altLang="en-US" sz="2000" b="0" i="1" smtClean="0">
                                      <a:latin typeface="Cambria Math" panose="02040503050406030204" pitchFamily="18" charset="0"/>
                                    </a:rPr>
                                    <m:t>𝑎</m:t>
                                  </m:r>
                                </m:e>
                                <m:sub>
                                  <m:r>
                                    <a:rPr lang="en-US" altLang="en-US" sz="2000" b="0" i="1" smtClean="0">
                                      <a:latin typeface="Cambria Math" panose="02040503050406030204" pitchFamily="18" charset="0"/>
                                    </a:rPr>
                                    <m:t>𝑘</m:t>
                                  </m:r>
                                </m:sub>
                              </m:sSub>
                            </m:e>
                          </m:nary>
                        </m:e>
                      </m:d>
                      <m:r>
                        <a:rPr lang="en-SG" altLang="en-US" sz="2000" i="1" smtClean="0">
                          <a:latin typeface="Cambria Math" panose="02040503050406030204" pitchFamily="18" charset="0"/>
                          <a:ea typeface="Cambria Math" panose="02040503050406030204" pitchFamily="18" charset="0"/>
                        </a:rPr>
                        <m:t>∙</m:t>
                      </m:r>
                      <m:d>
                        <m:dPr>
                          <m:ctrlPr>
                            <a:rPr lang="en-SG" altLang="en-US" sz="2000" i="1" smtClean="0">
                              <a:latin typeface="Cambria Math" panose="02040503050406030204" pitchFamily="18" charset="0"/>
                              <a:ea typeface="Cambria Math" panose="02040503050406030204" pitchFamily="18" charset="0"/>
                            </a:rPr>
                          </m:ctrlPr>
                        </m:dPr>
                        <m:e>
                          <m:nary>
                            <m:naryPr>
                              <m:chr m:val="∏"/>
                              <m:ctrlPr>
                                <a:rPr lang="en-SG" altLang="en-US" sz="2000" i="1" smtClean="0">
                                  <a:latin typeface="Cambria Math" panose="02040503050406030204" pitchFamily="18" charset="0"/>
                                  <a:ea typeface="Cambria Math" panose="02040503050406030204" pitchFamily="18" charset="0"/>
                                </a:rPr>
                              </m:ctrlPr>
                            </m:naryPr>
                            <m:sub>
                              <m:r>
                                <m:rPr>
                                  <m:brk m:alnAt="23"/>
                                </m:rPr>
                                <a:rPr lang="en-US" altLang="en-US" sz="2000" b="0" i="1" smtClean="0">
                                  <a:latin typeface="Cambria Math" panose="02040503050406030204" pitchFamily="18" charset="0"/>
                                  <a:ea typeface="Cambria Math" panose="02040503050406030204" pitchFamily="18" charset="0"/>
                                </a:rPr>
                                <m:t>𝑘</m:t>
                              </m:r>
                              <m:r>
                                <a:rPr lang="en-US" altLang="en-US" sz="2000" b="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𝑚</m:t>
                              </m:r>
                            </m:sub>
                            <m:sup>
                              <m:r>
                                <a:rPr lang="en-US" altLang="en-US" sz="2000" b="0" i="1" smtClean="0">
                                  <a:latin typeface="Cambria Math" panose="02040503050406030204" pitchFamily="18" charset="0"/>
                                  <a:ea typeface="Cambria Math" panose="02040503050406030204" pitchFamily="18" charset="0"/>
                                </a:rPr>
                                <m:t>𝑛</m:t>
                              </m:r>
                            </m:sup>
                            <m:e>
                              <m:sSub>
                                <m:sSubPr>
                                  <m:ctrlPr>
                                    <a:rPr lang="en-SG" altLang="en-US" sz="2000" i="1" smtClean="0">
                                      <a:latin typeface="Cambria Math" panose="02040503050406030204" pitchFamily="18" charset="0"/>
                                      <a:ea typeface="Cambria Math" panose="02040503050406030204" pitchFamily="18" charset="0"/>
                                    </a:rPr>
                                  </m:ctrlPr>
                                </m:sSubPr>
                                <m:e>
                                  <m:r>
                                    <a:rPr lang="en-US" altLang="en-US" sz="2000" b="0" i="1" smtClean="0">
                                      <a:latin typeface="Cambria Math" panose="02040503050406030204" pitchFamily="18" charset="0"/>
                                      <a:ea typeface="Cambria Math" panose="02040503050406030204" pitchFamily="18" charset="0"/>
                                    </a:rPr>
                                    <m:t>𝑏</m:t>
                                  </m:r>
                                </m:e>
                                <m:sub>
                                  <m:r>
                                    <a:rPr lang="en-US" altLang="en-US" sz="2000" b="0" i="1" smtClean="0">
                                      <a:latin typeface="Cambria Math" panose="02040503050406030204" pitchFamily="18" charset="0"/>
                                      <a:ea typeface="Cambria Math" panose="02040503050406030204" pitchFamily="18" charset="0"/>
                                    </a:rPr>
                                    <m:t>𝑘</m:t>
                                  </m:r>
                                </m:sub>
                              </m:sSub>
                            </m:e>
                          </m:nary>
                        </m:e>
                      </m:d>
                    </m:oMath>
                  </m:oMathPara>
                </a14:m>
                <a:endParaRPr lang="en-SG" altLang="en-US" sz="2000" dirty="0"/>
              </a:p>
            </p:txBody>
          </p:sp>
        </mc:Choice>
        <mc:Fallback xmlns="">
          <p:sp>
            <p:nvSpPr>
              <p:cNvPr id="29" name="TextBox 28"/>
              <p:cNvSpPr txBox="1">
                <a:spLocks noRot="1" noChangeAspect="1" noMove="1" noResize="1" noEditPoints="1" noAdjustHandles="1" noChangeArrowheads="1" noChangeShapeType="1" noTextEdit="1"/>
              </p:cNvSpPr>
              <p:nvPr/>
            </p:nvSpPr>
            <p:spPr>
              <a:xfrm>
                <a:off x="708751" y="2370382"/>
                <a:ext cx="2881942" cy="1014893"/>
              </a:xfrm>
              <a:prstGeom prst="rect">
                <a:avLst/>
              </a:prstGeom>
              <a:blipFill>
                <a:blip r:embed="rId4"/>
                <a:stretch>
                  <a:fillRect/>
                </a:stretch>
              </a:blipFill>
            </p:spPr>
            <p:txBody>
              <a:bodyPr/>
              <a:lstStyle/>
              <a:p>
                <a:r>
                  <a:rPr lang="en-US">
                    <a:noFill/>
                  </a:rPr>
                  <a:t> </a:t>
                </a:r>
              </a:p>
            </p:txBody>
          </p:sp>
        </mc:Fallback>
      </mc:AlternateContent>
      <p:grpSp>
        <p:nvGrpSpPr>
          <p:cNvPr id="2" name="Group 1"/>
          <p:cNvGrpSpPr/>
          <p:nvPr/>
        </p:nvGrpSpPr>
        <p:grpSpPr>
          <a:xfrm>
            <a:off x="1639939" y="3507607"/>
            <a:ext cx="6648173" cy="1779013"/>
            <a:chOff x="2959536" y="2283604"/>
            <a:chExt cx="6648173" cy="1779013"/>
          </a:xfrm>
        </p:grpSpPr>
        <mc:AlternateContent xmlns:mc="http://schemas.openxmlformats.org/markup-compatibility/2006" xmlns:a14="http://schemas.microsoft.com/office/drawing/2010/main">
          <mc:Choice Requires="a14">
            <p:sp>
              <p:nvSpPr>
                <p:cNvPr id="30" name="TextBox 29"/>
                <p:cNvSpPr txBox="1"/>
                <p:nvPr/>
              </p:nvSpPr>
              <p:spPr>
                <a:xfrm>
                  <a:off x="2959536" y="2283604"/>
                  <a:ext cx="6648173" cy="1779013"/>
                </a:xfrm>
                <a:prstGeom prst="rect">
                  <a:avLst/>
                </a:prstGeom>
                <a:solidFill>
                  <a:schemeClr val="accent4">
                    <a:lumMod val="20000"/>
                    <a:lumOff val="80000"/>
                  </a:schemeClr>
                </a:solidFill>
              </p:spPr>
              <p:txBody>
                <a:bodyPr wrap="square" rtlCol="0">
                  <a:spAutoFit/>
                </a:bodyPr>
                <a:lstStyle/>
                <a:p>
                  <a:pPr>
                    <a:spcAft>
                      <a:spcPts val="600"/>
                    </a:spcAft>
                    <a:tabLst>
                      <a:tab pos="234950" algn="l"/>
                    </a:tabLst>
                  </a:pPr>
                  <a14:m>
                    <m:oMathPara xmlns:m="http://schemas.openxmlformats.org/officeDocument/2006/math">
                      <m:oMathParaPr>
                        <m:jc m:val="left"/>
                      </m:oMathParaPr>
                      <m:oMath xmlns:m="http://schemas.openxmlformats.org/officeDocument/2006/math">
                        <m:r>
                          <a:rPr lang="en-US" altLang="en-US" sz="2000" b="0" i="1" smtClean="0">
                            <a:latin typeface="Cambria Math" panose="02040503050406030204" pitchFamily="18" charset="0"/>
                          </a:rPr>
                          <m:t>=</m:t>
                        </m:r>
                        <m:d>
                          <m:dPr>
                            <m:ctrlPr>
                              <a:rPr lang="en-US" altLang="en-US" sz="2000" b="0" i="1" smtClean="0">
                                <a:latin typeface="Cambria Math" panose="02040503050406030204" pitchFamily="18" charset="0"/>
                              </a:rPr>
                            </m:ctrlPr>
                          </m:dPr>
                          <m:e>
                            <m:nary>
                              <m:naryPr>
                                <m:chr m:val="∏"/>
                                <m:ctrlPr>
                                  <a:rPr lang="en-US" altLang="en-US" sz="2000" b="0" i="1" smtClean="0">
                                    <a:latin typeface="Cambria Math" panose="02040503050406030204" pitchFamily="18" charset="0"/>
                                  </a:rPr>
                                </m:ctrlPr>
                              </m:naryPr>
                              <m:sub>
                                <m:r>
                                  <m:rPr>
                                    <m:brk m:alnAt="23"/>
                                  </m:rPr>
                                  <a:rPr lang="en-US" altLang="en-US" sz="2000" b="0" i="1" smtClean="0">
                                    <a:latin typeface="Cambria Math" panose="02040503050406030204" pitchFamily="18" charset="0"/>
                                  </a:rPr>
                                  <m:t>𝑘</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𝑚</m:t>
                                </m:r>
                              </m:sub>
                              <m:sup>
                                <m:r>
                                  <a:rPr lang="en-US" altLang="en-US" sz="2000" b="0" i="1" smtClean="0">
                                    <a:latin typeface="Cambria Math" panose="02040503050406030204" pitchFamily="18" charset="0"/>
                                  </a:rPr>
                                  <m:t>𝑛</m:t>
                                </m:r>
                              </m:sup>
                              <m:e>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𝑘</m:t>
                                </m:r>
                                <m:r>
                                  <a:rPr lang="en-US" altLang="en-US" sz="2000" b="0" i="1" smtClean="0">
                                    <a:latin typeface="Cambria Math" panose="02040503050406030204" pitchFamily="18" charset="0"/>
                                  </a:rPr>
                                  <m:t>+1)</m:t>
                                </m:r>
                              </m:e>
                            </m:nary>
                          </m:e>
                        </m:d>
                        <m:r>
                          <a:rPr lang="en-US" altLang="en-US" sz="2000" b="0" i="1" smtClean="0">
                            <a:latin typeface="Cambria Math" panose="02040503050406030204" pitchFamily="18" charset="0"/>
                            <a:ea typeface="Cambria Math" panose="02040503050406030204" pitchFamily="18" charset="0"/>
                          </a:rPr>
                          <m:t>∙</m:t>
                        </m:r>
                        <m:d>
                          <m:dPr>
                            <m:ctrlPr>
                              <a:rPr lang="en-US" altLang="en-US" sz="2000" b="0" i="1" smtClean="0">
                                <a:latin typeface="Cambria Math" panose="02040503050406030204" pitchFamily="18" charset="0"/>
                                <a:ea typeface="Cambria Math" panose="02040503050406030204" pitchFamily="18" charset="0"/>
                              </a:rPr>
                            </m:ctrlPr>
                          </m:dPr>
                          <m:e>
                            <m:nary>
                              <m:naryPr>
                                <m:chr m:val="∏"/>
                                <m:ctrlPr>
                                  <a:rPr lang="en-US" altLang="en-US" sz="2000" b="0" i="1" smtClean="0">
                                    <a:latin typeface="Cambria Math" panose="02040503050406030204" pitchFamily="18" charset="0"/>
                                    <a:ea typeface="Cambria Math" panose="02040503050406030204" pitchFamily="18" charset="0"/>
                                  </a:rPr>
                                </m:ctrlPr>
                              </m:naryPr>
                              <m:sub>
                                <m:r>
                                  <m:rPr>
                                    <m:brk m:alnAt="23"/>
                                  </m:rPr>
                                  <a:rPr lang="en-US" altLang="en-US" sz="2000" b="0" i="1" smtClean="0">
                                    <a:latin typeface="Cambria Math" panose="02040503050406030204" pitchFamily="18" charset="0"/>
                                    <a:ea typeface="Cambria Math" panose="02040503050406030204" pitchFamily="18" charset="0"/>
                                  </a:rPr>
                                  <m:t>𝑘</m:t>
                                </m:r>
                                <m:r>
                                  <a:rPr lang="en-US" altLang="en-US" sz="2000" b="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𝑚</m:t>
                                </m:r>
                              </m:sub>
                              <m:sup>
                                <m:r>
                                  <a:rPr lang="en-US" altLang="en-US" sz="2000" b="0" i="1" smtClean="0">
                                    <a:latin typeface="Cambria Math" panose="02040503050406030204" pitchFamily="18" charset="0"/>
                                    <a:ea typeface="Cambria Math" panose="02040503050406030204" pitchFamily="18" charset="0"/>
                                  </a:rPr>
                                  <m:t>𝑛</m:t>
                                </m:r>
                              </m:sup>
                              <m:e>
                                <m:r>
                                  <a:rPr lang="en-US" altLang="en-US" sz="2000" b="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𝑘</m:t>
                                </m:r>
                                <m:r>
                                  <a:rPr lang="en-US" altLang="en-US" sz="2000" b="0" i="1" smtClean="0">
                                    <a:latin typeface="Cambria Math" panose="02040503050406030204" pitchFamily="18" charset="0"/>
                                    <a:ea typeface="Cambria Math" panose="02040503050406030204" pitchFamily="18" charset="0"/>
                                  </a:rPr>
                                  <m:t>−1)</m:t>
                                </m:r>
                              </m:e>
                            </m:nary>
                          </m:e>
                        </m:d>
                      </m:oMath>
                    </m:oMathPara>
                  </a14:m>
                  <a:endParaRPr lang="en-US" altLang="en-US" sz="2000" dirty="0">
                    <a:ea typeface="Cambria Math" panose="02040503050406030204" pitchFamily="18" charset="0"/>
                  </a:endParaRPr>
                </a:p>
                <a:p>
                  <a:pPr>
                    <a:spcAft>
                      <a:spcPts val="600"/>
                    </a:spcAft>
                    <a:tabLst>
                      <a:tab pos="234950" algn="l"/>
                    </a:tabLst>
                  </a:pPr>
                  <a:endParaRPr lang="en-US" altLang="en-US" sz="2000" i="1" dirty="0">
                    <a:latin typeface="Cambria Math" panose="02040503050406030204" pitchFamily="18" charset="0"/>
                  </a:endParaRPr>
                </a:p>
                <a:p>
                  <a:pPr>
                    <a:spcAft>
                      <a:spcPts val="600"/>
                    </a:spcAft>
                    <a:tabLst>
                      <a:tab pos="234950" algn="l"/>
                    </a:tabLst>
                  </a:pPr>
                  <a14:m>
                    <m:oMathPara xmlns:m="http://schemas.openxmlformats.org/officeDocument/2006/math">
                      <m:oMathParaPr>
                        <m:jc m:val="left"/>
                      </m:oMathParaPr>
                      <m:oMath xmlns:m="http://schemas.openxmlformats.org/officeDocument/2006/math">
                        <m:r>
                          <a:rPr lang="en-US" altLang="en-US" sz="2000" i="1">
                            <a:latin typeface="Cambria Math" panose="02040503050406030204" pitchFamily="18" charset="0"/>
                          </a:rPr>
                          <m:t>=</m:t>
                        </m:r>
                      </m:oMath>
                    </m:oMathPara>
                  </a14:m>
                  <a:endParaRPr lang="en-SG" altLang="en-US" sz="2000" dirty="0"/>
                </a:p>
              </p:txBody>
            </p:sp>
          </mc:Choice>
          <mc:Fallback xmlns="">
            <p:sp>
              <p:nvSpPr>
                <p:cNvPr id="30" name="TextBox 29"/>
                <p:cNvSpPr txBox="1">
                  <a:spLocks noRot="1" noChangeAspect="1" noMove="1" noResize="1" noEditPoints="1" noAdjustHandles="1" noChangeArrowheads="1" noChangeShapeType="1" noTextEdit="1"/>
                </p:cNvSpPr>
                <p:nvPr/>
              </p:nvSpPr>
              <p:spPr>
                <a:xfrm>
                  <a:off x="2959536" y="2283604"/>
                  <a:ext cx="6648173" cy="1779013"/>
                </a:xfrm>
                <a:prstGeom prst="rect">
                  <a:avLst/>
                </a:prstGeom>
                <a:blipFill>
                  <a:blip r:embed="rId5"/>
                  <a:stretch>
                    <a:fillRect/>
                  </a:stretch>
                </a:blipFill>
              </p:spPr>
              <p:txBody>
                <a:bodyPr/>
                <a:lstStyle/>
                <a:p>
                  <a:r>
                    <a:rPr lang="en-SG">
                      <a:noFill/>
                    </a:rPr>
                    <a:t> </a:t>
                  </a:r>
                </a:p>
              </p:txBody>
            </p:sp>
          </mc:Fallback>
        </mc:AlternateContent>
        <p:sp>
          <p:nvSpPr>
            <p:cNvPr id="31" name="TextBox 30"/>
            <p:cNvSpPr txBox="1"/>
            <p:nvPr/>
          </p:nvSpPr>
          <p:spPr>
            <a:xfrm>
              <a:off x="6697699" y="2588054"/>
              <a:ext cx="1841244" cy="369332"/>
            </a:xfrm>
            <a:prstGeom prst="rect">
              <a:avLst/>
            </a:prstGeom>
            <a:noFill/>
          </p:spPr>
          <p:txBody>
            <a:bodyPr wrap="square" rtlCol="0">
              <a:spAutoFit/>
            </a:bodyPr>
            <a:lstStyle/>
            <a:p>
              <a:pPr>
                <a:spcAft>
                  <a:spcPts val="600"/>
                </a:spcAft>
              </a:pPr>
              <a:r>
                <a:rPr lang="en-US" altLang="en-US" dirty="0">
                  <a:solidFill>
                    <a:srgbClr val="006600"/>
                  </a:solidFill>
                </a:rPr>
                <a:t>(by substitution)</a:t>
              </a:r>
              <a:endParaRPr lang="en-SG" altLang="en-US" dirty="0">
                <a:solidFill>
                  <a:srgbClr val="006600"/>
                </a:solidFill>
              </a:endParaRPr>
            </a:p>
          </p:txBody>
        </p:sp>
      </p:grpSp>
      <p:sp>
        <p:nvSpPr>
          <p:cNvPr id="37" name="TextBox 36"/>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8" name="Oval 37"/>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81697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97708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b="1" dirty="0">
                <a:solidFill>
                  <a:schemeClr val="accent4">
                    <a:lumMod val="40000"/>
                    <a:lumOff val="60000"/>
                  </a:schemeClr>
                </a:solidFill>
              </a:rPr>
              <a:t>Sequences</a:t>
            </a:r>
            <a:r>
              <a:rPr lang="en-SG" sz="1200" dirty="0">
                <a:solidFill>
                  <a:schemeClr val="bg1"/>
                </a:solidFill>
              </a:rPr>
              <a:t>	Mathematical Induction I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17</a:t>
            </a:fld>
            <a:endParaRPr lang="en-SG" dirty="0"/>
          </a:p>
        </p:txBody>
      </p:sp>
      <p:sp>
        <p:nvSpPr>
          <p:cNvPr id="25" name="TextBox 24"/>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Sequences: Change of Variable</a:t>
            </a:r>
            <a:endParaRPr lang="en-SG" sz="11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8.1.5. Change of Variable</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2" name="TextBox 1"/>
              <p:cNvSpPr txBox="1"/>
              <p:nvPr/>
            </p:nvSpPr>
            <p:spPr>
              <a:xfrm>
                <a:off x="2192286" y="1527970"/>
                <a:ext cx="4415593" cy="11306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3</m:t>
                          </m:r>
                        </m:sup>
                        <m:e>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2</m:t>
                              </m:r>
                            </m:sup>
                          </m:sSup>
                        </m:e>
                      </m:nary>
                      <m:r>
                        <a:rPr lang="en-US" sz="2400" b="0" i="1" smtClean="0">
                          <a:latin typeface="Cambria Math" panose="02040503050406030204" pitchFamily="18" charset="0"/>
                        </a:rPr>
                        <m:t>=</m:t>
                      </m:r>
                      <m:nary>
                        <m:naryPr>
                          <m:chr m:val="∑"/>
                          <m:ctrlPr>
                            <a:rPr lang="en-US" sz="2400" i="1">
                              <a:latin typeface="Cambria Math" panose="02040503050406030204" pitchFamily="18" charset="0"/>
                            </a:rPr>
                          </m:ctrlPr>
                        </m:naryPr>
                        <m:sub>
                          <m:r>
                            <a:rPr lang="en-US" sz="2400" b="0" i="1" smtClean="0">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3</m:t>
                          </m:r>
                        </m:sup>
                        <m:e>
                          <m:sSup>
                            <m:sSupPr>
                              <m:ctrlPr>
                                <a:rPr lang="en-US" sz="2400" i="1">
                                  <a:latin typeface="Cambria Math" panose="02040503050406030204" pitchFamily="18" charset="0"/>
                                </a:rPr>
                              </m:ctrlPr>
                            </m:sSupPr>
                            <m:e>
                              <m:r>
                                <a:rPr lang="en-US" sz="2400" b="0" i="1" smtClean="0">
                                  <a:latin typeface="Cambria Math" panose="02040503050406030204" pitchFamily="18" charset="0"/>
                                </a:rPr>
                                <m:t>𝑖</m:t>
                              </m:r>
                            </m:e>
                            <m:sup>
                              <m:r>
                                <a:rPr lang="en-US" sz="2400" i="1">
                                  <a:latin typeface="Cambria Math" panose="02040503050406030204" pitchFamily="18" charset="0"/>
                                </a:rPr>
                                <m:t>2</m:t>
                              </m:r>
                            </m:sup>
                          </m:sSup>
                          <m:r>
                            <a:rPr lang="en-US" sz="2400" b="0" i="1" smtClean="0">
                              <a:latin typeface="Cambria Math" panose="02040503050406030204" pitchFamily="18" charset="0"/>
                            </a:rPr>
                            <m:t>=</m:t>
                          </m:r>
                          <m:nary>
                            <m:naryPr>
                              <m:chr m:val="∑"/>
                              <m:ctrlPr>
                                <a:rPr lang="en-US" sz="2400" i="1">
                                  <a:latin typeface="Cambria Math" panose="02040503050406030204" pitchFamily="18" charset="0"/>
                                </a:rPr>
                              </m:ctrlPr>
                            </m:naryPr>
                            <m:sub>
                              <m:r>
                                <a:rPr lang="en-US" sz="2400" b="0" i="1" smtClean="0">
                                  <a:latin typeface="Cambria Math" panose="02040503050406030204" pitchFamily="18" charset="0"/>
                                </a:rPr>
                                <m:t>𝑘</m:t>
                              </m:r>
                              <m:r>
                                <a:rPr lang="en-US" sz="2400" i="1">
                                  <a:latin typeface="Cambria Math" panose="02040503050406030204" pitchFamily="18" charset="0"/>
                                </a:rPr>
                                <m:t>=</m:t>
                              </m:r>
                              <m:r>
                                <a:rPr lang="en-US" sz="2400" b="0" i="1" smtClean="0">
                                  <a:latin typeface="Cambria Math" panose="02040503050406030204" pitchFamily="18" charset="0"/>
                                </a:rPr>
                                <m:t>3</m:t>
                              </m:r>
                            </m:sub>
                            <m:sup>
                              <m:r>
                                <a:rPr lang="en-US" sz="2400" b="0" i="1" smtClean="0">
                                  <a:latin typeface="Cambria Math" panose="02040503050406030204" pitchFamily="18" charset="0"/>
                                </a:rPr>
                                <m:t>5</m:t>
                              </m:r>
                            </m:sup>
                            <m:e>
                              <m:sSup>
                                <m:sSupPr>
                                  <m:ctrlPr>
                                    <a:rPr lang="en-US" sz="2400" i="1">
                                      <a:latin typeface="Cambria Math" panose="02040503050406030204" pitchFamily="18" charset="0"/>
                                    </a:rPr>
                                  </m:ctrlPr>
                                </m:sSupPr>
                                <m:e>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−2)</m:t>
                                  </m:r>
                                </m:e>
                                <m:sup>
                                  <m:r>
                                    <a:rPr lang="en-US" sz="2400" i="1">
                                      <a:latin typeface="Cambria Math" panose="02040503050406030204" pitchFamily="18" charset="0"/>
                                    </a:rPr>
                                    <m:t>2</m:t>
                                  </m:r>
                                </m:sup>
                              </m:sSup>
                            </m:e>
                          </m:nary>
                        </m:e>
                      </m:nary>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192286" y="1527970"/>
                <a:ext cx="4415593" cy="1130631"/>
              </a:xfrm>
              <a:prstGeom prst="rect">
                <a:avLst/>
              </a:prstGeom>
              <a:blipFill>
                <a:blip r:embed="rId3"/>
                <a:stretch>
                  <a:fillRect/>
                </a:stretch>
              </a:blipFill>
            </p:spPr>
            <p:txBody>
              <a:bodyPr/>
              <a:lstStyle/>
              <a:p>
                <a:r>
                  <a:rPr lang="en-US">
                    <a:noFill/>
                  </a:rPr>
                  <a:t> </a:t>
                </a:r>
              </a:p>
            </p:txBody>
          </p:sp>
        </mc:Fallback>
      </mc:AlternateContent>
      <p:grpSp>
        <p:nvGrpSpPr>
          <p:cNvPr id="11" name="Group 10"/>
          <p:cNvGrpSpPr/>
          <p:nvPr/>
        </p:nvGrpSpPr>
        <p:grpSpPr>
          <a:xfrm>
            <a:off x="2290314" y="2410423"/>
            <a:ext cx="2047532" cy="1312616"/>
            <a:chOff x="1186979" y="2744264"/>
            <a:chExt cx="2047532" cy="1312616"/>
          </a:xfrm>
        </p:grpSpPr>
        <p:sp>
          <p:nvSpPr>
            <p:cNvPr id="3" name="Oval 2"/>
            <p:cNvSpPr/>
            <p:nvPr/>
          </p:nvSpPr>
          <p:spPr>
            <a:xfrm>
              <a:off x="1337061" y="2754923"/>
              <a:ext cx="234679" cy="22569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507642" y="2744264"/>
              <a:ext cx="234679" cy="22569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flipV="1">
              <a:off x="1555283" y="2980619"/>
              <a:ext cx="429779" cy="70042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flipV="1">
              <a:off x="2112534" y="2947195"/>
              <a:ext cx="395108" cy="74413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86979" y="3656770"/>
              <a:ext cx="2047532" cy="400110"/>
            </a:xfrm>
            <a:prstGeom prst="rect">
              <a:avLst/>
            </a:prstGeom>
            <a:noFill/>
          </p:spPr>
          <p:txBody>
            <a:bodyPr wrap="square" rtlCol="0">
              <a:spAutoFit/>
            </a:bodyPr>
            <a:lstStyle/>
            <a:p>
              <a:r>
                <a:rPr lang="en-US" sz="2000" dirty="0">
                  <a:solidFill>
                    <a:srgbClr val="C00000"/>
                  </a:solidFill>
                </a:rPr>
                <a:t>Dummy variables</a:t>
              </a:r>
            </a:p>
          </p:txBody>
        </p:sp>
      </p:grpSp>
      <mc:AlternateContent xmlns:mc="http://schemas.openxmlformats.org/markup-compatibility/2006" xmlns:a14="http://schemas.microsoft.com/office/drawing/2010/main">
        <mc:Choice Requires="a14">
          <p:sp>
            <p:nvSpPr>
              <p:cNvPr id="33" name="TextBox 32"/>
              <p:cNvSpPr txBox="1"/>
              <p:nvPr/>
            </p:nvSpPr>
            <p:spPr>
              <a:xfrm>
                <a:off x="430116" y="3961836"/>
                <a:ext cx="8326416" cy="954107"/>
              </a:xfrm>
              <a:prstGeom prst="rect">
                <a:avLst/>
              </a:prstGeom>
              <a:noFill/>
            </p:spPr>
            <p:txBody>
              <a:bodyPr wrap="square" rtlCol="0">
                <a:spAutoFit/>
              </a:bodyPr>
              <a:lstStyle/>
              <a:p>
                <a:pPr>
                  <a:spcAft>
                    <a:spcPts val="600"/>
                  </a:spcAft>
                </a:pPr>
                <a:r>
                  <a:rPr lang="en-US" altLang="en-US" sz="2800" dirty="0">
                    <a:solidFill>
                      <a:schemeClr val="accent2">
                        <a:lumMod val="50000"/>
                      </a:schemeClr>
                    </a:solidFill>
                  </a:rPr>
                  <a:t>Example #7: </a:t>
                </a:r>
                <a:r>
                  <a:rPr lang="en-US" altLang="en-US" sz="2800" dirty="0"/>
                  <a:t>Transform</a:t>
                </a:r>
                <a:r>
                  <a:rPr lang="en-SG" altLang="en-US" sz="2800" dirty="0"/>
                  <a:t> the following summation by changing the range of </a:t>
                </a:r>
                <a14:m>
                  <m:oMath xmlns:m="http://schemas.openxmlformats.org/officeDocument/2006/math">
                    <m:r>
                      <a:rPr lang="en-SG" altLang="en-US" sz="2800" i="1" dirty="0" smtClean="0">
                        <a:latin typeface="Cambria Math" panose="02040503050406030204" pitchFamily="18" charset="0"/>
                      </a:rPr>
                      <m:t>𝑘</m:t>
                    </m:r>
                  </m:oMath>
                </a14:m>
                <a:r>
                  <a:rPr lang="en-SG" altLang="en-US" sz="2800" dirty="0"/>
                  <a:t> from </a:t>
                </a:r>
                <a14:m>
                  <m:oMath xmlns:m="http://schemas.openxmlformats.org/officeDocument/2006/math">
                    <m:r>
                      <a:rPr lang="en-SG" altLang="en-US" sz="2800" i="1" dirty="0" smtClean="0">
                        <a:latin typeface="Cambria Math" panose="02040503050406030204" pitchFamily="18" charset="0"/>
                      </a:rPr>
                      <m:t>[1, </m:t>
                    </m:r>
                    <m:r>
                      <a:rPr lang="en-SG" altLang="en-US" sz="2800" i="1" dirty="0" err="1" smtClean="0">
                        <a:latin typeface="Cambria Math" panose="02040503050406030204" pitchFamily="18" charset="0"/>
                      </a:rPr>
                      <m:t>𝑛</m:t>
                    </m:r>
                    <m:r>
                      <a:rPr lang="en-SG" altLang="en-US" sz="2800" i="1" dirty="0" err="1" smtClean="0">
                        <a:latin typeface="Cambria Math" panose="02040503050406030204" pitchFamily="18" charset="0"/>
                      </a:rPr>
                      <m:t>+1] </m:t>
                    </m:r>
                  </m:oMath>
                </a14:m>
                <a:r>
                  <a:rPr lang="en-SG" altLang="en-US" sz="2800" dirty="0"/>
                  <a:t>to </a:t>
                </a:r>
                <a14:m>
                  <m:oMath xmlns:m="http://schemas.openxmlformats.org/officeDocument/2006/math">
                    <m:r>
                      <a:rPr lang="en-SG" altLang="en-US" sz="2800" i="1" dirty="0" smtClean="0">
                        <a:latin typeface="Cambria Math" panose="02040503050406030204" pitchFamily="18" charset="0"/>
                      </a:rPr>
                      <m:t>[0, </m:t>
                    </m:r>
                    <m:r>
                      <a:rPr lang="en-SG" altLang="en-US" sz="2800" i="1" dirty="0" smtClean="0">
                        <a:latin typeface="Cambria Math" panose="02040503050406030204" pitchFamily="18" charset="0"/>
                      </a:rPr>
                      <m:t>𝑛</m:t>
                    </m:r>
                    <m:r>
                      <a:rPr lang="en-SG" altLang="en-US" sz="2800" i="1" dirty="0" smtClean="0">
                        <a:latin typeface="Cambria Math" panose="02040503050406030204" pitchFamily="18" charset="0"/>
                      </a:rPr>
                      <m:t>].</m:t>
                    </m:r>
                  </m:oMath>
                </a14:m>
                <a:endParaRPr lang="en-SG" altLang="en-US" sz="2800" dirty="0"/>
              </a:p>
            </p:txBody>
          </p:sp>
        </mc:Choice>
        <mc:Fallback xmlns="">
          <p:sp>
            <p:nvSpPr>
              <p:cNvPr id="33" name="TextBox 32"/>
              <p:cNvSpPr txBox="1">
                <a:spLocks noRot="1" noChangeAspect="1" noMove="1" noResize="1" noEditPoints="1" noAdjustHandles="1" noChangeArrowheads="1" noChangeShapeType="1" noTextEdit="1"/>
              </p:cNvSpPr>
              <p:nvPr/>
            </p:nvSpPr>
            <p:spPr>
              <a:xfrm>
                <a:off x="430116" y="3961836"/>
                <a:ext cx="8326416" cy="954107"/>
              </a:xfrm>
              <a:prstGeom prst="rect">
                <a:avLst/>
              </a:prstGeom>
              <a:blipFill>
                <a:blip r:embed="rId4"/>
                <a:stretch>
                  <a:fillRect l="-1538" t="-6410" b="-1794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777316" y="4915943"/>
                <a:ext cx="2305853" cy="11306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r>
                            <a:rPr lang="en-US" sz="2400" b="0" i="1" smtClean="0">
                              <a:latin typeface="Cambria Math" panose="02040503050406030204" pitchFamily="18" charset="0"/>
                            </a:rPr>
                            <m:t>+1</m:t>
                          </m:r>
                        </m:sup>
                        <m:e>
                          <m:d>
                            <m:dPr>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𝑘</m:t>
                                  </m:r>
                                </m:num>
                                <m:den>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𝑘</m:t>
                                  </m:r>
                                </m:den>
                              </m:f>
                            </m:e>
                          </m:d>
                        </m:e>
                      </m:nary>
                    </m:oMath>
                  </m:oMathPara>
                </a14:m>
                <a:endParaRPr lang="en-US" sz="2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777316" y="4915943"/>
                <a:ext cx="2305853" cy="11306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2796793" y="4915942"/>
                <a:ext cx="2669903" cy="1130631"/>
              </a:xfrm>
              <a:prstGeom prst="rect">
                <a:avLst/>
              </a:prstGeom>
              <a:solidFill>
                <a:schemeClr val="accent4">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d>
                            <m:dPr>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𝑘</m:t>
                                  </m:r>
                                  <m:r>
                                    <a:rPr lang="en-US" sz="2400" b="0" i="1" smtClean="0">
                                      <a:latin typeface="Cambria Math" panose="02040503050406030204" pitchFamily="18" charset="0"/>
                                    </a:rPr>
                                    <m:t>+1</m:t>
                                  </m:r>
                                </m:num>
                                <m:den>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den>
                              </m:f>
                            </m:e>
                          </m:d>
                        </m:e>
                      </m:nary>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2796793" y="4915942"/>
                <a:ext cx="2669903" cy="1130631"/>
              </a:xfrm>
              <a:prstGeom prst="rect">
                <a:avLst/>
              </a:prstGeom>
              <a:blipFill>
                <a:blip r:embed="rId6"/>
                <a:stretch>
                  <a:fillRect/>
                </a:stretch>
              </a:blipFill>
            </p:spPr>
            <p:txBody>
              <a:bodyPr/>
              <a:lstStyle/>
              <a:p>
                <a:r>
                  <a:rPr lang="en-US">
                    <a:noFill/>
                  </a:rPr>
                  <a:t> </a:t>
                </a:r>
              </a:p>
            </p:txBody>
          </p:sp>
        </mc:Fallback>
      </mc:AlternateContent>
      <p:sp>
        <p:nvSpPr>
          <p:cNvPr id="31" name="Oval 30"/>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983719"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76152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dissolv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dissolve">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6" grpId="0"/>
      <p:bldP spid="4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b="1" dirty="0">
                <a:solidFill>
                  <a:schemeClr val="accent4">
                    <a:lumMod val="40000"/>
                    <a:lumOff val="60000"/>
                  </a:schemeClr>
                </a:solidFill>
              </a:rPr>
              <a:t>Sequences</a:t>
            </a:r>
            <a:r>
              <a:rPr lang="en-SG" sz="1200" dirty="0">
                <a:solidFill>
                  <a:schemeClr val="bg1"/>
                </a:solidFill>
              </a:rPr>
              <a:t>	Mathematical Induction I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18</a:t>
            </a:fld>
            <a:endParaRPr lang="en-SG" dirty="0"/>
          </a:p>
        </p:txBody>
      </p:sp>
      <p:sp>
        <p:nvSpPr>
          <p:cNvPr id="25" name="TextBox 24"/>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Sequences: Some Common Sequences</a:t>
            </a:r>
            <a:endParaRPr lang="en-SG" sz="11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8.1.6. Some Common Sequences</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9" name="TextBox 38"/>
              <p:cNvSpPr txBox="1"/>
              <p:nvPr/>
            </p:nvSpPr>
            <p:spPr>
              <a:xfrm>
                <a:off x="583772" y="4228158"/>
                <a:ext cx="3654989" cy="1862048"/>
              </a:xfrm>
              <a:prstGeom prst="rect">
                <a:avLst/>
              </a:prstGeom>
              <a:noFill/>
            </p:spPr>
            <p:txBody>
              <a:bodyPr wrap="square" rtlCol="0">
                <a:spAutoFit/>
              </a:bodyPr>
              <a:lstStyle/>
              <a:p>
                <a:pPr>
                  <a:spcAft>
                    <a:spcPts val="600"/>
                  </a:spcAft>
                </a:pPr>
                <a14:m>
                  <m:oMath xmlns:m="http://schemas.openxmlformats.org/officeDocument/2006/math">
                    <m:r>
                      <a:rPr lang="en-US" altLang="en-US" sz="2000" i="1" dirty="0" smtClean="0">
                        <a:latin typeface="Cambria Math" panose="02040503050406030204" pitchFamily="18" charset="0"/>
                      </a:rPr>
                      <m:t>𝑑</m:t>
                    </m:r>
                  </m:oMath>
                </a14:m>
                <a:r>
                  <a:rPr lang="en-US" altLang="en-US" sz="2000" dirty="0"/>
                  <a:t> is the </a:t>
                </a:r>
                <a:r>
                  <a:rPr lang="en-US" altLang="en-US" sz="2000" dirty="0">
                    <a:solidFill>
                      <a:srgbClr val="0000FF"/>
                    </a:solidFill>
                  </a:rPr>
                  <a:t>common difference</a:t>
                </a:r>
                <a:r>
                  <a:rPr lang="en-US" altLang="en-US" sz="2000" dirty="0"/>
                  <a:t>, </a:t>
                </a:r>
                <a14:m>
                  <m:oMath xmlns:m="http://schemas.openxmlformats.org/officeDocument/2006/math">
                    <m:sSub>
                      <m:sSubPr>
                        <m:ctrlPr>
                          <a:rPr lang="en-US" altLang="en-US" sz="2000" i="1" dirty="0" smtClean="0">
                            <a:latin typeface="Cambria Math" panose="02040503050406030204" pitchFamily="18" charset="0"/>
                          </a:rPr>
                        </m:ctrlPr>
                      </m:sSubPr>
                      <m:e>
                        <m:r>
                          <a:rPr lang="en-US" altLang="en-US" sz="2000" b="0" i="1" dirty="0" smtClean="0">
                            <a:latin typeface="Cambria Math" panose="02040503050406030204" pitchFamily="18" charset="0"/>
                          </a:rPr>
                          <m:t>𝑎</m:t>
                        </m:r>
                      </m:e>
                      <m:sub>
                        <m:r>
                          <a:rPr lang="en-US" altLang="en-US" sz="2000" b="0" i="1" dirty="0" smtClean="0">
                            <a:latin typeface="Cambria Math" panose="02040503050406030204" pitchFamily="18" charset="0"/>
                          </a:rPr>
                          <m:t>0</m:t>
                        </m:r>
                      </m:sub>
                    </m:sSub>
                  </m:oMath>
                </a14:m>
                <a:r>
                  <a:rPr lang="en-US" altLang="en-US" sz="2000" dirty="0"/>
                  <a:t> the </a:t>
                </a:r>
                <a:r>
                  <a:rPr lang="en-US" altLang="en-US" sz="2000" dirty="0">
                    <a:solidFill>
                      <a:srgbClr val="0000FF"/>
                    </a:solidFill>
                  </a:rPr>
                  <a:t>initial value</a:t>
                </a:r>
                <a:r>
                  <a:rPr lang="en-US" altLang="en-US" sz="2000" dirty="0"/>
                  <a:t>.</a:t>
                </a:r>
              </a:p>
              <a:p>
                <a:pPr>
                  <a:spcAft>
                    <a:spcPts val="600"/>
                  </a:spcAft>
                </a:pPr>
                <a:r>
                  <a:rPr lang="en-US" altLang="en-US" sz="2000" dirty="0"/>
                  <a:t>Examples:</a:t>
                </a:r>
              </a:p>
              <a:p>
                <a:pPr marL="574675" indent="-349250">
                  <a:spcAft>
                    <a:spcPts val="600"/>
                  </a:spcAft>
                  <a:buFont typeface="Wingdings" panose="05000000000000000000" pitchFamily="2" charset="2"/>
                  <a:buChar char="§"/>
                </a:pPr>
                <a:r>
                  <a:rPr lang="en-US" altLang="en-US" sz="2000" dirty="0"/>
                  <a:t>1, 5, 9, 13, 17, …</a:t>
                </a:r>
              </a:p>
              <a:p>
                <a:pPr marL="574675" indent="-349250">
                  <a:spcAft>
                    <a:spcPts val="600"/>
                  </a:spcAft>
                  <a:buFont typeface="Wingdings" panose="05000000000000000000" pitchFamily="2" charset="2"/>
                  <a:buChar char="§"/>
                </a:pPr>
                <a:r>
                  <a:rPr lang="en-US" altLang="en-US" sz="2000" dirty="0"/>
                  <a:t>12, 7, 2, -3, -8, -13, …</a:t>
                </a:r>
              </a:p>
            </p:txBody>
          </p:sp>
        </mc:Choice>
        <mc:Fallback xmlns="">
          <p:sp>
            <p:nvSpPr>
              <p:cNvPr id="39" name="TextBox 38"/>
              <p:cNvSpPr txBox="1">
                <a:spLocks noRot="1" noChangeAspect="1" noMove="1" noResize="1" noEditPoints="1" noAdjustHandles="1" noChangeArrowheads="1" noChangeShapeType="1" noTextEdit="1"/>
              </p:cNvSpPr>
              <p:nvPr/>
            </p:nvSpPr>
            <p:spPr>
              <a:xfrm>
                <a:off x="583772" y="4228158"/>
                <a:ext cx="3654989" cy="1862048"/>
              </a:xfrm>
              <a:prstGeom prst="rect">
                <a:avLst/>
              </a:prstGeom>
              <a:blipFill>
                <a:blip r:embed="rId3"/>
                <a:stretch>
                  <a:fillRect l="-1836" t="-1967" b="-524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4572000" y="4279357"/>
                <a:ext cx="3654989" cy="1759649"/>
              </a:xfrm>
              <a:prstGeom prst="rect">
                <a:avLst/>
              </a:prstGeom>
              <a:solidFill>
                <a:schemeClr val="accent4">
                  <a:lumMod val="20000"/>
                  <a:lumOff val="80000"/>
                </a:schemeClr>
              </a:solidFill>
            </p:spPr>
            <p:txBody>
              <a:bodyPr wrap="square" rtlCol="0">
                <a:spAutoFit/>
              </a:bodyPr>
              <a:lstStyle/>
              <a:p>
                <a:pPr>
                  <a:spcAft>
                    <a:spcPts val="600"/>
                  </a:spcAft>
                </a:pPr>
                <a:r>
                  <a:rPr lang="en-US" altLang="en-US" sz="2000" dirty="0"/>
                  <a:t>Summing an arithmetic sequence of </a:t>
                </a:r>
                <a14:m>
                  <m:oMath xmlns:m="http://schemas.openxmlformats.org/officeDocument/2006/math">
                    <m:r>
                      <a:rPr lang="en-US" altLang="en-US" sz="2000" i="1" dirty="0" smtClean="0">
                        <a:latin typeface="Cambria Math" panose="02040503050406030204" pitchFamily="18" charset="0"/>
                      </a:rPr>
                      <m:t>𝑛</m:t>
                    </m:r>
                  </m:oMath>
                </a14:m>
                <a:r>
                  <a:rPr lang="en-US" altLang="en-US" sz="2000" dirty="0"/>
                  <a:t> terms:</a:t>
                </a:r>
              </a:p>
              <a:p>
                <a:pPr>
                  <a:spcAft>
                    <a:spcPts val="600"/>
                  </a:spcAft>
                </a:pPr>
                <a14:m>
                  <m:oMathPara xmlns:m="http://schemas.openxmlformats.org/officeDocument/2006/math">
                    <m:oMathParaPr>
                      <m:jc m:val="centerGroup"/>
                    </m:oMathParaPr>
                    <m:oMath xmlns:m="http://schemas.openxmlformats.org/officeDocument/2006/math">
                      <m:nary>
                        <m:naryPr>
                          <m:chr m:val="∑"/>
                          <m:ctrlPr>
                            <a:rPr lang="en-US" altLang="en-US" sz="2000" i="1" smtClean="0">
                              <a:latin typeface="Cambria Math" panose="02040503050406030204" pitchFamily="18" charset="0"/>
                            </a:rPr>
                          </m:ctrlPr>
                        </m:naryPr>
                        <m:sub>
                          <m:r>
                            <m:rPr>
                              <m:brk m:alnAt="23"/>
                            </m:rPr>
                            <a:rPr lang="en-US" altLang="en-US" sz="2000" b="0" i="1" smtClean="0">
                              <a:latin typeface="Cambria Math" panose="02040503050406030204" pitchFamily="18" charset="0"/>
                            </a:rPr>
                            <m:t>𝑘</m:t>
                          </m:r>
                          <m:r>
                            <a:rPr lang="en-US" altLang="en-US" sz="2000" b="0" i="1" smtClean="0">
                              <a:latin typeface="Cambria Math" panose="02040503050406030204" pitchFamily="18" charset="0"/>
                            </a:rPr>
                            <m:t>=0</m:t>
                          </m:r>
                        </m:sub>
                        <m:sup>
                          <m:r>
                            <a:rPr lang="en-US" altLang="en-US" sz="2000" b="0" i="1" smtClean="0">
                              <a:latin typeface="Cambria Math" panose="02040503050406030204" pitchFamily="18" charset="0"/>
                            </a:rPr>
                            <m:t>𝑛</m:t>
                          </m:r>
                          <m:r>
                            <a:rPr lang="en-US" altLang="en-US" sz="2000" b="0" i="1" smtClean="0">
                              <a:latin typeface="Cambria Math" panose="02040503050406030204" pitchFamily="18" charset="0"/>
                            </a:rPr>
                            <m:t>−1</m:t>
                          </m:r>
                        </m:sup>
                        <m:e>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𝑎</m:t>
                              </m:r>
                            </m:e>
                            <m:sub>
                              <m:r>
                                <a:rPr lang="en-US" altLang="en-US" sz="2000" b="0" i="1" smtClean="0">
                                  <a:latin typeface="Cambria Math" panose="02040503050406030204" pitchFamily="18" charset="0"/>
                                </a:rPr>
                                <m:t>𝑘</m:t>
                              </m:r>
                            </m:sub>
                          </m:sSub>
                        </m:e>
                      </m:nary>
                      <m:r>
                        <a:rPr lang="en-US" altLang="en-US" sz="2000" b="0" i="1" smtClean="0">
                          <a:latin typeface="Cambria Math" panose="02040503050406030204" pitchFamily="18" charset="0"/>
                        </a:rPr>
                        <m:t>=</m:t>
                      </m:r>
                      <m:f>
                        <m:fPr>
                          <m:ctrlPr>
                            <a:rPr lang="en-US" altLang="en-US" sz="2000" b="0" i="1" smtClean="0">
                              <a:latin typeface="Cambria Math" panose="02040503050406030204" pitchFamily="18" charset="0"/>
                            </a:rPr>
                          </m:ctrlPr>
                        </m:fPr>
                        <m:num>
                          <m:r>
                            <a:rPr lang="en-US" altLang="en-US" sz="2000" b="0" i="1" smtClean="0">
                              <a:latin typeface="Cambria Math" panose="02040503050406030204" pitchFamily="18" charset="0"/>
                            </a:rPr>
                            <m:t>𝑛</m:t>
                          </m:r>
                        </m:num>
                        <m:den>
                          <m:r>
                            <a:rPr lang="en-US" altLang="en-US" sz="2000" b="0" i="1" smtClean="0">
                              <a:latin typeface="Cambria Math" panose="02040503050406030204" pitchFamily="18" charset="0"/>
                            </a:rPr>
                            <m:t>2</m:t>
                          </m:r>
                        </m:den>
                      </m:f>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2</m:t>
                          </m:r>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𝑎</m:t>
                              </m:r>
                            </m:e>
                            <m:sub>
                              <m:r>
                                <a:rPr lang="en-US" altLang="en-US" sz="2000" b="0" i="1" smtClean="0">
                                  <a:latin typeface="Cambria Math" panose="02040503050406030204" pitchFamily="18" charset="0"/>
                                </a:rPr>
                                <m:t>0</m:t>
                              </m:r>
                            </m:sub>
                          </m:sSub>
                          <m:r>
                            <a:rPr lang="en-US" altLang="en-US" sz="2000" b="0" i="1" smtClean="0">
                              <a:latin typeface="Cambria Math" panose="02040503050406030204" pitchFamily="18" charset="0"/>
                            </a:rPr>
                            <m:t>+</m:t>
                          </m:r>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𝑛</m:t>
                              </m:r>
                              <m:r>
                                <a:rPr lang="en-US" altLang="en-US" sz="2000" b="0" i="1" smtClean="0">
                                  <a:latin typeface="Cambria Math" panose="02040503050406030204" pitchFamily="18" charset="0"/>
                                </a:rPr>
                                <m:t>−1</m:t>
                              </m:r>
                            </m:e>
                          </m:d>
                          <m:r>
                            <a:rPr lang="en-US" altLang="en-US" sz="2000" b="0" i="1" smtClean="0">
                              <a:latin typeface="Cambria Math" panose="02040503050406030204" pitchFamily="18" charset="0"/>
                            </a:rPr>
                            <m:t>𝑑</m:t>
                          </m:r>
                        </m:e>
                      </m:d>
                    </m:oMath>
                  </m:oMathPara>
                </a14:m>
                <a:endParaRPr lang="en-US" altLang="en-US" sz="2000" dirty="0"/>
              </a:p>
            </p:txBody>
          </p:sp>
        </mc:Choice>
        <mc:Fallback xmlns="">
          <p:sp>
            <p:nvSpPr>
              <p:cNvPr id="40" name="TextBox 39"/>
              <p:cNvSpPr txBox="1">
                <a:spLocks noRot="1" noChangeAspect="1" noMove="1" noResize="1" noEditPoints="1" noAdjustHandles="1" noChangeArrowheads="1" noChangeShapeType="1" noTextEdit="1"/>
              </p:cNvSpPr>
              <p:nvPr/>
            </p:nvSpPr>
            <p:spPr>
              <a:xfrm>
                <a:off x="4572000" y="4279357"/>
                <a:ext cx="3654989" cy="1759649"/>
              </a:xfrm>
              <a:prstGeom prst="rect">
                <a:avLst/>
              </a:prstGeom>
              <a:blipFill>
                <a:blip r:embed="rId4"/>
                <a:stretch>
                  <a:fillRect l="-1667" t="-2076" r="-2667"/>
                </a:stretch>
              </a:blipFill>
            </p:spPr>
            <p:txBody>
              <a:bodyPr/>
              <a:lstStyle/>
              <a:p>
                <a:r>
                  <a:rPr lang="en-SG">
                    <a:noFill/>
                  </a:rPr>
                  <a:t> </a:t>
                </a:r>
              </a:p>
            </p:txBody>
          </p:sp>
        </mc:Fallback>
      </mc:AlternateContent>
      <p:grpSp>
        <p:nvGrpSpPr>
          <p:cNvPr id="26" name="Group 25">
            <a:extLst>
              <a:ext uri="{FF2B5EF4-FFF2-40B4-BE49-F238E27FC236}">
                <a16:creationId xmlns:a16="http://schemas.microsoft.com/office/drawing/2014/main" id="{E38C451C-7B44-4E94-8228-5F0FC65304BC}"/>
              </a:ext>
            </a:extLst>
          </p:cNvPr>
          <p:cNvGrpSpPr/>
          <p:nvPr/>
        </p:nvGrpSpPr>
        <p:grpSpPr>
          <a:xfrm>
            <a:off x="453474" y="1446807"/>
            <a:ext cx="8237052" cy="2624681"/>
            <a:chOff x="573490" y="4598517"/>
            <a:chExt cx="8237052" cy="2595584"/>
          </a:xfrm>
        </p:grpSpPr>
        <p:sp>
          <p:nvSpPr>
            <p:cNvPr id="27" name="Rectangle 26">
              <a:extLst>
                <a:ext uri="{FF2B5EF4-FFF2-40B4-BE49-F238E27FC236}">
                  <a16:creationId xmlns:a16="http://schemas.microsoft.com/office/drawing/2014/main" id="{F4915599-D23D-46F9-8F16-1882EF31BCB5}"/>
                </a:ext>
              </a:extLst>
            </p:cNvPr>
            <p:cNvSpPr/>
            <p:nvPr/>
          </p:nvSpPr>
          <p:spPr>
            <a:xfrm>
              <a:off x="573490" y="4598517"/>
              <a:ext cx="8237052" cy="2558290"/>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9" name="Rectangle 28">
              <a:extLst>
                <a:ext uri="{FF2B5EF4-FFF2-40B4-BE49-F238E27FC236}">
                  <a16:creationId xmlns:a16="http://schemas.microsoft.com/office/drawing/2014/main" id="{5BCBEEB5-C14F-42ED-A564-C45D655F4A22}"/>
                </a:ext>
              </a:extLst>
            </p:cNvPr>
            <p:cNvSpPr/>
            <p:nvPr/>
          </p:nvSpPr>
          <p:spPr>
            <a:xfrm>
              <a:off x="573490" y="4598517"/>
              <a:ext cx="8237052"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TextBox 29">
              <a:extLst>
                <a:ext uri="{FF2B5EF4-FFF2-40B4-BE49-F238E27FC236}">
                  <a16:creationId xmlns:a16="http://schemas.microsoft.com/office/drawing/2014/main" id="{30EB935D-3525-4847-AEEA-BA60BEAD8CFA}"/>
                </a:ext>
              </a:extLst>
            </p:cNvPr>
            <p:cNvSpPr txBox="1"/>
            <p:nvPr/>
          </p:nvSpPr>
          <p:spPr>
            <a:xfrm>
              <a:off x="650674" y="4645644"/>
              <a:ext cx="5301387" cy="461665"/>
            </a:xfrm>
            <a:prstGeom prst="rect">
              <a:avLst/>
            </a:prstGeom>
            <a:noFill/>
          </p:spPr>
          <p:txBody>
            <a:bodyPr wrap="square" rtlCol="0">
              <a:spAutoFit/>
            </a:bodyPr>
            <a:lstStyle/>
            <a:p>
              <a:r>
                <a:rPr lang="en-SG" sz="2400" dirty="0">
                  <a:solidFill>
                    <a:schemeClr val="bg1"/>
                  </a:solidFill>
                </a:rPr>
                <a:t>Definition: Arithmetic Sequence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8312219-72AA-4272-9528-C00878AD87A8}"/>
                    </a:ext>
                  </a:extLst>
                </p:cNvPr>
                <p:cNvSpPr txBox="1"/>
                <p:nvPr/>
              </p:nvSpPr>
              <p:spPr>
                <a:xfrm>
                  <a:off x="650675" y="5255109"/>
                  <a:ext cx="7963097" cy="1938992"/>
                </a:xfrm>
                <a:prstGeom prst="rect">
                  <a:avLst/>
                </a:prstGeom>
                <a:noFill/>
              </p:spPr>
              <p:txBody>
                <a:bodyPr wrap="square" rtlCol="0">
                  <a:spAutoFit/>
                </a:bodyPr>
                <a:lstStyle/>
                <a:p>
                  <a:r>
                    <a:rPr lang="en-SG" sz="2400" dirty="0"/>
                    <a:t>A sequence </a:t>
                  </a:r>
                  <a14:m>
                    <m:oMath xmlns:m="http://schemas.openxmlformats.org/officeDocument/2006/math">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0</m:t>
                          </m:r>
                        </m:sub>
                      </m:sSub>
                      <m:r>
                        <a:rPr lang="en-SG" sz="2400" b="0" i="1" smtClean="0">
                          <a:latin typeface="Cambria Math" panose="02040503050406030204" pitchFamily="18" charset="0"/>
                        </a:rPr>
                        <m:t>,</m:t>
                      </m:r>
                      <m:sSub>
                        <m:sSubPr>
                          <m:ctrlPr>
                            <a:rPr lang="en-SG" sz="2400" i="1" smtClean="0">
                              <a:latin typeface="Cambria Math" panose="02040503050406030204" pitchFamily="18" charset="0"/>
                            </a:rPr>
                          </m:ctrlPr>
                        </m:sSubPr>
                        <m:e>
                          <m:r>
                            <a:rPr lang="en-SG" sz="2400" i="1">
                              <a:latin typeface="Cambria Math" panose="02040503050406030204" pitchFamily="18" charset="0"/>
                            </a:rPr>
                            <m:t>𝑎</m:t>
                          </m:r>
                        </m:e>
                        <m:sub>
                          <m:r>
                            <a:rPr lang="en-SG" sz="2400" b="0" i="1" smtClean="0">
                              <a:latin typeface="Cambria Math" panose="02040503050406030204" pitchFamily="18" charset="0"/>
                            </a:rPr>
                            <m:t>1</m:t>
                          </m:r>
                        </m:sub>
                      </m:sSub>
                      <m:sSub>
                        <m:sSubPr>
                          <m:ctrlPr>
                            <a:rPr lang="en-SG" sz="2400" i="1">
                              <a:latin typeface="Cambria Math" panose="02040503050406030204" pitchFamily="18" charset="0"/>
                            </a:rPr>
                          </m:ctrlPr>
                        </m:sSubPr>
                        <m:e>
                          <m:r>
                            <a:rPr lang="en-SG" sz="2400" b="0" i="1" smtClean="0">
                              <a:latin typeface="Cambria Math" panose="02040503050406030204" pitchFamily="18" charset="0"/>
                            </a:rPr>
                            <m:t>,</m:t>
                          </m:r>
                          <m:r>
                            <a:rPr lang="en-SG" sz="2400" i="1">
                              <a:latin typeface="Cambria Math" panose="02040503050406030204" pitchFamily="18" charset="0"/>
                            </a:rPr>
                            <m:t>𝑎</m:t>
                          </m:r>
                        </m:e>
                        <m:sub>
                          <m:r>
                            <a:rPr lang="en-SG" sz="2400" b="0" i="1" smtClean="0">
                              <a:latin typeface="Cambria Math" panose="02040503050406030204" pitchFamily="18" charset="0"/>
                            </a:rPr>
                            <m:t>2</m:t>
                          </m:r>
                        </m:sub>
                      </m:sSub>
                      <m:r>
                        <a:rPr lang="en-SG" sz="2400" b="0" i="1" smtClean="0">
                          <a:latin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m:t>
                      </m:r>
                      <m:r>
                        <a:rPr lang="en-SG" sz="2400" i="1">
                          <a:latin typeface="Cambria Math" panose="02040503050406030204" pitchFamily="18" charset="0"/>
                        </a:rPr>
                        <m:t> </m:t>
                      </m:r>
                    </m:oMath>
                  </a14:m>
                  <a:r>
                    <a:rPr lang="en-SG" sz="2400" dirty="0"/>
                    <a:t>is called an </a:t>
                  </a:r>
                  <a:r>
                    <a:rPr lang="en-SG" sz="2400" b="1" dirty="0"/>
                    <a:t>arithmetic sequence </a:t>
                  </a:r>
                  <a:r>
                    <a:rPr lang="en-SG" sz="2400" dirty="0"/>
                    <a:t>(or </a:t>
                  </a:r>
                  <a:r>
                    <a:rPr lang="en-SG" sz="2400" b="1" dirty="0"/>
                    <a:t>arithmetic progression</a:t>
                  </a:r>
                  <a:r>
                    <a:rPr lang="en-SG" sz="2400" dirty="0"/>
                    <a:t>) </a:t>
                  </a:r>
                  <a:r>
                    <a:rPr lang="en-SG" sz="2400" dirty="0" err="1"/>
                    <a:t>iff</a:t>
                  </a:r>
                  <a:r>
                    <a:rPr lang="en-SG" sz="2400" dirty="0"/>
                    <a:t> there is a constant </a:t>
                  </a:r>
                  <a14:m>
                    <m:oMath xmlns:m="http://schemas.openxmlformats.org/officeDocument/2006/math">
                      <m:r>
                        <a:rPr lang="en-SG" sz="2400" i="1" dirty="0" smtClean="0">
                          <a:latin typeface="Cambria Math" panose="02040503050406030204" pitchFamily="18" charset="0"/>
                        </a:rPr>
                        <m:t>𝑑</m:t>
                      </m:r>
                    </m:oMath>
                  </a14:m>
                  <a:r>
                    <a:rPr lang="en-SG" sz="2400" dirty="0"/>
                    <a:t> such that</a:t>
                  </a:r>
                </a:p>
                <a:p>
                  <a:pPr>
                    <a:tabLst>
                      <a:tab pos="1608138" algn="l"/>
                      <a:tab pos="3946525" algn="l"/>
                      <a:tab pos="6007100" algn="l"/>
                    </a:tabLst>
                  </a:pPr>
                  <a:r>
                    <a:rPr lang="en-SG" sz="2400" dirty="0"/>
                    <a:t>	</a:t>
                  </a:r>
                  <a14:m>
                    <m:oMath xmlns:m="http://schemas.openxmlformats.org/officeDocument/2006/math">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𝑘</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𝑘</m:t>
                          </m:r>
                          <m:r>
                            <a:rPr lang="en-SG" sz="2400" b="0" i="1" smtClean="0">
                              <a:latin typeface="Cambria Math" panose="02040503050406030204" pitchFamily="18" charset="0"/>
                            </a:rPr>
                            <m:t>−1</m:t>
                          </m:r>
                        </m:sub>
                      </m:sSub>
                      <m:r>
                        <a:rPr lang="en-SG" sz="2400" b="0" i="1" smtClean="0">
                          <a:latin typeface="Cambria Math" panose="02040503050406030204" pitchFamily="18" charset="0"/>
                        </a:rPr>
                        <m:t>+</m:t>
                      </m:r>
                      <m:r>
                        <a:rPr lang="en-SG" sz="2400" b="0" i="1" smtClean="0">
                          <a:latin typeface="Cambria Math" panose="02040503050406030204" pitchFamily="18" charset="0"/>
                        </a:rPr>
                        <m:t>𝑑</m:t>
                      </m:r>
                    </m:oMath>
                  </a14:m>
                  <a:r>
                    <a:rPr lang="en-SG" sz="2400" dirty="0"/>
                    <a:t>	for all integers </a:t>
                  </a:r>
                  <a14:m>
                    <m:oMath xmlns:m="http://schemas.openxmlformats.org/officeDocument/2006/math">
                      <m:r>
                        <a:rPr lang="en-SG" sz="2400" b="0" i="1" smtClean="0">
                          <a:latin typeface="Cambria Math" panose="02040503050406030204" pitchFamily="18" charset="0"/>
                        </a:rPr>
                        <m:t>𝑘</m:t>
                      </m:r>
                      <m:r>
                        <a:rPr lang="en-SG" sz="2400" b="0" i="1" smtClean="0">
                          <a:latin typeface="Cambria Math" panose="02040503050406030204" pitchFamily="18" charset="0"/>
                          <a:ea typeface="Cambria Math" panose="02040503050406030204" pitchFamily="18" charset="0"/>
                        </a:rPr>
                        <m:t>≥1.</m:t>
                      </m:r>
                    </m:oMath>
                  </a14:m>
                  <a:endParaRPr lang="en-SG" sz="2400" dirty="0"/>
                </a:p>
                <a:p>
                  <a:pPr>
                    <a:tabLst>
                      <a:tab pos="1608138" algn="l"/>
                      <a:tab pos="3946525" algn="l"/>
                      <a:tab pos="6007100" algn="l"/>
                    </a:tabLst>
                  </a:pPr>
                  <a:r>
                    <a:rPr lang="en-SG" sz="2400" dirty="0"/>
                    <a:t>If follows that,</a:t>
                  </a:r>
                </a:p>
                <a:p>
                  <a:pPr>
                    <a:tabLst>
                      <a:tab pos="1608138" algn="l"/>
                      <a:tab pos="3946525" algn="l"/>
                      <a:tab pos="6007100" algn="l"/>
                    </a:tabLst>
                  </a:pPr>
                  <a:r>
                    <a:rPr lang="en-SG" sz="2400" dirty="0"/>
                    <a:t>	</a:t>
                  </a: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𝑎</m:t>
                          </m:r>
                        </m:e>
                        <m:sub>
                          <m:r>
                            <a:rPr lang="en-SG" sz="2400" b="0" i="1" smtClean="0">
                              <a:latin typeface="Cambria Math" panose="02040503050406030204" pitchFamily="18" charset="0"/>
                            </a:rPr>
                            <m:t>𝑛</m:t>
                          </m:r>
                        </m:sub>
                      </m:sSub>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𝑎</m:t>
                          </m:r>
                        </m:e>
                        <m:sub>
                          <m:r>
                            <a:rPr lang="en-SG" sz="2400" b="0" i="1" smtClean="0">
                              <a:latin typeface="Cambria Math" panose="02040503050406030204" pitchFamily="18" charset="0"/>
                            </a:rPr>
                            <m:t>0</m:t>
                          </m:r>
                        </m:sub>
                      </m:sSub>
                      <m:r>
                        <a:rPr lang="en-SG" sz="2400" i="1">
                          <a:latin typeface="Cambria Math" panose="02040503050406030204" pitchFamily="18" charset="0"/>
                        </a:rPr>
                        <m:t>+</m:t>
                      </m:r>
                      <m:r>
                        <a:rPr lang="en-SG" sz="2400" i="1">
                          <a:latin typeface="Cambria Math" panose="02040503050406030204" pitchFamily="18" charset="0"/>
                        </a:rPr>
                        <m:t>𝑑𝑛</m:t>
                      </m:r>
                    </m:oMath>
                  </a14:m>
                  <a:r>
                    <a:rPr lang="en-SG" sz="2400" dirty="0"/>
                    <a:t>	for all integers </a:t>
                  </a:r>
                  <a14:m>
                    <m:oMath xmlns:m="http://schemas.openxmlformats.org/officeDocument/2006/math">
                      <m:r>
                        <a:rPr lang="en-SG" sz="2400" b="0" i="1" smtClean="0">
                          <a:latin typeface="Cambria Math" panose="02040503050406030204" pitchFamily="18" charset="0"/>
                          <a:ea typeface="Cambria Math" panose="02040503050406030204" pitchFamily="18" charset="0"/>
                        </a:rPr>
                        <m:t>𝑛</m:t>
                      </m:r>
                      <m:r>
                        <a:rPr lang="en-SG" sz="2400" i="1">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0</m:t>
                      </m:r>
                      <m:r>
                        <a:rPr lang="en-SG" sz="2400" i="1">
                          <a:latin typeface="Cambria Math" panose="02040503050406030204" pitchFamily="18" charset="0"/>
                          <a:ea typeface="Cambria Math" panose="02040503050406030204" pitchFamily="18" charset="0"/>
                        </a:rPr>
                        <m:t>.</m:t>
                      </m:r>
                    </m:oMath>
                  </a14:m>
                  <a:endParaRPr lang="en-SG" sz="2400" dirty="0"/>
                </a:p>
              </p:txBody>
            </p:sp>
          </mc:Choice>
          <mc:Fallback xmlns="">
            <p:sp>
              <p:nvSpPr>
                <p:cNvPr id="31" name="TextBox 30">
                  <a:extLst>
                    <a:ext uri="{FF2B5EF4-FFF2-40B4-BE49-F238E27FC236}">
                      <a16:creationId xmlns:a16="http://schemas.microsoft.com/office/drawing/2014/main" id="{18312219-72AA-4272-9528-C00878AD87A8}"/>
                    </a:ext>
                  </a:extLst>
                </p:cNvPr>
                <p:cNvSpPr txBox="1">
                  <a:spLocks noRot="1" noChangeAspect="1" noMove="1" noResize="1" noEditPoints="1" noAdjustHandles="1" noChangeArrowheads="1" noChangeShapeType="1" noTextEdit="1"/>
                </p:cNvSpPr>
                <p:nvPr/>
              </p:nvSpPr>
              <p:spPr>
                <a:xfrm>
                  <a:off x="650675" y="5255109"/>
                  <a:ext cx="7963097" cy="1938992"/>
                </a:xfrm>
                <a:prstGeom prst="rect">
                  <a:avLst/>
                </a:prstGeom>
                <a:blipFill>
                  <a:blip r:embed="rId5"/>
                  <a:stretch>
                    <a:fillRect l="-1149" t="-2484" b="-4969"/>
                  </a:stretch>
                </a:blipFill>
              </p:spPr>
              <p:txBody>
                <a:bodyPr/>
                <a:lstStyle/>
                <a:p>
                  <a:r>
                    <a:rPr lang="en-SG">
                      <a:noFill/>
                    </a:rPr>
                    <a:t> </a:t>
                  </a:r>
                </a:p>
              </p:txBody>
            </p:sp>
          </mc:Fallback>
        </mc:AlternateContent>
      </p:grpSp>
      <p:sp>
        <p:nvSpPr>
          <p:cNvPr id="32" name="Oval 31"/>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144368" y="302182"/>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33620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b="1" dirty="0">
                <a:solidFill>
                  <a:schemeClr val="accent4">
                    <a:lumMod val="40000"/>
                    <a:lumOff val="60000"/>
                  </a:schemeClr>
                </a:solidFill>
              </a:rPr>
              <a:t>Sequences</a:t>
            </a:r>
            <a:r>
              <a:rPr lang="en-SG" sz="1200" dirty="0">
                <a:solidFill>
                  <a:schemeClr val="bg1"/>
                </a:solidFill>
              </a:rPr>
              <a:t>	Mathematical Induction I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19</a:t>
            </a:fld>
            <a:endParaRPr lang="en-SG" dirty="0"/>
          </a:p>
        </p:txBody>
      </p:sp>
      <p:sp>
        <p:nvSpPr>
          <p:cNvPr id="25" name="TextBox 24"/>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Sequences: Some Common Sequences</a:t>
            </a:r>
            <a:endParaRPr lang="en-SG" sz="1100" dirty="0">
              <a:solidFill>
                <a:schemeClr val="bg1"/>
              </a:solidFill>
            </a:endParaRPr>
          </a:p>
        </p:txBody>
      </p:sp>
      <mc:AlternateContent xmlns:mc="http://schemas.openxmlformats.org/markup-compatibility/2006" xmlns:a14="http://schemas.microsoft.com/office/drawing/2010/main">
        <mc:Choice Requires="a14">
          <p:sp>
            <p:nvSpPr>
              <p:cNvPr id="26" name="TextBox 25"/>
              <p:cNvSpPr txBox="1"/>
              <p:nvPr/>
            </p:nvSpPr>
            <p:spPr>
              <a:xfrm>
                <a:off x="614245" y="4055518"/>
                <a:ext cx="3716622" cy="1862048"/>
              </a:xfrm>
              <a:prstGeom prst="rect">
                <a:avLst/>
              </a:prstGeom>
              <a:noFill/>
            </p:spPr>
            <p:txBody>
              <a:bodyPr wrap="square" rtlCol="0">
                <a:spAutoFit/>
              </a:bodyPr>
              <a:lstStyle/>
              <a:p>
                <a:pPr>
                  <a:spcAft>
                    <a:spcPts val="600"/>
                  </a:spcAft>
                </a:pPr>
                <a14:m>
                  <m:oMath xmlns:m="http://schemas.openxmlformats.org/officeDocument/2006/math">
                    <m:r>
                      <a:rPr lang="en-US" altLang="en-US" sz="2000" b="0" i="1" dirty="0" smtClean="0">
                        <a:latin typeface="Cambria Math" panose="02040503050406030204" pitchFamily="18" charset="0"/>
                      </a:rPr>
                      <m:t>𝑟</m:t>
                    </m:r>
                  </m:oMath>
                </a14:m>
                <a:r>
                  <a:rPr lang="en-US" altLang="en-US" sz="2000" dirty="0"/>
                  <a:t> is the </a:t>
                </a:r>
                <a:r>
                  <a:rPr lang="en-US" altLang="en-US" sz="2000" dirty="0">
                    <a:solidFill>
                      <a:srgbClr val="0000FF"/>
                    </a:solidFill>
                  </a:rPr>
                  <a:t>common ratio</a:t>
                </a:r>
                <a:r>
                  <a:rPr lang="en-US" altLang="en-US" sz="2000" dirty="0"/>
                  <a:t>, </a:t>
                </a:r>
                <a14:m>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𝑎</m:t>
                        </m:r>
                      </m:e>
                      <m:sub>
                        <m:r>
                          <a:rPr lang="en-US" altLang="en-US" sz="2000" i="1" dirty="0">
                            <a:latin typeface="Cambria Math" panose="02040503050406030204" pitchFamily="18" charset="0"/>
                          </a:rPr>
                          <m:t>0</m:t>
                        </m:r>
                      </m:sub>
                    </m:sSub>
                  </m:oMath>
                </a14:m>
                <a:r>
                  <a:rPr lang="en-US" altLang="en-US" sz="2000" dirty="0"/>
                  <a:t> the </a:t>
                </a:r>
                <a:r>
                  <a:rPr lang="en-US" altLang="en-US" sz="2000" dirty="0">
                    <a:solidFill>
                      <a:srgbClr val="0000FF"/>
                    </a:solidFill>
                  </a:rPr>
                  <a:t>initial value</a:t>
                </a:r>
                <a:r>
                  <a:rPr lang="en-US" altLang="en-US" sz="2000" dirty="0"/>
                  <a:t>.</a:t>
                </a:r>
              </a:p>
              <a:p>
                <a:pPr>
                  <a:spcAft>
                    <a:spcPts val="600"/>
                  </a:spcAft>
                </a:pPr>
                <a:r>
                  <a:rPr lang="en-US" altLang="en-US" sz="2000" dirty="0"/>
                  <a:t>Examples:</a:t>
                </a:r>
              </a:p>
              <a:p>
                <a:pPr marL="574675" indent="-349250">
                  <a:spcAft>
                    <a:spcPts val="600"/>
                  </a:spcAft>
                  <a:buFont typeface="Wingdings" panose="05000000000000000000" pitchFamily="2" charset="2"/>
                  <a:buChar char="§"/>
                </a:pPr>
                <a:r>
                  <a:rPr lang="en-US" altLang="en-US" sz="2000" dirty="0"/>
                  <a:t>1, 3, 9, 27, 81, …</a:t>
                </a:r>
              </a:p>
              <a:p>
                <a:pPr marL="574675" indent="-349250">
                  <a:spcAft>
                    <a:spcPts val="600"/>
                  </a:spcAft>
                  <a:buFont typeface="Wingdings" panose="05000000000000000000" pitchFamily="2" charset="2"/>
                  <a:buChar char="§"/>
                </a:pPr>
                <a:r>
                  <a:rPr lang="en-US" altLang="en-US" sz="2000" dirty="0"/>
                  <a:t>8, 4, 2, 1, ½, ¼, …</a:t>
                </a:r>
              </a:p>
            </p:txBody>
          </p:sp>
        </mc:Choice>
        <mc:Fallback xmlns="">
          <p:sp>
            <p:nvSpPr>
              <p:cNvPr id="26" name="TextBox 25"/>
              <p:cNvSpPr txBox="1">
                <a:spLocks noRot="1" noChangeAspect="1" noMove="1" noResize="1" noEditPoints="1" noAdjustHandles="1" noChangeArrowheads="1" noChangeShapeType="1" noTextEdit="1"/>
              </p:cNvSpPr>
              <p:nvPr/>
            </p:nvSpPr>
            <p:spPr>
              <a:xfrm>
                <a:off x="614245" y="4055518"/>
                <a:ext cx="3716622" cy="1862048"/>
              </a:xfrm>
              <a:prstGeom prst="rect">
                <a:avLst/>
              </a:prstGeom>
              <a:blipFill>
                <a:blip r:embed="rId3"/>
                <a:stretch>
                  <a:fillRect l="-1806" t="-1634" b="-490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4506110" y="4123197"/>
                <a:ext cx="3654989" cy="1726691"/>
              </a:xfrm>
              <a:prstGeom prst="rect">
                <a:avLst/>
              </a:prstGeom>
              <a:solidFill>
                <a:schemeClr val="accent4">
                  <a:lumMod val="20000"/>
                  <a:lumOff val="80000"/>
                </a:schemeClr>
              </a:solidFill>
            </p:spPr>
            <p:txBody>
              <a:bodyPr wrap="square" rtlCol="0">
                <a:spAutoFit/>
              </a:bodyPr>
              <a:lstStyle/>
              <a:p>
                <a:pPr>
                  <a:spcAft>
                    <a:spcPts val="600"/>
                  </a:spcAft>
                </a:pPr>
                <a:r>
                  <a:rPr lang="en-US" altLang="en-US" sz="2000" dirty="0"/>
                  <a:t>Summing a geometric sequence of </a:t>
                </a:r>
                <a14:m>
                  <m:oMath xmlns:m="http://schemas.openxmlformats.org/officeDocument/2006/math">
                    <m:r>
                      <a:rPr lang="en-US" altLang="en-US" sz="2000" i="1" dirty="0" smtClean="0">
                        <a:latin typeface="Cambria Math" panose="02040503050406030204" pitchFamily="18" charset="0"/>
                      </a:rPr>
                      <m:t>𝑛</m:t>
                    </m:r>
                  </m:oMath>
                </a14:m>
                <a:r>
                  <a:rPr lang="en-US" altLang="en-US" sz="2000" dirty="0"/>
                  <a:t> terms (</a:t>
                </a:r>
                <a14:m>
                  <m:oMath xmlns:m="http://schemas.openxmlformats.org/officeDocument/2006/math">
                    <m:r>
                      <a:rPr lang="en-US" altLang="en-US" sz="2000" b="0" i="1" smtClean="0">
                        <a:latin typeface="Cambria Math" panose="02040503050406030204" pitchFamily="18" charset="0"/>
                      </a:rPr>
                      <m:t>𝑟</m:t>
                    </m:r>
                    <m:r>
                      <a:rPr lang="en-US" altLang="en-US" sz="2000" b="0" i="1" smtClean="0">
                        <a:latin typeface="Cambria Math" panose="02040503050406030204" pitchFamily="18" charset="0"/>
                        <a:ea typeface="Cambria Math" panose="02040503050406030204" pitchFamily="18" charset="0"/>
                      </a:rPr>
                      <m:t>≠1</m:t>
                    </m:r>
                  </m:oMath>
                </a14:m>
                <a:r>
                  <a:rPr lang="en-US" altLang="en-US" sz="2000" dirty="0"/>
                  <a:t>), </a:t>
                </a:r>
              </a:p>
              <a:p>
                <a:pPr>
                  <a:spcAft>
                    <a:spcPts val="600"/>
                  </a:spcAft>
                </a:pPr>
                <a14:m>
                  <m:oMathPara xmlns:m="http://schemas.openxmlformats.org/officeDocument/2006/math">
                    <m:oMathParaPr>
                      <m:jc m:val="centerGroup"/>
                    </m:oMathParaPr>
                    <m:oMath xmlns:m="http://schemas.openxmlformats.org/officeDocument/2006/math">
                      <m:nary>
                        <m:naryPr>
                          <m:chr m:val="∑"/>
                          <m:ctrlPr>
                            <a:rPr lang="en-US" altLang="en-US" sz="2000" i="1" smtClean="0">
                              <a:latin typeface="Cambria Math" panose="02040503050406030204" pitchFamily="18" charset="0"/>
                            </a:rPr>
                          </m:ctrlPr>
                        </m:naryPr>
                        <m:sub>
                          <m:r>
                            <m:rPr>
                              <m:brk m:alnAt="23"/>
                            </m:rPr>
                            <a:rPr lang="en-US" altLang="en-US" sz="2000" b="0" i="1" smtClean="0">
                              <a:latin typeface="Cambria Math" panose="02040503050406030204" pitchFamily="18" charset="0"/>
                            </a:rPr>
                            <m:t>𝑘</m:t>
                          </m:r>
                          <m:r>
                            <a:rPr lang="en-US" altLang="en-US" sz="2000" b="0" i="1" smtClean="0">
                              <a:latin typeface="Cambria Math" panose="02040503050406030204" pitchFamily="18" charset="0"/>
                            </a:rPr>
                            <m:t>=0</m:t>
                          </m:r>
                        </m:sub>
                        <m:sup>
                          <m:r>
                            <a:rPr lang="en-US" altLang="en-US" sz="2000" b="0" i="1" smtClean="0">
                              <a:latin typeface="Cambria Math" panose="02040503050406030204" pitchFamily="18" charset="0"/>
                            </a:rPr>
                            <m:t>𝑛</m:t>
                          </m:r>
                          <m:r>
                            <a:rPr lang="en-US" altLang="en-US" sz="2000" b="0" i="1" smtClean="0">
                              <a:latin typeface="Cambria Math" panose="02040503050406030204" pitchFamily="18" charset="0"/>
                            </a:rPr>
                            <m:t>−1</m:t>
                          </m:r>
                        </m:sup>
                        <m:e>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𝑎</m:t>
                              </m:r>
                            </m:e>
                            <m:sub>
                              <m:r>
                                <a:rPr lang="en-US" altLang="en-US" sz="2000" b="0" i="1" smtClean="0">
                                  <a:latin typeface="Cambria Math" panose="02040503050406030204" pitchFamily="18" charset="0"/>
                                </a:rPr>
                                <m:t>𝑘</m:t>
                              </m:r>
                            </m:sub>
                          </m:sSub>
                        </m:e>
                      </m:nary>
                      <m:r>
                        <a:rPr lang="en-US" altLang="en-US" sz="2000" b="0" i="1" smtClean="0">
                          <a:latin typeface="Cambria Math" panose="02040503050406030204" pitchFamily="18" charset="0"/>
                        </a:rPr>
                        <m:t>=</m:t>
                      </m:r>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𝑎</m:t>
                          </m:r>
                        </m:e>
                        <m:sub>
                          <m:r>
                            <a:rPr lang="en-US" altLang="en-US" sz="2000" b="0" i="1" smtClean="0">
                              <a:latin typeface="Cambria Math" panose="02040503050406030204" pitchFamily="18" charset="0"/>
                            </a:rPr>
                            <m:t>0</m:t>
                          </m:r>
                        </m:sub>
                      </m:sSub>
                      <m:d>
                        <m:dPr>
                          <m:ctrlPr>
                            <a:rPr lang="en-US" altLang="en-US" sz="2000" b="0" i="1" smtClean="0">
                              <a:latin typeface="Cambria Math" panose="02040503050406030204" pitchFamily="18" charset="0"/>
                            </a:rPr>
                          </m:ctrlPr>
                        </m:dPr>
                        <m:e>
                          <m:f>
                            <m:fPr>
                              <m:ctrlPr>
                                <a:rPr lang="en-US" altLang="en-US" sz="2000" b="0" i="1" smtClean="0">
                                  <a:latin typeface="Cambria Math" panose="02040503050406030204" pitchFamily="18" charset="0"/>
                                </a:rPr>
                              </m:ctrlPr>
                            </m:fPr>
                            <m:num>
                              <m:r>
                                <a:rPr lang="en-US" altLang="en-US" sz="2000" b="0" i="1" smtClean="0">
                                  <a:latin typeface="Cambria Math" panose="02040503050406030204" pitchFamily="18" charset="0"/>
                                </a:rPr>
                                <m:t>1−</m:t>
                              </m:r>
                              <m:sSup>
                                <m:sSupPr>
                                  <m:ctrlPr>
                                    <a:rPr lang="en-US" altLang="en-US" sz="2000" b="0" i="1" smtClean="0">
                                      <a:latin typeface="Cambria Math" panose="02040503050406030204" pitchFamily="18" charset="0"/>
                                    </a:rPr>
                                  </m:ctrlPr>
                                </m:sSupPr>
                                <m:e>
                                  <m:r>
                                    <a:rPr lang="en-US" altLang="en-US" sz="2000" b="0" i="1" smtClean="0">
                                      <a:latin typeface="Cambria Math" panose="02040503050406030204" pitchFamily="18" charset="0"/>
                                    </a:rPr>
                                    <m:t>𝑟</m:t>
                                  </m:r>
                                </m:e>
                                <m:sup>
                                  <m:r>
                                    <a:rPr lang="en-US" altLang="en-US" sz="2000" b="0" i="1" smtClean="0">
                                      <a:latin typeface="Cambria Math" panose="02040503050406030204" pitchFamily="18" charset="0"/>
                                    </a:rPr>
                                    <m:t>𝑛</m:t>
                                  </m:r>
                                </m:sup>
                              </m:sSup>
                            </m:num>
                            <m:den>
                              <m:r>
                                <a:rPr lang="en-US" altLang="en-US" sz="2000" b="0" i="1" smtClean="0">
                                  <a:latin typeface="Cambria Math" panose="02040503050406030204" pitchFamily="18" charset="0"/>
                                </a:rPr>
                                <m:t>1−</m:t>
                              </m:r>
                              <m:r>
                                <a:rPr lang="en-US" altLang="en-US" sz="2000" b="0" i="1" smtClean="0">
                                  <a:latin typeface="Cambria Math" panose="02040503050406030204" pitchFamily="18" charset="0"/>
                                </a:rPr>
                                <m:t>𝑟</m:t>
                              </m:r>
                            </m:den>
                          </m:f>
                        </m:e>
                      </m:d>
                    </m:oMath>
                  </m:oMathPara>
                </a14:m>
                <a:endParaRPr lang="en-US" altLang="en-US"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4506110" y="4123197"/>
                <a:ext cx="3654989" cy="1726691"/>
              </a:xfrm>
              <a:prstGeom prst="rect">
                <a:avLst/>
              </a:prstGeom>
              <a:blipFill>
                <a:blip r:embed="rId5"/>
                <a:stretch>
                  <a:fillRect l="-1667" t="-1761"/>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115D55F5-EF06-4D6C-B74F-7E665BC34F25}"/>
              </a:ext>
            </a:extLst>
          </p:cNvPr>
          <p:cNvGrpSpPr/>
          <p:nvPr/>
        </p:nvGrpSpPr>
        <p:grpSpPr>
          <a:xfrm>
            <a:off x="474798" y="1072841"/>
            <a:ext cx="8237052" cy="2602944"/>
            <a:chOff x="573490" y="4598517"/>
            <a:chExt cx="8237052" cy="2574088"/>
          </a:xfrm>
        </p:grpSpPr>
        <p:sp>
          <p:nvSpPr>
            <p:cNvPr id="29" name="Rectangle 28">
              <a:extLst>
                <a:ext uri="{FF2B5EF4-FFF2-40B4-BE49-F238E27FC236}">
                  <a16:creationId xmlns:a16="http://schemas.microsoft.com/office/drawing/2014/main" id="{A0EBB1B2-337C-4DFE-831E-1F281C2359B8}"/>
                </a:ext>
              </a:extLst>
            </p:cNvPr>
            <p:cNvSpPr/>
            <p:nvPr/>
          </p:nvSpPr>
          <p:spPr>
            <a:xfrm>
              <a:off x="573490" y="4598517"/>
              <a:ext cx="8237052" cy="2558290"/>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Rectangle 29">
              <a:extLst>
                <a:ext uri="{FF2B5EF4-FFF2-40B4-BE49-F238E27FC236}">
                  <a16:creationId xmlns:a16="http://schemas.microsoft.com/office/drawing/2014/main" id="{9F6B0433-D687-4727-9E26-F83702BED9C8}"/>
                </a:ext>
              </a:extLst>
            </p:cNvPr>
            <p:cNvSpPr/>
            <p:nvPr/>
          </p:nvSpPr>
          <p:spPr>
            <a:xfrm>
              <a:off x="573490" y="4598517"/>
              <a:ext cx="8237052"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TextBox 30">
              <a:extLst>
                <a:ext uri="{FF2B5EF4-FFF2-40B4-BE49-F238E27FC236}">
                  <a16:creationId xmlns:a16="http://schemas.microsoft.com/office/drawing/2014/main" id="{A0732D6F-5E9A-446E-A7DA-E7B123D97CC3}"/>
                </a:ext>
              </a:extLst>
            </p:cNvPr>
            <p:cNvSpPr txBox="1"/>
            <p:nvPr/>
          </p:nvSpPr>
          <p:spPr>
            <a:xfrm>
              <a:off x="650674" y="4645644"/>
              <a:ext cx="5301387" cy="461665"/>
            </a:xfrm>
            <a:prstGeom prst="rect">
              <a:avLst/>
            </a:prstGeom>
            <a:noFill/>
          </p:spPr>
          <p:txBody>
            <a:bodyPr wrap="square" rtlCol="0">
              <a:spAutoFit/>
            </a:bodyPr>
            <a:lstStyle/>
            <a:p>
              <a:r>
                <a:rPr lang="en-SG" sz="2400" dirty="0">
                  <a:solidFill>
                    <a:schemeClr val="bg1"/>
                  </a:solidFill>
                </a:rPr>
                <a:t>Definition: Geometric Sequence</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9263CB3-B96A-40CE-B3FD-A8300966D710}"/>
                    </a:ext>
                  </a:extLst>
                </p:cNvPr>
                <p:cNvSpPr txBox="1"/>
                <p:nvPr/>
              </p:nvSpPr>
              <p:spPr>
                <a:xfrm>
                  <a:off x="650675" y="5255109"/>
                  <a:ext cx="7963097" cy="1917496"/>
                </a:xfrm>
                <a:prstGeom prst="rect">
                  <a:avLst/>
                </a:prstGeom>
                <a:noFill/>
              </p:spPr>
              <p:txBody>
                <a:bodyPr wrap="square" rtlCol="0">
                  <a:spAutoFit/>
                </a:bodyPr>
                <a:lstStyle/>
                <a:p>
                  <a:r>
                    <a:rPr lang="en-SG" sz="2400" dirty="0"/>
                    <a:t>A sequence </a:t>
                  </a:r>
                  <a14:m>
                    <m:oMath xmlns:m="http://schemas.openxmlformats.org/officeDocument/2006/math">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0</m:t>
                          </m:r>
                        </m:sub>
                      </m:sSub>
                      <m:r>
                        <a:rPr lang="en-SG" sz="2400" b="0" i="1" smtClean="0">
                          <a:latin typeface="Cambria Math" panose="02040503050406030204" pitchFamily="18" charset="0"/>
                        </a:rPr>
                        <m:t>,</m:t>
                      </m:r>
                      <m:sSub>
                        <m:sSubPr>
                          <m:ctrlPr>
                            <a:rPr lang="en-SG" sz="2400" i="1" smtClean="0">
                              <a:latin typeface="Cambria Math" panose="02040503050406030204" pitchFamily="18" charset="0"/>
                            </a:rPr>
                          </m:ctrlPr>
                        </m:sSubPr>
                        <m:e>
                          <m:r>
                            <a:rPr lang="en-SG" sz="2400" i="1">
                              <a:latin typeface="Cambria Math" panose="02040503050406030204" pitchFamily="18" charset="0"/>
                            </a:rPr>
                            <m:t>𝑎</m:t>
                          </m:r>
                        </m:e>
                        <m:sub>
                          <m:r>
                            <a:rPr lang="en-SG" sz="2400" b="0" i="1" smtClean="0">
                              <a:latin typeface="Cambria Math" panose="02040503050406030204" pitchFamily="18" charset="0"/>
                            </a:rPr>
                            <m:t>1</m:t>
                          </m:r>
                        </m:sub>
                      </m:sSub>
                      <m:sSub>
                        <m:sSubPr>
                          <m:ctrlPr>
                            <a:rPr lang="en-SG" sz="2400" i="1">
                              <a:latin typeface="Cambria Math" panose="02040503050406030204" pitchFamily="18" charset="0"/>
                            </a:rPr>
                          </m:ctrlPr>
                        </m:sSubPr>
                        <m:e>
                          <m:r>
                            <a:rPr lang="en-SG" sz="2400" b="0" i="1" smtClean="0">
                              <a:latin typeface="Cambria Math" panose="02040503050406030204" pitchFamily="18" charset="0"/>
                            </a:rPr>
                            <m:t>,</m:t>
                          </m:r>
                          <m:r>
                            <a:rPr lang="en-SG" sz="2400" i="1">
                              <a:latin typeface="Cambria Math" panose="02040503050406030204" pitchFamily="18" charset="0"/>
                            </a:rPr>
                            <m:t>𝑎</m:t>
                          </m:r>
                        </m:e>
                        <m:sub>
                          <m:r>
                            <a:rPr lang="en-SG" sz="2400" b="0" i="1" smtClean="0">
                              <a:latin typeface="Cambria Math" panose="02040503050406030204" pitchFamily="18" charset="0"/>
                            </a:rPr>
                            <m:t>2</m:t>
                          </m:r>
                        </m:sub>
                      </m:sSub>
                      <m:r>
                        <a:rPr lang="en-SG" sz="2400" b="0" i="1" smtClean="0">
                          <a:latin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m:t>
                      </m:r>
                      <m:r>
                        <a:rPr lang="en-SG" sz="2400" i="1">
                          <a:latin typeface="Cambria Math" panose="02040503050406030204" pitchFamily="18" charset="0"/>
                        </a:rPr>
                        <m:t> </m:t>
                      </m:r>
                    </m:oMath>
                  </a14:m>
                  <a:r>
                    <a:rPr lang="en-SG" sz="2400" dirty="0"/>
                    <a:t>is called a </a:t>
                  </a:r>
                  <a:r>
                    <a:rPr lang="en-SG" sz="2400" b="1" dirty="0"/>
                    <a:t>geometric sequence </a:t>
                  </a:r>
                  <a:r>
                    <a:rPr lang="en-SG" sz="2400" dirty="0"/>
                    <a:t>(or </a:t>
                  </a:r>
                  <a:r>
                    <a:rPr lang="en-SG" sz="2400" b="1" dirty="0"/>
                    <a:t>geometric progression</a:t>
                  </a:r>
                  <a:r>
                    <a:rPr lang="en-SG" sz="2400" dirty="0"/>
                    <a:t>) </a:t>
                  </a:r>
                  <a:r>
                    <a:rPr lang="en-SG" sz="2400" dirty="0" err="1"/>
                    <a:t>iff</a:t>
                  </a:r>
                  <a:r>
                    <a:rPr lang="en-SG" sz="2400" dirty="0"/>
                    <a:t> there is a constant </a:t>
                  </a:r>
                  <a14:m>
                    <m:oMath xmlns:m="http://schemas.openxmlformats.org/officeDocument/2006/math">
                      <m:r>
                        <a:rPr lang="en-SG" sz="2400" b="0" i="1" dirty="0" smtClean="0">
                          <a:latin typeface="Cambria Math" panose="02040503050406030204" pitchFamily="18" charset="0"/>
                        </a:rPr>
                        <m:t>𝑟</m:t>
                      </m:r>
                    </m:oMath>
                  </a14:m>
                  <a:r>
                    <a:rPr lang="en-SG" sz="2400" dirty="0"/>
                    <a:t> such that</a:t>
                  </a:r>
                </a:p>
                <a:p>
                  <a:pPr>
                    <a:tabLst>
                      <a:tab pos="1608138" algn="l"/>
                      <a:tab pos="3946525" algn="l"/>
                      <a:tab pos="6007100" algn="l"/>
                    </a:tabLst>
                  </a:pPr>
                  <a:r>
                    <a:rPr lang="en-SG" sz="2400" dirty="0"/>
                    <a:t>	</a:t>
                  </a:r>
                  <a14:m>
                    <m:oMath xmlns:m="http://schemas.openxmlformats.org/officeDocument/2006/math">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𝑘</m:t>
                          </m:r>
                        </m:sub>
                      </m:sSub>
                      <m:r>
                        <a:rPr lang="en-SG" sz="2400" b="0" i="1" smtClean="0">
                          <a:latin typeface="Cambria Math" panose="02040503050406030204" pitchFamily="18" charset="0"/>
                        </a:rPr>
                        <m:t>=</m:t>
                      </m:r>
                      <m:r>
                        <a:rPr lang="en-SG" sz="2400" b="0" i="1" smtClean="0">
                          <a:latin typeface="Cambria Math" panose="02040503050406030204" pitchFamily="18" charset="0"/>
                        </a:rPr>
                        <m:t>𝑟</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𝑘</m:t>
                          </m:r>
                          <m:r>
                            <a:rPr lang="en-SG" sz="2400" b="0" i="1" smtClean="0">
                              <a:latin typeface="Cambria Math" panose="02040503050406030204" pitchFamily="18" charset="0"/>
                            </a:rPr>
                            <m:t>−1</m:t>
                          </m:r>
                        </m:sub>
                      </m:sSub>
                    </m:oMath>
                  </a14:m>
                  <a:r>
                    <a:rPr lang="en-SG" sz="2400" dirty="0"/>
                    <a:t>	for all integers </a:t>
                  </a:r>
                  <a14:m>
                    <m:oMath xmlns:m="http://schemas.openxmlformats.org/officeDocument/2006/math">
                      <m:r>
                        <a:rPr lang="en-SG" sz="2400" b="0" i="1" smtClean="0">
                          <a:latin typeface="Cambria Math" panose="02040503050406030204" pitchFamily="18" charset="0"/>
                        </a:rPr>
                        <m:t>𝑘</m:t>
                      </m:r>
                      <m:r>
                        <a:rPr lang="en-SG" sz="2400" b="0" i="1" smtClean="0">
                          <a:latin typeface="Cambria Math" panose="02040503050406030204" pitchFamily="18" charset="0"/>
                          <a:ea typeface="Cambria Math" panose="02040503050406030204" pitchFamily="18" charset="0"/>
                        </a:rPr>
                        <m:t>≥1.</m:t>
                      </m:r>
                    </m:oMath>
                  </a14:m>
                  <a:endParaRPr lang="en-SG" sz="2400" dirty="0"/>
                </a:p>
                <a:p>
                  <a:pPr>
                    <a:tabLst>
                      <a:tab pos="1608138" algn="l"/>
                      <a:tab pos="3946525" algn="l"/>
                      <a:tab pos="6007100" algn="l"/>
                    </a:tabLst>
                  </a:pPr>
                  <a:r>
                    <a:rPr lang="en-SG" sz="2400" dirty="0"/>
                    <a:t>If follows that,</a:t>
                  </a:r>
                </a:p>
                <a:p>
                  <a:pPr>
                    <a:tabLst>
                      <a:tab pos="1608138" algn="l"/>
                      <a:tab pos="3946525" algn="l"/>
                      <a:tab pos="6007100" algn="l"/>
                    </a:tabLst>
                  </a:pPr>
                  <a:r>
                    <a:rPr lang="en-SG" sz="2400" dirty="0"/>
                    <a:t>	</a:t>
                  </a: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𝑎</m:t>
                          </m:r>
                        </m:e>
                        <m:sub>
                          <m:r>
                            <a:rPr lang="en-SG" sz="2400" b="0" i="1" smtClean="0">
                              <a:latin typeface="Cambria Math" panose="02040503050406030204" pitchFamily="18" charset="0"/>
                            </a:rPr>
                            <m:t>𝑛</m:t>
                          </m:r>
                        </m:sub>
                      </m:sSub>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𝑎</m:t>
                          </m:r>
                        </m:e>
                        <m:sub>
                          <m:r>
                            <a:rPr lang="en-SG" sz="2400" b="0" i="1" smtClean="0">
                              <a:latin typeface="Cambria Math" panose="02040503050406030204" pitchFamily="18" charset="0"/>
                            </a:rPr>
                            <m:t>0</m:t>
                          </m:r>
                        </m:sub>
                      </m:sSub>
                      <m:sSup>
                        <m:sSupPr>
                          <m:ctrlPr>
                            <a:rPr lang="en-SG" sz="2400" i="1" smtClean="0">
                              <a:latin typeface="Cambria Math" panose="02040503050406030204" pitchFamily="18" charset="0"/>
                            </a:rPr>
                          </m:ctrlPr>
                        </m:sSupPr>
                        <m:e>
                          <m:r>
                            <a:rPr lang="en-SG" sz="2400" b="0" i="1" smtClean="0">
                              <a:latin typeface="Cambria Math" panose="02040503050406030204" pitchFamily="18" charset="0"/>
                            </a:rPr>
                            <m:t>𝑟</m:t>
                          </m:r>
                        </m:e>
                        <m:sup>
                          <m:r>
                            <a:rPr lang="en-SG" sz="2400" b="0" i="1" smtClean="0">
                              <a:latin typeface="Cambria Math" panose="02040503050406030204" pitchFamily="18" charset="0"/>
                            </a:rPr>
                            <m:t>𝑛</m:t>
                          </m:r>
                        </m:sup>
                      </m:sSup>
                    </m:oMath>
                  </a14:m>
                  <a:r>
                    <a:rPr lang="en-SG" sz="2400" dirty="0"/>
                    <a:t>	for all integers </a:t>
                  </a:r>
                  <a14:m>
                    <m:oMath xmlns:m="http://schemas.openxmlformats.org/officeDocument/2006/math">
                      <m:r>
                        <a:rPr lang="en-SG" sz="2400" b="0" i="1" smtClean="0">
                          <a:latin typeface="Cambria Math" panose="02040503050406030204" pitchFamily="18" charset="0"/>
                          <a:ea typeface="Cambria Math" panose="02040503050406030204" pitchFamily="18" charset="0"/>
                        </a:rPr>
                        <m:t>𝑛</m:t>
                      </m:r>
                      <m:r>
                        <a:rPr lang="en-SG" sz="2400" i="1">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0</m:t>
                      </m:r>
                      <m:r>
                        <a:rPr lang="en-SG" sz="2400" i="1">
                          <a:latin typeface="Cambria Math" panose="02040503050406030204" pitchFamily="18" charset="0"/>
                          <a:ea typeface="Cambria Math" panose="02040503050406030204" pitchFamily="18" charset="0"/>
                        </a:rPr>
                        <m:t>.</m:t>
                      </m:r>
                    </m:oMath>
                  </a14:m>
                  <a:endParaRPr lang="en-SG" sz="2400" dirty="0"/>
                </a:p>
              </p:txBody>
            </p:sp>
          </mc:Choice>
          <mc:Fallback xmlns="">
            <p:sp>
              <p:nvSpPr>
                <p:cNvPr id="32" name="TextBox 31">
                  <a:extLst>
                    <a:ext uri="{FF2B5EF4-FFF2-40B4-BE49-F238E27FC236}">
                      <a16:creationId xmlns:a16="http://schemas.microsoft.com/office/drawing/2014/main" id="{D9263CB3-B96A-40CE-B3FD-A8300966D710}"/>
                    </a:ext>
                  </a:extLst>
                </p:cNvPr>
                <p:cNvSpPr txBox="1">
                  <a:spLocks noRot="1" noChangeAspect="1" noMove="1" noResize="1" noEditPoints="1" noAdjustHandles="1" noChangeArrowheads="1" noChangeShapeType="1" noTextEdit="1"/>
                </p:cNvSpPr>
                <p:nvPr/>
              </p:nvSpPr>
              <p:spPr>
                <a:xfrm>
                  <a:off x="650675" y="5255109"/>
                  <a:ext cx="7963097" cy="1917496"/>
                </a:xfrm>
                <a:prstGeom prst="rect">
                  <a:avLst/>
                </a:prstGeom>
                <a:blipFill>
                  <a:blip r:embed="rId6"/>
                  <a:stretch>
                    <a:fillRect l="-1225" t="-2516" b="-6289"/>
                  </a:stretch>
                </a:blipFill>
              </p:spPr>
              <p:txBody>
                <a:bodyPr/>
                <a:lstStyle/>
                <a:p>
                  <a:r>
                    <a:rPr lang="en-SG">
                      <a:noFill/>
                    </a:rPr>
                    <a:t> </a:t>
                  </a:r>
                </a:p>
              </p:txBody>
            </p:sp>
          </mc:Fallback>
        </mc:AlternateContent>
      </p:grpSp>
      <p:sp>
        <p:nvSpPr>
          <p:cNvPr id="33" name="Oval 32"/>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44368" y="302182"/>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19963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2</a:t>
            </a:fld>
            <a:endParaRPr lang="en-SG" dirty="0"/>
          </a:p>
        </p:txBody>
      </p:sp>
      <p:sp>
        <p:nvSpPr>
          <p:cNvPr id="7" name="TextBox 6"/>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8" name="TextBox 7"/>
          <p:cNvSpPr txBox="1"/>
          <p:nvPr/>
        </p:nvSpPr>
        <p:spPr>
          <a:xfrm>
            <a:off x="0" y="-643"/>
            <a:ext cx="9144000" cy="461665"/>
          </a:xfrm>
          <a:prstGeom prst="rect">
            <a:avLst/>
          </a:prstGeom>
          <a:noFill/>
        </p:spPr>
        <p:txBody>
          <a:bodyPr wrap="square" rtlCol="0">
            <a:noAutofit/>
          </a:bodyPr>
          <a:lstStyle/>
          <a:p>
            <a:pPr>
              <a:tabLst>
                <a:tab pos="200025" algn="l"/>
                <a:tab pos="1601788" algn="l"/>
                <a:tab pos="1657350" algn="l"/>
                <a:tab pos="3430588" algn="l"/>
                <a:tab pos="5368925" algn="l"/>
                <a:tab pos="7088188" algn="l"/>
              </a:tabLst>
            </a:pPr>
            <a:r>
              <a:rPr lang="en-SG" sz="900" dirty="0">
                <a:solidFill>
                  <a:schemeClr val="bg1"/>
                </a:solidFill>
              </a:rPr>
              <a:t>	</a:t>
            </a:r>
            <a:r>
              <a:rPr lang="en-SG" sz="1200" dirty="0">
                <a:solidFill>
                  <a:schemeClr val="bg1"/>
                </a:solidFill>
              </a:rPr>
              <a:t> Sequences	Mathematical Induction I 	Mathematical Induction II	Well-Ordering Principle	</a:t>
            </a:r>
            <a:r>
              <a:rPr lang="en-SG" sz="1200" dirty="0" smtClean="0">
                <a:solidFill>
                  <a:schemeClr val="bg1"/>
                </a:solidFill>
              </a:rPr>
              <a:t> Recurrence </a:t>
            </a:r>
            <a:r>
              <a:rPr lang="en-SG" sz="1200" dirty="0">
                <a:solidFill>
                  <a:schemeClr val="bg1"/>
                </a:solidFill>
              </a:rPr>
              <a:t>Relations</a:t>
            </a:r>
          </a:p>
        </p:txBody>
      </p:sp>
      <p:sp>
        <p:nvSpPr>
          <p:cNvPr id="23" name="Oval 22"/>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24356" y="949569"/>
            <a:ext cx="7884816" cy="461665"/>
          </a:xfrm>
          <a:prstGeom prst="rect">
            <a:avLst/>
          </a:prstGeom>
          <a:solidFill>
            <a:schemeClr val="accent2">
              <a:lumMod val="20000"/>
              <a:lumOff val="80000"/>
            </a:schemeClr>
          </a:solidFill>
        </p:spPr>
        <p:txBody>
          <a:bodyPr wrap="square" rtlCol="0">
            <a:spAutoFit/>
          </a:bodyPr>
          <a:lstStyle/>
          <a:p>
            <a:r>
              <a:rPr lang="en-US" sz="2400" dirty="0" smtClean="0"/>
              <a:t>Mathematical Induction</a:t>
            </a:r>
            <a:endParaRPr lang="en-US" sz="2400" dirty="0"/>
          </a:p>
        </p:txBody>
      </p:sp>
      <p:sp>
        <p:nvSpPr>
          <p:cNvPr id="3" name="TextBox 2"/>
          <p:cNvSpPr txBox="1"/>
          <p:nvPr/>
        </p:nvSpPr>
        <p:spPr>
          <a:xfrm>
            <a:off x="415123" y="1463776"/>
            <a:ext cx="8167761" cy="1092607"/>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US" sz="2000" dirty="0" smtClean="0"/>
              <a:t>A very powerful method for showing a property is true for national numbers (0, 1, 2, 3, …)</a:t>
            </a:r>
          </a:p>
          <a:p>
            <a:pPr marL="285750" indent="-285750">
              <a:spcAft>
                <a:spcPts val="600"/>
              </a:spcAft>
              <a:buFont typeface="Wingdings" panose="05000000000000000000" pitchFamily="2" charset="2"/>
              <a:buChar char="§"/>
            </a:pPr>
            <a:r>
              <a:rPr lang="en-US" sz="2000" dirty="0" smtClean="0"/>
              <a:t>It characterizes the natural numbers (by Dedekind-</a:t>
            </a:r>
            <a:r>
              <a:rPr lang="en-US" sz="2000" dirty="0" err="1" smtClean="0"/>
              <a:t>Peano</a:t>
            </a:r>
            <a:r>
              <a:rPr lang="en-US" sz="2000" dirty="0" smtClean="0"/>
              <a:t> axioms).</a:t>
            </a:r>
          </a:p>
        </p:txBody>
      </p:sp>
      <p:sp>
        <p:nvSpPr>
          <p:cNvPr id="37" name="TextBox 36"/>
          <p:cNvSpPr txBox="1"/>
          <p:nvPr/>
        </p:nvSpPr>
        <p:spPr>
          <a:xfrm>
            <a:off x="403242" y="2739204"/>
            <a:ext cx="7884816" cy="461665"/>
          </a:xfrm>
          <a:prstGeom prst="rect">
            <a:avLst/>
          </a:prstGeom>
          <a:solidFill>
            <a:schemeClr val="accent1">
              <a:lumMod val="20000"/>
              <a:lumOff val="80000"/>
            </a:schemeClr>
          </a:solidFill>
        </p:spPr>
        <p:txBody>
          <a:bodyPr wrap="square" rtlCol="0">
            <a:spAutoFit/>
          </a:bodyPr>
          <a:lstStyle/>
          <a:p>
            <a:r>
              <a:rPr lang="en-US" sz="2400" dirty="0" smtClean="0"/>
              <a:t>Importance of Mathematical Induction in Computer Science</a:t>
            </a:r>
            <a:endParaRPr lang="en-US" sz="2400" dirty="0"/>
          </a:p>
        </p:txBody>
      </p:sp>
      <p:sp>
        <p:nvSpPr>
          <p:cNvPr id="41" name="TextBox 40"/>
          <p:cNvSpPr txBox="1"/>
          <p:nvPr/>
        </p:nvSpPr>
        <p:spPr>
          <a:xfrm>
            <a:off x="415123" y="3347449"/>
            <a:ext cx="8167761" cy="2400657"/>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US" sz="2000" dirty="0"/>
              <a:t>Mathematical induction (MI)</a:t>
            </a:r>
            <a:r>
              <a:rPr lang="en-US" sz="2000" dirty="0" smtClean="0"/>
              <a:t> </a:t>
            </a:r>
            <a:r>
              <a:rPr lang="en-US" sz="2000" dirty="0"/>
              <a:t>plays a </a:t>
            </a:r>
            <a:r>
              <a:rPr lang="en-US" sz="2000" dirty="0" smtClean="0"/>
              <a:t>central role in discrete mathematics and computer science. It is a defining characteristics of </a:t>
            </a:r>
            <a:r>
              <a:rPr lang="en-US" sz="2000" i="1" dirty="0" smtClean="0">
                <a:solidFill>
                  <a:srgbClr val="C00000"/>
                </a:solidFill>
              </a:rPr>
              <a:t>discrete</a:t>
            </a:r>
            <a:r>
              <a:rPr lang="en-US" sz="2000" dirty="0" smtClean="0">
                <a:solidFill>
                  <a:srgbClr val="C00000"/>
                </a:solidFill>
              </a:rPr>
              <a:t> mathematics</a:t>
            </a:r>
            <a:r>
              <a:rPr lang="en-US" sz="2000" dirty="0" smtClean="0"/>
              <a:t>.</a:t>
            </a:r>
            <a:endParaRPr lang="en-US" sz="2000" dirty="0"/>
          </a:p>
          <a:p>
            <a:pPr marL="285750" indent="-285750">
              <a:spcAft>
                <a:spcPts val="600"/>
              </a:spcAft>
              <a:buFont typeface="Wingdings" panose="05000000000000000000" pitchFamily="2" charset="2"/>
              <a:buChar char="§"/>
            </a:pPr>
            <a:r>
              <a:rPr lang="en-US" sz="2000" dirty="0" smtClean="0"/>
              <a:t>MI and </a:t>
            </a:r>
            <a:r>
              <a:rPr lang="en-US" sz="2000" dirty="0" smtClean="0">
                <a:solidFill>
                  <a:srgbClr val="C00000"/>
                </a:solidFill>
              </a:rPr>
              <a:t>recursion</a:t>
            </a:r>
            <a:r>
              <a:rPr lang="en-US" sz="2000" dirty="0" smtClean="0"/>
              <a:t> are closely linked. Hence, proof of correctness for recursive algorithms are usually done with MI.</a:t>
            </a:r>
          </a:p>
          <a:p>
            <a:pPr marL="285750" indent="-285750">
              <a:spcAft>
                <a:spcPts val="600"/>
              </a:spcAft>
              <a:buFont typeface="Wingdings" panose="05000000000000000000" pitchFamily="2" charset="2"/>
              <a:buChar char="§"/>
            </a:pPr>
            <a:r>
              <a:rPr lang="en-US" sz="2000" dirty="0" smtClean="0"/>
              <a:t>Natural generalizations of induction characterize </a:t>
            </a:r>
            <a:r>
              <a:rPr lang="en-US" sz="2000" dirty="0" smtClean="0">
                <a:solidFill>
                  <a:srgbClr val="C00000"/>
                </a:solidFill>
              </a:rPr>
              <a:t>recursively defined objects</a:t>
            </a:r>
            <a:r>
              <a:rPr lang="en-US" sz="2000" dirty="0" smtClean="0"/>
              <a:t>.</a:t>
            </a:r>
          </a:p>
        </p:txBody>
      </p:sp>
      <p:sp>
        <p:nvSpPr>
          <p:cNvPr id="42" name="Oval 41">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790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dissolve">
                                      <p:cBhvr>
                                        <p:cTn id="1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b="1" dirty="0">
                <a:solidFill>
                  <a:schemeClr val="accent4">
                    <a:lumMod val="40000"/>
                    <a:lumOff val="60000"/>
                  </a:schemeClr>
                </a:solidFill>
              </a:rPr>
              <a:t>Sequences</a:t>
            </a:r>
            <a:r>
              <a:rPr lang="en-SG" sz="1200" dirty="0">
                <a:solidFill>
                  <a:schemeClr val="bg1"/>
                </a:solidFill>
              </a:rPr>
              <a:t>	Mathematical Induction I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20</a:t>
            </a:fld>
            <a:endParaRPr lang="en-SG" dirty="0"/>
          </a:p>
        </p:txBody>
      </p:sp>
      <p:sp>
        <p:nvSpPr>
          <p:cNvPr id="25" name="TextBox 24"/>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Sequences: Some Common Sequences</a:t>
            </a:r>
            <a:endParaRPr lang="en-SG" sz="1100" dirty="0">
              <a:solidFill>
                <a:schemeClr val="bg1"/>
              </a:solidFill>
            </a:endParaRPr>
          </a:p>
        </p:txBody>
      </p:sp>
      <p:sp>
        <p:nvSpPr>
          <p:cNvPr id="26" name="TextBox 25"/>
          <p:cNvSpPr txBox="1"/>
          <p:nvPr/>
        </p:nvSpPr>
        <p:spPr>
          <a:xfrm>
            <a:off x="415123" y="1181896"/>
            <a:ext cx="6592043" cy="461665"/>
          </a:xfrm>
          <a:prstGeom prst="rect">
            <a:avLst/>
          </a:prstGeom>
          <a:noFill/>
        </p:spPr>
        <p:txBody>
          <a:bodyPr wrap="square" rtlCol="0">
            <a:spAutoFit/>
          </a:bodyPr>
          <a:lstStyle/>
          <a:p>
            <a:pPr>
              <a:spcAft>
                <a:spcPts val="600"/>
              </a:spcAft>
            </a:pPr>
            <a:r>
              <a:rPr lang="en-US" altLang="en-US" sz="2400" dirty="0">
                <a:solidFill>
                  <a:srgbClr val="0000FF"/>
                </a:solidFill>
              </a:rPr>
              <a:t>Squares</a:t>
            </a:r>
            <a:r>
              <a:rPr lang="en-US" altLang="en-US" sz="2400" dirty="0"/>
              <a:t>: 1, 4, 9, 16, 25, 36, 49, …</a:t>
            </a:r>
          </a:p>
        </p:txBody>
      </p:sp>
      <p:sp>
        <p:nvSpPr>
          <p:cNvPr id="28" name="TextBox 27"/>
          <p:cNvSpPr txBox="1"/>
          <p:nvPr/>
        </p:nvSpPr>
        <p:spPr>
          <a:xfrm>
            <a:off x="415123" y="1904469"/>
            <a:ext cx="6592043" cy="461665"/>
          </a:xfrm>
          <a:prstGeom prst="rect">
            <a:avLst/>
          </a:prstGeom>
          <a:noFill/>
        </p:spPr>
        <p:txBody>
          <a:bodyPr wrap="square" rtlCol="0">
            <a:spAutoFit/>
          </a:bodyPr>
          <a:lstStyle/>
          <a:p>
            <a:pPr>
              <a:spcAft>
                <a:spcPts val="600"/>
              </a:spcAft>
            </a:pPr>
            <a:r>
              <a:rPr lang="en-US" altLang="en-US" sz="2400" dirty="0">
                <a:solidFill>
                  <a:srgbClr val="0000FF"/>
                </a:solidFill>
              </a:rPr>
              <a:t>Triangle numbers</a:t>
            </a:r>
            <a:r>
              <a:rPr lang="en-US" altLang="en-US" sz="2400" dirty="0"/>
              <a:t>: 1, 3, 6, 10, 15, 21, 28,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9194" y="957282"/>
            <a:ext cx="2939130" cy="1097951"/>
          </a:xfrm>
          <a:prstGeom prst="rect">
            <a:avLst/>
          </a:prstGeom>
        </p:spPr>
      </p:pic>
      <p:sp>
        <p:nvSpPr>
          <p:cNvPr id="29" name="TextBox 28"/>
          <p:cNvSpPr txBox="1"/>
          <p:nvPr/>
        </p:nvSpPr>
        <p:spPr>
          <a:xfrm>
            <a:off x="415123" y="2627084"/>
            <a:ext cx="6592043" cy="461665"/>
          </a:xfrm>
          <a:prstGeom prst="rect">
            <a:avLst/>
          </a:prstGeom>
          <a:noFill/>
        </p:spPr>
        <p:txBody>
          <a:bodyPr wrap="square" rtlCol="0">
            <a:spAutoFit/>
          </a:bodyPr>
          <a:lstStyle/>
          <a:p>
            <a:pPr>
              <a:spcAft>
                <a:spcPts val="600"/>
              </a:spcAft>
            </a:pPr>
            <a:r>
              <a:rPr lang="en-US" altLang="en-US" sz="2400" dirty="0">
                <a:solidFill>
                  <a:srgbClr val="0000FF"/>
                </a:solidFill>
              </a:rPr>
              <a:t>Fibonacci numbers</a:t>
            </a:r>
            <a:r>
              <a:rPr lang="en-US" altLang="en-US" sz="2400" dirty="0"/>
              <a:t>: 1, 1, 2, 3, 5, 8, 13, 21, 34, 55, …</a:t>
            </a:r>
          </a:p>
        </p:txBody>
      </p:sp>
      <mc:AlternateContent xmlns:mc="http://schemas.openxmlformats.org/markup-compatibility/2006" xmlns:a14="http://schemas.microsoft.com/office/drawing/2010/main">
        <mc:Choice Requires="a14">
          <p:sp>
            <p:nvSpPr>
              <p:cNvPr id="3" name="TextBox 2"/>
              <p:cNvSpPr txBox="1"/>
              <p:nvPr/>
            </p:nvSpPr>
            <p:spPr>
              <a:xfrm>
                <a:off x="2563322" y="3249048"/>
                <a:ext cx="3786107" cy="11079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m:t>
                      </m:r>
                    </m:oMath>
                  </m:oMathPara>
                </a14:m>
                <a:endParaRPr lang="en-US" sz="2400" b="0" dirty="0"/>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oMath>
                  </m:oMathPara>
                </a14:m>
                <a:endParaRPr lang="en-US" sz="2400" b="0" dirty="0"/>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oMath>
                </a14:m>
                <a:r>
                  <a:rPr lang="en-US" sz="2400" b="0" dirty="0"/>
                  <a:t> </a:t>
                </a:r>
                <a14:m>
                  <m:oMath xmlns:m="http://schemas.openxmlformats.org/officeDocument/2006/math">
                    <m:r>
                      <m:rPr>
                        <m:sty m:val="p"/>
                      </m:rPr>
                      <a:rPr lang="en-US" sz="2400" b="0" i="0" smtClean="0">
                        <a:latin typeface="Cambria Math" panose="02040503050406030204" pitchFamily="18" charset="0"/>
                      </a:rPr>
                      <m:t>for</m:t>
                    </m:r>
                    <m:r>
                      <a:rPr lang="en-US" sz="2400" b="0" i="0"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&gt;2</m:t>
                    </m:r>
                  </m:oMath>
                </a14:m>
                <a:endParaRPr lang="en-US" sz="2400" b="0" dirty="0"/>
              </a:p>
            </p:txBody>
          </p:sp>
        </mc:Choice>
        <mc:Fallback xmlns="">
          <p:sp>
            <p:nvSpPr>
              <p:cNvPr id="3" name="TextBox 2"/>
              <p:cNvSpPr txBox="1">
                <a:spLocks noRot="1" noChangeAspect="1" noMove="1" noResize="1" noEditPoints="1" noAdjustHandles="1" noChangeArrowheads="1" noChangeShapeType="1" noTextEdit="1"/>
              </p:cNvSpPr>
              <p:nvPr/>
            </p:nvSpPr>
            <p:spPr>
              <a:xfrm>
                <a:off x="2563322" y="3249048"/>
                <a:ext cx="3786107" cy="1107996"/>
              </a:xfrm>
              <a:prstGeom prst="rect">
                <a:avLst/>
              </a:prstGeom>
              <a:blipFill>
                <a:blip r:embed="rId4"/>
                <a:stretch>
                  <a:fillRect l="-2733" b="-3846"/>
                </a:stretch>
              </a:blipFill>
            </p:spPr>
            <p:txBody>
              <a:bodyPr/>
              <a:lstStyle/>
              <a:p>
                <a:r>
                  <a:rPr lang="en-US">
                    <a:noFill/>
                  </a:rPr>
                  <a:t> </a:t>
                </a:r>
              </a:p>
            </p:txBody>
          </p:sp>
        </mc:Fallback>
      </mc:AlternateContent>
      <p:sp>
        <p:nvSpPr>
          <p:cNvPr id="30" name="TextBox 29"/>
          <p:cNvSpPr txBox="1"/>
          <p:nvPr/>
        </p:nvSpPr>
        <p:spPr>
          <a:xfrm>
            <a:off x="476756" y="4762140"/>
            <a:ext cx="6592043" cy="907941"/>
          </a:xfrm>
          <a:prstGeom prst="rect">
            <a:avLst/>
          </a:prstGeom>
          <a:noFill/>
        </p:spPr>
        <p:txBody>
          <a:bodyPr wrap="square" rtlCol="0">
            <a:spAutoFit/>
          </a:bodyPr>
          <a:lstStyle/>
          <a:p>
            <a:pPr>
              <a:spcAft>
                <a:spcPts val="600"/>
              </a:spcAft>
            </a:pPr>
            <a:r>
              <a:rPr lang="en-US" altLang="en-US" sz="2400" dirty="0">
                <a:solidFill>
                  <a:srgbClr val="0000FF"/>
                </a:solidFill>
              </a:rPr>
              <a:t>Lazy Caterer’s Sequence</a:t>
            </a:r>
            <a:r>
              <a:rPr lang="en-US" altLang="en-US" sz="2400" dirty="0"/>
              <a:t>: 1, 2, 4, 7, 11, 16, …</a:t>
            </a:r>
          </a:p>
          <a:p>
            <a:pPr>
              <a:spcAft>
                <a:spcPts val="600"/>
              </a:spcAft>
            </a:pPr>
            <a:r>
              <a:rPr lang="en-US" altLang="en-US" sz="2400" dirty="0"/>
              <a:t>(See </a:t>
            </a:r>
            <a:r>
              <a:rPr lang="en-US" altLang="en-US" sz="2400" dirty="0" err="1"/>
              <a:t>AY2018</a:t>
            </a:r>
            <a:r>
              <a:rPr lang="en-US" altLang="en-US" sz="2400" dirty="0"/>
              <a:t>/19 Semester 1 Exam Paper.)</a:t>
            </a:r>
          </a:p>
        </p:txBody>
      </p:sp>
      <p:sp>
        <p:nvSpPr>
          <p:cNvPr id="27" name="Oval 26"/>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1144368" y="302182"/>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36122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dirty="0">
                <a:solidFill>
                  <a:schemeClr val="bg1"/>
                </a:solidFill>
              </a:rPr>
              <a:t> Sequences	</a:t>
            </a:r>
            <a:r>
              <a:rPr lang="en-SG" sz="1200" b="1" dirty="0">
                <a:solidFill>
                  <a:schemeClr val="accent4">
                    <a:lumMod val="60000"/>
                    <a:lumOff val="40000"/>
                  </a:schemeClr>
                </a:solidFill>
              </a:rPr>
              <a:t>Mathematical Induction I </a:t>
            </a:r>
            <a:r>
              <a:rPr lang="en-SG" sz="1200" dirty="0">
                <a:solidFill>
                  <a:schemeClr val="bg1"/>
                </a:solidFill>
              </a:rPr>
              <a:t>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21</a:t>
            </a:fld>
            <a:endParaRPr lang="en-SG" dirty="0"/>
          </a:p>
        </p:txBody>
      </p:sp>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8.2 Mathematical Induction I</a:t>
            </a:r>
          </a:p>
        </p:txBody>
      </p:sp>
      <p:sp>
        <p:nvSpPr>
          <p:cNvPr id="22" name="Oval 21"/>
          <p:cNvSpPr/>
          <p:nvPr/>
        </p:nvSpPr>
        <p:spPr>
          <a:xfrm>
            <a:off x="170580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232616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dirty="0">
                <a:solidFill>
                  <a:schemeClr val="bg1"/>
                </a:solidFill>
              </a:rPr>
              <a:t>Sequences	</a:t>
            </a:r>
            <a:r>
              <a:rPr lang="en-SG" sz="1200" b="1" dirty="0">
                <a:solidFill>
                  <a:schemeClr val="accent4">
                    <a:lumMod val="60000"/>
                    <a:lumOff val="40000"/>
                  </a:schemeClr>
                </a:solidFill>
              </a:rPr>
              <a:t>Mathematical Induction I </a:t>
            </a:r>
            <a:r>
              <a:rPr lang="en-SG" sz="1200" dirty="0">
                <a:solidFill>
                  <a:schemeClr val="bg1"/>
                </a:solidFill>
              </a:rPr>
              <a:t>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Mathematical Induction I</a:t>
            </a:r>
            <a:endParaRPr lang="en-SG" sz="1100" dirty="0">
              <a:solidFill>
                <a:schemeClr val="bg1"/>
              </a:solidFill>
            </a:endParaRPr>
          </a:p>
        </p:txBody>
      </p:sp>
      <p:sp>
        <p:nvSpPr>
          <p:cNvPr id="15" name="TextBox 14"/>
          <p:cNvSpPr txBox="1"/>
          <p:nvPr/>
        </p:nvSpPr>
        <p:spPr>
          <a:xfrm>
            <a:off x="4194268" y="1491518"/>
            <a:ext cx="4612082" cy="1815882"/>
          </a:xfrm>
          <a:prstGeom prst="rect">
            <a:avLst/>
          </a:prstGeom>
          <a:noFill/>
        </p:spPr>
        <p:txBody>
          <a:bodyPr wrap="square" rtlCol="0">
            <a:spAutoFit/>
          </a:bodyPr>
          <a:lstStyle/>
          <a:p>
            <a:pPr>
              <a:spcAft>
                <a:spcPts val="600"/>
              </a:spcAft>
            </a:pPr>
            <a:r>
              <a:rPr lang="en-SG" sz="2800" dirty="0"/>
              <a:t>How do you prove that you can climb an infinite ladder, even though you would never reach the top?</a:t>
            </a:r>
            <a:endParaRPr lang="en-US" altLang="en-US" sz="2800" i="1" dirty="0"/>
          </a:p>
        </p:txBody>
      </p:sp>
      <p:sp>
        <p:nvSpPr>
          <p:cNvPr id="19" name="Slide Number Placeholder 18"/>
          <p:cNvSpPr>
            <a:spLocks noGrp="1"/>
          </p:cNvSpPr>
          <p:nvPr>
            <p:ph type="sldNum" sz="quarter" idx="12"/>
          </p:nvPr>
        </p:nvSpPr>
        <p:spPr/>
        <p:txBody>
          <a:bodyPr/>
          <a:lstStyle/>
          <a:p>
            <a:fld id="{3945BCA7-BE1F-44EA-8FAA-E97CADA8B770}" type="slidenum">
              <a:rPr lang="en-SG" smtClean="0"/>
              <a:t>22</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8.2.1. Climbing an Infinite Ladder</a:t>
            </a:r>
            <a:endParaRPr lang="en-SG" sz="2000" dirty="0">
              <a:solidFill>
                <a:schemeClr val="bg1"/>
              </a:solidFill>
            </a:endParaRPr>
          </a:p>
        </p:txBody>
      </p:sp>
      <p:pic>
        <p:nvPicPr>
          <p:cNvPr id="3" name="Picture 2">
            <a:extLst>
              <a:ext uri="{FF2B5EF4-FFF2-40B4-BE49-F238E27FC236}">
                <a16:creationId xmlns:a16="http://schemas.microsoft.com/office/drawing/2014/main" id="{C5D4DF3E-E4FC-411C-B0F4-3A646D6E5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27" y="1491518"/>
            <a:ext cx="3638424" cy="5148713"/>
          </a:xfrm>
          <a:prstGeom prst="rect">
            <a:avLst/>
          </a:prstGeom>
        </p:spPr>
      </p:pic>
      <p:sp>
        <p:nvSpPr>
          <p:cNvPr id="42" name="TextBox 41">
            <a:extLst>
              <a:ext uri="{FF2B5EF4-FFF2-40B4-BE49-F238E27FC236}">
                <a16:creationId xmlns:a16="http://schemas.microsoft.com/office/drawing/2014/main" id="{71F5C330-845B-4A4C-9D28-FA89971B7FB3}"/>
              </a:ext>
            </a:extLst>
          </p:cNvPr>
          <p:cNvSpPr txBox="1"/>
          <p:nvPr/>
        </p:nvSpPr>
        <p:spPr>
          <a:xfrm>
            <a:off x="4272926" y="3524807"/>
            <a:ext cx="4612082" cy="2831544"/>
          </a:xfrm>
          <a:prstGeom prst="rect">
            <a:avLst/>
          </a:prstGeom>
          <a:solidFill>
            <a:schemeClr val="accent4">
              <a:lumMod val="20000"/>
              <a:lumOff val="80000"/>
            </a:schemeClr>
          </a:solidFill>
        </p:spPr>
        <p:txBody>
          <a:bodyPr wrap="square" rtlCol="0">
            <a:spAutoFit/>
          </a:bodyPr>
          <a:lstStyle/>
          <a:p>
            <a:pPr>
              <a:spcAft>
                <a:spcPts val="600"/>
              </a:spcAft>
            </a:pPr>
            <a:r>
              <a:rPr lang="en-SG" sz="2800" dirty="0"/>
              <a:t>Show that</a:t>
            </a:r>
          </a:p>
          <a:p>
            <a:pPr marL="514350" indent="-514350">
              <a:spcAft>
                <a:spcPts val="600"/>
              </a:spcAft>
              <a:buAutoNum type="arabicParenBoth"/>
            </a:pPr>
            <a:r>
              <a:rPr lang="en-SG" sz="2800" dirty="0"/>
              <a:t>We can reach the first rung of the ladder;</a:t>
            </a:r>
          </a:p>
          <a:p>
            <a:pPr marL="514350" indent="-514350">
              <a:spcAft>
                <a:spcPts val="600"/>
              </a:spcAft>
              <a:buAutoNum type="arabicParenBoth"/>
            </a:pPr>
            <a:r>
              <a:rPr lang="en-SG" sz="2800" dirty="0"/>
              <a:t>If we can reach a particular rung, we can reach the next higher rung.</a:t>
            </a:r>
          </a:p>
        </p:txBody>
      </p:sp>
      <p:sp>
        <p:nvSpPr>
          <p:cNvPr id="24" name="Oval 23"/>
          <p:cNvSpPr/>
          <p:nvPr/>
        </p:nvSpPr>
        <p:spPr>
          <a:xfrm>
            <a:off x="170580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254329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dirty="0">
                <a:solidFill>
                  <a:schemeClr val="bg1"/>
                </a:solidFill>
              </a:rPr>
              <a:t>Sequences	</a:t>
            </a:r>
            <a:r>
              <a:rPr lang="en-SG" sz="1200" b="1" dirty="0">
                <a:solidFill>
                  <a:schemeClr val="accent4">
                    <a:lumMod val="60000"/>
                    <a:lumOff val="40000"/>
                  </a:schemeClr>
                </a:solidFill>
              </a:rPr>
              <a:t>Mathematical Induction I </a:t>
            </a:r>
            <a:r>
              <a:rPr lang="en-SG" sz="1200" dirty="0">
                <a:solidFill>
                  <a:schemeClr val="bg1"/>
                </a:solidFill>
              </a:rPr>
              <a:t>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Mathematical Induction I</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23</a:t>
            </a:fld>
            <a:endParaRPr lang="en-SG" dirty="0"/>
          </a:p>
        </p:txBody>
      </p:sp>
      <p:sp>
        <p:nvSpPr>
          <p:cNvPr id="24" name="Oval 23"/>
          <p:cNvSpPr/>
          <p:nvPr/>
        </p:nvSpPr>
        <p:spPr>
          <a:xfrm>
            <a:off x="170580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C040A7D-D855-4EE4-B421-BABAB5D2D7CC}"/>
                  </a:ext>
                </a:extLst>
              </p:cNvPr>
              <p:cNvSpPr txBox="1"/>
              <p:nvPr/>
            </p:nvSpPr>
            <p:spPr>
              <a:xfrm>
                <a:off x="567523" y="5707916"/>
                <a:ext cx="6457601" cy="830997"/>
              </a:xfrm>
              <a:prstGeom prst="rect">
                <a:avLst/>
              </a:prstGeom>
              <a:noFill/>
            </p:spPr>
            <p:txBody>
              <a:bodyPr wrap="square" rtlCol="0">
                <a:spAutoFit/>
              </a:bodyPr>
              <a:lstStyle/>
              <a:p>
                <a:r>
                  <a:rPr lang="en-SG" sz="2400" dirty="0"/>
                  <a:t>Note that in general, the basis step needs not be </a:t>
                </a:r>
                <a14:m>
                  <m:oMath xmlns:m="http://schemas.openxmlformats.org/officeDocument/2006/math">
                    <m:r>
                      <a:rPr lang="en-SG" sz="2400" i="1" dirty="0" smtClean="0">
                        <a:latin typeface="Cambria Math" panose="02040503050406030204" pitchFamily="18" charset="0"/>
                      </a:rPr>
                      <m:t>𝑃</m:t>
                    </m:r>
                    <m:d>
                      <m:dPr>
                        <m:ctrlPr>
                          <a:rPr lang="en-SG" sz="2400" i="1" dirty="0" smtClean="0">
                            <a:latin typeface="Cambria Math" panose="02040503050406030204" pitchFamily="18" charset="0"/>
                          </a:rPr>
                        </m:ctrlPr>
                      </m:dPr>
                      <m:e>
                        <m:r>
                          <a:rPr lang="en-SG" sz="2400" i="1" dirty="0" smtClean="0">
                            <a:latin typeface="Cambria Math" panose="02040503050406030204" pitchFamily="18" charset="0"/>
                          </a:rPr>
                          <m:t>1</m:t>
                        </m:r>
                      </m:e>
                    </m:d>
                    <m:r>
                      <a:rPr lang="en-SG" sz="2400" b="0" i="0" dirty="0" smtClean="0">
                        <a:latin typeface="Cambria Math" panose="02040503050406030204" pitchFamily="18" charset="0"/>
                      </a:rPr>
                      <m:t>;</m:t>
                    </m:r>
                    <m:r>
                      <m:rPr>
                        <m:sty m:val="p"/>
                      </m:rPr>
                      <a:rPr lang="en-SG" sz="2400" b="0" i="0" dirty="0" smtClean="0">
                        <a:latin typeface="Cambria Math" panose="02040503050406030204" pitchFamily="18" charset="0"/>
                      </a:rPr>
                      <m:t>i</m:t>
                    </m:r>
                  </m:oMath>
                </a14:m>
                <a:r>
                  <a:rPr lang="en-SG" sz="2400" dirty="0"/>
                  <a:t>t can be </a:t>
                </a:r>
                <a14:m>
                  <m:oMath xmlns:m="http://schemas.openxmlformats.org/officeDocument/2006/math">
                    <m:r>
                      <a:rPr lang="en-SG" sz="2400" i="1" dirty="0" smtClean="0">
                        <a:latin typeface="Cambria Math" panose="02040503050406030204" pitchFamily="18" charset="0"/>
                      </a:rPr>
                      <m:t>𝑃</m:t>
                    </m:r>
                    <m:r>
                      <a:rPr lang="en-SG" sz="2400" i="1" dirty="0" smtClean="0">
                        <a:latin typeface="Cambria Math" panose="02040503050406030204" pitchFamily="18" charset="0"/>
                      </a:rPr>
                      <m:t>(</m:t>
                    </m:r>
                    <m:r>
                      <a:rPr lang="en-SG" sz="2400" i="1" dirty="0" smtClean="0">
                        <a:latin typeface="Cambria Math" panose="02040503050406030204" pitchFamily="18" charset="0"/>
                      </a:rPr>
                      <m:t>𝑎</m:t>
                    </m:r>
                    <m:r>
                      <a:rPr lang="en-SG" sz="2400" i="1" dirty="0" smtClean="0">
                        <a:latin typeface="Cambria Math" panose="02040503050406030204" pitchFamily="18" charset="0"/>
                      </a:rPr>
                      <m:t>)</m:t>
                    </m:r>
                  </m:oMath>
                </a14:m>
                <a:r>
                  <a:rPr lang="en-SG" sz="2400" dirty="0"/>
                  <a:t> where </a:t>
                </a:r>
                <a14:m>
                  <m:oMath xmlns:m="http://schemas.openxmlformats.org/officeDocument/2006/math">
                    <m:r>
                      <a:rPr lang="en-SG" sz="2400" i="1" dirty="0" smtClean="0">
                        <a:latin typeface="Cambria Math" panose="02040503050406030204" pitchFamily="18" charset="0"/>
                      </a:rPr>
                      <m:t>𝑎</m:t>
                    </m:r>
                  </m:oMath>
                </a14:m>
                <a:r>
                  <a:rPr lang="en-SG" sz="2400" dirty="0"/>
                  <a:t> is a fixed integer.</a:t>
                </a:r>
              </a:p>
            </p:txBody>
          </p:sp>
        </mc:Choice>
        <mc:Fallback xmlns="">
          <p:sp>
            <p:nvSpPr>
              <p:cNvPr id="27" name="TextBox 26">
                <a:extLst>
                  <a:ext uri="{FF2B5EF4-FFF2-40B4-BE49-F238E27FC236}">
                    <a16:creationId xmlns:a16="http://schemas.microsoft.com/office/drawing/2014/main" id="{1C040A7D-D855-4EE4-B421-BABAB5D2D7CC}"/>
                  </a:ext>
                </a:extLst>
              </p:cNvPr>
              <p:cNvSpPr txBox="1">
                <a:spLocks noRot="1" noChangeAspect="1" noMove="1" noResize="1" noEditPoints="1" noAdjustHandles="1" noChangeArrowheads="1" noChangeShapeType="1" noTextEdit="1"/>
              </p:cNvSpPr>
              <p:nvPr/>
            </p:nvSpPr>
            <p:spPr>
              <a:xfrm>
                <a:off x="567523" y="5707916"/>
                <a:ext cx="6457601" cy="830997"/>
              </a:xfrm>
              <a:prstGeom prst="rect">
                <a:avLst/>
              </a:prstGeom>
              <a:blipFill>
                <a:blip r:embed="rId3"/>
                <a:stretch>
                  <a:fillRect l="-1416" t="-5839" b="-15328"/>
                </a:stretch>
              </a:blipFill>
            </p:spPr>
            <p:txBody>
              <a:bodyPr/>
              <a:lstStyle/>
              <a:p>
                <a:r>
                  <a:rPr lang="en-US">
                    <a:noFill/>
                  </a:rPr>
                  <a:t> </a:t>
                </a:r>
              </a:p>
            </p:txBody>
          </p:sp>
        </mc:Fallback>
      </mc:AlternateContent>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2630" y="885442"/>
            <a:ext cx="4299370" cy="3113460"/>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5A3E56C-5CEC-4228-9DB4-B1D8DB3489A7}"/>
                  </a:ext>
                </a:extLst>
              </p:cNvPr>
              <p:cNvSpPr txBox="1"/>
              <p:nvPr/>
            </p:nvSpPr>
            <p:spPr>
              <a:xfrm>
                <a:off x="3312542" y="3188660"/>
                <a:ext cx="5503653" cy="2431435"/>
              </a:xfrm>
              <a:prstGeom prst="rect">
                <a:avLst/>
              </a:prstGeom>
              <a:solidFill>
                <a:schemeClr val="accent6">
                  <a:lumMod val="20000"/>
                  <a:lumOff val="80000"/>
                </a:schemeClr>
              </a:solidFill>
            </p:spPr>
            <p:txBody>
              <a:bodyPr wrap="square" rtlCol="0">
                <a:spAutoFit/>
              </a:bodyPr>
              <a:lstStyle/>
              <a:p>
                <a:pPr>
                  <a:spcAft>
                    <a:spcPts val="600"/>
                  </a:spcAft>
                </a:pPr>
                <a:r>
                  <a:rPr lang="en-SG" sz="2800" dirty="0" smtClean="0">
                    <a:solidFill>
                      <a:srgbClr val="C00000"/>
                    </a:solidFill>
                  </a:rPr>
                  <a:t>Principle of Mathematical Induction</a:t>
                </a:r>
              </a:p>
              <a:p>
                <a:pPr>
                  <a:spcAft>
                    <a:spcPts val="600"/>
                  </a:spcAft>
                </a:pPr>
                <a:r>
                  <a:rPr lang="en-SG" sz="2400" dirty="0"/>
                  <a:t>To prove that </a:t>
                </a:r>
                <a14:m>
                  <m:oMath xmlns:m="http://schemas.openxmlformats.org/officeDocument/2006/math">
                    <m:r>
                      <a:rPr lang="en-SG" sz="2400" i="1" dirty="0" smtClean="0">
                        <a:latin typeface="Cambria Math" panose="02040503050406030204" pitchFamily="18" charset="0"/>
                      </a:rPr>
                      <m:t>𝑃</m:t>
                    </m:r>
                    <m:r>
                      <a:rPr lang="en-SG" sz="2400" i="1" dirty="0" smtClean="0">
                        <a:latin typeface="Cambria Math" panose="02040503050406030204" pitchFamily="18" charset="0"/>
                      </a:rPr>
                      <m:t>(</m:t>
                    </m:r>
                    <m:r>
                      <a:rPr lang="en-SG" sz="2400" i="1" dirty="0" smtClean="0">
                        <a:latin typeface="Cambria Math" panose="02040503050406030204" pitchFamily="18" charset="0"/>
                      </a:rPr>
                      <m:t>𝑛</m:t>
                    </m:r>
                    <m:r>
                      <a:rPr lang="en-SG" sz="2400" i="1" dirty="0" smtClean="0">
                        <a:latin typeface="Cambria Math" panose="02040503050406030204" pitchFamily="18" charset="0"/>
                      </a:rPr>
                      <m:t>)</m:t>
                    </m:r>
                  </m:oMath>
                </a14:m>
                <a:r>
                  <a:rPr lang="en-SG" sz="2400" dirty="0"/>
                  <a:t> is true for all </a:t>
                </a:r>
                <a14:m>
                  <m:oMath xmlns:m="http://schemas.openxmlformats.org/officeDocument/2006/math">
                    <m:r>
                      <a:rPr lang="en-SG" sz="2400" i="1" dirty="0" smtClean="0">
                        <a:latin typeface="Cambria Math" panose="02040503050406030204" pitchFamily="18" charset="0"/>
                      </a:rPr>
                      <m:t>𝑛</m:t>
                    </m:r>
                    <m:r>
                      <a:rPr lang="en-SG" sz="2400" i="1" dirty="0" smtClean="0">
                        <a:latin typeface="Cambria Math" panose="02040503050406030204" pitchFamily="18" charset="0"/>
                        <a:ea typeface="Cambria Math" panose="02040503050406030204" pitchFamily="18" charset="0"/>
                      </a:rPr>
                      <m:t>∈</m:t>
                    </m:r>
                    <m:sSup>
                      <m:sSupPr>
                        <m:ctrlPr>
                          <a:rPr lang="en-SG" sz="2400" i="1" dirty="0" smtClean="0">
                            <a:latin typeface="Cambria Math" panose="02040503050406030204" pitchFamily="18" charset="0"/>
                            <a:ea typeface="Cambria Math" panose="02040503050406030204" pitchFamily="18" charset="0"/>
                          </a:rPr>
                        </m:ctrlPr>
                      </m:sSupPr>
                      <m:e>
                        <m:r>
                          <a:rPr lang="en-SG" sz="2400" i="1" dirty="0" smtClean="0">
                            <a:latin typeface="Cambria Math" panose="02040503050406030204" pitchFamily="18" charset="0"/>
                            <a:ea typeface="Cambria Math" panose="02040503050406030204" pitchFamily="18" charset="0"/>
                          </a:rPr>
                          <m:t>ℤ</m:t>
                        </m:r>
                      </m:e>
                      <m:sup>
                        <m:r>
                          <a:rPr lang="en-US" sz="2400" b="0" i="1" dirty="0" smtClean="0">
                            <a:latin typeface="Cambria Math" panose="02040503050406030204" pitchFamily="18" charset="0"/>
                            <a:ea typeface="Cambria Math" panose="02040503050406030204" pitchFamily="18" charset="0"/>
                          </a:rPr>
                          <m:t>+</m:t>
                        </m:r>
                      </m:sup>
                    </m:sSup>
                  </m:oMath>
                </a14:m>
                <a:r>
                  <a:rPr lang="en-SG" sz="2400" dirty="0"/>
                  <a:t>:</a:t>
                </a:r>
              </a:p>
              <a:p>
                <a:pPr marL="342900" indent="-342900">
                  <a:spcAft>
                    <a:spcPts val="600"/>
                  </a:spcAft>
                  <a:buFont typeface="Wingdings" panose="05000000000000000000" pitchFamily="2" charset="2"/>
                  <a:buChar char="§"/>
                </a:pPr>
                <a:r>
                  <a:rPr lang="en-SG" sz="2000" dirty="0">
                    <a:solidFill>
                      <a:srgbClr val="0033CC"/>
                    </a:solidFill>
                  </a:rPr>
                  <a:t>Basis step: </a:t>
                </a:r>
                <a:r>
                  <a:rPr lang="en-SG" sz="2000" dirty="0"/>
                  <a:t>Show that </a:t>
                </a:r>
                <a14:m>
                  <m:oMath xmlns:m="http://schemas.openxmlformats.org/officeDocument/2006/math">
                    <m:r>
                      <a:rPr lang="en-SG" sz="2000" i="1" dirty="0" smtClean="0">
                        <a:latin typeface="Cambria Math" panose="02040503050406030204" pitchFamily="18" charset="0"/>
                      </a:rPr>
                      <m:t>𝑃</m:t>
                    </m:r>
                    <m:r>
                      <a:rPr lang="en-SG" sz="2000" i="1" dirty="0" smtClean="0">
                        <a:latin typeface="Cambria Math" panose="02040503050406030204" pitchFamily="18" charset="0"/>
                      </a:rPr>
                      <m:t>(1)</m:t>
                    </m:r>
                  </m:oMath>
                </a14:m>
                <a:r>
                  <a:rPr lang="en-SG" sz="2000" dirty="0"/>
                  <a:t> is true</a:t>
                </a:r>
                <a:r>
                  <a:rPr lang="en-SG" sz="2000" dirty="0" smtClean="0"/>
                  <a:t>.</a:t>
                </a:r>
              </a:p>
              <a:p>
                <a:pPr marL="342900" indent="-342900">
                  <a:spcAft>
                    <a:spcPts val="600"/>
                  </a:spcAft>
                  <a:buFont typeface="Wingdings" panose="05000000000000000000" pitchFamily="2" charset="2"/>
                  <a:buChar char="§"/>
                </a:pPr>
                <a:r>
                  <a:rPr lang="en-SG" sz="2000" dirty="0" smtClean="0">
                    <a:solidFill>
                      <a:srgbClr val="0033CC"/>
                    </a:solidFill>
                  </a:rPr>
                  <a:t>Inductive </a:t>
                </a:r>
                <a:r>
                  <a:rPr lang="en-SG" sz="2000" dirty="0">
                    <a:solidFill>
                      <a:srgbClr val="0033CC"/>
                    </a:solidFill>
                  </a:rPr>
                  <a:t>step: </a:t>
                </a:r>
                <a:r>
                  <a:rPr lang="en-SG" sz="2000" dirty="0"/>
                  <a:t>Show that</a:t>
                </a:r>
                <a:br>
                  <a:rPr lang="en-SG" sz="2000" dirty="0"/>
                </a:br>
                <a14:m>
                  <m:oMath xmlns:m="http://schemas.openxmlformats.org/officeDocument/2006/math">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r>
                          <a:rPr lang="en-SG" sz="2000" b="0" i="1" smtClean="0">
                            <a:latin typeface="Cambria Math" panose="02040503050406030204" pitchFamily="18" charset="0"/>
                          </a:rPr>
                          <m:t>𝑘</m:t>
                        </m:r>
                      </m:e>
                    </m:d>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𝑃</m:t>
                    </m:r>
                    <m:d>
                      <m:dPr>
                        <m:ctrlPr>
                          <a:rPr lang="en-SG" sz="2000" b="0" i="1" smtClean="0">
                            <a:latin typeface="Cambria Math" panose="02040503050406030204" pitchFamily="18" charset="0"/>
                            <a:ea typeface="Cambria Math" panose="02040503050406030204" pitchFamily="18" charset="0"/>
                          </a:rPr>
                        </m:ctrlPr>
                      </m:dPr>
                      <m:e>
                        <m:r>
                          <a:rPr lang="en-SG" sz="2000" b="0" i="1" smtClean="0">
                            <a:latin typeface="Cambria Math" panose="02040503050406030204" pitchFamily="18" charset="0"/>
                            <a:ea typeface="Cambria Math" panose="02040503050406030204" pitchFamily="18" charset="0"/>
                          </a:rPr>
                          <m:t>𝑘</m:t>
                        </m:r>
                        <m:r>
                          <a:rPr lang="en-SG" sz="2000" b="0" i="1" smtClean="0">
                            <a:latin typeface="Cambria Math" panose="02040503050406030204" pitchFamily="18" charset="0"/>
                            <a:ea typeface="Cambria Math" panose="02040503050406030204" pitchFamily="18" charset="0"/>
                          </a:rPr>
                          <m:t>+1</m:t>
                        </m:r>
                      </m:e>
                    </m:d>
                  </m:oMath>
                </a14:m>
                <a:r>
                  <a:rPr lang="en-SG" sz="2000" dirty="0"/>
                  <a:t> for all </a:t>
                </a:r>
                <a14:m>
                  <m:oMath xmlns:m="http://schemas.openxmlformats.org/officeDocument/2006/math">
                    <m:r>
                      <a:rPr lang="en-US" sz="2000" b="0" i="1" dirty="0" smtClean="0">
                        <a:latin typeface="Cambria Math" panose="02040503050406030204" pitchFamily="18" charset="0"/>
                      </a:rPr>
                      <m:t>𝑘</m:t>
                    </m:r>
                    <m:r>
                      <a:rPr lang="en-SG" sz="2000" i="1" dirty="0">
                        <a:latin typeface="Cambria Math" panose="02040503050406030204" pitchFamily="18" charset="0"/>
                        <a:ea typeface="Cambria Math" panose="02040503050406030204" pitchFamily="18" charset="0"/>
                      </a:rPr>
                      <m:t>∈</m:t>
                    </m:r>
                    <m:sSup>
                      <m:sSupPr>
                        <m:ctrlPr>
                          <a:rPr lang="en-SG" sz="2000" i="1" dirty="0">
                            <a:latin typeface="Cambria Math" panose="02040503050406030204" pitchFamily="18" charset="0"/>
                            <a:ea typeface="Cambria Math" panose="02040503050406030204" pitchFamily="18" charset="0"/>
                          </a:rPr>
                        </m:ctrlPr>
                      </m:sSupPr>
                      <m:e>
                        <m:r>
                          <a:rPr lang="en-SG" sz="2000" i="1" dirty="0">
                            <a:latin typeface="Cambria Math" panose="02040503050406030204" pitchFamily="18" charset="0"/>
                            <a:ea typeface="Cambria Math" panose="02040503050406030204" pitchFamily="18" charset="0"/>
                          </a:rPr>
                          <m:t>ℤ</m:t>
                        </m:r>
                      </m:e>
                      <m:sup>
                        <m:r>
                          <a:rPr lang="en-US" sz="2000" i="1" dirty="0">
                            <a:latin typeface="Cambria Math" panose="02040503050406030204" pitchFamily="18" charset="0"/>
                            <a:ea typeface="Cambria Math" panose="02040503050406030204" pitchFamily="18" charset="0"/>
                          </a:rPr>
                          <m:t>+</m:t>
                        </m:r>
                      </m:sup>
                    </m:sSup>
                  </m:oMath>
                </a14:m>
                <a:r>
                  <a:rPr lang="en-SG" sz="2000" dirty="0" smtClean="0"/>
                  <a:t>.</a:t>
                </a:r>
              </a:p>
              <a:p>
                <a:pPr marL="342900" indent="-342900">
                  <a:spcAft>
                    <a:spcPts val="600"/>
                  </a:spcAft>
                  <a:buFont typeface="Wingdings" panose="05000000000000000000" pitchFamily="2" charset="2"/>
                  <a:buChar char="§"/>
                </a:pPr>
                <a:r>
                  <a:rPr lang="en-SG" sz="2000" dirty="0" smtClean="0"/>
                  <a:t>Therefore </a:t>
                </a:r>
                <a14:m>
                  <m:oMath xmlns:m="http://schemas.openxmlformats.org/officeDocument/2006/math">
                    <m:r>
                      <a:rPr lang="en-SG" sz="2000" i="1" dirty="0">
                        <a:latin typeface="Cambria Math" panose="02040503050406030204" pitchFamily="18" charset="0"/>
                      </a:rPr>
                      <m:t>𝑃</m:t>
                    </m:r>
                    <m:r>
                      <a:rPr lang="en-SG" sz="2000" i="1" dirty="0">
                        <a:latin typeface="Cambria Math" panose="02040503050406030204" pitchFamily="18" charset="0"/>
                      </a:rPr>
                      <m:t>(</m:t>
                    </m:r>
                    <m:r>
                      <a:rPr lang="en-SG" sz="2000" i="1" dirty="0">
                        <a:latin typeface="Cambria Math" panose="02040503050406030204" pitchFamily="18" charset="0"/>
                      </a:rPr>
                      <m:t>𝑛</m:t>
                    </m:r>
                    <m:r>
                      <a:rPr lang="en-SG" sz="2000" i="1" dirty="0">
                        <a:latin typeface="Cambria Math" panose="02040503050406030204" pitchFamily="18" charset="0"/>
                      </a:rPr>
                      <m:t>)</m:t>
                    </m:r>
                  </m:oMath>
                </a14:m>
                <a:r>
                  <a:rPr lang="en-SG" sz="2000" dirty="0"/>
                  <a:t> is true for all </a:t>
                </a:r>
                <a14:m>
                  <m:oMath xmlns:m="http://schemas.openxmlformats.org/officeDocument/2006/math">
                    <m:r>
                      <a:rPr lang="en-SG" sz="2000" i="1" dirty="0">
                        <a:latin typeface="Cambria Math" panose="02040503050406030204" pitchFamily="18" charset="0"/>
                      </a:rPr>
                      <m:t>𝑛</m:t>
                    </m:r>
                    <m:r>
                      <a:rPr lang="en-SG" sz="2000" i="1" dirty="0">
                        <a:latin typeface="Cambria Math" panose="02040503050406030204" pitchFamily="18" charset="0"/>
                        <a:ea typeface="Cambria Math" panose="02040503050406030204" pitchFamily="18" charset="0"/>
                      </a:rPr>
                      <m:t>∈</m:t>
                    </m:r>
                    <m:sSup>
                      <m:sSupPr>
                        <m:ctrlPr>
                          <a:rPr lang="en-SG" sz="2000" i="1" dirty="0">
                            <a:latin typeface="Cambria Math" panose="02040503050406030204" pitchFamily="18" charset="0"/>
                            <a:ea typeface="Cambria Math" panose="02040503050406030204" pitchFamily="18" charset="0"/>
                          </a:rPr>
                        </m:ctrlPr>
                      </m:sSupPr>
                      <m:e>
                        <m:r>
                          <a:rPr lang="en-SG" sz="2000" i="1" dirty="0">
                            <a:latin typeface="Cambria Math" panose="02040503050406030204" pitchFamily="18" charset="0"/>
                            <a:ea typeface="Cambria Math" panose="02040503050406030204" pitchFamily="18" charset="0"/>
                          </a:rPr>
                          <m:t>ℤ</m:t>
                        </m:r>
                      </m:e>
                      <m:sup>
                        <m:r>
                          <a:rPr lang="en-US" sz="2000" i="1" dirty="0">
                            <a:latin typeface="Cambria Math" panose="02040503050406030204" pitchFamily="18" charset="0"/>
                            <a:ea typeface="Cambria Math" panose="02040503050406030204" pitchFamily="18" charset="0"/>
                          </a:rPr>
                          <m:t>+</m:t>
                        </m:r>
                      </m:sup>
                    </m:sSup>
                  </m:oMath>
                </a14:m>
                <a:r>
                  <a:rPr lang="en-SG" sz="2000" dirty="0" smtClean="0"/>
                  <a:t>.</a:t>
                </a:r>
                <a:endParaRPr lang="en-SG" sz="2000" dirty="0"/>
              </a:p>
            </p:txBody>
          </p:sp>
        </mc:Choice>
        <mc:Fallback xmlns="">
          <p:sp>
            <p:nvSpPr>
              <p:cNvPr id="30" name="TextBox 29">
                <a:extLst>
                  <a:ext uri="{FF2B5EF4-FFF2-40B4-BE49-F238E27FC236}">
                    <a16:creationId xmlns:a16="http://schemas.microsoft.com/office/drawing/2014/main" id="{15A3E56C-5CEC-4228-9DB4-B1D8DB3489A7}"/>
                  </a:ext>
                </a:extLst>
              </p:cNvPr>
              <p:cNvSpPr txBox="1">
                <a:spLocks noRot="1" noChangeAspect="1" noMove="1" noResize="1" noEditPoints="1" noAdjustHandles="1" noChangeArrowheads="1" noChangeShapeType="1" noTextEdit="1"/>
              </p:cNvSpPr>
              <p:nvPr/>
            </p:nvSpPr>
            <p:spPr>
              <a:xfrm>
                <a:off x="3312542" y="3188660"/>
                <a:ext cx="5503653" cy="2431435"/>
              </a:xfrm>
              <a:prstGeom prst="rect">
                <a:avLst/>
              </a:prstGeom>
              <a:blipFill>
                <a:blip r:embed="rId5"/>
                <a:stretch>
                  <a:fillRect l="-2215" t="-2256" b="-3509"/>
                </a:stretch>
              </a:blipFill>
            </p:spPr>
            <p:txBody>
              <a:bodyPr/>
              <a:lstStyle/>
              <a:p>
                <a:r>
                  <a:rPr lang="en-US">
                    <a:noFill/>
                  </a:rPr>
                  <a:t> </a:t>
                </a:r>
              </a:p>
            </p:txBody>
          </p:sp>
        </mc:Fallback>
      </mc:AlternateContent>
      <p:grpSp>
        <p:nvGrpSpPr>
          <p:cNvPr id="31" name="Group 30"/>
          <p:cNvGrpSpPr/>
          <p:nvPr/>
        </p:nvGrpSpPr>
        <p:grpSpPr>
          <a:xfrm>
            <a:off x="2397245" y="4714660"/>
            <a:ext cx="1950467" cy="646331"/>
            <a:chOff x="2397245" y="4714660"/>
            <a:chExt cx="1950467" cy="646331"/>
          </a:xfrm>
        </p:grpSpPr>
        <p:sp>
          <p:nvSpPr>
            <p:cNvPr id="32" name="Oval 31"/>
            <p:cNvSpPr/>
            <p:nvPr/>
          </p:nvSpPr>
          <p:spPr>
            <a:xfrm>
              <a:off x="3626291" y="4865298"/>
              <a:ext cx="721421" cy="345057"/>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397245" y="4714660"/>
              <a:ext cx="1229046" cy="646331"/>
            </a:xfrm>
            <a:prstGeom prst="rect">
              <a:avLst/>
            </a:prstGeom>
            <a:noFill/>
          </p:spPr>
          <p:txBody>
            <a:bodyPr wrap="square" rtlCol="0">
              <a:spAutoFit/>
            </a:bodyPr>
            <a:lstStyle/>
            <a:p>
              <a:r>
                <a:rPr lang="en-US" dirty="0" smtClean="0">
                  <a:solidFill>
                    <a:srgbClr val="7030A0"/>
                  </a:solidFill>
                </a:rPr>
                <a:t>Induction hypothesis</a:t>
              </a:r>
              <a:endParaRPr lang="en-US" dirty="0">
                <a:solidFill>
                  <a:srgbClr val="7030A0"/>
                </a:solidFill>
              </a:endParaRPr>
            </a:p>
          </p:txBody>
        </p:sp>
      </p:grpSp>
      <p:sp>
        <p:nvSpPr>
          <p:cNvPr id="29" name="Oval 28">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42504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dirty="0">
                <a:solidFill>
                  <a:schemeClr val="bg1"/>
                </a:solidFill>
              </a:rPr>
              <a:t>Sequences	</a:t>
            </a:r>
            <a:r>
              <a:rPr lang="en-SG" sz="1200" b="1" dirty="0">
                <a:solidFill>
                  <a:schemeClr val="accent4">
                    <a:lumMod val="60000"/>
                    <a:lumOff val="40000"/>
                  </a:schemeClr>
                </a:solidFill>
              </a:rPr>
              <a:t>Mathematical Induction I </a:t>
            </a:r>
            <a:r>
              <a:rPr lang="en-SG" sz="1200" dirty="0">
                <a:solidFill>
                  <a:schemeClr val="bg1"/>
                </a:solidFill>
              </a:rPr>
              <a:t>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Mathematical Induction I</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24</a:t>
            </a:fld>
            <a:endParaRPr lang="en-SG" dirty="0"/>
          </a:p>
        </p:txBody>
      </p:sp>
      <p:sp>
        <p:nvSpPr>
          <p:cNvPr id="2" name="TextBox 1">
            <a:extLst>
              <a:ext uri="{FF2B5EF4-FFF2-40B4-BE49-F238E27FC236}">
                <a16:creationId xmlns:a16="http://schemas.microsoft.com/office/drawing/2014/main" id="{1C040A7D-D855-4EE4-B421-BABAB5D2D7CC}"/>
              </a:ext>
            </a:extLst>
          </p:cNvPr>
          <p:cNvSpPr txBox="1"/>
          <p:nvPr/>
        </p:nvSpPr>
        <p:spPr>
          <a:xfrm>
            <a:off x="530657" y="4645161"/>
            <a:ext cx="8172993" cy="1569660"/>
          </a:xfrm>
          <a:prstGeom prst="rect">
            <a:avLst/>
          </a:prstGeom>
          <a:noFill/>
        </p:spPr>
        <p:txBody>
          <a:bodyPr wrap="square" rtlCol="0">
            <a:spAutoFit/>
          </a:bodyPr>
          <a:lstStyle/>
          <a:p>
            <a:r>
              <a:rPr lang="en-SG" sz="2400" dirty="0"/>
              <a:t>The validity of proof by mathematical induction is generally taken as an axiom. That is why it is referred to as the </a:t>
            </a:r>
            <a:r>
              <a:rPr lang="en-SG" sz="2400" dirty="0">
                <a:solidFill>
                  <a:srgbClr val="0000FF"/>
                </a:solidFill>
              </a:rPr>
              <a:t>principle </a:t>
            </a:r>
            <a:r>
              <a:rPr lang="en-SG" sz="2400" dirty="0"/>
              <a:t>of mathematical induction rather than as a theorem. We may use </a:t>
            </a:r>
            <a:r>
              <a:rPr lang="en-SG" sz="2400" dirty="0">
                <a:solidFill>
                  <a:srgbClr val="C00000"/>
                </a:solidFill>
              </a:rPr>
              <a:t>PMI</a:t>
            </a:r>
            <a:r>
              <a:rPr lang="en-SG" sz="2400" dirty="0"/>
              <a:t> as a short-form for Principle of Mathematical Induction.</a:t>
            </a:r>
          </a:p>
        </p:txBody>
      </p:sp>
      <p:grpSp>
        <p:nvGrpSpPr>
          <p:cNvPr id="36" name="Group 35">
            <a:extLst>
              <a:ext uri="{FF2B5EF4-FFF2-40B4-BE49-F238E27FC236}">
                <a16:creationId xmlns:a16="http://schemas.microsoft.com/office/drawing/2014/main" id="{919C3CAE-40B1-4F11-8854-6DCCF5A2E73C}"/>
              </a:ext>
            </a:extLst>
          </p:cNvPr>
          <p:cNvGrpSpPr/>
          <p:nvPr/>
        </p:nvGrpSpPr>
        <p:grpSpPr>
          <a:xfrm>
            <a:off x="440350" y="1496743"/>
            <a:ext cx="8460070" cy="3011096"/>
            <a:chOff x="350472" y="4598517"/>
            <a:chExt cx="8460070" cy="2977715"/>
          </a:xfrm>
        </p:grpSpPr>
        <p:sp>
          <p:nvSpPr>
            <p:cNvPr id="38" name="Rectangle 37">
              <a:extLst>
                <a:ext uri="{FF2B5EF4-FFF2-40B4-BE49-F238E27FC236}">
                  <a16:creationId xmlns:a16="http://schemas.microsoft.com/office/drawing/2014/main" id="{20D8BE18-B323-4100-BB26-79CB7CD5EC4C}"/>
                </a:ext>
              </a:extLst>
            </p:cNvPr>
            <p:cNvSpPr/>
            <p:nvPr/>
          </p:nvSpPr>
          <p:spPr>
            <a:xfrm>
              <a:off x="350472" y="4598517"/>
              <a:ext cx="8460070" cy="297771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a:extLst>
                <a:ext uri="{FF2B5EF4-FFF2-40B4-BE49-F238E27FC236}">
                  <a16:creationId xmlns:a16="http://schemas.microsoft.com/office/drawing/2014/main" id="{5FBD1A77-6590-4EA8-9CE2-6511C11284EC}"/>
                </a:ext>
              </a:extLst>
            </p:cNvPr>
            <p:cNvSpPr/>
            <p:nvPr/>
          </p:nvSpPr>
          <p:spPr>
            <a:xfrm>
              <a:off x="350472" y="4598517"/>
              <a:ext cx="8460070"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a:extLst>
                <a:ext uri="{FF2B5EF4-FFF2-40B4-BE49-F238E27FC236}">
                  <a16:creationId xmlns:a16="http://schemas.microsoft.com/office/drawing/2014/main" id="{A65A5517-6E40-4CF4-B5DD-2765105742BA}"/>
                </a:ext>
              </a:extLst>
            </p:cNvPr>
            <p:cNvSpPr txBox="1"/>
            <p:nvPr/>
          </p:nvSpPr>
          <p:spPr>
            <a:xfrm>
              <a:off x="650674" y="4645644"/>
              <a:ext cx="5615499" cy="456547"/>
            </a:xfrm>
            <a:prstGeom prst="rect">
              <a:avLst/>
            </a:prstGeom>
            <a:noFill/>
          </p:spPr>
          <p:txBody>
            <a:bodyPr wrap="square" rtlCol="0">
              <a:spAutoFit/>
            </a:bodyPr>
            <a:lstStyle/>
            <a:p>
              <a:r>
                <a:rPr lang="en-SG" sz="2400" dirty="0">
                  <a:solidFill>
                    <a:schemeClr val="bg1"/>
                  </a:solidFill>
                </a:rPr>
                <a:t>Principle of Mathematical Induction (PMI)</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F8BF0A1-48CC-4803-ABED-DB6E3F07AAA5}"/>
                    </a:ext>
                  </a:extLst>
                </p:cNvPr>
                <p:cNvSpPr txBox="1"/>
                <p:nvPr/>
              </p:nvSpPr>
              <p:spPr>
                <a:xfrm>
                  <a:off x="440781" y="5255109"/>
                  <a:ext cx="8172992" cy="2145770"/>
                </a:xfrm>
                <a:prstGeom prst="rect">
                  <a:avLst/>
                </a:prstGeom>
                <a:noFill/>
              </p:spPr>
              <p:txBody>
                <a:bodyPr wrap="square" rtlCol="0">
                  <a:spAutoFit/>
                </a:bodyPr>
                <a:lstStyle/>
                <a:p>
                  <a:pPr>
                    <a:spcAft>
                      <a:spcPts val="600"/>
                    </a:spcAft>
                  </a:pPr>
                  <a:r>
                    <a:rPr lang="en-SG" sz="2400" dirty="0"/>
                    <a:t>Let </a:t>
                  </a:r>
                  <a14:m>
                    <m:oMath xmlns:m="http://schemas.openxmlformats.org/officeDocument/2006/math">
                      <m:r>
                        <a:rPr lang="en-SG" sz="2400" i="1" dirty="0" smtClean="0">
                          <a:latin typeface="Cambria Math" panose="02040503050406030204" pitchFamily="18" charset="0"/>
                        </a:rPr>
                        <m:t>𝑃</m:t>
                      </m:r>
                      <m:r>
                        <a:rPr lang="en-SG" sz="2400" i="1" dirty="0" smtClean="0">
                          <a:latin typeface="Cambria Math" panose="02040503050406030204" pitchFamily="18" charset="0"/>
                        </a:rPr>
                        <m:t>(</m:t>
                      </m:r>
                      <m:r>
                        <a:rPr lang="en-SG" sz="2400" i="1" dirty="0" smtClean="0">
                          <a:latin typeface="Cambria Math" panose="02040503050406030204" pitchFamily="18" charset="0"/>
                        </a:rPr>
                        <m:t>𝑛</m:t>
                      </m:r>
                      <m:r>
                        <a:rPr lang="en-SG" sz="2400" i="1" dirty="0" smtClean="0">
                          <a:latin typeface="Cambria Math" panose="02040503050406030204" pitchFamily="18" charset="0"/>
                        </a:rPr>
                        <m:t>)</m:t>
                      </m:r>
                    </m:oMath>
                  </a14:m>
                  <a:r>
                    <a:rPr lang="en-SG" sz="2400" dirty="0"/>
                    <a:t> be a property that is defined for integers </a:t>
                  </a:r>
                  <a14:m>
                    <m:oMath xmlns:m="http://schemas.openxmlformats.org/officeDocument/2006/math">
                      <m:r>
                        <a:rPr lang="en-SG" sz="2400" i="1" dirty="0" smtClean="0">
                          <a:latin typeface="Cambria Math" panose="02040503050406030204" pitchFamily="18" charset="0"/>
                        </a:rPr>
                        <m:t>𝑛</m:t>
                      </m:r>
                    </m:oMath>
                  </a14:m>
                  <a:r>
                    <a:rPr lang="en-SG" sz="2400" dirty="0"/>
                    <a:t>, and let </a:t>
                  </a:r>
                  <a14:m>
                    <m:oMath xmlns:m="http://schemas.openxmlformats.org/officeDocument/2006/math">
                      <m:r>
                        <a:rPr lang="en-SG" sz="2400" i="1" dirty="0" smtClean="0">
                          <a:latin typeface="Cambria Math" panose="02040503050406030204" pitchFamily="18" charset="0"/>
                        </a:rPr>
                        <m:t>𝑎</m:t>
                      </m:r>
                    </m:oMath>
                  </a14:m>
                  <a:r>
                    <a:rPr lang="en-SG" sz="2400" dirty="0"/>
                    <a:t> be a fixed integer. Suppose the following 2 statements are true:</a:t>
                  </a:r>
                </a:p>
                <a:p>
                  <a:pPr marL="355600" indent="-355600">
                    <a:spcAft>
                      <a:spcPts val="600"/>
                    </a:spcAft>
                  </a:pPr>
                  <a:r>
                    <a:rPr lang="en-SG" sz="2400" dirty="0"/>
                    <a:t>1.	</a:t>
                  </a:r>
                  <a14:m>
                    <m:oMath xmlns:m="http://schemas.openxmlformats.org/officeDocument/2006/math">
                      <m:r>
                        <a:rPr lang="en-SG" sz="2400" i="1" dirty="0" smtClean="0">
                          <a:latin typeface="Cambria Math" panose="02040503050406030204" pitchFamily="18" charset="0"/>
                        </a:rPr>
                        <m:t>𝑃</m:t>
                      </m:r>
                      <m:r>
                        <a:rPr lang="en-SG" sz="2400" i="1" dirty="0" smtClean="0">
                          <a:latin typeface="Cambria Math" panose="02040503050406030204" pitchFamily="18" charset="0"/>
                        </a:rPr>
                        <m:t>(</m:t>
                      </m:r>
                      <m:r>
                        <a:rPr lang="en-SG" sz="2400" i="1" dirty="0" smtClean="0">
                          <a:latin typeface="Cambria Math" panose="02040503050406030204" pitchFamily="18" charset="0"/>
                        </a:rPr>
                        <m:t>𝑎</m:t>
                      </m:r>
                      <m:r>
                        <a:rPr lang="en-SG" sz="2400" i="1" dirty="0" smtClean="0">
                          <a:latin typeface="Cambria Math" panose="02040503050406030204" pitchFamily="18" charset="0"/>
                        </a:rPr>
                        <m:t>)</m:t>
                      </m:r>
                    </m:oMath>
                  </a14:m>
                  <a:r>
                    <a:rPr lang="en-SG" sz="2400" dirty="0"/>
                    <a:t> is true.</a:t>
                  </a:r>
                </a:p>
                <a:p>
                  <a:pPr marL="355600" indent="-355600">
                    <a:spcAft>
                      <a:spcPts val="600"/>
                    </a:spcAft>
                  </a:pPr>
                  <a:r>
                    <a:rPr lang="en-SG" sz="2400" dirty="0"/>
                    <a:t>2.	For all integers </a:t>
                  </a:r>
                  <a14:m>
                    <m:oMath xmlns:m="http://schemas.openxmlformats.org/officeDocument/2006/math">
                      <m:r>
                        <a:rPr lang="en-SG" sz="2400" b="0" i="1" smtClean="0">
                          <a:latin typeface="Cambria Math" panose="02040503050406030204" pitchFamily="18" charset="0"/>
                        </a:rPr>
                        <m:t>𝑘</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𝑎</m:t>
                      </m:r>
                    </m:oMath>
                  </a14:m>
                  <a:r>
                    <a:rPr lang="en-SG" sz="2400" dirty="0"/>
                    <a:t>, if </a:t>
                  </a:r>
                  <a14:m>
                    <m:oMath xmlns:m="http://schemas.openxmlformats.org/officeDocument/2006/math">
                      <m:r>
                        <a:rPr lang="en-SG" sz="2400" i="1" dirty="0" smtClean="0">
                          <a:latin typeface="Cambria Math" panose="02040503050406030204" pitchFamily="18" charset="0"/>
                        </a:rPr>
                        <m:t>𝑃</m:t>
                      </m:r>
                      <m:r>
                        <a:rPr lang="en-SG" sz="2400" i="1" dirty="0" smtClean="0">
                          <a:latin typeface="Cambria Math" panose="02040503050406030204" pitchFamily="18" charset="0"/>
                        </a:rPr>
                        <m:t>(</m:t>
                      </m:r>
                      <m:r>
                        <a:rPr lang="en-SG" sz="2400" i="1" dirty="0" smtClean="0">
                          <a:latin typeface="Cambria Math" panose="02040503050406030204" pitchFamily="18" charset="0"/>
                        </a:rPr>
                        <m:t>𝑘</m:t>
                      </m:r>
                      <m:r>
                        <a:rPr lang="en-SG" sz="2400" i="1" dirty="0" smtClean="0">
                          <a:latin typeface="Cambria Math" panose="02040503050406030204" pitchFamily="18" charset="0"/>
                        </a:rPr>
                        <m:t>)</m:t>
                      </m:r>
                    </m:oMath>
                  </a14:m>
                  <a:r>
                    <a:rPr lang="en-SG" sz="2400" dirty="0"/>
                    <a:t> is true then </a:t>
                  </a:r>
                  <a14:m>
                    <m:oMath xmlns:m="http://schemas.openxmlformats.org/officeDocument/2006/math">
                      <m:r>
                        <a:rPr lang="en-SG" sz="2400" i="1" dirty="0" smtClean="0">
                          <a:latin typeface="Cambria Math" panose="02040503050406030204" pitchFamily="18" charset="0"/>
                        </a:rPr>
                        <m:t>𝑃</m:t>
                      </m:r>
                      <m:r>
                        <a:rPr lang="en-SG" sz="2400" i="1" dirty="0" smtClean="0">
                          <a:latin typeface="Cambria Math" panose="02040503050406030204" pitchFamily="18" charset="0"/>
                        </a:rPr>
                        <m:t>(</m:t>
                      </m:r>
                      <m:r>
                        <a:rPr lang="en-SG" sz="2400" i="1" dirty="0" smtClean="0">
                          <a:latin typeface="Cambria Math" panose="02040503050406030204" pitchFamily="18" charset="0"/>
                        </a:rPr>
                        <m:t>𝑘</m:t>
                      </m:r>
                      <m:r>
                        <a:rPr lang="en-SG" sz="2400" i="1" dirty="0" smtClean="0">
                          <a:latin typeface="Cambria Math" panose="02040503050406030204" pitchFamily="18" charset="0"/>
                        </a:rPr>
                        <m:t>+1)</m:t>
                      </m:r>
                    </m:oMath>
                  </a14:m>
                  <a:r>
                    <a:rPr lang="en-SG" sz="2400" dirty="0"/>
                    <a:t> is true.</a:t>
                  </a:r>
                </a:p>
                <a:p>
                  <a:r>
                    <a:rPr lang="en-SG" sz="2400" dirty="0"/>
                    <a:t>Then the statement </a:t>
                  </a:r>
                  <a:r>
                    <a:rPr lang="en-SG" sz="2400" dirty="0">
                      <a:solidFill>
                        <a:srgbClr val="C00000"/>
                      </a:solidFill>
                    </a:rPr>
                    <a:t>“for all integers </a:t>
                  </a:r>
                  <a14:m>
                    <m:oMath xmlns:m="http://schemas.openxmlformats.org/officeDocument/2006/math">
                      <m:r>
                        <a:rPr lang="en-SG" sz="2400" b="0" i="1" smtClean="0">
                          <a:solidFill>
                            <a:srgbClr val="C00000"/>
                          </a:solidFill>
                          <a:latin typeface="Cambria Math" panose="02040503050406030204" pitchFamily="18" charset="0"/>
                        </a:rPr>
                        <m:t>𝑛</m:t>
                      </m:r>
                      <m:r>
                        <a:rPr lang="en-SG" sz="2400" b="0" i="1" smtClean="0">
                          <a:solidFill>
                            <a:srgbClr val="C00000"/>
                          </a:solidFill>
                          <a:latin typeface="Cambria Math" panose="02040503050406030204" pitchFamily="18" charset="0"/>
                          <a:ea typeface="Cambria Math" panose="02040503050406030204" pitchFamily="18" charset="0"/>
                        </a:rPr>
                        <m:t>≥</m:t>
                      </m:r>
                      <m:r>
                        <a:rPr lang="en-SG" sz="2400" b="0" i="1" smtClean="0">
                          <a:solidFill>
                            <a:srgbClr val="C00000"/>
                          </a:solidFill>
                          <a:latin typeface="Cambria Math" panose="02040503050406030204" pitchFamily="18" charset="0"/>
                          <a:ea typeface="Cambria Math" panose="02040503050406030204" pitchFamily="18" charset="0"/>
                        </a:rPr>
                        <m:t>𝑎</m:t>
                      </m:r>
                      <m:r>
                        <a:rPr lang="en-SG" sz="2400" b="0" i="1" smtClean="0">
                          <a:solidFill>
                            <a:srgbClr val="C00000"/>
                          </a:solidFill>
                          <a:latin typeface="Cambria Math" panose="02040503050406030204" pitchFamily="18" charset="0"/>
                          <a:ea typeface="Cambria Math" panose="02040503050406030204" pitchFamily="18" charset="0"/>
                        </a:rPr>
                        <m:t>, </m:t>
                      </m:r>
                      <m:r>
                        <a:rPr lang="en-SG" sz="2400" b="0" i="1" smtClean="0">
                          <a:solidFill>
                            <a:srgbClr val="C00000"/>
                          </a:solidFill>
                          <a:latin typeface="Cambria Math" panose="02040503050406030204" pitchFamily="18" charset="0"/>
                          <a:ea typeface="Cambria Math" panose="02040503050406030204" pitchFamily="18" charset="0"/>
                        </a:rPr>
                        <m:t>𝑃</m:t>
                      </m:r>
                      <m:r>
                        <a:rPr lang="en-SG" sz="2400" b="0" i="1" smtClean="0">
                          <a:solidFill>
                            <a:srgbClr val="C00000"/>
                          </a:solidFill>
                          <a:latin typeface="Cambria Math" panose="02040503050406030204" pitchFamily="18" charset="0"/>
                          <a:ea typeface="Cambria Math" panose="02040503050406030204" pitchFamily="18" charset="0"/>
                        </a:rPr>
                        <m:t>(</m:t>
                      </m:r>
                      <m:r>
                        <a:rPr lang="en-SG" sz="2400" b="0" i="1" smtClean="0">
                          <a:solidFill>
                            <a:srgbClr val="C00000"/>
                          </a:solidFill>
                          <a:latin typeface="Cambria Math" panose="02040503050406030204" pitchFamily="18" charset="0"/>
                          <a:ea typeface="Cambria Math" panose="02040503050406030204" pitchFamily="18" charset="0"/>
                        </a:rPr>
                        <m:t>𝑛</m:t>
                      </m:r>
                      <m:r>
                        <a:rPr lang="en-SG" sz="2400" b="0" i="1" smtClean="0">
                          <a:solidFill>
                            <a:srgbClr val="C00000"/>
                          </a:solidFill>
                          <a:latin typeface="Cambria Math" panose="02040503050406030204" pitchFamily="18" charset="0"/>
                          <a:ea typeface="Cambria Math" panose="02040503050406030204" pitchFamily="18" charset="0"/>
                        </a:rPr>
                        <m:t>)</m:t>
                      </m:r>
                    </m:oMath>
                  </a14:m>
                  <a:r>
                    <a:rPr lang="en-SG" sz="2400" dirty="0">
                      <a:solidFill>
                        <a:srgbClr val="C00000"/>
                      </a:solidFill>
                    </a:rPr>
                    <a:t>” </a:t>
                  </a:r>
                  <a:r>
                    <a:rPr lang="en-SG" sz="2400" dirty="0"/>
                    <a:t>is true.</a:t>
                  </a:r>
                </a:p>
              </p:txBody>
            </p:sp>
          </mc:Choice>
          <mc:Fallback xmlns="">
            <p:sp>
              <p:nvSpPr>
                <p:cNvPr id="42" name="TextBox 41">
                  <a:extLst>
                    <a:ext uri="{FF2B5EF4-FFF2-40B4-BE49-F238E27FC236}">
                      <a16:creationId xmlns:a16="http://schemas.microsoft.com/office/drawing/2014/main" id="{CF8BF0A1-48CC-4803-ABED-DB6E3F07AAA5}"/>
                    </a:ext>
                  </a:extLst>
                </p:cNvPr>
                <p:cNvSpPr txBox="1">
                  <a:spLocks noRot="1" noChangeAspect="1" noMove="1" noResize="1" noEditPoints="1" noAdjustHandles="1" noChangeArrowheads="1" noChangeShapeType="1" noTextEdit="1"/>
                </p:cNvSpPr>
                <p:nvPr/>
              </p:nvSpPr>
              <p:spPr>
                <a:xfrm>
                  <a:off x="440781" y="5255109"/>
                  <a:ext cx="8172992" cy="2145770"/>
                </a:xfrm>
                <a:prstGeom prst="rect">
                  <a:avLst/>
                </a:prstGeom>
                <a:blipFill>
                  <a:blip r:embed="rId3"/>
                  <a:stretch>
                    <a:fillRect l="-1119" t="-2247" b="-5337"/>
                  </a:stretch>
                </a:blipFill>
              </p:spPr>
              <p:txBody>
                <a:bodyPr/>
                <a:lstStyle/>
                <a:p>
                  <a:r>
                    <a:rPr lang="en-SG">
                      <a:noFill/>
                    </a:rPr>
                    <a:t> </a:t>
                  </a:r>
                </a:p>
              </p:txBody>
            </p:sp>
          </mc:Fallback>
        </mc:AlternateContent>
      </p:grpSp>
      <p:sp>
        <p:nvSpPr>
          <p:cNvPr id="30" name="TextBox 29">
            <a:extLst>
              <a:ext uri="{FF2B5EF4-FFF2-40B4-BE49-F238E27FC236}">
                <a16:creationId xmlns:a16="http://schemas.microsoft.com/office/drawing/2014/main" id="{A508D205-F94A-4C31-8063-0F16DF4AC0FD}"/>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8.2.2. Principle of Mathematical Induction (PMI)</a:t>
            </a:r>
            <a:endParaRPr lang="en-SG" sz="2000" dirty="0">
              <a:solidFill>
                <a:schemeClr val="bg1"/>
              </a:solidFill>
            </a:endParaRPr>
          </a:p>
        </p:txBody>
      </p:sp>
      <p:sp>
        <p:nvSpPr>
          <p:cNvPr id="34" name="Oval 33"/>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187007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278507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dirty="0">
                <a:solidFill>
                  <a:schemeClr val="bg1"/>
                </a:solidFill>
              </a:rPr>
              <a:t>Sequences	</a:t>
            </a:r>
            <a:r>
              <a:rPr lang="en-SG" sz="1200" b="1" dirty="0">
                <a:solidFill>
                  <a:schemeClr val="accent4">
                    <a:lumMod val="60000"/>
                    <a:lumOff val="40000"/>
                  </a:schemeClr>
                </a:solidFill>
              </a:rPr>
              <a:t>Mathematical Induction I </a:t>
            </a:r>
            <a:r>
              <a:rPr lang="en-SG" sz="1200" dirty="0">
                <a:solidFill>
                  <a:schemeClr val="bg1"/>
                </a:solidFill>
              </a:rPr>
              <a:t>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Mathematical Induction I</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25</a:t>
            </a:fld>
            <a:endParaRPr lang="en-SG" dirty="0"/>
          </a:p>
        </p:txBody>
      </p:sp>
      <p:sp>
        <p:nvSpPr>
          <p:cNvPr id="2" name="TextBox 1">
            <a:extLst>
              <a:ext uri="{FF2B5EF4-FFF2-40B4-BE49-F238E27FC236}">
                <a16:creationId xmlns:a16="http://schemas.microsoft.com/office/drawing/2014/main" id="{1C040A7D-D855-4EE4-B421-BABAB5D2D7CC}"/>
              </a:ext>
            </a:extLst>
          </p:cNvPr>
          <p:cNvSpPr txBox="1"/>
          <p:nvPr/>
        </p:nvSpPr>
        <p:spPr>
          <a:xfrm>
            <a:off x="415123" y="1019450"/>
            <a:ext cx="8217600" cy="1384995"/>
          </a:xfrm>
          <a:prstGeom prst="rect">
            <a:avLst/>
          </a:prstGeom>
          <a:noFill/>
        </p:spPr>
        <p:txBody>
          <a:bodyPr wrap="square" rtlCol="0">
            <a:spAutoFit/>
          </a:bodyPr>
          <a:lstStyle/>
          <a:p>
            <a:r>
              <a:rPr lang="en-US" altLang="en-US" sz="2800" dirty="0"/>
              <a:t>Proving a statement by mathematical induction is a        two-step process. The first step is called the </a:t>
            </a:r>
            <a:r>
              <a:rPr lang="en-US" altLang="en-US" sz="2800" i="1" dirty="0">
                <a:solidFill>
                  <a:srgbClr val="C00000"/>
                </a:solidFill>
              </a:rPr>
              <a:t>basis step</a:t>
            </a:r>
            <a:r>
              <a:rPr lang="en-US" altLang="en-US" sz="2800" dirty="0"/>
              <a:t>, and the second step is called the </a:t>
            </a:r>
            <a:r>
              <a:rPr lang="en-US" altLang="en-US" sz="2800" i="1" dirty="0">
                <a:solidFill>
                  <a:srgbClr val="C00000"/>
                </a:solidFill>
              </a:rPr>
              <a:t>inductive step</a:t>
            </a:r>
            <a:r>
              <a:rPr lang="en-US" altLang="en-US" sz="2800" dirty="0"/>
              <a:t>.</a:t>
            </a:r>
          </a:p>
        </p:txBody>
      </p:sp>
      <p:pic>
        <p:nvPicPr>
          <p:cNvPr id="27" name="Picture 2">
            <a:extLst>
              <a:ext uri="{FF2B5EF4-FFF2-40B4-BE49-F238E27FC236}">
                <a16:creationId xmlns:a16="http://schemas.microsoft.com/office/drawing/2014/main" id="{2BD81755-9C88-44B3-AB75-DFBCAF4000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814" y="2452850"/>
            <a:ext cx="8298372" cy="3920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21"/>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187007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790608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dirty="0">
                <a:solidFill>
                  <a:schemeClr val="bg1"/>
                </a:solidFill>
              </a:rPr>
              <a:t>Sequences	</a:t>
            </a:r>
            <a:r>
              <a:rPr lang="en-SG" sz="1200" b="1" dirty="0">
                <a:solidFill>
                  <a:schemeClr val="accent4">
                    <a:lumMod val="60000"/>
                    <a:lumOff val="40000"/>
                  </a:schemeClr>
                </a:solidFill>
              </a:rPr>
              <a:t>Mathematical Induction I </a:t>
            </a:r>
            <a:r>
              <a:rPr lang="en-SG" sz="1200" dirty="0">
                <a:solidFill>
                  <a:schemeClr val="bg1"/>
                </a:solidFill>
              </a:rPr>
              <a:t>	Mathematical Induction II	Well-Ordering Principle	</a:t>
            </a:r>
            <a:r>
              <a:rPr lang="en-SG" sz="1050" dirty="0">
                <a:solidFill>
                  <a:schemeClr val="bg1"/>
                </a:solidFill>
              </a:rPr>
              <a:t> </a:t>
            </a:r>
            <a:r>
              <a:rPr lang="en-SG" sz="1200" dirty="0">
                <a:solidFill>
                  <a:schemeClr val="bg1"/>
                </a:solidFill>
              </a:rPr>
              <a:t>Recurrence Relations</a:t>
            </a:r>
          </a:p>
        </p:txBody>
      </p:sp>
      <mc:AlternateContent xmlns:mc="http://schemas.openxmlformats.org/markup-compatibility/2006" xmlns:a14="http://schemas.microsoft.com/office/drawing/2010/main">
        <mc:Choice Requires="a14">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Mathematical Induction I: Sum of the First </a:t>
                </a:r>
                <a14:m>
                  <m:oMath xmlns:m="http://schemas.openxmlformats.org/officeDocument/2006/math">
                    <m:r>
                      <a:rPr lang="en-SG" sz="1400" i="1" dirty="0" smtClean="0">
                        <a:solidFill>
                          <a:schemeClr val="bg1"/>
                        </a:solidFill>
                        <a:latin typeface="Cambria Math" panose="02040503050406030204" pitchFamily="18" charset="0"/>
                      </a:rPr>
                      <m:t>𝑛</m:t>
                    </m:r>
                  </m:oMath>
                </a14:m>
                <a:r>
                  <a:rPr lang="en-SG" sz="1400" dirty="0">
                    <a:solidFill>
                      <a:schemeClr val="bg1"/>
                    </a:solidFill>
                  </a:rPr>
                  <a:t> Integers</a:t>
                </a:r>
                <a:endParaRPr lang="en-SG" sz="11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0" y="496558"/>
                <a:ext cx="9144000" cy="327339"/>
              </a:xfrm>
              <a:prstGeom prst="rect">
                <a:avLst/>
              </a:prstGeom>
              <a:blipFill>
                <a:blip r:embed="rId3"/>
                <a:stretch>
                  <a:fillRect t="-1852" b="-12963"/>
                </a:stretch>
              </a:blipFill>
            </p:spPr>
            <p:txBody>
              <a:bodyPr/>
              <a:lstStyle/>
              <a:p>
                <a:r>
                  <a:rPr lang="en-US">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26</a:t>
            </a:fld>
            <a:endParaRPr lang="en-SG" dirty="0"/>
          </a:p>
        </p:txBody>
      </p:sp>
      <p:sp>
        <p:nvSpPr>
          <p:cNvPr id="2" name="TextBox 1">
            <a:extLst>
              <a:ext uri="{FF2B5EF4-FFF2-40B4-BE49-F238E27FC236}">
                <a16:creationId xmlns:a16="http://schemas.microsoft.com/office/drawing/2014/main" id="{1C040A7D-D855-4EE4-B421-BABAB5D2D7CC}"/>
              </a:ext>
            </a:extLst>
          </p:cNvPr>
          <p:cNvSpPr txBox="1"/>
          <p:nvPr/>
        </p:nvSpPr>
        <p:spPr>
          <a:xfrm>
            <a:off x="194472" y="816815"/>
            <a:ext cx="7483213" cy="461665"/>
          </a:xfrm>
          <a:prstGeom prst="rect">
            <a:avLst/>
          </a:prstGeom>
          <a:noFill/>
        </p:spPr>
        <p:txBody>
          <a:bodyPr wrap="square" rtlCol="0">
            <a:spAutoFit/>
          </a:bodyPr>
          <a:lstStyle/>
          <a:p>
            <a:r>
              <a:rPr lang="en-SG" sz="2400" dirty="0">
                <a:solidFill>
                  <a:schemeClr val="accent2">
                    <a:lumMod val="50000"/>
                  </a:schemeClr>
                </a:solidFill>
              </a:rPr>
              <a:t>Example #8: </a:t>
            </a:r>
            <a:r>
              <a:rPr lang="en-SG" sz="2400" dirty="0"/>
              <a:t>Use mathematical induction to prove</a:t>
            </a:r>
          </a:p>
        </p:txBody>
      </p:sp>
      <mc:AlternateContent xmlns:mc="http://schemas.openxmlformats.org/markup-compatibility/2006" xmlns:a14="http://schemas.microsoft.com/office/drawing/2010/main">
        <mc:Choice Requires="a14">
          <p:sp>
            <p:nvSpPr>
              <p:cNvPr id="55" name="TextBox 54"/>
              <p:cNvSpPr txBox="1"/>
              <p:nvPr/>
            </p:nvSpPr>
            <p:spPr>
              <a:xfrm>
                <a:off x="324356" y="2858928"/>
                <a:ext cx="7865848" cy="3840282"/>
              </a:xfrm>
              <a:prstGeom prst="rect">
                <a:avLst/>
              </a:prstGeom>
              <a:solidFill>
                <a:schemeClr val="accent2">
                  <a:lumMod val="20000"/>
                  <a:lumOff val="80000"/>
                </a:schemeClr>
              </a:solidFill>
            </p:spPr>
            <p:txBody>
              <a:bodyPr wrap="square" rtlCol="0">
                <a:spAutoFit/>
              </a:bodyPr>
              <a:lstStyle/>
              <a:p>
                <a:r>
                  <a:rPr lang="en-SG" sz="2400" dirty="0"/>
                  <a:t>Proof (by </a:t>
                </a:r>
                <a:r>
                  <a:rPr lang="en-SG" sz="2400" i="1" dirty="0"/>
                  <a:t>mathematical induction</a:t>
                </a:r>
                <a:r>
                  <a:rPr lang="en-SG" sz="2400" dirty="0"/>
                  <a:t>):</a:t>
                </a:r>
              </a:p>
              <a:p>
                <a:pPr marL="457200" indent="-457200">
                  <a:buAutoNum type="arabicPeriod"/>
                  <a:tabLst>
                    <a:tab pos="339725" algn="l"/>
                  </a:tabLst>
                </a:pPr>
                <a:r>
                  <a:rPr lang="en-SG" sz="2000" dirty="0"/>
                  <a:t>Let </a:t>
                </a:r>
                <a14:m>
                  <m:oMath xmlns:m="http://schemas.openxmlformats.org/officeDocument/2006/math">
                    <m:r>
                      <a:rPr lang="en-SG" sz="2000" i="1" dirty="0" smtClean="0">
                        <a:latin typeface="Cambria Math" panose="02040503050406030204" pitchFamily="18" charset="0"/>
                      </a:rPr>
                      <m:t>𝑃</m:t>
                    </m:r>
                    <m:d>
                      <m:dPr>
                        <m:ctrlPr>
                          <a:rPr lang="en-SG" sz="2000" i="1" dirty="0" smtClean="0">
                            <a:latin typeface="Cambria Math" panose="02040503050406030204" pitchFamily="18" charset="0"/>
                          </a:rPr>
                        </m:ctrlPr>
                      </m:dPr>
                      <m:e>
                        <m:r>
                          <a:rPr lang="en-SG" sz="2000" i="1" dirty="0" smtClean="0">
                            <a:latin typeface="Cambria Math" panose="02040503050406030204" pitchFamily="18" charset="0"/>
                          </a:rPr>
                          <m:t>𝑛</m:t>
                        </m:r>
                      </m:e>
                    </m:d>
                    <m:r>
                      <a:rPr lang="en-SG" sz="2000" i="1" dirty="0" smtClean="0">
                        <a:latin typeface="Cambria Math" panose="02040503050406030204" pitchFamily="18" charset="0"/>
                        <a:ea typeface="Cambria Math" panose="02040503050406030204" pitchFamily="18" charset="0"/>
                      </a:rPr>
                      <m:t>≡</m:t>
                    </m:r>
                    <m:r>
                      <a:rPr lang="en-SG" sz="2000" i="1" dirty="0" smtClean="0">
                        <a:latin typeface="Cambria Math" panose="02040503050406030204" pitchFamily="18" charset="0"/>
                      </a:rPr>
                      <m:t> </m:t>
                    </m:r>
                    <m:d>
                      <m:dPr>
                        <m:ctrlPr>
                          <a:rPr lang="en-SG" sz="2000" i="1" dirty="0" smtClean="0">
                            <a:latin typeface="Cambria Math" panose="02040503050406030204" pitchFamily="18" charset="0"/>
                          </a:rPr>
                        </m:ctrlPr>
                      </m:dPr>
                      <m:e>
                        <m:r>
                          <a:rPr lang="en-US" sz="2000" i="1">
                            <a:latin typeface="Cambria Math" panose="02040503050406030204" pitchFamily="18" charset="0"/>
                          </a:rPr>
                          <m:t>1+2+</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𝑛</m:t>
                        </m:r>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𝑛</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𝑛</m:t>
                                </m:r>
                                <m:r>
                                  <a:rPr lang="en-US" sz="2000" i="1">
                                    <a:latin typeface="Cambria Math" panose="02040503050406030204" pitchFamily="18" charset="0"/>
                                    <a:ea typeface="Cambria Math" panose="02040503050406030204" pitchFamily="18" charset="0"/>
                                  </a:rPr>
                                  <m:t>+1</m:t>
                                </m:r>
                              </m:e>
                            </m:d>
                          </m:num>
                          <m:den>
                            <m:r>
                              <a:rPr lang="en-US" sz="2000" i="1">
                                <a:latin typeface="Cambria Math" panose="02040503050406030204" pitchFamily="18" charset="0"/>
                                <a:ea typeface="Cambria Math" panose="02040503050406030204" pitchFamily="18" charset="0"/>
                              </a:rPr>
                              <m:t>2</m:t>
                            </m:r>
                          </m:den>
                        </m:f>
                      </m:e>
                    </m:d>
                    <m:r>
                      <a:rPr lang="en-US" sz="2000" b="0" i="1" dirty="0"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ℤ</m:t>
                        </m:r>
                      </m:e>
                      <m:sup>
                        <m:r>
                          <a:rPr lang="en-US" sz="2000" b="0" i="1" smtClean="0">
                            <a:latin typeface="Cambria Math" panose="02040503050406030204" pitchFamily="18" charset="0"/>
                            <a:ea typeface="Cambria Math" panose="02040503050406030204" pitchFamily="18" charset="0"/>
                          </a:rPr>
                          <m:t>+</m:t>
                        </m:r>
                      </m:sup>
                    </m:sSup>
                  </m:oMath>
                </a14:m>
                <a:r>
                  <a:rPr lang="en-US" sz="2000" b="0" dirty="0">
                    <a:ea typeface="Cambria Math" panose="02040503050406030204" pitchFamily="18" charset="0"/>
                  </a:rPr>
                  <a:t>. </a:t>
                </a:r>
                <a:r>
                  <a:rPr lang="en-US" sz="2000" b="0" dirty="0">
                    <a:solidFill>
                      <a:srgbClr val="006600"/>
                    </a:solidFill>
                    <a:ea typeface="Cambria Math" panose="02040503050406030204" pitchFamily="18" charset="0"/>
                  </a:rPr>
                  <a:t>(Set up predicate.)</a:t>
                </a:r>
              </a:p>
              <a:p>
                <a:pPr marL="457200" indent="-457200">
                  <a:buAutoNum type="arabicPeriod"/>
                  <a:tabLst>
                    <a:tab pos="339725" algn="l"/>
                  </a:tabLst>
                </a:pPr>
                <a:r>
                  <a:rPr lang="en-SG" sz="2000" dirty="0"/>
                  <a:t>Basis step: </a:t>
                </a:r>
                <a14:m>
                  <m:oMath xmlns:m="http://schemas.openxmlformats.org/officeDocument/2006/math">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1(1+1)</m:t>
                        </m:r>
                      </m:num>
                      <m:den>
                        <m:r>
                          <a:rPr lang="en-US" sz="2000" b="0" i="1" smtClean="0">
                            <a:latin typeface="Cambria Math" panose="02040503050406030204" pitchFamily="18" charset="0"/>
                          </a:rPr>
                          <m:t>2</m:t>
                        </m:r>
                      </m:den>
                    </m:f>
                  </m:oMath>
                </a14:m>
                <a:r>
                  <a:rPr lang="en-SG" sz="2000" dirty="0"/>
                  <a:t>, therefore </a:t>
                </a: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(1)</m:t>
                    </m:r>
                  </m:oMath>
                </a14:m>
                <a:r>
                  <a:rPr lang="en-SG" sz="2000" dirty="0"/>
                  <a:t> is true.</a:t>
                </a:r>
              </a:p>
              <a:p>
                <a:pPr marL="457200" indent="-457200">
                  <a:buAutoNum type="arabicPeriod"/>
                  <a:tabLst>
                    <a:tab pos="339725" algn="l"/>
                  </a:tabLst>
                </a:pPr>
                <a:r>
                  <a:rPr lang="en-SG" sz="2000" dirty="0"/>
                  <a:t>Assume </a:t>
                </a:r>
                <a14:m>
                  <m:oMath xmlns:m="http://schemas.openxmlformats.org/officeDocument/2006/math">
                    <m:r>
                      <a:rPr lang="en-SG" sz="2000" i="1" dirty="0" smtClean="0">
                        <a:latin typeface="Cambria Math" panose="02040503050406030204" pitchFamily="18" charset="0"/>
                      </a:rPr>
                      <m:t>𝑃</m:t>
                    </m:r>
                    <m:r>
                      <a:rPr lang="en-SG" sz="2000" i="1" dirty="0" smtClean="0">
                        <a:latin typeface="Cambria Math" panose="02040503050406030204" pitchFamily="18" charset="0"/>
                      </a:rPr>
                      <m:t>(</m:t>
                    </m:r>
                    <m:r>
                      <a:rPr lang="en-SG" sz="2000" i="1" dirty="0" smtClean="0">
                        <a:latin typeface="Cambria Math" panose="02040503050406030204" pitchFamily="18" charset="0"/>
                      </a:rPr>
                      <m:t>𝑘</m:t>
                    </m:r>
                    <m:r>
                      <a:rPr lang="en-SG" sz="2000" i="1" dirty="0" smtClean="0">
                        <a:latin typeface="Cambria Math" panose="02040503050406030204" pitchFamily="18" charset="0"/>
                      </a:rPr>
                      <m:t>)</m:t>
                    </m:r>
                  </m:oMath>
                </a14:m>
                <a:r>
                  <a:rPr lang="en-SG" sz="2000" dirty="0"/>
                  <a:t> is </a:t>
                </a:r>
                <a:r>
                  <a:rPr lang="en-SG" sz="2000"/>
                  <a:t>true </a:t>
                </a:r>
                <a:r>
                  <a:rPr lang="en-SG" sz="2000" smtClean="0"/>
                  <a:t>for some </a:t>
                </a:r>
                <a14:m>
                  <m:oMath xmlns:m="http://schemas.openxmlformats.org/officeDocument/2006/math">
                    <m:r>
                      <a:rPr lang="en-US" sz="2000" b="0" i="1" dirty="0" smtClean="0">
                        <a:latin typeface="Cambria Math" panose="02040503050406030204" pitchFamily="18" charset="0"/>
                        <a:ea typeface="Cambria Math" panose="02040503050406030204" pitchFamily="18" charset="0"/>
                      </a:rPr>
                      <m:t>𝑘</m:t>
                    </m:r>
                    <m:r>
                      <a:rPr lang="en-US" sz="2000" b="0" i="1" dirty="0" smtClean="0">
                        <a:latin typeface="Cambria Math" panose="02040503050406030204" pitchFamily="18" charset="0"/>
                        <a:ea typeface="Cambria Math" panose="02040503050406030204" pitchFamily="18" charset="0"/>
                      </a:rPr>
                      <m:t>≥1.</m:t>
                    </m:r>
                  </m:oMath>
                </a14:m>
                <a:r>
                  <a:rPr lang="en-US" sz="2000" b="0" dirty="0">
                    <a:ea typeface="Cambria Math" panose="02040503050406030204" pitchFamily="18" charset="0"/>
                  </a:rPr>
                  <a:t> That is,</a:t>
                </a:r>
              </a:p>
              <a:p>
                <a:pPr>
                  <a:tabLst>
                    <a:tab pos="339725" algn="l"/>
                  </a:tabLst>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1+2+</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𝑘</m:t>
                      </m:r>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𝑘</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𝑘</m:t>
                          </m:r>
                          <m:r>
                            <a:rPr lang="en-US" sz="1600" i="1">
                              <a:latin typeface="Cambria Math" panose="02040503050406030204" pitchFamily="18" charset="0"/>
                              <a:ea typeface="Cambria Math" panose="02040503050406030204" pitchFamily="18" charset="0"/>
                            </a:rPr>
                            <m:t>+1)</m:t>
                          </m:r>
                        </m:num>
                        <m:den>
                          <m:r>
                            <a:rPr lang="en-US" sz="1600" i="1">
                              <a:latin typeface="Cambria Math" panose="02040503050406030204" pitchFamily="18" charset="0"/>
                              <a:ea typeface="Cambria Math" panose="02040503050406030204" pitchFamily="18" charset="0"/>
                            </a:rPr>
                            <m:t>2</m:t>
                          </m:r>
                        </m:den>
                      </m:f>
                    </m:oMath>
                  </m:oMathPara>
                </a14:m>
                <a:endParaRPr lang="en-US" sz="2000" b="0" dirty="0">
                  <a:ea typeface="Cambria Math" panose="02040503050406030204" pitchFamily="18" charset="0"/>
                </a:endParaRPr>
              </a:p>
              <a:p>
                <a:pPr marL="457200" indent="-457200">
                  <a:buFont typeface="+mj-lt"/>
                  <a:buAutoNum type="arabicPeriod" startAt="4"/>
                  <a:tabLst>
                    <a:tab pos="339725" algn="l"/>
                  </a:tabLst>
                </a:pPr>
                <a:r>
                  <a:rPr lang="en-SG" sz="2000" dirty="0"/>
                  <a:t>Inductive step: </a:t>
                </a:r>
                <a:r>
                  <a:rPr lang="en-SG" sz="2000" dirty="0">
                    <a:solidFill>
                      <a:srgbClr val="006600"/>
                    </a:solidFill>
                  </a:rPr>
                  <a:t>(To show </a:t>
                </a:r>
                <a14:m>
                  <m:oMath xmlns:m="http://schemas.openxmlformats.org/officeDocument/2006/math">
                    <m:r>
                      <a:rPr lang="en-SG" sz="2000" i="1" dirty="0">
                        <a:solidFill>
                          <a:srgbClr val="006600"/>
                        </a:solidFill>
                        <a:latin typeface="Cambria Math" panose="02040503050406030204" pitchFamily="18" charset="0"/>
                      </a:rPr>
                      <m:t>𝑃</m:t>
                    </m:r>
                    <m:r>
                      <a:rPr lang="en-SG" sz="2000" i="1" dirty="0">
                        <a:solidFill>
                          <a:srgbClr val="006600"/>
                        </a:solidFill>
                        <a:latin typeface="Cambria Math" panose="02040503050406030204" pitchFamily="18" charset="0"/>
                      </a:rPr>
                      <m:t>(</m:t>
                    </m:r>
                    <m:r>
                      <a:rPr lang="en-SG" sz="2000" i="1" dirty="0">
                        <a:solidFill>
                          <a:srgbClr val="006600"/>
                        </a:solidFill>
                        <a:latin typeface="Cambria Math" panose="02040503050406030204" pitchFamily="18" charset="0"/>
                      </a:rPr>
                      <m:t>𝑘</m:t>
                    </m:r>
                    <m:r>
                      <a:rPr lang="en-US" sz="2000" b="0" i="1" dirty="0" smtClean="0">
                        <a:solidFill>
                          <a:srgbClr val="006600"/>
                        </a:solidFill>
                        <a:latin typeface="Cambria Math" panose="02040503050406030204" pitchFamily="18" charset="0"/>
                      </a:rPr>
                      <m:t>+1</m:t>
                    </m:r>
                    <m:r>
                      <a:rPr lang="en-SG" sz="2000" i="1" dirty="0">
                        <a:solidFill>
                          <a:srgbClr val="006600"/>
                        </a:solidFill>
                        <a:latin typeface="Cambria Math" panose="02040503050406030204" pitchFamily="18" charset="0"/>
                      </a:rPr>
                      <m:t>)</m:t>
                    </m:r>
                  </m:oMath>
                </a14:m>
                <a:r>
                  <a:rPr lang="en-SG" sz="2000" dirty="0">
                    <a:solidFill>
                      <a:srgbClr val="006600"/>
                    </a:solidFill>
                  </a:rPr>
                  <a:t> is true.)</a:t>
                </a:r>
              </a:p>
              <a:p>
                <a:pPr>
                  <a:tabLst>
                    <a:tab pos="461963" algn="l"/>
                    <a:tab pos="852488" algn="l"/>
                  </a:tabLst>
                </a:pPr>
                <a:r>
                  <a:rPr lang="en-SG" sz="2000" dirty="0"/>
                  <a:t>	4.1.		</a:t>
                </a:r>
                <a14:m>
                  <m:oMath xmlns:m="http://schemas.openxmlformats.org/officeDocument/2006/math">
                    <m:r>
                      <a:rPr lang="en-US" sz="2000" i="1" smtClean="0">
                        <a:solidFill>
                          <a:srgbClr val="C00000"/>
                        </a:solidFill>
                        <a:latin typeface="Cambria Math" panose="02040503050406030204" pitchFamily="18" charset="0"/>
                      </a:rPr>
                      <m:t>1+2+</m:t>
                    </m:r>
                    <m:r>
                      <a:rPr lang="en-US" sz="2000" i="1">
                        <a:solidFill>
                          <a:srgbClr val="C00000"/>
                        </a:solidFill>
                        <a:latin typeface="Cambria Math" panose="02040503050406030204" pitchFamily="18" charset="0"/>
                        <a:ea typeface="Cambria Math" panose="02040503050406030204" pitchFamily="18" charset="0"/>
                      </a:rPr>
                      <m:t>⋯+</m:t>
                    </m:r>
                    <m:r>
                      <a:rPr lang="en-US" sz="2000" i="1">
                        <a:solidFill>
                          <a:srgbClr val="C00000"/>
                        </a:solidFill>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m:t>
                    </m:r>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𝑘</m:t>
                        </m:r>
                        <m:r>
                          <a:rPr lang="en-US" sz="2000" b="0" i="1" smtClean="0">
                            <a:solidFill>
                              <a:schemeClr val="tx1"/>
                            </a:solidFill>
                            <a:latin typeface="Cambria Math" panose="02040503050406030204" pitchFamily="18" charset="0"/>
                            <a:ea typeface="Cambria Math" panose="02040503050406030204" pitchFamily="18" charset="0"/>
                          </a:rPr>
                          <m:t>+1</m:t>
                        </m:r>
                      </m:e>
                    </m:d>
                    <m:r>
                      <a:rPr lang="en-US" sz="2000" i="1">
                        <a:latin typeface="Cambria Math" panose="02040503050406030204" pitchFamily="18" charset="0"/>
                        <a:ea typeface="Cambria Math" panose="02040503050406030204" pitchFamily="18" charset="0"/>
                      </a:rPr>
                      <m:t>=</m:t>
                    </m:r>
                    <m:f>
                      <m:fPr>
                        <m:ctrlPr>
                          <a:rPr lang="en-US" sz="2000" i="1" smtClean="0">
                            <a:solidFill>
                              <a:srgbClr val="C00000"/>
                            </a:solidFill>
                            <a:latin typeface="Cambria Math" panose="02040503050406030204" pitchFamily="18" charset="0"/>
                            <a:ea typeface="Cambria Math" panose="02040503050406030204" pitchFamily="18" charset="0"/>
                          </a:rPr>
                        </m:ctrlPr>
                      </m:fPr>
                      <m:num>
                        <m:r>
                          <a:rPr lang="en-US" sz="2000" i="1">
                            <a:solidFill>
                              <a:srgbClr val="C00000"/>
                            </a:solidFill>
                            <a:latin typeface="Cambria Math" panose="02040503050406030204" pitchFamily="18" charset="0"/>
                            <a:ea typeface="Cambria Math" panose="02040503050406030204" pitchFamily="18" charset="0"/>
                          </a:rPr>
                          <m:t>𝑘</m:t>
                        </m:r>
                        <m:d>
                          <m:dPr>
                            <m:ctrlPr>
                              <a:rPr lang="en-US" sz="2000" i="1">
                                <a:solidFill>
                                  <a:srgbClr val="C00000"/>
                                </a:solidFill>
                                <a:latin typeface="Cambria Math" panose="02040503050406030204" pitchFamily="18" charset="0"/>
                                <a:ea typeface="Cambria Math" panose="02040503050406030204" pitchFamily="18" charset="0"/>
                              </a:rPr>
                            </m:ctrlPr>
                          </m:dPr>
                          <m:e>
                            <m:r>
                              <a:rPr lang="en-US" sz="2000" i="1">
                                <a:solidFill>
                                  <a:srgbClr val="C00000"/>
                                </a:solidFill>
                                <a:latin typeface="Cambria Math" panose="02040503050406030204" pitchFamily="18" charset="0"/>
                                <a:ea typeface="Cambria Math" panose="02040503050406030204" pitchFamily="18" charset="0"/>
                              </a:rPr>
                              <m:t>𝑘</m:t>
                            </m:r>
                            <m:r>
                              <a:rPr lang="en-US" sz="2000" i="1">
                                <a:solidFill>
                                  <a:srgbClr val="C00000"/>
                                </a:solidFill>
                                <a:latin typeface="Cambria Math" panose="02040503050406030204" pitchFamily="18" charset="0"/>
                                <a:ea typeface="Cambria Math" panose="02040503050406030204" pitchFamily="18" charset="0"/>
                              </a:rPr>
                              <m:t>+1</m:t>
                            </m:r>
                          </m:e>
                        </m:d>
                      </m:num>
                      <m:den>
                        <m:r>
                          <a:rPr lang="en-US" sz="2000" i="1">
                            <a:solidFill>
                              <a:srgbClr val="C00000"/>
                            </a:solidFill>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m:t>
                    </m:r>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𝑘</m:t>
                        </m:r>
                        <m:r>
                          <a:rPr lang="en-US" sz="2000" b="0" i="1" smtClean="0">
                            <a:solidFill>
                              <a:schemeClr val="tx1"/>
                            </a:solidFill>
                            <a:latin typeface="Cambria Math" panose="02040503050406030204" pitchFamily="18" charset="0"/>
                            <a:ea typeface="Cambria Math" panose="02040503050406030204" pitchFamily="18" charset="0"/>
                          </a:rPr>
                          <m:t>+1</m:t>
                        </m:r>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e>
                        </m:d>
                        <m:d>
                          <m:dPr>
                            <m:ctrlPr>
                              <a:rPr lang="en-US" sz="2000" b="0" i="1" smtClean="0">
                                <a:latin typeface="Cambria Math" panose="02040503050406030204" pitchFamily="18" charset="0"/>
                                <a:ea typeface="Cambria Math" panose="02040503050406030204" pitchFamily="18" charset="0"/>
                              </a:rPr>
                            </m:ctrlPr>
                          </m:dPr>
                          <m:e>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e>
                            </m:d>
                            <m:r>
                              <a:rPr lang="en-US" sz="2000" b="0" i="1" smtClean="0">
                                <a:latin typeface="Cambria Math" panose="02040503050406030204" pitchFamily="18" charset="0"/>
                                <a:ea typeface="Cambria Math" panose="02040503050406030204" pitchFamily="18" charset="0"/>
                              </a:rPr>
                              <m:t>+1</m:t>
                            </m:r>
                          </m:e>
                        </m:d>
                      </m:num>
                      <m:den>
                        <m:r>
                          <a:rPr lang="en-US" sz="2000" b="0" i="1" smtClean="0">
                            <a:latin typeface="Cambria Math" panose="02040503050406030204" pitchFamily="18" charset="0"/>
                            <a:ea typeface="Cambria Math" panose="02040503050406030204" pitchFamily="18" charset="0"/>
                          </a:rPr>
                          <m:t>2</m:t>
                        </m:r>
                      </m:den>
                    </m:f>
                  </m:oMath>
                </a14:m>
                <a:endParaRPr lang="en-SG" sz="2000" dirty="0"/>
              </a:p>
              <a:p>
                <a:pPr>
                  <a:tabLst>
                    <a:tab pos="461963" algn="l"/>
                    <a:tab pos="852488" algn="l"/>
                  </a:tabLst>
                </a:pPr>
                <a:r>
                  <a:rPr lang="en-SG" sz="2000" dirty="0"/>
                  <a:t>	4.2.		Therefore </a:t>
                </a:r>
                <a14:m>
                  <m:oMath xmlns:m="http://schemas.openxmlformats.org/officeDocument/2006/math">
                    <m:r>
                      <a:rPr lang="en-SG" sz="2000" i="1" dirty="0">
                        <a:latin typeface="Cambria Math" panose="02040503050406030204" pitchFamily="18" charset="0"/>
                      </a:rPr>
                      <m:t>𝑃</m:t>
                    </m:r>
                    <m:r>
                      <a:rPr lang="en-SG" sz="2000" i="1" dirty="0">
                        <a:latin typeface="Cambria Math" panose="02040503050406030204" pitchFamily="18" charset="0"/>
                      </a:rPr>
                      <m:t>(</m:t>
                    </m:r>
                    <m:r>
                      <a:rPr lang="en-SG" sz="2000" i="1" dirty="0">
                        <a:latin typeface="Cambria Math" panose="02040503050406030204" pitchFamily="18" charset="0"/>
                      </a:rPr>
                      <m:t>𝑘</m:t>
                    </m:r>
                    <m:r>
                      <a:rPr lang="en-US" sz="2000" i="1" dirty="0">
                        <a:latin typeface="Cambria Math" panose="02040503050406030204" pitchFamily="18" charset="0"/>
                      </a:rPr>
                      <m:t>+1</m:t>
                    </m:r>
                    <m:r>
                      <a:rPr lang="en-SG" sz="2000" i="1" dirty="0">
                        <a:latin typeface="Cambria Math" panose="02040503050406030204" pitchFamily="18" charset="0"/>
                      </a:rPr>
                      <m:t>)</m:t>
                    </m:r>
                  </m:oMath>
                </a14:m>
                <a:r>
                  <a:rPr lang="en-SG" sz="2000" dirty="0"/>
                  <a:t> is true.</a:t>
                </a:r>
              </a:p>
              <a:p>
                <a:pPr>
                  <a:tabLst>
                    <a:tab pos="461963" algn="l"/>
                    <a:tab pos="852488" algn="l"/>
                  </a:tabLst>
                </a:pPr>
                <a:r>
                  <a:rPr lang="en-SG" sz="2000" dirty="0"/>
                  <a:t>5.	</a:t>
                </a:r>
                <a:r>
                  <a:rPr lang="en-SG" sz="2000" dirty="0">
                    <a:solidFill>
                      <a:srgbClr val="006600"/>
                    </a:solidFill>
                  </a:rPr>
                  <a:t>(We have proved </a:t>
                </a:r>
                <a14:m>
                  <m:oMath xmlns:m="http://schemas.openxmlformats.org/officeDocument/2006/math">
                    <m:r>
                      <a:rPr lang="en-SG" sz="2000" i="1" dirty="0" smtClean="0">
                        <a:solidFill>
                          <a:srgbClr val="006600"/>
                        </a:solidFill>
                        <a:latin typeface="Cambria Math" panose="02040503050406030204" pitchFamily="18" charset="0"/>
                      </a:rPr>
                      <m:t>𝑃</m:t>
                    </m:r>
                    <m:r>
                      <a:rPr lang="en-SG" sz="2000" i="1" dirty="0" smtClean="0">
                        <a:solidFill>
                          <a:srgbClr val="006600"/>
                        </a:solidFill>
                        <a:latin typeface="Cambria Math" panose="02040503050406030204" pitchFamily="18" charset="0"/>
                      </a:rPr>
                      <m:t>(1)</m:t>
                    </m:r>
                  </m:oMath>
                </a14:m>
                <a:r>
                  <a:rPr lang="en-SG" sz="2000" dirty="0">
                    <a:solidFill>
                      <a:srgbClr val="006600"/>
                    </a:solidFill>
                  </a:rPr>
                  <a:t> and </a:t>
                </a:r>
                <a14:m>
                  <m:oMath xmlns:m="http://schemas.openxmlformats.org/officeDocument/2006/math">
                    <m:r>
                      <a:rPr lang="en-SG" sz="2000" i="1" dirty="0" smtClean="0">
                        <a:solidFill>
                          <a:srgbClr val="006600"/>
                        </a:solidFill>
                        <a:latin typeface="Cambria Math" panose="02040503050406030204" pitchFamily="18" charset="0"/>
                      </a:rPr>
                      <m:t>𝑃</m:t>
                    </m:r>
                    <m:r>
                      <a:rPr lang="en-SG" sz="2000" i="1" dirty="0" smtClean="0">
                        <a:solidFill>
                          <a:srgbClr val="006600"/>
                        </a:solidFill>
                        <a:latin typeface="Cambria Math" panose="02040503050406030204" pitchFamily="18" charset="0"/>
                      </a:rPr>
                      <m:t>(</m:t>
                    </m:r>
                    <m:r>
                      <a:rPr lang="en-SG" sz="2000" i="1" dirty="0" smtClean="0">
                        <a:solidFill>
                          <a:srgbClr val="006600"/>
                        </a:solidFill>
                        <a:latin typeface="Cambria Math" panose="02040503050406030204" pitchFamily="18" charset="0"/>
                      </a:rPr>
                      <m:t>𝑘</m:t>
                    </m:r>
                    <m:r>
                      <a:rPr lang="en-SG" sz="2000" i="1" dirty="0" smtClean="0">
                        <a:solidFill>
                          <a:srgbClr val="006600"/>
                        </a:solidFill>
                        <a:latin typeface="Cambria Math" panose="02040503050406030204" pitchFamily="18" charset="0"/>
                      </a:rPr>
                      <m:t>)→</m:t>
                    </m:r>
                    <m:r>
                      <a:rPr lang="en-US" sz="2000" b="0" i="1" dirty="0" smtClean="0">
                        <a:solidFill>
                          <a:srgbClr val="006600"/>
                        </a:solidFill>
                        <a:latin typeface="Cambria Math" panose="02040503050406030204" pitchFamily="18" charset="0"/>
                        <a:ea typeface="Cambria Math" panose="02040503050406030204" pitchFamily="18" charset="0"/>
                      </a:rPr>
                      <m:t>𝑃</m:t>
                    </m:r>
                    <m:r>
                      <a:rPr lang="en-US" sz="2000" b="0" i="1" dirty="0" smtClean="0">
                        <a:solidFill>
                          <a:srgbClr val="006600"/>
                        </a:solidFill>
                        <a:latin typeface="Cambria Math" panose="02040503050406030204" pitchFamily="18" charset="0"/>
                        <a:ea typeface="Cambria Math" panose="02040503050406030204" pitchFamily="18" charset="0"/>
                      </a:rPr>
                      <m:t>(</m:t>
                    </m:r>
                    <m:r>
                      <a:rPr lang="en-US" sz="2000" b="0" i="1" dirty="0" smtClean="0">
                        <a:solidFill>
                          <a:srgbClr val="006600"/>
                        </a:solidFill>
                        <a:latin typeface="Cambria Math" panose="02040503050406030204" pitchFamily="18" charset="0"/>
                        <a:ea typeface="Cambria Math" panose="02040503050406030204" pitchFamily="18" charset="0"/>
                      </a:rPr>
                      <m:t>𝑘</m:t>
                    </m:r>
                    <m:r>
                      <a:rPr lang="en-US" sz="2000" b="0" i="1" dirty="0" smtClean="0">
                        <a:solidFill>
                          <a:srgbClr val="006600"/>
                        </a:solidFill>
                        <a:latin typeface="Cambria Math" panose="02040503050406030204" pitchFamily="18" charset="0"/>
                        <a:ea typeface="Cambria Math" panose="02040503050406030204" pitchFamily="18" charset="0"/>
                      </a:rPr>
                      <m:t>+1)</m:t>
                    </m:r>
                  </m:oMath>
                </a14:m>
                <a:r>
                  <a:rPr lang="en-SG" sz="2000" dirty="0">
                    <a:solidFill>
                      <a:srgbClr val="006600"/>
                    </a:solidFill>
                  </a:rPr>
                  <a:t>)</a:t>
                </a:r>
                <a:br>
                  <a:rPr lang="en-SG" sz="2000" dirty="0">
                    <a:solidFill>
                      <a:srgbClr val="006600"/>
                    </a:solidFill>
                  </a:rPr>
                </a:br>
                <a:r>
                  <a:rPr lang="en-SG" sz="2000" dirty="0"/>
                  <a:t>	Therefore, </a:t>
                </a:r>
                <a14:m>
                  <m:oMath xmlns:m="http://schemas.openxmlformats.org/officeDocument/2006/math">
                    <m:r>
                      <a:rPr lang="en-SG" sz="2000" i="1" dirty="0" smtClean="0">
                        <a:latin typeface="Cambria Math" panose="02040503050406030204" pitchFamily="18" charset="0"/>
                      </a:rPr>
                      <m:t>𝑃</m:t>
                    </m:r>
                    <m:r>
                      <a:rPr lang="en-SG" sz="2000" i="1" dirty="0" smtClean="0">
                        <a:latin typeface="Cambria Math" panose="02040503050406030204" pitchFamily="18" charset="0"/>
                      </a:rPr>
                      <m:t>(</m:t>
                    </m:r>
                    <m:r>
                      <a:rPr lang="en-SG" sz="2000" i="1" dirty="0" smtClean="0">
                        <a:latin typeface="Cambria Math" panose="02040503050406030204" pitchFamily="18" charset="0"/>
                      </a:rPr>
                      <m:t>𝑛</m:t>
                    </m:r>
                    <m:r>
                      <a:rPr lang="en-SG" sz="2000" i="1" dirty="0" smtClean="0">
                        <a:latin typeface="Cambria Math" panose="02040503050406030204" pitchFamily="18" charset="0"/>
                      </a:rPr>
                      <m:t>)</m:t>
                    </m:r>
                  </m:oMath>
                </a14:m>
                <a:r>
                  <a:rPr lang="en-SG" sz="2000" dirty="0"/>
                  <a:t> is true for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ℤ</m:t>
                        </m:r>
                      </m:e>
                      <m:sup>
                        <m:r>
                          <a:rPr lang="en-US" sz="2000" i="1">
                            <a:latin typeface="Cambria Math" panose="02040503050406030204" pitchFamily="18" charset="0"/>
                            <a:ea typeface="Cambria Math" panose="02040503050406030204" pitchFamily="18" charset="0"/>
                          </a:rPr>
                          <m:t>+</m:t>
                        </m:r>
                      </m:sup>
                    </m:sSup>
                  </m:oMath>
                </a14:m>
                <a:r>
                  <a:rPr lang="en-SG" sz="2000" dirty="0"/>
                  <a:t>.</a:t>
                </a:r>
              </a:p>
            </p:txBody>
          </p:sp>
        </mc:Choice>
        <mc:Fallback xmlns="">
          <p:sp>
            <p:nvSpPr>
              <p:cNvPr id="55" name="TextBox 54"/>
              <p:cNvSpPr txBox="1">
                <a:spLocks noRot="1" noChangeAspect="1" noMove="1" noResize="1" noEditPoints="1" noAdjustHandles="1" noChangeArrowheads="1" noChangeShapeType="1" noTextEdit="1"/>
              </p:cNvSpPr>
              <p:nvPr/>
            </p:nvSpPr>
            <p:spPr>
              <a:xfrm>
                <a:off x="324356" y="2858928"/>
                <a:ext cx="7865848" cy="3840282"/>
              </a:xfrm>
              <a:prstGeom prst="rect">
                <a:avLst/>
              </a:prstGeom>
              <a:blipFill>
                <a:blip r:embed="rId4"/>
                <a:stretch>
                  <a:fillRect l="-1162" t="-1270" b="-2857"/>
                </a:stretch>
              </a:blipFill>
            </p:spPr>
            <p:txBody>
              <a:bodyPr/>
              <a:lstStyle/>
              <a:p>
                <a:r>
                  <a:rPr lang="en-US">
                    <a:noFill/>
                  </a:rPr>
                  <a:t> </a:t>
                </a:r>
              </a:p>
            </p:txBody>
          </p:sp>
        </mc:Fallback>
      </mc:AlternateContent>
      <p:sp>
        <p:nvSpPr>
          <p:cNvPr id="9" name="TextBox 8"/>
          <p:cNvSpPr txBox="1"/>
          <p:nvPr/>
        </p:nvSpPr>
        <p:spPr>
          <a:xfrm>
            <a:off x="6469925" y="3726641"/>
            <a:ext cx="2233987" cy="1200329"/>
          </a:xfrm>
          <a:prstGeom prst="rect">
            <a:avLst/>
          </a:prstGeom>
          <a:solidFill>
            <a:schemeClr val="accent1">
              <a:lumMod val="20000"/>
              <a:lumOff val="80000"/>
            </a:schemeClr>
          </a:solidFill>
          <a:ln>
            <a:solidFill>
              <a:schemeClr val="tx1"/>
            </a:solidFill>
          </a:ln>
        </p:spPr>
        <p:txBody>
          <a:bodyPr wrap="square" rtlCol="0">
            <a:spAutoFit/>
          </a:bodyPr>
          <a:lstStyle/>
          <a:p>
            <a:r>
              <a:rPr lang="en-US" dirty="0"/>
              <a:t>Text in </a:t>
            </a:r>
            <a:r>
              <a:rPr lang="en-US" dirty="0">
                <a:solidFill>
                  <a:srgbClr val="006600"/>
                </a:solidFill>
              </a:rPr>
              <a:t>green</a:t>
            </a:r>
            <a:r>
              <a:rPr lang="en-US" dirty="0"/>
              <a:t> are comments that may be omitted in your solution.</a:t>
            </a:r>
          </a:p>
        </p:txBody>
      </p:sp>
      <p:grpSp>
        <p:nvGrpSpPr>
          <p:cNvPr id="15" name="Group 14"/>
          <p:cNvGrpSpPr/>
          <p:nvPr/>
        </p:nvGrpSpPr>
        <p:grpSpPr>
          <a:xfrm>
            <a:off x="3042851" y="5652002"/>
            <a:ext cx="4962418" cy="841540"/>
            <a:chOff x="3133618" y="5291191"/>
            <a:chExt cx="4962418" cy="841540"/>
          </a:xfrm>
        </p:grpSpPr>
        <p:cxnSp>
          <p:nvCxnSpPr>
            <p:cNvPr id="11" name="Straight Arrow Connector 10"/>
            <p:cNvCxnSpPr/>
            <p:nvPr/>
          </p:nvCxnSpPr>
          <p:spPr>
            <a:xfrm flipH="1" flipV="1">
              <a:off x="3133618" y="5291191"/>
              <a:ext cx="3427074" cy="39041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5012076" y="5309189"/>
              <a:ext cx="1548616" cy="33206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6560692" y="5486400"/>
                  <a:ext cx="1535344" cy="646331"/>
                </a:xfrm>
                <a:prstGeom prst="rect">
                  <a:avLst/>
                </a:prstGeom>
                <a:solidFill>
                  <a:schemeClr val="accent4">
                    <a:lumMod val="20000"/>
                    <a:lumOff val="80000"/>
                  </a:schemeClr>
                </a:solidFill>
                <a:ln>
                  <a:solidFill>
                    <a:schemeClr val="tx1"/>
                  </a:solidFill>
                </a:ln>
              </p:spPr>
              <p:txBody>
                <a:bodyPr wrap="square" rtlCol="0">
                  <a:spAutoFit/>
                </a:bodyPr>
                <a:lstStyle/>
                <a:p>
                  <a:r>
                    <a:rPr lang="en-US" dirty="0"/>
                    <a:t>How we make use of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6560692" y="5486400"/>
                  <a:ext cx="1535344" cy="646331"/>
                </a:xfrm>
                <a:prstGeom prst="rect">
                  <a:avLst/>
                </a:prstGeom>
                <a:blipFill>
                  <a:blip r:embed="rId5"/>
                  <a:stretch>
                    <a:fillRect l="-2756" t="-3704" r="-3543" b="-12963"/>
                  </a:stretch>
                </a:blipFill>
                <a:ln>
                  <a:solidFill>
                    <a:schemeClr val="tx1"/>
                  </a:solidFill>
                </a:ln>
              </p:spPr>
              <p:txBody>
                <a:bodyPr/>
                <a:lstStyle/>
                <a:p>
                  <a:r>
                    <a:rPr lang="en-US">
                      <a:noFill/>
                    </a:rPr>
                    <a:t> </a:t>
                  </a:r>
                </a:p>
              </p:txBody>
            </p:sp>
          </mc:Fallback>
        </mc:AlternateContent>
      </p:grpSp>
      <p:grpSp>
        <p:nvGrpSpPr>
          <p:cNvPr id="40" name="Group 39">
            <a:extLst>
              <a:ext uri="{FF2B5EF4-FFF2-40B4-BE49-F238E27FC236}">
                <a16:creationId xmlns:a16="http://schemas.microsoft.com/office/drawing/2014/main" id="{44F7F784-2A98-4ECE-B1BE-B19323379F0D}"/>
              </a:ext>
            </a:extLst>
          </p:cNvPr>
          <p:cNvGrpSpPr/>
          <p:nvPr/>
        </p:nvGrpSpPr>
        <p:grpSpPr>
          <a:xfrm>
            <a:off x="616152" y="1249104"/>
            <a:ext cx="7863578" cy="1434689"/>
            <a:chOff x="993228" y="4598517"/>
            <a:chExt cx="7863578" cy="1262545"/>
          </a:xfrm>
        </p:grpSpPr>
        <p:sp>
          <p:nvSpPr>
            <p:cNvPr id="42" name="Rectangle 41">
              <a:extLst>
                <a:ext uri="{FF2B5EF4-FFF2-40B4-BE49-F238E27FC236}">
                  <a16:creationId xmlns:a16="http://schemas.microsoft.com/office/drawing/2014/main" id="{0A93DB25-BBD2-49AA-AB8F-F7E98ECC9485}"/>
                </a:ext>
              </a:extLst>
            </p:cNvPr>
            <p:cNvSpPr/>
            <p:nvPr/>
          </p:nvSpPr>
          <p:spPr>
            <a:xfrm>
              <a:off x="993228" y="4598518"/>
              <a:ext cx="7863578" cy="1262544"/>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Rectangle 42">
              <a:extLst>
                <a:ext uri="{FF2B5EF4-FFF2-40B4-BE49-F238E27FC236}">
                  <a16:creationId xmlns:a16="http://schemas.microsoft.com/office/drawing/2014/main" id="{5D631800-E4E3-427B-A05F-801E39A1F7DE}"/>
                </a:ext>
              </a:extLst>
            </p:cNvPr>
            <p:cNvSpPr/>
            <p:nvPr/>
          </p:nvSpPr>
          <p:spPr>
            <a:xfrm>
              <a:off x="993228" y="4598517"/>
              <a:ext cx="7863578" cy="45272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72A9A8BB-1C4B-4AB6-AB45-E467F8BA5901}"/>
                    </a:ext>
                  </a:extLst>
                </p:cNvPr>
                <p:cNvSpPr txBox="1"/>
                <p:nvPr/>
              </p:nvSpPr>
              <p:spPr>
                <a:xfrm>
                  <a:off x="1109374" y="4645644"/>
                  <a:ext cx="7056040" cy="406271"/>
                </a:xfrm>
                <a:prstGeom prst="rect">
                  <a:avLst/>
                </a:prstGeom>
                <a:noFill/>
              </p:spPr>
              <p:txBody>
                <a:bodyPr wrap="square" rtlCol="0">
                  <a:spAutoFit/>
                </a:bodyPr>
                <a:lstStyle/>
                <a:p>
                  <a:r>
                    <a:rPr lang="en-SG" sz="2400" dirty="0">
                      <a:solidFill>
                        <a:schemeClr val="bg1"/>
                      </a:solidFill>
                    </a:rPr>
                    <a:t>Theorem 5.2.2 (5</a:t>
                  </a:r>
                  <a:r>
                    <a:rPr lang="en-SG" sz="2400" baseline="30000" dirty="0">
                      <a:solidFill>
                        <a:schemeClr val="bg1"/>
                      </a:solidFill>
                    </a:rPr>
                    <a:t>th</a:t>
                  </a:r>
                  <a:r>
                    <a:rPr lang="en-SG" sz="2400" dirty="0">
                      <a:solidFill>
                        <a:schemeClr val="bg1"/>
                      </a:solidFill>
                    </a:rPr>
                    <a:t>: 5.2.1) Sum of the First </a:t>
                  </a:r>
                  <a14:m>
                    <m:oMath xmlns:m="http://schemas.openxmlformats.org/officeDocument/2006/math">
                      <m:r>
                        <a:rPr lang="en-SG" sz="2400" i="1" dirty="0" smtClean="0">
                          <a:solidFill>
                            <a:schemeClr val="bg1"/>
                          </a:solidFill>
                          <a:latin typeface="Cambria Math" panose="02040503050406030204" pitchFamily="18" charset="0"/>
                        </a:rPr>
                        <m:t>𝑛</m:t>
                      </m:r>
                    </m:oMath>
                  </a14:m>
                  <a:r>
                    <a:rPr lang="en-SG" sz="2400" dirty="0">
                      <a:solidFill>
                        <a:schemeClr val="bg1"/>
                      </a:solidFill>
                    </a:rPr>
                    <a:t> Integers </a:t>
                  </a:r>
                </a:p>
              </p:txBody>
            </p:sp>
          </mc:Choice>
          <mc:Fallback xmlns="">
            <p:sp>
              <p:nvSpPr>
                <p:cNvPr id="44" name="TextBox 43">
                  <a:extLst>
                    <a:ext uri="{FF2B5EF4-FFF2-40B4-BE49-F238E27FC236}">
                      <a16:creationId xmlns:a16="http://schemas.microsoft.com/office/drawing/2014/main" id="{72A9A8BB-1C4B-4AB6-AB45-E467F8BA5901}"/>
                    </a:ext>
                  </a:extLst>
                </p:cNvPr>
                <p:cNvSpPr txBox="1">
                  <a:spLocks noRot="1" noChangeAspect="1" noMove="1" noResize="1" noEditPoints="1" noAdjustHandles="1" noChangeArrowheads="1" noChangeShapeType="1" noTextEdit="1"/>
                </p:cNvSpPr>
                <p:nvPr/>
              </p:nvSpPr>
              <p:spPr>
                <a:xfrm>
                  <a:off x="1109374" y="4645644"/>
                  <a:ext cx="7056040" cy="406271"/>
                </a:xfrm>
                <a:prstGeom prst="rect">
                  <a:avLst/>
                </a:prstGeom>
                <a:blipFill>
                  <a:blip r:embed="rId6"/>
                  <a:stretch>
                    <a:fillRect l="-1295"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8519CE7-7A53-401A-A8B2-6D07CA243D2D}"/>
                    </a:ext>
                  </a:extLst>
                </p:cNvPr>
                <p:cNvSpPr txBox="1"/>
                <p:nvPr/>
              </p:nvSpPr>
              <p:spPr>
                <a:xfrm>
                  <a:off x="1109374" y="5039646"/>
                  <a:ext cx="7416249" cy="814912"/>
                </a:xfrm>
                <a:prstGeom prst="rect">
                  <a:avLst/>
                </a:prstGeom>
                <a:noFill/>
              </p:spPr>
              <p:txBody>
                <a:bodyPr wrap="square" rtlCol="0">
                  <a:spAutoFit/>
                </a:bodyPr>
                <a:lstStyle/>
                <a:p>
                  <a:pPr>
                    <a:spcAft>
                      <a:spcPts val="600"/>
                    </a:spcAft>
                    <a:tabLst>
                      <a:tab pos="6192838" algn="l"/>
                    </a:tabLst>
                  </a:pPr>
                  <a:r>
                    <a:rPr lang="en-SG" sz="2000" dirty="0"/>
                    <a:t>For all integers </a:t>
                  </a:r>
                  <a14:m>
                    <m:oMath xmlns:m="http://schemas.openxmlformats.org/officeDocument/2006/math">
                      <m:r>
                        <a:rPr lang="en-SG" sz="2000" b="0" i="1" smtClean="0">
                          <a:latin typeface="Cambria Math" panose="02040503050406030204" pitchFamily="18" charset="0"/>
                        </a:rPr>
                        <m:t>𝑛</m:t>
                      </m:r>
                      <m:r>
                        <a:rPr lang="en-SG" sz="2000" b="0" i="1" smtClean="0">
                          <a:latin typeface="Cambria Math" panose="02040503050406030204" pitchFamily="18" charset="0"/>
                          <a:ea typeface="Cambria Math" panose="02040503050406030204" pitchFamily="18" charset="0"/>
                        </a:rPr>
                        <m:t>≥1,</m:t>
                      </m:r>
                    </m:oMath>
                  </a14:m>
                  <a:endParaRPr lang="en-SG" sz="1600" dirty="0"/>
                </a:p>
                <a:p>
                  <a:pPr>
                    <a:spcAft>
                      <a:spcPts val="600"/>
                    </a:spcAft>
                    <a:tabLst>
                      <a:tab pos="1793875" algn="l"/>
                      <a:tab pos="6192838" algn="l"/>
                    </a:tabLst>
                  </a:pPr>
                  <a:r>
                    <a:rPr lang="en-SG" sz="1600" dirty="0"/>
                    <a:t>	</a:t>
                  </a:r>
                  <a14:m>
                    <m:oMath xmlns:m="http://schemas.openxmlformats.org/officeDocument/2006/math">
                      <m:r>
                        <a:rPr lang="en-SG" sz="2000" b="0" i="1" smtClean="0">
                          <a:latin typeface="Cambria Math" panose="02040503050406030204" pitchFamily="18" charset="0"/>
                        </a:rPr>
                        <m:t>1+2+3+</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𝑛</m:t>
                      </m:r>
                      <m:r>
                        <a:rPr lang="en-SG" sz="2000" b="0" i="1" smtClean="0">
                          <a:latin typeface="Cambria Math" panose="02040503050406030204" pitchFamily="18" charset="0"/>
                          <a:ea typeface="Cambria Math" panose="02040503050406030204" pitchFamily="18" charset="0"/>
                        </a:rPr>
                        <m:t>=</m:t>
                      </m:r>
                      <m:f>
                        <m:fPr>
                          <m:ctrlPr>
                            <a:rPr lang="en-SG" sz="2000" b="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𝑛</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𝑛</m:t>
                          </m:r>
                          <m:r>
                            <a:rPr lang="en-SG" sz="2000" b="0" i="1" smtClean="0">
                              <a:latin typeface="Cambria Math" panose="02040503050406030204" pitchFamily="18" charset="0"/>
                              <a:ea typeface="Cambria Math" panose="02040503050406030204" pitchFamily="18" charset="0"/>
                            </a:rPr>
                            <m:t>+1)</m:t>
                          </m:r>
                        </m:num>
                        <m:den>
                          <m:r>
                            <a:rPr lang="en-SG" sz="2000" b="0" i="1" smtClean="0">
                              <a:latin typeface="Cambria Math" panose="02040503050406030204" pitchFamily="18" charset="0"/>
                              <a:ea typeface="Cambria Math" panose="02040503050406030204" pitchFamily="18" charset="0"/>
                            </a:rPr>
                            <m:t>2</m:t>
                          </m:r>
                        </m:den>
                      </m:f>
                    </m:oMath>
                  </a14:m>
                  <a:endParaRPr lang="en-SG" sz="2000" dirty="0"/>
                </a:p>
              </p:txBody>
            </p:sp>
          </mc:Choice>
          <mc:Fallback xmlns="">
            <p:sp>
              <p:nvSpPr>
                <p:cNvPr id="48" name="TextBox 47">
                  <a:extLst>
                    <a:ext uri="{FF2B5EF4-FFF2-40B4-BE49-F238E27FC236}">
                      <a16:creationId xmlns:a16="http://schemas.microsoft.com/office/drawing/2014/main" id="{A8519CE7-7A53-401A-A8B2-6D07CA243D2D}"/>
                    </a:ext>
                  </a:extLst>
                </p:cNvPr>
                <p:cNvSpPr txBox="1">
                  <a:spLocks noRot="1" noChangeAspect="1" noMove="1" noResize="1" noEditPoints="1" noAdjustHandles="1" noChangeArrowheads="1" noChangeShapeType="1" noTextEdit="1"/>
                </p:cNvSpPr>
                <p:nvPr/>
              </p:nvSpPr>
              <p:spPr>
                <a:xfrm>
                  <a:off x="1109374" y="5039646"/>
                  <a:ext cx="7416249" cy="814912"/>
                </a:xfrm>
                <a:prstGeom prst="rect">
                  <a:avLst/>
                </a:prstGeom>
                <a:blipFill>
                  <a:blip r:embed="rId7"/>
                  <a:stretch>
                    <a:fillRect l="-822" t="-3289"/>
                  </a:stretch>
                </a:blipFill>
              </p:spPr>
              <p:txBody>
                <a:bodyPr/>
                <a:lstStyle/>
                <a:p>
                  <a:r>
                    <a:rPr lang="en-SG">
                      <a:noFill/>
                    </a:rPr>
                    <a:t> </a:t>
                  </a:r>
                </a:p>
              </p:txBody>
            </p:sp>
          </mc:Fallback>
        </mc:AlternateContent>
      </p:grpSp>
      <p:sp>
        <p:nvSpPr>
          <p:cNvPr id="37" name="Oval 36"/>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187007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68916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
                                            <p:bg/>
                                          </p:spTgt>
                                        </p:tgtEl>
                                        <p:attrNameLst>
                                          <p:attrName>style.visibility</p:attrName>
                                        </p:attrNameLst>
                                      </p:cBhvr>
                                      <p:to>
                                        <p:strVal val="visible"/>
                                      </p:to>
                                    </p:set>
                                    <p:animEffect transition="in" filter="dissolve">
                                      <p:cBhvr>
                                        <p:cTn id="7" dur="500"/>
                                        <p:tgtEl>
                                          <p:spTgt spid="5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5">
                                            <p:txEl>
                                              <p:pRg st="0" end="0"/>
                                            </p:txEl>
                                          </p:spTgt>
                                        </p:tgtEl>
                                        <p:attrNameLst>
                                          <p:attrName>style.visibility</p:attrName>
                                        </p:attrNameLst>
                                      </p:cBhvr>
                                      <p:to>
                                        <p:strVal val="visible"/>
                                      </p:to>
                                    </p:set>
                                    <p:animEffect transition="in" filter="dissolve">
                                      <p:cBhvr>
                                        <p:cTn id="10" dur="500"/>
                                        <p:tgtEl>
                                          <p:spTgt spid="55">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5">
                                            <p:txEl>
                                              <p:pRg st="1" end="1"/>
                                            </p:txEl>
                                          </p:spTgt>
                                        </p:tgtEl>
                                        <p:attrNameLst>
                                          <p:attrName>style.visibility</p:attrName>
                                        </p:attrNameLst>
                                      </p:cBhvr>
                                      <p:to>
                                        <p:strVal val="visible"/>
                                      </p:to>
                                    </p:set>
                                    <p:animEffect transition="in" filter="dissolve">
                                      <p:cBhvr>
                                        <p:cTn id="13" dur="500"/>
                                        <p:tgtEl>
                                          <p:spTgt spid="55">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5">
                                            <p:txEl>
                                              <p:pRg st="2" end="2"/>
                                            </p:txEl>
                                          </p:spTgt>
                                        </p:tgtEl>
                                        <p:attrNameLst>
                                          <p:attrName>style.visibility</p:attrName>
                                        </p:attrNameLst>
                                      </p:cBhvr>
                                      <p:to>
                                        <p:strVal val="visible"/>
                                      </p:to>
                                    </p:set>
                                    <p:animEffect transition="in" filter="dissolve">
                                      <p:cBhvr>
                                        <p:cTn id="16" dur="500"/>
                                        <p:tgtEl>
                                          <p:spTgt spid="55">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5">
                                            <p:txEl>
                                              <p:pRg st="3" end="3"/>
                                            </p:txEl>
                                          </p:spTgt>
                                        </p:tgtEl>
                                        <p:attrNameLst>
                                          <p:attrName>style.visibility</p:attrName>
                                        </p:attrNameLst>
                                      </p:cBhvr>
                                      <p:to>
                                        <p:strVal val="visible"/>
                                      </p:to>
                                    </p:set>
                                    <p:animEffect transition="in" filter="dissolve">
                                      <p:cBhvr>
                                        <p:cTn id="19" dur="500"/>
                                        <p:tgtEl>
                                          <p:spTgt spid="55">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5">
                                            <p:txEl>
                                              <p:pRg st="4" end="4"/>
                                            </p:txEl>
                                          </p:spTgt>
                                        </p:tgtEl>
                                        <p:attrNameLst>
                                          <p:attrName>style.visibility</p:attrName>
                                        </p:attrNameLst>
                                      </p:cBhvr>
                                      <p:to>
                                        <p:strVal val="visible"/>
                                      </p:to>
                                    </p:set>
                                    <p:animEffect transition="in" filter="dissolve">
                                      <p:cBhvr>
                                        <p:cTn id="22" dur="500"/>
                                        <p:tgtEl>
                                          <p:spTgt spid="55">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5">
                                            <p:txEl>
                                              <p:pRg st="5" end="5"/>
                                            </p:txEl>
                                          </p:spTgt>
                                        </p:tgtEl>
                                        <p:attrNameLst>
                                          <p:attrName>style.visibility</p:attrName>
                                        </p:attrNameLst>
                                      </p:cBhvr>
                                      <p:to>
                                        <p:strVal val="visible"/>
                                      </p:to>
                                    </p:set>
                                    <p:animEffect transition="in" filter="dissolve">
                                      <p:cBhvr>
                                        <p:cTn id="25" dur="500"/>
                                        <p:tgtEl>
                                          <p:spTgt spid="55">
                                            <p:txEl>
                                              <p:pRg st="5" end="5"/>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5">
                                            <p:txEl>
                                              <p:pRg st="6" end="6"/>
                                            </p:txEl>
                                          </p:spTgt>
                                        </p:tgtEl>
                                        <p:attrNameLst>
                                          <p:attrName>style.visibility</p:attrName>
                                        </p:attrNameLst>
                                      </p:cBhvr>
                                      <p:to>
                                        <p:strVal val="visible"/>
                                      </p:to>
                                    </p:set>
                                    <p:animEffect transition="in" filter="dissolve">
                                      <p:cBhvr>
                                        <p:cTn id="28" dur="500"/>
                                        <p:tgtEl>
                                          <p:spTgt spid="55">
                                            <p:txEl>
                                              <p:pRg st="6" end="6"/>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5">
                                            <p:txEl>
                                              <p:pRg st="7" end="7"/>
                                            </p:txEl>
                                          </p:spTgt>
                                        </p:tgtEl>
                                        <p:attrNameLst>
                                          <p:attrName>style.visibility</p:attrName>
                                        </p:attrNameLst>
                                      </p:cBhvr>
                                      <p:to>
                                        <p:strVal val="visible"/>
                                      </p:to>
                                    </p:set>
                                    <p:animEffect transition="in" filter="dissolve">
                                      <p:cBhvr>
                                        <p:cTn id="31" dur="500"/>
                                        <p:tgtEl>
                                          <p:spTgt spid="55">
                                            <p:txEl>
                                              <p:pRg st="7" end="7"/>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5">
                                            <p:txEl>
                                              <p:pRg st="8" end="8"/>
                                            </p:txEl>
                                          </p:spTgt>
                                        </p:tgtEl>
                                        <p:attrNameLst>
                                          <p:attrName>style.visibility</p:attrName>
                                        </p:attrNameLst>
                                      </p:cBhvr>
                                      <p:to>
                                        <p:strVal val="visible"/>
                                      </p:to>
                                    </p:set>
                                    <p:animEffect transition="in" filter="dissolve">
                                      <p:cBhvr>
                                        <p:cTn id="34" dur="500"/>
                                        <p:tgtEl>
                                          <p:spTgt spid="55">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dissolv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dissolve">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uiExpand="1" build="p"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dirty="0">
                <a:solidFill>
                  <a:schemeClr val="bg1"/>
                </a:solidFill>
              </a:rPr>
              <a:t>Sequences	</a:t>
            </a:r>
            <a:r>
              <a:rPr lang="en-SG" sz="1200" b="1" dirty="0">
                <a:solidFill>
                  <a:schemeClr val="accent4">
                    <a:lumMod val="60000"/>
                    <a:lumOff val="40000"/>
                  </a:schemeClr>
                </a:solidFill>
              </a:rPr>
              <a:t>Mathematical Induction I </a:t>
            </a:r>
            <a:r>
              <a:rPr lang="en-SG" sz="1200" dirty="0">
                <a:solidFill>
                  <a:schemeClr val="bg1"/>
                </a:solidFill>
              </a:rPr>
              <a:t>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Mathematical Induction I: Closed Form</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27</a:t>
            </a:fld>
            <a:endParaRPr lang="en-SG" dirty="0"/>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75F901E-5EC1-4A9F-B4A2-4FD8F54FC459}"/>
                  </a:ext>
                </a:extLst>
              </p:cNvPr>
              <p:cNvSpPr txBox="1"/>
              <p:nvPr/>
            </p:nvSpPr>
            <p:spPr>
              <a:xfrm>
                <a:off x="293627" y="3191269"/>
                <a:ext cx="8690161" cy="1077346"/>
              </a:xfrm>
              <a:prstGeom prst="rect">
                <a:avLst/>
              </a:prstGeom>
              <a:noFill/>
            </p:spPr>
            <p:txBody>
              <a:bodyPr wrap="square" rtlCol="0">
                <a:spAutoFit/>
              </a:bodyPr>
              <a:lstStyle/>
              <a:p>
                <a:pPr>
                  <a:spcAft>
                    <a:spcPts val="600"/>
                  </a:spcAft>
                </a:pPr>
                <a:r>
                  <a:rPr lang="en-SG" sz="2400" dirty="0"/>
                  <a:t>Example: </a:t>
                </a:r>
              </a:p>
              <a:p>
                <a:pPr>
                  <a:tabLst>
                    <a:tab pos="890588" algn="l"/>
                  </a:tabLst>
                </a:pPr>
                <a:r>
                  <a:rPr lang="en-SG" sz="2400" dirty="0"/>
                  <a:t>	</a:t>
                </a:r>
                <a14:m>
                  <m:oMath xmlns:m="http://schemas.openxmlformats.org/officeDocument/2006/math">
                    <m:f>
                      <m:fPr>
                        <m:ctrlPr>
                          <a:rPr lang="en-SG" sz="2400" i="1" smtClean="0">
                            <a:latin typeface="Cambria Math" panose="02040503050406030204" pitchFamily="18" charset="0"/>
                          </a:rPr>
                        </m:ctrlPr>
                      </m:fPr>
                      <m:num>
                        <m:r>
                          <a:rPr lang="en-SG" sz="2400" b="0" i="1" smtClean="0">
                            <a:latin typeface="Cambria Math" panose="02040503050406030204" pitchFamily="18" charset="0"/>
                          </a:rPr>
                          <m:t>𝑛</m:t>
                        </m:r>
                        <m:r>
                          <a:rPr lang="en-SG" sz="2400" b="0" i="1" smtClean="0">
                            <a:latin typeface="Cambria Math" panose="02040503050406030204" pitchFamily="18" charset="0"/>
                          </a:rPr>
                          <m:t>(</m:t>
                        </m:r>
                        <m:r>
                          <a:rPr lang="en-SG" sz="2400" b="0" i="1" smtClean="0">
                            <a:latin typeface="Cambria Math" panose="02040503050406030204" pitchFamily="18" charset="0"/>
                          </a:rPr>
                          <m:t>𝑛</m:t>
                        </m:r>
                        <m:r>
                          <a:rPr lang="en-SG" sz="2400" b="0" i="1" smtClean="0">
                            <a:latin typeface="Cambria Math" panose="02040503050406030204" pitchFamily="18" charset="0"/>
                          </a:rPr>
                          <m:t>+1)</m:t>
                        </m:r>
                      </m:num>
                      <m:den>
                        <m:r>
                          <a:rPr lang="en-SG" sz="2400" b="0" i="1" smtClean="0">
                            <a:latin typeface="Cambria Math" panose="02040503050406030204" pitchFamily="18" charset="0"/>
                          </a:rPr>
                          <m:t>2</m:t>
                        </m:r>
                      </m:den>
                    </m:f>
                  </m:oMath>
                </a14:m>
                <a:r>
                  <a:rPr lang="en-SG" sz="2400" dirty="0"/>
                  <a:t>  is the closed form formula for </a:t>
                </a:r>
                <a14:m>
                  <m:oMath xmlns:m="http://schemas.openxmlformats.org/officeDocument/2006/math">
                    <m:r>
                      <a:rPr lang="en-SG" sz="2400" b="0" i="1" smtClean="0">
                        <a:latin typeface="Cambria Math" panose="02040503050406030204" pitchFamily="18" charset="0"/>
                      </a:rPr>
                      <m:t>1+2+3+ </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𝑛</m:t>
                    </m:r>
                    <m:r>
                      <a:rPr lang="en-SG" sz="2400" b="0" i="1" smtClean="0">
                        <a:latin typeface="Cambria Math" panose="02040503050406030204" pitchFamily="18" charset="0"/>
                        <a:ea typeface="Cambria Math" panose="02040503050406030204" pitchFamily="18" charset="0"/>
                      </a:rPr>
                      <m:t>.</m:t>
                    </m:r>
                  </m:oMath>
                </a14:m>
                <a:r>
                  <a:rPr lang="en-SG" sz="2400" dirty="0"/>
                  <a:t> </a:t>
                </a:r>
              </a:p>
            </p:txBody>
          </p:sp>
        </mc:Choice>
        <mc:Fallback xmlns="">
          <p:sp>
            <p:nvSpPr>
              <p:cNvPr id="40" name="TextBox 39">
                <a:extLst>
                  <a:ext uri="{FF2B5EF4-FFF2-40B4-BE49-F238E27FC236}">
                    <a16:creationId xmlns:a16="http://schemas.microsoft.com/office/drawing/2014/main" id="{575F901E-5EC1-4A9F-B4A2-4FD8F54FC459}"/>
                  </a:ext>
                </a:extLst>
              </p:cNvPr>
              <p:cNvSpPr txBox="1">
                <a:spLocks noRot="1" noChangeAspect="1" noMove="1" noResize="1" noEditPoints="1" noAdjustHandles="1" noChangeArrowheads="1" noChangeShapeType="1" noTextEdit="1"/>
              </p:cNvSpPr>
              <p:nvPr/>
            </p:nvSpPr>
            <p:spPr>
              <a:xfrm>
                <a:off x="293627" y="3191269"/>
                <a:ext cx="8690161" cy="1077346"/>
              </a:xfrm>
              <a:prstGeom prst="rect">
                <a:avLst/>
              </a:prstGeom>
              <a:blipFill>
                <a:blip r:embed="rId3"/>
                <a:stretch>
                  <a:fillRect l="-1052" t="-4545" b="-5682"/>
                </a:stretch>
              </a:blipFill>
            </p:spPr>
            <p:txBody>
              <a:bodyPr/>
              <a:lstStyle/>
              <a:p>
                <a:r>
                  <a:rPr lang="en-SG">
                    <a:noFill/>
                  </a:rPr>
                  <a:t> </a:t>
                </a:r>
              </a:p>
            </p:txBody>
          </p:sp>
        </mc:Fallback>
      </mc:AlternateContent>
      <p:grpSp>
        <p:nvGrpSpPr>
          <p:cNvPr id="24" name="Group 23">
            <a:extLst>
              <a:ext uri="{FF2B5EF4-FFF2-40B4-BE49-F238E27FC236}">
                <a16:creationId xmlns:a16="http://schemas.microsoft.com/office/drawing/2014/main" id="{2687D908-4B6B-484A-99E0-EFFF5C0FE6A9}"/>
              </a:ext>
            </a:extLst>
          </p:cNvPr>
          <p:cNvGrpSpPr/>
          <p:nvPr/>
        </p:nvGrpSpPr>
        <p:grpSpPr>
          <a:xfrm>
            <a:off x="495184" y="953124"/>
            <a:ext cx="8237052" cy="1864283"/>
            <a:chOff x="573490" y="4598517"/>
            <a:chExt cx="8237052" cy="1843616"/>
          </a:xfrm>
        </p:grpSpPr>
        <p:sp>
          <p:nvSpPr>
            <p:cNvPr id="25" name="Rectangle 24">
              <a:extLst>
                <a:ext uri="{FF2B5EF4-FFF2-40B4-BE49-F238E27FC236}">
                  <a16:creationId xmlns:a16="http://schemas.microsoft.com/office/drawing/2014/main" id="{8D6798F6-0471-467E-9739-D30A1E60DBC8}"/>
                </a:ext>
              </a:extLst>
            </p:cNvPr>
            <p:cNvSpPr/>
            <p:nvPr/>
          </p:nvSpPr>
          <p:spPr>
            <a:xfrm>
              <a:off x="573490" y="4598518"/>
              <a:ext cx="8237052" cy="184361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Rectangle 25">
              <a:extLst>
                <a:ext uri="{FF2B5EF4-FFF2-40B4-BE49-F238E27FC236}">
                  <a16:creationId xmlns:a16="http://schemas.microsoft.com/office/drawing/2014/main" id="{6B557C6F-C4FC-4E53-B4D2-FB379DDA98EA}"/>
                </a:ext>
              </a:extLst>
            </p:cNvPr>
            <p:cNvSpPr/>
            <p:nvPr/>
          </p:nvSpPr>
          <p:spPr>
            <a:xfrm>
              <a:off x="573490" y="4598517"/>
              <a:ext cx="8237052"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9" name="TextBox 28">
              <a:extLst>
                <a:ext uri="{FF2B5EF4-FFF2-40B4-BE49-F238E27FC236}">
                  <a16:creationId xmlns:a16="http://schemas.microsoft.com/office/drawing/2014/main" id="{CDC16FD3-4679-486F-ADC2-85988A9EA407}"/>
                </a:ext>
              </a:extLst>
            </p:cNvPr>
            <p:cNvSpPr txBox="1"/>
            <p:nvPr/>
          </p:nvSpPr>
          <p:spPr>
            <a:xfrm>
              <a:off x="650674" y="4645644"/>
              <a:ext cx="5301387" cy="461665"/>
            </a:xfrm>
            <a:prstGeom prst="rect">
              <a:avLst/>
            </a:prstGeom>
            <a:noFill/>
          </p:spPr>
          <p:txBody>
            <a:bodyPr wrap="square" rtlCol="0">
              <a:spAutoFit/>
            </a:bodyPr>
            <a:lstStyle/>
            <a:p>
              <a:r>
                <a:rPr lang="en-SG" sz="2400" dirty="0">
                  <a:solidFill>
                    <a:schemeClr val="bg1"/>
                  </a:solidFill>
                </a:rPr>
                <a:t>Definition: Closed Form</a:t>
              </a:r>
            </a:p>
          </p:txBody>
        </p:sp>
        <p:sp>
          <p:nvSpPr>
            <p:cNvPr id="39" name="TextBox 38">
              <a:extLst>
                <a:ext uri="{FF2B5EF4-FFF2-40B4-BE49-F238E27FC236}">
                  <a16:creationId xmlns:a16="http://schemas.microsoft.com/office/drawing/2014/main" id="{0DACBDEB-E71D-410A-9707-86B18674F080}"/>
                </a:ext>
              </a:extLst>
            </p:cNvPr>
            <p:cNvSpPr txBox="1"/>
            <p:nvPr/>
          </p:nvSpPr>
          <p:spPr>
            <a:xfrm>
              <a:off x="650675" y="5255109"/>
              <a:ext cx="7963097" cy="1187022"/>
            </a:xfrm>
            <a:prstGeom prst="rect">
              <a:avLst/>
            </a:prstGeom>
            <a:noFill/>
          </p:spPr>
          <p:txBody>
            <a:bodyPr wrap="square" rtlCol="0">
              <a:spAutoFit/>
            </a:bodyPr>
            <a:lstStyle/>
            <a:p>
              <a:r>
                <a:rPr lang="en-SG" sz="2400" dirty="0"/>
                <a:t>If a sum with a variable number of terms is shown to be equal to a formula that does not contain either an ellipsis (…) or a summation symbol (</a:t>
              </a:r>
              <a:r>
                <a:rPr lang="en-SG" sz="2400" dirty="0">
                  <a:sym typeface="Symbol" panose="05050102010706020507" pitchFamily="18" charset="2"/>
                </a:rPr>
                <a:t></a:t>
              </a:r>
              <a:r>
                <a:rPr lang="en-SG" sz="2400" dirty="0"/>
                <a:t>), we say that it is written in </a:t>
              </a:r>
              <a:r>
                <a:rPr lang="en-SG" sz="2400" b="1" dirty="0"/>
                <a:t>closed form</a:t>
              </a:r>
              <a:r>
                <a:rPr lang="en-SG" sz="2400" dirty="0"/>
                <a:t>.</a:t>
              </a:r>
            </a:p>
          </p:txBody>
        </p:sp>
      </p:grpSp>
      <p:sp>
        <p:nvSpPr>
          <p:cNvPr id="37" name="Oval 36"/>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187007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19796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dirty="0">
                <a:solidFill>
                  <a:schemeClr val="bg1"/>
                </a:solidFill>
              </a:rPr>
              <a:t>Sequences	</a:t>
            </a:r>
            <a:r>
              <a:rPr lang="en-SG" sz="1200" b="1" dirty="0">
                <a:solidFill>
                  <a:schemeClr val="accent4">
                    <a:lumMod val="60000"/>
                    <a:lumOff val="40000"/>
                  </a:schemeClr>
                </a:solidFill>
              </a:rPr>
              <a:t>Mathematical Induction I </a:t>
            </a:r>
            <a:r>
              <a:rPr lang="en-SG" sz="1200" dirty="0">
                <a:solidFill>
                  <a:schemeClr val="bg1"/>
                </a:solidFill>
              </a:rPr>
              <a:t>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Mathematical Induction I: Sum of a Geometric Sequence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28</a:t>
            </a:fld>
            <a:endParaRPr lang="en-SG" dirty="0"/>
          </a:p>
        </p:txBody>
      </p:sp>
      <p:sp>
        <p:nvSpPr>
          <p:cNvPr id="24" name="TextBox 23">
            <a:extLst>
              <a:ext uri="{FF2B5EF4-FFF2-40B4-BE49-F238E27FC236}">
                <a16:creationId xmlns:a16="http://schemas.microsoft.com/office/drawing/2014/main" id="{34B3CFCF-CF54-46FF-9F17-214A9029848B}"/>
              </a:ext>
            </a:extLst>
          </p:cNvPr>
          <p:cNvSpPr txBox="1"/>
          <p:nvPr/>
        </p:nvSpPr>
        <p:spPr>
          <a:xfrm>
            <a:off x="194472" y="816815"/>
            <a:ext cx="7483213" cy="461665"/>
          </a:xfrm>
          <a:prstGeom prst="rect">
            <a:avLst/>
          </a:prstGeom>
          <a:noFill/>
        </p:spPr>
        <p:txBody>
          <a:bodyPr wrap="square" rtlCol="0">
            <a:spAutoFit/>
          </a:bodyPr>
          <a:lstStyle/>
          <a:p>
            <a:r>
              <a:rPr lang="en-SG" sz="2400" dirty="0">
                <a:solidFill>
                  <a:schemeClr val="accent2">
                    <a:lumMod val="50000"/>
                  </a:schemeClr>
                </a:solidFill>
              </a:rPr>
              <a:t>Example #9:</a:t>
            </a:r>
            <a:r>
              <a:rPr lang="en-SG" sz="2400" dirty="0"/>
              <a:t> Use mathematical induction to prove</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5D3290B-0E34-43A9-BAA6-0AFD37C68DF0}"/>
                  </a:ext>
                </a:extLst>
              </p:cNvPr>
              <p:cNvSpPr txBox="1"/>
              <p:nvPr/>
            </p:nvSpPr>
            <p:spPr>
              <a:xfrm>
                <a:off x="328081" y="2989300"/>
                <a:ext cx="7865848" cy="3732176"/>
              </a:xfrm>
              <a:prstGeom prst="rect">
                <a:avLst/>
              </a:prstGeom>
              <a:solidFill>
                <a:schemeClr val="accent2">
                  <a:lumMod val="20000"/>
                  <a:lumOff val="80000"/>
                </a:schemeClr>
              </a:solidFill>
            </p:spPr>
            <p:txBody>
              <a:bodyPr wrap="square" rtlCol="0">
                <a:spAutoFit/>
              </a:bodyPr>
              <a:lstStyle/>
              <a:p>
                <a:r>
                  <a:rPr lang="en-SG" sz="2400" dirty="0"/>
                  <a:t>Proof (by </a:t>
                </a:r>
                <a:r>
                  <a:rPr lang="en-SG" sz="2400" i="1" dirty="0"/>
                  <a:t>mathematical induction</a:t>
                </a:r>
                <a:r>
                  <a:rPr lang="en-SG" sz="2400" dirty="0"/>
                  <a:t>):</a:t>
                </a:r>
              </a:p>
              <a:p>
                <a:pPr marL="457200" indent="-457200">
                  <a:buAutoNum type="arabicPeriod"/>
                  <a:tabLst>
                    <a:tab pos="339725" algn="l"/>
                  </a:tabLst>
                </a:pPr>
                <a:r>
                  <a:rPr lang="en-SG" sz="2000" dirty="0"/>
                  <a:t>Let </a:t>
                </a:r>
                <a14:m>
                  <m:oMath xmlns:m="http://schemas.openxmlformats.org/officeDocument/2006/math">
                    <m:r>
                      <a:rPr lang="en-SG" sz="2000" i="1" dirty="0" smtClean="0">
                        <a:latin typeface="Cambria Math" panose="02040503050406030204" pitchFamily="18" charset="0"/>
                      </a:rPr>
                      <m:t>𝑃</m:t>
                    </m:r>
                    <m:d>
                      <m:dPr>
                        <m:ctrlPr>
                          <a:rPr lang="en-SG" sz="2000" i="1" dirty="0" smtClean="0">
                            <a:latin typeface="Cambria Math" panose="02040503050406030204" pitchFamily="18" charset="0"/>
                          </a:rPr>
                        </m:ctrlPr>
                      </m:dPr>
                      <m:e>
                        <m:r>
                          <a:rPr lang="en-SG" sz="2000" i="1" dirty="0" smtClean="0">
                            <a:latin typeface="Cambria Math" panose="02040503050406030204" pitchFamily="18" charset="0"/>
                          </a:rPr>
                          <m:t>𝑛</m:t>
                        </m:r>
                      </m:e>
                    </m:d>
                    <m:r>
                      <a:rPr lang="en-SG" sz="2000" i="1" dirty="0" smtClean="0">
                        <a:latin typeface="Cambria Math" panose="02040503050406030204" pitchFamily="18" charset="0"/>
                        <a:ea typeface="Cambria Math" panose="02040503050406030204" pitchFamily="18" charset="0"/>
                      </a:rPr>
                      <m:t>≡</m:t>
                    </m:r>
                    <m:r>
                      <a:rPr lang="en-SG" sz="2000" i="1" dirty="0" smtClean="0">
                        <a:latin typeface="Cambria Math" panose="02040503050406030204" pitchFamily="18" charset="0"/>
                      </a:rPr>
                      <m:t> </m:t>
                    </m:r>
                    <m:d>
                      <m:dPr>
                        <m:ctrlPr>
                          <a:rPr lang="en-SG" sz="2000" i="1" dirty="0" smtClean="0">
                            <a:latin typeface="Cambria Math" panose="02040503050406030204" pitchFamily="18" charset="0"/>
                          </a:rPr>
                        </m:ctrlPr>
                      </m:dPr>
                      <m:e>
                        <m:nary>
                          <m:naryPr>
                            <m:chr m:val="∑"/>
                            <m:ctrlPr>
                              <a:rPr lang="en-SG" sz="2000" i="1" dirty="0">
                                <a:latin typeface="Cambria Math" panose="02040503050406030204" pitchFamily="18" charset="0"/>
                              </a:rPr>
                            </m:ctrlPr>
                          </m:naryPr>
                          <m:sub>
                            <m:r>
                              <m:rPr>
                                <m:brk m:alnAt="23"/>
                              </m:rPr>
                              <a:rPr lang="en-SG" sz="2000" i="1" dirty="0">
                                <a:latin typeface="Cambria Math" panose="02040503050406030204" pitchFamily="18" charset="0"/>
                              </a:rPr>
                              <m:t>𝑖</m:t>
                            </m:r>
                            <m:r>
                              <a:rPr lang="en-SG" sz="2000" i="1" dirty="0">
                                <a:latin typeface="Cambria Math" panose="02040503050406030204" pitchFamily="18" charset="0"/>
                              </a:rPr>
                              <m:t>=0</m:t>
                            </m:r>
                          </m:sub>
                          <m:sup>
                            <m:r>
                              <a:rPr lang="en-SG" sz="2000" i="1" dirty="0">
                                <a:latin typeface="Cambria Math" panose="02040503050406030204" pitchFamily="18" charset="0"/>
                              </a:rPr>
                              <m:t>𝑛</m:t>
                            </m:r>
                          </m:sup>
                          <m:e>
                            <m:sSup>
                              <m:sSupPr>
                                <m:ctrlPr>
                                  <a:rPr lang="en-SG" sz="2000" i="1" dirty="0">
                                    <a:latin typeface="Cambria Math" panose="02040503050406030204" pitchFamily="18" charset="0"/>
                                  </a:rPr>
                                </m:ctrlPr>
                              </m:sSupPr>
                              <m:e>
                                <m:r>
                                  <a:rPr lang="en-SG" sz="2000" i="1" dirty="0">
                                    <a:latin typeface="Cambria Math" panose="02040503050406030204" pitchFamily="18" charset="0"/>
                                  </a:rPr>
                                  <m:t>𝑟</m:t>
                                </m:r>
                              </m:e>
                              <m:sup>
                                <m:r>
                                  <a:rPr lang="en-SG" sz="2000" i="1" dirty="0">
                                    <a:latin typeface="Cambria Math" panose="02040503050406030204" pitchFamily="18" charset="0"/>
                                  </a:rPr>
                                  <m:t>𝑖</m:t>
                                </m:r>
                              </m:sup>
                            </m:sSup>
                          </m:e>
                        </m:nary>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sSup>
                              <m:sSupPr>
                                <m:ctrlPr>
                                  <a:rPr lang="en-US" sz="2000" i="1" smtClean="0">
                                    <a:latin typeface="Cambria Math" panose="02040503050406030204" pitchFamily="18" charset="0"/>
                                    <a:ea typeface="Cambria Math" panose="02040503050406030204" pitchFamily="18" charset="0"/>
                                  </a:rPr>
                                </m:ctrlPr>
                              </m:sSupPr>
                              <m:e>
                                <m:r>
                                  <a:rPr lang="en-SG" sz="2000" b="0" i="1" smtClean="0">
                                    <a:latin typeface="Cambria Math" panose="02040503050406030204" pitchFamily="18" charset="0"/>
                                    <a:ea typeface="Cambria Math" panose="02040503050406030204" pitchFamily="18" charset="0"/>
                                  </a:rPr>
                                  <m:t>𝑟</m:t>
                                </m:r>
                              </m:e>
                              <m:sup>
                                <m:r>
                                  <a:rPr lang="en-SG" sz="2000" b="0" i="1" smtClean="0">
                                    <a:latin typeface="Cambria Math" panose="02040503050406030204" pitchFamily="18" charset="0"/>
                                    <a:ea typeface="Cambria Math" panose="02040503050406030204" pitchFamily="18" charset="0"/>
                                  </a:rPr>
                                  <m:t>𝑛</m:t>
                                </m:r>
                                <m:r>
                                  <a:rPr lang="en-SG" sz="2000" b="0" i="1" smtClean="0">
                                    <a:latin typeface="Cambria Math" panose="02040503050406030204" pitchFamily="18" charset="0"/>
                                    <a:ea typeface="Cambria Math" panose="02040503050406030204" pitchFamily="18" charset="0"/>
                                  </a:rPr>
                                  <m:t>+1</m:t>
                                </m:r>
                              </m:sup>
                            </m:sSup>
                            <m:r>
                              <a:rPr lang="en-SG" sz="2000" b="0" i="1" smtClean="0">
                                <a:latin typeface="Cambria Math" panose="02040503050406030204" pitchFamily="18" charset="0"/>
                                <a:ea typeface="Cambria Math" panose="02040503050406030204" pitchFamily="18" charset="0"/>
                              </a:rPr>
                              <m:t>−1</m:t>
                            </m:r>
                          </m:num>
                          <m:den>
                            <m:r>
                              <a:rPr lang="en-SG" sz="2000" b="0" i="1" smtClean="0">
                                <a:latin typeface="Cambria Math" panose="02040503050406030204" pitchFamily="18" charset="0"/>
                                <a:ea typeface="Cambria Math" panose="02040503050406030204" pitchFamily="18" charset="0"/>
                              </a:rPr>
                              <m:t>𝑟</m:t>
                            </m:r>
                            <m:r>
                              <a:rPr lang="en-SG" sz="2000" b="0" i="1" smtClean="0">
                                <a:latin typeface="Cambria Math" panose="02040503050406030204" pitchFamily="18" charset="0"/>
                                <a:ea typeface="Cambria Math" panose="02040503050406030204" pitchFamily="18" charset="0"/>
                              </a:rPr>
                              <m:t>−1</m:t>
                            </m:r>
                          </m:den>
                        </m:f>
                      </m:e>
                    </m:d>
                    <m:r>
                      <a:rPr lang="en-US" sz="2000" b="0" i="1" dirty="0" smtClean="0">
                        <a:latin typeface="Cambria Math" panose="02040503050406030204" pitchFamily="18" charset="0"/>
                        <a:ea typeface="Cambria Math" panose="02040503050406030204" pitchFamily="18" charset="0"/>
                      </a:rPr>
                      <m:t>, </m:t>
                    </m:r>
                    <m:r>
                      <a:rPr lang="en-SG" sz="2000" b="0" i="1" dirty="0" smtClean="0">
                        <a:latin typeface="Cambria Math" panose="02040503050406030204" pitchFamily="18" charset="0"/>
                        <a:ea typeface="Cambria Math" panose="02040503050406030204" pitchFamily="18" charset="0"/>
                      </a:rPr>
                      <m:t>𝑟</m:t>
                    </m:r>
                    <m:r>
                      <a:rPr lang="en-SG" sz="2000" b="0" i="1" dirty="0" smtClean="0">
                        <a:latin typeface="Cambria Math" panose="02040503050406030204" pitchFamily="18" charset="0"/>
                        <a:ea typeface="Cambria Math" panose="02040503050406030204" pitchFamily="18" charset="0"/>
                      </a:rPr>
                      <m:t>≠1, </m:t>
                    </m:r>
                    <m:r>
                      <a:rPr lang="en-US" sz="2000" b="0" i="1" smtClean="0">
                        <a:latin typeface="Cambria Math" panose="02040503050406030204" pitchFamily="18" charset="0"/>
                      </a:rPr>
                      <m:t>𝑛</m:t>
                    </m:r>
                    <m:r>
                      <a:rPr lang="en-US" sz="2000" i="1">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0</m:t>
                    </m:r>
                  </m:oMath>
                </a14:m>
                <a:r>
                  <a:rPr lang="en-US" sz="2000" b="0" dirty="0">
                    <a:ea typeface="Cambria Math" panose="02040503050406030204" pitchFamily="18" charset="0"/>
                  </a:rPr>
                  <a:t>. </a:t>
                </a:r>
                <a:r>
                  <a:rPr lang="en-US" sz="2000" b="0" dirty="0">
                    <a:solidFill>
                      <a:srgbClr val="006600"/>
                    </a:solidFill>
                    <a:ea typeface="Cambria Math" panose="02040503050406030204" pitchFamily="18" charset="0"/>
                  </a:rPr>
                  <a:t>(Set up predicate.)</a:t>
                </a:r>
              </a:p>
              <a:p>
                <a:pPr marL="457200" indent="-457200">
                  <a:buAutoNum type="arabicPeriod"/>
                  <a:tabLst>
                    <a:tab pos="339725" algn="l"/>
                  </a:tabLst>
                </a:pPr>
                <a:r>
                  <a:rPr lang="en-SG" sz="2000" dirty="0"/>
                  <a:t>Basis step: </a:t>
                </a:r>
                <a14:m>
                  <m:oMath xmlns:m="http://schemas.openxmlformats.org/officeDocument/2006/math">
                    <m:sSup>
                      <m:sSupPr>
                        <m:ctrlPr>
                          <a:rPr lang="en-US" sz="2000" b="0" i="1" smtClean="0">
                            <a:latin typeface="Cambria Math" panose="02040503050406030204" pitchFamily="18" charset="0"/>
                          </a:rPr>
                        </m:ctrlPr>
                      </m:sSupPr>
                      <m:e>
                        <m:r>
                          <a:rPr lang="en-SG" sz="2000" b="0" i="1" smtClean="0">
                            <a:latin typeface="Cambria Math" panose="02040503050406030204" pitchFamily="18" charset="0"/>
                          </a:rPr>
                          <m:t>𝑟</m:t>
                        </m:r>
                      </m:e>
                      <m:sup>
                        <m:r>
                          <a:rPr lang="en-SG" sz="2000" b="0" i="1" smtClean="0">
                            <a:latin typeface="Cambria Math" panose="02040503050406030204" pitchFamily="18" charset="0"/>
                          </a:rPr>
                          <m:t>0</m:t>
                        </m:r>
                      </m:sup>
                    </m:sSup>
                    <m:r>
                      <a:rPr lang="en-SG" sz="2000" b="0" i="1" smtClean="0">
                        <a:latin typeface="Cambria Math" panose="02040503050406030204" pitchFamily="18" charset="0"/>
                      </a:rPr>
                      <m:t>=</m:t>
                    </m:r>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SG" sz="2000" b="0" i="1" smtClean="0">
                                <a:latin typeface="Cambria Math" panose="02040503050406030204" pitchFamily="18" charset="0"/>
                              </a:rPr>
                              <m:t>𝑟</m:t>
                            </m:r>
                          </m:e>
                          <m:sup>
                            <m:r>
                              <a:rPr lang="en-SG" sz="2000" b="0" i="1" smtClean="0">
                                <a:latin typeface="Cambria Math" panose="02040503050406030204" pitchFamily="18" charset="0"/>
                              </a:rPr>
                              <m:t>1</m:t>
                            </m:r>
                          </m:sup>
                        </m:sSup>
                        <m:r>
                          <a:rPr lang="en-SG" sz="2000" b="0" i="1" smtClean="0">
                            <a:latin typeface="Cambria Math" panose="02040503050406030204" pitchFamily="18" charset="0"/>
                          </a:rPr>
                          <m:t>−1</m:t>
                        </m:r>
                      </m:num>
                      <m:den>
                        <m:r>
                          <a:rPr lang="en-SG" sz="2000" b="0" i="1" smtClean="0">
                            <a:latin typeface="Cambria Math" panose="02040503050406030204" pitchFamily="18" charset="0"/>
                          </a:rPr>
                          <m:t>𝑟</m:t>
                        </m:r>
                        <m:r>
                          <a:rPr lang="en-SG" sz="2000" b="0" i="1" smtClean="0">
                            <a:latin typeface="Cambria Math" panose="02040503050406030204" pitchFamily="18" charset="0"/>
                          </a:rPr>
                          <m:t>−1</m:t>
                        </m:r>
                      </m:den>
                    </m:f>
                  </m:oMath>
                </a14:m>
                <a:r>
                  <a:rPr lang="en-SG" sz="2000" dirty="0"/>
                  <a:t>, therefore </a:t>
                </a: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(0)</m:t>
                    </m:r>
                  </m:oMath>
                </a14:m>
                <a:r>
                  <a:rPr lang="en-SG" sz="2000" dirty="0"/>
                  <a:t> is true.</a:t>
                </a:r>
              </a:p>
              <a:p>
                <a:pPr marL="457200" indent="-457200">
                  <a:buAutoNum type="arabicPeriod"/>
                  <a:tabLst>
                    <a:tab pos="339725" algn="l"/>
                  </a:tabLst>
                </a:pPr>
                <a:r>
                  <a:rPr lang="en-SG" sz="2000" dirty="0"/>
                  <a:t>Assume </a:t>
                </a:r>
                <a14:m>
                  <m:oMath xmlns:m="http://schemas.openxmlformats.org/officeDocument/2006/math">
                    <m:r>
                      <a:rPr lang="en-SG" sz="2000" i="1" dirty="0" smtClean="0">
                        <a:latin typeface="Cambria Math" panose="02040503050406030204" pitchFamily="18" charset="0"/>
                      </a:rPr>
                      <m:t>𝑃</m:t>
                    </m:r>
                    <m:r>
                      <a:rPr lang="en-SG" sz="2000" i="1" dirty="0" smtClean="0">
                        <a:latin typeface="Cambria Math" panose="02040503050406030204" pitchFamily="18" charset="0"/>
                      </a:rPr>
                      <m:t>(</m:t>
                    </m:r>
                    <m:r>
                      <a:rPr lang="en-SG" sz="2000" i="1" dirty="0" smtClean="0">
                        <a:latin typeface="Cambria Math" panose="02040503050406030204" pitchFamily="18" charset="0"/>
                      </a:rPr>
                      <m:t>𝑘</m:t>
                    </m:r>
                    <m:r>
                      <a:rPr lang="en-SG" sz="2000" i="1" dirty="0" smtClean="0">
                        <a:latin typeface="Cambria Math" panose="02040503050406030204" pitchFamily="18" charset="0"/>
                      </a:rPr>
                      <m:t>)</m:t>
                    </m:r>
                  </m:oMath>
                </a14:m>
                <a:r>
                  <a:rPr lang="en-SG" sz="2000" dirty="0"/>
                  <a:t> is true for </a:t>
                </a:r>
                <a14:m>
                  <m:oMath xmlns:m="http://schemas.openxmlformats.org/officeDocument/2006/math">
                    <m:r>
                      <a:rPr lang="en-US" sz="2000" b="0" i="1" dirty="0" smtClean="0">
                        <a:latin typeface="Cambria Math" panose="02040503050406030204" pitchFamily="18" charset="0"/>
                        <a:ea typeface="Cambria Math" panose="02040503050406030204" pitchFamily="18" charset="0"/>
                      </a:rPr>
                      <m:t>𝑘</m:t>
                    </m:r>
                    <m:r>
                      <a:rPr lang="en-US" sz="2000" b="0" i="1" dirty="0" smtClean="0">
                        <a:latin typeface="Cambria Math" panose="02040503050406030204" pitchFamily="18" charset="0"/>
                        <a:ea typeface="Cambria Math" panose="02040503050406030204" pitchFamily="18" charset="0"/>
                      </a:rPr>
                      <m:t>≥0.</m:t>
                    </m:r>
                  </m:oMath>
                </a14:m>
                <a:r>
                  <a:rPr lang="en-US" sz="2000" b="0" dirty="0">
                    <a:ea typeface="Cambria Math" panose="02040503050406030204" pitchFamily="18" charset="0"/>
                  </a:rPr>
                  <a:t> That is, </a:t>
                </a:r>
                <a14:m>
                  <m:oMath xmlns:m="http://schemas.openxmlformats.org/officeDocument/2006/math">
                    <m:nary>
                      <m:naryPr>
                        <m:chr m:val="∑"/>
                        <m:ctrlPr>
                          <a:rPr lang="en-SG" sz="1600" i="1" dirty="0">
                            <a:latin typeface="Cambria Math" panose="02040503050406030204" pitchFamily="18" charset="0"/>
                          </a:rPr>
                        </m:ctrlPr>
                      </m:naryPr>
                      <m:sub>
                        <m:r>
                          <m:rPr>
                            <m:brk m:alnAt="23"/>
                          </m:rPr>
                          <a:rPr lang="en-SG" sz="1600" i="1" dirty="0">
                            <a:latin typeface="Cambria Math" panose="02040503050406030204" pitchFamily="18" charset="0"/>
                          </a:rPr>
                          <m:t>𝑖</m:t>
                        </m:r>
                        <m:r>
                          <a:rPr lang="en-SG" sz="1600" i="1" dirty="0">
                            <a:latin typeface="Cambria Math" panose="02040503050406030204" pitchFamily="18" charset="0"/>
                          </a:rPr>
                          <m:t>=0</m:t>
                        </m:r>
                      </m:sub>
                      <m:sup>
                        <m:r>
                          <a:rPr lang="en-SG" sz="1600" b="0" i="1" dirty="0" smtClean="0">
                            <a:latin typeface="Cambria Math" panose="02040503050406030204" pitchFamily="18" charset="0"/>
                          </a:rPr>
                          <m:t>𝑘</m:t>
                        </m:r>
                      </m:sup>
                      <m:e>
                        <m:sSup>
                          <m:sSupPr>
                            <m:ctrlPr>
                              <a:rPr lang="en-SG" sz="1600" i="1" dirty="0">
                                <a:latin typeface="Cambria Math" panose="02040503050406030204" pitchFamily="18" charset="0"/>
                              </a:rPr>
                            </m:ctrlPr>
                          </m:sSupPr>
                          <m:e>
                            <m:r>
                              <a:rPr lang="en-SG" sz="1600" i="1" dirty="0">
                                <a:latin typeface="Cambria Math" panose="02040503050406030204" pitchFamily="18" charset="0"/>
                              </a:rPr>
                              <m:t>𝑟</m:t>
                            </m:r>
                          </m:e>
                          <m:sup>
                            <m:r>
                              <a:rPr lang="en-SG" sz="1600" i="1" dirty="0">
                                <a:latin typeface="Cambria Math" panose="02040503050406030204" pitchFamily="18" charset="0"/>
                              </a:rPr>
                              <m:t>𝑖</m:t>
                            </m:r>
                          </m:sup>
                        </m:sSup>
                      </m:e>
                    </m:nary>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sSup>
                          <m:sSupPr>
                            <m:ctrlPr>
                              <a:rPr lang="en-US" sz="1600" i="1">
                                <a:latin typeface="Cambria Math" panose="02040503050406030204" pitchFamily="18" charset="0"/>
                                <a:ea typeface="Cambria Math" panose="02040503050406030204" pitchFamily="18" charset="0"/>
                              </a:rPr>
                            </m:ctrlPr>
                          </m:sSupPr>
                          <m:e>
                            <m:r>
                              <a:rPr lang="en-SG" sz="1600" i="1">
                                <a:latin typeface="Cambria Math" panose="02040503050406030204" pitchFamily="18" charset="0"/>
                                <a:ea typeface="Cambria Math" panose="02040503050406030204" pitchFamily="18" charset="0"/>
                              </a:rPr>
                              <m:t>𝑟</m:t>
                            </m:r>
                          </m:e>
                          <m:sup>
                            <m:r>
                              <a:rPr lang="en-SG" sz="1600" b="0" i="1" smtClean="0">
                                <a:latin typeface="Cambria Math" panose="02040503050406030204" pitchFamily="18" charset="0"/>
                                <a:ea typeface="Cambria Math" panose="02040503050406030204" pitchFamily="18" charset="0"/>
                              </a:rPr>
                              <m:t>𝑘</m:t>
                            </m:r>
                            <m:r>
                              <a:rPr lang="en-SG" sz="1600" i="1">
                                <a:latin typeface="Cambria Math" panose="02040503050406030204" pitchFamily="18" charset="0"/>
                                <a:ea typeface="Cambria Math" panose="02040503050406030204" pitchFamily="18" charset="0"/>
                              </a:rPr>
                              <m:t>+1</m:t>
                            </m:r>
                          </m:sup>
                        </m:sSup>
                        <m:r>
                          <a:rPr lang="en-SG" sz="1600" i="1">
                            <a:latin typeface="Cambria Math" panose="02040503050406030204" pitchFamily="18" charset="0"/>
                            <a:ea typeface="Cambria Math" panose="02040503050406030204" pitchFamily="18" charset="0"/>
                          </a:rPr>
                          <m:t>−1</m:t>
                        </m:r>
                      </m:num>
                      <m:den>
                        <m:r>
                          <a:rPr lang="en-SG" sz="1600" i="1">
                            <a:latin typeface="Cambria Math" panose="02040503050406030204" pitchFamily="18" charset="0"/>
                            <a:ea typeface="Cambria Math" panose="02040503050406030204" pitchFamily="18" charset="0"/>
                          </a:rPr>
                          <m:t>𝑟</m:t>
                        </m:r>
                        <m:r>
                          <a:rPr lang="en-SG" sz="1600" i="1">
                            <a:latin typeface="Cambria Math" panose="02040503050406030204" pitchFamily="18" charset="0"/>
                            <a:ea typeface="Cambria Math" panose="02040503050406030204" pitchFamily="18" charset="0"/>
                          </a:rPr>
                          <m:t>−1</m:t>
                        </m:r>
                      </m:den>
                    </m:f>
                  </m:oMath>
                </a14:m>
                <a:endParaRPr lang="en-US" sz="2000" b="0" dirty="0">
                  <a:ea typeface="Cambria Math" panose="02040503050406030204" pitchFamily="18" charset="0"/>
                </a:endParaRPr>
              </a:p>
              <a:p>
                <a:pPr marL="457200" indent="-457200">
                  <a:buFont typeface="+mj-lt"/>
                  <a:buAutoNum type="arabicPeriod" startAt="4"/>
                  <a:tabLst>
                    <a:tab pos="339725" algn="l"/>
                  </a:tabLst>
                </a:pPr>
                <a:r>
                  <a:rPr lang="en-SG" sz="2000" dirty="0"/>
                  <a:t>Inductive step: </a:t>
                </a:r>
                <a:r>
                  <a:rPr lang="en-SG" sz="2000" dirty="0">
                    <a:solidFill>
                      <a:srgbClr val="006600"/>
                    </a:solidFill>
                  </a:rPr>
                  <a:t>(To show </a:t>
                </a:r>
                <a14:m>
                  <m:oMath xmlns:m="http://schemas.openxmlformats.org/officeDocument/2006/math">
                    <m:r>
                      <a:rPr lang="en-SG" sz="2000" i="1" dirty="0">
                        <a:solidFill>
                          <a:srgbClr val="006600"/>
                        </a:solidFill>
                        <a:latin typeface="Cambria Math" panose="02040503050406030204" pitchFamily="18" charset="0"/>
                      </a:rPr>
                      <m:t>𝑃</m:t>
                    </m:r>
                    <m:r>
                      <a:rPr lang="en-SG" sz="2000" i="1" dirty="0">
                        <a:solidFill>
                          <a:srgbClr val="006600"/>
                        </a:solidFill>
                        <a:latin typeface="Cambria Math" panose="02040503050406030204" pitchFamily="18" charset="0"/>
                      </a:rPr>
                      <m:t>(</m:t>
                    </m:r>
                    <m:r>
                      <a:rPr lang="en-SG" sz="2000" i="1" dirty="0">
                        <a:solidFill>
                          <a:srgbClr val="006600"/>
                        </a:solidFill>
                        <a:latin typeface="Cambria Math" panose="02040503050406030204" pitchFamily="18" charset="0"/>
                      </a:rPr>
                      <m:t>𝑘</m:t>
                    </m:r>
                    <m:r>
                      <a:rPr lang="en-US" sz="2000" b="0" i="1" dirty="0" smtClean="0">
                        <a:solidFill>
                          <a:srgbClr val="006600"/>
                        </a:solidFill>
                        <a:latin typeface="Cambria Math" panose="02040503050406030204" pitchFamily="18" charset="0"/>
                      </a:rPr>
                      <m:t>+1</m:t>
                    </m:r>
                    <m:r>
                      <a:rPr lang="en-SG" sz="2000" i="1" dirty="0">
                        <a:solidFill>
                          <a:srgbClr val="006600"/>
                        </a:solidFill>
                        <a:latin typeface="Cambria Math" panose="02040503050406030204" pitchFamily="18" charset="0"/>
                      </a:rPr>
                      <m:t>)</m:t>
                    </m:r>
                  </m:oMath>
                </a14:m>
                <a:r>
                  <a:rPr lang="en-SG" sz="2000" dirty="0">
                    <a:solidFill>
                      <a:srgbClr val="006600"/>
                    </a:solidFill>
                  </a:rPr>
                  <a:t> is true.)</a:t>
                </a:r>
              </a:p>
              <a:p>
                <a:pPr>
                  <a:tabLst>
                    <a:tab pos="461963" algn="l"/>
                    <a:tab pos="852488" algn="l"/>
                  </a:tabLst>
                </a:pPr>
                <a:r>
                  <a:rPr lang="en-SG" sz="2000" dirty="0"/>
                  <a:t>	4.1.		</a:t>
                </a:r>
                <a14:m>
                  <m:oMath xmlns:m="http://schemas.openxmlformats.org/officeDocument/2006/math">
                    <m:nary>
                      <m:naryPr>
                        <m:chr m:val="∑"/>
                        <m:ctrlPr>
                          <a:rPr lang="en-SG" sz="2000" i="1" dirty="0">
                            <a:latin typeface="Cambria Math" panose="02040503050406030204" pitchFamily="18" charset="0"/>
                          </a:rPr>
                        </m:ctrlPr>
                      </m:naryPr>
                      <m:sub>
                        <m:r>
                          <m:rPr>
                            <m:brk m:alnAt="23"/>
                          </m:rPr>
                          <a:rPr lang="en-SG" sz="2000" i="1" dirty="0">
                            <a:latin typeface="Cambria Math" panose="02040503050406030204" pitchFamily="18" charset="0"/>
                          </a:rPr>
                          <m:t>𝑖</m:t>
                        </m:r>
                        <m:r>
                          <a:rPr lang="en-SG" sz="2000" i="1" dirty="0">
                            <a:latin typeface="Cambria Math" panose="02040503050406030204" pitchFamily="18" charset="0"/>
                          </a:rPr>
                          <m:t>=0</m:t>
                        </m:r>
                      </m:sub>
                      <m:sup>
                        <m:r>
                          <a:rPr lang="en-SG" sz="2000" i="1" dirty="0">
                            <a:latin typeface="Cambria Math" panose="02040503050406030204" pitchFamily="18" charset="0"/>
                          </a:rPr>
                          <m:t>𝑘</m:t>
                        </m:r>
                        <m:r>
                          <a:rPr lang="en-SG" sz="2000" b="0" i="1" dirty="0" smtClean="0">
                            <a:latin typeface="Cambria Math" panose="02040503050406030204" pitchFamily="18" charset="0"/>
                          </a:rPr>
                          <m:t>+1</m:t>
                        </m:r>
                      </m:sup>
                      <m:e>
                        <m:sSup>
                          <m:sSupPr>
                            <m:ctrlPr>
                              <a:rPr lang="en-SG" sz="2000" i="1" dirty="0">
                                <a:latin typeface="Cambria Math" panose="02040503050406030204" pitchFamily="18" charset="0"/>
                              </a:rPr>
                            </m:ctrlPr>
                          </m:sSupPr>
                          <m:e>
                            <m:r>
                              <a:rPr lang="en-SG" sz="2000" i="1" dirty="0">
                                <a:latin typeface="Cambria Math" panose="02040503050406030204" pitchFamily="18" charset="0"/>
                              </a:rPr>
                              <m:t>𝑟</m:t>
                            </m:r>
                          </m:e>
                          <m:sup>
                            <m:r>
                              <a:rPr lang="en-SG" sz="2000" i="1" dirty="0">
                                <a:latin typeface="Cambria Math" panose="02040503050406030204" pitchFamily="18" charset="0"/>
                              </a:rPr>
                              <m:t>𝑖</m:t>
                            </m:r>
                          </m:sup>
                        </m:sSup>
                      </m:e>
                    </m:nary>
                    <m:r>
                      <a:rPr lang="en-US" sz="2000" i="1">
                        <a:latin typeface="Cambria Math" panose="02040503050406030204" pitchFamily="18" charset="0"/>
                        <a:ea typeface="Cambria Math" panose="02040503050406030204" pitchFamily="18" charset="0"/>
                      </a:rPr>
                      <m:t>=</m:t>
                    </m:r>
                    <m:nary>
                      <m:naryPr>
                        <m:chr m:val="∑"/>
                        <m:ctrlPr>
                          <a:rPr lang="en-SG" sz="2000" i="1" dirty="0" smtClean="0">
                            <a:solidFill>
                              <a:srgbClr val="C00000"/>
                            </a:solidFill>
                            <a:latin typeface="Cambria Math" panose="02040503050406030204" pitchFamily="18" charset="0"/>
                          </a:rPr>
                        </m:ctrlPr>
                      </m:naryPr>
                      <m:sub>
                        <m:r>
                          <m:rPr>
                            <m:brk m:alnAt="23"/>
                          </m:rPr>
                          <a:rPr lang="en-SG" sz="2000" i="1" dirty="0">
                            <a:solidFill>
                              <a:srgbClr val="C00000"/>
                            </a:solidFill>
                            <a:latin typeface="Cambria Math" panose="02040503050406030204" pitchFamily="18" charset="0"/>
                          </a:rPr>
                          <m:t>𝑖</m:t>
                        </m:r>
                        <m:r>
                          <a:rPr lang="en-SG" sz="2000" i="1" dirty="0">
                            <a:solidFill>
                              <a:srgbClr val="C00000"/>
                            </a:solidFill>
                            <a:latin typeface="Cambria Math" panose="02040503050406030204" pitchFamily="18" charset="0"/>
                          </a:rPr>
                          <m:t>=0</m:t>
                        </m:r>
                      </m:sub>
                      <m:sup>
                        <m:r>
                          <a:rPr lang="en-SG" sz="2000" i="1" dirty="0">
                            <a:solidFill>
                              <a:srgbClr val="C00000"/>
                            </a:solidFill>
                            <a:latin typeface="Cambria Math" panose="02040503050406030204" pitchFamily="18" charset="0"/>
                          </a:rPr>
                          <m:t>𝑘</m:t>
                        </m:r>
                      </m:sup>
                      <m:e>
                        <m:sSup>
                          <m:sSupPr>
                            <m:ctrlPr>
                              <a:rPr lang="en-SG" sz="2000" i="1" dirty="0">
                                <a:solidFill>
                                  <a:srgbClr val="C00000"/>
                                </a:solidFill>
                                <a:latin typeface="Cambria Math" panose="02040503050406030204" pitchFamily="18" charset="0"/>
                              </a:rPr>
                            </m:ctrlPr>
                          </m:sSupPr>
                          <m:e>
                            <m:r>
                              <a:rPr lang="en-SG" sz="2000" i="1" dirty="0">
                                <a:solidFill>
                                  <a:srgbClr val="C00000"/>
                                </a:solidFill>
                                <a:latin typeface="Cambria Math" panose="02040503050406030204" pitchFamily="18" charset="0"/>
                              </a:rPr>
                              <m:t>𝑟</m:t>
                            </m:r>
                          </m:e>
                          <m:sup>
                            <m:r>
                              <a:rPr lang="en-SG" sz="2000" i="1" dirty="0">
                                <a:solidFill>
                                  <a:srgbClr val="C00000"/>
                                </a:solidFill>
                                <a:latin typeface="Cambria Math" panose="02040503050406030204" pitchFamily="18" charset="0"/>
                              </a:rPr>
                              <m:t>𝑖</m:t>
                            </m:r>
                          </m:sup>
                        </m:sSup>
                      </m:e>
                    </m:nary>
                    <m:r>
                      <a:rPr lang="en-SG" sz="2000" b="0" i="1" dirty="0" smtClean="0">
                        <a:latin typeface="Cambria Math" panose="02040503050406030204" pitchFamily="18" charset="0"/>
                      </a:rPr>
                      <m:t>+</m:t>
                    </m:r>
                    <m:sSup>
                      <m:sSupPr>
                        <m:ctrlPr>
                          <a:rPr lang="en-SG" sz="2000" b="0" i="1" dirty="0" smtClean="0">
                            <a:latin typeface="Cambria Math" panose="02040503050406030204" pitchFamily="18" charset="0"/>
                          </a:rPr>
                        </m:ctrlPr>
                      </m:sSupPr>
                      <m:e>
                        <m:r>
                          <a:rPr lang="en-SG" sz="2000" b="0" i="1" dirty="0" smtClean="0">
                            <a:latin typeface="Cambria Math" panose="02040503050406030204" pitchFamily="18" charset="0"/>
                          </a:rPr>
                          <m:t>𝑟</m:t>
                        </m:r>
                      </m:e>
                      <m:sup>
                        <m:r>
                          <a:rPr lang="en-SG" sz="2000" b="0" i="1" dirty="0" smtClean="0">
                            <a:latin typeface="Cambria Math" panose="02040503050406030204" pitchFamily="18" charset="0"/>
                          </a:rPr>
                          <m:t>𝑘</m:t>
                        </m:r>
                        <m:r>
                          <a:rPr lang="en-SG" sz="2000" b="0" i="1" dirty="0" smtClean="0">
                            <a:latin typeface="Cambria Math" panose="02040503050406030204" pitchFamily="18" charset="0"/>
                          </a:rPr>
                          <m:t>+1</m:t>
                        </m:r>
                      </m:sup>
                    </m:sSup>
                    <m:r>
                      <a:rPr lang="en-SG" sz="2000" b="0" i="1" dirty="0" smtClean="0">
                        <a:latin typeface="Cambria Math" panose="02040503050406030204" pitchFamily="18" charset="0"/>
                      </a:rPr>
                      <m:t>=</m:t>
                    </m:r>
                    <m:f>
                      <m:fPr>
                        <m:ctrlPr>
                          <a:rPr lang="en-US" sz="2000" i="1" smtClean="0">
                            <a:solidFill>
                              <a:srgbClr val="C00000"/>
                            </a:solidFill>
                            <a:latin typeface="Cambria Math" panose="02040503050406030204" pitchFamily="18" charset="0"/>
                            <a:ea typeface="Cambria Math" panose="02040503050406030204" pitchFamily="18" charset="0"/>
                          </a:rPr>
                        </m:ctrlPr>
                      </m:fPr>
                      <m:num>
                        <m:sSup>
                          <m:sSupPr>
                            <m:ctrlPr>
                              <a:rPr lang="en-US" sz="2000" i="1">
                                <a:solidFill>
                                  <a:srgbClr val="C00000"/>
                                </a:solidFill>
                                <a:latin typeface="Cambria Math" panose="02040503050406030204" pitchFamily="18" charset="0"/>
                                <a:ea typeface="Cambria Math" panose="02040503050406030204" pitchFamily="18" charset="0"/>
                              </a:rPr>
                            </m:ctrlPr>
                          </m:sSupPr>
                          <m:e>
                            <m:r>
                              <a:rPr lang="en-SG" sz="2000" i="1">
                                <a:solidFill>
                                  <a:srgbClr val="C00000"/>
                                </a:solidFill>
                                <a:latin typeface="Cambria Math" panose="02040503050406030204" pitchFamily="18" charset="0"/>
                                <a:ea typeface="Cambria Math" panose="02040503050406030204" pitchFamily="18" charset="0"/>
                              </a:rPr>
                              <m:t>𝑟</m:t>
                            </m:r>
                          </m:e>
                          <m:sup>
                            <m:r>
                              <a:rPr lang="en-SG" sz="2000" i="1">
                                <a:solidFill>
                                  <a:srgbClr val="C00000"/>
                                </a:solidFill>
                                <a:latin typeface="Cambria Math" panose="02040503050406030204" pitchFamily="18" charset="0"/>
                                <a:ea typeface="Cambria Math" panose="02040503050406030204" pitchFamily="18" charset="0"/>
                              </a:rPr>
                              <m:t>𝑘</m:t>
                            </m:r>
                            <m:r>
                              <a:rPr lang="en-SG" sz="2000" i="1">
                                <a:solidFill>
                                  <a:srgbClr val="C00000"/>
                                </a:solidFill>
                                <a:latin typeface="Cambria Math" panose="02040503050406030204" pitchFamily="18" charset="0"/>
                                <a:ea typeface="Cambria Math" panose="02040503050406030204" pitchFamily="18" charset="0"/>
                              </a:rPr>
                              <m:t>+1</m:t>
                            </m:r>
                          </m:sup>
                        </m:sSup>
                        <m:r>
                          <a:rPr lang="en-SG" sz="2000" i="1">
                            <a:solidFill>
                              <a:srgbClr val="C00000"/>
                            </a:solidFill>
                            <a:latin typeface="Cambria Math" panose="02040503050406030204" pitchFamily="18" charset="0"/>
                            <a:ea typeface="Cambria Math" panose="02040503050406030204" pitchFamily="18" charset="0"/>
                          </a:rPr>
                          <m:t>−1</m:t>
                        </m:r>
                      </m:num>
                      <m:den>
                        <m:r>
                          <a:rPr lang="en-SG" sz="2000" i="1">
                            <a:solidFill>
                              <a:srgbClr val="C00000"/>
                            </a:solidFill>
                            <a:latin typeface="Cambria Math" panose="02040503050406030204" pitchFamily="18" charset="0"/>
                            <a:ea typeface="Cambria Math" panose="02040503050406030204" pitchFamily="18" charset="0"/>
                          </a:rPr>
                          <m:t>𝑟</m:t>
                        </m:r>
                        <m:r>
                          <a:rPr lang="en-SG" sz="2000" i="1">
                            <a:solidFill>
                              <a:srgbClr val="C00000"/>
                            </a:solidFill>
                            <a:latin typeface="Cambria Math" panose="02040503050406030204" pitchFamily="18" charset="0"/>
                            <a:ea typeface="Cambria Math" panose="02040503050406030204" pitchFamily="18" charset="0"/>
                          </a:rPr>
                          <m:t>−1</m:t>
                        </m:r>
                      </m:den>
                    </m:f>
                    <m:r>
                      <a:rPr lang="en-US" sz="2000" b="0" i="1" smtClean="0">
                        <a:latin typeface="Cambria Math" panose="02040503050406030204" pitchFamily="18" charset="0"/>
                        <a:ea typeface="Cambria Math" panose="02040503050406030204" pitchFamily="18" charset="0"/>
                      </a:rPr>
                      <m:t>+</m:t>
                    </m:r>
                    <m:sSup>
                      <m:sSupPr>
                        <m:ctrlPr>
                          <a:rPr lang="en-SG" sz="2000" i="1" dirty="0">
                            <a:latin typeface="Cambria Math" panose="02040503050406030204" pitchFamily="18" charset="0"/>
                          </a:rPr>
                        </m:ctrlPr>
                      </m:sSupPr>
                      <m:e>
                        <m:r>
                          <a:rPr lang="en-SG" sz="2000" i="1" dirty="0">
                            <a:latin typeface="Cambria Math" panose="02040503050406030204" pitchFamily="18" charset="0"/>
                          </a:rPr>
                          <m:t>𝑟</m:t>
                        </m:r>
                      </m:e>
                      <m:sup>
                        <m:r>
                          <a:rPr lang="en-SG" sz="2000" i="1" dirty="0">
                            <a:latin typeface="Cambria Math" panose="02040503050406030204" pitchFamily="18" charset="0"/>
                          </a:rPr>
                          <m:t>𝑘</m:t>
                        </m:r>
                        <m:r>
                          <a:rPr lang="en-SG" sz="2000" i="1" dirty="0">
                            <a:latin typeface="Cambria Math" panose="02040503050406030204" pitchFamily="18" charset="0"/>
                          </a:rPr>
                          <m:t>+1</m:t>
                        </m:r>
                      </m:sup>
                    </m:sSup>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p>
                          <m:sSupPr>
                            <m:ctrlPr>
                              <a:rPr lang="en-US" sz="2000" i="1" smtClean="0">
                                <a:solidFill>
                                  <a:schemeClr val="tx1"/>
                                </a:solidFill>
                                <a:latin typeface="Cambria Math" panose="02040503050406030204" pitchFamily="18" charset="0"/>
                                <a:ea typeface="Cambria Math" panose="02040503050406030204" pitchFamily="18" charset="0"/>
                              </a:rPr>
                            </m:ctrlPr>
                          </m:sSupPr>
                          <m:e>
                            <m:r>
                              <a:rPr lang="en-SG" sz="2000" i="1">
                                <a:solidFill>
                                  <a:schemeClr val="tx1"/>
                                </a:solidFill>
                                <a:latin typeface="Cambria Math" panose="02040503050406030204" pitchFamily="18" charset="0"/>
                                <a:ea typeface="Cambria Math" panose="02040503050406030204" pitchFamily="18" charset="0"/>
                              </a:rPr>
                              <m:t>𝑟</m:t>
                            </m:r>
                          </m:e>
                          <m:sup>
                            <m:r>
                              <a:rPr lang="en-SG" sz="2000" i="1">
                                <a:solidFill>
                                  <a:schemeClr val="tx1"/>
                                </a:solidFill>
                                <a:latin typeface="Cambria Math" panose="02040503050406030204" pitchFamily="18" charset="0"/>
                                <a:ea typeface="Cambria Math" panose="02040503050406030204" pitchFamily="18" charset="0"/>
                              </a:rPr>
                              <m:t>𝑘</m:t>
                            </m:r>
                            <m:r>
                              <a:rPr lang="en-SG" sz="2000" i="1">
                                <a:solidFill>
                                  <a:schemeClr val="tx1"/>
                                </a:solidFill>
                                <a:latin typeface="Cambria Math" panose="02040503050406030204" pitchFamily="18" charset="0"/>
                                <a:ea typeface="Cambria Math" panose="02040503050406030204" pitchFamily="18" charset="0"/>
                              </a:rPr>
                              <m:t>+1</m:t>
                            </m:r>
                          </m:sup>
                        </m:sSup>
                        <m:r>
                          <a:rPr lang="en-SG" sz="2000" i="1">
                            <a:solidFill>
                              <a:schemeClr val="tx1"/>
                            </a:solidFill>
                            <a:latin typeface="Cambria Math" panose="02040503050406030204" pitchFamily="18" charset="0"/>
                            <a:ea typeface="Cambria Math" panose="02040503050406030204" pitchFamily="18" charset="0"/>
                          </a:rPr>
                          <m:t>−1</m:t>
                        </m:r>
                        <m:r>
                          <a:rPr lang="en-SG" sz="2000" b="0" i="1" smtClean="0">
                            <a:solidFill>
                              <a:schemeClr val="tx1"/>
                            </a:solidFill>
                            <a:latin typeface="Cambria Math" panose="02040503050406030204" pitchFamily="18" charset="0"/>
                            <a:ea typeface="Cambria Math" panose="02040503050406030204" pitchFamily="18" charset="0"/>
                          </a:rPr>
                          <m:t>+</m:t>
                        </m:r>
                        <m:sSup>
                          <m:sSupPr>
                            <m:ctrlPr>
                              <a:rPr lang="en-SG" sz="2000" b="0" i="1" smtClean="0">
                                <a:solidFill>
                                  <a:schemeClr val="tx1"/>
                                </a:solidFill>
                                <a:latin typeface="Cambria Math" panose="02040503050406030204" pitchFamily="18" charset="0"/>
                                <a:ea typeface="Cambria Math" panose="02040503050406030204" pitchFamily="18" charset="0"/>
                              </a:rPr>
                            </m:ctrlPr>
                          </m:sSupPr>
                          <m:e>
                            <m:r>
                              <a:rPr lang="en-SG" sz="2000" b="0" i="1" smtClean="0">
                                <a:solidFill>
                                  <a:schemeClr val="tx1"/>
                                </a:solidFill>
                                <a:latin typeface="Cambria Math" panose="02040503050406030204" pitchFamily="18" charset="0"/>
                                <a:ea typeface="Cambria Math" panose="02040503050406030204" pitchFamily="18" charset="0"/>
                              </a:rPr>
                              <m:t>𝑟</m:t>
                            </m:r>
                          </m:e>
                          <m:sup>
                            <m:r>
                              <a:rPr lang="en-SG" sz="2000" b="0" i="1" smtClean="0">
                                <a:solidFill>
                                  <a:schemeClr val="tx1"/>
                                </a:solidFill>
                                <a:latin typeface="Cambria Math" panose="02040503050406030204" pitchFamily="18" charset="0"/>
                                <a:ea typeface="Cambria Math" panose="02040503050406030204" pitchFamily="18" charset="0"/>
                              </a:rPr>
                              <m:t>𝑘</m:t>
                            </m:r>
                            <m:r>
                              <a:rPr lang="en-SG" sz="2000" b="0" i="1" smtClean="0">
                                <a:solidFill>
                                  <a:schemeClr val="tx1"/>
                                </a:solidFill>
                                <a:latin typeface="Cambria Math" panose="02040503050406030204" pitchFamily="18" charset="0"/>
                                <a:ea typeface="Cambria Math" panose="02040503050406030204" pitchFamily="18" charset="0"/>
                              </a:rPr>
                              <m:t>+1</m:t>
                            </m:r>
                          </m:sup>
                        </m:sSup>
                        <m:r>
                          <a:rPr lang="en-SG" sz="2000" b="0" i="1" smtClean="0">
                            <a:solidFill>
                              <a:schemeClr val="tx1"/>
                            </a:solidFill>
                            <a:latin typeface="Cambria Math" panose="02040503050406030204" pitchFamily="18" charset="0"/>
                            <a:ea typeface="Cambria Math" panose="02040503050406030204" pitchFamily="18" charset="0"/>
                          </a:rPr>
                          <m:t>(</m:t>
                        </m:r>
                        <m:r>
                          <a:rPr lang="en-SG" sz="2000" b="0" i="1" smtClean="0">
                            <a:solidFill>
                              <a:schemeClr val="tx1"/>
                            </a:solidFill>
                            <a:latin typeface="Cambria Math" panose="02040503050406030204" pitchFamily="18" charset="0"/>
                            <a:ea typeface="Cambria Math" panose="02040503050406030204" pitchFamily="18" charset="0"/>
                          </a:rPr>
                          <m:t>𝑟</m:t>
                        </m:r>
                        <m:r>
                          <a:rPr lang="en-SG" sz="2000" b="0" i="1" smtClean="0">
                            <a:solidFill>
                              <a:schemeClr val="tx1"/>
                            </a:solidFill>
                            <a:latin typeface="Cambria Math" panose="02040503050406030204" pitchFamily="18" charset="0"/>
                            <a:ea typeface="Cambria Math" panose="02040503050406030204" pitchFamily="18" charset="0"/>
                          </a:rPr>
                          <m:t>−1)</m:t>
                        </m:r>
                      </m:num>
                      <m:den>
                        <m:r>
                          <a:rPr lang="en-SG" sz="2000" b="0" i="1" smtClean="0">
                            <a:latin typeface="Cambria Math" panose="02040503050406030204" pitchFamily="18" charset="0"/>
                            <a:ea typeface="Cambria Math" panose="02040503050406030204" pitchFamily="18" charset="0"/>
                          </a:rPr>
                          <m:t>𝑟</m:t>
                        </m:r>
                        <m:r>
                          <a:rPr lang="en-SG" sz="2000" b="0" i="1" smtClean="0">
                            <a:latin typeface="Cambria Math" panose="02040503050406030204" pitchFamily="18" charset="0"/>
                            <a:ea typeface="Cambria Math" panose="02040503050406030204" pitchFamily="18" charset="0"/>
                          </a:rPr>
                          <m:t>−1</m:t>
                        </m:r>
                      </m:den>
                    </m:f>
                  </m:oMath>
                </a14:m>
                <a:endParaRPr lang="en-SG" sz="2000" dirty="0"/>
              </a:p>
              <a:p>
                <a:pPr>
                  <a:tabLst>
                    <a:tab pos="461963" algn="l"/>
                    <a:tab pos="852488" algn="l"/>
                    <a:tab pos="1793875" algn="l"/>
                  </a:tabLst>
                </a:pPr>
                <a:r>
                  <a:rPr lang="en-SG" sz="2000" dirty="0"/>
                  <a:t>			</a:t>
                </a:r>
                <a14:m>
                  <m:oMath xmlns:m="http://schemas.openxmlformats.org/officeDocument/2006/math">
                    <m:r>
                      <a:rPr lang="en-SG" sz="2000" b="0" i="1" smtClean="0">
                        <a:latin typeface="Cambria Math" panose="02040503050406030204" pitchFamily="18" charset="0"/>
                      </a:rPr>
                      <m:t>= </m:t>
                    </m:r>
                    <m:f>
                      <m:fPr>
                        <m:ctrlPr>
                          <a:rPr lang="en-US" sz="2000" i="1">
                            <a:latin typeface="Cambria Math" panose="02040503050406030204" pitchFamily="18" charset="0"/>
                            <a:ea typeface="Cambria Math" panose="02040503050406030204" pitchFamily="18" charset="0"/>
                          </a:rPr>
                        </m:ctrlPr>
                      </m:fPr>
                      <m:num>
                        <m:sSup>
                          <m:sSupPr>
                            <m:ctrlPr>
                              <a:rPr lang="en-US" sz="2000" i="1">
                                <a:latin typeface="Cambria Math" panose="02040503050406030204" pitchFamily="18" charset="0"/>
                                <a:ea typeface="Cambria Math" panose="02040503050406030204" pitchFamily="18" charset="0"/>
                              </a:rPr>
                            </m:ctrlPr>
                          </m:sSupPr>
                          <m:e>
                            <m:r>
                              <a:rPr lang="en-SG" sz="2000" i="1">
                                <a:latin typeface="Cambria Math" panose="02040503050406030204" pitchFamily="18" charset="0"/>
                                <a:ea typeface="Cambria Math" panose="02040503050406030204" pitchFamily="18" charset="0"/>
                              </a:rPr>
                              <m:t>𝑟</m:t>
                            </m:r>
                          </m:e>
                          <m:sup>
                            <m:d>
                              <m:dPr>
                                <m:ctrlPr>
                                  <a:rPr lang="en-US" sz="2000" b="0" i="1" smtClean="0">
                                    <a:latin typeface="Cambria Math" panose="02040503050406030204" pitchFamily="18" charset="0"/>
                                    <a:ea typeface="Cambria Math" panose="02040503050406030204" pitchFamily="18" charset="0"/>
                                  </a:rPr>
                                </m:ctrlPr>
                              </m:dPr>
                              <m:e>
                                <m:d>
                                  <m:dPr>
                                    <m:ctrlPr>
                                      <a:rPr lang="en-US" sz="2000" b="0" i="1" smtClean="0">
                                        <a:latin typeface="Cambria Math" panose="02040503050406030204" pitchFamily="18" charset="0"/>
                                        <a:ea typeface="Cambria Math" panose="02040503050406030204" pitchFamily="18" charset="0"/>
                                      </a:rPr>
                                    </m:ctrlPr>
                                  </m:dPr>
                                  <m:e>
                                    <m:r>
                                      <a:rPr lang="en-SG" sz="2000" i="1">
                                        <a:latin typeface="Cambria Math" panose="02040503050406030204" pitchFamily="18" charset="0"/>
                                        <a:ea typeface="Cambria Math" panose="02040503050406030204" pitchFamily="18" charset="0"/>
                                      </a:rPr>
                                      <m:t>𝑘</m:t>
                                    </m:r>
                                    <m:r>
                                      <a:rPr lang="en-SG" sz="2000" i="1">
                                        <a:latin typeface="Cambria Math" panose="02040503050406030204" pitchFamily="18" charset="0"/>
                                        <a:ea typeface="Cambria Math" panose="02040503050406030204" pitchFamily="18" charset="0"/>
                                      </a:rPr>
                                      <m:t>+1</m:t>
                                    </m:r>
                                  </m:e>
                                </m:d>
                                <m:r>
                                  <a:rPr lang="en-US" sz="2000" b="0" i="1" smtClean="0">
                                    <a:latin typeface="Cambria Math" panose="02040503050406030204" pitchFamily="18" charset="0"/>
                                    <a:ea typeface="Cambria Math" panose="02040503050406030204" pitchFamily="18" charset="0"/>
                                  </a:rPr>
                                  <m:t>+1</m:t>
                                </m:r>
                              </m:e>
                            </m:d>
                          </m:sup>
                        </m:sSup>
                        <m:r>
                          <a:rPr lang="en-SG" sz="2000" i="1">
                            <a:latin typeface="Cambria Math" panose="02040503050406030204" pitchFamily="18" charset="0"/>
                            <a:ea typeface="Cambria Math" panose="02040503050406030204" pitchFamily="18" charset="0"/>
                          </a:rPr>
                          <m:t>−1</m:t>
                        </m:r>
                      </m:num>
                      <m:den>
                        <m:r>
                          <a:rPr lang="en-SG" sz="2000" i="1">
                            <a:latin typeface="Cambria Math" panose="02040503050406030204" pitchFamily="18" charset="0"/>
                            <a:ea typeface="Cambria Math" panose="02040503050406030204" pitchFamily="18" charset="0"/>
                          </a:rPr>
                          <m:t>𝑟</m:t>
                        </m:r>
                        <m:r>
                          <a:rPr lang="en-SG" sz="2000" i="1">
                            <a:latin typeface="Cambria Math" panose="02040503050406030204" pitchFamily="18" charset="0"/>
                            <a:ea typeface="Cambria Math" panose="02040503050406030204" pitchFamily="18" charset="0"/>
                          </a:rPr>
                          <m:t>−1</m:t>
                        </m:r>
                      </m:den>
                    </m:f>
                  </m:oMath>
                </a14:m>
                <a:endParaRPr lang="en-SG" sz="2000" dirty="0"/>
              </a:p>
              <a:p>
                <a:pPr>
                  <a:tabLst>
                    <a:tab pos="461963" algn="l"/>
                    <a:tab pos="852488" algn="l"/>
                  </a:tabLst>
                </a:pPr>
                <a:r>
                  <a:rPr lang="en-SG" sz="2000" dirty="0"/>
                  <a:t>	4.2.		Therefore </a:t>
                </a:r>
                <a14:m>
                  <m:oMath xmlns:m="http://schemas.openxmlformats.org/officeDocument/2006/math">
                    <m:r>
                      <a:rPr lang="en-SG" sz="2000" i="1" dirty="0">
                        <a:latin typeface="Cambria Math" panose="02040503050406030204" pitchFamily="18" charset="0"/>
                      </a:rPr>
                      <m:t>𝑃</m:t>
                    </m:r>
                    <m:r>
                      <a:rPr lang="en-SG" sz="2000" i="1" dirty="0">
                        <a:latin typeface="Cambria Math" panose="02040503050406030204" pitchFamily="18" charset="0"/>
                      </a:rPr>
                      <m:t>(</m:t>
                    </m:r>
                    <m:r>
                      <a:rPr lang="en-SG" sz="2000" i="1" dirty="0">
                        <a:latin typeface="Cambria Math" panose="02040503050406030204" pitchFamily="18" charset="0"/>
                      </a:rPr>
                      <m:t>𝑘</m:t>
                    </m:r>
                    <m:r>
                      <a:rPr lang="en-US" sz="2000" i="1" dirty="0">
                        <a:latin typeface="Cambria Math" panose="02040503050406030204" pitchFamily="18" charset="0"/>
                      </a:rPr>
                      <m:t>+1</m:t>
                    </m:r>
                    <m:r>
                      <a:rPr lang="en-SG" sz="2000" i="1" dirty="0">
                        <a:latin typeface="Cambria Math" panose="02040503050406030204" pitchFamily="18" charset="0"/>
                      </a:rPr>
                      <m:t>)</m:t>
                    </m:r>
                  </m:oMath>
                </a14:m>
                <a:r>
                  <a:rPr lang="en-SG" sz="2000" dirty="0"/>
                  <a:t> is true.</a:t>
                </a:r>
              </a:p>
              <a:p>
                <a:pPr>
                  <a:tabLst>
                    <a:tab pos="461963" algn="l"/>
                    <a:tab pos="852488" algn="l"/>
                  </a:tabLst>
                </a:pPr>
                <a:r>
                  <a:rPr lang="en-SG" sz="2000" dirty="0"/>
                  <a:t>5.	Therefore, </a:t>
                </a:r>
                <a14:m>
                  <m:oMath xmlns:m="http://schemas.openxmlformats.org/officeDocument/2006/math">
                    <m:r>
                      <a:rPr lang="en-SG" sz="2000" i="1" dirty="0" smtClean="0">
                        <a:latin typeface="Cambria Math" panose="02040503050406030204" pitchFamily="18" charset="0"/>
                      </a:rPr>
                      <m:t>𝑃</m:t>
                    </m:r>
                    <m:r>
                      <a:rPr lang="en-SG" sz="2000" i="1" dirty="0" smtClean="0">
                        <a:latin typeface="Cambria Math" panose="02040503050406030204" pitchFamily="18" charset="0"/>
                      </a:rPr>
                      <m:t>(</m:t>
                    </m:r>
                    <m:r>
                      <a:rPr lang="en-SG" sz="2000" i="1" dirty="0" smtClean="0">
                        <a:latin typeface="Cambria Math" panose="02040503050406030204" pitchFamily="18" charset="0"/>
                      </a:rPr>
                      <m:t>𝑛</m:t>
                    </m:r>
                    <m:r>
                      <a:rPr lang="en-SG" sz="2000" i="1" dirty="0" smtClean="0">
                        <a:latin typeface="Cambria Math" panose="02040503050406030204" pitchFamily="18" charset="0"/>
                      </a:rPr>
                      <m:t>)</m:t>
                    </m:r>
                  </m:oMath>
                </a14:m>
                <a:r>
                  <a:rPr lang="en-SG" sz="2000" dirty="0"/>
                  <a:t> is true for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0</m:t>
                    </m:r>
                  </m:oMath>
                </a14:m>
                <a:r>
                  <a:rPr lang="en-SG" sz="2000" dirty="0"/>
                  <a:t>.</a:t>
                </a:r>
              </a:p>
            </p:txBody>
          </p:sp>
        </mc:Choice>
        <mc:Fallback xmlns="">
          <p:sp>
            <p:nvSpPr>
              <p:cNvPr id="26" name="TextBox 25">
                <a:extLst>
                  <a:ext uri="{FF2B5EF4-FFF2-40B4-BE49-F238E27FC236}">
                    <a16:creationId xmlns:a16="http://schemas.microsoft.com/office/drawing/2014/main" id="{E5D3290B-0E34-43A9-BAA6-0AFD37C68DF0}"/>
                  </a:ext>
                </a:extLst>
              </p:cNvPr>
              <p:cNvSpPr txBox="1">
                <a:spLocks noRot="1" noChangeAspect="1" noMove="1" noResize="1" noEditPoints="1" noAdjustHandles="1" noChangeArrowheads="1" noChangeShapeType="1" noTextEdit="1"/>
              </p:cNvSpPr>
              <p:nvPr/>
            </p:nvSpPr>
            <p:spPr>
              <a:xfrm>
                <a:off x="328081" y="2989300"/>
                <a:ext cx="7865848" cy="3732176"/>
              </a:xfrm>
              <a:prstGeom prst="rect">
                <a:avLst/>
              </a:prstGeom>
              <a:blipFill>
                <a:blip r:embed="rId3"/>
                <a:stretch>
                  <a:fillRect l="-1240" t="-1305" b="-2610"/>
                </a:stretch>
              </a:blipFill>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09F3AB4D-4CA9-4CD5-AD92-EF9A6AE8810D}"/>
              </a:ext>
            </a:extLst>
          </p:cNvPr>
          <p:cNvGrpSpPr/>
          <p:nvPr/>
        </p:nvGrpSpPr>
        <p:grpSpPr>
          <a:xfrm>
            <a:off x="661535" y="1261730"/>
            <a:ext cx="7863578" cy="1766614"/>
            <a:chOff x="993228" y="4598517"/>
            <a:chExt cx="7863578" cy="1708285"/>
          </a:xfrm>
        </p:grpSpPr>
        <p:sp>
          <p:nvSpPr>
            <p:cNvPr id="39" name="Rectangle 38">
              <a:extLst>
                <a:ext uri="{FF2B5EF4-FFF2-40B4-BE49-F238E27FC236}">
                  <a16:creationId xmlns:a16="http://schemas.microsoft.com/office/drawing/2014/main" id="{8AADA580-4D09-458F-A6FF-E1434E2842BB}"/>
                </a:ext>
              </a:extLst>
            </p:cNvPr>
            <p:cNvSpPr/>
            <p:nvPr/>
          </p:nvSpPr>
          <p:spPr>
            <a:xfrm>
              <a:off x="993228" y="4598518"/>
              <a:ext cx="7863578" cy="1594317"/>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Rectangle 39">
              <a:extLst>
                <a:ext uri="{FF2B5EF4-FFF2-40B4-BE49-F238E27FC236}">
                  <a16:creationId xmlns:a16="http://schemas.microsoft.com/office/drawing/2014/main" id="{46EBD05F-98FD-4954-8F1C-FEE72E1E3F83}"/>
                </a:ext>
              </a:extLst>
            </p:cNvPr>
            <p:cNvSpPr/>
            <p:nvPr/>
          </p:nvSpPr>
          <p:spPr>
            <a:xfrm>
              <a:off x="993228" y="4598517"/>
              <a:ext cx="7863578" cy="45272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2" name="TextBox 41">
              <a:extLst>
                <a:ext uri="{FF2B5EF4-FFF2-40B4-BE49-F238E27FC236}">
                  <a16:creationId xmlns:a16="http://schemas.microsoft.com/office/drawing/2014/main" id="{69CBDAFE-F7BE-4AFA-AC19-04A94E224BC2}"/>
                </a:ext>
              </a:extLst>
            </p:cNvPr>
            <p:cNvSpPr txBox="1"/>
            <p:nvPr/>
          </p:nvSpPr>
          <p:spPr>
            <a:xfrm>
              <a:off x="1109374" y="4645644"/>
              <a:ext cx="7416248" cy="446422"/>
            </a:xfrm>
            <a:prstGeom prst="rect">
              <a:avLst/>
            </a:prstGeom>
            <a:noFill/>
          </p:spPr>
          <p:txBody>
            <a:bodyPr wrap="square" rtlCol="0">
              <a:spAutoFit/>
            </a:bodyPr>
            <a:lstStyle/>
            <a:p>
              <a:r>
                <a:rPr lang="en-SG" sz="2400" dirty="0">
                  <a:solidFill>
                    <a:schemeClr val="bg1"/>
                  </a:solidFill>
                </a:rPr>
                <a:t>Theorem 5.2.3 (5</a:t>
              </a:r>
              <a:r>
                <a:rPr lang="en-SG" sz="2400" baseline="30000" dirty="0">
                  <a:solidFill>
                    <a:schemeClr val="bg1"/>
                  </a:solidFill>
                </a:rPr>
                <a:t>th</a:t>
              </a:r>
              <a:r>
                <a:rPr lang="en-SG" sz="2400" dirty="0">
                  <a:solidFill>
                    <a:schemeClr val="bg1"/>
                  </a:solidFill>
                </a:rPr>
                <a:t>: 5.2.2) Sum of a Geometric Sequence</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D5A5C88-271F-4372-954D-CDCA07FDCBE5}"/>
                    </a:ext>
                  </a:extLst>
                </p:cNvPr>
                <p:cNvSpPr txBox="1"/>
                <p:nvPr/>
              </p:nvSpPr>
              <p:spPr>
                <a:xfrm>
                  <a:off x="1109374" y="5039646"/>
                  <a:ext cx="7416249" cy="1267156"/>
                </a:xfrm>
                <a:prstGeom prst="rect">
                  <a:avLst/>
                </a:prstGeom>
                <a:noFill/>
              </p:spPr>
              <p:txBody>
                <a:bodyPr wrap="square" rtlCol="0">
                  <a:spAutoFit/>
                </a:bodyPr>
                <a:lstStyle/>
                <a:p>
                  <a:pPr>
                    <a:spcAft>
                      <a:spcPts val="600"/>
                    </a:spcAft>
                    <a:tabLst>
                      <a:tab pos="6192838" algn="l"/>
                    </a:tabLst>
                  </a:pPr>
                  <a:r>
                    <a:rPr lang="en-SG" sz="2000" dirty="0"/>
                    <a:t>For any real number </a:t>
                  </a:r>
                  <a14:m>
                    <m:oMath xmlns:m="http://schemas.openxmlformats.org/officeDocument/2006/math">
                      <m:r>
                        <a:rPr lang="en-SG" sz="2000" i="1" dirty="0" smtClean="0">
                          <a:latin typeface="Cambria Math" panose="02040503050406030204" pitchFamily="18" charset="0"/>
                        </a:rPr>
                        <m:t>𝑟</m:t>
                      </m:r>
                      <m:r>
                        <a:rPr lang="en-SG"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1</m:t>
                      </m:r>
                    </m:oMath>
                  </a14:m>
                  <a:r>
                    <a:rPr lang="en-SG" sz="2000" dirty="0"/>
                    <a:t>, and any integers </a:t>
                  </a:r>
                  <a14:m>
                    <m:oMath xmlns:m="http://schemas.openxmlformats.org/officeDocument/2006/math">
                      <m:r>
                        <a:rPr lang="en-SG" sz="2000" b="0" i="1" smtClean="0">
                          <a:latin typeface="Cambria Math" panose="02040503050406030204" pitchFamily="18" charset="0"/>
                        </a:rPr>
                        <m:t>𝑛</m:t>
                      </m:r>
                      <m:r>
                        <a:rPr lang="en-SG" sz="2000" b="0" i="1" smtClean="0">
                          <a:latin typeface="Cambria Math" panose="02040503050406030204" pitchFamily="18" charset="0"/>
                          <a:ea typeface="Cambria Math" panose="02040503050406030204" pitchFamily="18" charset="0"/>
                        </a:rPr>
                        <m:t>≥0,</m:t>
                      </m:r>
                    </m:oMath>
                  </a14:m>
                  <a:endParaRPr lang="en-SG" sz="1600" dirty="0"/>
                </a:p>
                <a:p>
                  <a:pPr>
                    <a:spcAft>
                      <a:spcPts val="600"/>
                    </a:spcAft>
                    <a:tabLst>
                      <a:tab pos="1793875" algn="l"/>
                      <a:tab pos="6192838" algn="l"/>
                    </a:tabLst>
                  </a:pPr>
                  <a14:m>
                    <m:oMathPara xmlns:m="http://schemas.openxmlformats.org/officeDocument/2006/math">
                      <m:oMathParaPr>
                        <m:jc m:val="centerGroup"/>
                      </m:oMathParaPr>
                      <m:oMath xmlns:m="http://schemas.openxmlformats.org/officeDocument/2006/math">
                        <m:nary>
                          <m:naryPr>
                            <m:chr m:val="∑"/>
                            <m:ctrlPr>
                              <a:rPr lang="en-SG" i="1" smtClean="0">
                                <a:latin typeface="Cambria Math" panose="02040503050406030204" pitchFamily="18" charset="0"/>
                              </a:rPr>
                            </m:ctrlPr>
                          </m:naryPr>
                          <m:sub>
                            <m:r>
                              <m:rPr>
                                <m:brk m:alnAt="23"/>
                              </m:rPr>
                              <a:rPr lang="en-SG" b="0" i="1" smtClean="0">
                                <a:latin typeface="Cambria Math" panose="02040503050406030204" pitchFamily="18" charset="0"/>
                              </a:rPr>
                              <m:t>𝑖</m:t>
                            </m:r>
                            <m:r>
                              <a:rPr lang="en-SG" b="0" i="1" smtClean="0">
                                <a:latin typeface="Cambria Math" panose="02040503050406030204" pitchFamily="18" charset="0"/>
                              </a:rPr>
                              <m:t>=0</m:t>
                            </m:r>
                          </m:sub>
                          <m:sup>
                            <m:r>
                              <a:rPr lang="en-SG" b="0" i="1" smtClean="0">
                                <a:latin typeface="Cambria Math" panose="02040503050406030204" pitchFamily="18" charset="0"/>
                              </a:rPr>
                              <m:t>𝑛</m:t>
                            </m:r>
                          </m:sup>
                          <m:e>
                            <m:sSup>
                              <m:sSupPr>
                                <m:ctrlPr>
                                  <a:rPr lang="en-SG" i="1" smtClean="0">
                                    <a:latin typeface="Cambria Math" panose="02040503050406030204" pitchFamily="18" charset="0"/>
                                  </a:rPr>
                                </m:ctrlPr>
                              </m:sSupPr>
                              <m:e>
                                <m:r>
                                  <a:rPr lang="en-SG" b="0" i="1" smtClean="0">
                                    <a:latin typeface="Cambria Math" panose="02040503050406030204" pitchFamily="18" charset="0"/>
                                  </a:rPr>
                                  <m:t>𝑟</m:t>
                                </m:r>
                              </m:e>
                              <m:sup>
                                <m:r>
                                  <a:rPr lang="en-SG" b="0" i="1" smtClean="0">
                                    <a:latin typeface="Cambria Math" panose="02040503050406030204" pitchFamily="18" charset="0"/>
                                  </a:rPr>
                                  <m:t>𝑖</m:t>
                                </m:r>
                              </m:sup>
                            </m:sSup>
                          </m:e>
                        </m:nary>
                        <m:r>
                          <a:rPr lang="en-SG" b="0" i="1" smtClean="0">
                            <a:latin typeface="Cambria Math" panose="02040503050406030204" pitchFamily="18" charset="0"/>
                          </a:rPr>
                          <m:t>=</m:t>
                        </m:r>
                        <m:f>
                          <m:fPr>
                            <m:ctrlPr>
                              <a:rPr lang="en-SG" b="0" i="1" smtClean="0">
                                <a:latin typeface="Cambria Math" panose="02040503050406030204" pitchFamily="18" charset="0"/>
                              </a:rPr>
                            </m:ctrlPr>
                          </m:fPr>
                          <m:num>
                            <m:sSup>
                              <m:sSupPr>
                                <m:ctrlPr>
                                  <a:rPr lang="en-SG" b="0" i="1" smtClean="0">
                                    <a:latin typeface="Cambria Math" panose="02040503050406030204" pitchFamily="18" charset="0"/>
                                  </a:rPr>
                                </m:ctrlPr>
                              </m:sSupPr>
                              <m:e>
                                <m:r>
                                  <a:rPr lang="en-SG" b="0" i="1" smtClean="0">
                                    <a:latin typeface="Cambria Math" panose="02040503050406030204" pitchFamily="18" charset="0"/>
                                  </a:rPr>
                                  <m:t>𝑟</m:t>
                                </m:r>
                              </m:e>
                              <m:sup>
                                <m:r>
                                  <a:rPr lang="en-SG" b="0" i="1" smtClean="0">
                                    <a:latin typeface="Cambria Math" panose="02040503050406030204" pitchFamily="18" charset="0"/>
                                  </a:rPr>
                                  <m:t>𝑛</m:t>
                                </m:r>
                                <m:r>
                                  <a:rPr lang="en-SG" b="0" i="1" smtClean="0">
                                    <a:latin typeface="Cambria Math" panose="02040503050406030204" pitchFamily="18" charset="0"/>
                                  </a:rPr>
                                  <m:t>+1</m:t>
                                </m:r>
                              </m:sup>
                            </m:sSup>
                            <m:r>
                              <a:rPr lang="en-SG" b="0" i="1" smtClean="0">
                                <a:latin typeface="Cambria Math" panose="02040503050406030204" pitchFamily="18" charset="0"/>
                              </a:rPr>
                              <m:t>−1</m:t>
                            </m:r>
                          </m:num>
                          <m:den>
                            <m:r>
                              <a:rPr lang="en-SG" b="0" i="1" smtClean="0">
                                <a:latin typeface="Cambria Math" panose="02040503050406030204" pitchFamily="18" charset="0"/>
                              </a:rPr>
                              <m:t>𝑟</m:t>
                            </m:r>
                            <m:r>
                              <a:rPr lang="en-SG" b="0" i="1" smtClean="0">
                                <a:latin typeface="Cambria Math" panose="02040503050406030204" pitchFamily="18" charset="0"/>
                              </a:rPr>
                              <m:t>−1</m:t>
                            </m:r>
                          </m:den>
                        </m:f>
                      </m:oMath>
                    </m:oMathPara>
                  </a14:m>
                  <a:endParaRPr lang="en-SG" dirty="0"/>
                </a:p>
              </p:txBody>
            </p:sp>
          </mc:Choice>
          <mc:Fallback xmlns="">
            <p:sp>
              <p:nvSpPr>
                <p:cNvPr id="43" name="TextBox 42">
                  <a:extLst>
                    <a:ext uri="{FF2B5EF4-FFF2-40B4-BE49-F238E27FC236}">
                      <a16:creationId xmlns:a16="http://schemas.microsoft.com/office/drawing/2014/main" id="{7D5A5C88-271F-4372-954D-CDCA07FDCBE5}"/>
                    </a:ext>
                  </a:extLst>
                </p:cNvPr>
                <p:cNvSpPr txBox="1">
                  <a:spLocks noRot="1" noChangeAspect="1" noMove="1" noResize="1" noEditPoints="1" noAdjustHandles="1" noChangeArrowheads="1" noChangeShapeType="1" noTextEdit="1"/>
                </p:cNvSpPr>
                <p:nvPr/>
              </p:nvSpPr>
              <p:spPr>
                <a:xfrm>
                  <a:off x="1109374" y="5039646"/>
                  <a:ext cx="7416249" cy="1267156"/>
                </a:xfrm>
                <a:prstGeom prst="rect">
                  <a:avLst/>
                </a:prstGeom>
                <a:blipFill>
                  <a:blip r:embed="rId4"/>
                  <a:stretch>
                    <a:fillRect l="-905" t="-2791"/>
                  </a:stretch>
                </a:blipFill>
              </p:spPr>
              <p:txBody>
                <a:bodyPr/>
                <a:lstStyle/>
                <a:p>
                  <a:r>
                    <a:rPr lang="en-SG">
                      <a:noFill/>
                    </a:rPr>
                    <a:t> </a:t>
                  </a:r>
                </a:p>
              </p:txBody>
            </p:sp>
          </mc:Fallback>
        </mc:AlternateContent>
      </p:grpSp>
      <p:sp>
        <p:nvSpPr>
          <p:cNvPr id="37" name="Oval 36"/>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187007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3903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bg/>
                                          </p:spTgt>
                                        </p:tgtEl>
                                        <p:attrNameLst>
                                          <p:attrName>style.visibility</p:attrName>
                                        </p:attrNameLst>
                                      </p:cBhvr>
                                      <p:to>
                                        <p:strVal val="visible"/>
                                      </p:to>
                                    </p:set>
                                    <p:animEffect transition="in" filter="dissolve">
                                      <p:cBhvr>
                                        <p:cTn id="7" dur="500"/>
                                        <p:tgtEl>
                                          <p:spTgt spid="26">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Effect transition="in" filter="dissolve">
                                      <p:cBhvr>
                                        <p:cTn id="10" dur="500"/>
                                        <p:tgtEl>
                                          <p:spTgt spid="2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6">
                                            <p:txEl>
                                              <p:pRg st="1" end="1"/>
                                            </p:txEl>
                                          </p:spTgt>
                                        </p:tgtEl>
                                        <p:attrNameLst>
                                          <p:attrName>style.visibility</p:attrName>
                                        </p:attrNameLst>
                                      </p:cBhvr>
                                      <p:to>
                                        <p:strVal val="visible"/>
                                      </p:to>
                                    </p:set>
                                    <p:animEffect transition="in" filter="dissolve">
                                      <p:cBhvr>
                                        <p:cTn id="13" dur="500"/>
                                        <p:tgtEl>
                                          <p:spTgt spid="2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6">
                                            <p:txEl>
                                              <p:pRg st="2" end="2"/>
                                            </p:txEl>
                                          </p:spTgt>
                                        </p:tgtEl>
                                        <p:attrNameLst>
                                          <p:attrName>style.visibility</p:attrName>
                                        </p:attrNameLst>
                                      </p:cBhvr>
                                      <p:to>
                                        <p:strVal val="visible"/>
                                      </p:to>
                                    </p:set>
                                    <p:animEffect transition="in" filter="dissolve">
                                      <p:cBhvr>
                                        <p:cTn id="16" dur="500"/>
                                        <p:tgtEl>
                                          <p:spTgt spid="2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animEffect transition="in" filter="dissolve">
                                      <p:cBhvr>
                                        <p:cTn id="19" dur="500"/>
                                        <p:tgtEl>
                                          <p:spTgt spid="2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6">
                                            <p:txEl>
                                              <p:pRg st="4" end="4"/>
                                            </p:txEl>
                                          </p:spTgt>
                                        </p:tgtEl>
                                        <p:attrNameLst>
                                          <p:attrName>style.visibility</p:attrName>
                                        </p:attrNameLst>
                                      </p:cBhvr>
                                      <p:to>
                                        <p:strVal val="visible"/>
                                      </p:to>
                                    </p:set>
                                    <p:animEffect transition="in" filter="dissolve">
                                      <p:cBhvr>
                                        <p:cTn id="22" dur="500"/>
                                        <p:tgtEl>
                                          <p:spTgt spid="2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6">
                                            <p:txEl>
                                              <p:pRg st="5" end="5"/>
                                            </p:txEl>
                                          </p:spTgt>
                                        </p:tgtEl>
                                        <p:attrNameLst>
                                          <p:attrName>style.visibility</p:attrName>
                                        </p:attrNameLst>
                                      </p:cBhvr>
                                      <p:to>
                                        <p:strVal val="visible"/>
                                      </p:to>
                                    </p:set>
                                    <p:animEffect transition="in" filter="dissolve">
                                      <p:cBhvr>
                                        <p:cTn id="25" dur="500"/>
                                        <p:tgtEl>
                                          <p:spTgt spid="26">
                                            <p:txEl>
                                              <p:pRg st="5" end="5"/>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6">
                                            <p:txEl>
                                              <p:pRg st="6" end="6"/>
                                            </p:txEl>
                                          </p:spTgt>
                                        </p:tgtEl>
                                        <p:attrNameLst>
                                          <p:attrName>style.visibility</p:attrName>
                                        </p:attrNameLst>
                                      </p:cBhvr>
                                      <p:to>
                                        <p:strVal val="visible"/>
                                      </p:to>
                                    </p:set>
                                    <p:animEffect transition="in" filter="dissolve">
                                      <p:cBhvr>
                                        <p:cTn id="28" dur="500"/>
                                        <p:tgtEl>
                                          <p:spTgt spid="26">
                                            <p:txEl>
                                              <p:pRg st="6" end="6"/>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6">
                                            <p:txEl>
                                              <p:pRg st="7" end="7"/>
                                            </p:txEl>
                                          </p:spTgt>
                                        </p:tgtEl>
                                        <p:attrNameLst>
                                          <p:attrName>style.visibility</p:attrName>
                                        </p:attrNameLst>
                                      </p:cBhvr>
                                      <p:to>
                                        <p:strVal val="visible"/>
                                      </p:to>
                                    </p:set>
                                    <p:animEffect transition="in" filter="dissolve">
                                      <p:cBhvr>
                                        <p:cTn id="31" dur="500"/>
                                        <p:tgtEl>
                                          <p:spTgt spid="26">
                                            <p:txEl>
                                              <p:pRg st="7" end="7"/>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
                                            <p:txEl>
                                              <p:pRg st="8" end="8"/>
                                            </p:txEl>
                                          </p:spTgt>
                                        </p:tgtEl>
                                        <p:attrNameLst>
                                          <p:attrName>style.visibility</p:attrName>
                                        </p:attrNameLst>
                                      </p:cBhvr>
                                      <p:to>
                                        <p:strVal val="visible"/>
                                      </p:to>
                                    </p:set>
                                    <p:animEffect transition="in" filter="dissolve">
                                      <p:cBhvr>
                                        <p:cTn id="34" dur="500"/>
                                        <p:tgtEl>
                                          <p:spTgt spid="2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dirty="0">
                <a:solidFill>
                  <a:schemeClr val="bg1"/>
                </a:solidFill>
              </a:rPr>
              <a:t>Sequences	</a:t>
            </a:r>
            <a:r>
              <a:rPr lang="en-SG" sz="1200" b="1" dirty="0">
                <a:solidFill>
                  <a:schemeClr val="accent4">
                    <a:lumMod val="60000"/>
                    <a:lumOff val="40000"/>
                  </a:schemeClr>
                </a:solidFill>
              </a:rPr>
              <a:t>Mathematical Induction I </a:t>
            </a:r>
            <a:r>
              <a:rPr lang="en-SG" sz="1200" dirty="0">
                <a:solidFill>
                  <a:schemeClr val="bg1"/>
                </a:solidFill>
              </a:rPr>
              <a:t>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Mathematical Induction I</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29</a:t>
            </a:fld>
            <a:endParaRPr lang="en-SG" dirty="0"/>
          </a:p>
        </p:txBody>
      </p:sp>
      <p:sp>
        <p:nvSpPr>
          <p:cNvPr id="24" name="TextBox 23">
            <a:extLst>
              <a:ext uri="{FF2B5EF4-FFF2-40B4-BE49-F238E27FC236}">
                <a16:creationId xmlns:a16="http://schemas.microsoft.com/office/drawing/2014/main" id="{34B3CFCF-CF54-46FF-9F17-214A9029848B}"/>
              </a:ext>
            </a:extLst>
          </p:cNvPr>
          <p:cNvSpPr txBox="1"/>
          <p:nvPr/>
        </p:nvSpPr>
        <p:spPr>
          <a:xfrm>
            <a:off x="194472" y="816815"/>
            <a:ext cx="7483213" cy="461665"/>
          </a:xfrm>
          <a:prstGeom prst="rect">
            <a:avLst/>
          </a:prstGeom>
          <a:noFill/>
        </p:spPr>
        <p:txBody>
          <a:bodyPr wrap="square" rtlCol="0">
            <a:spAutoFit/>
          </a:bodyPr>
          <a:lstStyle/>
          <a:p>
            <a:r>
              <a:rPr lang="en-SG" sz="2400" dirty="0">
                <a:solidFill>
                  <a:schemeClr val="accent2">
                    <a:lumMod val="50000"/>
                  </a:schemeClr>
                </a:solidFill>
              </a:rPr>
              <a:t>Example #10: </a:t>
            </a:r>
            <a:r>
              <a:rPr lang="en-SG" sz="2400" dirty="0"/>
              <a:t>Use mathematical induction to prove</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5D3290B-0E34-43A9-BAA6-0AFD37C68DF0}"/>
                  </a:ext>
                </a:extLst>
              </p:cNvPr>
              <p:cNvSpPr txBox="1"/>
              <p:nvPr/>
            </p:nvSpPr>
            <p:spPr>
              <a:xfrm>
                <a:off x="345257" y="2459849"/>
                <a:ext cx="8427267" cy="4105483"/>
              </a:xfrm>
              <a:prstGeom prst="rect">
                <a:avLst/>
              </a:prstGeom>
              <a:solidFill>
                <a:schemeClr val="accent2">
                  <a:lumMod val="20000"/>
                  <a:lumOff val="80000"/>
                </a:schemeClr>
              </a:solidFill>
            </p:spPr>
            <p:txBody>
              <a:bodyPr wrap="square" rtlCol="0">
                <a:spAutoFit/>
              </a:bodyPr>
              <a:lstStyle/>
              <a:p>
                <a:r>
                  <a:rPr lang="en-SG" sz="2400" dirty="0" smtClean="0"/>
                  <a:t>Proof (by </a:t>
                </a:r>
                <a:r>
                  <a:rPr lang="en-SG" sz="2400" i="1" dirty="0"/>
                  <a:t>mathematical induction</a:t>
                </a:r>
                <a:r>
                  <a:rPr lang="en-SG" sz="2400" dirty="0"/>
                  <a:t>):</a:t>
                </a:r>
              </a:p>
              <a:p>
                <a:pPr marL="457200" indent="-457200">
                  <a:buAutoNum type="arabicPeriod"/>
                  <a:tabLst>
                    <a:tab pos="339725" algn="l"/>
                  </a:tabLst>
                </a:pPr>
                <a:r>
                  <a:rPr lang="en-SG" sz="2400" dirty="0"/>
                  <a:t>Let </a:t>
                </a:r>
                <a14:m>
                  <m:oMath xmlns:m="http://schemas.openxmlformats.org/officeDocument/2006/math">
                    <m:r>
                      <a:rPr lang="en-SG" sz="2400" i="1" dirty="0" smtClean="0">
                        <a:latin typeface="Cambria Math" panose="02040503050406030204" pitchFamily="18" charset="0"/>
                      </a:rPr>
                      <m:t>𝑃</m:t>
                    </m:r>
                    <m:d>
                      <m:dPr>
                        <m:ctrlPr>
                          <a:rPr lang="en-SG" sz="2400" i="1" dirty="0" smtClean="0">
                            <a:latin typeface="Cambria Math" panose="02040503050406030204" pitchFamily="18" charset="0"/>
                          </a:rPr>
                        </m:ctrlPr>
                      </m:dPr>
                      <m:e>
                        <m:r>
                          <a:rPr lang="en-SG" sz="2400" i="1" dirty="0" smtClean="0">
                            <a:latin typeface="Cambria Math" panose="02040503050406030204" pitchFamily="18" charset="0"/>
                          </a:rPr>
                          <m:t>𝑛</m:t>
                        </m:r>
                      </m:e>
                    </m:d>
                    <m:r>
                      <a:rPr lang="en-SG" sz="2400" i="1" dirty="0" smtClean="0">
                        <a:latin typeface="Cambria Math" panose="02040503050406030204" pitchFamily="18" charset="0"/>
                        <a:ea typeface="Cambria Math" panose="02040503050406030204" pitchFamily="18" charset="0"/>
                      </a:rPr>
                      <m:t>≡</m:t>
                    </m:r>
                    <m:d>
                      <m:dPr>
                        <m:endChr m:val="|"/>
                        <m:ctrlPr>
                          <a:rPr lang="en-SG" sz="2400" b="0" i="1" dirty="0" smtClean="0">
                            <a:latin typeface="Cambria Math" panose="02040503050406030204" pitchFamily="18" charset="0"/>
                          </a:rPr>
                        </m:ctrlPr>
                      </m:dPr>
                      <m:e>
                        <m:r>
                          <a:rPr lang="en-SG" sz="2400" b="0" i="1" dirty="0" smtClean="0">
                            <a:latin typeface="Cambria Math" panose="02040503050406030204" pitchFamily="18" charset="0"/>
                          </a:rPr>
                          <m:t>3 </m:t>
                        </m:r>
                      </m:e>
                    </m:d>
                    <m:r>
                      <a:rPr lang="en-SG" sz="2400" i="1" dirty="0" smtClean="0">
                        <a:latin typeface="Cambria Math" panose="02040503050406030204" pitchFamily="18" charset="0"/>
                      </a:rPr>
                      <m:t> </m:t>
                    </m:r>
                    <m:r>
                      <a:rPr lang="en-SG" sz="2400" b="0" i="1" dirty="0" smtClean="0">
                        <a:latin typeface="Cambria Math" panose="02040503050406030204" pitchFamily="18" charset="0"/>
                      </a:rPr>
                      <m:t>(</m:t>
                    </m:r>
                    <m:sSup>
                      <m:sSupPr>
                        <m:ctrlPr>
                          <a:rPr lang="en-SG" sz="2400" i="1">
                            <a:latin typeface="Cambria Math" panose="02040503050406030204" pitchFamily="18" charset="0"/>
                            <a:ea typeface="Cambria Math" panose="02040503050406030204" pitchFamily="18" charset="0"/>
                          </a:rPr>
                        </m:ctrlPr>
                      </m:sSupPr>
                      <m:e>
                        <m:r>
                          <a:rPr lang="en-SG" sz="2400" i="1">
                            <a:latin typeface="Cambria Math" panose="02040503050406030204" pitchFamily="18" charset="0"/>
                            <a:ea typeface="Cambria Math" panose="02040503050406030204" pitchFamily="18" charset="0"/>
                          </a:rPr>
                          <m:t>2</m:t>
                        </m:r>
                      </m:e>
                      <m:sup>
                        <m:r>
                          <a:rPr lang="en-SG" sz="2400" i="1">
                            <a:latin typeface="Cambria Math" panose="02040503050406030204" pitchFamily="18" charset="0"/>
                            <a:ea typeface="Cambria Math" panose="02040503050406030204" pitchFamily="18" charset="0"/>
                          </a:rPr>
                          <m:t>2</m:t>
                        </m:r>
                        <m:r>
                          <a:rPr lang="en-SG" sz="2400" i="1">
                            <a:latin typeface="Cambria Math" panose="02040503050406030204" pitchFamily="18" charset="0"/>
                            <a:ea typeface="Cambria Math" panose="02040503050406030204" pitchFamily="18" charset="0"/>
                          </a:rPr>
                          <m:t>𝑛</m:t>
                        </m:r>
                      </m:sup>
                    </m:sSup>
                    <m:r>
                      <a:rPr lang="en-SG" sz="2400" i="1">
                        <a:latin typeface="Cambria Math" panose="02040503050406030204" pitchFamily="18" charset="0"/>
                        <a:ea typeface="Cambria Math" panose="02040503050406030204" pitchFamily="18" charset="0"/>
                      </a:rPr>
                      <m:t>−1</m:t>
                    </m:r>
                    <m:r>
                      <a:rPr lang="en-SG" sz="2400" b="0" i="0" smtClean="0">
                        <a:latin typeface="Cambria Math" panose="02040503050406030204" pitchFamily="18" charset="0"/>
                        <a:ea typeface="Cambria Math" panose="02040503050406030204" pitchFamily="18" charset="0"/>
                      </a:rPr>
                      <m:t>)) </m:t>
                    </m:r>
                  </m:oMath>
                </a14:m>
                <a:r>
                  <a:rPr lang="en-SG" sz="2400" dirty="0"/>
                  <a:t>for all integers </a:t>
                </a:r>
                <a14:m>
                  <m:oMath xmlns:m="http://schemas.openxmlformats.org/officeDocument/2006/math">
                    <m:r>
                      <a:rPr lang="en-SG" sz="2400" i="1">
                        <a:latin typeface="Cambria Math" panose="02040503050406030204" pitchFamily="18" charset="0"/>
                      </a:rPr>
                      <m:t>𝑛</m:t>
                    </m:r>
                    <m:r>
                      <a:rPr lang="en-SG" sz="2400" i="1">
                        <a:latin typeface="Cambria Math" panose="02040503050406030204" pitchFamily="18" charset="0"/>
                        <a:ea typeface="Cambria Math" panose="02040503050406030204" pitchFamily="18" charset="0"/>
                      </a:rPr>
                      <m:t>≥0</m:t>
                    </m:r>
                  </m:oMath>
                </a14:m>
                <a:r>
                  <a:rPr lang="en-SG" sz="2400" dirty="0"/>
                  <a:t>.</a:t>
                </a:r>
              </a:p>
              <a:p>
                <a:pPr marL="457200" indent="-457200">
                  <a:buAutoNum type="arabicPeriod"/>
                  <a:tabLst>
                    <a:tab pos="339725" algn="l"/>
                  </a:tabLst>
                </a:pPr>
                <a:r>
                  <a:rPr lang="en-SG" sz="2400" dirty="0"/>
                  <a:t>Basis step: </a:t>
                </a:r>
                <a14:m>
                  <m:oMath xmlns:m="http://schemas.openxmlformats.org/officeDocument/2006/math">
                    <m:sSup>
                      <m:sSupPr>
                        <m:ctrlPr>
                          <a:rPr lang="en-SG" sz="2400" i="1" smtClean="0">
                            <a:latin typeface="Cambria Math" panose="02040503050406030204" pitchFamily="18" charset="0"/>
                          </a:rPr>
                        </m:ctrlPr>
                      </m:sSupPr>
                      <m:e>
                        <m:r>
                          <a:rPr lang="en-SG" sz="2400" b="0" i="1" smtClean="0">
                            <a:latin typeface="Cambria Math" panose="02040503050406030204" pitchFamily="18" charset="0"/>
                          </a:rPr>
                          <m:t>2</m:t>
                        </m:r>
                      </m:e>
                      <m:sup>
                        <m:r>
                          <a:rPr lang="en-SG" sz="2400" b="0" i="1" smtClean="0">
                            <a:latin typeface="Cambria Math" panose="02040503050406030204" pitchFamily="18" charset="0"/>
                          </a:rPr>
                          <m:t>2</m:t>
                        </m:r>
                        <m:r>
                          <a:rPr lang="en-SG" sz="2400" b="0" i="1" smtClean="0">
                            <a:latin typeface="Cambria Math" panose="02040503050406030204" pitchFamily="18" charset="0"/>
                            <a:ea typeface="Cambria Math" panose="02040503050406030204" pitchFamily="18" charset="0"/>
                          </a:rPr>
                          <m:t>∙0</m:t>
                        </m:r>
                      </m:sup>
                    </m:sSup>
                    <m:r>
                      <a:rPr lang="en-SG" sz="2400" b="0" i="1" smtClean="0">
                        <a:latin typeface="Cambria Math" panose="02040503050406030204" pitchFamily="18" charset="0"/>
                      </a:rPr>
                      <m:t>−1=</m:t>
                    </m:r>
                    <m:r>
                      <a:rPr lang="en-US" sz="2400" b="0" i="1" smtClean="0">
                        <a:latin typeface="Cambria Math" panose="02040503050406030204" pitchFamily="18" charset="0"/>
                      </a:rPr>
                      <m:t>0</m:t>
                    </m:r>
                  </m:oMath>
                </a14:m>
                <a:r>
                  <a:rPr lang="en-SG" sz="2400" dirty="0"/>
                  <a:t> is divisible by 3, therefore </a:t>
                </a:r>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(0)</m:t>
                    </m:r>
                  </m:oMath>
                </a14:m>
                <a:r>
                  <a:rPr lang="en-SG" sz="2400" dirty="0"/>
                  <a:t> is true.</a:t>
                </a:r>
              </a:p>
              <a:p>
                <a:pPr marL="457200" indent="-457200">
                  <a:buAutoNum type="arabicPeriod"/>
                  <a:tabLst>
                    <a:tab pos="339725" algn="l"/>
                  </a:tabLst>
                </a:pPr>
                <a:r>
                  <a:rPr lang="en-SG" sz="2400" dirty="0"/>
                  <a:t>Assume </a:t>
                </a:r>
                <a14:m>
                  <m:oMath xmlns:m="http://schemas.openxmlformats.org/officeDocument/2006/math">
                    <m:r>
                      <a:rPr lang="en-SG" sz="2400" i="1" dirty="0" smtClean="0">
                        <a:latin typeface="Cambria Math" panose="02040503050406030204" pitchFamily="18" charset="0"/>
                      </a:rPr>
                      <m:t>𝑃</m:t>
                    </m:r>
                    <m:r>
                      <a:rPr lang="en-SG" sz="2400" i="1" dirty="0" smtClean="0">
                        <a:latin typeface="Cambria Math" panose="02040503050406030204" pitchFamily="18" charset="0"/>
                      </a:rPr>
                      <m:t>(</m:t>
                    </m:r>
                    <m:r>
                      <a:rPr lang="en-SG" sz="2400" i="1" dirty="0" smtClean="0">
                        <a:latin typeface="Cambria Math" panose="02040503050406030204" pitchFamily="18" charset="0"/>
                      </a:rPr>
                      <m:t>𝑘</m:t>
                    </m:r>
                    <m:r>
                      <a:rPr lang="en-SG" sz="2400" i="1" dirty="0" smtClean="0">
                        <a:latin typeface="Cambria Math" panose="02040503050406030204" pitchFamily="18" charset="0"/>
                      </a:rPr>
                      <m:t>)</m:t>
                    </m:r>
                  </m:oMath>
                </a14:m>
                <a:r>
                  <a:rPr lang="en-SG" sz="2400" dirty="0"/>
                  <a:t> is true for </a:t>
                </a:r>
                <a14:m>
                  <m:oMath xmlns:m="http://schemas.openxmlformats.org/officeDocument/2006/math">
                    <m:r>
                      <a:rPr lang="en-US" sz="2400" b="0" i="1" dirty="0" smtClean="0">
                        <a:latin typeface="Cambria Math" panose="02040503050406030204" pitchFamily="18" charset="0"/>
                        <a:ea typeface="Cambria Math" panose="02040503050406030204" pitchFamily="18" charset="0"/>
                      </a:rPr>
                      <m:t>𝑘</m:t>
                    </m:r>
                    <m:r>
                      <a:rPr lang="en-US" sz="2400" b="0" i="1" dirty="0" smtClean="0">
                        <a:latin typeface="Cambria Math" panose="02040503050406030204" pitchFamily="18" charset="0"/>
                        <a:ea typeface="Cambria Math" panose="02040503050406030204" pitchFamily="18" charset="0"/>
                      </a:rPr>
                      <m:t>≥0.</m:t>
                    </m:r>
                  </m:oMath>
                </a14:m>
                <a:r>
                  <a:rPr lang="en-US" sz="2400" b="0" dirty="0">
                    <a:ea typeface="Cambria Math" panose="02040503050406030204" pitchFamily="18" charset="0"/>
                  </a:rPr>
                  <a:t> That is, </a:t>
                </a:r>
                <a14:m>
                  <m:oMath xmlns:m="http://schemas.openxmlformats.org/officeDocument/2006/math">
                    <m:r>
                      <a:rPr lang="en-SG" sz="2400" b="0" i="0" dirty="0" smtClean="0">
                        <a:latin typeface="Cambria Math" panose="02040503050406030204" pitchFamily="18" charset="0"/>
                      </a:rPr>
                      <m:t>3|</m:t>
                    </m:r>
                    <m:r>
                      <a:rPr lang="en-SG" sz="2400" i="1" dirty="0">
                        <a:latin typeface="Cambria Math" panose="02040503050406030204" pitchFamily="18" charset="0"/>
                      </a:rPr>
                      <m:t>(</m:t>
                    </m:r>
                    <m:sSup>
                      <m:sSupPr>
                        <m:ctrlPr>
                          <a:rPr lang="en-SG" sz="2400" i="1">
                            <a:latin typeface="Cambria Math" panose="02040503050406030204" pitchFamily="18" charset="0"/>
                            <a:ea typeface="Cambria Math" panose="02040503050406030204" pitchFamily="18" charset="0"/>
                          </a:rPr>
                        </m:ctrlPr>
                      </m:sSupPr>
                      <m:e>
                        <m:r>
                          <a:rPr lang="en-SG" sz="2400" i="1">
                            <a:latin typeface="Cambria Math" panose="02040503050406030204" pitchFamily="18" charset="0"/>
                            <a:ea typeface="Cambria Math" panose="02040503050406030204" pitchFamily="18" charset="0"/>
                          </a:rPr>
                          <m:t>2</m:t>
                        </m:r>
                      </m:e>
                      <m:sup>
                        <m:r>
                          <a:rPr lang="en-SG" sz="2400" i="1">
                            <a:latin typeface="Cambria Math" panose="02040503050406030204" pitchFamily="18" charset="0"/>
                            <a:ea typeface="Cambria Math" panose="02040503050406030204" pitchFamily="18" charset="0"/>
                          </a:rPr>
                          <m:t>2</m:t>
                        </m:r>
                        <m:r>
                          <a:rPr lang="en-SG" sz="2400" b="0" i="1" smtClean="0">
                            <a:latin typeface="Cambria Math" panose="02040503050406030204" pitchFamily="18" charset="0"/>
                            <a:ea typeface="Cambria Math" panose="02040503050406030204" pitchFamily="18" charset="0"/>
                          </a:rPr>
                          <m:t>𝑘</m:t>
                        </m:r>
                      </m:sup>
                    </m:sSup>
                    <m:r>
                      <a:rPr lang="en-SG" sz="2400" i="1">
                        <a:latin typeface="Cambria Math" panose="02040503050406030204" pitchFamily="18" charset="0"/>
                        <a:ea typeface="Cambria Math" panose="02040503050406030204" pitchFamily="18" charset="0"/>
                      </a:rPr>
                      <m:t>−1</m:t>
                    </m:r>
                    <m:r>
                      <a:rPr lang="en-SG" sz="2400">
                        <a:latin typeface="Cambria Math" panose="02040503050406030204" pitchFamily="18" charset="0"/>
                        <a:ea typeface="Cambria Math" panose="02040503050406030204" pitchFamily="18" charset="0"/>
                      </a:rPr>
                      <m:t>)</m:t>
                    </m:r>
                  </m:oMath>
                </a14:m>
                <a:r>
                  <a:rPr lang="en-SG" sz="2400" dirty="0"/>
                  <a:t>.</a:t>
                </a:r>
                <a:r>
                  <a:rPr lang="en-US" sz="2400" b="0" dirty="0">
                    <a:ea typeface="Cambria Math" panose="02040503050406030204" pitchFamily="18" charset="0"/>
                  </a:rPr>
                  <a:t> </a:t>
                </a:r>
              </a:p>
              <a:p>
                <a:pPr>
                  <a:tabLst>
                    <a:tab pos="447675" algn="l"/>
                  </a:tabLst>
                </a:pPr>
                <a:r>
                  <a:rPr lang="en-US" sz="2000" dirty="0">
                    <a:ea typeface="Cambria Math" panose="02040503050406030204" pitchFamily="18" charset="0"/>
                  </a:rPr>
                  <a:t>	3.1 This means that </a:t>
                </a:r>
                <a14:m>
                  <m:oMath xmlns:m="http://schemas.openxmlformats.org/officeDocument/2006/math">
                    <m:sSup>
                      <m:sSupPr>
                        <m:ctrlPr>
                          <a:rPr lang="en-SG" sz="2000" i="1">
                            <a:latin typeface="Cambria Math" panose="02040503050406030204" pitchFamily="18" charset="0"/>
                            <a:ea typeface="Cambria Math" panose="02040503050406030204" pitchFamily="18" charset="0"/>
                          </a:rPr>
                        </m:ctrlPr>
                      </m:sSupPr>
                      <m:e>
                        <m:r>
                          <a:rPr lang="en-SG" sz="2000" i="1">
                            <a:latin typeface="Cambria Math" panose="02040503050406030204" pitchFamily="18" charset="0"/>
                            <a:ea typeface="Cambria Math" panose="02040503050406030204" pitchFamily="18" charset="0"/>
                          </a:rPr>
                          <m:t>2</m:t>
                        </m:r>
                      </m:e>
                      <m:sup>
                        <m:r>
                          <a:rPr lang="en-SG" sz="2000" i="1">
                            <a:latin typeface="Cambria Math" panose="02040503050406030204" pitchFamily="18" charset="0"/>
                            <a:ea typeface="Cambria Math" panose="02040503050406030204" pitchFamily="18" charset="0"/>
                          </a:rPr>
                          <m:t>2</m:t>
                        </m:r>
                        <m:r>
                          <a:rPr lang="en-SG" sz="2000" i="1">
                            <a:latin typeface="Cambria Math" panose="02040503050406030204" pitchFamily="18" charset="0"/>
                            <a:ea typeface="Cambria Math" panose="02040503050406030204" pitchFamily="18" charset="0"/>
                          </a:rPr>
                          <m:t>𝑘</m:t>
                        </m:r>
                      </m:sup>
                    </m:sSup>
                    <m:r>
                      <a:rPr lang="en-SG" sz="2000" i="1">
                        <a:latin typeface="Cambria Math" panose="02040503050406030204" pitchFamily="18" charset="0"/>
                        <a:ea typeface="Cambria Math" panose="02040503050406030204" pitchFamily="18" charset="0"/>
                      </a:rPr>
                      <m:t>−1</m:t>
                    </m:r>
                    <m:r>
                      <a:rPr lang="en-SG" sz="2000" b="0" i="1" smtClean="0">
                        <a:latin typeface="Cambria Math" panose="02040503050406030204" pitchFamily="18" charset="0"/>
                        <a:ea typeface="Cambria Math" panose="02040503050406030204" pitchFamily="18" charset="0"/>
                      </a:rPr>
                      <m:t>=3</m:t>
                    </m:r>
                    <m:r>
                      <a:rPr lang="en-SG" sz="2000" b="0" i="1" smtClean="0">
                        <a:latin typeface="Cambria Math" panose="02040503050406030204" pitchFamily="18" charset="0"/>
                        <a:ea typeface="Cambria Math" panose="02040503050406030204" pitchFamily="18" charset="0"/>
                      </a:rPr>
                      <m:t>𝑟</m:t>
                    </m:r>
                  </m:oMath>
                </a14:m>
                <a:r>
                  <a:rPr lang="en-US" sz="2000" b="0" dirty="0">
                    <a:ea typeface="Cambria Math" panose="02040503050406030204" pitchFamily="18" charset="0"/>
                  </a:rPr>
                  <a:t> for some integer </a:t>
                </a:r>
                <a14:m>
                  <m:oMath xmlns:m="http://schemas.openxmlformats.org/officeDocument/2006/math">
                    <m:r>
                      <a:rPr lang="en-US" sz="2000" b="0" i="1" dirty="0" smtClean="0">
                        <a:latin typeface="Cambria Math" panose="02040503050406030204" pitchFamily="18" charset="0"/>
                        <a:ea typeface="Cambria Math" panose="02040503050406030204" pitchFamily="18" charset="0"/>
                      </a:rPr>
                      <m:t>𝑟</m:t>
                    </m:r>
                  </m:oMath>
                </a14:m>
                <a:r>
                  <a:rPr lang="en-US" sz="2000" b="0" dirty="0">
                    <a:ea typeface="Cambria Math" panose="02040503050406030204" pitchFamily="18" charset="0"/>
                  </a:rPr>
                  <a:t> (</a:t>
                </a:r>
                <a:r>
                  <a:rPr lang="en-US" b="0" dirty="0">
                    <a:solidFill>
                      <a:srgbClr val="006600"/>
                    </a:solidFill>
                    <a:ea typeface="Cambria Math" panose="02040503050406030204" pitchFamily="18" charset="0"/>
                  </a:rPr>
                  <a:t>by </a:t>
                </a:r>
                <a:r>
                  <a:rPr lang="en-US" b="0" dirty="0" err="1">
                    <a:solidFill>
                      <a:srgbClr val="006600"/>
                    </a:solidFill>
                    <a:ea typeface="Cambria Math" panose="02040503050406030204" pitchFamily="18" charset="0"/>
                  </a:rPr>
                  <a:t>defn</a:t>
                </a:r>
                <a:r>
                  <a:rPr lang="en-US" b="0" dirty="0">
                    <a:solidFill>
                      <a:srgbClr val="006600"/>
                    </a:solidFill>
                    <a:ea typeface="Cambria Math" panose="02040503050406030204" pitchFamily="18" charset="0"/>
                  </a:rPr>
                  <a:t> of divisibility)</a:t>
                </a:r>
                <a:r>
                  <a:rPr lang="en-US" sz="2000" b="0" dirty="0">
                    <a:ea typeface="Cambria Math" panose="02040503050406030204" pitchFamily="18" charset="0"/>
                  </a:rPr>
                  <a:t>.</a:t>
                </a:r>
              </a:p>
              <a:p>
                <a:pPr marL="457200" indent="-457200">
                  <a:buFont typeface="+mj-lt"/>
                  <a:buAutoNum type="arabicPeriod" startAt="4"/>
                  <a:tabLst>
                    <a:tab pos="339725" algn="l"/>
                  </a:tabLst>
                </a:pPr>
                <a:r>
                  <a:rPr lang="en-SG" sz="2400" dirty="0"/>
                  <a:t>Inductive step: </a:t>
                </a:r>
                <a:r>
                  <a:rPr lang="en-SG" sz="2400" dirty="0">
                    <a:solidFill>
                      <a:srgbClr val="006600"/>
                    </a:solidFill>
                  </a:rPr>
                  <a:t>(To show </a:t>
                </a:r>
                <a14:m>
                  <m:oMath xmlns:m="http://schemas.openxmlformats.org/officeDocument/2006/math">
                    <m:r>
                      <a:rPr lang="en-SG" sz="2400" i="1" dirty="0">
                        <a:solidFill>
                          <a:srgbClr val="006600"/>
                        </a:solidFill>
                        <a:latin typeface="Cambria Math" panose="02040503050406030204" pitchFamily="18" charset="0"/>
                      </a:rPr>
                      <m:t>𝑃</m:t>
                    </m:r>
                    <m:r>
                      <a:rPr lang="en-SG" sz="2400" i="1" dirty="0">
                        <a:solidFill>
                          <a:srgbClr val="006600"/>
                        </a:solidFill>
                        <a:latin typeface="Cambria Math" panose="02040503050406030204" pitchFamily="18" charset="0"/>
                      </a:rPr>
                      <m:t>(</m:t>
                    </m:r>
                    <m:r>
                      <a:rPr lang="en-SG" sz="2400" i="1" dirty="0">
                        <a:solidFill>
                          <a:srgbClr val="006600"/>
                        </a:solidFill>
                        <a:latin typeface="Cambria Math" panose="02040503050406030204" pitchFamily="18" charset="0"/>
                      </a:rPr>
                      <m:t>𝑘</m:t>
                    </m:r>
                    <m:r>
                      <a:rPr lang="en-US" sz="2400" b="0" i="1" dirty="0" smtClean="0">
                        <a:solidFill>
                          <a:srgbClr val="006600"/>
                        </a:solidFill>
                        <a:latin typeface="Cambria Math" panose="02040503050406030204" pitchFamily="18" charset="0"/>
                      </a:rPr>
                      <m:t>+1</m:t>
                    </m:r>
                    <m:r>
                      <a:rPr lang="en-SG" sz="2400" i="1" dirty="0">
                        <a:solidFill>
                          <a:srgbClr val="006600"/>
                        </a:solidFill>
                        <a:latin typeface="Cambria Math" panose="02040503050406030204" pitchFamily="18" charset="0"/>
                      </a:rPr>
                      <m:t>)</m:t>
                    </m:r>
                  </m:oMath>
                </a14:m>
                <a:r>
                  <a:rPr lang="en-SG" sz="2400" dirty="0">
                    <a:solidFill>
                      <a:srgbClr val="006600"/>
                    </a:solidFill>
                  </a:rPr>
                  <a:t> is true.)</a:t>
                </a:r>
              </a:p>
              <a:p>
                <a:pPr marL="457200" indent="-457200">
                  <a:buFont typeface="+mj-lt"/>
                  <a:buAutoNum type="arabicPeriod" startAt="4"/>
                  <a:tabLst>
                    <a:tab pos="339725" algn="l"/>
                  </a:tabLst>
                </a:pPr>
                <a:endParaRPr lang="en-SG" sz="2400" dirty="0">
                  <a:solidFill>
                    <a:srgbClr val="006600"/>
                  </a:solidFill>
                </a:endParaRPr>
              </a:p>
              <a:p>
                <a:pPr marL="457200" indent="-457200">
                  <a:buFont typeface="+mj-lt"/>
                  <a:buAutoNum type="arabicPeriod" startAt="4"/>
                  <a:tabLst>
                    <a:tab pos="339725" algn="l"/>
                  </a:tabLst>
                </a:pPr>
                <a:endParaRPr lang="en-SG" sz="2400" dirty="0">
                  <a:solidFill>
                    <a:srgbClr val="006600"/>
                  </a:solidFill>
                </a:endParaRPr>
              </a:p>
              <a:p>
                <a:pPr marL="457200" indent="-457200">
                  <a:buFont typeface="+mj-lt"/>
                  <a:buAutoNum type="arabicPeriod" startAt="4"/>
                  <a:tabLst>
                    <a:tab pos="339725" algn="l"/>
                  </a:tabLst>
                </a:pPr>
                <a:endParaRPr lang="en-SG" sz="2400" dirty="0">
                  <a:solidFill>
                    <a:srgbClr val="006600"/>
                  </a:solidFill>
                </a:endParaRPr>
              </a:p>
              <a:p>
                <a:pPr>
                  <a:tabLst>
                    <a:tab pos="339725" algn="l"/>
                  </a:tabLst>
                </a:pPr>
                <a:endParaRPr lang="en-SG" sz="2400" dirty="0">
                  <a:solidFill>
                    <a:srgbClr val="006600"/>
                  </a:solidFill>
                </a:endParaRPr>
              </a:p>
            </p:txBody>
          </p:sp>
        </mc:Choice>
        <mc:Fallback xmlns="">
          <p:sp>
            <p:nvSpPr>
              <p:cNvPr id="26" name="TextBox 25">
                <a:extLst>
                  <a:ext uri="{FF2B5EF4-FFF2-40B4-BE49-F238E27FC236}">
                    <a16:creationId xmlns:a16="http://schemas.microsoft.com/office/drawing/2014/main" id="{E5D3290B-0E34-43A9-BAA6-0AFD37C68DF0}"/>
                  </a:ext>
                </a:extLst>
              </p:cNvPr>
              <p:cNvSpPr txBox="1">
                <a:spLocks noRot="1" noChangeAspect="1" noMove="1" noResize="1" noEditPoints="1" noAdjustHandles="1" noChangeArrowheads="1" noChangeShapeType="1" noTextEdit="1"/>
              </p:cNvSpPr>
              <p:nvPr/>
            </p:nvSpPr>
            <p:spPr>
              <a:xfrm>
                <a:off x="345257" y="2459849"/>
                <a:ext cx="8427267" cy="4105483"/>
              </a:xfrm>
              <a:prstGeom prst="rect">
                <a:avLst/>
              </a:prstGeom>
              <a:blipFill>
                <a:blip r:embed="rId3"/>
                <a:stretch>
                  <a:fillRect l="-1158" t="-1189"/>
                </a:stretch>
              </a:blipFill>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09F3AB4D-4CA9-4CD5-AD92-EF9A6AE8810D}"/>
              </a:ext>
            </a:extLst>
          </p:cNvPr>
          <p:cNvGrpSpPr/>
          <p:nvPr/>
        </p:nvGrpSpPr>
        <p:grpSpPr>
          <a:xfrm>
            <a:off x="661535" y="1261729"/>
            <a:ext cx="7863578" cy="1033794"/>
            <a:chOff x="993228" y="4598517"/>
            <a:chExt cx="7863578" cy="999661"/>
          </a:xfrm>
        </p:grpSpPr>
        <p:sp>
          <p:nvSpPr>
            <p:cNvPr id="39" name="Rectangle 38">
              <a:extLst>
                <a:ext uri="{FF2B5EF4-FFF2-40B4-BE49-F238E27FC236}">
                  <a16:creationId xmlns:a16="http://schemas.microsoft.com/office/drawing/2014/main" id="{8AADA580-4D09-458F-A6FF-E1434E2842BB}"/>
                </a:ext>
              </a:extLst>
            </p:cNvPr>
            <p:cNvSpPr/>
            <p:nvPr/>
          </p:nvSpPr>
          <p:spPr>
            <a:xfrm>
              <a:off x="993228" y="4598518"/>
              <a:ext cx="7863578" cy="99966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Rectangle 39">
              <a:extLst>
                <a:ext uri="{FF2B5EF4-FFF2-40B4-BE49-F238E27FC236}">
                  <a16:creationId xmlns:a16="http://schemas.microsoft.com/office/drawing/2014/main" id="{46EBD05F-98FD-4954-8F1C-FEE72E1E3F83}"/>
                </a:ext>
              </a:extLst>
            </p:cNvPr>
            <p:cNvSpPr/>
            <p:nvPr/>
          </p:nvSpPr>
          <p:spPr>
            <a:xfrm>
              <a:off x="993228" y="4598517"/>
              <a:ext cx="7863578" cy="45272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2" name="TextBox 41">
              <a:extLst>
                <a:ext uri="{FF2B5EF4-FFF2-40B4-BE49-F238E27FC236}">
                  <a16:creationId xmlns:a16="http://schemas.microsoft.com/office/drawing/2014/main" id="{69CBDAFE-F7BE-4AFA-AC19-04A94E224BC2}"/>
                </a:ext>
              </a:extLst>
            </p:cNvPr>
            <p:cNvSpPr txBox="1"/>
            <p:nvPr/>
          </p:nvSpPr>
          <p:spPr>
            <a:xfrm>
              <a:off x="1109374" y="4645644"/>
              <a:ext cx="7416248" cy="446422"/>
            </a:xfrm>
            <a:prstGeom prst="rect">
              <a:avLst/>
            </a:prstGeom>
            <a:noFill/>
          </p:spPr>
          <p:txBody>
            <a:bodyPr wrap="square" rtlCol="0">
              <a:spAutoFit/>
            </a:bodyPr>
            <a:lstStyle/>
            <a:p>
              <a:r>
                <a:rPr lang="en-SG" sz="2400" dirty="0">
                  <a:solidFill>
                    <a:schemeClr val="bg1"/>
                  </a:solidFill>
                </a:rPr>
                <a:t>Proposition 5.3.1 (5</a:t>
              </a:r>
              <a:r>
                <a:rPr lang="en-SG" sz="2400" baseline="30000" dirty="0">
                  <a:solidFill>
                    <a:schemeClr val="bg1"/>
                  </a:solidFill>
                </a:rPr>
                <a:t>th</a:t>
              </a:r>
              <a:r>
                <a:rPr lang="en-SG" sz="2400" dirty="0">
                  <a:solidFill>
                    <a:schemeClr val="bg1"/>
                  </a:solidFill>
                </a:rPr>
                <a:t>: 5.3.2)</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D5A5C88-271F-4372-954D-CDCA07FDCBE5}"/>
                    </a:ext>
                  </a:extLst>
                </p:cNvPr>
                <p:cNvSpPr txBox="1"/>
                <p:nvPr/>
              </p:nvSpPr>
              <p:spPr>
                <a:xfrm>
                  <a:off x="1109374" y="5139192"/>
                  <a:ext cx="7416249" cy="386899"/>
                </a:xfrm>
                <a:prstGeom prst="rect">
                  <a:avLst/>
                </a:prstGeom>
                <a:noFill/>
              </p:spPr>
              <p:txBody>
                <a:bodyPr wrap="square" rtlCol="0">
                  <a:spAutoFit/>
                </a:bodyPr>
                <a:lstStyle/>
                <a:p>
                  <a:pPr>
                    <a:spcAft>
                      <a:spcPts val="600"/>
                    </a:spcAft>
                    <a:tabLst>
                      <a:tab pos="6192838" algn="l"/>
                    </a:tabLst>
                  </a:pPr>
                  <a:r>
                    <a:rPr lang="en-SG" sz="2000" dirty="0"/>
                    <a:t>For all integers </a:t>
                  </a:r>
                  <a14:m>
                    <m:oMath xmlns:m="http://schemas.openxmlformats.org/officeDocument/2006/math">
                      <m:r>
                        <a:rPr lang="en-SG" sz="2000" b="0" i="1" smtClean="0">
                          <a:latin typeface="Cambria Math" panose="02040503050406030204" pitchFamily="18" charset="0"/>
                        </a:rPr>
                        <m:t>𝑛</m:t>
                      </m:r>
                      <m:r>
                        <a:rPr lang="en-SG" sz="2000" b="0" i="1" smtClean="0">
                          <a:latin typeface="Cambria Math" panose="02040503050406030204" pitchFamily="18" charset="0"/>
                          <a:ea typeface="Cambria Math" panose="02040503050406030204" pitchFamily="18" charset="0"/>
                        </a:rPr>
                        <m:t>≥0</m:t>
                      </m:r>
                      <m:r>
                        <a:rPr lang="en-SG" sz="2000" b="0" i="0" smtClean="0">
                          <a:latin typeface="Cambria Math" panose="02040503050406030204" pitchFamily="18" charset="0"/>
                          <a:ea typeface="Cambria Math" panose="02040503050406030204" pitchFamily="18" charset="0"/>
                        </a:rPr>
                        <m:t>, </m:t>
                      </m:r>
                      <m:sSup>
                        <m:sSupPr>
                          <m:ctrlPr>
                            <a:rPr lang="en-SG" sz="2000" b="0" i="1" smtClean="0">
                              <a:latin typeface="Cambria Math" panose="02040503050406030204" pitchFamily="18" charset="0"/>
                              <a:ea typeface="Cambria Math" panose="02040503050406030204" pitchFamily="18" charset="0"/>
                            </a:rPr>
                          </m:ctrlPr>
                        </m:sSupPr>
                        <m:e>
                          <m:r>
                            <a:rPr lang="en-SG" sz="2000" b="0" i="1" smtClean="0">
                              <a:latin typeface="Cambria Math" panose="02040503050406030204" pitchFamily="18" charset="0"/>
                              <a:ea typeface="Cambria Math" panose="02040503050406030204" pitchFamily="18" charset="0"/>
                            </a:rPr>
                            <m:t>2</m:t>
                          </m:r>
                        </m:e>
                        <m:sup>
                          <m:r>
                            <a:rPr lang="en-SG" sz="2000" b="0" i="1" smtClean="0">
                              <a:latin typeface="Cambria Math" panose="02040503050406030204" pitchFamily="18" charset="0"/>
                              <a:ea typeface="Cambria Math" panose="02040503050406030204" pitchFamily="18" charset="0"/>
                            </a:rPr>
                            <m:t>2</m:t>
                          </m:r>
                          <m:r>
                            <a:rPr lang="en-SG" sz="2000" b="0" i="1" smtClean="0">
                              <a:latin typeface="Cambria Math" panose="02040503050406030204" pitchFamily="18" charset="0"/>
                              <a:ea typeface="Cambria Math" panose="02040503050406030204" pitchFamily="18" charset="0"/>
                            </a:rPr>
                            <m:t>𝑛</m:t>
                          </m:r>
                        </m:sup>
                      </m:sSup>
                      <m:r>
                        <a:rPr lang="en-SG" sz="2000" b="0" i="1" smtClean="0">
                          <a:latin typeface="Cambria Math" panose="02040503050406030204" pitchFamily="18" charset="0"/>
                          <a:ea typeface="Cambria Math" panose="02040503050406030204" pitchFamily="18" charset="0"/>
                        </a:rPr>
                        <m:t>−1</m:t>
                      </m:r>
                    </m:oMath>
                  </a14:m>
                  <a:r>
                    <a:rPr lang="en-SG" sz="2000" dirty="0"/>
                    <a:t> is divisible by 3.</a:t>
                  </a:r>
                </a:p>
              </p:txBody>
            </p:sp>
          </mc:Choice>
          <mc:Fallback xmlns="">
            <p:sp>
              <p:nvSpPr>
                <p:cNvPr id="43" name="TextBox 42">
                  <a:extLst>
                    <a:ext uri="{FF2B5EF4-FFF2-40B4-BE49-F238E27FC236}">
                      <a16:creationId xmlns:a16="http://schemas.microsoft.com/office/drawing/2014/main" id="{7D5A5C88-271F-4372-954D-CDCA07FDCBE5}"/>
                    </a:ext>
                  </a:extLst>
                </p:cNvPr>
                <p:cNvSpPr txBox="1">
                  <a:spLocks noRot="1" noChangeAspect="1" noMove="1" noResize="1" noEditPoints="1" noAdjustHandles="1" noChangeArrowheads="1" noChangeShapeType="1" noTextEdit="1"/>
                </p:cNvSpPr>
                <p:nvPr/>
              </p:nvSpPr>
              <p:spPr>
                <a:xfrm>
                  <a:off x="1109374" y="5139192"/>
                  <a:ext cx="7416249" cy="386899"/>
                </a:xfrm>
                <a:prstGeom prst="rect">
                  <a:avLst/>
                </a:prstGeom>
                <a:blipFill>
                  <a:blip r:embed="rId4"/>
                  <a:stretch>
                    <a:fillRect l="-905" t="-9231" b="-27692"/>
                  </a:stretch>
                </a:blipFill>
              </p:spPr>
              <p:txBody>
                <a:bodyPr/>
                <a:lstStyle/>
                <a:p>
                  <a:r>
                    <a:rPr lang="en-SG">
                      <a:noFill/>
                    </a:rPr>
                    <a:t> </a:t>
                  </a:r>
                </a:p>
              </p:txBody>
            </p:sp>
          </mc:Fallback>
        </mc:AlternateContent>
      </p:grpSp>
      <p:sp>
        <p:nvSpPr>
          <p:cNvPr id="44" name="TextBox 43"/>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7" name="Oval 36"/>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187007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64831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bg/>
                                          </p:spTgt>
                                        </p:tgtEl>
                                        <p:attrNameLst>
                                          <p:attrName>style.visibility</p:attrName>
                                        </p:attrNameLst>
                                      </p:cBhvr>
                                      <p:to>
                                        <p:strVal val="visible"/>
                                      </p:to>
                                    </p:set>
                                    <p:animEffect transition="in" filter="dissolve">
                                      <p:cBhvr>
                                        <p:cTn id="7" dur="500"/>
                                        <p:tgtEl>
                                          <p:spTgt spid="26">
                                            <p:bg/>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dissolve">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xEl>
                                              <p:pRg st="1" end="1"/>
                                            </p:txEl>
                                          </p:spTgt>
                                        </p:tgtEl>
                                        <p:attrNameLst>
                                          <p:attrName>style.visibility</p:attrName>
                                        </p:attrNameLst>
                                      </p:cBhvr>
                                      <p:to>
                                        <p:strVal val="visible"/>
                                      </p:to>
                                    </p:set>
                                    <p:animEffect transition="in" filter="dissolve">
                                      <p:cBhvr>
                                        <p:cTn id="17" dur="500"/>
                                        <p:tgtEl>
                                          <p:spTgt spid="2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
                                            <p:txEl>
                                              <p:pRg st="2" end="2"/>
                                            </p:txEl>
                                          </p:spTgt>
                                        </p:tgtEl>
                                        <p:attrNameLst>
                                          <p:attrName>style.visibility</p:attrName>
                                        </p:attrNameLst>
                                      </p:cBhvr>
                                      <p:to>
                                        <p:strVal val="visible"/>
                                      </p:to>
                                    </p:set>
                                    <p:animEffect transition="in" filter="dissolve">
                                      <p:cBhvr>
                                        <p:cTn id="22" dur="500"/>
                                        <p:tgtEl>
                                          <p:spTgt spid="2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
                                            <p:txEl>
                                              <p:pRg st="3" end="3"/>
                                            </p:txEl>
                                          </p:spTgt>
                                        </p:tgtEl>
                                        <p:attrNameLst>
                                          <p:attrName>style.visibility</p:attrName>
                                        </p:attrNameLst>
                                      </p:cBhvr>
                                      <p:to>
                                        <p:strVal val="visible"/>
                                      </p:to>
                                    </p:set>
                                    <p:animEffect transition="in" filter="dissolve">
                                      <p:cBhvr>
                                        <p:cTn id="27" dur="500"/>
                                        <p:tgtEl>
                                          <p:spTgt spid="2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6">
                                            <p:txEl>
                                              <p:pRg st="4" end="4"/>
                                            </p:txEl>
                                          </p:spTgt>
                                        </p:tgtEl>
                                        <p:attrNameLst>
                                          <p:attrName>style.visibility</p:attrName>
                                        </p:attrNameLst>
                                      </p:cBhvr>
                                      <p:to>
                                        <p:strVal val="visible"/>
                                      </p:to>
                                    </p:set>
                                    <p:animEffect transition="in" filter="dissolve">
                                      <p:cBhvr>
                                        <p:cTn id="32" dur="500"/>
                                        <p:tgtEl>
                                          <p:spTgt spid="2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6">
                                            <p:txEl>
                                              <p:pRg st="5" end="5"/>
                                            </p:txEl>
                                          </p:spTgt>
                                        </p:tgtEl>
                                        <p:attrNameLst>
                                          <p:attrName>style.visibility</p:attrName>
                                        </p:attrNameLst>
                                      </p:cBhvr>
                                      <p:to>
                                        <p:strVal val="visible"/>
                                      </p:to>
                                    </p:set>
                                    <p:animEffect transition="in" filter="dissolve">
                                      <p:cBhvr>
                                        <p:cTn id="37" dur="500"/>
                                        <p:tgtEl>
                                          <p:spTgt spid="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3</a:t>
            </a:fld>
            <a:endParaRPr lang="en-SG" dirty="0"/>
          </a:p>
        </p:txBody>
      </p:sp>
      <p:sp>
        <p:nvSpPr>
          <p:cNvPr id="37" name="TextBox 36"/>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8. Mathematical Induction</a:t>
            </a:r>
            <a:endParaRPr lang="en-SG" sz="1100" dirty="0">
              <a:solidFill>
                <a:schemeClr val="bg1"/>
              </a:solidFill>
            </a:endParaRPr>
          </a:p>
        </p:txBody>
      </p:sp>
      <p:sp>
        <p:nvSpPr>
          <p:cNvPr id="7" name="TextBox 6"/>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8" name="TextBox 7"/>
          <p:cNvSpPr txBox="1"/>
          <p:nvPr/>
        </p:nvSpPr>
        <p:spPr>
          <a:xfrm>
            <a:off x="0" y="-643"/>
            <a:ext cx="9144000" cy="461665"/>
          </a:xfrm>
          <a:prstGeom prst="rect">
            <a:avLst/>
          </a:prstGeom>
          <a:noFill/>
        </p:spPr>
        <p:txBody>
          <a:bodyPr wrap="square" rtlCol="0">
            <a:noAutofit/>
          </a:bodyPr>
          <a:lstStyle/>
          <a:p>
            <a:pPr>
              <a:tabLst>
                <a:tab pos="200025" algn="l"/>
                <a:tab pos="1601788" algn="l"/>
                <a:tab pos="1657350" algn="l"/>
                <a:tab pos="3430588" algn="l"/>
                <a:tab pos="5368925" algn="l"/>
                <a:tab pos="7088188" algn="l"/>
              </a:tabLst>
            </a:pPr>
            <a:r>
              <a:rPr lang="en-SG" sz="900" dirty="0">
                <a:solidFill>
                  <a:schemeClr val="bg1"/>
                </a:solidFill>
              </a:rPr>
              <a:t>	</a:t>
            </a:r>
            <a:r>
              <a:rPr lang="en-SG" sz="1200" dirty="0">
                <a:solidFill>
                  <a:schemeClr val="bg1"/>
                </a:solidFill>
              </a:rPr>
              <a:t> Sequences	Mathematical Induction I 	Mathematical Induction II	Well-Ordering Principle	</a:t>
            </a:r>
            <a:r>
              <a:rPr lang="en-SG" sz="1200" dirty="0" smtClean="0">
                <a:solidFill>
                  <a:schemeClr val="bg1"/>
                </a:solidFill>
              </a:rPr>
              <a:t> Recurrence </a:t>
            </a:r>
            <a:r>
              <a:rPr lang="en-SG" sz="1200" dirty="0">
                <a:solidFill>
                  <a:schemeClr val="bg1"/>
                </a:solidFill>
              </a:rPr>
              <a:t>Relations</a:t>
            </a:r>
          </a:p>
        </p:txBody>
      </p:sp>
      <p:sp>
        <p:nvSpPr>
          <p:cNvPr id="47" name="TextBox 46">
            <a:extLst>
              <a:ext uri="{FF2B5EF4-FFF2-40B4-BE49-F238E27FC236}">
                <a16:creationId xmlns:a16="http://schemas.microsoft.com/office/drawing/2014/main" id="{2F7849C3-455C-4E2C-AFB8-00C5134DC270}"/>
              </a:ext>
            </a:extLst>
          </p:cNvPr>
          <p:cNvSpPr txBox="1"/>
          <p:nvPr/>
        </p:nvSpPr>
        <p:spPr>
          <a:xfrm>
            <a:off x="486716" y="6050207"/>
            <a:ext cx="6966287" cy="707886"/>
          </a:xfrm>
          <a:prstGeom prst="rect">
            <a:avLst/>
          </a:prstGeom>
          <a:solidFill>
            <a:schemeClr val="accent4">
              <a:lumMod val="40000"/>
              <a:lumOff val="60000"/>
            </a:schemeClr>
          </a:solidFill>
        </p:spPr>
        <p:txBody>
          <a:bodyPr wrap="square" rtlCol="0">
            <a:spAutoFit/>
          </a:bodyPr>
          <a:lstStyle/>
          <a:p>
            <a:r>
              <a:rPr lang="en-US" sz="2000" dirty="0"/>
              <a:t>Reference: Epp’s Chapter 5 Sequences, Mathematical Induction and Recursion</a:t>
            </a:r>
          </a:p>
        </p:txBody>
      </p:sp>
      <p:sp>
        <p:nvSpPr>
          <p:cNvPr id="23" name="Oval 22"/>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aphicFrame>
        <p:nvGraphicFramePr>
          <p:cNvPr id="41" name="Diagram 40">
            <a:extLst>
              <a:ext uri="{FF2B5EF4-FFF2-40B4-BE49-F238E27FC236}">
                <a16:creationId xmlns:a16="http://schemas.microsoft.com/office/drawing/2014/main" id="{368AEE53-E48C-4D57-B5DB-494208019117}"/>
              </a:ext>
            </a:extLst>
          </p:cNvPr>
          <p:cNvGraphicFramePr/>
          <p:nvPr>
            <p:extLst>
              <p:ext uri="{D42A27DB-BD31-4B8C-83A1-F6EECF244321}">
                <p14:modId xmlns:p14="http://schemas.microsoft.com/office/powerpoint/2010/main" val="2703860556"/>
              </p:ext>
            </p:extLst>
          </p:nvPr>
        </p:nvGraphicFramePr>
        <p:xfrm>
          <a:off x="536032" y="850783"/>
          <a:ext cx="7979318" cy="50808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2" name="Oval 41">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584391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dirty="0">
                <a:solidFill>
                  <a:schemeClr val="bg1"/>
                </a:solidFill>
              </a:rPr>
              <a:t>Sequences	</a:t>
            </a:r>
            <a:r>
              <a:rPr lang="en-SG" sz="1200" b="1" dirty="0">
                <a:solidFill>
                  <a:schemeClr val="accent4">
                    <a:lumMod val="60000"/>
                    <a:lumOff val="40000"/>
                  </a:schemeClr>
                </a:solidFill>
              </a:rPr>
              <a:t>Mathematical Induction I </a:t>
            </a:r>
            <a:r>
              <a:rPr lang="en-SG" sz="1200" dirty="0">
                <a:solidFill>
                  <a:schemeClr val="bg1"/>
                </a:solidFill>
              </a:rPr>
              <a:t>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Mathematical Induction I</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30</a:t>
            </a:fld>
            <a:endParaRPr lang="en-SG" dirty="0"/>
          </a:p>
        </p:txBody>
      </p:sp>
      <p:sp>
        <p:nvSpPr>
          <p:cNvPr id="24" name="TextBox 23">
            <a:extLst>
              <a:ext uri="{FF2B5EF4-FFF2-40B4-BE49-F238E27FC236}">
                <a16:creationId xmlns:a16="http://schemas.microsoft.com/office/drawing/2014/main" id="{34B3CFCF-CF54-46FF-9F17-214A9029848B}"/>
              </a:ext>
            </a:extLst>
          </p:cNvPr>
          <p:cNvSpPr txBox="1"/>
          <p:nvPr/>
        </p:nvSpPr>
        <p:spPr>
          <a:xfrm>
            <a:off x="194472" y="816815"/>
            <a:ext cx="7483213" cy="461665"/>
          </a:xfrm>
          <a:prstGeom prst="rect">
            <a:avLst/>
          </a:prstGeom>
          <a:noFill/>
        </p:spPr>
        <p:txBody>
          <a:bodyPr wrap="square" rtlCol="0">
            <a:spAutoFit/>
          </a:bodyPr>
          <a:lstStyle/>
          <a:p>
            <a:r>
              <a:rPr lang="en-SG" sz="2400" dirty="0">
                <a:solidFill>
                  <a:schemeClr val="accent2">
                    <a:lumMod val="50000"/>
                  </a:schemeClr>
                </a:solidFill>
              </a:rPr>
              <a:t>Example #11: </a:t>
            </a:r>
            <a:r>
              <a:rPr lang="en-SG" sz="2400" dirty="0"/>
              <a:t>Use mathematical induction to prove</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5D3290B-0E34-43A9-BAA6-0AFD37C68DF0}"/>
                  </a:ext>
                </a:extLst>
              </p:cNvPr>
              <p:cNvSpPr txBox="1"/>
              <p:nvPr/>
            </p:nvSpPr>
            <p:spPr>
              <a:xfrm>
                <a:off x="345257" y="2459849"/>
                <a:ext cx="8427267" cy="3961469"/>
              </a:xfrm>
              <a:prstGeom prst="rect">
                <a:avLst/>
              </a:prstGeom>
              <a:solidFill>
                <a:schemeClr val="accent2">
                  <a:lumMod val="20000"/>
                  <a:lumOff val="80000"/>
                </a:schemeClr>
              </a:solidFill>
            </p:spPr>
            <p:txBody>
              <a:bodyPr wrap="square" rtlCol="0">
                <a:spAutoFit/>
              </a:bodyPr>
              <a:lstStyle/>
              <a:p>
                <a:r>
                  <a:rPr lang="en-SG" sz="2400" dirty="0"/>
                  <a:t>Proof (by </a:t>
                </a:r>
                <a:r>
                  <a:rPr lang="en-SG" sz="2400" i="1" dirty="0"/>
                  <a:t>mathematical induction</a:t>
                </a:r>
                <a:r>
                  <a:rPr lang="en-SG" sz="2400" dirty="0"/>
                  <a:t>):</a:t>
                </a:r>
              </a:p>
              <a:p>
                <a:pPr marL="457200" indent="-457200">
                  <a:buAutoNum type="arabicPeriod"/>
                  <a:tabLst>
                    <a:tab pos="339725" algn="l"/>
                  </a:tabLst>
                </a:pPr>
                <a:r>
                  <a:rPr lang="en-SG" sz="2400" dirty="0"/>
                  <a:t>Let </a:t>
                </a:r>
                <a14:m>
                  <m:oMath xmlns:m="http://schemas.openxmlformats.org/officeDocument/2006/math">
                    <m:r>
                      <a:rPr lang="en-SG" sz="2400" i="1" dirty="0" smtClean="0">
                        <a:latin typeface="Cambria Math" panose="02040503050406030204" pitchFamily="18" charset="0"/>
                      </a:rPr>
                      <m:t>𝑃</m:t>
                    </m:r>
                    <m:d>
                      <m:dPr>
                        <m:ctrlPr>
                          <a:rPr lang="en-SG" sz="2400" i="1" dirty="0" smtClean="0">
                            <a:latin typeface="Cambria Math" panose="02040503050406030204" pitchFamily="18" charset="0"/>
                          </a:rPr>
                        </m:ctrlPr>
                      </m:dPr>
                      <m:e>
                        <m:r>
                          <a:rPr lang="en-SG" sz="2400" i="1" dirty="0" smtClean="0">
                            <a:latin typeface="Cambria Math" panose="02040503050406030204" pitchFamily="18" charset="0"/>
                          </a:rPr>
                          <m:t>𝑛</m:t>
                        </m:r>
                      </m:e>
                    </m:d>
                    <m:r>
                      <a:rPr lang="en-SG" sz="2400" i="1" dirty="0" smtClean="0">
                        <a:latin typeface="Cambria Math" panose="02040503050406030204" pitchFamily="18" charset="0"/>
                        <a:ea typeface="Cambria Math" panose="02040503050406030204" pitchFamily="18" charset="0"/>
                      </a:rPr>
                      <m:t>≡</m:t>
                    </m:r>
                    <m:d>
                      <m:dPr>
                        <m:ctrlPr>
                          <a:rPr lang="en-SG" sz="2400" b="0" i="1" dirty="0" smtClean="0">
                            <a:latin typeface="Cambria Math" panose="02040503050406030204" pitchFamily="18" charset="0"/>
                            <a:ea typeface="Cambria Math" panose="02040503050406030204" pitchFamily="18" charset="0"/>
                          </a:rPr>
                        </m:ctrlPr>
                      </m:dPr>
                      <m:e>
                        <m:r>
                          <a:rPr lang="en-SG" sz="2400" i="1">
                            <a:latin typeface="Cambria Math" panose="02040503050406030204" pitchFamily="18" charset="0"/>
                            <a:ea typeface="Cambria Math" panose="02040503050406030204" pitchFamily="18" charset="0"/>
                          </a:rPr>
                          <m:t>2</m:t>
                        </m:r>
                        <m:r>
                          <a:rPr lang="en-SG" sz="2400" i="1">
                            <a:latin typeface="Cambria Math" panose="02040503050406030204" pitchFamily="18" charset="0"/>
                            <a:ea typeface="Cambria Math" panose="02040503050406030204" pitchFamily="18" charset="0"/>
                          </a:rPr>
                          <m:t>𝑛</m:t>
                        </m:r>
                        <m:r>
                          <a:rPr lang="en-SG" sz="2400" i="1">
                            <a:latin typeface="Cambria Math" panose="02040503050406030204" pitchFamily="18" charset="0"/>
                            <a:ea typeface="Cambria Math" panose="02040503050406030204" pitchFamily="18" charset="0"/>
                          </a:rPr>
                          <m:t>+1&lt;</m:t>
                        </m:r>
                        <m:sSup>
                          <m:sSupPr>
                            <m:ctrlPr>
                              <a:rPr lang="en-SG" sz="2400" i="1">
                                <a:latin typeface="Cambria Math" panose="02040503050406030204" pitchFamily="18" charset="0"/>
                                <a:ea typeface="Cambria Math" panose="02040503050406030204" pitchFamily="18" charset="0"/>
                              </a:rPr>
                            </m:ctrlPr>
                          </m:sSupPr>
                          <m:e>
                            <m:r>
                              <a:rPr lang="en-SG" sz="2400" i="1">
                                <a:latin typeface="Cambria Math" panose="02040503050406030204" pitchFamily="18" charset="0"/>
                                <a:ea typeface="Cambria Math" panose="02040503050406030204" pitchFamily="18" charset="0"/>
                              </a:rPr>
                              <m:t>2</m:t>
                            </m:r>
                          </m:e>
                          <m:sup>
                            <m:r>
                              <a:rPr lang="en-SG" sz="2400" i="1">
                                <a:latin typeface="Cambria Math" panose="02040503050406030204" pitchFamily="18" charset="0"/>
                                <a:ea typeface="Cambria Math" panose="02040503050406030204" pitchFamily="18" charset="0"/>
                              </a:rPr>
                              <m:t>𝑛</m:t>
                            </m:r>
                          </m:sup>
                        </m:sSup>
                      </m:e>
                    </m:d>
                    <m:r>
                      <a:rPr lang="en-US" sz="2400" b="0" i="0"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r>
                      <a:rPr lang="en-SG" sz="2400" i="1">
                        <a:latin typeface="Cambria Math" panose="02040503050406030204" pitchFamily="18" charset="0"/>
                      </a:rPr>
                      <m:t>𝑛</m:t>
                    </m:r>
                    <m:r>
                      <a:rPr lang="en-SG" sz="2400" i="1" smtClean="0">
                        <a:latin typeface="Cambria Math" panose="02040503050406030204" pitchFamily="18" charset="0"/>
                        <a:ea typeface="Cambria Math" panose="02040503050406030204" pitchFamily="18" charset="0"/>
                      </a:rPr>
                      <m:t>∈</m:t>
                    </m:r>
                    <m:sSub>
                      <m:sSubPr>
                        <m:ctrlPr>
                          <a:rPr lang="en-SG" sz="2400" i="1" smtClean="0">
                            <a:latin typeface="Cambria Math" panose="02040503050406030204" pitchFamily="18" charset="0"/>
                            <a:ea typeface="Cambria Math" panose="02040503050406030204" pitchFamily="18" charset="0"/>
                          </a:rPr>
                        </m:ctrlPr>
                      </m:sSubPr>
                      <m:e>
                        <m:r>
                          <a:rPr lang="en-SG" sz="2400" i="1" smtClean="0">
                            <a:latin typeface="Cambria Math" panose="02040503050406030204" pitchFamily="18" charset="0"/>
                            <a:ea typeface="Cambria Math" panose="02040503050406030204" pitchFamily="18" charset="0"/>
                          </a:rPr>
                          <m:t>ℤ</m:t>
                        </m:r>
                      </m:e>
                      <m:sub>
                        <m:r>
                          <a:rPr lang="en-SG"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3</m:t>
                        </m:r>
                      </m:sub>
                    </m:sSub>
                  </m:oMath>
                </a14:m>
                <a:r>
                  <a:rPr lang="en-SG" sz="2400" dirty="0"/>
                  <a:t>.</a:t>
                </a:r>
              </a:p>
              <a:p>
                <a:pPr marL="457200" indent="-457200">
                  <a:spcBef>
                    <a:spcPts val="600"/>
                  </a:spcBef>
                  <a:buAutoNum type="arabicPeriod"/>
                  <a:tabLst>
                    <a:tab pos="339725" algn="l"/>
                  </a:tabLst>
                </a:pPr>
                <a:r>
                  <a:rPr lang="en-SG" sz="2400" dirty="0"/>
                  <a:t>Basis step: </a:t>
                </a:r>
                <a14:m>
                  <m:oMath xmlns:m="http://schemas.openxmlformats.org/officeDocument/2006/math">
                    <m:r>
                      <a:rPr lang="en-SG" sz="2400" b="0" i="1" smtClean="0">
                        <a:latin typeface="Cambria Math" panose="02040503050406030204" pitchFamily="18" charset="0"/>
                      </a:rPr>
                      <m:t>2</m:t>
                    </m:r>
                    <m:r>
                      <a:rPr lang="en-SG" sz="2400" b="0" i="1" smtClean="0">
                        <a:latin typeface="Cambria Math" panose="02040503050406030204" pitchFamily="18" charset="0"/>
                        <a:ea typeface="Cambria Math" panose="02040503050406030204" pitchFamily="18" charset="0"/>
                      </a:rPr>
                      <m:t>∙3+1</m:t>
                    </m:r>
                    <m:r>
                      <a:rPr lang="en-SG" sz="2400" b="0" i="1" smtClean="0">
                        <a:latin typeface="Cambria Math" panose="02040503050406030204" pitchFamily="18" charset="0"/>
                      </a:rPr>
                      <m:t>=7&lt;</m:t>
                    </m:r>
                    <m:sSup>
                      <m:sSupPr>
                        <m:ctrlPr>
                          <a:rPr lang="en-SG" sz="2400" b="0" i="1" smtClean="0">
                            <a:latin typeface="Cambria Math" panose="02040503050406030204" pitchFamily="18" charset="0"/>
                          </a:rPr>
                        </m:ctrlPr>
                      </m:sSupPr>
                      <m:e>
                        <m:r>
                          <a:rPr lang="en-SG" sz="2400" b="0" i="1" smtClean="0">
                            <a:latin typeface="Cambria Math" panose="02040503050406030204" pitchFamily="18" charset="0"/>
                          </a:rPr>
                          <m:t>8=2</m:t>
                        </m:r>
                      </m:e>
                      <m:sup>
                        <m:r>
                          <a:rPr lang="en-SG" sz="2400" b="0" i="1" smtClean="0">
                            <a:latin typeface="Cambria Math" panose="02040503050406030204" pitchFamily="18" charset="0"/>
                          </a:rPr>
                          <m:t>3</m:t>
                        </m:r>
                      </m:sup>
                    </m:sSup>
                  </m:oMath>
                </a14:m>
                <a:r>
                  <a:rPr lang="en-SG" sz="2400" dirty="0"/>
                  <a:t>, therefore </a:t>
                </a:r>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(3)</m:t>
                    </m:r>
                  </m:oMath>
                </a14:m>
                <a:r>
                  <a:rPr lang="en-SG" sz="2400" dirty="0"/>
                  <a:t> is true.</a:t>
                </a:r>
              </a:p>
              <a:p>
                <a:pPr marL="457200" indent="-457200">
                  <a:spcBef>
                    <a:spcPts val="600"/>
                  </a:spcBef>
                  <a:buAutoNum type="arabicPeriod"/>
                  <a:tabLst>
                    <a:tab pos="339725" algn="l"/>
                  </a:tabLst>
                </a:pPr>
                <a:r>
                  <a:rPr lang="en-SG" sz="2400" dirty="0"/>
                  <a:t>Assume </a:t>
                </a:r>
                <a14:m>
                  <m:oMath xmlns:m="http://schemas.openxmlformats.org/officeDocument/2006/math">
                    <m:r>
                      <a:rPr lang="en-SG" sz="2400" i="1" dirty="0" smtClean="0">
                        <a:latin typeface="Cambria Math" panose="02040503050406030204" pitchFamily="18" charset="0"/>
                      </a:rPr>
                      <m:t>𝑃</m:t>
                    </m:r>
                    <m:r>
                      <a:rPr lang="en-SG" sz="2400" i="1" dirty="0" smtClean="0">
                        <a:latin typeface="Cambria Math" panose="02040503050406030204" pitchFamily="18" charset="0"/>
                      </a:rPr>
                      <m:t>(</m:t>
                    </m:r>
                    <m:r>
                      <a:rPr lang="en-SG" sz="2400" i="1" dirty="0" smtClean="0">
                        <a:latin typeface="Cambria Math" panose="02040503050406030204" pitchFamily="18" charset="0"/>
                      </a:rPr>
                      <m:t>𝑘</m:t>
                    </m:r>
                    <m:r>
                      <a:rPr lang="en-SG" sz="2400" i="1" dirty="0" smtClean="0">
                        <a:latin typeface="Cambria Math" panose="02040503050406030204" pitchFamily="18" charset="0"/>
                      </a:rPr>
                      <m:t>)</m:t>
                    </m:r>
                  </m:oMath>
                </a14:m>
                <a:r>
                  <a:rPr lang="en-SG" sz="2400" dirty="0"/>
                  <a:t> is true for </a:t>
                </a:r>
                <a14:m>
                  <m:oMath xmlns:m="http://schemas.openxmlformats.org/officeDocument/2006/math">
                    <m:r>
                      <a:rPr lang="en-US" sz="2400" b="0" i="1" dirty="0" smtClean="0">
                        <a:latin typeface="Cambria Math" panose="02040503050406030204" pitchFamily="18" charset="0"/>
                        <a:ea typeface="Cambria Math" panose="02040503050406030204" pitchFamily="18" charset="0"/>
                      </a:rPr>
                      <m:t>𝑘</m:t>
                    </m:r>
                    <m:r>
                      <a:rPr lang="en-US" sz="2400" b="0" i="1" dirty="0" smtClean="0">
                        <a:latin typeface="Cambria Math" panose="02040503050406030204" pitchFamily="18" charset="0"/>
                        <a:ea typeface="Cambria Math" panose="02040503050406030204" pitchFamily="18" charset="0"/>
                      </a:rPr>
                      <m:t>≥3.</m:t>
                    </m:r>
                  </m:oMath>
                </a14:m>
                <a:r>
                  <a:rPr lang="en-US" sz="2400" b="0" dirty="0">
                    <a:ea typeface="Cambria Math" panose="02040503050406030204" pitchFamily="18" charset="0"/>
                  </a:rPr>
                  <a:t> That is, </a:t>
                </a:r>
                <a14:m>
                  <m:oMath xmlns:m="http://schemas.openxmlformats.org/officeDocument/2006/math">
                    <m:r>
                      <a:rPr lang="en-SG" sz="2400" i="1">
                        <a:latin typeface="Cambria Math" panose="02040503050406030204" pitchFamily="18" charset="0"/>
                        <a:ea typeface="Cambria Math" panose="02040503050406030204" pitchFamily="18" charset="0"/>
                      </a:rPr>
                      <m:t>2</m:t>
                    </m:r>
                    <m:r>
                      <a:rPr lang="en-SG" sz="2400" b="0" i="1" smtClean="0">
                        <a:latin typeface="Cambria Math" panose="02040503050406030204" pitchFamily="18" charset="0"/>
                        <a:ea typeface="Cambria Math" panose="02040503050406030204" pitchFamily="18" charset="0"/>
                      </a:rPr>
                      <m:t>𝑘</m:t>
                    </m:r>
                    <m:r>
                      <a:rPr lang="en-SG" sz="2400" i="1">
                        <a:latin typeface="Cambria Math" panose="02040503050406030204" pitchFamily="18" charset="0"/>
                        <a:ea typeface="Cambria Math" panose="02040503050406030204" pitchFamily="18" charset="0"/>
                      </a:rPr>
                      <m:t>+1&lt;</m:t>
                    </m:r>
                    <m:sSup>
                      <m:sSupPr>
                        <m:ctrlPr>
                          <a:rPr lang="en-SG" sz="2400" i="1">
                            <a:latin typeface="Cambria Math" panose="02040503050406030204" pitchFamily="18" charset="0"/>
                            <a:ea typeface="Cambria Math" panose="02040503050406030204" pitchFamily="18" charset="0"/>
                          </a:rPr>
                        </m:ctrlPr>
                      </m:sSupPr>
                      <m:e>
                        <m:r>
                          <a:rPr lang="en-SG" sz="2400" i="1">
                            <a:latin typeface="Cambria Math" panose="02040503050406030204" pitchFamily="18" charset="0"/>
                            <a:ea typeface="Cambria Math" panose="02040503050406030204" pitchFamily="18" charset="0"/>
                          </a:rPr>
                          <m:t>2</m:t>
                        </m:r>
                      </m:e>
                      <m:sup>
                        <m:r>
                          <a:rPr lang="en-SG" sz="2400" b="0" i="1" smtClean="0">
                            <a:latin typeface="Cambria Math" panose="02040503050406030204" pitchFamily="18" charset="0"/>
                            <a:ea typeface="Cambria Math" panose="02040503050406030204" pitchFamily="18" charset="0"/>
                          </a:rPr>
                          <m:t>𝑘</m:t>
                        </m:r>
                      </m:sup>
                    </m:sSup>
                  </m:oMath>
                </a14:m>
                <a:r>
                  <a:rPr lang="en-US" sz="2400" b="0" dirty="0">
                    <a:ea typeface="Cambria Math" panose="02040503050406030204" pitchFamily="18" charset="0"/>
                  </a:rPr>
                  <a:t>.</a:t>
                </a:r>
                <a:endParaRPr lang="en-US" sz="2000" b="0" dirty="0">
                  <a:ea typeface="Cambria Math" panose="02040503050406030204" pitchFamily="18" charset="0"/>
                </a:endParaRPr>
              </a:p>
              <a:p>
                <a:pPr marL="457200" indent="-457200">
                  <a:spcBef>
                    <a:spcPts val="600"/>
                  </a:spcBef>
                  <a:buFont typeface="+mj-lt"/>
                  <a:buAutoNum type="arabicPeriod" startAt="4"/>
                  <a:tabLst>
                    <a:tab pos="339725" algn="l"/>
                  </a:tabLst>
                </a:pPr>
                <a:r>
                  <a:rPr lang="en-SG" sz="2400" dirty="0"/>
                  <a:t>Inductive step: </a:t>
                </a:r>
                <a:r>
                  <a:rPr lang="en-SG" sz="2400" dirty="0">
                    <a:solidFill>
                      <a:srgbClr val="006600"/>
                    </a:solidFill>
                  </a:rPr>
                  <a:t>(To show </a:t>
                </a:r>
                <a14:m>
                  <m:oMath xmlns:m="http://schemas.openxmlformats.org/officeDocument/2006/math">
                    <m:r>
                      <a:rPr lang="en-SG" sz="2400" i="1" dirty="0">
                        <a:solidFill>
                          <a:srgbClr val="006600"/>
                        </a:solidFill>
                        <a:latin typeface="Cambria Math" panose="02040503050406030204" pitchFamily="18" charset="0"/>
                      </a:rPr>
                      <m:t>𝑃</m:t>
                    </m:r>
                    <m:r>
                      <a:rPr lang="en-SG" sz="2400" i="1" dirty="0">
                        <a:solidFill>
                          <a:srgbClr val="006600"/>
                        </a:solidFill>
                        <a:latin typeface="Cambria Math" panose="02040503050406030204" pitchFamily="18" charset="0"/>
                      </a:rPr>
                      <m:t>(</m:t>
                    </m:r>
                    <m:r>
                      <a:rPr lang="en-SG" sz="2400" i="1" dirty="0">
                        <a:solidFill>
                          <a:srgbClr val="006600"/>
                        </a:solidFill>
                        <a:latin typeface="Cambria Math" panose="02040503050406030204" pitchFamily="18" charset="0"/>
                      </a:rPr>
                      <m:t>𝑘</m:t>
                    </m:r>
                    <m:r>
                      <a:rPr lang="en-US" sz="2400" b="0" i="1" dirty="0" smtClean="0">
                        <a:solidFill>
                          <a:srgbClr val="006600"/>
                        </a:solidFill>
                        <a:latin typeface="Cambria Math" panose="02040503050406030204" pitchFamily="18" charset="0"/>
                      </a:rPr>
                      <m:t>+1</m:t>
                    </m:r>
                    <m:r>
                      <a:rPr lang="en-SG" sz="2400" i="1" dirty="0">
                        <a:solidFill>
                          <a:srgbClr val="006600"/>
                        </a:solidFill>
                        <a:latin typeface="Cambria Math" panose="02040503050406030204" pitchFamily="18" charset="0"/>
                      </a:rPr>
                      <m:t>)</m:t>
                    </m:r>
                  </m:oMath>
                </a14:m>
                <a:r>
                  <a:rPr lang="en-SG" sz="2400" dirty="0">
                    <a:solidFill>
                      <a:srgbClr val="006600"/>
                    </a:solidFill>
                  </a:rPr>
                  <a:t> is true.)</a:t>
                </a:r>
              </a:p>
              <a:p>
                <a:pPr marL="457200" indent="-457200">
                  <a:spcBef>
                    <a:spcPts val="600"/>
                  </a:spcBef>
                  <a:buFont typeface="+mj-lt"/>
                  <a:buAutoNum type="arabicPeriod" startAt="4"/>
                  <a:tabLst>
                    <a:tab pos="339725" algn="l"/>
                  </a:tabLst>
                </a:pPr>
                <a:endParaRPr lang="en-SG" sz="2400" dirty="0">
                  <a:solidFill>
                    <a:srgbClr val="006600"/>
                  </a:solidFill>
                </a:endParaRPr>
              </a:p>
              <a:p>
                <a:pPr marL="457200" indent="-457200">
                  <a:spcBef>
                    <a:spcPts val="600"/>
                  </a:spcBef>
                  <a:buFont typeface="+mj-lt"/>
                  <a:buAutoNum type="arabicPeriod" startAt="4"/>
                  <a:tabLst>
                    <a:tab pos="339725" algn="l"/>
                  </a:tabLst>
                </a:pPr>
                <a:endParaRPr lang="en-SG" sz="2400" dirty="0">
                  <a:solidFill>
                    <a:srgbClr val="006600"/>
                  </a:solidFill>
                </a:endParaRPr>
              </a:p>
              <a:p>
                <a:pPr marL="457200" indent="-457200">
                  <a:spcBef>
                    <a:spcPts val="600"/>
                  </a:spcBef>
                  <a:buFont typeface="+mj-lt"/>
                  <a:buAutoNum type="arabicPeriod" startAt="4"/>
                  <a:tabLst>
                    <a:tab pos="339725" algn="l"/>
                  </a:tabLst>
                </a:pPr>
                <a:endParaRPr lang="en-SG" sz="2400" dirty="0">
                  <a:solidFill>
                    <a:srgbClr val="006600"/>
                  </a:solidFill>
                </a:endParaRPr>
              </a:p>
              <a:p>
                <a:pPr>
                  <a:spcBef>
                    <a:spcPts val="600"/>
                  </a:spcBef>
                  <a:tabLst>
                    <a:tab pos="339725" algn="l"/>
                  </a:tabLst>
                </a:pPr>
                <a:endParaRPr lang="en-SG" sz="2400" dirty="0">
                  <a:solidFill>
                    <a:srgbClr val="006600"/>
                  </a:solidFill>
                </a:endParaRPr>
              </a:p>
            </p:txBody>
          </p:sp>
        </mc:Choice>
        <mc:Fallback xmlns="">
          <p:sp>
            <p:nvSpPr>
              <p:cNvPr id="26" name="TextBox 25">
                <a:extLst>
                  <a:ext uri="{FF2B5EF4-FFF2-40B4-BE49-F238E27FC236}">
                    <a16:creationId xmlns:a16="http://schemas.microsoft.com/office/drawing/2014/main" id="{E5D3290B-0E34-43A9-BAA6-0AFD37C68DF0}"/>
                  </a:ext>
                </a:extLst>
              </p:cNvPr>
              <p:cNvSpPr txBox="1">
                <a:spLocks noRot="1" noChangeAspect="1" noMove="1" noResize="1" noEditPoints="1" noAdjustHandles="1" noChangeArrowheads="1" noChangeShapeType="1" noTextEdit="1"/>
              </p:cNvSpPr>
              <p:nvPr/>
            </p:nvSpPr>
            <p:spPr>
              <a:xfrm>
                <a:off x="345257" y="2459849"/>
                <a:ext cx="8427267" cy="3961469"/>
              </a:xfrm>
              <a:prstGeom prst="rect">
                <a:avLst/>
              </a:prstGeom>
              <a:blipFill>
                <a:blip r:embed="rId3"/>
                <a:stretch>
                  <a:fillRect l="-1158" t="-1233"/>
                </a:stretch>
              </a:blipFill>
            </p:spPr>
            <p:txBody>
              <a:bodyPr/>
              <a:lstStyle/>
              <a:p>
                <a:r>
                  <a:rPr lang="en-SG">
                    <a:noFill/>
                  </a:rPr>
                  <a:t> </a:t>
                </a:r>
              </a:p>
            </p:txBody>
          </p:sp>
        </mc:Fallback>
      </mc:AlternateContent>
      <p:grpSp>
        <p:nvGrpSpPr>
          <p:cNvPr id="29" name="Group 28">
            <a:extLst>
              <a:ext uri="{FF2B5EF4-FFF2-40B4-BE49-F238E27FC236}">
                <a16:creationId xmlns:a16="http://schemas.microsoft.com/office/drawing/2014/main" id="{09F3AB4D-4CA9-4CD5-AD92-EF9A6AE8810D}"/>
              </a:ext>
            </a:extLst>
          </p:cNvPr>
          <p:cNvGrpSpPr/>
          <p:nvPr/>
        </p:nvGrpSpPr>
        <p:grpSpPr>
          <a:xfrm>
            <a:off x="661535" y="1261729"/>
            <a:ext cx="7863578" cy="1033794"/>
            <a:chOff x="993228" y="4598517"/>
            <a:chExt cx="7863578" cy="999661"/>
          </a:xfrm>
        </p:grpSpPr>
        <p:sp>
          <p:nvSpPr>
            <p:cNvPr id="39" name="Rectangle 38">
              <a:extLst>
                <a:ext uri="{FF2B5EF4-FFF2-40B4-BE49-F238E27FC236}">
                  <a16:creationId xmlns:a16="http://schemas.microsoft.com/office/drawing/2014/main" id="{8AADA580-4D09-458F-A6FF-E1434E2842BB}"/>
                </a:ext>
              </a:extLst>
            </p:cNvPr>
            <p:cNvSpPr/>
            <p:nvPr/>
          </p:nvSpPr>
          <p:spPr>
            <a:xfrm>
              <a:off x="993228" y="4598518"/>
              <a:ext cx="7863578" cy="99966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Rectangle 39">
              <a:extLst>
                <a:ext uri="{FF2B5EF4-FFF2-40B4-BE49-F238E27FC236}">
                  <a16:creationId xmlns:a16="http://schemas.microsoft.com/office/drawing/2014/main" id="{46EBD05F-98FD-4954-8F1C-FEE72E1E3F83}"/>
                </a:ext>
              </a:extLst>
            </p:cNvPr>
            <p:cNvSpPr/>
            <p:nvPr/>
          </p:nvSpPr>
          <p:spPr>
            <a:xfrm>
              <a:off x="993228" y="4598517"/>
              <a:ext cx="7863578" cy="45272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2" name="TextBox 41">
              <a:extLst>
                <a:ext uri="{FF2B5EF4-FFF2-40B4-BE49-F238E27FC236}">
                  <a16:creationId xmlns:a16="http://schemas.microsoft.com/office/drawing/2014/main" id="{69CBDAFE-F7BE-4AFA-AC19-04A94E224BC2}"/>
                </a:ext>
              </a:extLst>
            </p:cNvPr>
            <p:cNvSpPr txBox="1"/>
            <p:nvPr/>
          </p:nvSpPr>
          <p:spPr>
            <a:xfrm>
              <a:off x="1109374" y="4645644"/>
              <a:ext cx="7416248" cy="446422"/>
            </a:xfrm>
            <a:prstGeom prst="rect">
              <a:avLst/>
            </a:prstGeom>
            <a:noFill/>
          </p:spPr>
          <p:txBody>
            <a:bodyPr wrap="square" rtlCol="0">
              <a:spAutoFit/>
            </a:bodyPr>
            <a:lstStyle/>
            <a:p>
              <a:r>
                <a:rPr lang="en-SG" sz="2400" dirty="0">
                  <a:solidFill>
                    <a:schemeClr val="bg1"/>
                  </a:solidFill>
                </a:rPr>
                <a:t>Proposition 5.3.2 (5</a:t>
              </a:r>
              <a:r>
                <a:rPr lang="en-SG" sz="2400" baseline="30000" dirty="0">
                  <a:solidFill>
                    <a:schemeClr val="bg1"/>
                  </a:solidFill>
                </a:rPr>
                <a:t>th</a:t>
              </a:r>
              <a:r>
                <a:rPr lang="en-SG" sz="2400" dirty="0">
                  <a:solidFill>
                    <a:schemeClr val="bg1"/>
                  </a:solidFill>
                </a:rPr>
                <a:t>: 5.3.3)</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D5A5C88-271F-4372-954D-CDCA07FDCBE5}"/>
                    </a:ext>
                  </a:extLst>
                </p:cNvPr>
                <p:cNvSpPr txBox="1"/>
                <p:nvPr/>
              </p:nvSpPr>
              <p:spPr>
                <a:xfrm>
                  <a:off x="1109374" y="5139192"/>
                  <a:ext cx="7416249" cy="386899"/>
                </a:xfrm>
                <a:prstGeom prst="rect">
                  <a:avLst/>
                </a:prstGeom>
                <a:noFill/>
              </p:spPr>
              <p:txBody>
                <a:bodyPr wrap="square" rtlCol="0">
                  <a:spAutoFit/>
                </a:bodyPr>
                <a:lstStyle/>
                <a:p>
                  <a:pPr>
                    <a:spcAft>
                      <a:spcPts val="600"/>
                    </a:spcAft>
                    <a:tabLst>
                      <a:tab pos="6192838" algn="l"/>
                    </a:tabLst>
                  </a:pPr>
                  <a:r>
                    <a:rPr lang="en-SG" sz="2000" dirty="0"/>
                    <a:t>For all integers </a:t>
                  </a:r>
                  <a14:m>
                    <m:oMath xmlns:m="http://schemas.openxmlformats.org/officeDocument/2006/math">
                      <m:r>
                        <a:rPr lang="en-SG" sz="2000" b="0" i="1" smtClean="0">
                          <a:latin typeface="Cambria Math" panose="02040503050406030204" pitchFamily="18" charset="0"/>
                        </a:rPr>
                        <m:t>𝑛</m:t>
                      </m:r>
                      <m:r>
                        <a:rPr lang="en-SG" sz="2000" b="0" i="1" smtClean="0">
                          <a:latin typeface="Cambria Math" panose="02040503050406030204" pitchFamily="18" charset="0"/>
                          <a:ea typeface="Cambria Math" panose="02040503050406030204" pitchFamily="18" charset="0"/>
                        </a:rPr>
                        <m:t>≥</m:t>
                      </m:r>
                      <m:r>
                        <a:rPr lang="en-SG" sz="2000" b="0" i="0" smtClean="0">
                          <a:latin typeface="Cambria Math" panose="02040503050406030204" pitchFamily="18" charset="0"/>
                          <a:ea typeface="Cambria Math" panose="02040503050406030204" pitchFamily="18" charset="0"/>
                        </a:rPr>
                        <m:t>3, </m:t>
                      </m:r>
                      <m:r>
                        <a:rPr lang="en-SG" sz="2000" b="0" i="1" smtClean="0">
                          <a:latin typeface="Cambria Math" panose="02040503050406030204" pitchFamily="18" charset="0"/>
                          <a:ea typeface="Cambria Math" panose="02040503050406030204" pitchFamily="18" charset="0"/>
                        </a:rPr>
                        <m:t> 2</m:t>
                      </m:r>
                      <m:r>
                        <a:rPr lang="en-SG" sz="2000" b="0" i="1" smtClean="0">
                          <a:latin typeface="Cambria Math" panose="02040503050406030204" pitchFamily="18" charset="0"/>
                          <a:ea typeface="Cambria Math" panose="02040503050406030204" pitchFamily="18" charset="0"/>
                        </a:rPr>
                        <m:t>𝑛</m:t>
                      </m:r>
                      <m:r>
                        <a:rPr lang="en-SG" sz="2000" b="0" i="1" smtClean="0">
                          <a:latin typeface="Cambria Math" panose="02040503050406030204" pitchFamily="18" charset="0"/>
                          <a:ea typeface="Cambria Math" panose="02040503050406030204" pitchFamily="18" charset="0"/>
                        </a:rPr>
                        <m:t>+1&lt;</m:t>
                      </m:r>
                      <m:sSup>
                        <m:sSupPr>
                          <m:ctrlPr>
                            <a:rPr lang="en-SG" sz="2000" b="0" i="1" smtClean="0">
                              <a:latin typeface="Cambria Math" panose="02040503050406030204" pitchFamily="18" charset="0"/>
                              <a:ea typeface="Cambria Math" panose="02040503050406030204" pitchFamily="18" charset="0"/>
                            </a:rPr>
                          </m:ctrlPr>
                        </m:sSupPr>
                        <m:e>
                          <m:r>
                            <a:rPr lang="en-SG" sz="2000" b="0" i="1" smtClean="0">
                              <a:latin typeface="Cambria Math" panose="02040503050406030204" pitchFamily="18" charset="0"/>
                              <a:ea typeface="Cambria Math" panose="02040503050406030204" pitchFamily="18" charset="0"/>
                            </a:rPr>
                            <m:t>2</m:t>
                          </m:r>
                        </m:e>
                        <m:sup>
                          <m:r>
                            <a:rPr lang="en-SG" sz="2000" b="0" i="1" smtClean="0">
                              <a:latin typeface="Cambria Math" panose="02040503050406030204" pitchFamily="18" charset="0"/>
                              <a:ea typeface="Cambria Math" panose="02040503050406030204" pitchFamily="18" charset="0"/>
                            </a:rPr>
                            <m:t>𝑛</m:t>
                          </m:r>
                        </m:sup>
                      </m:sSup>
                    </m:oMath>
                  </a14:m>
                  <a:r>
                    <a:rPr lang="en-SG" sz="2000" dirty="0"/>
                    <a:t>.</a:t>
                  </a:r>
                </a:p>
              </p:txBody>
            </p:sp>
          </mc:Choice>
          <mc:Fallback xmlns="">
            <p:sp>
              <p:nvSpPr>
                <p:cNvPr id="43" name="TextBox 42">
                  <a:extLst>
                    <a:ext uri="{FF2B5EF4-FFF2-40B4-BE49-F238E27FC236}">
                      <a16:creationId xmlns:a16="http://schemas.microsoft.com/office/drawing/2014/main" id="{7D5A5C88-271F-4372-954D-CDCA07FDCBE5}"/>
                    </a:ext>
                  </a:extLst>
                </p:cNvPr>
                <p:cNvSpPr txBox="1">
                  <a:spLocks noRot="1" noChangeAspect="1" noMove="1" noResize="1" noEditPoints="1" noAdjustHandles="1" noChangeArrowheads="1" noChangeShapeType="1" noTextEdit="1"/>
                </p:cNvSpPr>
                <p:nvPr/>
              </p:nvSpPr>
              <p:spPr>
                <a:xfrm>
                  <a:off x="1109374" y="5139192"/>
                  <a:ext cx="7416249" cy="386899"/>
                </a:xfrm>
                <a:prstGeom prst="rect">
                  <a:avLst/>
                </a:prstGeom>
                <a:blipFill>
                  <a:blip r:embed="rId4"/>
                  <a:stretch>
                    <a:fillRect l="-905" t="-9231" b="-27692"/>
                  </a:stretch>
                </a:blipFill>
              </p:spPr>
              <p:txBody>
                <a:bodyPr/>
                <a:lstStyle/>
                <a:p>
                  <a:r>
                    <a:rPr lang="en-SG">
                      <a:noFill/>
                    </a:rPr>
                    <a:t> </a:t>
                  </a:r>
                </a:p>
              </p:txBody>
            </p:sp>
          </mc:Fallback>
        </mc:AlternateContent>
      </p:grpSp>
      <p:sp>
        <p:nvSpPr>
          <p:cNvPr id="44" name="TextBox 43"/>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7" name="Oval 36"/>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1870072"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13459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bg/>
                                          </p:spTgt>
                                        </p:tgtEl>
                                        <p:attrNameLst>
                                          <p:attrName>style.visibility</p:attrName>
                                        </p:attrNameLst>
                                      </p:cBhvr>
                                      <p:to>
                                        <p:strVal val="visible"/>
                                      </p:to>
                                    </p:set>
                                    <p:animEffect transition="in" filter="dissolve">
                                      <p:cBhvr>
                                        <p:cTn id="7" dur="500"/>
                                        <p:tgtEl>
                                          <p:spTgt spid="26">
                                            <p:bg/>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dissolve">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xEl>
                                              <p:pRg st="1" end="1"/>
                                            </p:txEl>
                                          </p:spTgt>
                                        </p:tgtEl>
                                        <p:attrNameLst>
                                          <p:attrName>style.visibility</p:attrName>
                                        </p:attrNameLst>
                                      </p:cBhvr>
                                      <p:to>
                                        <p:strVal val="visible"/>
                                      </p:to>
                                    </p:set>
                                    <p:animEffect transition="in" filter="dissolve">
                                      <p:cBhvr>
                                        <p:cTn id="17" dur="500"/>
                                        <p:tgtEl>
                                          <p:spTgt spid="2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
                                            <p:txEl>
                                              <p:pRg st="2" end="2"/>
                                            </p:txEl>
                                          </p:spTgt>
                                        </p:tgtEl>
                                        <p:attrNameLst>
                                          <p:attrName>style.visibility</p:attrName>
                                        </p:attrNameLst>
                                      </p:cBhvr>
                                      <p:to>
                                        <p:strVal val="visible"/>
                                      </p:to>
                                    </p:set>
                                    <p:animEffect transition="in" filter="dissolve">
                                      <p:cBhvr>
                                        <p:cTn id="22" dur="500"/>
                                        <p:tgtEl>
                                          <p:spTgt spid="2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
                                            <p:txEl>
                                              <p:pRg st="3" end="3"/>
                                            </p:txEl>
                                          </p:spTgt>
                                        </p:tgtEl>
                                        <p:attrNameLst>
                                          <p:attrName>style.visibility</p:attrName>
                                        </p:attrNameLst>
                                      </p:cBhvr>
                                      <p:to>
                                        <p:strVal val="visible"/>
                                      </p:to>
                                    </p:set>
                                    <p:animEffect transition="in" filter="dissolve">
                                      <p:cBhvr>
                                        <p:cTn id="27" dur="500"/>
                                        <p:tgtEl>
                                          <p:spTgt spid="2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6">
                                            <p:txEl>
                                              <p:pRg st="4" end="4"/>
                                            </p:txEl>
                                          </p:spTgt>
                                        </p:tgtEl>
                                        <p:attrNameLst>
                                          <p:attrName>style.visibility</p:attrName>
                                        </p:attrNameLst>
                                      </p:cBhvr>
                                      <p:to>
                                        <p:strVal val="visible"/>
                                      </p:to>
                                    </p:set>
                                    <p:animEffect transition="in" filter="dissolve">
                                      <p:cBhvr>
                                        <p:cTn id="32" dur="500"/>
                                        <p:tgtEl>
                                          <p:spTgt spid="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dirty="0">
                <a:solidFill>
                  <a:schemeClr val="bg1"/>
                </a:solidFill>
              </a:rPr>
              <a:t>Sequences	</a:t>
            </a:r>
            <a:r>
              <a:rPr lang="en-SG" sz="1200" b="1" dirty="0">
                <a:solidFill>
                  <a:schemeClr val="accent4">
                    <a:lumMod val="60000"/>
                    <a:lumOff val="40000"/>
                  </a:schemeClr>
                </a:solidFill>
              </a:rPr>
              <a:t>Mathematical Induction I </a:t>
            </a:r>
            <a:r>
              <a:rPr lang="en-SG" sz="1200" dirty="0">
                <a:solidFill>
                  <a:schemeClr val="bg1"/>
                </a:solidFill>
              </a:rPr>
              <a:t>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Mathematical Induction I: A Negative Example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31</a:t>
            </a:fld>
            <a:endParaRPr lang="en-SG" dirty="0"/>
          </a:p>
        </p:txBody>
      </p:sp>
      <p:sp>
        <p:nvSpPr>
          <p:cNvPr id="24" name="TextBox 23">
            <a:extLst>
              <a:ext uri="{FF2B5EF4-FFF2-40B4-BE49-F238E27FC236}">
                <a16:creationId xmlns:a16="http://schemas.microsoft.com/office/drawing/2014/main" id="{34B3CFCF-CF54-46FF-9F17-214A9029848B}"/>
              </a:ext>
            </a:extLst>
          </p:cNvPr>
          <p:cNvSpPr txBox="1"/>
          <p:nvPr/>
        </p:nvSpPr>
        <p:spPr>
          <a:xfrm>
            <a:off x="194472" y="816815"/>
            <a:ext cx="7483213" cy="461665"/>
          </a:xfrm>
          <a:prstGeom prst="rect">
            <a:avLst/>
          </a:prstGeom>
          <a:noFill/>
        </p:spPr>
        <p:txBody>
          <a:bodyPr wrap="square" rtlCol="0">
            <a:spAutoFit/>
          </a:bodyPr>
          <a:lstStyle/>
          <a:p>
            <a:r>
              <a:rPr lang="en-SG" sz="2400" dirty="0">
                <a:solidFill>
                  <a:schemeClr val="accent2">
                    <a:lumMod val="50000"/>
                  </a:schemeClr>
                </a:solidFill>
              </a:rPr>
              <a:t>Example #12: </a:t>
            </a:r>
            <a:r>
              <a:rPr lang="en-SG" sz="2400" dirty="0"/>
              <a:t>A Negative Example</a:t>
            </a:r>
          </a:p>
        </p:txBody>
      </p:sp>
      <p:sp>
        <p:nvSpPr>
          <p:cNvPr id="6" name="TextBox 5"/>
          <p:cNvSpPr txBox="1"/>
          <p:nvPr/>
        </p:nvSpPr>
        <p:spPr>
          <a:xfrm>
            <a:off x="1031235" y="1595302"/>
            <a:ext cx="6415052" cy="523220"/>
          </a:xfrm>
          <a:prstGeom prst="rect">
            <a:avLst/>
          </a:prstGeom>
          <a:solidFill>
            <a:schemeClr val="accent1">
              <a:lumMod val="40000"/>
              <a:lumOff val="60000"/>
            </a:schemeClr>
          </a:solidFill>
        </p:spPr>
        <p:txBody>
          <a:bodyPr wrap="square" rtlCol="0">
            <a:spAutoFit/>
          </a:bodyPr>
          <a:lstStyle/>
          <a:p>
            <a:r>
              <a:rPr lang="en-US" sz="2800" dirty="0"/>
              <a:t>Claim: All cows have the same </a:t>
            </a:r>
            <a:r>
              <a:rPr lang="en-US" sz="2800" dirty="0" err="1"/>
              <a:t>colour</a:t>
            </a:r>
            <a:r>
              <a:rPr lang="en-US" sz="2800" dirty="0"/>
              <a:t>.</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6392" y="2170829"/>
            <a:ext cx="5733971" cy="3822647"/>
          </a:xfrm>
          <a:prstGeom prst="rect">
            <a:avLst/>
          </a:prstGeom>
        </p:spPr>
      </p:pic>
      <p:sp>
        <p:nvSpPr>
          <p:cNvPr id="23" name="Oval 22"/>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2044814"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22037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dirty="0">
                <a:solidFill>
                  <a:schemeClr val="bg1"/>
                </a:solidFill>
              </a:rPr>
              <a:t>Sequences	</a:t>
            </a:r>
            <a:r>
              <a:rPr lang="en-SG" sz="1200" b="1" dirty="0">
                <a:solidFill>
                  <a:schemeClr val="accent4">
                    <a:lumMod val="60000"/>
                    <a:lumOff val="40000"/>
                  </a:schemeClr>
                </a:solidFill>
              </a:rPr>
              <a:t>Mathematical Induction I </a:t>
            </a:r>
            <a:r>
              <a:rPr lang="en-SG" sz="1200" dirty="0">
                <a:solidFill>
                  <a:schemeClr val="bg1"/>
                </a:solidFill>
              </a:rPr>
              <a:t>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Mathematical Induction I: A Negative Example</a:t>
            </a:r>
          </a:p>
          <a:p>
            <a:pPr>
              <a:tabLst>
                <a:tab pos="201216" algn="l"/>
              </a:tabLst>
            </a:pP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32</a:t>
            </a:fld>
            <a:endParaRPr lang="en-SG" dirty="0"/>
          </a:p>
        </p:txBody>
      </p:sp>
      <p:sp>
        <p:nvSpPr>
          <p:cNvPr id="24" name="TextBox 23">
            <a:extLst>
              <a:ext uri="{FF2B5EF4-FFF2-40B4-BE49-F238E27FC236}">
                <a16:creationId xmlns:a16="http://schemas.microsoft.com/office/drawing/2014/main" id="{34B3CFCF-CF54-46FF-9F17-214A9029848B}"/>
              </a:ext>
            </a:extLst>
          </p:cNvPr>
          <p:cNvSpPr txBox="1"/>
          <p:nvPr/>
        </p:nvSpPr>
        <p:spPr>
          <a:xfrm>
            <a:off x="194472" y="816815"/>
            <a:ext cx="7483213" cy="461665"/>
          </a:xfrm>
          <a:prstGeom prst="rect">
            <a:avLst/>
          </a:prstGeom>
          <a:noFill/>
        </p:spPr>
        <p:txBody>
          <a:bodyPr wrap="square" rtlCol="0">
            <a:spAutoFit/>
          </a:bodyPr>
          <a:lstStyle/>
          <a:p>
            <a:r>
              <a:rPr lang="en-SG" sz="2400" dirty="0">
                <a:solidFill>
                  <a:schemeClr val="accent2">
                    <a:lumMod val="50000"/>
                  </a:schemeClr>
                </a:solidFill>
              </a:rPr>
              <a:t>Example #12: </a:t>
            </a:r>
            <a:r>
              <a:rPr lang="en-SG" sz="2400" dirty="0"/>
              <a:t>A Negative Example</a:t>
            </a:r>
          </a:p>
        </p:txBody>
      </p:sp>
      <p:sp>
        <p:nvSpPr>
          <p:cNvPr id="6" name="TextBox 5"/>
          <p:cNvSpPr txBox="1"/>
          <p:nvPr/>
        </p:nvSpPr>
        <p:spPr>
          <a:xfrm>
            <a:off x="194472" y="1204562"/>
            <a:ext cx="5760851" cy="523220"/>
          </a:xfrm>
          <a:prstGeom prst="rect">
            <a:avLst/>
          </a:prstGeom>
          <a:solidFill>
            <a:schemeClr val="accent1">
              <a:lumMod val="40000"/>
              <a:lumOff val="60000"/>
            </a:schemeClr>
          </a:solidFill>
        </p:spPr>
        <p:txBody>
          <a:bodyPr wrap="square" rtlCol="0">
            <a:spAutoFit/>
          </a:bodyPr>
          <a:lstStyle/>
          <a:p>
            <a:r>
              <a:rPr lang="en-US" sz="2800" dirty="0"/>
              <a:t>Claim: All cows have the same </a:t>
            </a:r>
            <a:r>
              <a:rPr lang="en-US" sz="2800" dirty="0" err="1"/>
              <a:t>colour</a:t>
            </a:r>
            <a:r>
              <a:rPr lang="en-US" sz="2800" dirty="0"/>
              <a:t>.</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5D3290B-0E34-43A9-BAA6-0AFD37C68DF0}"/>
                  </a:ext>
                </a:extLst>
              </p:cNvPr>
              <p:cNvSpPr txBox="1"/>
              <p:nvPr/>
            </p:nvSpPr>
            <p:spPr>
              <a:xfrm>
                <a:off x="257123" y="1811624"/>
                <a:ext cx="8427267" cy="4862870"/>
              </a:xfrm>
              <a:prstGeom prst="rect">
                <a:avLst/>
              </a:prstGeom>
              <a:solidFill>
                <a:schemeClr val="accent2">
                  <a:lumMod val="20000"/>
                  <a:lumOff val="80000"/>
                </a:schemeClr>
              </a:solidFill>
            </p:spPr>
            <p:txBody>
              <a:bodyPr wrap="square" rtlCol="0">
                <a:spAutoFit/>
              </a:bodyPr>
              <a:lstStyle/>
              <a:p>
                <a:r>
                  <a:rPr lang="en-SG" sz="2400" dirty="0"/>
                  <a:t>Proof (by </a:t>
                </a:r>
                <a:r>
                  <a:rPr lang="en-SG" sz="2400" i="1" dirty="0"/>
                  <a:t>mathematical induction</a:t>
                </a:r>
                <a:r>
                  <a:rPr lang="en-SG" sz="2400" dirty="0"/>
                  <a:t>):</a:t>
                </a:r>
              </a:p>
              <a:p>
                <a:pPr marL="457200" indent="-457200">
                  <a:buAutoNum type="arabicPeriod"/>
                  <a:tabLst>
                    <a:tab pos="339725" algn="l"/>
                  </a:tabLst>
                </a:pPr>
                <a:r>
                  <a:rPr lang="en-SG" sz="2000" dirty="0"/>
                  <a:t>Let </a:t>
                </a:r>
                <a14:m>
                  <m:oMath xmlns:m="http://schemas.openxmlformats.org/officeDocument/2006/math">
                    <m:r>
                      <a:rPr lang="en-SG" sz="2000" i="1" dirty="0" smtClean="0">
                        <a:latin typeface="Cambria Math" panose="02040503050406030204" pitchFamily="18" charset="0"/>
                      </a:rPr>
                      <m:t>𝑃</m:t>
                    </m:r>
                    <m:d>
                      <m:dPr>
                        <m:ctrlPr>
                          <a:rPr lang="en-SG" sz="2000" i="1" dirty="0" smtClean="0">
                            <a:latin typeface="Cambria Math" panose="02040503050406030204" pitchFamily="18" charset="0"/>
                          </a:rPr>
                        </m:ctrlPr>
                      </m:dPr>
                      <m:e>
                        <m:r>
                          <a:rPr lang="en-SG" sz="2000" i="1" dirty="0" smtClean="0">
                            <a:latin typeface="Cambria Math" panose="02040503050406030204" pitchFamily="18" charset="0"/>
                          </a:rPr>
                          <m:t>𝑛</m:t>
                        </m:r>
                      </m:e>
                    </m:d>
                    <m:r>
                      <a:rPr lang="en-SG" sz="2000" i="1" dirty="0" smtClean="0">
                        <a:latin typeface="Cambria Math" panose="02040503050406030204" pitchFamily="18" charset="0"/>
                        <a:ea typeface="Cambria Math" panose="02040503050406030204" pitchFamily="18" charset="0"/>
                      </a:rPr>
                      <m:t>≡</m:t>
                    </m:r>
                  </m:oMath>
                </a14:m>
                <a:r>
                  <a:rPr lang="en-SG" sz="2000" dirty="0"/>
                  <a:t> (Any group of </a:t>
                </a:r>
                <a14:m>
                  <m:oMath xmlns:m="http://schemas.openxmlformats.org/officeDocument/2006/math">
                    <m:r>
                      <a:rPr lang="en-SG" sz="2000" i="1" dirty="0" smtClean="0">
                        <a:latin typeface="Cambria Math" panose="02040503050406030204" pitchFamily="18" charset="0"/>
                      </a:rPr>
                      <m:t>𝑛</m:t>
                    </m:r>
                  </m:oMath>
                </a14:m>
                <a:r>
                  <a:rPr lang="en-SG" sz="2000" dirty="0"/>
                  <a:t> cows have the same colour),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rPr>
                      <m:t>𝑛</m:t>
                    </m:r>
                    <m:r>
                      <a:rPr lang="en-SG" sz="2000" i="1">
                        <a:latin typeface="Cambria Math" panose="02040503050406030204" pitchFamily="18" charset="0"/>
                        <a:ea typeface="Cambria Math" panose="02040503050406030204" pitchFamily="18" charset="0"/>
                      </a:rPr>
                      <m:t>∈</m:t>
                    </m:r>
                    <m:sSup>
                      <m:sSupPr>
                        <m:ctrlPr>
                          <a:rPr lang="en-SG" sz="2000" i="1">
                            <a:latin typeface="Cambria Math" panose="02040503050406030204" pitchFamily="18" charset="0"/>
                            <a:ea typeface="Cambria Math" panose="02040503050406030204" pitchFamily="18" charset="0"/>
                          </a:rPr>
                        </m:ctrlPr>
                      </m:sSupPr>
                      <m:e>
                        <m:r>
                          <a:rPr lang="en-SG" sz="2000" i="1">
                            <a:latin typeface="Cambria Math" panose="02040503050406030204" pitchFamily="18" charset="0"/>
                            <a:ea typeface="Cambria Math" panose="02040503050406030204" pitchFamily="18" charset="0"/>
                          </a:rPr>
                          <m:t>ℤ</m:t>
                        </m:r>
                      </m:e>
                      <m:sup>
                        <m:r>
                          <a:rPr lang="en-US" sz="2000" i="1">
                            <a:latin typeface="Cambria Math" panose="02040503050406030204" pitchFamily="18" charset="0"/>
                            <a:ea typeface="Cambria Math" panose="02040503050406030204" pitchFamily="18" charset="0"/>
                          </a:rPr>
                          <m:t>+</m:t>
                        </m:r>
                      </m:sup>
                    </m:sSup>
                  </m:oMath>
                </a14:m>
                <a:endParaRPr lang="en-SG" sz="2000" dirty="0"/>
              </a:p>
              <a:p>
                <a:pPr marL="457200" indent="-457200">
                  <a:spcBef>
                    <a:spcPts val="600"/>
                  </a:spcBef>
                  <a:buAutoNum type="arabicPeriod"/>
                  <a:tabLst>
                    <a:tab pos="339725" algn="l"/>
                  </a:tabLst>
                </a:pPr>
                <a:r>
                  <a:rPr lang="en-SG" sz="2000" dirty="0"/>
                  <a:t>Basis step: Clearly, a single cow has one colour, so </a:t>
                </a: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(1)</m:t>
                    </m:r>
                  </m:oMath>
                </a14:m>
                <a:r>
                  <a:rPr lang="en-SG" sz="2000" dirty="0"/>
                  <a:t> is true.</a:t>
                </a:r>
              </a:p>
              <a:p>
                <a:pPr marL="457200" indent="-457200">
                  <a:spcBef>
                    <a:spcPts val="600"/>
                  </a:spcBef>
                  <a:buAutoNum type="arabicPeriod"/>
                  <a:tabLst>
                    <a:tab pos="339725" algn="l"/>
                  </a:tabLst>
                </a:pPr>
                <a:r>
                  <a:rPr lang="en-SG" sz="2000" dirty="0"/>
                  <a:t>Assume </a:t>
                </a:r>
                <a14:m>
                  <m:oMath xmlns:m="http://schemas.openxmlformats.org/officeDocument/2006/math">
                    <m:r>
                      <a:rPr lang="en-SG" sz="2000" i="1" dirty="0" smtClean="0">
                        <a:latin typeface="Cambria Math" panose="02040503050406030204" pitchFamily="18" charset="0"/>
                      </a:rPr>
                      <m:t>𝑃</m:t>
                    </m:r>
                    <m:r>
                      <a:rPr lang="en-SG" sz="2000" i="1" dirty="0" smtClean="0">
                        <a:latin typeface="Cambria Math" panose="02040503050406030204" pitchFamily="18" charset="0"/>
                      </a:rPr>
                      <m:t>(</m:t>
                    </m:r>
                    <m:r>
                      <a:rPr lang="en-SG" sz="2000" i="1" dirty="0" smtClean="0">
                        <a:latin typeface="Cambria Math" panose="02040503050406030204" pitchFamily="18" charset="0"/>
                      </a:rPr>
                      <m:t>𝑘</m:t>
                    </m:r>
                    <m:r>
                      <a:rPr lang="en-SG" sz="2000" i="1" dirty="0" smtClean="0">
                        <a:latin typeface="Cambria Math" panose="02040503050406030204" pitchFamily="18" charset="0"/>
                      </a:rPr>
                      <m:t>)</m:t>
                    </m:r>
                  </m:oMath>
                </a14:m>
                <a:r>
                  <a:rPr lang="en-SG" sz="2000" dirty="0"/>
                  <a:t> is true for </a:t>
                </a:r>
                <a14:m>
                  <m:oMath xmlns:m="http://schemas.openxmlformats.org/officeDocument/2006/math">
                    <m:r>
                      <a:rPr lang="en-US" sz="2000" b="0" i="1" dirty="0" smtClean="0">
                        <a:latin typeface="Cambria Math" panose="02040503050406030204" pitchFamily="18" charset="0"/>
                        <a:ea typeface="Cambria Math" panose="02040503050406030204" pitchFamily="18" charset="0"/>
                      </a:rPr>
                      <m:t>𝑘</m:t>
                    </m:r>
                    <m:r>
                      <a:rPr lang="en-US" sz="2000" b="0" i="1" dirty="0" smtClean="0">
                        <a:latin typeface="Cambria Math" panose="02040503050406030204" pitchFamily="18" charset="0"/>
                        <a:ea typeface="Cambria Math" panose="02040503050406030204" pitchFamily="18" charset="0"/>
                      </a:rPr>
                      <m:t>≥1.</m:t>
                    </m:r>
                  </m:oMath>
                </a14:m>
                <a:r>
                  <a:rPr lang="en-US" sz="2000" b="0" dirty="0">
                    <a:ea typeface="Cambria Math" panose="02040503050406030204" pitchFamily="18" charset="0"/>
                  </a:rPr>
                  <a:t> </a:t>
                </a:r>
              </a:p>
              <a:p>
                <a:pPr marL="457200" indent="-457200">
                  <a:spcBef>
                    <a:spcPts val="600"/>
                  </a:spcBef>
                  <a:buFont typeface="+mj-lt"/>
                  <a:buAutoNum type="arabicPeriod" startAt="4"/>
                  <a:tabLst>
                    <a:tab pos="339725" algn="l"/>
                  </a:tabLst>
                </a:pPr>
                <a:r>
                  <a:rPr lang="en-SG" sz="2000" dirty="0"/>
                  <a:t>Inductive step: </a:t>
                </a:r>
                <a:r>
                  <a:rPr lang="en-SG" sz="2000" dirty="0">
                    <a:solidFill>
                      <a:srgbClr val="006600"/>
                    </a:solidFill>
                  </a:rPr>
                  <a:t>(To show </a:t>
                </a:r>
                <a14:m>
                  <m:oMath xmlns:m="http://schemas.openxmlformats.org/officeDocument/2006/math">
                    <m:r>
                      <a:rPr lang="en-SG" sz="2000" i="1" dirty="0">
                        <a:solidFill>
                          <a:srgbClr val="006600"/>
                        </a:solidFill>
                        <a:latin typeface="Cambria Math" panose="02040503050406030204" pitchFamily="18" charset="0"/>
                      </a:rPr>
                      <m:t>𝑃</m:t>
                    </m:r>
                    <m:r>
                      <a:rPr lang="en-SG" sz="2000" i="1" dirty="0">
                        <a:solidFill>
                          <a:srgbClr val="006600"/>
                        </a:solidFill>
                        <a:latin typeface="Cambria Math" panose="02040503050406030204" pitchFamily="18" charset="0"/>
                      </a:rPr>
                      <m:t>(</m:t>
                    </m:r>
                    <m:r>
                      <a:rPr lang="en-SG" sz="2000" i="1" dirty="0">
                        <a:solidFill>
                          <a:srgbClr val="006600"/>
                        </a:solidFill>
                        <a:latin typeface="Cambria Math" panose="02040503050406030204" pitchFamily="18" charset="0"/>
                      </a:rPr>
                      <m:t>𝑘</m:t>
                    </m:r>
                    <m:r>
                      <a:rPr lang="en-US" sz="2000" b="0" i="1" dirty="0" smtClean="0">
                        <a:solidFill>
                          <a:srgbClr val="006600"/>
                        </a:solidFill>
                        <a:latin typeface="Cambria Math" panose="02040503050406030204" pitchFamily="18" charset="0"/>
                      </a:rPr>
                      <m:t>+1</m:t>
                    </m:r>
                    <m:r>
                      <a:rPr lang="en-SG" sz="2000" i="1" dirty="0">
                        <a:solidFill>
                          <a:srgbClr val="006600"/>
                        </a:solidFill>
                        <a:latin typeface="Cambria Math" panose="02040503050406030204" pitchFamily="18" charset="0"/>
                      </a:rPr>
                      <m:t>)</m:t>
                    </m:r>
                  </m:oMath>
                </a14:m>
                <a:r>
                  <a:rPr lang="en-SG" sz="2000" dirty="0">
                    <a:solidFill>
                      <a:srgbClr val="006600"/>
                    </a:solidFill>
                  </a:rPr>
                  <a:t> is true.)</a:t>
                </a:r>
              </a:p>
              <a:p>
                <a:pPr>
                  <a:tabLst>
                    <a:tab pos="461963" algn="l"/>
                    <a:tab pos="852488" algn="l"/>
                  </a:tabLst>
                </a:pPr>
                <a:r>
                  <a:rPr lang="en-SG" dirty="0"/>
                  <a:t>	4.1.	In any group of </a:t>
                </a:r>
                <a14:m>
                  <m:oMath xmlns:m="http://schemas.openxmlformats.org/officeDocument/2006/math">
                    <m:r>
                      <a:rPr lang="en-SG" i="1" dirty="0" smtClean="0">
                        <a:latin typeface="Cambria Math" panose="02040503050406030204" pitchFamily="18" charset="0"/>
                      </a:rPr>
                      <m:t>𝑘</m:t>
                    </m:r>
                    <m:r>
                      <a:rPr lang="en-SG" i="1" dirty="0" smtClean="0">
                        <a:latin typeface="Cambria Math" panose="02040503050406030204" pitchFamily="18" charset="0"/>
                      </a:rPr>
                      <m:t>+1</m:t>
                    </m:r>
                  </m:oMath>
                </a14:m>
                <a:r>
                  <a:rPr lang="en-SG" dirty="0"/>
                  <a:t> cows, number them from 1 to </a:t>
                </a:r>
                <a14:m>
                  <m:oMath xmlns:m="http://schemas.openxmlformats.org/officeDocument/2006/math">
                    <m:r>
                      <a:rPr lang="en-SG" i="1" dirty="0" smtClean="0">
                        <a:latin typeface="Cambria Math" panose="02040503050406030204" pitchFamily="18" charset="0"/>
                      </a:rPr>
                      <m:t>𝑘</m:t>
                    </m:r>
                    <m:r>
                      <a:rPr lang="en-SG" i="1" dirty="0" smtClean="0">
                        <a:latin typeface="Cambria Math" panose="02040503050406030204" pitchFamily="18" charset="0"/>
                      </a:rPr>
                      <m:t>+1</m:t>
                    </m:r>
                  </m:oMath>
                </a14:m>
                <a:r>
                  <a:rPr lang="en-SG" dirty="0"/>
                  <a:t>.</a:t>
                </a:r>
              </a:p>
              <a:p>
                <a:pPr marL="855663" indent="-855663">
                  <a:tabLst>
                    <a:tab pos="461963" algn="l"/>
                    <a:tab pos="852488" algn="l"/>
                  </a:tabLst>
                </a:pPr>
                <a:r>
                  <a:rPr lang="en-SG" dirty="0"/>
                  <a:t>	4.2.	</a:t>
                </a:r>
                <a:r>
                  <a:rPr lang="en-US" dirty="0"/>
                  <a:t>Then cows #1 to #</a:t>
                </a:r>
                <a14:m>
                  <m:oMath xmlns:m="http://schemas.openxmlformats.org/officeDocument/2006/math">
                    <m:r>
                      <a:rPr lang="en-US" i="1" dirty="0" smtClean="0">
                        <a:latin typeface="Cambria Math" panose="02040503050406030204" pitchFamily="18" charset="0"/>
                      </a:rPr>
                      <m:t>𝑘</m:t>
                    </m:r>
                  </m:oMath>
                </a14:m>
                <a:r>
                  <a:rPr lang="en-US" dirty="0"/>
                  <a:t> form a group of </a:t>
                </a:r>
                <a14:m>
                  <m:oMath xmlns:m="http://schemas.openxmlformats.org/officeDocument/2006/math">
                    <m:r>
                      <a:rPr lang="en-US" i="1" dirty="0" smtClean="0">
                        <a:latin typeface="Cambria Math" panose="02040503050406030204" pitchFamily="18" charset="0"/>
                      </a:rPr>
                      <m:t>𝑘</m:t>
                    </m:r>
                  </m:oMath>
                </a14:m>
                <a:r>
                  <a:rPr lang="en-US" dirty="0"/>
                  <a:t> cows, which have the same </a:t>
                </a:r>
                <a:r>
                  <a:rPr lang="en-US" dirty="0" err="1"/>
                  <a:t>colour</a:t>
                </a:r>
                <a:r>
                  <a:rPr lang="en-US" dirty="0"/>
                  <a:t> by the Inductive Hypothesis.</a:t>
                </a:r>
              </a:p>
              <a:p>
                <a:pPr marL="855663" indent="-855663">
                  <a:tabLst>
                    <a:tab pos="461963" algn="l"/>
                    <a:tab pos="852488" algn="l"/>
                  </a:tabLst>
                </a:pPr>
                <a:r>
                  <a:rPr lang="en-US" dirty="0"/>
                  <a:t>	4.3.	Similarly, cows #2 to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+1</m:t>
                    </m:r>
                  </m:oMath>
                </a14:m>
                <a:r>
                  <a:rPr lang="en-US" dirty="0"/>
                  <a:t> have the same </a:t>
                </a:r>
                <a:r>
                  <a:rPr lang="en-US" dirty="0" err="1"/>
                  <a:t>colour</a:t>
                </a:r>
                <a:r>
                  <a:rPr lang="en-US" dirty="0"/>
                  <a:t>.</a:t>
                </a:r>
              </a:p>
              <a:p>
                <a:pPr marL="855663" indent="-855663">
                  <a:tabLst>
                    <a:tab pos="461963" algn="l"/>
                    <a:tab pos="852488" algn="l"/>
                  </a:tabLst>
                </a:pPr>
                <a:r>
                  <a:rPr lang="en-US" dirty="0"/>
                  <a:t>	4.4.	Now, cows #2 to #</a:t>
                </a:r>
                <a14:m>
                  <m:oMath xmlns:m="http://schemas.openxmlformats.org/officeDocument/2006/math">
                    <m:r>
                      <a:rPr lang="en-US" i="1" dirty="0" smtClean="0">
                        <a:latin typeface="Cambria Math" panose="02040503050406030204" pitchFamily="18" charset="0"/>
                      </a:rPr>
                      <m:t>𝑘</m:t>
                    </m:r>
                  </m:oMath>
                </a14:m>
                <a:r>
                  <a:rPr lang="en-US" dirty="0"/>
                  <a:t> are common to both groups, and cows don’t change </a:t>
                </a:r>
                <a:r>
                  <a:rPr lang="en-US" dirty="0" err="1"/>
                  <a:t>colour</a:t>
                </a:r>
                <a:r>
                  <a:rPr lang="en-US" dirty="0"/>
                  <a:t>!</a:t>
                </a:r>
              </a:p>
              <a:p>
                <a:pPr marL="855663" indent="-855663">
                  <a:tabLst>
                    <a:tab pos="461963" algn="l"/>
                    <a:tab pos="852488" algn="l"/>
                  </a:tabLst>
                </a:pPr>
                <a:r>
                  <a:rPr lang="en-US" dirty="0"/>
                  <a:t>	4.5.	Thus cow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+1</m:t>
                    </m:r>
                  </m:oMath>
                </a14:m>
                <a:r>
                  <a:rPr lang="en-US" dirty="0"/>
                  <a:t> has the same </a:t>
                </a:r>
                <a:r>
                  <a:rPr lang="en-US" dirty="0" err="1"/>
                  <a:t>colour</a:t>
                </a:r>
                <a:r>
                  <a:rPr lang="en-US" dirty="0"/>
                  <a:t> as cow #1, which means all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𝑘</m:t>
                    </m:r>
                    <m:r>
                      <a:rPr lang="en-US" i="1" dirty="0" err="1" smtClean="0">
                        <a:latin typeface="Cambria Math" panose="02040503050406030204" pitchFamily="18" charset="0"/>
                      </a:rPr>
                      <m:t>+1) </m:t>
                    </m:r>
                  </m:oMath>
                </a14:m>
                <a:r>
                  <a:rPr lang="en-US" dirty="0"/>
                  <a:t>cows have the same </a:t>
                </a:r>
                <a:r>
                  <a:rPr lang="en-US" dirty="0" err="1"/>
                  <a:t>colour</a:t>
                </a:r>
                <a:r>
                  <a:rPr lang="en-US" dirty="0"/>
                  <a:t>.</a:t>
                </a:r>
              </a:p>
              <a:p>
                <a:pPr marL="855663" indent="-855663">
                  <a:tabLst>
                    <a:tab pos="461963" algn="l"/>
                    <a:tab pos="852488" algn="l"/>
                  </a:tabLst>
                </a:pPr>
                <a:r>
                  <a:rPr lang="en-US" dirty="0"/>
                  <a:t>	4.6.	Therefore,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err="1" smtClean="0">
                        <a:latin typeface="Cambria Math" panose="02040503050406030204" pitchFamily="18" charset="0"/>
                      </a:rPr>
                      <m:t>𝑘</m:t>
                    </m:r>
                    <m:r>
                      <a:rPr lang="en-US" i="1" dirty="0" err="1" smtClean="0">
                        <a:latin typeface="Cambria Math" panose="02040503050406030204" pitchFamily="18" charset="0"/>
                      </a:rPr>
                      <m:t>+1)</m:t>
                    </m:r>
                  </m:oMath>
                </a14:m>
                <a:r>
                  <a:rPr lang="en-US" dirty="0"/>
                  <a:t> is true.</a:t>
                </a:r>
                <a:endParaRPr lang="en-SG" dirty="0"/>
              </a:p>
              <a:p>
                <a:pPr>
                  <a:spcBef>
                    <a:spcPts val="600"/>
                  </a:spcBef>
                  <a:tabLst>
                    <a:tab pos="461963" algn="l"/>
                    <a:tab pos="852488" algn="l"/>
                  </a:tabLst>
                </a:pPr>
                <a:r>
                  <a:rPr lang="en-SG" sz="2000" dirty="0"/>
                  <a:t>5.	</a:t>
                </a:r>
                <a:r>
                  <a:rPr lang="en-SG" sz="2400" dirty="0"/>
                  <a:t>Therefore, </a:t>
                </a:r>
                <a14:m>
                  <m:oMath xmlns:m="http://schemas.openxmlformats.org/officeDocument/2006/math">
                    <m:r>
                      <a:rPr lang="en-SG" sz="2400" i="1" dirty="0" smtClean="0">
                        <a:latin typeface="Cambria Math" panose="02040503050406030204" pitchFamily="18" charset="0"/>
                      </a:rPr>
                      <m:t>𝑃</m:t>
                    </m:r>
                    <m:r>
                      <a:rPr lang="en-SG" sz="2400" i="1" dirty="0" smtClean="0">
                        <a:latin typeface="Cambria Math" panose="02040503050406030204" pitchFamily="18" charset="0"/>
                      </a:rPr>
                      <m:t>(</m:t>
                    </m:r>
                    <m:r>
                      <a:rPr lang="en-SG" sz="2400" i="1" dirty="0" smtClean="0">
                        <a:latin typeface="Cambria Math" panose="02040503050406030204" pitchFamily="18" charset="0"/>
                      </a:rPr>
                      <m:t>𝑛</m:t>
                    </m:r>
                    <m:r>
                      <a:rPr lang="en-SG" sz="2400" i="1" dirty="0" smtClean="0">
                        <a:latin typeface="Cambria Math" panose="02040503050406030204" pitchFamily="18" charset="0"/>
                      </a:rPr>
                      <m:t>)</m:t>
                    </m:r>
                  </m:oMath>
                </a14:m>
                <a:r>
                  <a:rPr lang="en-SG" sz="2400" dirty="0"/>
                  <a:t> is true, i.e., all cows have the same colour!</a:t>
                </a:r>
              </a:p>
            </p:txBody>
          </p:sp>
        </mc:Choice>
        <mc:Fallback xmlns="">
          <p:sp>
            <p:nvSpPr>
              <p:cNvPr id="25" name="TextBox 24">
                <a:extLst>
                  <a:ext uri="{FF2B5EF4-FFF2-40B4-BE49-F238E27FC236}">
                    <a16:creationId xmlns:a16="http://schemas.microsoft.com/office/drawing/2014/main" id="{E5D3290B-0E34-43A9-BAA6-0AFD37C68DF0}"/>
                  </a:ext>
                </a:extLst>
              </p:cNvPr>
              <p:cNvSpPr txBox="1">
                <a:spLocks noRot="1" noChangeAspect="1" noMove="1" noResize="1" noEditPoints="1" noAdjustHandles="1" noChangeArrowheads="1" noChangeShapeType="1" noTextEdit="1"/>
              </p:cNvSpPr>
              <p:nvPr/>
            </p:nvSpPr>
            <p:spPr>
              <a:xfrm>
                <a:off x="257123" y="1811624"/>
                <a:ext cx="8427267" cy="4862870"/>
              </a:xfrm>
              <a:prstGeom prst="rect">
                <a:avLst/>
              </a:prstGeom>
              <a:blipFill>
                <a:blip r:embed="rId3"/>
                <a:stretch>
                  <a:fillRect l="-1085" t="-1003" r="-1012" b="-1880"/>
                </a:stretch>
              </a:blipFill>
            </p:spPr>
            <p:txBody>
              <a:bodyPr/>
              <a:lstStyle/>
              <a:p>
                <a:r>
                  <a:rPr lang="en-SG">
                    <a:noFill/>
                  </a:rPr>
                  <a:t> </a:t>
                </a:r>
              </a:p>
            </p:txBody>
          </p:sp>
        </mc:Fallback>
      </mc:AlternateContent>
      <p:sp>
        <p:nvSpPr>
          <p:cNvPr id="2" name="TextBox 1"/>
          <p:cNvSpPr txBox="1"/>
          <p:nvPr/>
        </p:nvSpPr>
        <p:spPr>
          <a:xfrm>
            <a:off x="6185388" y="859433"/>
            <a:ext cx="2602523" cy="830997"/>
          </a:xfrm>
          <a:prstGeom prst="rect">
            <a:avLst/>
          </a:prstGeom>
          <a:solidFill>
            <a:schemeClr val="accent6">
              <a:lumMod val="60000"/>
              <a:lumOff val="40000"/>
            </a:schemeClr>
          </a:solidFill>
        </p:spPr>
        <p:txBody>
          <a:bodyPr wrap="square" rtlCol="0">
            <a:spAutoFit/>
          </a:bodyPr>
          <a:lstStyle/>
          <a:p>
            <a:r>
              <a:rPr lang="en-US" sz="2400" dirty="0"/>
              <a:t>What is wrong with this proof?</a:t>
            </a:r>
          </a:p>
        </p:txBody>
      </p:sp>
      <p:sp>
        <p:nvSpPr>
          <p:cNvPr id="26" name="Oval 25"/>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044814"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64938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bg/>
                                          </p:spTgt>
                                        </p:tgtEl>
                                        <p:attrNameLst>
                                          <p:attrName>style.visibility</p:attrName>
                                        </p:attrNameLst>
                                      </p:cBhvr>
                                      <p:to>
                                        <p:strVal val="visible"/>
                                      </p:to>
                                    </p:set>
                                    <p:animEffect transition="in" filter="dissolve">
                                      <p:cBhvr>
                                        <p:cTn id="7" dur="500"/>
                                        <p:tgtEl>
                                          <p:spTgt spid="25">
                                            <p:bg/>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dissolve">
                                      <p:cBhvr>
                                        <p:cTn id="12" dur="500"/>
                                        <p:tgtEl>
                                          <p:spTgt spid="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xEl>
                                              <p:pRg st="1" end="1"/>
                                            </p:txEl>
                                          </p:spTgt>
                                        </p:tgtEl>
                                        <p:attrNameLst>
                                          <p:attrName>style.visibility</p:attrName>
                                        </p:attrNameLst>
                                      </p:cBhvr>
                                      <p:to>
                                        <p:strVal val="visible"/>
                                      </p:to>
                                    </p:set>
                                    <p:animEffect transition="in" filter="dissolve">
                                      <p:cBhvr>
                                        <p:cTn id="17" dur="500"/>
                                        <p:tgtEl>
                                          <p:spTgt spid="2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
                                            <p:txEl>
                                              <p:pRg st="2" end="2"/>
                                            </p:txEl>
                                          </p:spTgt>
                                        </p:tgtEl>
                                        <p:attrNameLst>
                                          <p:attrName>style.visibility</p:attrName>
                                        </p:attrNameLst>
                                      </p:cBhvr>
                                      <p:to>
                                        <p:strVal val="visible"/>
                                      </p:to>
                                    </p:set>
                                    <p:animEffect transition="in" filter="dissolve">
                                      <p:cBhvr>
                                        <p:cTn id="22" dur="500"/>
                                        <p:tgtEl>
                                          <p:spTgt spid="2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
                                            <p:txEl>
                                              <p:pRg st="3" end="3"/>
                                            </p:txEl>
                                          </p:spTgt>
                                        </p:tgtEl>
                                        <p:attrNameLst>
                                          <p:attrName>style.visibility</p:attrName>
                                        </p:attrNameLst>
                                      </p:cBhvr>
                                      <p:to>
                                        <p:strVal val="visible"/>
                                      </p:to>
                                    </p:set>
                                    <p:animEffect transition="in" filter="dissolve">
                                      <p:cBhvr>
                                        <p:cTn id="27" dur="500"/>
                                        <p:tgtEl>
                                          <p:spTgt spid="2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5">
                                            <p:txEl>
                                              <p:pRg st="4" end="4"/>
                                            </p:txEl>
                                          </p:spTgt>
                                        </p:tgtEl>
                                        <p:attrNameLst>
                                          <p:attrName>style.visibility</p:attrName>
                                        </p:attrNameLst>
                                      </p:cBhvr>
                                      <p:to>
                                        <p:strVal val="visible"/>
                                      </p:to>
                                    </p:set>
                                    <p:animEffect transition="in" filter="dissolve">
                                      <p:cBhvr>
                                        <p:cTn id="32" dur="500"/>
                                        <p:tgtEl>
                                          <p:spTgt spid="2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5">
                                            <p:txEl>
                                              <p:pRg st="5" end="5"/>
                                            </p:txEl>
                                          </p:spTgt>
                                        </p:tgtEl>
                                        <p:attrNameLst>
                                          <p:attrName>style.visibility</p:attrName>
                                        </p:attrNameLst>
                                      </p:cBhvr>
                                      <p:to>
                                        <p:strVal val="visible"/>
                                      </p:to>
                                    </p:set>
                                    <p:animEffect transition="in" filter="dissolve">
                                      <p:cBhvr>
                                        <p:cTn id="37" dur="500"/>
                                        <p:tgtEl>
                                          <p:spTgt spid="2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5">
                                            <p:txEl>
                                              <p:pRg st="6" end="6"/>
                                            </p:txEl>
                                          </p:spTgt>
                                        </p:tgtEl>
                                        <p:attrNameLst>
                                          <p:attrName>style.visibility</p:attrName>
                                        </p:attrNameLst>
                                      </p:cBhvr>
                                      <p:to>
                                        <p:strVal val="visible"/>
                                      </p:to>
                                    </p:set>
                                    <p:animEffect transition="in" filter="dissolve">
                                      <p:cBhvr>
                                        <p:cTn id="42" dur="500"/>
                                        <p:tgtEl>
                                          <p:spTgt spid="2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xEl>
                                              <p:pRg st="7" end="7"/>
                                            </p:txEl>
                                          </p:spTgt>
                                        </p:tgtEl>
                                        <p:attrNameLst>
                                          <p:attrName>style.visibility</p:attrName>
                                        </p:attrNameLst>
                                      </p:cBhvr>
                                      <p:to>
                                        <p:strVal val="visible"/>
                                      </p:to>
                                    </p:set>
                                    <p:animEffect transition="in" filter="dissolve">
                                      <p:cBhvr>
                                        <p:cTn id="47" dur="500"/>
                                        <p:tgtEl>
                                          <p:spTgt spid="2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5">
                                            <p:txEl>
                                              <p:pRg st="8" end="8"/>
                                            </p:txEl>
                                          </p:spTgt>
                                        </p:tgtEl>
                                        <p:attrNameLst>
                                          <p:attrName>style.visibility</p:attrName>
                                        </p:attrNameLst>
                                      </p:cBhvr>
                                      <p:to>
                                        <p:strVal val="visible"/>
                                      </p:to>
                                    </p:set>
                                    <p:animEffect transition="in" filter="dissolve">
                                      <p:cBhvr>
                                        <p:cTn id="52" dur="500"/>
                                        <p:tgtEl>
                                          <p:spTgt spid="2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5">
                                            <p:txEl>
                                              <p:pRg st="9" end="9"/>
                                            </p:txEl>
                                          </p:spTgt>
                                        </p:tgtEl>
                                        <p:attrNameLst>
                                          <p:attrName>style.visibility</p:attrName>
                                        </p:attrNameLst>
                                      </p:cBhvr>
                                      <p:to>
                                        <p:strVal val="visible"/>
                                      </p:to>
                                    </p:set>
                                    <p:animEffect transition="in" filter="dissolve">
                                      <p:cBhvr>
                                        <p:cTn id="57" dur="500"/>
                                        <p:tgtEl>
                                          <p:spTgt spid="25">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5">
                                            <p:txEl>
                                              <p:pRg st="10" end="10"/>
                                            </p:txEl>
                                          </p:spTgt>
                                        </p:tgtEl>
                                        <p:attrNameLst>
                                          <p:attrName>style.visibility</p:attrName>
                                        </p:attrNameLst>
                                      </p:cBhvr>
                                      <p:to>
                                        <p:strVal val="visible"/>
                                      </p:to>
                                    </p:set>
                                    <p:animEffect transition="in" filter="dissolve">
                                      <p:cBhvr>
                                        <p:cTn id="62" dur="500"/>
                                        <p:tgtEl>
                                          <p:spTgt spid="25">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5">
                                            <p:txEl>
                                              <p:pRg st="11" end="11"/>
                                            </p:txEl>
                                          </p:spTgt>
                                        </p:tgtEl>
                                        <p:attrNameLst>
                                          <p:attrName>style.visibility</p:attrName>
                                        </p:attrNameLst>
                                      </p:cBhvr>
                                      <p:to>
                                        <p:strVal val="visible"/>
                                      </p:to>
                                    </p:set>
                                    <p:animEffect transition="in" filter="dissolve">
                                      <p:cBhvr>
                                        <p:cTn id="67" dur="500"/>
                                        <p:tgtEl>
                                          <p:spTgt spid="25">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dissolve">
                                      <p:cBhvr>
                                        <p:cTn id="7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uiExpand="1" build="p" animBg="1"/>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dirty="0">
                <a:solidFill>
                  <a:schemeClr val="bg1"/>
                </a:solidFill>
              </a:rPr>
              <a:t>Sequences	</a:t>
            </a:r>
            <a:r>
              <a:rPr lang="en-SG" sz="1200" b="1" dirty="0">
                <a:solidFill>
                  <a:schemeClr val="accent4">
                    <a:lumMod val="60000"/>
                    <a:lumOff val="40000"/>
                  </a:schemeClr>
                </a:solidFill>
              </a:rPr>
              <a:t>Mathematical Induction I </a:t>
            </a:r>
            <a:r>
              <a:rPr lang="en-SG" sz="1200" dirty="0">
                <a:solidFill>
                  <a:schemeClr val="bg1"/>
                </a:solidFill>
              </a:rPr>
              <a:t>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Mathematical Induction I</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33</a:t>
            </a:fld>
            <a:endParaRPr lang="en-SG" dirty="0"/>
          </a:p>
        </p:txBody>
      </p:sp>
      <p:sp>
        <p:nvSpPr>
          <p:cNvPr id="24" name="TextBox 23">
            <a:extLst>
              <a:ext uri="{FF2B5EF4-FFF2-40B4-BE49-F238E27FC236}">
                <a16:creationId xmlns:a16="http://schemas.microsoft.com/office/drawing/2014/main" id="{34B3CFCF-CF54-46FF-9F17-214A9029848B}"/>
              </a:ext>
            </a:extLst>
          </p:cNvPr>
          <p:cNvSpPr txBox="1"/>
          <p:nvPr/>
        </p:nvSpPr>
        <p:spPr>
          <a:xfrm>
            <a:off x="194472" y="816815"/>
            <a:ext cx="8451688" cy="461665"/>
          </a:xfrm>
          <a:prstGeom prst="rect">
            <a:avLst/>
          </a:prstGeom>
          <a:noFill/>
        </p:spPr>
        <p:txBody>
          <a:bodyPr wrap="square" rtlCol="0">
            <a:spAutoFit/>
          </a:bodyPr>
          <a:lstStyle/>
          <a:p>
            <a:r>
              <a:rPr lang="en-SG" sz="2400" dirty="0"/>
              <a:t>Mathematical induction is not restricted to proving formulas.</a:t>
            </a:r>
          </a:p>
        </p:txBody>
      </p:sp>
      <p:sp>
        <p:nvSpPr>
          <p:cNvPr id="37" name="Oval 36"/>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2212765"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AD28047-F634-4462-A946-249DBDC1ABD7}"/>
                  </a:ext>
                </a:extLst>
              </p:cNvPr>
              <p:cNvSpPr txBox="1"/>
              <p:nvPr/>
            </p:nvSpPr>
            <p:spPr>
              <a:xfrm>
                <a:off x="194472" y="1278480"/>
                <a:ext cx="8451688" cy="862608"/>
              </a:xfrm>
              <a:prstGeom prst="rect">
                <a:avLst/>
              </a:prstGeom>
              <a:noFill/>
            </p:spPr>
            <p:txBody>
              <a:bodyPr wrap="square" rtlCol="0">
                <a:spAutoFit/>
              </a:bodyPr>
              <a:lstStyle/>
              <a:p>
                <a:r>
                  <a:rPr lang="en-SG" sz="2400" dirty="0">
                    <a:solidFill>
                      <a:schemeClr val="accent2">
                        <a:lumMod val="50000"/>
                      </a:schemeClr>
                    </a:solidFill>
                  </a:rPr>
                  <a:t>Example #13: </a:t>
                </a:r>
                <a:r>
                  <a:rPr lang="en-SG" sz="2400" dirty="0"/>
                  <a:t>For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ℤ</m:t>
                        </m:r>
                      </m:e>
                      <m:sup>
                        <m:r>
                          <a:rPr lang="en-US" sz="2400" b="0" i="1" smtClean="0">
                            <a:latin typeface="Cambria Math" panose="02040503050406030204" pitchFamily="18" charset="0"/>
                            <a:ea typeface="Cambria Math" panose="02040503050406030204" pitchFamily="18" charset="0"/>
                          </a:rPr>
                          <m:t>+</m:t>
                        </m:r>
                      </m:sup>
                    </m:sSup>
                  </m:oMath>
                </a14:m>
                <a:r>
                  <a:rPr lang="en-SG" sz="2400" dirty="0"/>
                  <a:t>, any </a:t>
                </a:r>
                <a14:m>
                  <m:oMath xmlns:m="http://schemas.openxmlformats.org/officeDocument/2006/math">
                    <m:sSup>
                      <m:sSupPr>
                        <m:ctrlPr>
                          <a:rPr lang="en-SG"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𝑛</m:t>
                        </m:r>
                      </m:sup>
                    </m:sSup>
                    <m:r>
                      <a:rPr lang="en-SG" sz="2400" i="1" smtClean="0">
                        <a:latin typeface="Cambria Math" panose="02040503050406030204" pitchFamily="18" charset="0"/>
                        <a:ea typeface="Cambria Math" panose="02040503050406030204" pitchFamily="18" charset="0"/>
                      </a:rPr>
                      <m:t>×</m:t>
                    </m:r>
                    <m:sSup>
                      <m:sSupPr>
                        <m:ctrlPr>
                          <a:rPr lang="en-SG"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𝑛</m:t>
                        </m:r>
                      </m:sup>
                    </m:sSup>
                  </m:oMath>
                </a14:m>
                <a:r>
                  <a:rPr lang="en-SG" sz="2400" dirty="0"/>
                  <a:t> board with one square removed can be tiled by L-</a:t>
                </a:r>
                <a:r>
                  <a:rPr lang="en-SG" sz="2400" dirty="0" err="1"/>
                  <a:t>trominoes</a:t>
                </a:r>
                <a:r>
                  <a:rPr lang="en-SG" sz="2400" dirty="0"/>
                  <a:t>.</a:t>
                </a:r>
              </a:p>
            </p:txBody>
          </p:sp>
        </mc:Choice>
        <mc:Fallback xmlns="">
          <p:sp>
            <p:nvSpPr>
              <p:cNvPr id="38" name="TextBox 37">
                <a:extLst>
                  <a:ext uri="{FF2B5EF4-FFF2-40B4-BE49-F238E27FC236}">
                    <a16:creationId xmlns:a16="http://schemas.microsoft.com/office/drawing/2014/main" id="{4AD28047-F634-4462-A946-249DBDC1ABD7}"/>
                  </a:ext>
                </a:extLst>
              </p:cNvPr>
              <p:cNvSpPr txBox="1">
                <a:spLocks noRot="1" noChangeAspect="1" noMove="1" noResize="1" noEditPoints="1" noAdjustHandles="1" noChangeArrowheads="1" noChangeShapeType="1" noTextEdit="1"/>
              </p:cNvSpPr>
              <p:nvPr/>
            </p:nvSpPr>
            <p:spPr>
              <a:xfrm>
                <a:off x="194472" y="1278480"/>
                <a:ext cx="8451688" cy="862608"/>
              </a:xfrm>
              <a:prstGeom prst="rect">
                <a:avLst/>
              </a:prstGeom>
              <a:blipFill>
                <a:blip r:embed="rId3"/>
                <a:stretch>
                  <a:fillRect l="-1154" t="-5674" b="-12057"/>
                </a:stretch>
              </a:blipFill>
            </p:spPr>
            <p:txBody>
              <a:bodyPr/>
              <a:lstStyle/>
              <a:p>
                <a:r>
                  <a:rPr lang="en-SG">
                    <a:noFill/>
                  </a:rPr>
                  <a:t> </a:t>
                </a:r>
              </a:p>
            </p:txBody>
          </p:sp>
        </mc:Fallback>
      </mc:AlternateContent>
      <p:grpSp>
        <p:nvGrpSpPr>
          <p:cNvPr id="12" name="Group 11">
            <a:extLst>
              <a:ext uri="{FF2B5EF4-FFF2-40B4-BE49-F238E27FC236}">
                <a16:creationId xmlns:a16="http://schemas.microsoft.com/office/drawing/2014/main" id="{05270B55-3B0A-4F79-81E1-C52907340489}"/>
              </a:ext>
            </a:extLst>
          </p:cNvPr>
          <p:cNvGrpSpPr/>
          <p:nvPr/>
        </p:nvGrpSpPr>
        <p:grpSpPr>
          <a:xfrm>
            <a:off x="7622139" y="1854429"/>
            <a:ext cx="1310756" cy="1397817"/>
            <a:chOff x="7143936" y="1885550"/>
            <a:chExt cx="1310756" cy="1397817"/>
          </a:xfrm>
        </p:grpSpPr>
        <p:sp>
          <p:nvSpPr>
            <p:cNvPr id="90" name="Rectangle 89">
              <a:extLst>
                <a:ext uri="{FF2B5EF4-FFF2-40B4-BE49-F238E27FC236}">
                  <a16:creationId xmlns:a16="http://schemas.microsoft.com/office/drawing/2014/main" id="{EF89EF14-2562-488C-AF92-F02BD9B0C6CC}"/>
                </a:ext>
              </a:extLst>
            </p:cNvPr>
            <p:cNvSpPr/>
            <p:nvPr/>
          </p:nvSpPr>
          <p:spPr>
            <a:xfrm flipH="1">
              <a:off x="7498819" y="2234795"/>
              <a:ext cx="81280" cy="889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AECB9A27-8AF2-48C1-A368-8448251942AF}"/>
                </a:ext>
              </a:extLst>
            </p:cNvPr>
            <p:cNvSpPr/>
            <p:nvPr/>
          </p:nvSpPr>
          <p:spPr>
            <a:xfrm>
              <a:off x="7143936" y="1885550"/>
              <a:ext cx="1310756" cy="1397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99" name="Rectangle 98">
            <a:extLst>
              <a:ext uri="{FF2B5EF4-FFF2-40B4-BE49-F238E27FC236}">
                <a16:creationId xmlns:a16="http://schemas.microsoft.com/office/drawing/2014/main" id="{D88BD230-1E9C-4766-8A60-9E68BC36368D}"/>
              </a:ext>
            </a:extLst>
          </p:cNvPr>
          <p:cNvSpPr/>
          <p:nvPr/>
        </p:nvSpPr>
        <p:spPr>
          <a:xfrm flipH="1">
            <a:off x="8277520" y="4942004"/>
            <a:ext cx="81280" cy="8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0" name="Rectangle 99">
            <a:extLst>
              <a:ext uri="{FF2B5EF4-FFF2-40B4-BE49-F238E27FC236}">
                <a16:creationId xmlns:a16="http://schemas.microsoft.com/office/drawing/2014/main" id="{6D2BA73E-8D58-414A-96EF-ACB109526E74}"/>
              </a:ext>
            </a:extLst>
          </p:cNvPr>
          <p:cNvSpPr/>
          <p:nvPr/>
        </p:nvSpPr>
        <p:spPr>
          <a:xfrm flipH="1">
            <a:off x="8277520" y="5030904"/>
            <a:ext cx="81280" cy="8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1" name="Rectangle 100">
            <a:extLst>
              <a:ext uri="{FF2B5EF4-FFF2-40B4-BE49-F238E27FC236}">
                <a16:creationId xmlns:a16="http://schemas.microsoft.com/office/drawing/2014/main" id="{DD90064A-CF01-4179-8022-29EACADED379}"/>
              </a:ext>
            </a:extLst>
          </p:cNvPr>
          <p:cNvSpPr/>
          <p:nvPr/>
        </p:nvSpPr>
        <p:spPr>
          <a:xfrm flipH="1">
            <a:off x="8196240" y="5030904"/>
            <a:ext cx="81280" cy="8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5" name="Rectangle 94">
            <a:extLst>
              <a:ext uri="{FF2B5EF4-FFF2-40B4-BE49-F238E27FC236}">
                <a16:creationId xmlns:a16="http://schemas.microsoft.com/office/drawing/2014/main" id="{1BA3966B-2906-4388-9763-BF34254DA561}"/>
              </a:ext>
            </a:extLst>
          </p:cNvPr>
          <p:cNvSpPr/>
          <p:nvPr/>
        </p:nvSpPr>
        <p:spPr>
          <a:xfrm>
            <a:off x="8277520" y="5037245"/>
            <a:ext cx="655378" cy="69849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6" name="Rectangle 95">
            <a:extLst>
              <a:ext uri="{FF2B5EF4-FFF2-40B4-BE49-F238E27FC236}">
                <a16:creationId xmlns:a16="http://schemas.microsoft.com/office/drawing/2014/main" id="{1407E9C9-BDCF-402D-81D4-6B0F06258374}"/>
              </a:ext>
            </a:extLst>
          </p:cNvPr>
          <p:cNvSpPr/>
          <p:nvPr/>
        </p:nvSpPr>
        <p:spPr>
          <a:xfrm>
            <a:off x="7622142" y="5037245"/>
            <a:ext cx="655378" cy="69849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7" name="Rectangle 96">
            <a:extLst>
              <a:ext uri="{FF2B5EF4-FFF2-40B4-BE49-F238E27FC236}">
                <a16:creationId xmlns:a16="http://schemas.microsoft.com/office/drawing/2014/main" id="{37BBC540-39C2-4568-AEF5-79B04F2D0AB3}"/>
              </a:ext>
            </a:extLst>
          </p:cNvPr>
          <p:cNvSpPr/>
          <p:nvPr/>
        </p:nvSpPr>
        <p:spPr>
          <a:xfrm>
            <a:off x="8277520" y="4337199"/>
            <a:ext cx="655378" cy="69849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8" name="Rectangle 97">
            <a:extLst>
              <a:ext uri="{FF2B5EF4-FFF2-40B4-BE49-F238E27FC236}">
                <a16:creationId xmlns:a16="http://schemas.microsoft.com/office/drawing/2014/main" id="{FB7FB2DB-BF9C-4CE3-9015-A018F79C0653}"/>
              </a:ext>
            </a:extLst>
          </p:cNvPr>
          <p:cNvSpPr/>
          <p:nvPr/>
        </p:nvSpPr>
        <p:spPr>
          <a:xfrm>
            <a:off x="7622142" y="4337919"/>
            <a:ext cx="655378" cy="69849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5" name="Group 14">
            <a:extLst>
              <a:ext uri="{FF2B5EF4-FFF2-40B4-BE49-F238E27FC236}">
                <a16:creationId xmlns:a16="http://schemas.microsoft.com/office/drawing/2014/main" id="{67E850D5-9BC1-4232-A45A-6B47E57E8A1D}"/>
              </a:ext>
            </a:extLst>
          </p:cNvPr>
          <p:cNvGrpSpPr/>
          <p:nvPr/>
        </p:nvGrpSpPr>
        <p:grpSpPr>
          <a:xfrm>
            <a:off x="7622142" y="4337919"/>
            <a:ext cx="1310756" cy="1397817"/>
            <a:chOff x="4292542" y="2788000"/>
            <a:chExt cx="1310756" cy="1397817"/>
          </a:xfrm>
        </p:grpSpPr>
        <p:sp>
          <p:nvSpPr>
            <p:cNvPr id="93" name="Rectangle 92">
              <a:extLst>
                <a:ext uri="{FF2B5EF4-FFF2-40B4-BE49-F238E27FC236}">
                  <a16:creationId xmlns:a16="http://schemas.microsoft.com/office/drawing/2014/main" id="{4D7B6D6D-3A2E-480B-BBBB-04909ABE3253}"/>
                </a:ext>
              </a:extLst>
            </p:cNvPr>
            <p:cNvSpPr/>
            <p:nvPr/>
          </p:nvSpPr>
          <p:spPr>
            <a:xfrm flipH="1">
              <a:off x="4647425" y="3137245"/>
              <a:ext cx="81280" cy="889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2" name="Rectangle 101">
              <a:extLst>
                <a:ext uri="{FF2B5EF4-FFF2-40B4-BE49-F238E27FC236}">
                  <a16:creationId xmlns:a16="http://schemas.microsoft.com/office/drawing/2014/main" id="{592F10FF-D085-4773-8344-1F476624829C}"/>
                </a:ext>
              </a:extLst>
            </p:cNvPr>
            <p:cNvSpPr/>
            <p:nvPr/>
          </p:nvSpPr>
          <p:spPr>
            <a:xfrm>
              <a:off x="4292542" y="2788000"/>
              <a:ext cx="1310756" cy="1397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8" name="Group 17">
            <a:extLst>
              <a:ext uri="{FF2B5EF4-FFF2-40B4-BE49-F238E27FC236}">
                <a16:creationId xmlns:a16="http://schemas.microsoft.com/office/drawing/2014/main" id="{8728A15C-01E6-4881-9C3E-159E8952D4DB}"/>
              </a:ext>
            </a:extLst>
          </p:cNvPr>
          <p:cNvGrpSpPr/>
          <p:nvPr/>
        </p:nvGrpSpPr>
        <p:grpSpPr>
          <a:xfrm>
            <a:off x="7622142" y="3861565"/>
            <a:ext cx="1310756" cy="427623"/>
            <a:chOff x="7143936" y="3861565"/>
            <a:chExt cx="1310756" cy="427623"/>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D28B203-024A-4A22-BFDD-F6FC831CA95B}"/>
                    </a:ext>
                  </a:extLst>
                </p:cNvPr>
                <p:cNvSpPr txBox="1"/>
                <p:nvPr/>
              </p:nvSpPr>
              <p:spPr>
                <a:xfrm>
                  <a:off x="7580099" y="3861565"/>
                  <a:ext cx="460126" cy="2506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SG" sz="160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𝑘</m:t>
                            </m:r>
                            <m:r>
                              <a:rPr lang="en-US" sz="1600" b="0" i="1" smtClean="0">
                                <a:latin typeface="Cambria Math" panose="02040503050406030204" pitchFamily="18" charset="0"/>
                              </a:rPr>
                              <m:t>+1</m:t>
                            </m:r>
                          </m:sup>
                        </m:sSup>
                      </m:oMath>
                    </m:oMathPara>
                  </a14:m>
                  <a:endParaRPr lang="en-SG" dirty="0"/>
                </a:p>
              </p:txBody>
            </p:sp>
          </mc:Choice>
          <mc:Fallback xmlns="">
            <p:sp>
              <p:nvSpPr>
                <p:cNvPr id="16" name="TextBox 15">
                  <a:extLst>
                    <a:ext uri="{FF2B5EF4-FFF2-40B4-BE49-F238E27FC236}">
                      <a16:creationId xmlns:a16="http://schemas.microsoft.com/office/drawing/2014/main" id="{FD28B203-024A-4A22-BFDD-F6FC831CA95B}"/>
                    </a:ext>
                  </a:extLst>
                </p:cNvPr>
                <p:cNvSpPr txBox="1">
                  <a:spLocks noRot="1" noChangeAspect="1" noMove="1" noResize="1" noEditPoints="1" noAdjustHandles="1" noChangeArrowheads="1" noChangeShapeType="1" noTextEdit="1"/>
                </p:cNvSpPr>
                <p:nvPr/>
              </p:nvSpPr>
              <p:spPr>
                <a:xfrm>
                  <a:off x="7580099" y="3861565"/>
                  <a:ext cx="460126" cy="250646"/>
                </a:xfrm>
                <a:prstGeom prst="rect">
                  <a:avLst/>
                </a:prstGeom>
                <a:blipFill>
                  <a:blip r:embed="rId4"/>
                  <a:stretch>
                    <a:fillRect l="-10667" r="-4000" b="-4762"/>
                  </a:stretch>
                </a:blipFill>
              </p:spPr>
              <p:txBody>
                <a:bodyPr/>
                <a:lstStyle/>
                <a:p>
                  <a:r>
                    <a:rPr lang="en-SG">
                      <a:noFill/>
                    </a:rPr>
                    <a:t> </a:t>
                  </a:r>
                </a:p>
              </p:txBody>
            </p:sp>
          </mc:Fallback>
        </mc:AlternateContent>
        <p:sp>
          <p:nvSpPr>
            <p:cNvPr id="17" name="Right Brace 16">
              <a:extLst>
                <a:ext uri="{FF2B5EF4-FFF2-40B4-BE49-F238E27FC236}">
                  <a16:creationId xmlns:a16="http://schemas.microsoft.com/office/drawing/2014/main" id="{1DDDA195-A44D-42D6-9269-164AC45608BC}"/>
                </a:ext>
              </a:extLst>
            </p:cNvPr>
            <p:cNvSpPr/>
            <p:nvPr/>
          </p:nvSpPr>
          <p:spPr>
            <a:xfrm rot="16200000">
              <a:off x="7682845" y="3517341"/>
              <a:ext cx="232938" cy="1310756"/>
            </a:xfrm>
            <a:prstGeom prst="rightBrace">
              <a:avLst>
                <a:gd name="adj1" fmla="val 30368"/>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grpSp>
      <p:grpSp>
        <p:nvGrpSpPr>
          <p:cNvPr id="20" name="Group 19">
            <a:extLst>
              <a:ext uri="{FF2B5EF4-FFF2-40B4-BE49-F238E27FC236}">
                <a16:creationId xmlns:a16="http://schemas.microsoft.com/office/drawing/2014/main" id="{EE518AA4-EA14-4285-AE0B-5111F001FBEB}"/>
              </a:ext>
            </a:extLst>
          </p:cNvPr>
          <p:cNvGrpSpPr/>
          <p:nvPr/>
        </p:nvGrpSpPr>
        <p:grpSpPr>
          <a:xfrm>
            <a:off x="7622140" y="5784467"/>
            <a:ext cx="655377" cy="385157"/>
            <a:chOff x="7143935" y="5765705"/>
            <a:chExt cx="655377" cy="385157"/>
          </a:xfrm>
        </p:grpSpPr>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F200D563-5A03-4FB9-AF00-68912F5412EA}"/>
                    </a:ext>
                  </a:extLst>
                </p:cNvPr>
                <p:cNvSpPr txBox="1"/>
                <p:nvPr/>
              </p:nvSpPr>
              <p:spPr>
                <a:xfrm>
                  <a:off x="7339343" y="5900216"/>
                  <a:ext cx="264560" cy="2506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SG" sz="160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𝑘</m:t>
                            </m:r>
                          </m:sup>
                        </m:sSup>
                      </m:oMath>
                    </m:oMathPara>
                  </a14:m>
                  <a:endParaRPr lang="en-SG" dirty="0"/>
                </a:p>
              </p:txBody>
            </p:sp>
          </mc:Choice>
          <mc:Fallback xmlns="">
            <p:sp>
              <p:nvSpPr>
                <p:cNvPr id="107" name="TextBox 106">
                  <a:extLst>
                    <a:ext uri="{FF2B5EF4-FFF2-40B4-BE49-F238E27FC236}">
                      <a16:creationId xmlns:a16="http://schemas.microsoft.com/office/drawing/2014/main" id="{F200D563-5A03-4FB9-AF00-68912F5412EA}"/>
                    </a:ext>
                  </a:extLst>
                </p:cNvPr>
                <p:cNvSpPr txBox="1">
                  <a:spLocks noRot="1" noChangeAspect="1" noMove="1" noResize="1" noEditPoints="1" noAdjustHandles="1" noChangeArrowheads="1" noChangeShapeType="1" noTextEdit="1"/>
                </p:cNvSpPr>
                <p:nvPr/>
              </p:nvSpPr>
              <p:spPr>
                <a:xfrm>
                  <a:off x="7339343" y="5900216"/>
                  <a:ext cx="264560" cy="250646"/>
                </a:xfrm>
                <a:prstGeom prst="rect">
                  <a:avLst/>
                </a:prstGeom>
                <a:blipFill>
                  <a:blip r:embed="rId5"/>
                  <a:stretch>
                    <a:fillRect l="-15909" t="-2439" r="-4545" b="-4878"/>
                  </a:stretch>
                </a:blipFill>
              </p:spPr>
              <p:txBody>
                <a:bodyPr/>
                <a:lstStyle/>
                <a:p>
                  <a:r>
                    <a:rPr lang="en-SG">
                      <a:noFill/>
                    </a:rPr>
                    <a:t> </a:t>
                  </a:r>
                </a:p>
              </p:txBody>
            </p:sp>
          </mc:Fallback>
        </mc:AlternateContent>
        <p:sp>
          <p:nvSpPr>
            <p:cNvPr id="108" name="Right Brace 107">
              <a:extLst>
                <a:ext uri="{FF2B5EF4-FFF2-40B4-BE49-F238E27FC236}">
                  <a16:creationId xmlns:a16="http://schemas.microsoft.com/office/drawing/2014/main" id="{5B5129FD-94BC-4FE9-ADB8-5DBD88166B37}"/>
                </a:ext>
              </a:extLst>
            </p:cNvPr>
            <p:cNvSpPr/>
            <p:nvPr/>
          </p:nvSpPr>
          <p:spPr>
            <a:xfrm rot="5400000" flipV="1">
              <a:off x="7399509" y="5510131"/>
              <a:ext cx="144229" cy="655377"/>
            </a:xfrm>
            <a:prstGeom prst="rightBrace">
              <a:avLst>
                <a:gd name="adj1" fmla="val 30368"/>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grpSp>
      <p:grpSp>
        <p:nvGrpSpPr>
          <p:cNvPr id="22" name="Group 21">
            <a:extLst>
              <a:ext uri="{FF2B5EF4-FFF2-40B4-BE49-F238E27FC236}">
                <a16:creationId xmlns:a16="http://schemas.microsoft.com/office/drawing/2014/main" id="{3DA9607D-3F97-4BED-B974-D55E338A8FAA}"/>
              </a:ext>
            </a:extLst>
          </p:cNvPr>
          <p:cNvGrpSpPr/>
          <p:nvPr/>
        </p:nvGrpSpPr>
        <p:grpSpPr>
          <a:xfrm>
            <a:off x="5779332" y="1722116"/>
            <a:ext cx="1519460" cy="414546"/>
            <a:chOff x="4869225" y="1872731"/>
            <a:chExt cx="1519460" cy="414546"/>
          </a:xfrm>
        </p:grpSpPr>
        <p:grpSp>
          <p:nvGrpSpPr>
            <p:cNvPr id="7" name="Group 6">
              <a:extLst>
                <a:ext uri="{FF2B5EF4-FFF2-40B4-BE49-F238E27FC236}">
                  <a16:creationId xmlns:a16="http://schemas.microsoft.com/office/drawing/2014/main" id="{137606C1-C581-47C1-AAA5-A87EDC8EBB30}"/>
                </a:ext>
              </a:extLst>
            </p:cNvPr>
            <p:cNvGrpSpPr/>
            <p:nvPr/>
          </p:nvGrpSpPr>
          <p:grpSpPr>
            <a:xfrm>
              <a:off x="6063565" y="1931677"/>
              <a:ext cx="325120" cy="355600"/>
              <a:chOff x="4866640" y="1981200"/>
              <a:chExt cx="325120" cy="355600"/>
            </a:xfrm>
          </p:grpSpPr>
          <p:sp>
            <p:nvSpPr>
              <p:cNvPr id="2" name="Rectangle 1">
                <a:extLst>
                  <a:ext uri="{FF2B5EF4-FFF2-40B4-BE49-F238E27FC236}">
                    <a16:creationId xmlns:a16="http://schemas.microsoft.com/office/drawing/2014/main" id="{65DBD5B7-37C9-4288-B684-B55C3013641E}"/>
                  </a:ext>
                </a:extLst>
              </p:cNvPr>
              <p:cNvSpPr/>
              <p:nvPr/>
            </p:nvSpPr>
            <p:spPr>
              <a:xfrm>
                <a:off x="4866640" y="1981200"/>
                <a:ext cx="162560" cy="17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a:extLst>
                  <a:ext uri="{FF2B5EF4-FFF2-40B4-BE49-F238E27FC236}">
                    <a16:creationId xmlns:a16="http://schemas.microsoft.com/office/drawing/2014/main" id="{CBCD07EA-304F-4486-9F2B-387FD3C07B13}"/>
                  </a:ext>
                </a:extLst>
              </p:cNvPr>
              <p:cNvSpPr/>
              <p:nvPr/>
            </p:nvSpPr>
            <p:spPr>
              <a:xfrm>
                <a:off x="4866640" y="2159000"/>
                <a:ext cx="162560" cy="17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8B5ECE16-DDC2-4B87-8332-197044354110}"/>
                  </a:ext>
                </a:extLst>
              </p:cNvPr>
              <p:cNvSpPr/>
              <p:nvPr/>
            </p:nvSpPr>
            <p:spPr>
              <a:xfrm>
                <a:off x="5029200" y="2159000"/>
                <a:ext cx="162560" cy="17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1" name="TextBox 20">
              <a:extLst>
                <a:ext uri="{FF2B5EF4-FFF2-40B4-BE49-F238E27FC236}">
                  <a16:creationId xmlns:a16="http://schemas.microsoft.com/office/drawing/2014/main" id="{64B9213F-5633-4ABE-AF27-15DAC8324195}"/>
                </a:ext>
              </a:extLst>
            </p:cNvPr>
            <p:cNvSpPr txBox="1"/>
            <p:nvPr/>
          </p:nvSpPr>
          <p:spPr>
            <a:xfrm>
              <a:off x="4869225" y="1872731"/>
              <a:ext cx="1310756" cy="369332"/>
            </a:xfrm>
            <a:prstGeom prst="rect">
              <a:avLst/>
            </a:prstGeom>
            <a:noFill/>
          </p:spPr>
          <p:txBody>
            <a:bodyPr wrap="square" rtlCol="0">
              <a:spAutoFit/>
            </a:bodyPr>
            <a:lstStyle/>
            <a:p>
              <a:pPr algn="ctr"/>
              <a:r>
                <a:rPr lang="en-US" dirty="0"/>
                <a:t>L-</a:t>
              </a:r>
              <a:r>
                <a:rPr lang="en-US" dirty="0" err="1"/>
                <a:t>tromino</a:t>
              </a:r>
              <a:endParaRPr lang="en-SG" dirty="0"/>
            </a:p>
          </p:txBody>
        </p:sp>
      </p:gr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7196D612-EC53-49BF-B29B-397E496FE2A7}"/>
                  </a:ext>
                </a:extLst>
              </p:cNvPr>
              <p:cNvSpPr txBox="1"/>
              <p:nvPr/>
            </p:nvSpPr>
            <p:spPr>
              <a:xfrm>
                <a:off x="194472" y="2210748"/>
                <a:ext cx="7397949" cy="4521109"/>
              </a:xfrm>
              <a:prstGeom prst="rect">
                <a:avLst/>
              </a:prstGeom>
              <a:solidFill>
                <a:schemeClr val="accent2">
                  <a:lumMod val="20000"/>
                  <a:lumOff val="80000"/>
                </a:schemeClr>
              </a:solidFill>
            </p:spPr>
            <p:txBody>
              <a:bodyPr wrap="square" rtlCol="0">
                <a:spAutoFit/>
              </a:bodyPr>
              <a:lstStyle/>
              <a:p>
                <a:r>
                  <a:rPr lang="en-SG" sz="2000" dirty="0"/>
                  <a:t>Proof (by </a:t>
                </a:r>
                <a:r>
                  <a:rPr lang="en-SG" sz="2000" i="1" dirty="0"/>
                  <a:t>mathematical induction</a:t>
                </a:r>
                <a:r>
                  <a:rPr lang="en-SG" sz="2000" dirty="0"/>
                  <a:t>):</a:t>
                </a:r>
              </a:p>
              <a:p>
                <a:pPr marL="357188" indent="-357188">
                  <a:tabLst>
                    <a:tab pos="339725" algn="l"/>
                  </a:tabLst>
                </a:pPr>
                <a:r>
                  <a:rPr lang="en-SG" dirty="0"/>
                  <a:t>1.	Let </a:t>
                </a:r>
                <a14:m>
                  <m:oMath xmlns:m="http://schemas.openxmlformats.org/officeDocument/2006/math">
                    <m:r>
                      <a:rPr lang="en-SG" i="1" dirty="0" smtClean="0">
                        <a:latin typeface="Cambria Math" panose="02040503050406030204" pitchFamily="18" charset="0"/>
                      </a:rPr>
                      <m:t>𝑃</m:t>
                    </m:r>
                    <m:d>
                      <m:dPr>
                        <m:ctrlPr>
                          <a:rPr lang="en-SG" i="1" dirty="0" smtClean="0">
                            <a:latin typeface="Cambria Math" panose="02040503050406030204" pitchFamily="18" charset="0"/>
                          </a:rPr>
                        </m:ctrlPr>
                      </m:dPr>
                      <m:e>
                        <m:r>
                          <a:rPr lang="en-SG" i="1" dirty="0" smtClean="0">
                            <a:latin typeface="Cambria Math" panose="02040503050406030204" pitchFamily="18" charset="0"/>
                          </a:rPr>
                          <m:t>𝑛</m:t>
                        </m:r>
                      </m:e>
                    </m:d>
                    <m:r>
                      <a:rPr lang="en-SG" i="1" dirty="0" smtClean="0">
                        <a:latin typeface="Cambria Math" panose="02040503050406030204" pitchFamily="18" charset="0"/>
                        <a:ea typeface="Cambria Math" panose="02040503050406030204" pitchFamily="18" charset="0"/>
                      </a:rPr>
                      <m:t>≡</m:t>
                    </m:r>
                  </m:oMath>
                </a14:m>
                <a:r>
                  <a:rPr lang="en-SG" dirty="0"/>
                  <a:t> (</a:t>
                </a:r>
                <a14:m>
                  <m:oMath xmlns:m="http://schemas.openxmlformats.org/officeDocument/2006/math">
                    <m:sSup>
                      <m:sSupPr>
                        <m:ctrlPr>
                          <a:rPr lang="en-SG"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r>
                      <a:rPr lang="en-SG" i="1">
                        <a:latin typeface="Cambria Math" panose="02040503050406030204" pitchFamily="18" charset="0"/>
                        <a:ea typeface="Cambria Math" panose="02040503050406030204" pitchFamily="18" charset="0"/>
                      </a:rPr>
                      <m:t>×</m:t>
                    </m:r>
                    <m:sSup>
                      <m:sSupPr>
                        <m:ctrlPr>
                          <a:rPr lang="en-SG"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oMath>
                </a14:m>
                <a:r>
                  <a:rPr lang="en-SG" dirty="0"/>
                  <a:t> board with one square removed can be tiled by L-</a:t>
                </a:r>
                <a:r>
                  <a:rPr lang="en-SG" dirty="0" err="1"/>
                  <a:t>trominoes</a:t>
                </a:r>
                <a:r>
                  <a:rPr lang="en-SG" dirty="0"/>
                  <a:t>), </a:t>
                </a:r>
                <a14:m>
                  <m:oMath xmlns:m="http://schemas.openxmlformats.org/officeDocument/2006/math">
                    <m:r>
                      <a:rPr lang="en-US" i="1">
                        <a:latin typeface="Cambria Math" panose="02040503050406030204" pitchFamily="18" charset="0"/>
                        <a:ea typeface="Cambria Math" panose="02040503050406030204" pitchFamily="18" charset="0"/>
                      </a:rPr>
                      <m:t>∀</m:t>
                    </m:r>
                    <m:r>
                      <a:rPr lang="en-SG" i="1">
                        <a:latin typeface="Cambria Math" panose="02040503050406030204" pitchFamily="18" charset="0"/>
                      </a:rPr>
                      <m:t>𝑛</m:t>
                    </m:r>
                    <m:r>
                      <a:rPr lang="en-SG" i="1">
                        <a:latin typeface="Cambria Math" panose="02040503050406030204" pitchFamily="18" charset="0"/>
                        <a:ea typeface="Cambria Math" panose="02040503050406030204" pitchFamily="18" charset="0"/>
                      </a:rPr>
                      <m:t>∈</m:t>
                    </m:r>
                    <m:sSup>
                      <m:sSupPr>
                        <m:ctrlPr>
                          <a:rPr lang="en-SG" i="1">
                            <a:latin typeface="Cambria Math" panose="02040503050406030204" pitchFamily="18" charset="0"/>
                            <a:ea typeface="Cambria Math" panose="02040503050406030204" pitchFamily="18" charset="0"/>
                          </a:rPr>
                        </m:ctrlPr>
                      </m:sSupPr>
                      <m:e>
                        <m:r>
                          <a:rPr lang="en-SG" i="1">
                            <a:latin typeface="Cambria Math" panose="02040503050406030204" pitchFamily="18" charset="0"/>
                            <a:ea typeface="Cambria Math" panose="02040503050406030204" pitchFamily="18" charset="0"/>
                          </a:rPr>
                          <m:t>ℤ</m:t>
                        </m:r>
                      </m:e>
                      <m:sup>
                        <m:r>
                          <a:rPr lang="en-US" i="1">
                            <a:latin typeface="Cambria Math" panose="02040503050406030204" pitchFamily="18" charset="0"/>
                            <a:ea typeface="Cambria Math" panose="02040503050406030204" pitchFamily="18" charset="0"/>
                          </a:rPr>
                          <m:t>+</m:t>
                        </m:r>
                      </m:sup>
                    </m:sSup>
                  </m:oMath>
                </a14:m>
                <a:r>
                  <a:rPr lang="en-SG" sz="2000" dirty="0"/>
                  <a:t>.</a:t>
                </a:r>
              </a:p>
              <a:p>
                <a:pPr marL="357188" indent="-357188">
                  <a:tabLst>
                    <a:tab pos="339725" algn="l"/>
                  </a:tabLst>
                </a:pPr>
                <a:r>
                  <a:rPr lang="en-SG" sz="2000" dirty="0"/>
                  <a:t>2.	Basis step: </a:t>
                </a:r>
                <a14:m>
                  <m:oMath xmlns:m="http://schemas.openxmlformats.org/officeDocument/2006/math">
                    <m:r>
                      <a:rPr lang="en-SG" sz="2000" i="1" dirty="0" smtClean="0">
                        <a:latin typeface="Cambria Math" panose="02040503050406030204" pitchFamily="18" charset="0"/>
                      </a:rPr>
                      <m:t>𝑃</m:t>
                    </m:r>
                    <m:r>
                      <a:rPr lang="en-SG" sz="2000" i="1" dirty="0" smtClean="0">
                        <a:latin typeface="Cambria Math" panose="02040503050406030204" pitchFamily="18" charset="0"/>
                      </a:rPr>
                      <m:t>(1) </m:t>
                    </m:r>
                  </m:oMath>
                </a14:m>
                <a:r>
                  <a:rPr lang="en-SG" sz="2000" dirty="0"/>
                  <a:t>is true as such a board is an L-</a:t>
                </a:r>
                <a:r>
                  <a:rPr lang="en-SG" sz="2000" dirty="0" err="1"/>
                  <a:t>tromino</a:t>
                </a:r>
                <a:r>
                  <a:rPr lang="en-SG" sz="2000" dirty="0"/>
                  <a:t>.</a:t>
                </a:r>
              </a:p>
              <a:p>
                <a:pPr marL="357188" indent="-357188">
                  <a:tabLst>
                    <a:tab pos="339725" algn="l"/>
                  </a:tabLst>
                </a:pPr>
                <a:r>
                  <a:rPr lang="en-SG" sz="2000" dirty="0"/>
                  <a:t>3.	Assume </a:t>
                </a:r>
                <a14:m>
                  <m:oMath xmlns:m="http://schemas.openxmlformats.org/officeDocument/2006/math">
                    <m:r>
                      <a:rPr lang="en-SG" sz="2000" i="1" dirty="0" smtClean="0">
                        <a:latin typeface="Cambria Math" panose="02040503050406030204" pitchFamily="18" charset="0"/>
                      </a:rPr>
                      <m:t>𝑃</m:t>
                    </m:r>
                    <m:r>
                      <a:rPr lang="en-SG" sz="2000" i="1" dirty="0" smtClean="0">
                        <a:latin typeface="Cambria Math" panose="02040503050406030204" pitchFamily="18" charset="0"/>
                      </a:rPr>
                      <m:t>(</m:t>
                    </m:r>
                    <m:r>
                      <a:rPr lang="en-SG" sz="2000" i="1" dirty="0" smtClean="0">
                        <a:latin typeface="Cambria Math" panose="02040503050406030204" pitchFamily="18" charset="0"/>
                      </a:rPr>
                      <m:t>𝑘</m:t>
                    </m:r>
                    <m:r>
                      <a:rPr lang="en-SG" sz="2000" i="1" dirty="0" smtClean="0">
                        <a:latin typeface="Cambria Math" panose="02040503050406030204" pitchFamily="18" charset="0"/>
                      </a:rPr>
                      <m:t>)</m:t>
                    </m:r>
                  </m:oMath>
                </a14:m>
                <a:r>
                  <a:rPr lang="en-SG" sz="2000" dirty="0"/>
                  <a:t> is true for </a:t>
                </a:r>
                <a14:m>
                  <m:oMath xmlns:m="http://schemas.openxmlformats.org/officeDocument/2006/math">
                    <m:r>
                      <a:rPr lang="en-US" sz="2000" i="1" dirty="0">
                        <a:latin typeface="Cambria Math" panose="02040503050406030204" pitchFamily="18" charset="0"/>
                        <a:ea typeface="Cambria Math" panose="02040503050406030204" pitchFamily="18" charset="0"/>
                      </a:rPr>
                      <m:t>𝑘</m:t>
                    </m:r>
                    <m:r>
                      <a:rPr lang="en-US" sz="2000" i="1" dirty="0">
                        <a:latin typeface="Cambria Math" panose="02040503050406030204" pitchFamily="18" charset="0"/>
                        <a:ea typeface="Cambria Math" panose="02040503050406030204" pitchFamily="18" charset="0"/>
                      </a:rPr>
                      <m:t>≥1.</m:t>
                    </m:r>
                  </m:oMath>
                </a14:m>
                <a:endParaRPr lang="en-SG" sz="2000" dirty="0"/>
              </a:p>
              <a:p>
                <a:pPr marL="357188" indent="-357188">
                  <a:tabLst>
                    <a:tab pos="339725" algn="l"/>
                  </a:tabLst>
                </a:pPr>
                <a:r>
                  <a:rPr lang="en-SG" sz="2000" dirty="0"/>
                  <a:t>4.	Inductive step: </a:t>
                </a:r>
                <a:r>
                  <a:rPr lang="en-SG" sz="2000" dirty="0">
                    <a:solidFill>
                      <a:srgbClr val="006600"/>
                    </a:solidFill>
                  </a:rPr>
                  <a:t>(To show </a:t>
                </a:r>
                <a14:m>
                  <m:oMath xmlns:m="http://schemas.openxmlformats.org/officeDocument/2006/math">
                    <m:r>
                      <a:rPr lang="en-SG" sz="2000" i="1" dirty="0">
                        <a:solidFill>
                          <a:srgbClr val="006600"/>
                        </a:solidFill>
                        <a:latin typeface="Cambria Math" panose="02040503050406030204" pitchFamily="18" charset="0"/>
                      </a:rPr>
                      <m:t>𝑃</m:t>
                    </m:r>
                    <m:r>
                      <a:rPr lang="en-SG" sz="2000" i="1" dirty="0">
                        <a:solidFill>
                          <a:srgbClr val="006600"/>
                        </a:solidFill>
                        <a:latin typeface="Cambria Math" panose="02040503050406030204" pitchFamily="18" charset="0"/>
                      </a:rPr>
                      <m:t>(</m:t>
                    </m:r>
                    <m:r>
                      <a:rPr lang="en-SG" sz="2000" i="1" dirty="0">
                        <a:solidFill>
                          <a:srgbClr val="006600"/>
                        </a:solidFill>
                        <a:latin typeface="Cambria Math" panose="02040503050406030204" pitchFamily="18" charset="0"/>
                      </a:rPr>
                      <m:t>𝑘</m:t>
                    </m:r>
                    <m:r>
                      <a:rPr lang="en-US" sz="2000" i="1" dirty="0">
                        <a:solidFill>
                          <a:srgbClr val="006600"/>
                        </a:solidFill>
                        <a:latin typeface="Cambria Math" panose="02040503050406030204" pitchFamily="18" charset="0"/>
                      </a:rPr>
                      <m:t>+1</m:t>
                    </m:r>
                    <m:r>
                      <a:rPr lang="en-SG" sz="2000" i="1" dirty="0">
                        <a:solidFill>
                          <a:srgbClr val="006600"/>
                        </a:solidFill>
                        <a:latin typeface="Cambria Math" panose="02040503050406030204" pitchFamily="18" charset="0"/>
                      </a:rPr>
                      <m:t>)</m:t>
                    </m:r>
                  </m:oMath>
                </a14:m>
                <a:r>
                  <a:rPr lang="en-SG" sz="2000" dirty="0">
                    <a:solidFill>
                      <a:srgbClr val="006600"/>
                    </a:solidFill>
                  </a:rPr>
                  <a:t> is true.)</a:t>
                </a:r>
              </a:p>
              <a:p>
                <a:pPr marL="447675" indent="-357188"/>
                <a:r>
                  <a:rPr lang="en-SG" dirty="0"/>
                  <a:t>4.1.	Let </a:t>
                </a:r>
                <a14:m>
                  <m:oMath xmlns:m="http://schemas.openxmlformats.org/officeDocument/2006/math">
                    <m:r>
                      <a:rPr lang="en-SG" i="1" dirty="0" smtClean="0">
                        <a:latin typeface="Cambria Math" panose="02040503050406030204" pitchFamily="18" charset="0"/>
                      </a:rPr>
                      <m:t>𝐵</m:t>
                    </m:r>
                  </m:oMath>
                </a14:m>
                <a:r>
                  <a:rPr lang="en-SG" dirty="0"/>
                  <a:t> be a </a:t>
                </a:r>
                <a14:m>
                  <m:oMath xmlns:m="http://schemas.openxmlformats.org/officeDocument/2006/math">
                    <m:sSup>
                      <m:sSupPr>
                        <m:ctrlPr>
                          <a:rPr lang="en-SG"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𝑘</m:t>
                        </m:r>
                        <m:r>
                          <a:rPr lang="en-US" b="0" i="1" smtClean="0">
                            <a:latin typeface="Cambria Math" panose="02040503050406030204" pitchFamily="18" charset="0"/>
                          </a:rPr>
                          <m:t>+1</m:t>
                        </m:r>
                      </m:sup>
                    </m:sSup>
                    <m:r>
                      <a:rPr lang="en-SG" i="1">
                        <a:latin typeface="Cambria Math" panose="02040503050406030204" pitchFamily="18" charset="0"/>
                        <a:ea typeface="Cambria Math" panose="02040503050406030204" pitchFamily="18" charset="0"/>
                      </a:rPr>
                      <m:t>×</m:t>
                    </m:r>
                    <m:sSup>
                      <m:sSupPr>
                        <m:ctrlPr>
                          <a:rPr lang="en-SG"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𝑘</m:t>
                        </m:r>
                        <m:r>
                          <a:rPr lang="en-US" b="0" i="1" smtClean="0">
                            <a:latin typeface="Cambria Math" panose="02040503050406030204" pitchFamily="18" charset="0"/>
                          </a:rPr>
                          <m:t>+1</m:t>
                        </m:r>
                      </m:sup>
                    </m:sSup>
                  </m:oMath>
                </a14:m>
                <a:r>
                  <a:rPr lang="en-SG" dirty="0"/>
                  <a:t> board with one square removed.</a:t>
                </a:r>
              </a:p>
              <a:p>
                <a:pPr marL="447675" indent="-357188"/>
                <a:r>
                  <a:rPr lang="en-SG" dirty="0"/>
                  <a:t>4.2.	Divide </a:t>
                </a:r>
                <a14:m>
                  <m:oMath xmlns:m="http://schemas.openxmlformats.org/officeDocument/2006/math">
                    <m:r>
                      <a:rPr lang="en-SG" i="1" dirty="0" smtClean="0">
                        <a:latin typeface="Cambria Math" panose="02040503050406030204" pitchFamily="18" charset="0"/>
                      </a:rPr>
                      <m:t>𝐵</m:t>
                    </m:r>
                  </m:oMath>
                </a14:m>
                <a:r>
                  <a:rPr lang="en-SG" dirty="0"/>
                  <a:t> into four </a:t>
                </a:r>
                <a14:m>
                  <m:oMath xmlns:m="http://schemas.openxmlformats.org/officeDocument/2006/math">
                    <m:sSup>
                      <m:sSupPr>
                        <m:ctrlPr>
                          <a:rPr lang="en-SG"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r>
                      <a:rPr lang="en-SG" i="1">
                        <a:latin typeface="Cambria Math" panose="02040503050406030204" pitchFamily="18" charset="0"/>
                        <a:ea typeface="Cambria Math" panose="02040503050406030204" pitchFamily="18" charset="0"/>
                      </a:rPr>
                      <m:t>×</m:t>
                    </m:r>
                    <m:sSup>
                      <m:sSupPr>
                        <m:ctrlPr>
                          <a:rPr lang="en-SG"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oMath>
                </a14:m>
                <a:r>
                  <a:rPr lang="en-SG" dirty="0"/>
                  <a:t> quadrants.</a:t>
                </a:r>
              </a:p>
              <a:p>
                <a:pPr marL="447675" indent="-357188"/>
                <a:r>
                  <a:rPr lang="en-SG" dirty="0"/>
                  <a:t>4.3.	Let </a:t>
                </a:r>
                <a14:m>
                  <m:oMath xmlns:m="http://schemas.openxmlformats.org/officeDocument/2006/math">
                    <m:r>
                      <a:rPr lang="en-SG" i="1" dirty="0" smtClean="0">
                        <a:latin typeface="Cambria Math" panose="02040503050406030204" pitchFamily="18" charset="0"/>
                      </a:rPr>
                      <m:t>𝑄</m:t>
                    </m:r>
                  </m:oMath>
                </a14:m>
                <a:r>
                  <a:rPr lang="en-SG" dirty="0"/>
                  <a:t> be the quadrant containing the removed square.</a:t>
                </a:r>
              </a:p>
              <a:p>
                <a:pPr marL="447675" indent="-357188"/>
                <a:r>
                  <a:rPr lang="en-SG" dirty="0"/>
                  <a:t>4.4.	Remove one L-</a:t>
                </a:r>
                <a:r>
                  <a:rPr lang="en-SG" dirty="0" err="1"/>
                  <a:t>tromino</a:t>
                </a:r>
                <a:r>
                  <a:rPr lang="en-SG" dirty="0"/>
                  <a:t> from the centre of </a:t>
                </a:r>
                <a14:m>
                  <m:oMath xmlns:m="http://schemas.openxmlformats.org/officeDocument/2006/math">
                    <m:r>
                      <a:rPr lang="en-SG" i="1" dirty="0" smtClean="0">
                        <a:latin typeface="Cambria Math" panose="02040503050406030204" pitchFamily="18" charset="0"/>
                      </a:rPr>
                      <m:t>𝐵</m:t>
                    </m:r>
                  </m:oMath>
                </a14:m>
                <a:r>
                  <a:rPr lang="en-SG" dirty="0"/>
                  <a:t> such that each quadrant other than </a:t>
                </a:r>
                <a14:m>
                  <m:oMath xmlns:m="http://schemas.openxmlformats.org/officeDocument/2006/math">
                    <m:r>
                      <a:rPr lang="en-SG" i="1" dirty="0" smtClean="0">
                        <a:latin typeface="Cambria Math" panose="02040503050406030204" pitchFamily="18" charset="0"/>
                      </a:rPr>
                      <m:t>𝑄</m:t>
                    </m:r>
                  </m:oMath>
                </a14:m>
                <a:r>
                  <a:rPr lang="en-SG" dirty="0"/>
                  <a:t> has one square removed.</a:t>
                </a:r>
              </a:p>
              <a:p>
                <a:pPr marL="447675" indent="-357188"/>
                <a:r>
                  <a:rPr lang="en-SG" dirty="0"/>
                  <a:t>4.5.	We have four </a:t>
                </a:r>
                <a14:m>
                  <m:oMath xmlns:m="http://schemas.openxmlformats.org/officeDocument/2006/math">
                    <m:sSup>
                      <m:sSupPr>
                        <m:ctrlPr>
                          <a:rPr lang="en-SG"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r>
                      <a:rPr lang="en-SG" i="1">
                        <a:latin typeface="Cambria Math" panose="02040503050406030204" pitchFamily="18" charset="0"/>
                        <a:ea typeface="Cambria Math" panose="02040503050406030204" pitchFamily="18" charset="0"/>
                      </a:rPr>
                      <m:t>×</m:t>
                    </m:r>
                    <m:sSup>
                      <m:sSupPr>
                        <m:ctrlPr>
                          <a:rPr lang="en-SG"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oMath>
                </a14:m>
                <a:r>
                  <a:rPr lang="en-SG" dirty="0"/>
                  <a:t> quadrants, each with one square removed.</a:t>
                </a:r>
              </a:p>
              <a:p>
                <a:pPr marL="447675" indent="-357188"/>
                <a:r>
                  <a:rPr lang="en-SG" dirty="0"/>
                  <a:t>4.6.	By the induction hypotheses, each quadrant can be tiled by L-</a:t>
                </a:r>
                <a:r>
                  <a:rPr lang="en-SG" dirty="0" err="1"/>
                  <a:t>trominoes</a:t>
                </a:r>
                <a:r>
                  <a:rPr lang="en-SG" dirty="0"/>
                  <a:t>.</a:t>
                </a:r>
              </a:p>
              <a:p>
                <a:pPr marL="447675" indent="-357188"/>
                <a:r>
                  <a:rPr lang="en-SG" dirty="0"/>
                  <a:t>4.7.	Therefore,</a:t>
                </a:r>
                <a:r>
                  <a:rPr lang="en-US" dirty="0"/>
                  <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err="1" smtClean="0">
                        <a:latin typeface="Cambria Math" panose="02040503050406030204" pitchFamily="18" charset="0"/>
                      </a:rPr>
                      <m:t>𝑘</m:t>
                    </m:r>
                    <m:r>
                      <a:rPr lang="en-US" i="1" dirty="0" err="1" smtClean="0">
                        <a:latin typeface="Cambria Math" panose="02040503050406030204" pitchFamily="18" charset="0"/>
                      </a:rPr>
                      <m:t>+1)</m:t>
                    </m:r>
                  </m:oMath>
                </a14:m>
                <a:r>
                  <a:rPr lang="en-US" dirty="0"/>
                  <a:t> is true.</a:t>
                </a:r>
                <a:endParaRPr lang="en-SG" dirty="0"/>
              </a:p>
              <a:p>
                <a:pPr marL="357188" indent="-357188">
                  <a:tabLst>
                    <a:tab pos="339725" algn="l"/>
                  </a:tabLst>
                </a:pPr>
                <a:r>
                  <a:rPr lang="en-SG" sz="2000" dirty="0"/>
                  <a:t>5.	Therefore </a:t>
                </a:r>
                <a14:m>
                  <m:oMath xmlns:m="http://schemas.openxmlformats.org/officeDocument/2006/math">
                    <m:r>
                      <a:rPr lang="en-SG"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𝑛</m:t>
                    </m:r>
                    <m:r>
                      <a:rPr lang="en-US" sz="2000" b="0" i="1" dirty="0" smtClean="0">
                        <a:latin typeface="Cambria Math" panose="02040503050406030204" pitchFamily="18" charset="0"/>
                        <a:ea typeface="Cambria Math" panose="02040503050406030204" pitchFamily="18" charset="0"/>
                      </a:rPr>
                      <m:t>∈</m:t>
                    </m:r>
                    <m:sSup>
                      <m:sSupPr>
                        <m:ctrlPr>
                          <a:rPr lang="en-SG" sz="2000" i="1" dirty="0" smtClean="0">
                            <a:latin typeface="Cambria Math" panose="02040503050406030204" pitchFamily="18" charset="0"/>
                          </a:rPr>
                        </m:ctrlPr>
                      </m:sSupPr>
                      <m:e>
                        <m:r>
                          <a:rPr lang="en-SG" sz="2000" i="1" dirty="0" smtClean="0">
                            <a:latin typeface="Cambria Math" panose="02040503050406030204" pitchFamily="18" charset="0"/>
                            <a:ea typeface="Cambria Math" panose="02040503050406030204" pitchFamily="18" charset="0"/>
                          </a:rPr>
                          <m:t>ℤ</m:t>
                        </m:r>
                      </m:e>
                      <m:sup>
                        <m:r>
                          <a:rPr lang="en-US" sz="2000" b="0" i="1" dirty="0" smtClean="0">
                            <a:latin typeface="Cambria Math" panose="02040503050406030204" pitchFamily="18" charset="0"/>
                          </a:rPr>
                          <m:t>+</m:t>
                        </m:r>
                      </m:sup>
                    </m:sSup>
                    <m:r>
                      <a:rPr lang="en-US" sz="2000" b="0" i="1" dirty="0" smtClean="0">
                        <a:latin typeface="Cambria Math" panose="02040503050406030204" pitchFamily="18" charset="0"/>
                      </a:rPr>
                      <m:t> </m:t>
                    </m:r>
                    <m:r>
                      <a:rPr lang="en-SG" sz="2000" i="1" dirty="0">
                        <a:latin typeface="Cambria Math" panose="02040503050406030204" pitchFamily="18" charset="0"/>
                      </a:rPr>
                      <m:t>𝑃</m:t>
                    </m:r>
                    <m:r>
                      <a:rPr lang="en-SG" sz="2000" i="1" dirty="0">
                        <a:latin typeface="Cambria Math" panose="02040503050406030204" pitchFamily="18" charset="0"/>
                      </a:rPr>
                      <m:t>(</m:t>
                    </m:r>
                    <m:r>
                      <a:rPr lang="en-US" sz="2000" b="0" i="1" dirty="0" smtClean="0">
                        <a:latin typeface="Cambria Math" panose="02040503050406030204" pitchFamily="18" charset="0"/>
                      </a:rPr>
                      <m:t>𝑛</m:t>
                    </m:r>
                    <m:r>
                      <a:rPr lang="en-SG" sz="2000" i="1" dirty="0">
                        <a:latin typeface="Cambria Math" panose="02040503050406030204" pitchFamily="18" charset="0"/>
                      </a:rPr>
                      <m:t>)</m:t>
                    </m:r>
                  </m:oMath>
                </a14:m>
                <a:r>
                  <a:rPr lang="en-SG" sz="2000" dirty="0"/>
                  <a:t> is true</a:t>
                </a:r>
                <a14:m>
                  <m:oMath xmlns:m="http://schemas.openxmlformats.org/officeDocument/2006/math">
                    <m:r>
                      <a:rPr lang="en-US" sz="2000" i="1" dirty="0">
                        <a:latin typeface="Cambria Math" panose="02040503050406030204" pitchFamily="18" charset="0"/>
                        <a:ea typeface="Cambria Math" panose="02040503050406030204" pitchFamily="18" charset="0"/>
                      </a:rPr>
                      <m:t>.</m:t>
                    </m:r>
                  </m:oMath>
                </a14:m>
                <a:endParaRPr lang="en-SG" sz="2000" dirty="0"/>
              </a:p>
            </p:txBody>
          </p:sp>
        </mc:Choice>
        <mc:Fallback xmlns="">
          <p:sp>
            <p:nvSpPr>
              <p:cNvPr id="109" name="TextBox 108">
                <a:extLst>
                  <a:ext uri="{FF2B5EF4-FFF2-40B4-BE49-F238E27FC236}">
                    <a16:creationId xmlns:a16="http://schemas.microsoft.com/office/drawing/2014/main" id="{7196D612-EC53-49BF-B29B-397E496FE2A7}"/>
                  </a:ext>
                </a:extLst>
              </p:cNvPr>
              <p:cNvSpPr txBox="1">
                <a:spLocks noRot="1" noChangeAspect="1" noMove="1" noResize="1" noEditPoints="1" noAdjustHandles="1" noChangeArrowheads="1" noChangeShapeType="1" noTextEdit="1"/>
              </p:cNvSpPr>
              <p:nvPr/>
            </p:nvSpPr>
            <p:spPr>
              <a:xfrm>
                <a:off x="194472" y="2210748"/>
                <a:ext cx="7397949" cy="4521109"/>
              </a:xfrm>
              <a:prstGeom prst="rect">
                <a:avLst/>
              </a:prstGeom>
              <a:blipFill>
                <a:blip r:embed="rId6"/>
                <a:stretch>
                  <a:fillRect l="-907" t="-810" r="-412"/>
                </a:stretch>
              </a:blipFill>
            </p:spPr>
            <p:txBody>
              <a:bodyPr/>
              <a:lstStyle/>
              <a:p>
                <a:r>
                  <a:rPr lang="en-SG">
                    <a:noFill/>
                  </a:rPr>
                  <a:t> </a:t>
                </a:r>
              </a:p>
            </p:txBody>
          </p:sp>
        </mc:Fallback>
      </mc:AlternateContent>
      <p:sp>
        <p:nvSpPr>
          <p:cNvPr id="51" name="Oval 50">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62792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09">
                                            <p:bg/>
                                          </p:spTgt>
                                        </p:tgtEl>
                                        <p:attrNameLst>
                                          <p:attrName>style.visibility</p:attrName>
                                        </p:attrNameLst>
                                      </p:cBhvr>
                                      <p:to>
                                        <p:strVal val="visible"/>
                                      </p:to>
                                    </p:set>
                                    <p:animEffect transition="in" filter="dissolve">
                                      <p:cBhvr>
                                        <p:cTn id="7" dur="500"/>
                                        <p:tgtEl>
                                          <p:spTgt spid="109">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9">
                                            <p:txEl>
                                              <p:pRg st="0" end="0"/>
                                            </p:txEl>
                                          </p:spTgt>
                                        </p:tgtEl>
                                        <p:attrNameLst>
                                          <p:attrName>style.visibility</p:attrName>
                                        </p:attrNameLst>
                                      </p:cBhvr>
                                      <p:to>
                                        <p:strVal val="visible"/>
                                      </p:to>
                                    </p:set>
                                    <p:animEffect transition="in" filter="dissolve">
                                      <p:cBhvr>
                                        <p:cTn id="10" dur="500"/>
                                        <p:tgtEl>
                                          <p:spTgt spid="10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9">
                                            <p:txEl>
                                              <p:pRg st="1" end="1"/>
                                            </p:txEl>
                                          </p:spTgt>
                                        </p:tgtEl>
                                        <p:attrNameLst>
                                          <p:attrName>style.visibility</p:attrName>
                                        </p:attrNameLst>
                                      </p:cBhvr>
                                      <p:to>
                                        <p:strVal val="visible"/>
                                      </p:to>
                                    </p:set>
                                    <p:animEffect transition="in" filter="dissolve">
                                      <p:cBhvr>
                                        <p:cTn id="15" dur="500"/>
                                        <p:tgtEl>
                                          <p:spTgt spid="10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9">
                                            <p:txEl>
                                              <p:pRg st="2" end="2"/>
                                            </p:txEl>
                                          </p:spTgt>
                                        </p:tgtEl>
                                        <p:attrNameLst>
                                          <p:attrName>style.visibility</p:attrName>
                                        </p:attrNameLst>
                                      </p:cBhvr>
                                      <p:to>
                                        <p:strVal val="visible"/>
                                      </p:to>
                                    </p:set>
                                    <p:animEffect transition="in" filter="dissolve">
                                      <p:cBhvr>
                                        <p:cTn id="20" dur="500"/>
                                        <p:tgtEl>
                                          <p:spTgt spid="10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09">
                                            <p:txEl>
                                              <p:pRg st="3" end="3"/>
                                            </p:txEl>
                                          </p:spTgt>
                                        </p:tgtEl>
                                        <p:attrNameLst>
                                          <p:attrName>style.visibility</p:attrName>
                                        </p:attrNameLst>
                                      </p:cBhvr>
                                      <p:to>
                                        <p:strVal val="visible"/>
                                      </p:to>
                                    </p:set>
                                    <p:animEffect transition="in" filter="dissolve">
                                      <p:cBhvr>
                                        <p:cTn id="25" dur="500"/>
                                        <p:tgtEl>
                                          <p:spTgt spid="10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09">
                                            <p:txEl>
                                              <p:pRg st="4" end="4"/>
                                            </p:txEl>
                                          </p:spTgt>
                                        </p:tgtEl>
                                        <p:attrNameLst>
                                          <p:attrName>style.visibility</p:attrName>
                                        </p:attrNameLst>
                                      </p:cBhvr>
                                      <p:to>
                                        <p:strVal val="visible"/>
                                      </p:to>
                                    </p:set>
                                    <p:animEffect transition="in" filter="dissolve">
                                      <p:cBhvr>
                                        <p:cTn id="30" dur="500"/>
                                        <p:tgtEl>
                                          <p:spTgt spid="10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09">
                                            <p:txEl>
                                              <p:pRg st="5" end="5"/>
                                            </p:txEl>
                                          </p:spTgt>
                                        </p:tgtEl>
                                        <p:attrNameLst>
                                          <p:attrName>style.visibility</p:attrName>
                                        </p:attrNameLst>
                                      </p:cBhvr>
                                      <p:to>
                                        <p:strVal val="visible"/>
                                      </p:to>
                                    </p:set>
                                    <p:animEffect transition="in" filter="dissolve">
                                      <p:cBhvr>
                                        <p:cTn id="35" dur="500"/>
                                        <p:tgtEl>
                                          <p:spTgt spid="10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childTnLst>
                          </p:cTn>
                        </p:par>
                        <p:par>
                          <p:cTn id="41" fill="hold">
                            <p:stCondLst>
                              <p:cond delay="500"/>
                            </p:stCondLst>
                            <p:childTnLst>
                              <p:par>
                                <p:cTn id="42" presetID="9" presetClass="entr" presetSubtype="0"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ssolv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09">
                                            <p:txEl>
                                              <p:pRg st="6" end="6"/>
                                            </p:txEl>
                                          </p:spTgt>
                                        </p:tgtEl>
                                        <p:attrNameLst>
                                          <p:attrName>style.visibility</p:attrName>
                                        </p:attrNameLst>
                                      </p:cBhvr>
                                      <p:to>
                                        <p:strVal val="visible"/>
                                      </p:to>
                                    </p:set>
                                    <p:animEffect transition="in" filter="dissolve">
                                      <p:cBhvr>
                                        <p:cTn id="49" dur="500"/>
                                        <p:tgtEl>
                                          <p:spTgt spid="109">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98"/>
                                        </p:tgtEl>
                                        <p:attrNameLst>
                                          <p:attrName>style.visibility</p:attrName>
                                        </p:attrNameLst>
                                      </p:cBhvr>
                                      <p:to>
                                        <p:strVal val="visible"/>
                                      </p:to>
                                    </p:set>
                                    <p:animEffect transition="in" filter="dissolve">
                                      <p:cBhvr>
                                        <p:cTn id="54" dur="500"/>
                                        <p:tgtEl>
                                          <p:spTgt spid="9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97"/>
                                        </p:tgtEl>
                                        <p:attrNameLst>
                                          <p:attrName>style.visibility</p:attrName>
                                        </p:attrNameLst>
                                      </p:cBhvr>
                                      <p:to>
                                        <p:strVal val="visible"/>
                                      </p:to>
                                    </p:set>
                                    <p:animEffect transition="in" filter="dissolve">
                                      <p:cBhvr>
                                        <p:cTn id="57" dur="500"/>
                                        <p:tgtEl>
                                          <p:spTgt spid="97"/>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96"/>
                                        </p:tgtEl>
                                        <p:attrNameLst>
                                          <p:attrName>style.visibility</p:attrName>
                                        </p:attrNameLst>
                                      </p:cBhvr>
                                      <p:to>
                                        <p:strVal val="visible"/>
                                      </p:to>
                                    </p:set>
                                    <p:animEffect transition="in" filter="dissolve">
                                      <p:cBhvr>
                                        <p:cTn id="60" dur="500"/>
                                        <p:tgtEl>
                                          <p:spTgt spid="9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95"/>
                                        </p:tgtEl>
                                        <p:attrNameLst>
                                          <p:attrName>style.visibility</p:attrName>
                                        </p:attrNameLst>
                                      </p:cBhvr>
                                      <p:to>
                                        <p:strVal val="visible"/>
                                      </p:to>
                                    </p:set>
                                    <p:animEffect transition="in" filter="dissolve">
                                      <p:cBhvr>
                                        <p:cTn id="63" dur="500"/>
                                        <p:tgtEl>
                                          <p:spTgt spid="95"/>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dissolve">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09">
                                            <p:txEl>
                                              <p:pRg st="7" end="7"/>
                                            </p:txEl>
                                          </p:spTgt>
                                        </p:tgtEl>
                                        <p:attrNameLst>
                                          <p:attrName>style.visibility</p:attrName>
                                        </p:attrNameLst>
                                      </p:cBhvr>
                                      <p:to>
                                        <p:strVal val="visible"/>
                                      </p:to>
                                    </p:set>
                                    <p:animEffect transition="in" filter="dissolve">
                                      <p:cBhvr>
                                        <p:cTn id="72" dur="500"/>
                                        <p:tgtEl>
                                          <p:spTgt spid="109">
                                            <p:txEl>
                                              <p:pRg st="7" end="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109">
                                            <p:txEl>
                                              <p:pRg st="8" end="8"/>
                                            </p:txEl>
                                          </p:spTgt>
                                        </p:tgtEl>
                                        <p:attrNameLst>
                                          <p:attrName>style.visibility</p:attrName>
                                        </p:attrNameLst>
                                      </p:cBhvr>
                                      <p:to>
                                        <p:strVal val="visible"/>
                                      </p:to>
                                    </p:set>
                                    <p:animEffect transition="in" filter="dissolve">
                                      <p:cBhvr>
                                        <p:cTn id="77" dur="500"/>
                                        <p:tgtEl>
                                          <p:spTgt spid="109">
                                            <p:txEl>
                                              <p:pRg st="8" end="8"/>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99"/>
                                        </p:tgtEl>
                                        <p:attrNameLst>
                                          <p:attrName>style.visibility</p:attrName>
                                        </p:attrNameLst>
                                      </p:cBhvr>
                                      <p:to>
                                        <p:strVal val="visible"/>
                                      </p:to>
                                    </p:set>
                                    <p:animEffect transition="in" filter="dissolve">
                                      <p:cBhvr>
                                        <p:cTn id="82" dur="500"/>
                                        <p:tgtEl>
                                          <p:spTgt spid="99"/>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01"/>
                                        </p:tgtEl>
                                        <p:attrNameLst>
                                          <p:attrName>style.visibility</p:attrName>
                                        </p:attrNameLst>
                                      </p:cBhvr>
                                      <p:to>
                                        <p:strVal val="visible"/>
                                      </p:to>
                                    </p:set>
                                    <p:animEffect transition="in" filter="dissolve">
                                      <p:cBhvr>
                                        <p:cTn id="87" dur="500"/>
                                        <p:tgtEl>
                                          <p:spTgt spid="101"/>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00"/>
                                        </p:tgtEl>
                                        <p:attrNameLst>
                                          <p:attrName>style.visibility</p:attrName>
                                        </p:attrNameLst>
                                      </p:cBhvr>
                                      <p:to>
                                        <p:strVal val="visible"/>
                                      </p:to>
                                    </p:set>
                                    <p:animEffect transition="in" filter="dissolve">
                                      <p:cBhvr>
                                        <p:cTn id="92" dur="500"/>
                                        <p:tgtEl>
                                          <p:spTgt spid="100"/>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09">
                                            <p:txEl>
                                              <p:pRg st="9" end="9"/>
                                            </p:txEl>
                                          </p:spTgt>
                                        </p:tgtEl>
                                        <p:attrNameLst>
                                          <p:attrName>style.visibility</p:attrName>
                                        </p:attrNameLst>
                                      </p:cBhvr>
                                      <p:to>
                                        <p:strVal val="visible"/>
                                      </p:to>
                                    </p:set>
                                    <p:animEffect transition="in" filter="dissolve">
                                      <p:cBhvr>
                                        <p:cTn id="97" dur="500"/>
                                        <p:tgtEl>
                                          <p:spTgt spid="109">
                                            <p:txEl>
                                              <p:pRg st="9" end="9"/>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109">
                                            <p:txEl>
                                              <p:pRg st="10" end="10"/>
                                            </p:txEl>
                                          </p:spTgt>
                                        </p:tgtEl>
                                        <p:attrNameLst>
                                          <p:attrName>style.visibility</p:attrName>
                                        </p:attrNameLst>
                                      </p:cBhvr>
                                      <p:to>
                                        <p:strVal val="visible"/>
                                      </p:to>
                                    </p:set>
                                    <p:animEffect transition="in" filter="dissolve">
                                      <p:cBhvr>
                                        <p:cTn id="102" dur="500"/>
                                        <p:tgtEl>
                                          <p:spTgt spid="109">
                                            <p:txEl>
                                              <p:pRg st="10" end="1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109">
                                            <p:txEl>
                                              <p:pRg st="11" end="11"/>
                                            </p:txEl>
                                          </p:spTgt>
                                        </p:tgtEl>
                                        <p:attrNameLst>
                                          <p:attrName>style.visibility</p:attrName>
                                        </p:attrNameLst>
                                      </p:cBhvr>
                                      <p:to>
                                        <p:strVal val="visible"/>
                                      </p:to>
                                    </p:set>
                                    <p:animEffect transition="in" filter="dissolve">
                                      <p:cBhvr>
                                        <p:cTn id="107" dur="500"/>
                                        <p:tgtEl>
                                          <p:spTgt spid="109">
                                            <p:txEl>
                                              <p:pRg st="11" end="11"/>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109">
                                            <p:txEl>
                                              <p:pRg st="12" end="12"/>
                                            </p:txEl>
                                          </p:spTgt>
                                        </p:tgtEl>
                                        <p:attrNameLst>
                                          <p:attrName>style.visibility</p:attrName>
                                        </p:attrNameLst>
                                      </p:cBhvr>
                                      <p:to>
                                        <p:strVal val="visible"/>
                                      </p:to>
                                    </p:set>
                                    <p:animEffect transition="in" filter="dissolve">
                                      <p:cBhvr>
                                        <p:cTn id="112" dur="500"/>
                                        <p:tgtEl>
                                          <p:spTgt spid="10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0" grpId="0" animBg="1"/>
      <p:bldP spid="101" grpId="0" animBg="1"/>
      <p:bldP spid="95" grpId="0" animBg="1"/>
      <p:bldP spid="96" grpId="0" animBg="1"/>
      <p:bldP spid="97" grpId="0" animBg="1"/>
      <p:bldP spid="98" grpId="0" animBg="1"/>
      <p:bldP spid="109" grpId="0" uiExpand="1" build="p" bldLvl="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dirty="0">
                <a:solidFill>
                  <a:schemeClr val="bg1"/>
                </a:solidFill>
              </a:rPr>
              <a:t>Sequences	</a:t>
            </a:r>
            <a:r>
              <a:rPr lang="en-SG" sz="1200" b="1" dirty="0">
                <a:solidFill>
                  <a:schemeClr val="accent4">
                    <a:lumMod val="60000"/>
                    <a:lumOff val="40000"/>
                  </a:schemeClr>
                </a:solidFill>
              </a:rPr>
              <a:t>Mathematical Induction I </a:t>
            </a:r>
            <a:r>
              <a:rPr lang="en-SG" sz="1200" dirty="0">
                <a:solidFill>
                  <a:schemeClr val="bg1"/>
                </a:solidFill>
              </a:rPr>
              <a:t>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Mathematical Induction I</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34</a:t>
            </a:fld>
            <a:endParaRPr lang="en-SG" dirty="0"/>
          </a:p>
        </p:txBody>
      </p:sp>
      <p:sp>
        <p:nvSpPr>
          <p:cNvPr id="24" name="TextBox 23">
            <a:extLst>
              <a:ext uri="{FF2B5EF4-FFF2-40B4-BE49-F238E27FC236}">
                <a16:creationId xmlns:a16="http://schemas.microsoft.com/office/drawing/2014/main" id="{34B3CFCF-CF54-46FF-9F17-214A9029848B}"/>
              </a:ext>
            </a:extLst>
          </p:cNvPr>
          <p:cNvSpPr txBox="1"/>
          <p:nvPr/>
        </p:nvSpPr>
        <p:spPr>
          <a:xfrm>
            <a:off x="194472" y="816815"/>
            <a:ext cx="5413471" cy="830997"/>
          </a:xfrm>
          <a:prstGeom prst="rect">
            <a:avLst/>
          </a:prstGeom>
          <a:noFill/>
        </p:spPr>
        <p:txBody>
          <a:bodyPr wrap="square" rtlCol="0">
            <a:spAutoFit/>
          </a:bodyPr>
          <a:lstStyle/>
          <a:p>
            <a:r>
              <a:rPr lang="en-SG" sz="2400" dirty="0">
                <a:solidFill>
                  <a:srgbClr val="0000FF"/>
                </a:solidFill>
              </a:rPr>
              <a:t>Exercise: </a:t>
            </a:r>
            <a:r>
              <a:rPr lang="en-SG" sz="2400" dirty="0"/>
              <a:t>This is a past year’s assignment question. Discuss on the </a:t>
            </a:r>
            <a:r>
              <a:rPr lang="en-SG" sz="2400" dirty="0" err="1"/>
              <a:t>LumiNUS</a:t>
            </a:r>
            <a:r>
              <a:rPr lang="en-SG" sz="2400" dirty="0"/>
              <a:t> forum.</a:t>
            </a:r>
          </a:p>
        </p:txBody>
      </p:sp>
      <mc:AlternateContent xmlns:mc="http://schemas.openxmlformats.org/markup-compatibility/2006" xmlns:a14="http://schemas.microsoft.com/office/drawing/2010/main">
        <mc:Choice Requires="a14">
          <p:sp>
            <p:nvSpPr>
              <p:cNvPr id="6" name="TextBox 5"/>
              <p:cNvSpPr txBox="1"/>
              <p:nvPr/>
            </p:nvSpPr>
            <p:spPr>
              <a:xfrm>
                <a:off x="354967" y="1787623"/>
                <a:ext cx="7767585" cy="3046988"/>
              </a:xfrm>
              <a:prstGeom prst="rect">
                <a:avLst/>
              </a:prstGeom>
              <a:solidFill>
                <a:schemeClr val="accent5">
                  <a:lumMod val="20000"/>
                  <a:lumOff val="80000"/>
                </a:schemeClr>
              </a:solidFill>
            </p:spPr>
            <p:txBody>
              <a:bodyPr wrap="square" rtlCol="0">
                <a:spAutoFit/>
              </a:bodyPr>
              <a:lstStyle/>
              <a:p>
                <a14:m>
                  <m:oMath xmlns:m="http://schemas.openxmlformats.org/officeDocument/2006/math">
                    <m:r>
                      <a:rPr lang="en-US" sz="2400" b="0" i="1" dirty="0" smtClean="0">
                        <a:latin typeface="Cambria Math" panose="02040503050406030204" pitchFamily="18" charset="0"/>
                      </a:rPr>
                      <m:t>𝑛</m:t>
                    </m:r>
                  </m:oMath>
                </a14:m>
                <a:r>
                  <a:rPr lang="en-US" sz="2400" dirty="0"/>
                  <a:t> red balls and </a:t>
                </a:r>
                <a14:m>
                  <m:oMath xmlns:m="http://schemas.openxmlformats.org/officeDocument/2006/math">
                    <m:r>
                      <a:rPr lang="en-US" sz="2400" i="1" dirty="0" smtClean="0">
                        <a:latin typeface="Cambria Math" panose="02040503050406030204" pitchFamily="18" charset="0"/>
                      </a:rPr>
                      <m:t>𝑛</m:t>
                    </m:r>
                  </m:oMath>
                </a14:m>
                <a:r>
                  <a:rPr lang="en-US" sz="2400" dirty="0"/>
                  <a:t> blue balls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 &gt; 0</m:t>
                    </m:r>
                  </m:oMath>
                </a14:m>
                <a:r>
                  <a:rPr lang="en-US" sz="2400" dirty="0"/>
                  <a:t>) are arranged to form a circle. You walk around the circle exactly once in a clockwise direction and count the number of red and blue balls you pass. If at all times during your walk, the number of red balls (that you have passed) is greater than or equal to the number of blue balls (that you have passed), then your trip is said to be successful. (Note that whether successful or not, you will pass exactly </a:t>
                </a:r>
                <a:r>
                  <a:rPr lang="en-US" sz="2400" dirty="0" err="1"/>
                  <a:t>2</a:t>
                </a:r>
                <a14:m>
                  <m:oMath xmlns:m="http://schemas.openxmlformats.org/officeDocument/2006/math">
                    <m:r>
                      <a:rPr lang="en-US" sz="2400" i="1" dirty="0" smtClean="0">
                        <a:latin typeface="Cambria Math" panose="02040503050406030204" pitchFamily="18" charset="0"/>
                      </a:rPr>
                      <m:t>𝑛</m:t>
                    </m:r>
                  </m:oMath>
                </a14:m>
                <a:r>
                  <a:rPr lang="en-US" sz="2400" dirty="0"/>
                  <a:t> balls after walking one round.)</a:t>
                </a:r>
              </a:p>
            </p:txBody>
          </p:sp>
        </mc:Choice>
        <mc:Fallback xmlns="">
          <p:sp>
            <p:nvSpPr>
              <p:cNvPr id="6" name="TextBox 5"/>
              <p:cNvSpPr txBox="1">
                <a:spLocks noRot="1" noChangeAspect="1" noMove="1" noResize="1" noEditPoints="1" noAdjustHandles="1" noChangeArrowheads="1" noChangeShapeType="1" noTextEdit="1"/>
              </p:cNvSpPr>
              <p:nvPr/>
            </p:nvSpPr>
            <p:spPr>
              <a:xfrm>
                <a:off x="354967" y="1787623"/>
                <a:ext cx="7767585" cy="3046988"/>
              </a:xfrm>
              <a:prstGeom prst="rect">
                <a:avLst/>
              </a:prstGeom>
              <a:blipFill>
                <a:blip r:embed="rId3"/>
                <a:stretch>
                  <a:fillRect l="-1177" t="-1600" r="-1413" b="-3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54967" y="4949907"/>
                <a:ext cx="7767585" cy="862608"/>
              </a:xfrm>
              <a:prstGeom prst="rect">
                <a:avLst/>
              </a:prstGeom>
              <a:solidFill>
                <a:schemeClr val="accent2">
                  <a:lumMod val="20000"/>
                  <a:lumOff val="80000"/>
                </a:schemeClr>
              </a:solidFill>
            </p:spPr>
            <p:txBody>
              <a:bodyPr wrap="square" rtlCol="0">
                <a:spAutoFit/>
              </a:bodyPr>
              <a:lstStyle/>
              <a:p>
                <a:r>
                  <a:rPr lang="en-US" sz="2400" dirty="0"/>
                  <a:t>Define </a:t>
                </a: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 </m:t>
                    </m:r>
                  </m:oMath>
                </a14:m>
                <a:r>
                  <a:rPr lang="en-US" sz="2400" dirty="0"/>
                  <a:t>(In any circle formed by </a:t>
                </a:r>
                <a14:m>
                  <m:oMath xmlns:m="http://schemas.openxmlformats.org/officeDocument/2006/math">
                    <m:r>
                      <a:rPr lang="en-US" sz="2400" i="1" dirty="0" smtClean="0">
                        <a:latin typeface="Cambria Math" panose="02040503050406030204" pitchFamily="18" charset="0"/>
                      </a:rPr>
                      <m:t>𝑛</m:t>
                    </m:r>
                  </m:oMath>
                </a14:m>
                <a:r>
                  <a:rPr lang="en-US" sz="2400" dirty="0"/>
                  <a:t> red and </a:t>
                </a:r>
                <a14:m>
                  <m:oMath xmlns:m="http://schemas.openxmlformats.org/officeDocument/2006/math">
                    <m:r>
                      <a:rPr lang="en-US" sz="2400" i="1" dirty="0" smtClean="0">
                        <a:latin typeface="Cambria Math" panose="02040503050406030204" pitchFamily="18" charset="0"/>
                      </a:rPr>
                      <m:t>𝑛</m:t>
                    </m:r>
                  </m:oMath>
                </a14:m>
                <a:r>
                  <a:rPr lang="en-US" sz="2400" dirty="0"/>
                  <a:t> blue balls, there exists a successful trip),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ℤ</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oMath>
                </a14:m>
                <a:endParaRPr lang="en-US"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354967" y="4949907"/>
                <a:ext cx="7767585" cy="862608"/>
              </a:xfrm>
              <a:prstGeom prst="rect">
                <a:avLst/>
              </a:prstGeom>
              <a:blipFill>
                <a:blip r:embed="rId4"/>
                <a:stretch>
                  <a:fillRect l="-1177" t="-5674" b="-12057"/>
                </a:stretch>
              </a:blipFill>
            </p:spPr>
            <p:txBody>
              <a:bodyPr/>
              <a:lstStyle/>
              <a:p>
                <a:r>
                  <a:rPr lang="en-SG">
                    <a:noFill/>
                  </a:rPr>
                  <a:t> </a:t>
                </a:r>
              </a:p>
            </p:txBody>
          </p:sp>
        </mc:Fallback>
      </mc:AlternateContent>
      <p:sp>
        <p:nvSpPr>
          <p:cNvPr id="29" name="TextBox 28"/>
          <p:cNvSpPr txBox="1"/>
          <p:nvPr/>
        </p:nvSpPr>
        <p:spPr>
          <a:xfrm>
            <a:off x="354967" y="5890479"/>
            <a:ext cx="7767585" cy="830997"/>
          </a:xfrm>
          <a:prstGeom prst="rect">
            <a:avLst/>
          </a:prstGeom>
          <a:solidFill>
            <a:schemeClr val="accent6">
              <a:lumMod val="20000"/>
              <a:lumOff val="80000"/>
            </a:schemeClr>
          </a:solidFill>
        </p:spPr>
        <p:txBody>
          <a:bodyPr wrap="square" rtlCol="0">
            <a:spAutoFit/>
          </a:bodyPr>
          <a:lstStyle/>
          <a:p>
            <a:r>
              <a:rPr lang="en-US" sz="2400" dirty="0"/>
              <a:t>Prove by mathematical induction that you can always make a successful trip if you can choose where you start.</a:t>
            </a:r>
          </a:p>
        </p:txBody>
      </p:sp>
      <p:grpSp>
        <p:nvGrpSpPr>
          <p:cNvPr id="3" name="Group 2"/>
          <p:cNvGrpSpPr/>
          <p:nvPr/>
        </p:nvGrpSpPr>
        <p:grpSpPr>
          <a:xfrm>
            <a:off x="6025478" y="697915"/>
            <a:ext cx="1256618" cy="1021253"/>
            <a:chOff x="5919971" y="772243"/>
            <a:chExt cx="1256618" cy="1021253"/>
          </a:xfrm>
        </p:grpSpPr>
        <p:sp>
          <p:nvSpPr>
            <p:cNvPr id="39" name="Oval 38"/>
            <p:cNvSpPr/>
            <p:nvPr/>
          </p:nvSpPr>
          <p:spPr>
            <a:xfrm>
              <a:off x="5919971" y="1264966"/>
              <a:ext cx="188918" cy="15465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686050" y="1607386"/>
              <a:ext cx="188918" cy="15465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104964" y="1519131"/>
              <a:ext cx="188918" cy="15465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893212" y="1431737"/>
              <a:ext cx="188918" cy="15465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203348" y="796557"/>
              <a:ext cx="188918" cy="15465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6014430" y="982593"/>
              <a:ext cx="188918" cy="154651"/>
            </a:xfrm>
            <a:prstGeom prst="ellipse">
              <a:avLst/>
            </a:prstGeom>
            <a:solidFill>
              <a:srgbClr val="0033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6497132" y="772243"/>
              <a:ext cx="188918" cy="154651"/>
            </a:xfrm>
            <a:prstGeom prst="ellipse">
              <a:avLst/>
            </a:prstGeom>
            <a:solidFill>
              <a:srgbClr val="0033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6798753" y="872803"/>
              <a:ext cx="188918" cy="154651"/>
            </a:xfrm>
            <a:prstGeom prst="ellipse">
              <a:avLst/>
            </a:prstGeom>
            <a:solidFill>
              <a:srgbClr val="0033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6987671" y="1156120"/>
              <a:ext cx="188918" cy="154651"/>
            </a:xfrm>
            <a:prstGeom prst="ellipse">
              <a:avLst/>
            </a:prstGeom>
            <a:solidFill>
              <a:srgbClr val="0033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6387862" y="1638845"/>
              <a:ext cx="188918" cy="154651"/>
            </a:xfrm>
            <a:prstGeom prst="ellipse">
              <a:avLst/>
            </a:prstGeom>
            <a:solidFill>
              <a:srgbClr val="0033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sp>
        <p:nvSpPr>
          <p:cNvPr id="37" name="Oval 36"/>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2212765"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810962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Sequences	Mathematical Induction I 	</a:t>
            </a:r>
            <a:r>
              <a:rPr lang="en-SG" sz="1200" b="1" dirty="0">
                <a:solidFill>
                  <a:schemeClr val="accent4">
                    <a:lumMod val="60000"/>
                    <a:lumOff val="40000"/>
                  </a:schemeClr>
                </a:solidFill>
              </a:rPr>
              <a:t>Mathematical Induction II</a:t>
            </a:r>
            <a:r>
              <a:rPr lang="en-SG" sz="1200" dirty="0">
                <a:solidFill>
                  <a:schemeClr val="bg1"/>
                </a:solidFill>
              </a:rPr>
              <a:t>	Well-Ordering Principle	</a:t>
            </a:r>
            <a:r>
              <a:rPr lang="en-SG" sz="1050" dirty="0">
                <a:solidFill>
                  <a:schemeClr val="bg1"/>
                </a:solidFill>
              </a:rPr>
              <a:t> </a:t>
            </a:r>
            <a:r>
              <a:rPr lang="en-SG" sz="1200" dirty="0">
                <a:solidFill>
                  <a:schemeClr val="bg1"/>
                </a:solidFill>
              </a:rPr>
              <a:t>Recurrence Relations</a:t>
            </a: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35</a:t>
            </a:fld>
            <a:endParaRPr lang="en-SG" dirty="0"/>
          </a:p>
        </p:txBody>
      </p:sp>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8.3 Mathematical Induction II</a:t>
            </a:r>
          </a:p>
        </p:txBody>
      </p:sp>
      <p:sp>
        <p:nvSpPr>
          <p:cNvPr id="29" name="Oval 28"/>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31723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Sequences	Mathematical Induction I 	</a:t>
            </a:r>
            <a:r>
              <a:rPr lang="en-SG" sz="1200" b="1" dirty="0">
                <a:solidFill>
                  <a:schemeClr val="accent4">
                    <a:lumMod val="60000"/>
                    <a:lumOff val="40000"/>
                  </a:schemeClr>
                </a:solidFill>
              </a:rPr>
              <a:t>Mathematical Induction II</a:t>
            </a:r>
            <a:r>
              <a:rPr lang="en-SG" sz="1200" dirty="0">
                <a:solidFill>
                  <a:schemeClr val="bg1"/>
                </a:solidFill>
              </a:rPr>
              <a:t>	Well-Ordering Principle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36</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Mathematical Induction II</a:t>
            </a:r>
            <a:endParaRPr lang="en-SG" sz="1100" dirty="0">
              <a:solidFill>
                <a:schemeClr val="bg1"/>
              </a:solidFill>
            </a:endParaRPr>
          </a:p>
        </p:txBody>
      </p:sp>
      <p:sp>
        <p:nvSpPr>
          <p:cNvPr id="30" name="TextBox 2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8.3.1. Strong Mathematical Induction</a:t>
            </a:r>
            <a:endParaRPr lang="en-SG" sz="2000" dirty="0">
              <a:solidFill>
                <a:schemeClr val="bg1"/>
              </a:solidFill>
            </a:endParaRPr>
          </a:p>
        </p:txBody>
      </p:sp>
      <p:pic>
        <p:nvPicPr>
          <p:cNvPr id="3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563" y="1676400"/>
            <a:ext cx="8053387" cy="365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Oval 22"/>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938874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Sequences	Mathematical Induction I 	</a:t>
            </a:r>
            <a:r>
              <a:rPr lang="en-SG" sz="1200" b="1" dirty="0">
                <a:solidFill>
                  <a:schemeClr val="accent4">
                    <a:lumMod val="60000"/>
                    <a:lumOff val="40000"/>
                  </a:schemeClr>
                </a:solidFill>
              </a:rPr>
              <a:t>Mathematical Induction II</a:t>
            </a:r>
            <a:r>
              <a:rPr lang="en-SG" sz="1200" dirty="0">
                <a:solidFill>
                  <a:schemeClr val="bg1"/>
                </a:solidFill>
              </a:rPr>
              <a:t>	Well-Ordering Principle	</a:t>
            </a:r>
            <a:r>
              <a:rPr lang="en-SG" sz="1050" dirty="0">
                <a:solidFill>
                  <a:schemeClr val="bg1"/>
                </a:solidFill>
              </a:rPr>
              <a:t> </a:t>
            </a:r>
            <a:r>
              <a:rPr lang="en-SG" sz="1200" dirty="0">
                <a:solidFill>
                  <a:schemeClr val="bg1"/>
                </a:solidFill>
              </a:rPr>
              <a:t>Recurrence Relations</a:t>
            </a:r>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Mathematical Induction II</a:t>
            </a:r>
            <a:endParaRPr lang="en-SG" sz="1100" dirty="0">
              <a:solidFill>
                <a:schemeClr val="bg1"/>
              </a:solidFill>
            </a:endParaRPr>
          </a:p>
        </p:txBody>
      </p:sp>
      <mc:AlternateContent xmlns:mc="http://schemas.openxmlformats.org/markup-compatibility/2006" xmlns:a14="http://schemas.microsoft.com/office/drawing/2010/main">
        <mc:Choice Requires="a14">
          <p:sp>
            <p:nvSpPr>
              <p:cNvPr id="2" name="TextBox 1"/>
              <p:cNvSpPr txBox="1"/>
              <p:nvPr/>
            </p:nvSpPr>
            <p:spPr>
              <a:xfrm>
                <a:off x="242845" y="870396"/>
                <a:ext cx="8082599" cy="830997"/>
              </a:xfrm>
              <a:prstGeom prst="rect">
                <a:avLst/>
              </a:prstGeom>
              <a:noFill/>
            </p:spPr>
            <p:txBody>
              <a:bodyPr wrap="square" rtlCol="0">
                <a:spAutoFit/>
              </a:bodyPr>
              <a:lstStyle/>
              <a:p>
                <a:r>
                  <a:rPr lang="en-US" sz="2400" dirty="0"/>
                  <a:t>Comparison between “weak” and “strong” induction.</a:t>
                </a:r>
              </a:p>
              <a:p>
                <a:r>
                  <a:rPr lang="en-US" sz="2400" dirty="0"/>
                  <a:t>Let </a:t>
                </a:r>
                <a14:m>
                  <m:oMath xmlns:m="http://schemas.openxmlformats.org/officeDocument/2006/math">
                    <m:r>
                      <a:rPr lang="en-US" sz="2400" i="1" dirty="0" smtClean="0">
                        <a:latin typeface="Cambria Math" panose="02040503050406030204" pitchFamily="18" charset="0"/>
                      </a:rPr>
                      <m:t>𝑃</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m:t>
                    </m:r>
                  </m:oMath>
                </a14:m>
                <a:r>
                  <a:rPr lang="en-US" sz="2400" dirty="0"/>
                  <a:t> denotes the property on all integers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𝑎</m:t>
                    </m:r>
                  </m:oMath>
                </a14:m>
                <a:r>
                  <a:rPr lang="en-US" sz="2400" dirty="0"/>
                  <a:t>. </a:t>
                </a:r>
              </a:p>
            </p:txBody>
          </p:sp>
        </mc:Choice>
        <mc:Fallback xmlns="">
          <p:sp>
            <p:nvSpPr>
              <p:cNvPr id="2" name="TextBox 1"/>
              <p:cNvSpPr txBox="1">
                <a:spLocks noRot="1" noChangeAspect="1" noMove="1" noResize="1" noEditPoints="1" noAdjustHandles="1" noChangeArrowheads="1" noChangeShapeType="1" noTextEdit="1"/>
              </p:cNvSpPr>
              <p:nvPr/>
            </p:nvSpPr>
            <p:spPr>
              <a:xfrm>
                <a:off x="242845" y="870396"/>
                <a:ext cx="8082599" cy="830997"/>
              </a:xfrm>
              <a:prstGeom prst="rect">
                <a:avLst/>
              </a:prstGeom>
              <a:blipFill>
                <a:blip r:embed="rId3"/>
                <a:stretch>
                  <a:fillRect l="-1207"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77617" y="1817575"/>
                <a:ext cx="5226014" cy="1631216"/>
              </a:xfrm>
              <a:prstGeom prst="rect">
                <a:avLst/>
              </a:prstGeom>
              <a:solidFill>
                <a:schemeClr val="accent4">
                  <a:lumMod val="20000"/>
                  <a:lumOff val="80000"/>
                </a:schemeClr>
              </a:solidFill>
            </p:spPr>
            <p:txBody>
              <a:bodyPr wrap="square" rtlCol="0">
                <a:spAutoFit/>
              </a:bodyPr>
              <a:lstStyle/>
              <a:p>
                <a:r>
                  <a:rPr lang="en-US" sz="2000" dirty="0">
                    <a:solidFill>
                      <a:srgbClr val="0000FF"/>
                    </a:solidFill>
                  </a:rPr>
                  <a:t>Weak (regular) induction (or </a:t>
                </a:r>
                <a:r>
                  <a:rPr lang="en-US" sz="2000" dirty="0" err="1">
                    <a:solidFill>
                      <a:srgbClr val="0000FF"/>
                    </a:solidFill>
                  </a:rPr>
                  <a:t>1PI</a:t>
                </a:r>
                <a:r>
                  <a:rPr lang="en-US" sz="2000" dirty="0">
                    <a:solidFill>
                      <a:srgbClr val="0000FF"/>
                    </a:solidFill>
                  </a:rPr>
                  <a:t>)</a:t>
                </a:r>
              </a:p>
              <a:p>
                <a:r>
                  <a:rPr lang="en-US" sz="2000" dirty="0"/>
                  <a:t>If</a:t>
                </a:r>
              </a:p>
              <a:p>
                <a:pPr marL="339725" indent="-280988">
                  <a:buFont typeface="Wingdings" panose="05000000000000000000" pitchFamily="2" charset="2"/>
                  <a:buChar char="§"/>
                </a:pPr>
                <a14:m>
                  <m:oMath xmlns:m="http://schemas.openxmlformats.org/officeDocument/2006/math">
                    <m:r>
                      <a:rPr lang="en-US" sz="2000" i="1" dirty="0">
                        <a:latin typeface="Cambria Math" panose="02040503050406030204" pitchFamily="18" charset="0"/>
                      </a:rPr>
                      <m:t>𝑃</m:t>
                    </m:r>
                    <m:r>
                      <a:rPr lang="en-US" sz="2000" i="1" dirty="0">
                        <a:latin typeface="Cambria Math" panose="02040503050406030204" pitchFamily="18" charset="0"/>
                      </a:rPr>
                      <m:t>(</m:t>
                    </m:r>
                    <m:r>
                      <a:rPr lang="en-US" sz="2000" i="1" dirty="0">
                        <a:latin typeface="Cambria Math" panose="02040503050406030204" pitchFamily="18" charset="0"/>
                      </a:rPr>
                      <m:t>𝑎</m:t>
                    </m:r>
                    <m:r>
                      <a:rPr lang="en-US" sz="2000" i="1" dirty="0">
                        <a:latin typeface="Cambria Math" panose="02040503050406030204" pitchFamily="18" charset="0"/>
                      </a:rPr>
                      <m:t>) </m:t>
                    </m:r>
                  </m:oMath>
                </a14:m>
                <a:r>
                  <a:rPr lang="en-US" sz="2000" dirty="0"/>
                  <a:t>holds</a:t>
                </a:r>
              </a:p>
              <a:p>
                <a:pPr marL="339725" indent="-280988">
                  <a:buFont typeface="Wingdings" panose="05000000000000000000" pitchFamily="2" charset="2"/>
                  <a:buChar char="§"/>
                </a:pPr>
                <a:r>
                  <a:rPr lang="en-US" sz="2000" dirty="0"/>
                  <a:t>For every </a:t>
                </a:r>
                <a14:m>
                  <m:oMath xmlns:m="http://schemas.openxmlformats.org/officeDocument/2006/math">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𝑎</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𝑃</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𝑘</m:t>
                        </m:r>
                      </m:e>
                    </m:d>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𝑃</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+1</m:t>
                        </m:r>
                      </m:e>
                    </m:d>
                  </m:oMath>
                </a14:m>
                <a:endParaRPr lang="en-US" sz="2000" dirty="0">
                  <a:ea typeface="Cambria Math" panose="02040503050406030204" pitchFamily="18" charset="0"/>
                </a:endParaRPr>
              </a:p>
              <a:p>
                <a:r>
                  <a:rPr lang="en-US" sz="2000" dirty="0"/>
                  <a:t>Then </a:t>
                </a:r>
                <a14:m>
                  <m:oMath xmlns:m="http://schemas.openxmlformats.org/officeDocument/2006/math">
                    <m:r>
                      <a:rPr lang="en-US" sz="2000" i="1" dirty="0">
                        <a:latin typeface="Cambria Math" panose="02040503050406030204" pitchFamily="18" charset="0"/>
                      </a:rPr>
                      <m:t>𝑃</m:t>
                    </m:r>
                    <m:r>
                      <a:rPr lang="en-US" sz="2000" i="1" dirty="0">
                        <a:latin typeface="Cambria Math" panose="02040503050406030204" pitchFamily="18" charset="0"/>
                      </a:rPr>
                      <m:t>(</m:t>
                    </m:r>
                    <m:r>
                      <a:rPr lang="en-US" sz="2000" i="1" dirty="0">
                        <a:latin typeface="Cambria Math" panose="02040503050406030204" pitchFamily="18" charset="0"/>
                      </a:rPr>
                      <m:t>𝑛</m:t>
                    </m:r>
                    <m:r>
                      <a:rPr lang="en-US" sz="2000" i="1" dirty="0">
                        <a:latin typeface="Cambria Math" panose="02040503050406030204" pitchFamily="18" charset="0"/>
                      </a:rPr>
                      <m:t>)</m:t>
                    </m:r>
                  </m:oMath>
                </a14:m>
                <a:r>
                  <a:rPr lang="en-US" sz="2000" dirty="0"/>
                  <a:t> holds for all </a:t>
                </a:r>
                <a14:m>
                  <m:oMath xmlns:m="http://schemas.openxmlformats.org/officeDocument/2006/math">
                    <m:r>
                      <a:rPr lang="en-US" sz="2000" i="1" dirty="0">
                        <a:latin typeface="Cambria Math" panose="02040503050406030204" pitchFamily="18" charset="0"/>
                      </a:rPr>
                      <m:t>𝑛</m:t>
                    </m:r>
                    <m:r>
                      <a:rPr lang="en-US" sz="2000" i="1" dirty="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𝑎</m:t>
                    </m:r>
                  </m:oMath>
                </a14:m>
                <a:r>
                  <a:rPr lang="en-US" sz="2000"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377617" y="1817575"/>
                <a:ext cx="5226014" cy="1631216"/>
              </a:xfrm>
              <a:prstGeom prst="rect">
                <a:avLst/>
              </a:prstGeom>
              <a:blipFill>
                <a:blip r:embed="rId4"/>
                <a:stretch>
                  <a:fillRect l="-1284" t="-1866" b="-55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310231" y="3564973"/>
                <a:ext cx="6770192" cy="1670842"/>
              </a:xfrm>
              <a:prstGeom prst="rect">
                <a:avLst/>
              </a:prstGeom>
              <a:solidFill>
                <a:schemeClr val="accent6">
                  <a:lumMod val="20000"/>
                  <a:lumOff val="80000"/>
                </a:schemeClr>
              </a:solidFill>
            </p:spPr>
            <p:txBody>
              <a:bodyPr wrap="square" rtlCol="0">
                <a:spAutoFit/>
              </a:bodyPr>
              <a:lstStyle/>
              <a:p>
                <a:r>
                  <a:rPr lang="en-US" sz="2000" dirty="0">
                    <a:solidFill>
                      <a:srgbClr val="0000FF"/>
                    </a:solidFill>
                  </a:rPr>
                  <a:t>Strong induction (or </a:t>
                </a:r>
                <a:r>
                  <a:rPr lang="en-US" sz="2000" dirty="0" err="1">
                    <a:solidFill>
                      <a:srgbClr val="0000FF"/>
                    </a:solidFill>
                  </a:rPr>
                  <a:t>2PI</a:t>
                </a:r>
                <a:r>
                  <a:rPr lang="en-US" sz="2000" dirty="0">
                    <a:solidFill>
                      <a:srgbClr val="0000FF"/>
                    </a:solidFill>
                  </a:rPr>
                  <a:t>)</a:t>
                </a:r>
              </a:p>
              <a:p>
                <a:r>
                  <a:rPr lang="en-US" sz="2000" dirty="0"/>
                  <a:t>If</a:t>
                </a:r>
              </a:p>
              <a:p>
                <a:pPr marL="339725" indent="-280988">
                  <a:buFont typeface="Wingdings" panose="05000000000000000000" pitchFamily="2" charset="2"/>
                  <a:buChar char="§"/>
                </a:pPr>
                <a14:m>
                  <m:oMath xmlns:m="http://schemas.openxmlformats.org/officeDocument/2006/math">
                    <m:r>
                      <a:rPr lang="en-US" sz="2000" i="1" dirty="0">
                        <a:latin typeface="Cambria Math" panose="02040503050406030204" pitchFamily="18" charset="0"/>
                      </a:rPr>
                      <m:t>𝑃</m:t>
                    </m:r>
                    <m:r>
                      <a:rPr lang="en-US" sz="2000" i="1" dirty="0">
                        <a:latin typeface="Cambria Math" panose="02040503050406030204" pitchFamily="18" charset="0"/>
                      </a:rPr>
                      <m:t>(</m:t>
                    </m:r>
                    <m:r>
                      <a:rPr lang="en-US" sz="2000" i="1" dirty="0">
                        <a:latin typeface="Cambria Math" panose="02040503050406030204" pitchFamily="18" charset="0"/>
                      </a:rPr>
                      <m:t>𝑎</m:t>
                    </m:r>
                    <m:r>
                      <a:rPr lang="en-US" sz="2000" i="1" dirty="0">
                        <a:latin typeface="Cambria Math" panose="02040503050406030204" pitchFamily="18" charset="0"/>
                      </a:rPr>
                      <m:t>) </m:t>
                    </m:r>
                  </m:oMath>
                </a14:m>
                <a:r>
                  <a:rPr lang="en-US" sz="2000" dirty="0"/>
                  <a:t>holds</a:t>
                </a:r>
              </a:p>
              <a:p>
                <a:pPr marL="339725" indent="-280988">
                  <a:buFont typeface="Wingdings" panose="05000000000000000000" pitchFamily="2" charset="2"/>
                  <a:buChar char="§"/>
                </a:pPr>
                <a:r>
                  <a:rPr lang="en-US" sz="2000" dirty="0"/>
                  <a:t>For every </a:t>
                </a:r>
                <a14:m>
                  <m:oMath xmlns:m="http://schemas.openxmlformats.org/officeDocument/2006/math">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𝑎</m:t>
                    </m:r>
                    <m:r>
                      <a:rPr lang="en-US" sz="2000" i="1">
                        <a:latin typeface="Cambria Math" panose="02040503050406030204" pitchFamily="18" charset="0"/>
                        <a:ea typeface="Cambria Math" panose="02040503050406030204" pitchFamily="18" charset="0"/>
                      </a:rPr>
                      <m:t>, </m:t>
                    </m:r>
                    <m:d>
                      <m:dPr>
                        <m:ctrlPr>
                          <a:rPr lang="en-US" sz="2000" b="0" i="1" smtClean="0">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𝑃</m:t>
                        </m:r>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𝑎</m:t>
                            </m:r>
                          </m:e>
                        </m:d>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𝑃</m:t>
                        </m:r>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+1</m:t>
                            </m:r>
                          </m:e>
                        </m:d>
                        <m:r>
                          <a:rPr lang="en-US" sz="2000" i="1">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𝑃</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𝑘</m:t>
                            </m:r>
                          </m:e>
                        </m:d>
                      </m:e>
                    </m:d>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𝑃</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+1</m:t>
                        </m:r>
                      </m:e>
                    </m:d>
                  </m:oMath>
                </a14:m>
                <a:endParaRPr lang="en-US" sz="2000" dirty="0">
                  <a:ea typeface="Cambria Math" panose="02040503050406030204" pitchFamily="18" charset="0"/>
                </a:endParaRPr>
              </a:p>
              <a:p>
                <a:r>
                  <a:rPr lang="en-US" sz="2000" dirty="0"/>
                  <a:t>Then </a:t>
                </a:r>
                <a14:m>
                  <m:oMath xmlns:m="http://schemas.openxmlformats.org/officeDocument/2006/math">
                    <m:r>
                      <a:rPr lang="en-US" sz="2000" i="1" dirty="0">
                        <a:latin typeface="Cambria Math" panose="02040503050406030204" pitchFamily="18" charset="0"/>
                      </a:rPr>
                      <m:t>𝑃</m:t>
                    </m:r>
                    <m:r>
                      <a:rPr lang="en-US" sz="2000" i="1" dirty="0">
                        <a:latin typeface="Cambria Math" panose="02040503050406030204" pitchFamily="18" charset="0"/>
                      </a:rPr>
                      <m:t>(</m:t>
                    </m:r>
                    <m:r>
                      <a:rPr lang="en-US" sz="2000" i="1" dirty="0">
                        <a:latin typeface="Cambria Math" panose="02040503050406030204" pitchFamily="18" charset="0"/>
                      </a:rPr>
                      <m:t>𝑛</m:t>
                    </m:r>
                    <m:r>
                      <a:rPr lang="en-US" sz="2000" i="1" dirty="0">
                        <a:latin typeface="Cambria Math" panose="02040503050406030204" pitchFamily="18" charset="0"/>
                      </a:rPr>
                      <m:t>)</m:t>
                    </m:r>
                  </m:oMath>
                </a14:m>
                <a:r>
                  <a:rPr lang="en-US" sz="2000" dirty="0"/>
                  <a:t> holds for all </a:t>
                </a:r>
                <a14:m>
                  <m:oMath xmlns:m="http://schemas.openxmlformats.org/officeDocument/2006/math">
                    <m:r>
                      <a:rPr lang="en-US" sz="2000" i="1" dirty="0">
                        <a:latin typeface="Cambria Math" panose="02040503050406030204" pitchFamily="18" charset="0"/>
                      </a:rPr>
                      <m:t>𝑛</m:t>
                    </m:r>
                    <m:r>
                      <a:rPr lang="en-US" sz="2000" i="1" dirty="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𝑎</m:t>
                    </m:r>
                  </m:oMath>
                </a14:m>
                <a:r>
                  <a:rPr lang="en-US" sz="2000" dirty="0"/>
                  <a:t>.</a:t>
                </a:r>
              </a:p>
            </p:txBody>
          </p:sp>
        </mc:Choice>
        <mc:Fallback xmlns="">
          <p:sp>
            <p:nvSpPr>
              <p:cNvPr id="28" name="TextBox 27"/>
              <p:cNvSpPr txBox="1">
                <a:spLocks noRot="1" noChangeAspect="1" noMove="1" noResize="1" noEditPoints="1" noAdjustHandles="1" noChangeArrowheads="1" noChangeShapeType="1" noTextEdit="1"/>
              </p:cNvSpPr>
              <p:nvPr/>
            </p:nvSpPr>
            <p:spPr>
              <a:xfrm>
                <a:off x="310231" y="3564973"/>
                <a:ext cx="6770192" cy="1670842"/>
              </a:xfrm>
              <a:prstGeom prst="rect">
                <a:avLst/>
              </a:prstGeom>
              <a:blipFill>
                <a:blip r:embed="rId5"/>
                <a:stretch>
                  <a:fillRect l="-991" t="-2190" b="-5839"/>
                </a:stretch>
              </a:blipFill>
            </p:spPr>
            <p:txBody>
              <a:bodyPr/>
              <a:lstStyle/>
              <a:p>
                <a:r>
                  <a:rPr lang="en-US">
                    <a:noFill/>
                  </a:rPr>
                  <a:t> </a:t>
                </a:r>
              </a:p>
            </p:txBody>
          </p:sp>
        </mc:Fallback>
      </mc:AlternateContent>
      <p:sp>
        <p:nvSpPr>
          <p:cNvPr id="8" name="TextBox 7"/>
          <p:cNvSpPr txBox="1"/>
          <p:nvPr/>
        </p:nvSpPr>
        <p:spPr>
          <a:xfrm>
            <a:off x="4695568" y="1775609"/>
            <a:ext cx="4218514" cy="1077218"/>
          </a:xfrm>
          <a:prstGeom prst="rect">
            <a:avLst/>
          </a:prstGeom>
          <a:solidFill>
            <a:schemeClr val="accent1">
              <a:lumMod val="20000"/>
              <a:lumOff val="80000"/>
            </a:schemeClr>
          </a:solidFill>
          <a:ln>
            <a:solidFill>
              <a:schemeClr val="tx1"/>
            </a:solidFill>
          </a:ln>
        </p:spPr>
        <p:txBody>
          <a:bodyPr wrap="square" rtlCol="0">
            <a:spAutoFit/>
          </a:bodyPr>
          <a:lstStyle/>
          <a:p>
            <a:r>
              <a:rPr lang="en-US" sz="1600" dirty="0"/>
              <a:t>We may prove strong induction from weak and weak induction from strong (proofs omitted).</a:t>
            </a:r>
          </a:p>
          <a:p>
            <a:r>
              <a:rPr lang="en-US" sz="1600" dirty="0"/>
              <a:t>This means both types of induction are equal in “power”.</a:t>
            </a:r>
          </a:p>
        </p:txBody>
      </p:sp>
      <p:sp>
        <p:nvSpPr>
          <p:cNvPr id="27" name="Oval 26"/>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TextBox 33"/>
          <p:cNvSpPr txBox="1"/>
          <p:nvPr/>
        </p:nvSpPr>
        <p:spPr>
          <a:xfrm>
            <a:off x="4695568" y="2969009"/>
            <a:ext cx="4218514" cy="1477328"/>
          </a:xfrm>
          <a:prstGeom prst="rect">
            <a:avLst/>
          </a:prstGeom>
          <a:solidFill>
            <a:schemeClr val="accent1">
              <a:lumMod val="20000"/>
              <a:lumOff val="80000"/>
            </a:schemeClr>
          </a:solidFill>
          <a:ln>
            <a:solidFill>
              <a:schemeClr val="tx1"/>
            </a:solidFill>
          </a:ln>
        </p:spPr>
        <p:txBody>
          <a:bodyPr wrap="square" rtlCol="0">
            <a:spAutoFit/>
          </a:bodyPr>
          <a:lstStyle/>
          <a:p>
            <a:r>
              <a:rPr lang="en-US" dirty="0"/>
              <a:t>Hence, using more neutral terms, we can call the regular/strong versions the </a:t>
            </a:r>
            <a:r>
              <a:rPr lang="en-US" dirty="0">
                <a:solidFill>
                  <a:srgbClr val="C00000"/>
                </a:solidFill>
              </a:rPr>
              <a:t>First Principle of Mathematical Induction (</a:t>
            </a:r>
            <a:r>
              <a:rPr lang="en-US" dirty="0" err="1">
                <a:solidFill>
                  <a:srgbClr val="C00000"/>
                </a:solidFill>
              </a:rPr>
              <a:t>1PI</a:t>
            </a:r>
            <a:r>
              <a:rPr lang="en-US" dirty="0">
                <a:solidFill>
                  <a:srgbClr val="C00000"/>
                </a:solidFill>
              </a:rPr>
              <a:t>) </a:t>
            </a:r>
            <a:r>
              <a:rPr lang="en-US" dirty="0"/>
              <a:t>and </a:t>
            </a:r>
            <a:r>
              <a:rPr lang="en-US" dirty="0">
                <a:solidFill>
                  <a:srgbClr val="C00000"/>
                </a:solidFill>
              </a:rPr>
              <a:t>Second Principle of Mathematical Induction (</a:t>
            </a:r>
            <a:r>
              <a:rPr lang="en-US" dirty="0" err="1">
                <a:solidFill>
                  <a:srgbClr val="C00000"/>
                </a:solidFill>
              </a:rPr>
              <a:t>2PI</a:t>
            </a:r>
            <a:r>
              <a:rPr lang="en-US" dirty="0">
                <a:solidFill>
                  <a:srgbClr val="C00000"/>
                </a:solidFill>
              </a:rPr>
              <a:t>) </a:t>
            </a:r>
            <a:r>
              <a:rPr lang="en-US" dirty="0"/>
              <a:t>respectively.</a:t>
            </a:r>
          </a:p>
        </p:txBody>
      </p:sp>
      <mc:AlternateContent xmlns:mc="http://schemas.openxmlformats.org/markup-compatibility/2006" xmlns:a14="http://schemas.microsoft.com/office/drawing/2010/main">
        <mc:Choice Requires="a14">
          <p:sp>
            <p:nvSpPr>
              <p:cNvPr id="35" name="TextBox 34"/>
              <p:cNvSpPr txBox="1"/>
              <p:nvPr/>
            </p:nvSpPr>
            <p:spPr>
              <a:xfrm>
                <a:off x="310230" y="5312371"/>
                <a:ext cx="6770193" cy="1477328"/>
              </a:xfrm>
              <a:prstGeom prst="rect">
                <a:avLst/>
              </a:prstGeom>
              <a:solidFill>
                <a:schemeClr val="accent6">
                  <a:lumMod val="20000"/>
                  <a:lumOff val="80000"/>
                </a:schemeClr>
              </a:solidFill>
            </p:spPr>
            <p:txBody>
              <a:bodyPr wrap="square" rtlCol="0">
                <a:spAutoFit/>
              </a:bodyPr>
              <a:lstStyle/>
              <a:p>
                <a:r>
                  <a:rPr lang="en-US" dirty="0">
                    <a:solidFill>
                      <a:srgbClr val="0000FF"/>
                    </a:solidFill>
                  </a:rPr>
                  <a:t>Strong induction (or </a:t>
                </a:r>
                <a:r>
                  <a:rPr lang="en-US" dirty="0" err="1">
                    <a:solidFill>
                      <a:srgbClr val="0000FF"/>
                    </a:solidFill>
                  </a:rPr>
                  <a:t>2PI</a:t>
                </a:r>
                <a:r>
                  <a:rPr lang="en-US" dirty="0">
                    <a:solidFill>
                      <a:srgbClr val="0000FF"/>
                    </a:solidFill>
                  </a:rPr>
                  <a:t>) (variation – other variations possible)</a:t>
                </a:r>
              </a:p>
              <a:p>
                <a:r>
                  <a:rPr lang="en-US" dirty="0"/>
                  <a:t>If</a:t>
                </a:r>
              </a:p>
              <a:p>
                <a:pPr marL="339725" indent="-280988">
                  <a:buFont typeface="Wingdings" panose="05000000000000000000" pitchFamily="2" charset="2"/>
                  <a:buChar char="§"/>
                </a:pPr>
                <a14:m>
                  <m:oMath xmlns:m="http://schemas.openxmlformats.org/officeDocument/2006/math">
                    <m:r>
                      <a:rPr lang="en-US" i="1" dirty="0">
                        <a:latin typeface="Cambria Math" panose="02040503050406030204" pitchFamily="18" charset="0"/>
                      </a:rPr>
                      <m:t>𝑃</m:t>
                    </m:r>
                    <m:d>
                      <m:dPr>
                        <m:ctrlPr>
                          <a:rPr lang="en-US" i="1" dirty="0">
                            <a:latin typeface="Cambria Math" panose="02040503050406030204" pitchFamily="18" charset="0"/>
                          </a:rPr>
                        </m:ctrlPr>
                      </m:dPr>
                      <m:e>
                        <m:r>
                          <a:rPr lang="en-US" i="1" dirty="0">
                            <a:latin typeface="Cambria Math" panose="02040503050406030204" pitchFamily="18" charset="0"/>
                          </a:rPr>
                          <m:t>𝑎</m:t>
                        </m:r>
                      </m:e>
                    </m:d>
                    <m:r>
                      <a:rPr lang="en-US" b="0" i="1" dirty="0" smtClean="0">
                        <a:latin typeface="Cambria Math" panose="02040503050406030204" pitchFamily="18" charset="0"/>
                      </a:rPr>
                      <m:t>,</m:t>
                    </m:r>
                    <m:r>
                      <a:rPr lang="en-US" b="0" i="1" dirty="0" smtClean="0">
                        <a:latin typeface="Cambria Math" panose="02040503050406030204" pitchFamily="18" charset="0"/>
                      </a:rPr>
                      <m:t>𝑃</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𝑎</m:t>
                        </m:r>
                        <m:r>
                          <a:rPr lang="en-US" b="0" i="1" dirty="0" smtClean="0">
                            <a:latin typeface="Cambria Math" panose="02040503050406030204" pitchFamily="18" charset="0"/>
                          </a:rPr>
                          <m:t>+1</m:t>
                        </m:r>
                      </m:e>
                    </m:d>
                    <m:r>
                      <a:rPr lang="en-US" b="0" i="1" dirty="0" smtClean="0">
                        <a:latin typeface="Cambria Math" panose="02040503050406030204" pitchFamily="18" charset="0"/>
                      </a:rPr>
                      <m:t>,…,</m:t>
                    </m:r>
                    <m:r>
                      <a:rPr lang="en-US" b="0" i="1" dirty="0" smtClean="0">
                        <a:latin typeface="Cambria Math" panose="02040503050406030204" pitchFamily="18" charset="0"/>
                      </a:rPr>
                      <m:t>𝑃</m:t>
                    </m:r>
                    <m:r>
                      <a:rPr lang="en-US" b="0" i="1" dirty="0" smtClean="0">
                        <a:latin typeface="Cambria Math" panose="02040503050406030204" pitchFamily="18" charset="0"/>
                      </a:rPr>
                      <m:t>(</m:t>
                    </m:r>
                    <m:r>
                      <a:rPr lang="en-US" b="0" i="1" dirty="0" smtClean="0">
                        <a:latin typeface="Cambria Math" panose="02040503050406030204" pitchFamily="18" charset="0"/>
                      </a:rPr>
                      <m:t>𝑏</m:t>
                    </m:r>
                    <m:r>
                      <a:rPr lang="en-US" b="0" i="1" dirty="0" smtClean="0">
                        <a:latin typeface="Cambria Math" panose="02040503050406030204" pitchFamily="18" charset="0"/>
                      </a:rPr>
                      <m:t>) </m:t>
                    </m:r>
                  </m:oMath>
                </a14:m>
                <a:r>
                  <a:rPr lang="en-US" dirty="0"/>
                  <a:t>hold</a:t>
                </a:r>
              </a:p>
              <a:p>
                <a:pPr marL="339725" indent="-280988">
                  <a:buFont typeface="Wingdings" panose="05000000000000000000" pitchFamily="2" charset="2"/>
                  <a:buChar char="§"/>
                </a:pPr>
                <a:r>
                  <a:rPr lang="en-US" dirty="0"/>
                  <a:t>For every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+1</m:t>
                        </m:r>
                      </m:e>
                    </m:d>
                  </m:oMath>
                </a14:m>
                <a:endParaRPr lang="en-US" dirty="0">
                  <a:ea typeface="Cambria Math" panose="02040503050406030204" pitchFamily="18" charset="0"/>
                </a:endParaRPr>
              </a:p>
              <a:p>
                <a:r>
                  <a:rPr lang="en-US" dirty="0"/>
                  <a:t>Then </a:t>
                </a:r>
                <a14:m>
                  <m:oMath xmlns:m="http://schemas.openxmlformats.org/officeDocument/2006/math">
                    <m:r>
                      <a:rPr lang="en-US" i="1" dirty="0">
                        <a:latin typeface="Cambria Math" panose="02040503050406030204" pitchFamily="18" charset="0"/>
                      </a:rPr>
                      <m:t>𝑃</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oMath>
                </a14:m>
                <a:r>
                  <a:rPr lang="en-US" dirty="0"/>
                  <a:t> holds for all </a:t>
                </a:r>
                <a14:m>
                  <m:oMath xmlns:m="http://schemas.openxmlformats.org/officeDocument/2006/math">
                    <m:r>
                      <a:rPr lang="en-US" i="1" dirty="0">
                        <a:latin typeface="Cambria Math" panose="02040503050406030204" pitchFamily="18" charset="0"/>
                      </a:rPr>
                      <m:t>𝑛</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𝑎</m:t>
                    </m:r>
                  </m:oMath>
                </a14:m>
                <a:r>
                  <a:rPr lang="en-US" dirty="0"/>
                  <a:t>.</a:t>
                </a:r>
              </a:p>
            </p:txBody>
          </p:sp>
        </mc:Choice>
        <mc:Fallback xmlns="">
          <p:sp>
            <p:nvSpPr>
              <p:cNvPr id="35" name="TextBox 34"/>
              <p:cNvSpPr txBox="1">
                <a:spLocks noRot="1" noChangeAspect="1" noMove="1" noResize="1" noEditPoints="1" noAdjustHandles="1" noChangeArrowheads="1" noChangeShapeType="1" noTextEdit="1"/>
              </p:cNvSpPr>
              <p:nvPr/>
            </p:nvSpPr>
            <p:spPr>
              <a:xfrm>
                <a:off x="310230" y="5312371"/>
                <a:ext cx="6770193" cy="1477328"/>
              </a:xfrm>
              <a:prstGeom prst="rect">
                <a:avLst/>
              </a:prstGeom>
              <a:blipFill>
                <a:blip r:embed="rId6"/>
                <a:stretch>
                  <a:fillRect l="-811" t="-2058" b="-5350"/>
                </a:stretch>
              </a:blipFill>
            </p:spPr>
            <p:txBody>
              <a:bodyPr/>
              <a:lstStyle/>
              <a:p>
                <a:r>
                  <a:rPr lang="en-US">
                    <a:noFill/>
                  </a:rPr>
                  <a:t> </a:t>
                </a:r>
              </a:p>
            </p:txBody>
          </p:sp>
        </mc:Fallback>
      </mc:AlternateContent>
      <p:sp>
        <p:nvSpPr>
          <p:cNvPr id="37" name="Slide Number Placeholder 18">
            <a:extLst>
              <a:ext uri="{FF2B5EF4-FFF2-40B4-BE49-F238E27FC236}">
                <a16:creationId xmlns:a16="http://schemas.microsoft.com/office/drawing/2014/main" id="{74C99FD2-3ED2-4B2D-A9A4-C9C44F980C70}"/>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945BCA7-BE1F-44EA-8FAA-E97CADA8B770}" type="slidenum">
              <a:rPr lang="en-SG" smtClean="0"/>
              <a:pPr/>
              <a:t>37</a:t>
            </a:fld>
            <a:endParaRPr lang="en-SG" dirty="0"/>
          </a:p>
        </p:txBody>
      </p:sp>
      <p:sp>
        <p:nvSpPr>
          <p:cNvPr id="40" name="Oval 39">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88782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Sequences	Mathematical Induction I 	</a:t>
            </a:r>
            <a:r>
              <a:rPr lang="en-SG" sz="1200" b="1" dirty="0">
                <a:solidFill>
                  <a:schemeClr val="accent4">
                    <a:lumMod val="60000"/>
                    <a:lumOff val="40000"/>
                  </a:schemeClr>
                </a:solidFill>
              </a:rPr>
              <a:t>Mathematical Induction II</a:t>
            </a:r>
            <a:r>
              <a:rPr lang="en-SG" sz="1200" dirty="0">
                <a:solidFill>
                  <a:schemeClr val="bg1"/>
                </a:solidFill>
              </a:rPr>
              <a:t>	Well-Ordering Principle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38</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Mathematical Induction II: Any integer &gt; 1 is divisible by a prime number</a:t>
            </a:r>
            <a:endParaRPr lang="en-SG" sz="1100" dirty="0">
              <a:solidFill>
                <a:schemeClr val="bg1"/>
              </a:solidFill>
            </a:endParaRPr>
          </a:p>
        </p:txBody>
      </p:sp>
      <p:sp>
        <p:nvSpPr>
          <p:cNvPr id="23" name="TextBox 22">
            <a:extLst>
              <a:ext uri="{FF2B5EF4-FFF2-40B4-BE49-F238E27FC236}">
                <a16:creationId xmlns:a16="http://schemas.microsoft.com/office/drawing/2014/main" id="{99D5B86E-F2EA-4F28-B63A-9D39A73F9EB5}"/>
              </a:ext>
            </a:extLst>
          </p:cNvPr>
          <p:cNvSpPr txBox="1"/>
          <p:nvPr/>
        </p:nvSpPr>
        <p:spPr>
          <a:xfrm>
            <a:off x="400030" y="1087117"/>
            <a:ext cx="8477356" cy="954107"/>
          </a:xfrm>
          <a:prstGeom prst="rect">
            <a:avLst/>
          </a:prstGeom>
          <a:noFill/>
          <a:ln>
            <a:noFill/>
          </a:ln>
        </p:spPr>
        <p:txBody>
          <a:bodyPr wrap="square" rtlCol="0">
            <a:spAutoFit/>
          </a:bodyPr>
          <a:lstStyle/>
          <a:p>
            <a:pPr>
              <a:tabLst>
                <a:tab pos="457200" algn="l"/>
                <a:tab pos="1371600" algn="l"/>
                <a:tab pos="1547813" algn="l"/>
              </a:tabLst>
            </a:pPr>
            <a:r>
              <a:rPr lang="en-US" altLang="en-US" sz="2800" dirty="0">
                <a:solidFill>
                  <a:schemeClr val="accent2">
                    <a:lumMod val="50000"/>
                  </a:schemeClr>
                </a:solidFill>
              </a:rPr>
              <a:t>Exercise #14: </a:t>
            </a:r>
            <a:r>
              <a:rPr lang="en-US" altLang="en-US" sz="2800" dirty="0"/>
              <a:t>Prove that </a:t>
            </a:r>
          </a:p>
          <a:p>
            <a:pPr>
              <a:tabLst>
                <a:tab pos="457200" algn="l"/>
                <a:tab pos="1371600" algn="l"/>
                <a:tab pos="1547813" algn="l"/>
              </a:tabLst>
            </a:pPr>
            <a:r>
              <a:rPr lang="en-US" altLang="en-US" sz="2800" dirty="0"/>
              <a:t>	Any integer &gt; 1 is divisible by a prime number</a:t>
            </a:r>
            <a:r>
              <a:rPr lang="en-US" altLang="en-US" sz="2400" dirty="0"/>
              <a:t>.</a:t>
            </a:r>
          </a:p>
        </p:txBody>
      </p:sp>
      <p:sp>
        <p:nvSpPr>
          <p:cNvPr id="28" name="TextBox 27">
            <a:extLst>
              <a:ext uri="{FF2B5EF4-FFF2-40B4-BE49-F238E27FC236}">
                <a16:creationId xmlns:a16="http://schemas.microsoft.com/office/drawing/2014/main" id="{E27A0B2B-E138-466C-AFA2-BF0F82EA9574}"/>
              </a:ext>
            </a:extLst>
          </p:cNvPr>
          <p:cNvSpPr txBox="1"/>
          <p:nvPr/>
        </p:nvSpPr>
        <p:spPr>
          <a:xfrm>
            <a:off x="476756" y="2220685"/>
            <a:ext cx="8097253" cy="2385268"/>
          </a:xfrm>
          <a:prstGeom prst="rect">
            <a:avLst/>
          </a:prstGeom>
          <a:solidFill>
            <a:schemeClr val="accent4">
              <a:lumMod val="20000"/>
              <a:lumOff val="80000"/>
            </a:schemeClr>
          </a:solidFill>
        </p:spPr>
        <p:txBody>
          <a:bodyPr wrap="square" rtlCol="0">
            <a:spAutoFit/>
          </a:bodyPr>
          <a:lstStyle/>
          <a:p>
            <a:pPr>
              <a:spcBef>
                <a:spcPts val="600"/>
              </a:spcBef>
              <a:tabLst>
                <a:tab pos="457200" algn="l"/>
                <a:tab pos="1371600" algn="l"/>
                <a:tab pos="1547813" algn="l"/>
              </a:tabLst>
            </a:pPr>
            <a:r>
              <a:rPr lang="en-US" altLang="en-US" sz="2400" dirty="0"/>
              <a:t>Idea: If a given integer greater than 1 is not itself prime, then it is a product of two smaller positive integers, each of which is greater than 1. </a:t>
            </a:r>
          </a:p>
          <a:p>
            <a:pPr>
              <a:spcBef>
                <a:spcPts val="600"/>
              </a:spcBef>
              <a:tabLst>
                <a:tab pos="457200" algn="l"/>
                <a:tab pos="1371600" algn="l"/>
                <a:tab pos="1547813" algn="l"/>
              </a:tabLst>
            </a:pPr>
            <a:r>
              <a:rPr lang="en-US" altLang="en-US" sz="2400" dirty="0"/>
              <a:t>Since you are assuming that each of these smaller integers is divisible by some prime number, by </a:t>
            </a:r>
            <a:r>
              <a:rPr lang="en-US" altLang="en-US" sz="2400" dirty="0">
                <a:solidFill>
                  <a:srgbClr val="0000FF"/>
                </a:solidFill>
              </a:rPr>
              <a:t>transitivity of divisibility</a:t>
            </a:r>
            <a:r>
              <a:rPr lang="en-US" altLang="en-US" sz="2400" dirty="0"/>
              <a:t>, those prime numbers also divide the integer you started with.</a:t>
            </a:r>
            <a:endParaRPr lang="en-US" altLang="en-US" sz="2400" dirty="0">
              <a:solidFill>
                <a:srgbClr val="00ADEE"/>
              </a:solidFill>
            </a:endParaRPr>
          </a:p>
        </p:txBody>
      </p:sp>
      <p:grpSp>
        <p:nvGrpSpPr>
          <p:cNvPr id="32" name="Group 31">
            <a:extLst>
              <a:ext uri="{FF2B5EF4-FFF2-40B4-BE49-F238E27FC236}">
                <a16:creationId xmlns:a16="http://schemas.microsoft.com/office/drawing/2014/main" id="{D5C8777F-2DD4-4A69-B793-A17EC2BA9757}"/>
              </a:ext>
            </a:extLst>
          </p:cNvPr>
          <p:cNvGrpSpPr/>
          <p:nvPr/>
        </p:nvGrpSpPr>
        <p:grpSpPr>
          <a:xfrm>
            <a:off x="567523" y="5029586"/>
            <a:ext cx="7863578" cy="903131"/>
            <a:chOff x="993228" y="4598516"/>
            <a:chExt cx="7863578" cy="1069113"/>
          </a:xfrm>
        </p:grpSpPr>
        <p:sp>
          <p:nvSpPr>
            <p:cNvPr id="33" name="Rectangle 32">
              <a:extLst>
                <a:ext uri="{FF2B5EF4-FFF2-40B4-BE49-F238E27FC236}">
                  <a16:creationId xmlns:a16="http://schemas.microsoft.com/office/drawing/2014/main" id="{85B5B470-7A95-412C-AED6-2FD11FB6EC0A}"/>
                </a:ext>
              </a:extLst>
            </p:cNvPr>
            <p:cNvSpPr/>
            <p:nvPr/>
          </p:nvSpPr>
          <p:spPr>
            <a:xfrm>
              <a:off x="993228" y="4598516"/>
              <a:ext cx="7863578" cy="1069113"/>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Rectangle 35">
              <a:extLst>
                <a:ext uri="{FF2B5EF4-FFF2-40B4-BE49-F238E27FC236}">
                  <a16:creationId xmlns:a16="http://schemas.microsoft.com/office/drawing/2014/main" id="{1E641972-CF64-45A1-AA05-7DE5490D38F9}"/>
                </a:ext>
              </a:extLst>
            </p:cNvPr>
            <p:cNvSpPr/>
            <p:nvPr/>
          </p:nvSpPr>
          <p:spPr>
            <a:xfrm>
              <a:off x="993228" y="4598517"/>
              <a:ext cx="7863578"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TextBox 37">
              <a:extLst>
                <a:ext uri="{FF2B5EF4-FFF2-40B4-BE49-F238E27FC236}">
                  <a16:creationId xmlns:a16="http://schemas.microsoft.com/office/drawing/2014/main" id="{A85E086C-F1A2-446F-82E2-B25A66B82BBD}"/>
                </a:ext>
              </a:extLst>
            </p:cNvPr>
            <p:cNvSpPr txBox="1"/>
            <p:nvPr/>
          </p:nvSpPr>
          <p:spPr>
            <a:xfrm>
              <a:off x="1109374" y="4645644"/>
              <a:ext cx="7056040" cy="546512"/>
            </a:xfrm>
            <a:prstGeom prst="rect">
              <a:avLst/>
            </a:prstGeom>
            <a:noFill/>
          </p:spPr>
          <p:txBody>
            <a:bodyPr wrap="square" rtlCol="0">
              <a:spAutoFit/>
            </a:bodyPr>
            <a:lstStyle/>
            <a:p>
              <a:r>
                <a:rPr lang="en-SG" sz="2400" dirty="0">
                  <a:solidFill>
                    <a:schemeClr val="bg1"/>
                  </a:solidFill>
                </a:rPr>
                <a:t>Theorem 4.3.3 (5</a:t>
              </a:r>
              <a:r>
                <a:rPr lang="en-SG" sz="2400" baseline="30000" dirty="0">
                  <a:solidFill>
                    <a:schemeClr val="bg1"/>
                  </a:solidFill>
                </a:rPr>
                <a:t>th</a:t>
              </a:r>
              <a:r>
                <a:rPr lang="en-SG" sz="2400" dirty="0">
                  <a:solidFill>
                    <a:schemeClr val="bg1"/>
                  </a:solidFill>
                </a:rPr>
                <a:t>: 4.4.3) Transitivity of Divisibility</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D508EAB-591C-4B0B-90FF-73AF217D3CF2}"/>
                    </a:ext>
                  </a:extLst>
                </p:cNvPr>
                <p:cNvSpPr txBox="1"/>
                <p:nvPr/>
              </p:nvSpPr>
              <p:spPr>
                <a:xfrm>
                  <a:off x="1109375" y="5193984"/>
                  <a:ext cx="7416249" cy="473644"/>
                </a:xfrm>
                <a:prstGeom prst="rect">
                  <a:avLst/>
                </a:prstGeom>
                <a:noFill/>
              </p:spPr>
              <p:txBody>
                <a:bodyPr wrap="square" rtlCol="0">
                  <a:spAutoFit/>
                </a:bodyPr>
                <a:lstStyle/>
                <a:p>
                  <a:pPr>
                    <a:spcAft>
                      <a:spcPts val="600"/>
                    </a:spcAft>
                  </a:pPr>
                  <a:r>
                    <a:rPr lang="en-SG" sz="2000" dirty="0"/>
                    <a:t>For all integers </a:t>
                  </a:r>
                  <a14:m>
                    <m:oMath xmlns:m="http://schemas.openxmlformats.org/officeDocument/2006/math">
                      <m:r>
                        <a:rPr lang="en-SG" sz="2000" i="1" dirty="0" smtClean="0">
                          <a:latin typeface="Cambria Math" panose="02040503050406030204" pitchFamily="18" charset="0"/>
                        </a:rPr>
                        <m:t>𝑎</m:t>
                      </m:r>
                    </m:oMath>
                  </a14:m>
                  <a:r>
                    <a:rPr lang="en-SG" sz="2000" dirty="0"/>
                    <a:t>, </a:t>
                  </a:r>
                  <a14:m>
                    <m:oMath xmlns:m="http://schemas.openxmlformats.org/officeDocument/2006/math">
                      <m:r>
                        <a:rPr lang="en-SG" sz="2000" i="1" dirty="0" smtClean="0">
                          <a:latin typeface="Cambria Math" panose="02040503050406030204" pitchFamily="18" charset="0"/>
                        </a:rPr>
                        <m:t>𝑏</m:t>
                      </m:r>
                    </m:oMath>
                  </a14:m>
                  <a:r>
                    <a:rPr lang="en-SG" sz="2000" dirty="0"/>
                    <a:t> and </a:t>
                  </a:r>
                  <a14:m>
                    <m:oMath xmlns:m="http://schemas.openxmlformats.org/officeDocument/2006/math">
                      <m:r>
                        <a:rPr lang="en-SG" sz="2000" i="1" dirty="0" smtClean="0">
                          <a:latin typeface="Cambria Math" panose="02040503050406030204" pitchFamily="18" charset="0"/>
                        </a:rPr>
                        <m:t>𝑐</m:t>
                      </m:r>
                    </m:oMath>
                  </a14:m>
                  <a:r>
                    <a:rPr lang="en-SG" sz="2000" dirty="0"/>
                    <a:t>, if </a:t>
                  </a:r>
                  <a14:m>
                    <m:oMath xmlns:m="http://schemas.openxmlformats.org/officeDocument/2006/math">
                      <m:r>
                        <a:rPr lang="en-SG" sz="2000" i="1" dirty="0" smtClean="0">
                          <a:latin typeface="Cambria Math" panose="02040503050406030204" pitchFamily="18" charset="0"/>
                        </a:rPr>
                        <m:t>𝑎</m:t>
                      </m:r>
                      <m:r>
                        <a:rPr lang="en-SG" sz="2000" i="1" dirty="0" smtClean="0">
                          <a:latin typeface="Cambria Math" panose="02040503050406030204" pitchFamily="18" charset="0"/>
                        </a:rPr>
                        <m:t> | </m:t>
                      </m:r>
                      <m:r>
                        <a:rPr lang="en-SG" sz="2000" i="1" dirty="0" smtClean="0">
                          <a:latin typeface="Cambria Math" panose="02040503050406030204" pitchFamily="18" charset="0"/>
                        </a:rPr>
                        <m:t>𝑏</m:t>
                      </m:r>
                      <m:r>
                        <a:rPr lang="en-SG" sz="2000" i="1" dirty="0" smtClean="0">
                          <a:latin typeface="Cambria Math" panose="02040503050406030204" pitchFamily="18" charset="0"/>
                        </a:rPr>
                        <m:t> </m:t>
                      </m:r>
                    </m:oMath>
                  </a14:m>
                  <a:r>
                    <a:rPr lang="en-SG" sz="2000" dirty="0"/>
                    <a:t>and </a:t>
                  </a:r>
                  <a14:m>
                    <m:oMath xmlns:m="http://schemas.openxmlformats.org/officeDocument/2006/math">
                      <m:r>
                        <a:rPr lang="en-SG" sz="2000" i="1" dirty="0" smtClean="0">
                          <a:latin typeface="Cambria Math" panose="02040503050406030204" pitchFamily="18" charset="0"/>
                        </a:rPr>
                        <m:t>𝑏</m:t>
                      </m:r>
                      <m:r>
                        <a:rPr lang="en-SG" sz="2000" i="1" dirty="0" smtClean="0">
                          <a:latin typeface="Cambria Math" panose="02040503050406030204" pitchFamily="18" charset="0"/>
                        </a:rPr>
                        <m:t> | </m:t>
                      </m:r>
                      <m:r>
                        <a:rPr lang="en-SG" sz="2000" i="1" dirty="0" smtClean="0">
                          <a:latin typeface="Cambria Math" panose="02040503050406030204" pitchFamily="18" charset="0"/>
                        </a:rPr>
                        <m:t>𝑐</m:t>
                      </m:r>
                    </m:oMath>
                  </a14:m>
                  <a:r>
                    <a:rPr lang="en-SG" sz="2000" dirty="0"/>
                    <a:t>, then </a:t>
                  </a:r>
                  <a14:m>
                    <m:oMath xmlns:m="http://schemas.openxmlformats.org/officeDocument/2006/math">
                      <m:r>
                        <a:rPr lang="en-SG" sz="2000" i="1" dirty="0" smtClean="0">
                          <a:latin typeface="Cambria Math" panose="02040503050406030204" pitchFamily="18" charset="0"/>
                        </a:rPr>
                        <m:t>𝑎</m:t>
                      </m:r>
                      <m:r>
                        <a:rPr lang="en-SG" sz="2000" i="1" dirty="0" smtClean="0">
                          <a:latin typeface="Cambria Math" panose="02040503050406030204" pitchFamily="18" charset="0"/>
                        </a:rPr>
                        <m:t> | </m:t>
                      </m:r>
                      <m:r>
                        <a:rPr lang="en-SG" sz="2000" i="1" dirty="0" smtClean="0">
                          <a:latin typeface="Cambria Math" panose="02040503050406030204" pitchFamily="18" charset="0"/>
                        </a:rPr>
                        <m:t>𝑐</m:t>
                      </m:r>
                    </m:oMath>
                  </a14:m>
                  <a:r>
                    <a:rPr lang="en-SG" sz="2000" dirty="0"/>
                    <a:t>.</a:t>
                  </a:r>
                </a:p>
              </p:txBody>
            </p:sp>
          </mc:Choice>
          <mc:Fallback xmlns="">
            <p:sp>
              <p:nvSpPr>
                <p:cNvPr id="39" name="TextBox 38">
                  <a:extLst>
                    <a:ext uri="{FF2B5EF4-FFF2-40B4-BE49-F238E27FC236}">
                      <a16:creationId xmlns:a16="http://schemas.microsoft.com/office/drawing/2014/main" id="{ED508EAB-591C-4B0B-90FF-73AF217D3CF2}"/>
                    </a:ext>
                  </a:extLst>
                </p:cNvPr>
                <p:cNvSpPr txBox="1">
                  <a:spLocks noRot="1" noChangeAspect="1" noMove="1" noResize="1" noEditPoints="1" noAdjustHandles="1" noChangeArrowheads="1" noChangeShapeType="1" noTextEdit="1"/>
                </p:cNvSpPr>
                <p:nvPr/>
              </p:nvSpPr>
              <p:spPr>
                <a:xfrm>
                  <a:off x="1109375" y="5193984"/>
                  <a:ext cx="7416249" cy="473644"/>
                </a:xfrm>
                <a:prstGeom prst="rect">
                  <a:avLst/>
                </a:prstGeom>
                <a:blipFill>
                  <a:blip r:embed="rId3"/>
                  <a:stretch>
                    <a:fillRect l="-822" t="-9091" b="-25758"/>
                  </a:stretch>
                </a:blipFill>
              </p:spPr>
              <p:txBody>
                <a:bodyPr/>
                <a:lstStyle/>
                <a:p>
                  <a:r>
                    <a:rPr lang="en-SG">
                      <a:noFill/>
                    </a:rPr>
                    <a:t> </a:t>
                  </a:r>
                </a:p>
              </p:txBody>
            </p:sp>
          </mc:Fallback>
        </mc:AlternateContent>
      </p:grpSp>
      <p:sp>
        <p:nvSpPr>
          <p:cNvPr id="30" name="Oval 29"/>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15789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par>
                                <p:cTn id="8" presetID="9"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dissolve">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dirty="0">
                <a:solidFill>
                  <a:schemeClr val="bg1"/>
                </a:solidFill>
              </a:rPr>
              <a:t>Sequences	Mathematical Induction I 	</a:t>
            </a:r>
            <a:r>
              <a:rPr lang="en-SG" sz="1200" b="1" dirty="0">
                <a:solidFill>
                  <a:schemeClr val="accent4">
                    <a:lumMod val="60000"/>
                    <a:lumOff val="40000"/>
                  </a:schemeClr>
                </a:solidFill>
              </a:rPr>
              <a:t>Mathematical Induction II</a:t>
            </a:r>
            <a:r>
              <a:rPr lang="en-SG" sz="1200" dirty="0">
                <a:solidFill>
                  <a:schemeClr val="bg1"/>
                </a:solidFill>
              </a:rPr>
              <a:t>	Well-Ordering Principle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39</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Mathematical Induction II: Any integer &gt; 1 is divisible by a prime number</a:t>
            </a:r>
            <a:endParaRPr lang="en-SG" sz="1100" dirty="0">
              <a:solidFill>
                <a:schemeClr val="bg1"/>
              </a:solidFill>
            </a:endParaRPr>
          </a:p>
        </p:txBody>
      </p:sp>
      <p:sp>
        <p:nvSpPr>
          <p:cNvPr id="30" name="TextBox 29">
            <a:extLst>
              <a:ext uri="{FF2B5EF4-FFF2-40B4-BE49-F238E27FC236}">
                <a16:creationId xmlns:a16="http://schemas.microsoft.com/office/drawing/2014/main" id="{99D5B86E-F2EA-4F28-B63A-9D39A73F9EB5}"/>
              </a:ext>
            </a:extLst>
          </p:cNvPr>
          <p:cNvSpPr txBox="1"/>
          <p:nvPr/>
        </p:nvSpPr>
        <p:spPr>
          <a:xfrm>
            <a:off x="324356" y="871673"/>
            <a:ext cx="8212633" cy="461665"/>
          </a:xfrm>
          <a:prstGeom prst="rect">
            <a:avLst/>
          </a:prstGeom>
          <a:noFill/>
          <a:ln>
            <a:noFill/>
          </a:ln>
        </p:spPr>
        <p:txBody>
          <a:bodyPr wrap="square" rtlCol="0">
            <a:spAutoFit/>
          </a:bodyPr>
          <a:lstStyle/>
          <a:p>
            <a:pPr>
              <a:tabLst>
                <a:tab pos="457200" algn="l"/>
                <a:tab pos="1371600" algn="l"/>
                <a:tab pos="1547813" algn="l"/>
              </a:tabLst>
            </a:pPr>
            <a:r>
              <a:rPr lang="en-US" altLang="en-US" sz="2400" dirty="0"/>
              <a:t>Prove: Any integer greater than 1 is divisible by a prime number.</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27A0B2B-E138-466C-AFA2-BF0F82EA9574}"/>
                  </a:ext>
                </a:extLst>
              </p:cNvPr>
              <p:cNvSpPr txBox="1"/>
              <p:nvPr/>
            </p:nvSpPr>
            <p:spPr>
              <a:xfrm>
                <a:off x="144379" y="1381114"/>
                <a:ext cx="8662737" cy="5032147"/>
              </a:xfrm>
              <a:prstGeom prst="rect">
                <a:avLst/>
              </a:prstGeom>
              <a:solidFill>
                <a:schemeClr val="accent4">
                  <a:lumMod val="20000"/>
                  <a:lumOff val="80000"/>
                </a:schemeClr>
              </a:solidFill>
            </p:spPr>
            <p:txBody>
              <a:bodyPr wrap="square" rtlCol="0">
                <a:spAutoFit/>
              </a:bodyPr>
              <a:lstStyle/>
              <a:p>
                <a:r>
                  <a:rPr lang="en-SG" sz="2400" dirty="0"/>
                  <a:t>Proof (by </a:t>
                </a:r>
                <a:r>
                  <a:rPr lang="en-SG" sz="2400" i="1" dirty="0" err="1"/>
                  <a:t>2PI</a:t>
                </a:r>
                <a:r>
                  <a:rPr lang="en-SG" sz="2400" dirty="0"/>
                  <a:t>):</a:t>
                </a:r>
              </a:p>
              <a:p>
                <a:pPr marL="444500" indent="-444500">
                  <a:tabLst>
                    <a:tab pos="444500" algn="l"/>
                  </a:tabLst>
                </a:pPr>
                <a:r>
                  <a:rPr lang="en-SG" sz="2200" dirty="0"/>
                  <a:t>1.	Let </a:t>
                </a:r>
                <a14:m>
                  <m:oMath xmlns:m="http://schemas.openxmlformats.org/officeDocument/2006/math">
                    <m:r>
                      <a:rPr lang="en-SG" sz="2200" i="1" dirty="0" smtClean="0">
                        <a:latin typeface="Cambria Math" panose="02040503050406030204" pitchFamily="18" charset="0"/>
                      </a:rPr>
                      <m:t>𝑃</m:t>
                    </m:r>
                    <m:d>
                      <m:dPr>
                        <m:ctrlPr>
                          <a:rPr lang="en-SG" sz="2200" i="1" dirty="0" smtClean="0">
                            <a:latin typeface="Cambria Math" panose="02040503050406030204" pitchFamily="18" charset="0"/>
                          </a:rPr>
                        </m:ctrlPr>
                      </m:dPr>
                      <m:e>
                        <m:r>
                          <a:rPr lang="en-SG" sz="2200" i="1" dirty="0" smtClean="0">
                            <a:latin typeface="Cambria Math" panose="02040503050406030204" pitchFamily="18" charset="0"/>
                          </a:rPr>
                          <m:t>𝑛</m:t>
                        </m:r>
                      </m:e>
                    </m:d>
                    <m:r>
                      <a:rPr lang="en-US" sz="2200" b="0" i="1" dirty="0" smtClean="0">
                        <a:latin typeface="Cambria Math" panose="02040503050406030204" pitchFamily="18" charset="0"/>
                        <a:ea typeface="Cambria Math" panose="02040503050406030204" pitchFamily="18" charset="0"/>
                      </a:rPr>
                      <m:t>≡</m:t>
                    </m:r>
                  </m:oMath>
                </a14:m>
                <a:r>
                  <a:rPr lang="en-SG" sz="2200" dirty="0"/>
                  <a:t> (</a:t>
                </a:r>
                <a14:m>
                  <m:oMath xmlns:m="http://schemas.openxmlformats.org/officeDocument/2006/math">
                    <m:r>
                      <a:rPr lang="en-SG" sz="2200" i="1" dirty="0" smtClean="0">
                        <a:latin typeface="Cambria Math" panose="02040503050406030204" pitchFamily="18" charset="0"/>
                      </a:rPr>
                      <m:t>𝑛</m:t>
                    </m:r>
                  </m:oMath>
                </a14:m>
                <a:r>
                  <a:rPr lang="en-SG" sz="2200" dirty="0"/>
                  <a:t> is divisible by a prime), for </a:t>
                </a:r>
                <a14:m>
                  <m:oMath xmlns:m="http://schemas.openxmlformats.org/officeDocument/2006/math">
                    <m:r>
                      <a:rPr lang="en-SG" sz="2200" b="0" i="1" smtClean="0">
                        <a:latin typeface="Cambria Math" panose="02040503050406030204" pitchFamily="18" charset="0"/>
                      </a:rPr>
                      <m:t>𝑛</m:t>
                    </m:r>
                    <m:r>
                      <a:rPr lang="en-SG" sz="2200" b="0" i="1" smtClean="0">
                        <a:latin typeface="Cambria Math" panose="02040503050406030204" pitchFamily="18" charset="0"/>
                      </a:rPr>
                      <m:t>&gt;1</m:t>
                    </m:r>
                  </m:oMath>
                </a14:m>
                <a:r>
                  <a:rPr lang="en-SG" sz="2200" dirty="0"/>
                  <a:t>.</a:t>
                </a:r>
              </a:p>
              <a:p>
                <a:pPr>
                  <a:spcBef>
                    <a:spcPts val="600"/>
                  </a:spcBef>
                  <a:tabLst>
                    <a:tab pos="444500" algn="l"/>
                  </a:tabLst>
                </a:pPr>
                <a:r>
                  <a:rPr lang="en-SG" sz="2200" dirty="0"/>
                  <a:t>2.	Basis step:  </a:t>
                </a:r>
                <a14:m>
                  <m:oMath xmlns:m="http://schemas.openxmlformats.org/officeDocument/2006/math">
                    <m:r>
                      <a:rPr lang="en-SG" sz="2200" i="1" dirty="0" smtClean="0">
                        <a:latin typeface="Cambria Math" panose="02040503050406030204" pitchFamily="18" charset="0"/>
                      </a:rPr>
                      <m:t>𝑃</m:t>
                    </m:r>
                    <m:r>
                      <a:rPr lang="en-SG" sz="2200" i="1" dirty="0" smtClean="0">
                        <a:latin typeface="Cambria Math" panose="02040503050406030204" pitchFamily="18" charset="0"/>
                      </a:rPr>
                      <m:t>(2) </m:t>
                    </m:r>
                  </m:oMath>
                </a14:m>
                <a:r>
                  <a:rPr lang="en-SG" sz="2200" dirty="0"/>
                  <a:t>is true since 2 is divisible by 2.</a:t>
                </a:r>
              </a:p>
              <a:p>
                <a:pPr marL="444500" indent="-444500">
                  <a:spcBef>
                    <a:spcPts val="600"/>
                  </a:spcBef>
                  <a:tabLst>
                    <a:tab pos="444500" algn="l"/>
                  </a:tabLst>
                </a:pPr>
                <a:r>
                  <a:rPr lang="en-SG" sz="2200" dirty="0"/>
                  <a:t>3.	Inductive step: </a:t>
                </a:r>
                <a:r>
                  <a:rPr lang="en-SG" sz="2200" dirty="0">
                    <a:solidFill>
                      <a:srgbClr val="006600"/>
                    </a:solidFill>
                  </a:rPr>
                  <a:t>To show that for all integers </a:t>
                </a:r>
                <a14:m>
                  <m:oMath xmlns:m="http://schemas.openxmlformats.org/officeDocument/2006/math">
                    <m:r>
                      <a:rPr lang="en-SG" sz="2200" b="0" i="1" smtClean="0">
                        <a:solidFill>
                          <a:srgbClr val="006600"/>
                        </a:solidFill>
                        <a:latin typeface="Cambria Math" panose="02040503050406030204" pitchFamily="18" charset="0"/>
                      </a:rPr>
                      <m:t>𝑘</m:t>
                    </m:r>
                    <m:r>
                      <a:rPr lang="en-SG" sz="2200" b="0" i="1" smtClean="0">
                        <a:solidFill>
                          <a:srgbClr val="006600"/>
                        </a:solidFill>
                        <a:latin typeface="Cambria Math" panose="02040503050406030204" pitchFamily="18" charset="0"/>
                        <a:ea typeface="Cambria Math" panose="02040503050406030204" pitchFamily="18" charset="0"/>
                      </a:rPr>
                      <m:t>≥2</m:t>
                    </m:r>
                  </m:oMath>
                </a14:m>
                <a:r>
                  <a:rPr lang="en-SG" sz="2200" dirty="0">
                    <a:solidFill>
                      <a:srgbClr val="006600"/>
                    </a:solidFill>
                  </a:rPr>
                  <a:t>, if </a:t>
                </a:r>
                <a14:m>
                  <m:oMath xmlns:m="http://schemas.openxmlformats.org/officeDocument/2006/math">
                    <m:r>
                      <a:rPr lang="en-SG" sz="2200" i="1" dirty="0" smtClean="0">
                        <a:solidFill>
                          <a:srgbClr val="006600"/>
                        </a:solidFill>
                        <a:latin typeface="Cambria Math" panose="02040503050406030204" pitchFamily="18" charset="0"/>
                      </a:rPr>
                      <m:t>𝑃</m:t>
                    </m:r>
                    <m:r>
                      <a:rPr lang="en-SG" sz="2200" i="1" dirty="0" smtClean="0">
                        <a:solidFill>
                          <a:srgbClr val="006600"/>
                        </a:solidFill>
                        <a:latin typeface="Cambria Math" panose="02040503050406030204" pitchFamily="18" charset="0"/>
                      </a:rPr>
                      <m:t>(</m:t>
                    </m:r>
                    <m:r>
                      <a:rPr lang="en-SG" sz="2200" i="1" dirty="0" err="1">
                        <a:solidFill>
                          <a:srgbClr val="006600"/>
                        </a:solidFill>
                        <a:latin typeface="Cambria Math" panose="02040503050406030204" pitchFamily="18" charset="0"/>
                      </a:rPr>
                      <m:t>𝑖</m:t>
                    </m:r>
                    <m:r>
                      <a:rPr lang="en-SG" sz="2200" i="1" dirty="0">
                        <a:solidFill>
                          <a:srgbClr val="006600"/>
                        </a:solidFill>
                        <a:latin typeface="Cambria Math" panose="02040503050406030204" pitchFamily="18" charset="0"/>
                      </a:rPr>
                      <m:t>)</m:t>
                    </m:r>
                  </m:oMath>
                </a14:m>
                <a:r>
                  <a:rPr lang="en-SG" sz="2200" dirty="0">
                    <a:solidFill>
                      <a:srgbClr val="006600"/>
                    </a:solidFill>
                  </a:rPr>
                  <a:t> is true for all integers </a:t>
                </a:r>
                <a14:m>
                  <m:oMath xmlns:m="http://schemas.openxmlformats.org/officeDocument/2006/math">
                    <m:r>
                      <a:rPr lang="en-SG" sz="2200" i="1" dirty="0" smtClean="0">
                        <a:solidFill>
                          <a:srgbClr val="006600"/>
                        </a:solidFill>
                        <a:latin typeface="Cambria Math" panose="02040503050406030204" pitchFamily="18" charset="0"/>
                      </a:rPr>
                      <m:t>𝑖</m:t>
                    </m:r>
                  </m:oMath>
                </a14:m>
                <a:r>
                  <a:rPr lang="en-SG" sz="2200" dirty="0">
                    <a:solidFill>
                      <a:srgbClr val="006600"/>
                    </a:solidFill>
                  </a:rPr>
                  <a:t> from 2 through </a:t>
                </a:r>
                <a14:m>
                  <m:oMath xmlns:m="http://schemas.openxmlformats.org/officeDocument/2006/math">
                    <m:r>
                      <a:rPr lang="en-SG" sz="2200" i="1" dirty="0" smtClean="0">
                        <a:solidFill>
                          <a:srgbClr val="006600"/>
                        </a:solidFill>
                        <a:latin typeface="Cambria Math" panose="02040503050406030204" pitchFamily="18" charset="0"/>
                      </a:rPr>
                      <m:t>𝑘</m:t>
                    </m:r>
                  </m:oMath>
                </a14:m>
                <a:r>
                  <a:rPr lang="en-SG" sz="2200" dirty="0">
                    <a:solidFill>
                      <a:srgbClr val="006600"/>
                    </a:solidFill>
                  </a:rPr>
                  <a:t>, then </a:t>
                </a:r>
                <a14:m>
                  <m:oMath xmlns:m="http://schemas.openxmlformats.org/officeDocument/2006/math">
                    <m:r>
                      <a:rPr lang="en-SG" sz="2200" i="1" dirty="0" smtClean="0">
                        <a:solidFill>
                          <a:srgbClr val="006600"/>
                        </a:solidFill>
                        <a:latin typeface="Cambria Math" panose="02040503050406030204" pitchFamily="18" charset="0"/>
                      </a:rPr>
                      <m:t>𝑃</m:t>
                    </m:r>
                    <m:r>
                      <a:rPr lang="en-SG" sz="2200" i="1" dirty="0" smtClean="0">
                        <a:solidFill>
                          <a:srgbClr val="006600"/>
                        </a:solidFill>
                        <a:latin typeface="Cambria Math" panose="02040503050406030204" pitchFamily="18" charset="0"/>
                      </a:rPr>
                      <m:t>(</m:t>
                    </m:r>
                    <m:r>
                      <a:rPr lang="en-SG" sz="2200" i="1" dirty="0" smtClean="0">
                        <a:solidFill>
                          <a:srgbClr val="006600"/>
                        </a:solidFill>
                        <a:latin typeface="Cambria Math" panose="02040503050406030204" pitchFamily="18" charset="0"/>
                      </a:rPr>
                      <m:t>𝑘</m:t>
                    </m:r>
                    <m:r>
                      <a:rPr lang="en-SG" sz="2200" i="1" dirty="0" smtClean="0">
                        <a:solidFill>
                          <a:srgbClr val="006600"/>
                        </a:solidFill>
                        <a:latin typeface="Cambria Math" panose="02040503050406030204" pitchFamily="18" charset="0"/>
                      </a:rPr>
                      <m:t>+1)</m:t>
                    </m:r>
                  </m:oMath>
                </a14:m>
                <a:r>
                  <a:rPr lang="en-SG" sz="2200" dirty="0">
                    <a:solidFill>
                      <a:srgbClr val="006600"/>
                    </a:solidFill>
                  </a:rPr>
                  <a:t> is also true.</a:t>
                </a:r>
              </a:p>
              <a:p>
                <a:pPr marL="1071563" indent="-627063">
                  <a:tabLst>
                    <a:tab pos="1071563" algn="l"/>
                  </a:tabLst>
                </a:pPr>
                <a:r>
                  <a:rPr lang="en-SG" sz="2000" dirty="0"/>
                  <a:t>3.1.	Case 1 </a:t>
                </a:r>
                <a:r>
                  <a:rPr lang="en-SG" sz="2000" i="1" dirty="0"/>
                  <a:t>(</a:t>
                </a:r>
                <a14:m>
                  <m:oMath xmlns:m="http://schemas.openxmlformats.org/officeDocument/2006/math">
                    <m:r>
                      <a:rPr lang="en-SG" sz="2000" i="1" dirty="0" smtClean="0">
                        <a:latin typeface="Cambria Math" panose="02040503050406030204" pitchFamily="18" charset="0"/>
                      </a:rPr>
                      <m:t>𝑘</m:t>
                    </m:r>
                    <m:r>
                      <a:rPr lang="en-SG" sz="2000" i="1" dirty="0" smtClean="0">
                        <a:latin typeface="Cambria Math" panose="02040503050406030204" pitchFamily="18" charset="0"/>
                      </a:rPr>
                      <m:t>+1</m:t>
                    </m:r>
                  </m:oMath>
                </a14:m>
                <a:r>
                  <a:rPr lang="en-SG" sz="2000" dirty="0"/>
                  <a:t> is prime): In this case </a:t>
                </a:r>
                <a14:m>
                  <m:oMath xmlns:m="http://schemas.openxmlformats.org/officeDocument/2006/math">
                    <m:r>
                      <a:rPr lang="en-SG" sz="2000" i="1" dirty="0" smtClean="0">
                        <a:latin typeface="Cambria Math" panose="02040503050406030204" pitchFamily="18" charset="0"/>
                      </a:rPr>
                      <m:t>𝑘</m:t>
                    </m:r>
                    <m:r>
                      <a:rPr lang="en-SG" sz="2000" i="1" dirty="0" smtClean="0">
                        <a:latin typeface="Cambria Math" panose="02040503050406030204" pitchFamily="18" charset="0"/>
                      </a:rPr>
                      <m:t>+1</m:t>
                    </m:r>
                  </m:oMath>
                </a14:m>
                <a:r>
                  <a:rPr lang="en-SG" sz="2000" dirty="0"/>
                  <a:t> is divisible by a prime number which is itself.</a:t>
                </a:r>
                <a:endParaRPr lang="en-SG" sz="2000" i="1" dirty="0"/>
              </a:p>
              <a:p>
                <a:pPr marL="1071563" indent="-627063">
                  <a:spcBef>
                    <a:spcPts val="600"/>
                  </a:spcBef>
                  <a:tabLst>
                    <a:tab pos="1071563" algn="l"/>
                  </a:tabLst>
                </a:pPr>
                <a:r>
                  <a:rPr lang="en-SG" sz="2000" dirty="0"/>
                  <a:t>3.2.	Case 2 </a:t>
                </a:r>
                <a:r>
                  <a:rPr lang="en-SG" sz="2000" i="1" dirty="0"/>
                  <a:t>(</a:t>
                </a:r>
                <a14:m>
                  <m:oMath xmlns:m="http://schemas.openxmlformats.org/officeDocument/2006/math">
                    <m:r>
                      <a:rPr lang="en-SG" sz="2000" i="1" dirty="0" smtClean="0">
                        <a:latin typeface="Cambria Math" panose="02040503050406030204" pitchFamily="18" charset="0"/>
                      </a:rPr>
                      <m:t>𝑘</m:t>
                    </m:r>
                    <m:r>
                      <a:rPr lang="en-SG" sz="2000" i="1" dirty="0" smtClean="0">
                        <a:latin typeface="Cambria Math" panose="02040503050406030204" pitchFamily="18" charset="0"/>
                      </a:rPr>
                      <m:t>+1</m:t>
                    </m:r>
                  </m:oMath>
                </a14:m>
                <a:r>
                  <a:rPr lang="en-SG" sz="2000" dirty="0"/>
                  <a:t> is not prime): In this case </a:t>
                </a:r>
                <a14:m>
                  <m:oMath xmlns:m="http://schemas.openxmlformats.org/officeDocument/2006/math">
                    <m:r>
                      <a:rPr lang="en-SG" sz="2000" i="1" dirty="0" smtClean="0">
                        <a:latin typeface="Cambria Math" panose="02040503050406030204" pitchFamily="18" charset="0"/>
                      </a:rPr>
                      <m:t>𝑘</m:t>
                    </m:r>
                    <m:r>
                      <a:rPr lang="en-SG" sz="2000" i="1" dirty="0" smtClean="0">
                        <a:latin typeface="Cambria Math" panose="02040503050406030204" pitchFamily="18" charset="0"/>
                      </a:rPr>
                      <m:t>+1 = </m:t>
                    </m:r>
                    <m:r>
                      <a:rPr lang="en-SG" sz="2000" i="1" dirty="0" smtClean="0">
                        <a:latin typeface="Cambria Math" panose="02040503050406030204" pitchFamily="18" charset="0"/>
                      </a:rPr>
                      <m:t>𝑎𝑏</m:t>
                    </m:r>
                    <m:r>
                      <a:rPr lang="en-SG" sz="2000" i="1" dirty="0" smtClean="0">
                        <a:latin typeface="Cambria Math" panose="02040503050406030204" pitchFamily="18" charset="0"/>
                      </a:rPr>
                      <m:t> </m:t>
                    </m:r>
                  </m:oMath>
                </a14:m>
                <a:r>
                  <a:rPr lang="en-SG" sz="2000" dirty="0"/>
                  <a:t>where </a:t>
                </a:r>
                <a14:m>
                  <m:oMath xmlns:m="http://schemas.openxmlformats.org/officeDocument/2006/math">
                    <m:r>
                      <a:rPr lang="en-SG" sz="2000" i="1" dirty="0" smtClean="0">
                        <a:latin typeface="Cambria Math" panose="02040503050406030204" pitchFamily="18" charset="0"/>
                      </a:rPr>
                      <m:t>𝑎</m:t>
                    </m:r>
                  </m:oMath>
                </a14:m>
                <a:r>
                  <a:rPr lang="en-SG" sz="2000" dirty="0"/>
                  <a:t> and </a:t>
                </a:r>
                <a14:m>
                  <m:oMath xmlns:m="http://schemas.openxmlformats.org/officeDocument/2006/math">
                    <m:r>
                      <a:rPr lang="en-SG" sz="2000" i="1" dirty="0" smtClean="0">
                        <a:latin typeface="Cambria Math" panose="02040503050406030204" pitchFamily="18" charset="0"/>
                      </a:rPr>
                      <m:t>𝑏</m:t>
                    </m:r>
                  </m:oMath>
                </a14:m>
                <a:r>
                  <a:rPr lang="en-SG" sz="2000" dirty="0"/>
                  <a:t> are integers with </a:t>
                </a:r>
                <a14:m>
                  <m:oMath xmlns:m="http://schemas.openxmlformats.org/officeDocument/2006/math">
                    <m:r>
                      <a:rPr lang="en-SG" sz="2000" i="1" dirty="0" smtClean="0">
                        <a:latin typeface="Cambria Math" panose="02040503050406030204" pitchFamily="18" charset="0"/>
                      </a:rPr>
                      <m:t>1&lt;</m:t>
                    </m:r>
                    <m:r>
                      <a:rPr lang="en-SG" sz="2000" i="1" dirty="0" smtClean="0">
                        <a:latin typeface="Cambria Math" panose="02040503050406030204" pitchFamily="18" charset="0"/>
                      </a:rPr>
                      <m:t>𝑎</m:t>
                    </m:r>
                    <m:r>
                      <a:rPr lang="en-SG" sz="2000" i="1" dirty="0" smtClean="0">
                        <a:latin typeface="Cambria Math" panose="02040503050406030204" pitchFamily="18" charset="0"/>
                      </a:rPr>
                      <m:t>&lt;</m:t>
                    </m:r>
                    <m:r>
                      <a:rPr lang="en-SG" sz="2000" i="1" dirty="0" smtClean="0">
                        <a:latin typeface="Cambria Math" panose="02040503050406030204" pitchFamily="18" charset="0"/>
                      </a:rPr>
                      <m:t>𝑘</m:t>
                    </m:r>
                    <m:r>
                      <a:rPr lang="en-SG" sz="2000" i="1" dirty="0" smtClean="0">
                        <a:latin typeface="Cambria Math" panose="02040503050406030204" pitchFamily="18" charset="0"/>
                      </a:rPr>
                      <m:t>+1 </m:t>
                    </m:r>
                  </m:oMath>
                </a14:m>
                <a:r>
                  <a:rPr lang="en-SG" sz="2000" dirty="0"/>
                  <a:t>and </a:t>
                </a:r>
                <a14:m>
                  <m:oMath xmlns:m="http://schemas.openxmlformats.org/officeDocument/2006/math">
                    <m:r>
                      <a:rPr lang="en-SG" sz="2000" i="1" dirty="0" smtClean="0">
                        <a:latin typeface="Cambria Math" panose="02040503050406030204" pitchFamily="18" charset="0"/>
                      </a:rPr>
                      <m:t>1&lt;</m:t>
                    </m:r>
                    <m:r>
                      <a:rPr lang="en-SG" sz="2000" i="1" dirty="0" smtClean="0">
                        <a:latin typeface="Cambria Math" panose="02040503050406030204" pitchFamily="18" charset="0"/>
                      </a:rPr>
                      <m:t>𝑏</m:t>
                    </m:r>
                    <m:r>
                      <a:rPr lang="en-SG" sz="2000" i="1" dirty="0" smtClean="0">
                        <a:latin typeface="Cambria Math" panose="02040503050406030204" pitchFamily="18" charset="0"/>
                      </a:rPr>
                      <m:t>&lt;</m:t>
                    </m:r>
                    <m:r>
                      <a:rPr lang="en-SG" sz="2000" i="1" dirty="0" smtClean="0">
                        <a:latin typeface="Cambria Math" panose="02040503050406030204" pitchFamily="18" charset="0"/>
                      </a:rPr>
                      <m:t>𝑘</m:t>
                    </m:r>
                    <m:r>
                      <a:rPr lang="en-SG" sz="2000" i="1" dirty="0" smtClean="0">
                        <a:latin typeface="Cambria Math" panose="02040503050406030204" pitchFamily="18" charset="0"/>
                      </a:rPr>
                      <m:t>+1</m:t>
                    </m:r>
                  </m:oMath>
                </a14:m>
                <a:r>
                  <a:rPr lang="en-SG" sz="2000" dirty="0"/>
                  <a:t>.</a:t>
                </a:r>
              </a:p>
              <a:p>
                <a:pPr marL="1792288" indent="-720725">
                  <a:spcBef>
                    <a:spcPts val="600"/>
                  </a:spcBef>
                  <a:tabLst>
                    <a:tab pos="1792288" algn="l"/>
                  </a:tabLst>
                </a:pPr>
                <a:r>
                  <a:rPr lang="en-SG" dirty="0"/>
                  <a:t>3.2.1.	Thus, in particular, </a:t>
                </a:r>
                <a14:m>
                  <m:oMath xmlns:m="http://schemas.openxmlformats.org/officeDocument/2006/math">
                    <m:r>
                      <a:rPr lang="en-SG" i="1" dirty="0" smtClean="0">
                        <a:latin typeface="Cambria Math" panose="02040503050406030204" pitchFamily="18" charset="0"/>
                      </a:rPr>
                      <m:t>2 </m:t>
                    </m:r>
                    <m:r>
                      <a:rPr lang="en-SG" i="1" dirty="0">
                        <a:latin typeface="Cambria Math" panose="02040503050406030204" pitchFamily="18" charset="0"/>
                        <a:sym typeface="Symbol" panose="05050102010706020507" pitchFamily="18" charset="2"/>
                      </a:rPr>
                      <m:t> </m:t>
                    </m:r>
                    <m:r>
                      <a:rPr lang="en-SG" i="1" dirty="0">
                        <a:latin typeface="Cambria Math" panose="02040503050406030204" pitchFamily="18" charset="0"/>
                        <a:sym typeface="Symbol" panose="05050102010706020507" pitchFamily="18" charset="2"/>
                      </a:rPr>
                      <m:t>𝑎</m:t>
                    </m:r>
                    <m:r>
                      <a:rPr lang="en-SG" i="1" dirty="0">
                        <a:latin typeface="Cambria Math" panose="02040503050406030204" pitchFamily="18" charset="0"/>
                        <a:sym typeface="Symbol" panose="05050102010706020507" pitchFamily="18" charset="2"/>
                      </a:rPr>
                      <m:t>  </m:t>
                    </m:r>
                    <m:r>
                      <a:rPr lang="en-SG" i="1" dirty="0">
                        <a:latin typeface="Cambria Math" panose="02040503050406030204" pitchFamily="18" charset="0"/>
                        <a:sym typeface="Symbol" panose="05050102010706020507" pitchFamily="18" charset="2"/>
                      </a:rPr>
                      <m:t>𝑘</m:t>
                    </m:r>
                    <m:r>
                      <a:rPr lang="en-SG" i="1" dirty="0">
                        <a:latin typeface="Cambria Math" panose="02040503050406030204" pitchFamily="18" charset="0"/>
                        <a:sym typeface="Symbol" panose="05050102010706020507" pitchFamily="18" charset="2"/>
                      </a:rPr>
                      <m:t> </m:t>
                    </m:r>
                  </m:oMath>
                </a14:m>
                <a:r>
                  <a:rPr lang="en-SG" dirty="0">
                    <a:sym typeface="Symbol" panose="05050102010706020507" pitchFamily="18" charset="2"/>
                  </a:rPr>
                  <a:t>and so by inductive hypothesis, </a:t>
                </a:r>
                <a14:m>
                  <m:oMath xmlns:m="http://schemas.openxmlformats.org/officeDocument/2006/math">
                    <m:r>
                      <a:rPr lang="en-SG" i="1" dirty="0" smtClean="0">
                        <a:latin typeface="Cambria Math" panose="02040503050406030204" pitchFamily="18" charset="0"/>
                        <a:sym typeface="Symbol" panose="05050102010706020507" pitchFamily="18" charset="2"/>
                      </a:rPr>
                      <m:t>𝑎</m:t>
                    </m:r>
                  </m:oMath>
                </a14:m>
                <a:r>
                  <a:rPr lang="en-SG" dirty="0">
                    <a:sym typeface="Symbol" panose="05050102010706020507" pitchFamily="18" charset="2"/>
                  </a:rPr>
                  <a:t> is divisible by a prime number </a:t>
                </a:r>
                <a14:m>
                  <m:oMath xmlns:m="http://schemas.openxmlformats.org/officeDocument/2006/math">
                    <m:r>
                      <a:rPr lang="en-SG" i="1" dirty="0" smtClean="0">
                        <a:latin typeface="Cambria Math" panose="02040503050406030204" pitchFamily="18" charset="0"/>
                        <a:sym typeface="Symbol" panose="05050102010706020507" pitchFamily="18" charset="2"/>
                      </a:rPr>
                      <m:t>𝑝</m:t>
                    </m:r>
                  </m:oMath>
                </a14:m>
                <a:r>
                  <a:rPr lang="en-SG" dirty="0">
                    <a:sym typeface="Symbol" panose="05050102010706020507" pitchFamily="18" charset="2"/>
                  </a:rPr>
                  <a:t>.</a:t>
                </a:r>
                <a:endParaRPr lang="en-SG" dirty="0"/>
              </a:p>
              <a:p>
                <a:pPr marL="1792288" indent="-720725">
                  <a:spcBef>
                    <a:spcPts val="600"/>
                  </a:spcBef>
                  <a:tabLst>
                    <a:tab pos="1792288" algn="l"/>
                  </a:tabLst>
                </a:pPr>
                <a:r>
                  <a:rPr lang="en-SG" dirty="0"/>
                  <a:t>3.2.2.	In addition, because </a:t>
                </a:r>
                <a14:m>
                  <m:oMath xmlns:m="http://schemas.openxmlformats.org/officeDocument/2006/math">
                    <m:r>
                      <a:rPr lang="en-SG" i="1" dirty="0" smtClean="0">
                        <a:latin typeface="Cambria Math" panose="02040503050406030204" pitchFamily="18" charset="0"/>
                      </a:rPr>
                      <m:t>𝑘</m:t>
                    </m:r>
                    <m:r>
                      <a:rPr lang="en-SG" i="1" dirty="0" smtClean="0">
                        <a:latin typeface="Cambria Math" panose="02040503050406030204" pitchFamily="18" charset="0"/>
                      </a:rPr>
                      <m:t>+1 = </m:t>
                    </m:r>
                    <m:r>
                      <a:rPr lang="en-SG" i="1" dirty="0" smtClean="0">
                        <a:latin typeface="Cambria Math" panose="02040503050406030204" pitchFamily="18" charset="0"/>
                      </a:rPr>
                      <m:t>𝑎𝑏</m:t>
                    </m:r>
                  </m:oMath>
                </a14:m>
                <a:r>
                  <a:rPr lang="en-SG" dirty="0"/>
                  <a:t>, so </a:t>
                </a:r>
                <a14:m>
                  <m:oMath xmlns:m="http://schemas.openxmlformats.org/officeDocument/2006/math">
                    <m:r>
                      <a:rPr lang="en-SG" i="1" dirty="0" smtClean="0">
                        <a:latin typeface="Cambria Math" panose="02040503050406030204" pitchFamily="18" charset="0"/>
                      </a:rPr>
                      <m:t>𝑘</m:t>
                    </m:r>
                    <m:r>
                      <a:rPr lang="en-SG" i="1" dirty="0" smtClean="0">
                        <a:latin typeface="Cambria Math" panose="02040503050406030204" pitchFamily="18" charset="0"/>
                      </a:rPr>
                      <m:t>+1</m:t>
                    </m:r>
                  </m:oMath>
                </a14:m>
                <a:r>
                  <a:rPr lang="en-SG" dirty="0"/>
                  <a:t> is divisible by </a:t>
                </a:r>
                <a14:m>
                  <m:oMath xmlns:m="http://schemas.openxmlformats.org/officeDocument/2006/math">
                    <m:r>
                      <a:rPr lang="en-SG" i="1" dirty="0" smtClean="0">
                        <a:latin typeface="Cambria Math" panose="02040503050406030204" pitchFamily="18" charset="0"/>
                      </a:rPr>
                      <m:t>𝑎</m:t>
                    </m:r>
                  </m:oMath>
                </a14:m>
                <a:r>
                  <a:rPr lang="en-SG" dirty="0">
                    <a:sym typeface="Symbol" panose="05050102010706020507" pitchFamily="18" charset="2"/>
                  </a:rPr>
                  <a:t>.</a:t>
                </a:r>
              </a:p>
              <a:p>
                <a:pPr marL="1792288" indent="-720725">
                  <a:spcBef>
                    <a:spcPts val="600"/>
                  </a:spcBef>
                  <a:tabLst>
                    <a:tab pos="1792288" algn="l"/>
                  </a:tabLst>
                </a:pPr>
                <a:r>
                  <a:rPr lang="en-SG" dirty="0">
                    <a:sym typeface="Symbol" panose="05050102010706020507" pitchFamily="18" charset="2"/>
                  </a:rPr>
                  <a:t>3.2.3.	By </a:t>
                </a:r>
                <a:r>
                  <a:rPr lang="en-SG" dirty="0">
                    <a:solidFill>
                      <a:srgbClr val="006600"/>
                    </a:solidFill>
                    <a:sym typeface="Symbol" panose="05050102010706020507" pitchFamily="18" charset="2"/>
                  </a:rPr>
                  <a:t>transitivity of divisibility</a:t>
                </a:r>
                <a:r>
                  <a:rPr lang="en-SG" dirty="0">
                    <a:sym typeface="Symbol" panose="05050102010706020507" pitchFamily="18" charset="2"/>
                  </a:rPr>
                  <a:t>, </a:t>
                </a:r>
                <a14:m>
                  <m:oMath xmlns:m="http://schemas.openxmlformats.org/officeDocument/2006/math">
                    <m:r>
                      <a:rPr lang="en-SG" i="1" dirty="0" smtClean="0">
                        <a:latin typeface="Cambria Math" panose="02040503050406030204" pitchFamily="18" charset="0"/>
                        <a:sym typeface="Symbol" panose="05050102010706020507" pitchFamily="18" charset="2"/>
                      </a:rPr>
                      <m:t>𝑘</m:t>
                    </m:r>
                    <m:r>
                      <a:rPr lang="en-SG" i="1" dirty="0" smtClean="0">
                        <a:latin typeface="Cambria Math" panose="02040503050406030204" pitchFamily="18" charset="0"/>
                        <a:sym typeface="Symbol" panose="05050102010706020507" pitchFamily="18" charset="2"/>
                      </a:rPr>
                      <m:t>+1</m:t>
                    </m:r>
                  </m:oMath>
                </a14:m>
                <a:r>
                  <a:rPr lang="en-SG" dirty="0">
                    <a:sym typeface="Symbol" panose="05050102010706020507" pitchFamily="18" charset="2"/>
                  </a:rPr>
                  <a:t> is divisible by a prime </a:t>
                </a:r>
                <a14:m>
                  <m:oMath xmlns:m="http://schemas.openxmlformats.org/officeDocument/2006/math">
                    <m:r>
                      <a:rPr lang="en-SG" i="1" dirty="0" smtClean="0">
                        <a:latin typeface="Cambria Math" panose="02040503050406030204" pitchFamily="18" charset="0"/>
                        <a:sym typeface="Symbol" panose="05050102010706020507" pitchFamily="18" charset="2"/>
                      </a:rPr>
                      <m:t>𝑝</m:t>
                    </m:r>
                  </m:oMath>
                </a14:m>
                <a:r>
                  <a:rPr lang="en-SG" dirty="0">
                    <a:sym typeface="Symbol" panose="05050102010706020507" pitchFamily="18" charset="2"/>
                  </a:rPr>
                  <a:t>.</a:t>
                </a:r>
                <a:endParaRPr lang="en-SG" dirty="0"/>
              </a:p>
              <a:p>
                <a:pPr>
                  <a:spcBef>
                    <a:spcPts val="600"/>
                  </a:spcBef>
                  <a:tabLst>
                    <a:tab pos="444500" algn="l"/>
                  </a:tabLst>
                </a:pPr>
                <a:r>
                  <a:rPr lang="en-SG" sz="2200" dirty="0"/>
                  <a:t>4.	Therefore any integer greater than 1 is divisible by a prime.</a:t>
                </a:r>
              </a:p>
            </p:txBody>
          </p:sp>
        </mc:Choice>
        <mc:Fallback xmlns="">
          <p:sp>
            <p:nvSpPr>
              <p:cNvPr id="31" name="TextBox 30">
                <a:extLst>
                  <a:ext uri="{FF2B5EF4-FFF2-40B4-BE49-F238E27FC236}">
                    <a16:creationId xmlns:a16="http://schemas.microsoft.com/office/drawing/2014/main" id="{E27A0B2B-E138-466C-AFA2-BF0F82EA9574}"/>
                  </a:ext>
                </a:extLst>
              </p:cNvPr>
              <p:cNvSpPr txBox="1">
                <a:spLocks noRot="1" noChangeAspect="1" noMove="1" noResize="1" noEditPoints="1" noAdjustHandles="1" noChangeArrowheads="1" noChangeShapeType="1" noTextEdit="1"/>
              </p:cNvSpPr>
              <p:nvPr/>
            </p:nvSpPr>
            <p:spPr>
              <a:xfrm>
                <a:off x="144379" y="1381114"/>
                <a:ext cx="8662737" cy="5032147"/>
              </a:xfrm>
              <a:prstGeom prst="rect">
                <a:avLst/>
              </a:prstGeom>
              <a:blipFill>
                <a:blip r:embed="rId3"/>
                <a:stretch>
                  <a:fillRect l="-1126" t="-970" r="-774" b="-1455"/>
                </a:stretch>
              </a:blipFill>
            </p:spPr>
            <p:txBody>
              <a:bodyPr/>
              <a:lstStyle/>
              <a:p>
                <a:r>
                  <a:rPr lang="en-SG">
                    <a:noFill/>
                  </a:rPr>
                  <a:t> </a:t>
                </a:r>
              </a:p>
            </p:txBody>
          </p:sp>
        </mc:Fallback>
      </mc:AlternateContent>
      <p:sp>
        <p:nvSpPr>
          <p:cNvPr id="22" name="Oval 21"/>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52374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b="1" dirty="0">
                <a:solidFill>
                  <a:schemeClr val="accent4">
                    <a:lumMod val="60000"/>
                    <a:lumOff val="40000"/>
                  </a:schemeClr>
                </a:solidFill>
              </a:rPr>
              <a:t>Sequences</a:t>
            </a:r>
            <a:r>
              <a:rPr lang="en-SG" sz="1200" dirty="0">
                <a:solidFill>
                  <a:schemeClr val="bg1"/>
                </a:solidFill>
              </a:rPr>
              <a:t>	Mathematical Induction I 	Mathematical Induction II	Well-Ordering Principle	</a:t>
            </a:r>
            <a:r>
              <a:rPr lang="en-SG" sz="1200" dirty="0" smtClean="0">
                <a:solidFill>
                  <a:schemeClr val="bg1"/>
                </a:solidFill>
              </a:rPr>
              <a:t> Recurrence </a:t>
            </a:r>
            <a:r>
              <a:rPr lang="en-SG" sz="1200" dirty="0">
                <a:solidFill>
                  <a:schemeClr val="bg1"/>
                </a:solidFill>
              </a:rPr>
              <a:t>Relations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a:t>
            </a:fld>
            <a:endParaRPr lang="en-SG" dirty="0"/>
          </a:p>
        </p:txBody>
      </p:sp>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8.1 Sequences</a:t>
            </a:r>
          </a:p>
        </p:txBody>
      </p:sp>
      <p:sp>
        <p:nvSpPr>
          <p:cNvPr id="22" name="Oval 21"/>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32435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4474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dirty="0">
                <a:solidFill>
                  <a:schemeClr val="bg1"/>
                </a:solidFill>
              </a:rPr>
              <a:t>Sequences	Mathematical Induction I 	</a:t>
            </a:r>
            <a:r>
              <a:rPr lang="en-SG" sz="1200" b="1" dirty="0">
                <a:solidFill>
                  <a:schemeClr val="accent4">
                    <a:lumMod val="60000"/>
                    <a:lumOff val="40000"/>
                  </a:schemeClr>
                </a:solidFill>
              </a:rPr>
              <a:t>Mathematical Induction II</a:t>
            </a:r>
            <a:r>
              <a:rPr lang="en-SG" sz="1200" dirty="0">
                <a:solidFill>
                  <a:schemeClr val="bg1"/>
                </a:solidFill>
              </a:rPr>
              <a:t>	Well-Ordering Principle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40</a:t>
            </a:fld>
            <a:endParaRPr lang="en-SG" dirty="0"/>
          </a:p>
        </p:txBody>
      </p:sp>
      <mc:AlternateContent xmlns:mc="http://schemas.openxmlformats.org/markup-compatibility/2006" xmlns:a14="http://schemas.microsoft.com/office/drawing/2010/main">
        <mc:Choice Requires="a14">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Mathematical Induction II: Any amount </a:t>
                </a:r>
                <a14:m>
                  <m:oMath xmlns:m="http://schemas.openxmlformats.org/officeDocument/2006/math">
                    <m:r>
                      <a:rPr lang="en-US" altLang="en-US" sz="1400" i="1" dirty="0" smtClean="0">
                        <a:solidFill>
                          <a:schemeClr val="bg1"/>
                        </a:solidFill>
                        <a:latin typeface="Cambria Math" panose="02040503050406030204" pitchFamily="18" charset="0"/>
                        <a:ea typeface="Cambria Math" panose="02040503050406030204" pitchFamily="18" charset="0"/>
                      </a:rPr>
                      <m:t>≥$12</m:t>
                    </m:r>
                  </m:oMath>
                </a14:m>
                <a:r>
                  <a:rPr lang="en-US" altLang="en-US" sz="1400" dirty="0">
                    <a:solidFill>
                      <a:schemeClr val="bg1"/>
                    </a:solidFill>
                  </a:rPr>
                  <a:t> can be formed by a combination of $4 and $5 coins </a:t>
                </a:r>
                <a:endParaRPr lang="en-SG" sz="1400" dirty="0">
                  <a:solidFill>
                    <a:schemeClr val="bg1"/>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0" y="496558"/>
                <a:ext cx="9144000" cy="327339"/>
              </a:xfrm>
              <a:prstGeom prst="rect">
                <a:avLst/>
              </a:prstGeom>
              <a:blipFill>
                <a:blip r:embed="rId3"/>
                <a:stretch>
                  <a:fillRect t="-1852" b="-129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9D5B86E-F2EA-4F28-B63A-9D39A73F9EB5}"/>
                  </a:ext>
                </a:extLst>
              </p:cNvPr>
              <p:cNvSpPr txBox="1"/>
              <p:nvPr/>
            </p:nvSpPr>
            <p:spPr>
              <a:xfrm>
                <a:off x="324356" y="871673"/>
                <a:ext cx="8667244" cy="830997"/>
              </a:xfrm>
              <a:prstGeom prst="rect">
                <a:avLst/>
              </a:prstGeom>
              <a:noFill/>
              <a:ln>
                <a:noFill/>
              </a:ln>
            </p:spPr>
            <p:txBody>
              <a:bodyPr wrap="square" rtlCol="0">
                <a:spAutoFit/>
              </a:bodyPr>
              <a:lstStyle/>
              <a:p>
                <a:pPr>
                  <a:tabLst>
                    <a:tab pos="457200" algn="l"/>
                    <a:tab pos="1371600" algn="l"/>
                    <a:tab pos="1547813" algn="l"/>
                  </a:tabLst>
                </a:pPr>
                <a:r>
                  <a:rPr lang="en-US" altLang="en-US" sz="2400" dirty="0">
                    <a:solidFill>
                      <a:schemeClr val="accent2">
                        <a:lumMod val="50000"/>
                      </a:schemeClr>
                    </a:solidFill>
                  </a:rPr>
                  <a:t>Example #15: </a:t>
                </a:r>
                <a:r>
                  <a:rPr lang="en-US" altLang="en-US" sz="2400" dirty="0"/>
                  <a:t>Use </a:t>
                </a:r>
                <a:r>
                  <a:rPr lang="en-US" altLang="en-US" sz="2400" dirty="0">
                    <a:solidFill>
                      <a:srgbClr val="0000FF"/>
                    </a:solidFill>
                  </a:rPr>
                  <a:t>1PI </a:t>
                </a:r>
                <a:r>
                  <a:rPr lang="en-US" altLang="en-US" sz="2400" dirty="0"/>
                  <a:t>to prove that any whole amount of </a:t>
                </a:r>
                <a14:m>
                  <m:oMath xmlns:m="http://schemas.openxmlformats.org/officeDocument/2006/math">
                    <m:r>
                      <a:rPr lang="en-US" altLang="en-US" sz="2400" i="1" dirty="0" smtClean="0">
                        <a:latin typeface="Cambria Math" panose="02040503050406030204" pitchFamily="18" charset="0"/>
                        <a:ea typeface="Cambria Math" panose="02040503050406030204" pitchFamily="18" charset="0"/>
                      </a:rPr>
                      <m:t>≥</m:t>
                    </m:r>
                    <m:r>
                      <a:rPr lang="en-US" altLang="en-US" sz="2400" b="0" i="1" dirty="0" smtClean="0">
                        <a:latin typeface="Cambria Math" panose="02040503050406030204" pitchFamily="18" charset="0"/>
                        <a:ea typeface="Cambria Math" panose="02040503050406030204" pitchFamily="18" charset="0"/>
                      </a:rPr>
                      <m:t>$12</m:t>
                    </m:r>
                  </m:oMath>
                </a14:m>
                <a:r>
                  <a:rPr lang="en-US" altLang="en-US" sz="2400" dirty="0"/>
                  <a:t> can be formed by a combination of $4 and $5 coins. </a:t>
                </a:r>
              </a:p>
            </p:txBody>
          </p:sp>
        </mc:Choice>
        <mc:Fallback xmlns="">
          <p:sp>
            <p:nvSpPr>
              <p:cNvPr id="30" name="TextBox 29">
                <a:extLst>
                  <a:ext uri="{FF2B5EF4-FFF2-40B4-BE49-F238E27FC236}">
                    <a16:creationId xmlns:a16="http://schemas.microsoft.com/office/drawing/2014/main" id="{99D5B86E-F2EA-4F28-B63A-9D39A73F9EB5}"/>
                  </a:ext>
                </a:extLst>
              </p:cNvPr>
              <p:cNvSpPr txBox="1">
                <a:spLocks noRot="1" noChangeAspect="1" noMove="1" noResize="1" noEditPoints="1" noAdjustHandles="1" noChangeArrowheads="1" noChangeShapeType="1" noTextEdit="1"/>
              </p:cNvSpPr>
              <p:nvPr/>
            </p:nvSpPr>
            <p:spPr>
              <a:xfrm>
                <a:off x="324356" y="871673"/>
                <a:ext cx="8667244" cy="830997"/>
              </a:xfrm>
              <a:prstGeom prst="rect">
                <a:avLst/>
              </a:prstGeom>
              <a:blipFill>
                <a:blip r:embed="rId4"/>
                <a:stretch>
                  <a:fillRect l="-1055" t="-5882" r="-844" b="-16176"/>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336079" y="1750446"/>
                <a:ext cx="8643798" cy="4247317"/>
              </a:xfrm>
              <a:prstGeom prst="rect">
                <a:avLst/>
              </a:prstGeom>
              <a:solidFill>
                <a:schemeClr val="accent2">
                  <a:lumMod val="20000"/>
                  <a:lumOff val="80000"/>
                </a:schemeClr>
              </a:solidFill>
            </p:spPr>
            <p:txBody>
              <a:bodyPr wrap="square" rtlCol="0">
                <a:spAutoFit/>
              </a:bodyPr>
              <a:lstStyle/>
              <a:p>
                <a:r>
                  <a:rPr lang="en-SG" sz="2000" dirty="0"/>
                  <a:t>Proof (by </a:t>
                </a:r>
                <a:r>
                  <a:rPr lang="en-SG" sz="2000" i="1" dirty="0" err="1"/>
                  <a:t>1PI</a:t>
                </a:r>
                <a:r>
                  <a:rPr lang="en-SG" sz="2000" dirty="0"/>
                  <a:t>):</a:t>
                </a:r>
              </a:p>
              <a:p>
                <a:pPr marL="457200" indent="-457200">
                  <a:buAutoNum type="arabicPeriod"/>
                  <a:tabLst>
                    <a:tab pos="339725" algn="l"/>
                  </a:tabLst>
                </a:pPr>
                <a:r>
                  <a:rPr lang="en-SG" sz="2000" dirty="0"/>
                  <a:t>Let </a:t>
                </a:r>
                <a14:m>
                  <m:oMath xmlns:m="http://schemas.openxmlformats.org/officeDocument/2006/math">
                    <m:r>
                      <a:rPr lang="en-SG" sz="2000" i="1" dirty="0" smtClean="0">
                        <a:latin typeface="Cambria Math" panose="02040503050406030204" pitchFamily="18" charset="0"/>
                      </a:rPr>
                      <m:t>𝑃</m:t>
                    </m:r>
                    <m:d>
                      <m:dPr>
                        <m:ctrlPr>
                          <a:rPr lang="en-SG" sz="2000" i="1" dirty="0" smtClean="0">
                            <a:latin typeface="Cambria Math" panose="02040503050406030204" pitchFamily="18" charset="0"/>
                          </a:rPr>
                        </m:ctrlPr>
                      </m:dPr>
                      <m:e>
                        <m:r>
                          <a:rPr lang="en-SG" sz="2000" i="1" dirty="0" smtClean="0">
                            <a:latin typeface="Cambria Math" panose="02040503050406030204" pitchFamily="18" charset="0"/>
                          </a:rPr>
                          <m:t>𝑛</m:t>
                        </m:r>
                      </m:e>
                    </m:d>
                    <m:r>
                      <a:rPr lang="en-SG" sz="2000" i="1" dirty="0" smtClean="0">
                        <a:latin typeface="Cambria Math" panose="02040503050406030204" pitchFamily="18" charset="0"/>
                        <a:ea typeface="Cambria Math" panose="02040503050406030204" pitchFamily="18" charset="0"/>
                      </a:rPr>
                      <m:t>≡</m:t>
                    </m:r>
                  </m:oMath>
                </a14:m>
                <a:r>
                  <a:rPr lang="en-US" sz="2000" b="0" dirty="0">
                    <a:ea typeface="Cambria Math" panose="02040503050406030204" pitchFamily="18" charset="0"/>
                  </a:rPr>
                  <a:t> (the amount of $</a:t>
                </a:r>
                <a14:m>
                  <m:oMath xmlns:m="http://schemas.openxmlformats.org/officeDocument/2006/math">
                    <m:r>
                      <a:rPr lang="en-US" sz="2000" b="0" i="1" dirty="0" smtClean="0">
                        <a:latin typeface="Cambria Math" panose="02040503050406030204" pitchFamily="18" charset="0"/>
                        <a:ea typeface="Cambria Math" panose="02040503050406030204" pitchFamily="18" charset="0"/>
                      </a:rPr>
                      <m:t>𝑛</m:t>
                    </m:r>
                  </m:oMath>
                </a14:m>
                <a:r>
                  <a:rPr lang="en-US" sz="2000" b="0" dirty="0">
                    <a:ea typeface="Cambria Math" panose="02040503050406030204" pitchFamily="18" charset="0"/>
                  </a:rPr>
                  <a:t> can be formed by $4 and $5 coins)  for </a:t>
                </a:r>
                <a14:m>
                  <m:oMath xmlns:m="http://schemas.openxmlformats.org/officeDocument/2006/math">
                    <m:r>
                      <a:rPr lang="en-US" sz="2000" i="1">
                        <a:latin typeface="Cambria Math" panose="02040503050406030204" pitchFamily="18" charset="0"/>
                      </a:rPr>
                      <m:t>𝑛</m:t>
                    </m:r>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12</m:t>
                    </m:r>
                  </m:oMath>
                </a14:m>
                <a:r>
                  <a:rPr lang="en-US" sz="2000" b="0" dirty="0">
                    <a:solidFill>
                      <a:srgbClr val="006600"/>
                    </a:solidFill>
                    <a:ea typeface="Cambria Math" panose="02040503050406030204" pitchFamily="18" charset="0"/>
                  </a:rPr>
                  <a:t>.</a:t>
                </a:r>
              </a:p>
              <a:p>
                <a:pPr marL="457200" indent="-457200">
                  <a:spcBef>
                    <a:spcPts val="600"/>
                  </a:spcBef>
                  <a:buAutoNum type="arabicPeriod"/>
                  <a:tabLst>
                    <a:tab pos="339725" algn="l"/>
                  </a:tabLst>
                </a:pPr>
                <a:r>
                  <a:rPr lang="en-SG" sz="2000" dirty="0"/>
                  <a:t>Basis step: </a:t>
                </a:r>
                <a14:m>
                  <m:oMath xmlns:m="http://schemas.openxmlformats.org/officeDocument/2006/math">
                    <m:r>
                      <a:rPr lang="en-US" sz="2000" b="0" i="1" smtClean="0">
                        <a:latin typeface="Cambria Math" panose="02040503050406030204" pitchFamily="18" charset="0"/>
                      </a:rPr>
                      <m:t>12=3</m:t>
                    </m:r>
                    <m:r>
                      <a:rPr lang="en-US" sz="2000" b="0" i="1" smtClean="0">
                        <a:latin typeface="Cambria Math" panose="02040503050406030204" pitchFamily="18" charset="0"/>
                        <a:ea typeface="Cambria Math" panose="02040503050406030204" pitchFamily="18" charset="0"/>
                      </a:rPr>
                      <m:t>×4</m:t>
                    </m:r>
                  </m:oMath>
                </a14:m>
                <a:r>
                  <a:rPr lang="en-SG" sz="2000" dirty="0"/>
                  <a:t>, so three $4 can be used. Therefore </a:t>
                </a: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(12)</m:t>
                    </m:r>
                  </m:oMath>
                </a14:m>
                <a:r>
                  <a:rPr lang="en-SG" sz="2000" dirty="0"/>
                  <a:t> is true.</a:t>
                </a:r>
              </a:p>
              <a:p>
                <a:pPr marL="457200" indent="-457200">
                  <a:spcBef>
                    <a:spcPts val="600"/>
                  </a:spcBef>
                  <a:buAutoNum type="arabicPeriod"/>
                  <a:tabLst>
                    <a:tab pos="339725" algn="l"/>
                  </a:tabLst>
                </a:pPr>
                <a:r>
                  <a:rPr lang="en-SG" sz="2000" dirty="0"/>
                  <a:t>Assume </a:t>
                </a:r>
                <a14:m>
                  <m:oMath xmlns:m="http://schemas.openxmlformats.org/officeDocument/2006/math">
                    <m:r>
                      <a:rPr lang="en-SG" sz="2000" i="1" dirty="0" smtClean="0">
                        <a:latin typeface="Cambria Math" panose="02040503050406030204" pitchFamily="18" charset="0"/>
                      </a:rPr>
                      <m:t>𝑃</m:t>
                    </m:r>
                    <m:r>
                      <a:rPr lang="en-SG" sz="2000" i="1" dirty="0" smtClean="0">
                        <a:latin typeface="Cambria Math" panose="02040503050406030204" pitchFamily="18" charset="0"/>
                      </a:rPr>
                      <m:t>(</m:t>
                    </m:r>
                    <m:r>
                      <a:rPr lang="en-SG" sz="2000" i="1" dirty="0" smtClean="0">
                        <a:latin typeface="Cambria Math" panose="02040503050406030204" pitchFamily="18" charset="0"/>
                      </a:rPr>
                      <m:t>𝑘</m:t>
                    </m:r>
                    <m:r>
                      <a:rPr lang="en-SG" sz="2000" i="1" dirty="0" smtClean="0">
                        <a:latin typeface="Cambria Math" panose="02040503050406030204" pitchFamily="18" charset="0"/>
                      </a:rPr>
                      <m:t>)</m:t>
                    </m:r>
                  </m:oMath>
                </a14:m>
                <a:r>
                  <a:rPr lang="en-SG" sz="2000" dirty="0"/>
                  <a:t> is true for </a:t>
                </a:r>
                <a14:m>
                  <m:oMath xmlns:m="http://schemas.openxmlformats.org/officeDocument/2006/math">
                    <m:r>
                      <a:rPr lang="en-US" sz="2000" b="0" i="1" dirty="0" smtClean="0">
                        <a:latin typeface="Cambria Math" panose="02040503050406030204" pitchFamily="18" charset="0"/>
                        <a:ea typeface="Cambria Math" panose="02040503050406030204" pitchFamily="18" charset="0"/>
                      </a:rPr>
                      <m:t>𝑘</m:t>
                    </m:r>
                    <m:r>
                      <a:rPr lang="en-US" sz="2000" b="0" i="1" dirty="0" smtClean="0">
                        <a:latin typeface="Cambria Math" panose="02040503050406030204" pitchFamily="18" charset="0"/>
                        <a:ea typeface="Cambria Math" panose="02040503050406030204" pitchFamily="18" charset="0"/>
                      </a:rPr>
                      <m:t>≥12.</m:t>
                    </m:r>
                  </m:oMath>
                </a14:m>
                <a:r>
                  <a:rPr lang="en-US" sz="2000" b="0" dirty="0">
                    <a:ea typeface="Cambria Math" panose="02040503050406030204" pitchFamily="18" charset="0"/>
                  </a:rPr>
                  <a:t> </a:t>
                </a:r>
              </a:p>
              <a:p>
                <a:pPr marL="457200" indent="-457200">
                  <a:spcBef>
                    <a:spcPts val="600"/>
                  </a:spcBef>
                  <a:spcAft>
                    <a:spcPts val="300"/>
                  </a:spcAft>
                  <a:buFont typeface="+mj-lt"/>
                  <a:buAutoNum type="arabicPeriod" startAt="4"/>
                  <a:tabLst>
                    <a:tab pos="339725" algn="l"/>
                  </a:tabLst>
                </a:pPr>
                <a:r>
                  <a:rPr lang="en-SG" sz="2000" dirty="0"/>
                  <a:t>Inductive step: </a:t>
                </a:r>
                <a:r>
                  <a:rPr lang="en-SG" sz="2000" dirty="0">
                    <a:solidFill>
                      <a:srgbClr val="006600"/>
                    </a:solidFill>
                  </a:rPr>
                  <a:t>(To show </a:t>
                </a:r>
                <a14:m>
                  <m:oMath xmlns:m="http://schemas.openxmlformats.org/officeDocument/2006/math">
                    <m:r>
                      <a:rPr lang="en-SG" sz="2000" i="1" dirty="0">
                        <a:solidFill>
                          <a:srgbClr val="006600"/>
                        </a:solidFill>
                        <a:latin typeface="Cambria Math" panose="02040503050406030204" pitchFamily="18" charset="0"/>
                      </a:rPr>
                      <m:t>𝑃</m:t>
                    </m:r>
                    <m:r>
                      <a:rPr lang="en-SG" sz="2000" i="1" dirty="0">
                        <a:solidFill>
                          <a:srgbClr val="006600"/>
                        </a:solidFill>
                        <a:latin typeface="Cambria Math" panose="02040503050406030204" pitchFamily="18" charset="0"/>
                      </a:rPr>
                      <m:t>(</m:t>
                    </m:r>
                    <m:r>
                      <a:rPr lang="en-SG" sz="2000" i="1" dirty="0">
                        <a:solidFill>
                          <a:srgbClr val="006600"/>
                        </a:solidFill>
                        <a:latin typeface="Cambria Math" panose="02040503050406030204" pitchFamily="18" charset="0"/>
                      </a:rPr>
                      <m:t>𝑘</m:t>
                    </m:r>
                    <m:r>
                      <a:rPr lang="en-US" sz="2000" b="0" i="1" dirty="0" smtClean="0">
                        <a:solidFill>
                          <a:srgbClr val="006600"/>
                        </a:solidFill>
                        <a:latin typeface="Cambria Math" panose="02040503050406030204" pitchFamily="18" charset="0"/>
                      </a:rPr>
                      <m:t>+1</m:t>
                    </m:r>
                    <m:r>
                      <a:rPr lang="en-SG" sz="2000" i="1" dirty="0">
                        <a:solidFill>
                          <a:srgbClr val="006600"/>
                        </a:solidFill>
                        <a:latin typeface="Cambria Math" panose="02040503050406030204" pitchFamily="18" charset="0"/>
                      </a:rPr>
                      <m:t>)</m:t>
                    </m:r>
                  </m:oMath>
                </a14:m>
                <a:r>
                  <a:rPr lang="en-SG" sz="2000" dirty="0">
                    <a:solidFill>
                      <a:srgbClr val="006600"/>
                    </a:solidFill>
                  </a:rPr>
                  <a:t> is true.)</a:t>
                </a:r>
              </a:p>
              <a:p>
                <a:pPr marL="987425" indent="-987425">
                  <a:spcAft>
                    <a:spcPts val="300"/>
                  </a:spcAft>
                  <a:tabLst>
                    <a:tab pos="461963" algn="l"/>
                    <a:tab pos="987425" algn="l"/>
                  </a:tabLst>
                </a:pPr>
                <a:r>
                  <a:rPr lang="en-SG" sz="2000" dirty="0"/>
                  <a:t>	4.1.	Case 1: If a $4 coin is used for $</a:t>
                </a:r>
                <a14:m>
                  <m:oMath xmlns:m="http://schemas.openxmlformats.org/officeDocument/2006/math">
                    <m:r>
                      <a:rPr lang="en-SG" sz="2000" i="1" dirty="0" smtClean="0">
                        <a:latin typeface="Cambria Math" panose="02040503050406030204" pitchFamily="18" charset="0"/>
                      </a:rPr>
                      <m:t>𝑘</m:t>
                    </m:r>
                  </m:oMath>
                </a14:m>
                <a:r>
                  <a:rPr lang="en-SG" sz="2000" dirty="0"/>
                  <a:t> amount, replace it by a $5 coin to make $(</a:t>
                </a:r>
                <a14:m>
                  <m:oMath xmlns:m="http://schemas.openxmlformats.org/officeDocument/2006/math">
                    <m:r>
                      <a:rPr lang="en-SG" sz="2000" i="1" dirty="0" smtClean="0">
                        <a:latin typeface="Cambria Math" panose="02040503050406030204" pitchFamily="18" charset="0"/>
                      </a:rPr>
                      <m:t>𝑘</m:t>
                    </m:r>
                    <m:r>
                      <a:rPr lang="en-SG" sz="2000" i="1" dirty="0" smtClean="0">
                        <a:latin typeface="Cambria Math" panose="02040503050406030204" pitchFamily="18" charset="0"/>
                      </a:rPr>
                      <m:t>+1</m:t>
                    </m:r>
                  </m:oMath>
                </a14:m>
                <a:r>
                  <a:rPr lang="en-SG" sz="2000" dirty="0"/>
                  <a:t>).</a:t>
                </a:r>
              </a:p>
              <a:p>
                <a:pPr marL="987425" indent="-987425">
                  <a:spcAft>
                    <a:spcPts val="300"/>
                  </a:spcAft>
                  <a:tabLst>
                    <a:tab pos="461963" algn="l"/>
                    <a:tab pos="987425" algn="l"/>
                  </a:tabLst>
                </a:pPr>
                <a:r>
                  <a:rPr lang="en-SG" sz="2000" dirty="0"/>
                  <a:t>	4.2.	</a:t>
                </a:r>
                <a:r>
                  <a:rPr lang="en-US" sz="2000" dirty="0"/>
                  <a:t>Case 2: If no $4 coin is used for $</a:t>
                </a:r>
                <a14:m>
                  <m:oMath xmlns:m="http://schemas.openxmlformats.org/officeDocument/2006/math">
                    <m:r>
                      <a:rPr lang="en-US" sz="2000" i="1" dirty="0" smtClean="0">
                        <a:latin typeface="Cambria Math" panose="02040503050406030204" pitchFamily="18" charset="0"/>
                      </a:rPr>
                      <m:t>𝑘</m:t>
                    </m:r>
                  </m:oMath>
                </a14:m>
                <a:r>
                  <a:rPr lang="en-US" sz="2000" dirty="0"/>
                  <a:t> amount, then </a:t>
                </a:r>
                <a14:m>
                  <m:oMath xmlns:m="http://schemas.openxmlformats.org/officeDocument/2006/math">
                    <m:r>
                      <a:rPr lang="en-US" sz="2000" i="1" dirty="0" smtClean="0">
                        <a:latin typeface="Cambria Math" panose="02040503050406030204" pitchFamily="18" charset="0"/>
                      </a:rPr>
                      <m:t>𝑘</m:t>
                    </m:r>
                    <m:r>
                      <a:rPr lang="en-US"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15</m:t>
                    </m:r>
                  </m:oMath>
                </a14:m>
                <a:r>
                  <a:rPr lang="en-SG" sz="2000" dirty="0"/>
                  <a:t>, so there must be at least three $5 coins. We can then replace three $5 coins with four $4 coins to make $(</a:t>
                </a:r>
                <a14:m>
                  <m:oMath xmlns:m="http://schemas.openxmlformats.org/officeDocument/2006/math">
                    <m:r>
                      <a:rPr lang="en-SG" sz="2000" i="1" dirty="0" smtClean="0">
                        <a:latin typeface="Cambria Math" panose="02040503050406030204" pitchFamily="18" charset="0"/>
                      </a:rPr>
                      <m:t>𝑘</m:t>
                    </m:r>
                    <m:r>
                      <a:rPr lang="en-SG" sz="2000" i="1" dirty="0" smtClean="0">
                        <a:latin typeface="Cambria Math" panose="02040503050406030204" pitchFamily="18" charset="0"/>
                      </a:rPr>
                      <m:t>+1</m:t>
                    </m:r>
                  </m:oMath>
                </a14:m>
                <a:r>
                  <a:rPr lang="en-SG" sz="2000" dirty="0"/>
                  <a:t>).</a:t>
                </a:r>
              </a:p>
              <a:p>
                <a:pPr marL="987425" indent="-987425">
                  <a:spcAft>
                    <a:spcPts val="300"/>
                  </a:spcAft>
                  <a:tabLst>
                    <a:tab pos="461963" algn="l"/>
                    <a:tab pos="987425" algn="l"/>
                  </a:tabLst>
                </a:pPr>
                <a:r>
                  <a:rPr lang="en-SG" sz="2000" dirty="0"/>
                  <a:t>	4.3.	In both cases, </a:t>
                </a:r>
                <a14:m>
                  <m:oMath xmlns:m="http://schemas.openxmlformats.org/officeDocument/2006/math">
                    <m:r>
                      <a:rPr lang="en-SG" sz="2000" i="1" dirty="0" smtClean="0">
                        <a:latin typeface="Cambria Math" panose="02040503050406030204" pitchFamily="18" charset="0"/>
                      </a:rPr>
                      <m:t>𝑃</m:t>
                    </m:r>
                    <m:r>
                      <a:rPr lang="en-SG" sz="2000" i="1" dirty="0" smtClean="0">
                        <a:latin typeface="Cambria Math" panose="02040503050406030204" pitchFamily="18" charset="0"/>
                      </a:rPr>
                      <m:t>(</m:t>
                    </m:r>
                    <m:r>
                      <a:rPr lang="en-SG" sz="2000" i="1" dirty="0" err="1" smtClean="0">
                        <a:latin typeface="Cambria Math" panose="02040503050406030204" pitchFamily="18" charset="0"/>
                      </a:rPr>
                      <m:t>𝑘</m:t>
                    </m:r>
                    <m:r>
                      <a:rPr lang="en-SG" sz="2000" i="1" dirty="0" err="1" smtClean="0">
                        <a:latin typeface="Cambria Math" panose="02040503050406030204" pitchFamily="18" charset="0"/>
                      </a:rPr>
                      <m:t>+1)</m:t>
                    </m:r>
                  </m:oMath>
                </a14:m>
                <a:r>
                  <a:rPr lang="en-SG" sz="2000" dirty="0"/>
                  <a:t> is true.</a:t>
                </a:r>
              </a:p>
              <a:p>
                <a:pPr>
                  <a:spcBef>
                    <a:spcPts val="600"/>
                  </a:spcBef>
                  <a:tabLst>
                    <a:tab pos="461963" algn="l"/>
                    <a:tab pos="852488" algn="l"/>
                  </a:tabLst>
                </a:pPr>
                <a:r>
                  <a:rPr lang="en-SG" sz="2000" dirty="0"/>
                  <a:t>5.	Therefore, </a:t>
                </a:r>
                <a14:m>
                  <m:oMath xmlns:m="http://schemas.openxmlformats.org/officeDocument/2006/math">
                    <m:r>
                      <a:rPr lang="en-SG" sz="2000" i="1" dirty="0" smtClean="0">
                        <a:latin typeface="Cambria Math" panose="02040503050406030204" pitchFamily="18" charset="0"/>
                      </a:rPr>
                      <m:t>𝑃</m:t>
                    </m:r>
                    <m:r>
                      <a:rPr lang="en-SG" sz="2000" i="1" dirty="0" smtClean="0">
                        <a:latin typeface="Cambria Math" panose="02040503050406030204" pitchFamily="18" charset="0"/>
                      </a:rPr>
                      <m:t>(</m:t>
                    </m:r>
                    <m:r>
                      <a:rPr lang="en-SG" sz="2000" i="1" dirty="0" smtClean="0">
                        <a:latin typeface="Cambria Math" panose="02040503050406030204" pitchFamily="18" charset="0"/>
                      </a:rPr>
                      <m:t>𝑛</m:t>
                    </m:r>
                    <m:r>
                      <a:rPr lang="en-SG" sz="2000" i="1" dirty="0" smtClean="0">
                        <a:latin typeface="Cambria Math" panose="02040503050406030204" pitchFamily="18" charset="0"/>
                      </a:rPr>
                      <m:t>)</m:t>
                    </m:r>
                  </m:oMath>
                </a14:m>
                <a:r>
                  <a:rPr lang="en-SG" sz="2000" dirty="0"/>
                  <a:t> is true for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ea typeface="Cambria Math" panose="02040503050406030204" pitchFamily="18" charset="0"/>
                      </a:rPr>
                      <m:t>≥12</m:t>
                    </m:r>
                  </m:oMath>
                </a14:m>
                <a:r>
                  <a:rPr lang="en-SG" sz="2000" dirty="0"/>
                  <a:t>.</a:t>
                </a:r>
              </a:p>
            </p:txBody>
          </p:sp>
        </mc:Choice>
        <mc:Fallback xmlns="">
          <p:sp>
            <p:nvSpPr>
              <p:cNvPr id="39" name="TextBox 38"/>
              <p:cNvSpPr txBox="1">
                <a:spLocks noRot="1" noChangeAspect="1" noMove="1" noResize="1" noEditPoints="1" noAdjustHandles="1" noChangeArrowheads="1" noChangeShapeType="1" noTextEdit="1"/>
              </p:cNvSpPr>
              <p:nvPr/>
            </p:nvSpPr>
            <p:spPr>
              <a:xfrm>
                <a:off x="336079" y="1750446"/>
                <a:ext cx="8643798" cy="4247317"/>
              </a:xfrm>
              <a:prstGeom prst="rect">
                <a:avLst/>
              </a:prstGeom>
              <a:blipFill>
                <a:blip r:embed="rId5"/>
                <a:stretch>
                  <a:fillRect l="-776" t="-717" r="-776" b="-1578"/>
                </a:stretch>
              </a:blipFill>
            </p:spPr>
            <p:txBody>
              <a:bodyPr/>
              <a:lstStyle/>
              <a:p>
                <a:r>
                  <a:rPr lang="en-SG">
                    <a:noFill/>
                  </a:rPr>
                  <a:t> </a:t>
                </a:r>
              </a:p>
            </p:txBody>
          </p:sp>
        </mc:Fallback>
      </mc:AlternateContent>
      <p:sp>
        <p:nvSpPr>
          <p:cNvPr id="22" name="Oval 21"/>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01055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Sequences	Mathematical Induction I 	</a:t>
            </a:r>
            <a:r>
              <a:rPr lang="en-SG" sz="1200" b="1" dirty="0">
                <a:solidFill>
                  <a:schemeClr val="accent4">
                    <a:lumMod val="60000"/>
                    <a:lumOff val="40000"/>
                  </a:schemeClr>
                </a:solidFill>
              </a:rPr>
              <a:t>Mathematical Induction II</a:t>
            </a:r>
            <a:r>
              <a:rPr lang="en-SG" sz="1200" dirty="0">
                <a:solidFill>
                  <a:schemeClr val="bg1"/>
                </a:solidFill>
              </a:rPr>
              <a:t>	Well-Ordering Principle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41</a:t>
            </a:fld>
            <a:endParaRPr lang="en-SG" dirty="0"/>
          </a:p>
        </p:txBody>
      </p:sp>
      <mc:AlternateContent xmlns:mc="http://schemas.openxmlformats.org/markup-compatibility/2006" xmlns:a14="http://schemas.microsoft.com/office/drawing/2010/main">
        <mc:Choice Requires="a14">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Mathematical Induction II: Any amount </a:t>
                </a:r>
                <a14:m>
                  <m:oMath xmlns:m="http://schemas.openxmlformats.org/officeDocument/2006/math">
                    <m:r>
                      <a:rPr lang="en-US" altLang="en-US" sz="1400" i="1" dirty="0" smtClean="0">
                        <a:solidFill>
                          <a:schemeClr val="bg1"/>
                        </a:solidFill>
                        <a:latin typeface="Cambria Math" panose="02040503050406030204" pitchFamily="18" charset="0"/>
                        <a:ea typeface="Cambria Math" panose="02040503050406030204" pitchFamily="18" charset="0"/>
                      </a:rPr>
                      <m:t>≥$12</m:t>
                    </m:r>
                  </m:oMath>
                </a14:m>
                <a:r>
                  <a:rPr lang="en-US" altLang="en-US" sz="1400" dirty="0">
                    <a:solidFill>
                      <a:schemeClr val="bg1"/>
                    </a:solidFill>
                  </a:rPr>
                  <a:t> can be formed by a combination of $4 and $5 coins </a:t>
                </a:r>
                <a:endParaRPr lang="en-SG" sz="1400" dirty="0">
                  <a:solidFill>
                    <a:schemeClr val="bg1"/>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0" y="496558"/>
                <a:ext cx="9144000" cy="327339"/>
              </a:xfrm>
              <a:prstGeom prst="rect">
                <a:avLst/>
              </a:prstGeom>
              <a:blipFill>
                <a:blip r:embed="rId3"/>
                <a:stretch>
                  <a:fillRect t="-1852" b="-129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9D5B86E-F2EA-4F28-B63A-9D39A73F9EB5}"/>
                  </a:ext>
                </a:extLst>
              </p:cNvPr>
              <p:cNvSpPr txBox="1"/>
              <p:nvPr/>
            </p:nvSpPr>
            <p:spPr>
              <a:xfrm>
                <a:off x="324356" y="871673"/>
                <a:ext cx="8550013" cy="830997"/>
              </a:xfrm>
              <a:prstGeom prst="rect">
                <a:avLst/>
              </a:prstGeom>
              <a:noFill/>
              <a:ln>
                <a:noFill/>
              </a:ln>
            </p:spPr>
            <p:txBody>
              <a:bodyPr wrap="square" rtlCol="0">
                <a:spAutoFit/>
              </a:bodyPr>
              <a:lstStyle/>
              <a:p>
                <a:pPr>
                  <a:tabLst>
                    <a:tab pos="457200" algn="l"/>
                    <a:tab pos="1371600" algn="l"/>
                    <a:tab pos="1547813" algn="l"/>
                  </a:tabLst>
                </a:pPr>
                <a:r>
                  <a:rPr lang="en-US" altLang="en-US" sz="2400" dirty="0">
                    <a:solidFill>
                      <a:schemeClr val="accent2">
                        <a:lumMod val="50000"/>
                      </a:schemeClr>
                    </a:solidFill>
                  </a:rPr>
                  <a:t>Example #16: </a:t>
                </a:r>
                <a:r>
                  <a:rPr lang="en-US" altLang="en-US" sz="2400" dirty="0"/>
                  <a:t>Use </a:t>
                </a:r>
                <a:r>
                  <a:rPr lang="en-US" altLang="en-US" sz="2400" dirty="0">
                    <a:solidFill>
                      <a:srgbClr val="0000FF"/>
                    </a:solidFill>
                  </a:rPr>
                  <a:t>2PI </a:t>
                </a:r>
                <a:r>
                  <a:rPr lang="en-US" altLang="en-US" sz="2400" dirty="0"/>
                  <a:t>to prove that:</a:t>
                </a:r>
              </a:p>
              <a:p>
                <a:pPr>
                  <a:tabLst>
                    <a:tab pos="457200" algn="l"/>
                    <a:tab pos="1371600" algn="l"/>
                    <a:tab pos="1547813" algn="l"/>
                  </a:tabLst>
                </a:pPr>
                <a:r>
                  <a:rPr lang="en-US" altLang="en-US" sz="2400" dirty="0"/>
                  <a:t>	For all integers </a:t>
                </a:r>
                <a14:m>
                  <m:oMath xmlns:m="http://schemas.openxmlformats.org/officeDocument/2006/math">
                    <m:r>
                      <a:rPr lang="en-US" altLang="en-US" sz="2400" b="0" i="1" smtClean="0">
                        <a:latin typeface="Cambria Math" panose="02040503050406030204" pitchFamily="18" charset="0"/>
                      </a:rPr>
                      <m:t>𝑛</m:t>
                    </m:r>
                    <m:r>
                      <a:rPr lang="en-US" altLang="en-US" sz="2400" b="0" i="1" smtClean="0">
                        <a:latin typeface="Cambria Math" panose="02040503050406030204" pitchFamily="18" charset="0"/>
                        <a:ea typeface="Cambria Math" panose="02040503050406030204" pitchFamily="18" charset="0"/>
                      </a:rPr>
                      <m:t>≥12, </m:t>
                    </m:r>
                    <m:r>
                      <a:rPr lang="en-US" altLang="en-US" sz="2400" b="0" i="1" smtClean="0">
                        <a:latin typeface="Cambria Math" panose="02040503050406030204" pitchFamily="18" charset="0"/>
                        <a:ea typeface="Cambria Math" panose="02040503050406030204" pitchFamily="18" charset="0"/>
                      </a:rPr>
                      <m:t>𝑛</m:t>
                    </m:r>
                    <m:r>
                      <a:rPr lang="en-US" altLang="en-US" sz="2400" b="0" i="1" smtClean="0">
                        <a:latin typeface="Cambria Math" panose="02040503050406030204" pitchFamily="18" charset="0"/>
                        <a:ea typeface="Cambria Math" panose="02040503050406030204" pitchFamily="18" charset="0"/>
                      </a:rPr>
                      <m:t>=4</m:t>
                    </m:r>
                    <m:r>
                      <a:rPr lang="en-US" altLang="en-US" sz="2400" b="0" i="1" smtClean="0">
                        <a:latin typeface="Cambria Math" panose="02040503050406030204" pitchFamily="18" charset="0"/>
                        <a:ea typeface="Cambria Math" panose="02040503050406030204" pitchFamily="18" charset="0"/>
                      </a:rPr>
                      <m:t>𝑎</m:t>
                    </m:r>
                    <m:r>
                      <a:rPr lang="en-US" altLang="en-US" sz="2400" b="0" i="1" smtClean="0">
                        <a:latin typeface="Cambria Math" panose="02040503050406030204" pitchFamily="18" charset="0"/>
                        <a:ea typeface="Cambria Math" panose="02040503050406030204" pitchFamily="18" charset="0"/>
                      </a:rPr>
                      <m:t>+5</m:t>
                    </m:r>
                    <m:r>
                      <a:rPr lang="en-US" altLang="en-US" sz="2400" b="0" i="1" smtClean="0">
                        <a:latin typeface="Cambria Math" panose="02040503050406030204" pitchFamily="18" charset="0"/>
                        <a:ea typeface="Cambria Math" panose="02040503050406030204" pitchFamily="18" charset="0"/>
                      </a:rPr>
                      <m:t>𝑏</m:t>
                    </m:r>
                  </m:oMath>
                </a14:m>
                <a:r>
                  <a:rPr lang="en-US" altLang="en-US" sz="2400" dirty="0"/>
                  <a:t> for some </a:t>
                </a:r>
                <a14:m>
                  <m:oMath xmlns:m="http://schemas.openxmlformats.org/officeDocument/2006/math">
                    <m:r>
                      <a:rPr lang="en-US" altLang="en-US" sz="2400" i="1" dirty="0" smtClean="0">
                        <a:latin typeface="Cambria Math" panose="02040503050406030204" pitchFamily="18" charset="0"/>
                      </a:rPr>
                      <m:t>𝑎</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𝑏</m:t>
                    </m:r>
                    <m:r>
                      <a:rPr lang="en-US" altLang="en-US" sz="2400" i="1" dirty="0" smtClean="0">
                        <a:latin typeface="Cambria Math" panose="02040503050406030204" pitchFamily="18" charset="0"/>
                        <a:ea typeface="Cambria Math" panose="02040503050406030204" pitchFamily="18" charset="0"/>
                      </a:rPr>
                      <m:t>∈</m:t>
                    </m:r>
                    <m:r>
                      <a:rPr lang="en-US" altLang="en-US" sz="2400" i="1" dirty="0" smtClean="0">
                        <a:latin typeface="Cambria Math" panose="02040503050406030204" pitchFamily="18" charset="0"/>
                        <a:ea typeface="Cambria Math" panose="02040503050406030204" pitchFamily="18" charset="0"/>
                      </a:rPr>
                      <m:t>ℕ</m:t>
                    </m:r>
                    <m:r>
                      <a:rPr lang="en-US" altLang="en-US" sz="2400" b="0" i="1" dirty="0" smtClean="0">
                        <a:latin typeface="Cambria Math" panose="02040503050406030204" pitchFamily="18" charset="0"/>
                      </a:rPr>
                      <m:t>.</m:t>
                    </m:r>
                  </m:oMath>
                </a14:m>
                <a:endParaRPr lang="en-US" altLang="en-US" sz="2400" dirty="0"/>
              </a:p>
            </p:txBody>
          </p:sp>
        </mc:Choice>
        <mc:Fallback xmlns="">
          <p:sp>
            <p:nvSpPr>
              <p:cNvPr id="30" name="TextBox 29">
                <a:extLst>
                  <a:ext uri="{FF2B5EF4-FFF2-40B4-BE49-F238E27FC236}">
                    <a16:creationId xmlns:a16="http://schemas.microsoft.com/office/drawing/2014/main" id="{99D5B86E-F2EA-4F28-B63A-9D39A73F9EB5}"/>
                  </a:ext>
                </a:extLst>
              </p:cNvPr>
              <p:cNvSpPr txBox="1">
                <a:spLocks noRot="1" noChangeAspect="1" noMove="1" noResize="1" noEditPoints="1" noAdjustHandles="1" noChangeArrowheads="1" noChangeShapeType="1" noTextEdit="1"/>
              </p:cNvSpPr>
              <p:nvPr/>
            </p:nvSpPr>
            <p:spPr>
              <a:xfrm>
                <a:off x="324356" y="871673"/>
                <a:ext cx="8550013" cy="830997"/>
              </a:xfrm>
              <a:prstGeom prst="rect">
                <a:avLst/>
              </a:prstGeom>
              <a:blipFill>
                <a:blip r:embed="rId4"/>
                <a:stretch>
                  <a:fillRect l="-1069" t="-5882" b="-16176"/>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36079" y="1750446"/>
                <a:ext cx="8643798" cy="3939540"/>
              </a:xfrm>
              <a:prstGeom prst="rect">
                <a:avLst/>
              </a:prstGeom>
              <a:solidFill>
                <a:schemeClr val="accent2">
                  <a:lumMod val="20000"/>
                  <a:lumOff val="80000"/>
                </a:schemeClr>
              </a:solidFill>
            </p:spPr>
            <p:txBody>
              <a:bodyPr wrap="square" rtlCol="0">
                <a:spAutoFit/>
              </a:bodyPr>
              <a:lstStyle/>
              <a:p>
                <a:r>
                  <a:rPr lang="en-SG" sz="2000" dirty="0"/>
                  <a:t>Proof (by </a:t>
                </a:r>
                <a:r>
                  <a:rPr lang="en-SG" sz="2000" i="1" dirty="0" err="1"/>
                  <a:t>2PI</a:t>
                </a:r>
                <a:r>
                  <a:rPr lang="en-SG" sz="2000" dirty="0"/>
                  <a:t>):</a:t>
                </a:r>
              </a:p>
              <a:p>
                <a:pPr marL="457200" indent="-457200">
                  <a:buAutoNum type="arabicPeriod"/>
                  <a:tabLst>
                    <a:tab pos="339725" algn="l"/>
                  </a:tabLst>
                </a:pPr>
                <a:r>
                  <a:rPr lang="en-SG" sz="2000" dirty="0"/>
                  <a:t>Let </a:t>
                </a:r>
                <a14:m>
                  <m:oMath xmlns:m="http://schemas.openxmlformats.org/officeDocument/2006/math">
                    <m:r>
                      <a:rPr lang="en-SG" sz="2000" i="1" dirty="0" smtClean="0">
                        <a:latin typeface="Cambria Math" panose="02040503050406030204" pitchFamily="18" charset="0"/>
                      </a:rPr>
                      <m:t>𝑃</m:t>
                    </m:r>
                    <m:d>
                      <m:dPr>
                        <m:ctrlPr>
                          <a:rPr lang="en-SG" sz="2000" i="1" dirty="0" smtClean="0">
                            <a:latin typeface="Cambria Math" panose="02040503050406030204" pitchFamily="18" charset="0"/>
                          </a:rPr>
                        </m:ctrlPr>
                      </m:dPr>
                      <m:e>
                        <m:r>
                          <a:rPr lang="en-SG" sz="2000" i="1" dirty="0" smtClean="0">
                            <a:latin typeface="Cambria Math" panose="02040503050406030204" pitchFamily="18" charset="0"/>
                          </a:rPr>
                          <m:t>𝑛</m:t>
                        </m:r>
                      </m:e>
                    </m:d>
                    <m:r>
                      <a:rPr lang="en-SG" sz="2000" i="1" dirty="0" smtClean="0">
                        <a:latin typeface="Cambria Math" panose="02040503050406030204" pitchFamily="18" charset="0"/>
                        <a:ea typeface="Cambria Math" panose="02040503050406030204" pitchFamily="18" charset="0"/>
                      </a:rPr>
                      <m:t>≡</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𝑛</m:t>
                        </m:r>
                        <m:r>
                          <a:rPr lang="en-US" sz="2000" b="0" i="1" dirty="0" smtClean="0">
                            <a:latin typeface="Cambria Math" panose="02040503050406030204" pitchFamily="18" charset="0"/>
                          </a:rPr>
                          <m:t>=4</m:t>
                        </m:r>
                        <m:r>
                          <a:rPr lang="en-US" sz="2000" b="0" i="1" dirty="0" smtClean="0">
                            <a:latin typeface="Cambria Math" panose="02040503050406030204" pitchFamily="18" charset="0"/>
                          </a:rPr>
                          <m:t>𝑎</m:t>
                        </m:r>
                        <m:r>
                          <a:rPr lang="en-US" sz="2000" b="0" i="1" dirty="0" smtClean="0">
                            <a:latin typeface="Cambria Math" panose="02040503050406030204" pitchFamily="18" charset="0"/>
                          </a:rPr>
                          <m:t>+5</m:t>
                        </m:r>
                        <m:r>
                          <a:rPr lang="en-US" sz="2000" b="0" i="1" dirty="0" smtClean="0">
                            <a:latin typeface="Cambria Math" panose="02040503050406030204" pitchFamily="18" charset="0"/>
                          </a:rPr>
                          <m:t>𝑏</m:t>
                        </m:r>
                      </m:e>
                    </m:d>
                    <m:r>
                      <a:rPr lang="en-US" sz="2000" b="0" i="1" dirty="0" smtClean="0">
                        <a:latin typeface="Cambria Math" panose="02040503050406030204" pitchFamily="18" charset="0"/>
                      </a:rPr>
                      <m:t>,</m:t>
                    </m:r>
                  </m:oMath>
                </a14:m>
                <a:r>
                  <a:rPr lang="en-SG" sz="2000" dirty="0"/>
                  <a:t> for some </a:t>
                </a:r>
                <a14:m>
                  <m:oMath xmlns:m="http://schemas.openxmlformats.org/officeDocument/2006/math">
                    <m:r>
                      <a:rPr lang="en-US" sz="2000" i="1" dirty="0">
                        <a:latin typeface="Cambria Math" panose="02040503050406030204" pitchFamily="18" charset="0"/>
                      </a:rPr>
                      <m:t>𝑎</m:t>
                    </m:r>
                    <m:r>
                      <a:rPr lang="en-US" sz="2000" i="1" dirty="0">
                        <a:latin typeface="Cambria Math" panose="02040503050406030204" pitchFamily="18" charset="0"/>
                      </a:rPr>
                      <m:t>,</m:t>
                    </m:r>
                    <m:r>
                      <a:rPr lang="en-US" sz="2000" i="1" dirty="0">
                        <a:latin typeface="Cambria Math" panose="02040503050406030204" pitchFamily="18" charset="0"/>
                      </a:rPr>
                      <m:t>𝑏</m:t>
                    </m:r>
                    <m:r>
                      <a:rPr lang="en-US" sz="2000" i="1" dirty="0">
                        <a:latin typeface="Cambria Math" panose="02040503050406030204" pitchFamily="18" charset="0"/>
                        <a:ea typeface="Cambria Math" panose="02040503050406030204" pitchFamily="18" charset="0"/>
                      </a:rPr>
                      <m:t>∈</m:t>
                    </m:r>
                    <m:r>
                      <a:rPr lang="en-US" altLang="en-US" sz="2000" i="1" dirty="0">
                        <a:latin typeface="Cambria Math" panose="02040503050406030204" pitchFamily="18" charset="0"/>
                        <a:ea typeface="Cambria Math" panose="02040503050406030204" pitchFamily="18" charset="0"/>
                      </a:rPr>
                      <m:t>ℕ</m:t>
                    </m:r>
                    <m:r>
                      <a:rPr lang="en-US" altLang="en-US" sz="2000" i="1" dirty="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ea typeface="Cambria Math" panose="02040503050406030204" pitchFamily="18" charset="0"/>
                      </a:rPr>
                      <m:t>≥12</m:t>
                    </m:r>
                  </m:oMath>
                </a14:m>
                <a:r>
                  <a:rPr lang="en-US" sz="2000" b="0" i="1" dirty="0">
                    <a:latin typeface="Cambria Math" panose="02040503050406030204" pitchFamily="18" charset="0"/>
                  </a:rPr>
                  <a:t>.</a:t>
                </a:r>
              </a:p>
              <a:p>
                <a:pPr marL="457200" indent="-457200">
                  <a:spcBef>
                    <a:spcPts val="600"/>
                  </a:spcBef>
                  <a:buAutoNum type="arabicPeriod"/>
                  <a:tabLst>
                    <a:tab pos="339725" algn="l"/>
                  </a:tabLst>
                </a:pPr>
                <a:r>
                  <a:rPr lang="en-SG" sz="2000" dirty="0"/>
                  <a:t>Basis step: Show that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12</m:t>
                        </m:r>
                      </m:e>
                    </m:d>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13</m:t>
                        </m:r>
                      </m:e>
                    </m:d>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14</m:t>
                        </m:r>
                      </m:e>
                    </m:d>
                    <m:r>
                      <a:rPr lang="en-US" sz="2000" b="0" i="1" smtClean="0">
                        <a:latin typeface="Cambria Math" panose="02040503050406030204" pitchFamily="18" charset="0"/>
                      </a:rPr>
                      <m:t>,</m:t>
                    </m:r>
                    <m:r>
                      <a:rPr lang="en-US" sz="2000" b="0" i="1" smtClean="0">
                        <a:latin typeface="Cambria Math" panose="02040503050406030204" pitchFamily="18" charset="0"/>
                      </a:rPr>
                      <m:t>𝑃</m:t>
                    </m:r>
                    <m:r>
                      <a:rPr lang="en-US" sz="2000" b="0" i="1" smtClean="0">
                        <a:latin typeface="Cambria Math" panose="02040503050406030204" pitchFamily="18" charset="0"/>
                      </a:rPr>
                      <m:t>(15)</m:t>
                    </m:r>
                  </m:oMath>
                </a14:m>
                <a:r>
                  <a:rPr lang="en-SG" sz="2000" dirty="0"/>
                  <a:t> hold.</a:t>
                </a:r>
              </a:p>
              <a:p>
                <a:pPr lvl="1">
                  <a:tabLst>
                    <a:tab pos="339725" algn="l"/>
                    <a:tab pos="738188" algn="l"/>
                  </a:tabLst>
                </a:pPr>
                <a:r>
                  <a:rPr lang="en-SG" sz="2000" dirty="0"/>
                  <a:t>	</a:t>
                </a:r>
                <a14:m>
                  <m:oMath xmlns:m="http://schemas.openxmlformats.org/officeDocument/2006/math">
                    <m:r>
                      <a:rPr lang="en-SG" i="1" dirty="0" smtClean="0">
                        <a:latin typeface="Cambria Math" panose="02040503050406030204" pitchFamily="18" charset="0"/>
                      </a:rPr>
                      <m:t>12 = 4</m:t>
                    </m:r>
                    <m:r>
                      <a:rPr lang="en-SG"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3+5</m:t>
                    </m:r>
                    <m:r>
                      <a:rPr lang="en-SG"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 </m:t>
                    </m:r>
                    <m:r>
                      <a:rPr lang="en-SG" i="1" dirty="0">
                        <a:latin typeface="Cambria Math" panose="02040503050406030204" pitchFamily="18" charset="0"/>
                      </a:rPr>
                      <m:t>1</m:t>
                    </m:r>
                    <m:r>
                      <a:rPr lang="en-US" b="0" i="1" dirty="0" smtClean="0">
                        <a:latin typeface="Cambria Math" panose="02040503050406030204" pitchFamily="18" charset="0"/>
                      </a:rPr>
                      <m:t>3</m:t>
                    </m:r>
                    <m:r>
                      <a:rPr lang="en-SG" i="1" dirty="0">
                        <a:latin typeface="Cambria Math" panose="02040503050406030204" pitchFamily="18" charset="0"/>
                      </a:rPr>
                      <m:t> = 4</m:t>
                    </m:r>
                    <m:r>
                      <a:rPr lang="en-SG"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+5</m:t>
                    </m:r>
                    <m:r>
                      <a:rPr lang="en-SG"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 </m:t>
                    </m:r>
                    <m:r>
                      <a:rPr lang="en-SG" i="1" dirty="0">
                        <a:latin typeface="Cambria Math" panose="02040503050406030204" pitchFamily="18" charset="0"/>
                      </a:rPr>
                      <m:t>1</m:t>
                    </m:r>
                    <m:r>
                      <a:rPr lang="en-US" b="0" i="1" dirty="0" smtClean="0">
                        <a:latin typeface="Cambria Math" panose="02040503050406030204" pitchFamily="18" charset="0"/>
                      </a:rPr>
                      <m:t>4</m:t>
                    </m:r>
                    <m:r>
                      <a:rPr lang="en-SG" i="1" dirty="0">
                        <a:latin typeface="Cambria Math" panose="02040503050406030204" pitchFamily="18" charset="0"/>
                      </a:rPr>
                      <m:t> = 4</m:t>
                    </m:r>
                    <m:r>
                      <a:rPr lang="en-SG"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+5</m:t>
                    </m:r>
                    <m:r>
                      <a:rPr lang="en-SG"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 </m:t>
                    </m:r>
                    <m:r>
                      <a:rPr lang="en-SG" i="1" dirty="0">
                        <a:latin typeface="Cambria Math" panose="02040503050406030204" pitchFamily="18" charset="0"/>
                      </a:rPr>
                      <m:t>1</m:t>
                    </m:r>
                    <m:r>
                      <a:rPr lang="en-US" b="0" i="1" dirty="0" smtClean="0">
                        <a:latin typeface="Cambria Math" panose="02040503050406030204" pitchFamily="18" charset="0"/>
                      </a:rPr>
                      <m:t>5</m:t>
                    </m:r>
                    <m:r>
                      <a:rPr lang="en-SG" i="1" dirty="0">
                        <a:latin typeface="Cambria Math" panose="02040503050406030204" pitchFamily="18" charset="0"/>
                      </a:rPr>
                      <m:t> = 4</m:t>
                    </m:r>
                    <m:r>
                      <a:rPr lang="en-SG"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+5</m:t>
                    </m:r>
                    <m:r>
                      <a:rPr lang="en-SG"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3</m:t>
                    </m:r>
                    <m:r>
                      <a:rPr lang="en-US" i="1" dirty="0">
                        <a:latin typeface="Cambria Math" panose="02040503050406030204" pitchFamily="18" charset="0"/>
                        <a:ea typeface="Cambria Math" panose="02040503050406030204" pitchFamily="18" charset="0"/>
                      </a:rPr>
                      <m:t>;</m:t>
                    </m:r>
                  </m:oMath>
                </a14:m>
                <a:endParaRPr lang="en-SG" dirty="0"/>
              </a:p>
              <a:p>
                <a:pPr marL="457200" indent="-457200">
                  <a:spcBef>
                    <a:spcPts val="600"/>
                  </a:spcBef>
                  <a:buAutoNum type="arabicPeriod"/>
                  <a:tabLst>
                    <a:tab pos="339725" algn="l"/>
                  </a:tabLst>
                </a:pPr>
                <a:r>
                  <a:rPr lang="en-SG" sz="2000" dirty="0"/>
                  <a:t>Assume </a:t>
                </a:r>
                <a14:m>
                  <m:oMath xmlns:m="http://schemas.openxmlformats.org/officeDocument/2006/math">
                    <m:r>
                      <a:rPr lang="en-SG" sz="2000" i="1" dirty="0" smtClean="0">
                        <a:latin typeface="Cambria Math" panose="02040503050406030204" pitchFamily="18" charset="0"/>
                      </a:rPr>
                      <m:t>𝑃</m:t>
                    </m:r>
                    <m:r>
                      <a:rPr lang="en-SG" sz="2000" i="1" dirty="0" smtClean="0">
                        <a:latin typeface="Cambria Math" panose="02040503050406030204" pitchFamily="18" charset="0"/>
                      </a:rPr>
                      <m:t>(</m:t>
                    </m:r>
                    <m:r>
                      <a:rPr lang="en-US" sz="2000" b="0" i="1" dirty="0" smtClean="0">
                        <a:latin typeface="Cambria Math" panose="02040503050406030204" pitchFamily="18" charset="0"/>
                      </a:rPr>
                      <m:t>𝑖</m:t>
                    </m:r>
                    <m:r>
                      <a:rPr lang="en-SG" sz="2000" i="1" dirty="0" smtClean="0">
                        <a:latin typeface="Cambria Math" panose="02040503050406030204" pitchFamily="18" charset="0"/>
                      </a:rPr>
                      <m:t>)</m:t>
                    </m:r>
                  </m:oMath>
                </a14:m>
                <a:r>
                  <a:rPr lang="en-SG" sz="2000" dirty="0"/>
                  <a:t> holds for </a:t>
                </a:r>
                <a14:m>
                  <m:oMath xmlns:m="http://schemas.openxmlformats.org/officeDocument/2006/math">
                    <m:r>
                      <a:rPr lang="en-US" sz="2000" b="0" i="1" dirty="0" smtClean="0">
                        <a:latin typeface="Cambria Math" panose="02040503050406030204" pitchFamily="18" charset="0"/>
                        <a:ea typeface="Cambria Math" panose="02040503050406030204" pitchFamily="18" charset="0"/>
                      </a:rPr>
                      <m:t>12≤</m:t>
                    </m:r>
                    <m:r>
                      <a:rPr lang="en-US" sz="2000" b="0" i="1" dirty="0" smtClean="0">
                        <a:latin typeface="Cambria Math" panose="02040503050406030204" pitchFamily="18" charset="0"/>
                        <a:ea typeface="Cambria Math" panose="02040503050406030204" pitchFamily="18" charset="0"/>
                      </a:rPr>
                      <m:t>𝑖</m:t>
                    </m:r>
                    <m:r>
                      <a:rPr lang="en-US" sz="2000" b="0" i="1" dirty="0" smtClean="0">
                        <a:latin typeface="Cambria Math" panose="02040503050406030204" pitchFamily="18" charset="0"/>
                        <a:ea typeface="Cambria Math" panose="02040503050406030204" pitchFamily="18" charset="0"/>
                      </a:rPr>
                      <m:t>&lt;</m:t>
                    </m:r>
                    <m:r>
                      <a:rPr lang="en-US" sz="2000" b="0" i="1" dirty="0" smtClean="0">
                        <a:latin typeface="Cambria Math" panose="02040503050406030204" pitchFamily="18" charset="0"/>
                        <a:ea typeface="Cambria Math" panose="02040503050406030204" pitchFamily="18" charset="0"/>
                      </a:rPr>
                      <m:t>𝑘</m:t>
                    </m:r>
                  </m:oMath>
                </a14:m>
                <a:r>
                  <a:rPr lang="en-US" sz="2000" b="0" dirty="0">
                    <a:ea typeface="Cambria Math" panose="02040503050406030204" pitchFamily="18" charset="0"/>
                  </a:rPr>
                  <a:t> given some  </a:t>
                </a:r>
                <a14:m>
                  <m:oMath xmlns:m="http://schemas.openxmlformats.org/officeDocument/2006/math">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&gt;15</m:t>
                    </m:r>
                  </m:oMath>
                </a14:m>
                <a:r>
                  <a:rPr lang="en-US" sz="2000" b="0" dirty="0">
                    <a:ea typeface="Cambria Math" panose="02040503050406030204" pitchFamily="18" charset="0"/>
                  </a:rPr>
                  <a:t>.</a:t>
                </a:r>
              </a:p>
              <a:p>
                <a:pPr marL="457200" indent="-457200">
                  <a:spcBef>
                    <a:spcPts val="600"/>
                  </a:spcBef>
                  <a:spcAft>
                    <a:spcPts val="300"/>
                  </a:spcAft>
                  <a:buFont typeface="+mj-lt"/>
                  <a:buAutoNum type="arabicPeriod" startAt="4"/>
                  <a:tabLst>
                    <a:tab pos="339725" algn="l"/>
                  </a:tabLst>
                </a:pPr>
                <a:r>
                  <a:rPr lang="en-SG" sz="2000" dirty="0"/>
                  <a:t>Inductive step: </a:t>
                </a:r>
                <a:r>
                  <a:rPr lang="en-SG" sz="2000" dirty="0">
                    <a:solidFill>
                      <a:srgbClr val="006600"/>
                    </a:solidFill>
                  </a:rPr>
                  <a:t>(To show </a:t>
                </a:r>
                <a14:m>
                  <m:oMath xmlns:m="http://schemas.openxmlformats.org/officeDocument/2006/math">
                    <m:r>
                      <a:rPr lang="en-SG" sz="2000" i="1" dirty="0">
                        <a:solidFill>
                          <a:srgbClr val="006600"/>
                        </a:solidFill>
                        <a:latin typeface="Cambria Math" panose="02040503050406030204" pitchFamily="18" charset="0"/>
                      </a:rPr>
                      <m:t>𝑃</m:t>
                    </m:r>
                    <m:r>
                      <a:rPr lang="en-SG" sz="2000" i="1" dirty="0">
                        <a:solidFill>
                          <a:srgbClr val="006600"/>
                        </a:solidFill>
                        <a:latin typeface="Cambria Math" panose="02040503050406030204" pitchFamily="18" charset="0"/>
                      </a:rPr>
                      <m:t>(</m:t>
                    </m:r>
                    <m:r>
                      <a:rPr lang="en-SG" sz="2000" i="1" dirty="0">
                        <a:solidFill>
                          <a:srgbClr val="006600"/>
                        </a:solidFill>
                        <a:latin typeface="Cambria Math" panose="02040503050406030204" pitchFamily="18" charset="0"/>
                      </a:rPr>
                      <m:t>𝑘</m:t>
                    </m:r>
                    <m:r>
                      <a:rPr lang="en-US" sz="2000" b="0" i="1" dirty="0" smtClean="0">
                        <a:solidFill>
                          <a:srgbClr val="006600"/>
                        </a:solidFill>
                        <a:latin typeface="Cambria Math" panose="02040503050406030204" pitchFamily="18" charset="0"/>
                      </a:rPr>
                      <m:t>+1</m:t>
                    </m:r>
                    <m:r>
                      <a:rPr lang="en-SG" sz="2000" i="1" dirty="0">
                        <a:solidFill>
                          <a:srgbClr val="006600"/>
                        </a:solidFill>
                        <a:latin typeface="Cambria Math" panose="02040503050406030204" pitchFamily="18" charset="0"/>
                      </a:rPr>
                      <m:t>)</m:t>
                    </m:r>
                  </m:oMath>
                </a14:m>
                <a:r>
                  <a:rPr lang="en-SG" sz="2000" dirty="0">
                    <a:solidFill>
                      <a:srgbClr val="006600"/>
                    </a:solidFill>
                  </a:rPr>
                  <a:t> is true.)</a:t>
                </a:r>
              </a:p>
              <a:p>
                <a:pPr marL="987425" indent="-987425">
                  <a:spcAft>
                    <a:spcPts val="300"/>
                  </a:spcAft>
                  <a:tabLst>
                    <a:tab pos="461963" algn="l"/>
                    <a:tab pos="987425" algn="l"/>
                  </a:tabLst>
                </a:pPr>
                <a:r>
                  <a:rPr lang="en-SG" sz="2000" dirty="0"/>
                  <a:t>	4.1.	</a:t>
                </a:r>
                <a14:m>
                  <m:oMath xmlns:m="http://schemas.openxmlformats.org/officeDocument/2006/math">
                    <m:r>
                      <a:rPr lang="en-SG" sz="2000" i="1" dirty="0" smtClean="0">
                        <a:latin typeface="Cambria Math" panose="02040503050406030204" pitchFamily="18" charset="0"/>
                      </a:rPr>
                      <m:t>𝑃</m:t>
                    </m:r>
                    <m:r>
                      <a:rPr lang="en-SG" sz="2000" i="1" dirty="0" smtClean="0">
                        <a:latin typeface="Cambria Math" panose="02040503050406030204" pitchFamily="18" charset="0"/>
                      </a:rPr>
                      <m:t>(</m:t>
                    </m:r>
                    <m:r>
                      <a:rPr lang="en-SG" sz="2000" i="1" dirty="0" smtClean="0">
                        <a:latin typeface="Cambria Math" panose="02040503050406030204" pitchFamily="18" charset="0"/>
                      </a:rPr>
                      <m:t>𝑘</m:t>
                    </m:r>
                    <m:r>
                      <a:rPr lang="en-SG" sz="2000" i="1" dirty="0" smtClean="0">
                        <a:latin typeface="Cambria Math" panose="02040503050406030204" pitchFamily="18" charset="0"/>
                      </a:rPr>
                      <m:t>−3)</m:t>
                    </m:r>
                  </m:oMath>
                </a14:m>
                <a:r>
                  <a:rPr lang="en-SG" sz="2000" dirty="0"/>
                  <a:t> holds  </a:t>
                </a:r>
                <a:r>
                  <a:rPr lang="en-SG" sz="2000" dirty="0">
                    <a:solidFill>
                      <a:srgbClr val="006600"/>
                    </a:solidFill>
                  </a:rPr>
                  <a:t>(by induction hypothesis)</a:t>
                </a:r>
                <a:r>
                  <a:rPr lang="en-SG" sz="2000" dirty="0"/>
                  <a:t>, </a:t>
                </a:r>
              </a:p>
              <a:p>
                <a:pPr marL="987425" indent="-987425">
                  <a:spcAft>
                    <a:spcPts val="300"/>
                  </a:spcAft>
                  <a:tabLst>
                    <a:tab pos="461963" algn="l"/>
                    <a:tab pos="987425" algn="l"/>
                  </a:tabLst>
                </a:pPr>
                <a:r>
                  <a:rPr lang="en-SG" sz="2000" dirty="0"/>
                  <a:t>		so, </a:t>
                </a:r>
                <a14:m>
                  <m:oMath xmlns:m="http://schemas.openxmlformats.org/officeDocument/2006/math">
                    <m:r>
                      <a:rPr lang="en-SG" sz="2000" i="1" dirty="0" smtClean="0">
                        <a:latin typeface="Cambria Math" panose="02040503050406030204" pitchFamily="18" charset="0"/>
                      </a:rPr>
                      <m:t>𝑘</m:t>
                    </m:r>
                    <m:r>
                      <a:rPr lang="en-SG" sz="2000" i="1" dirty="0" smtClean="0">
                        <a:latin typeface="Cambria Math" panose="02040503050406030204" pitchFamily="18" charset="0"/>
                      </a:rPr>
                      <m:t>−3=4</m:t>
                    </m:r>
                    <m:r>
                      <a:rPr lang="en-SG" sz="2000" i="1" dirty="0" err="1" smtClean="0">
                        <a:latin typeface="Cambria Math" panose="02040503050406030204" pitchFamily="18" charset="0"/>
                      </a:rPr>
                      <m:t>𝑎</m:t>
                    </m:r>
                    <m:r>
                      <a:rPr lang="en-SG" sz="2000" i="1" dirty="0" err="1" smtClean="0">
                        <a:latin typeface="Cambria Math" panose="02040503050406030204" pitchFamily="18" charset="0"/>
                      </a:rPr>
                      <m:t>+5</m:t>
                    </m:r>
                    <m:r>
                      <a:rPr lang="en-SG" sz="2000" i="1" dirty="0" err="1" smtClean="0">
                        <a:latin typeface="Cambria Math" panose="02040503050406030204" pitchFamily="18" charset="0"/>
                      </a:rPr>
                      <m:t>𝑏</m:t>
                    </m:r>
                  </m:oMath>
                </a14:m>
                <a:r>
                  <a:rPr lang="en-SG" sz="2000" dirty="0"/>
                  <a:t> for some </a:t>
                </a:r>
                <a14:m>
                  <m:oMath xmlns:m="http://schemas.openxmlformats.org/officeDocument/2006/math">
                    <m:r>
                      <a:rPr lang="en-US" sz="2000" i="1" dirty="0">
                        <a:latin typeface="Cambria Math" panose="02040503050406030204" pitchFamily="18" charset="0"/>
                      </a:rPr>
                      <m:t>𝑎</m:t>
                    </m:r>
                    <m:r>
                      <a:rPr lang="en-US" sz="2000" i="1" dirty="0">
                        <a:latin typeface="Cambria Math" panose="02040503050406030204" pitchFamily="18" charset="0"/>
                      </a:rPr>
                      <m:t>,</m:t>
                    </m:r>
                    <m:r>
                      <a:rPr lang="en-US" sz="2000" i="1" dirty="0">
                        <a:latin typeface="Cambria Math" panose="02040503050406030204" pitchFamily="18" charset="0"/>
                      </a:rPr>
                      <m:t>𝑏</m:t>
                    </m:r>
                    <m:r>
                      <a:rPr lang="en-US" sz="2000" i="1" dirty="0">
                        <a:latin typeface="Cambria Math" panose="02040503050406030204" pitchFamily="18" charset="0"/>
                        <a:ea typeface="Cambria Math" panose="02040503050406030204" pitchFamily="18" charset="0"/>
                      </a:rPr>
                      <m:t>∈</m:t>
                    </m:r>
                    <m:r>
                      <a:rPr lang="en-US" altLang="en-US" sz="2000" i="1" dirty="0">
                        <a:latin typeface="Cambria Math" panose="02040503050406030204" pitchFamily="18" charset="0"/>
                        <a:ea typeface="Cambria Math" panose="02040503050406030204" pitchFamily="18" charset="0"/>
                      </a:rPr>
                      <m:t>ℕ</m:t>
                    </m:r>
                  </m:oMath>
                </a14:m>
                <a:endParaRPr lang="en-SG" sz="2000" dirty="0"/>
              </a:p>
              <a:p>
                <a:pPr marL="987425" indent="-987425">
                  <a:spcAft>
                    <a:spcPts val="300"/>
                  </a:spcAft>
                  <a:tabLst>
                    <a:tab pos="461963" algn="l"/>
                    <a:tab pos="987425" algn="l"/>
                  </a:tabLst>
                </a:pPr>
                <a:r>
                  <a:rPr lang="en-SG" sz="2000" dirty="0"/>
                  <a:t>	4.2.	</a:t>
                </a:r>
                <a14:m>
                  <m:oMath xmlns:m="http://schemas.openxmlformats.org/officeDocument/2006/math">
                    <m:r>
                      <a:rPr lang="en-US" sz="2000" i="1" dirty="0" smtClean="0">
                        <a:latin typeface="Cambria Math" panose="02040503050406030204" pitchFamily="18" charset="0"/>
                      </a:rPr>
                      <m:t>𝑘</m:t>
                    </m:r>
                    <m:r>
                      <a:rPr lang="en-US" sz="2000" i="1" dirty="0" smtClean="0">
                        <a:latin typeface="Cambria Math" panose="02040503050406030204" pitchFamily="18" charset="0"/>
                      </a:rPr>
                      <m:t>+1 = </m:t>
                    </m:r>
                    <m:d>
                      <m:dPr>
                        <m:ctrlPr>
                          <a:rPr lang="en-US" sz="2000" i="1" dirty="0" smtClean="0">
                            <a:solidFill>
                              <a:srgbClr val="C00000"/>
                            </a:solidFill>
                            <a:latin typeface="Cambria Math" panose="02040503050406030204" pitchFamily="18" charset="0"/>
                          </a:rPr>
                        </m:ctrlPr>
                      </m:dPr>
                      <m:e>
                        <m:r>
                          <a:rPr lang="en-US" sz="2000" i="1" dirty="0" smtClean="0">
                            <a:solidFill>
                              <a:srgbClr val="C00000"/>
                            </a:solidFill>
                            <a:latin typeface="Cambria Math" panose="02040503050406030204" pitchFamily="18" charset="0"/>
                          </a:rPr>
                          <m:t>𝑘</m:t>
                        </m:r>
                        <m:r>
                          <a:rPr lang="en-US" sz="2000" i="1" dirty="0" smtClean="0">
                            <a:solidFill>
                              <a:srgbClr val="C00000"/>
                            </a:solidFill>
                            <a:latin typeface="Cambria Math" panose="02040503050406030204" pitchFamily="18" charset="0"/>
                          </a:rPr>
                          <m:t>−3</m:t>
                        </m:r>
                      </m:e>
                    </m:d>
                    <m:r>
                      <a:rPr lang="en-US" sz="2000" i="1" dirty="0" smtClean="0">
                        <a:latin typeface="Cambria Math" panose="02040503050406030204" pitchFamily="18" charset="0"/>
                      </a:rPr>
                      <m:t>+</m:t>
                    </m:r>
                    <m:r>
                      <a:rPr lang="en-US" sz="2000" b="0" i="1" dirty="0" smtClean="0">
                        <a:latin typeface="Cambria Math" panose="02040503050406030204" pitchFamily="18" charset="0"/>
                      </a:rPr>
                      <m:t>4</m:t>
                    </m:r>
                    <m:r>
                      <a:rPr lang="en-US" sz="2000" i="1" dirty="0" smtClean="0">
                        <a:latin typeface="Cambria Math" panose="02040503050406030204" pitchFamily="18" charset="0"/>
                      </a:rPr>
                      <m:t> =</m:t>
                    </m:r>
                    <m:d>
                      <m:dPr>
                        <m:ctrlPr>
                          <a:rPr lang="en-US" sz="2000" b="0" i="1" dirty="0" smtClean="0">
                            <a:solidFill>
                              <a:srgbClr val="C00000"/>
                            </a:solidFill>
                            <a:latin typeface="Cambria Math" panose="02040503050406030204" pitchFamily="18" charset="0"/>
                          </a:rPr>
                        </m:ctrlPr>
                      </m:dPr>
                      <m:e>
                        <m:r>
                          <a:rPr lang="en-US" sz="2000" i="1" dirty="0" smtClean="0">
                            <a:solidFill>
                              <a:srgbClr val="C00000"/>
                            </a:solidFill>
                            <a:latin typeface="Cambria Math" panose="02040503050406030204" pitchFamily="18" charset="0"/>
                          </a:rPr>
                          <m:t>4</m:t>
                        </m:r>
                        <m:r>
                          <a:rPr lang="en-US" sz="2000" i="1" dirty="0" smtClean="0">
                            <a:solidFill>
                              <a:srgbClr val="C00000"/>
                            </a:solidFill>
                            <a:latin typeface="Cambria Math" panose="02040503050406030204" pitchFamily="18" charset="0"/>
                          </a:rPr>
                          <m:t>𝑎</m:t>
                        </m:r>
                        <m:r>
                          <a:rPr lang="en-US" sz="2000" i="1" dirty="0" smtClean="0">
                            <a:solidFill>
                              <a:srgbClr val="C00000"/>
                            </a:solidFill>
                            <a:latin typeface="Cambria Math" panose="02040503050406030204" pitchFamily="18" charset="0"/>
                          </a:rPr>
                          <m:t>+5</m:t>
                        </m:r>
                        <m:r>
                          <a:rPr lang="en-US" sz="2000" i="1" dirty="0" smtClean="0">
                            <a:solidFill>
                              <a:srgbClr val="C00000"/>
                            </a:solidFill>
                            <a:latin typeface="Cambria Math" panose="02040503050406030204" pitchFamily="18" charset="0"/>
                          </a:rPr>
                          <m:t>𝑏</m:t>
                        </m:r>
                      </m:e>
                    </m:d>
                    <m:r>
                      <a:rPr lang="en-US" sz="2000" i="1" dirty="0" err="1" smtClean="0">
                        <a:latin typeface="Cambria Math" panose="02040503050406030204" pitchFamily="18" charset="0"/>
                      </a:rPr>
                      <m:t>+</m:t>
                    </m:r>
                    <m:r>
                      <a:rPr lang="en-US" sz="2000" b="0" i="1" dirty="0" smtClean="0">
                        <a:latin typeface="Cambria Math" panose="02040503050406030204" pitchFamily="18" charset="0"/>
                      </a:rPr>
                      <m:t>4</m:t>
                    </m:r>
                    <m:r>
                      <a:rPr lang="en-US" sz="2000" i="1" dirty="0" smtClean="0">
                        <a:latin typeface="Cambria Math" panose="02040503050406030204" pitchFamily="18" charset="0"/>
                      </a:rPr>
                      <m:t> =</m:t>
                    </m:r>
                    <m:r>
                      <a:rPr lang="en-US" sz="2000" b="0" i="1" dirty="0" smtClean="0">
                        <a:latin typeface="Cambria Math" panose="02040503050406030204" pitchFamily="18" charset="0"/>
                      </a:rPr>
                      <m:t>4</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𝑎</m:t>
                        </m:r>
                        <m:r>
                          <a:rPr lang="en-US" sz="2000" b="0" i="1" dirty="0" smtClean="0">
                            <a:latin typeface="Cambria Math" panose="02040503050406030204" pitchFamily="18" charset="0"/>
                          </a:rPr>
                          <m:t>+1</m:t>
                        </m:r>
                      </m:e>
                    </m:d>
                    <m:r>
                      <a:rPr lang="en-US" sz="2000" b="0" i="1" dirty="0" smtClean="0">
                        <a:latin typeface="Cambria Math" panose="02040503050406030204" pitchFamily="18" charset="0"/>
                      </a:rPr>
                      <m:t>+5</m:t>
                    </m:r>
                    <m:r>
                      <a:rPr lang="en-US" sz="2000" b="0" i="1" dirty="0" smtClean="0">
                        <a:latin typeface="Cambria Math" panose="02040503050406030204" pitchFamily="18" charset="0"/>
                      </a:rPr>
                      <m:t>𝑏</m:t>
                    </m:r>
                    <m:r>
                      <a:rPr lang="en-US" sz="2000" i="1" dirty="0" smtClean="0">
                        <a:latin typeface="Cambria Math" panose="02040503050406030204" pitchFamily="18" charset="0"/>
                      </a:rPr>
                      <m:t> </m:t>
                    </m:r>
                  </m:oMath>
                </a14:m>
                <a:endParaRPr lang="en-SG" sz="2000" dirty="0"/>
              </a:p>
              <a:p>
                <a:pPr marL="987425" indent="-987425">
                  <a:tabLst>
                    <a:tab pos="461963" algn="l"/>
                    <a:tab pos="987425" algn="l"/>
                  </a:tabLst>
                </a:pPr>
                <a:r>
                  <a:rPr lang="en-SG" sz="2000" dirty="0"/>
                  <a:t>	4.3.	Hence, </a:t>
                </a:r>
                <a14:m>
                  <m:oMath xmlns:m="http://schemas.openxmlformats.org/officeDocument/2006/math">
                    <m:r>
                      <a:rPr lang="en-SG" sz="2000" i="1" dirty="0" smtClean="0">
                        <a:latin typeface="Cambria Math" panose="02040503050406030204" pitchFamily="18" charset="0"/>
                      </a:rPr>
                      <m:t>𝑃</m:t>
                    </m:r>
                    <m:r>
                      <a:rPr lang="en-SG" sz="2000" i="1" dirty="0" smtClean="0">
                        <a:latin typeface="Cambria Math" panose="02040503050406030204" pitchFamily="18" charset="0"/>
                      </a:rPr>
                      <m:t>(</m:t>
                    </m:r>
                    <m:r>
                      <a:rPr lang="en-SG" sz="2000" i="1" dirty="0" err="1" smtClean="0">
                        <a:latin typeface="Cambria Math" panose="02040503050406030204" pitchFamily="18" charset="0"/>
                      </a:rPr>
                      <m:t>𝑘</m:t>
                    </m:r>
                    <m:r>
                      <a:rPr lang="en-SG" sz="2000" i="1" dirty="0" err="1" smtClean="0">
                        <a:latin typeface="Cambria Math" panose="02040503050406030204" pitchFamily="18" charset="0"/>
                      </a:rPr>
                      <m:t>+1)</m:t>
                    </m:r>
                  </m:oMath>
                </a14:m>
                <a:r>
                  <a:rPr lang="en-SG" sz="2000" dirty="0"/>
                  <a:t> is true.</a:t>
                </a:r>
              </a:p>
              <a:p>
                <a:pPr>
                  <a:spcBef>
                    <a:spcPts val="600"/>
                  </a:spcBef>
                  <a:tabLst>
                    <a:tab pos="461963" algn="l"/>
                    <a:tab pos="852488" algn="l"/>
                  </a:tabLst>
                </a:pPr>
                <a:r>
                  <a:rPr lang="en-SG" sz="2000" dirty="0"/>
                  <a:t>5.	Therefore, </a:t>
                </a:r>
                <a14:m>
                  <m:oMath xmlns:m="http://schemas.openxmlformats.org/officeDocument/2006/math">
                    <m:r>
                      <a:rPr lang="en-SG" sz="2000" i="1" dirty="0" smtClean="0">
                        <a:latin typeface="Cambria Math" panose="02040503050406030204" pitchFamily="18" charset="0"/>
                      </a:rPr>
                      <m:t>𝑃</m:t>
                    </m:r>
                    <m:r>
                      <a:rPr lang="en-SG" sz="2000" i="1" dirty="0" smtClean="0">
                        <a:latin typeface="Cambria Math" panose="02040503050406030204" pitchFamily="18" charset="0"/>
                      </a:rPr>
                      <m:t>(</m:t>
                    </m:r>
                    <m:r>
                      <a:rPr lang="en-SG" sz="2000" i="1" dirty="0" smtClean="0">
                        <a:latin typeface="Cambria Math" panose="02040503050406030204" pitchFamily="18" charset="0"/>
                      </a:rPr>
                      <m:t>𝑛</m:t>
                    </m:r>
                    <m:r>
                      <a:rPr lang="en-SG" sz="2000" i="1" dirty="0" smtClean="0">
                        <a:latin typeface="Cambria Math" panose="02040503050406030204" pitchFamily="18" charset="0"/>
                      </a:rPr>
                      <m:t>)</m:t>
                    </m:r>
                  </m:oMath>
                </a14:m>
                <a:r>
                  <a:rPr lang="en-SG" sz="2000" dirty="0"/>
                  <a:t> is true for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ea typeface="Cambria Math" panose="02040503050406030204" pitchFamily="18" charset="0"/>
                      </a:rPr>
                      <m:t>≥12</m:t>
                    </m:r>
                  </m:oMath>
                </a14:m>
                <a:r>
                  <a:rPr lang="en-SG" sz="2000" dirty="0"/>
                  <a:t>.</a:t>
                </a:r>
              </a:p>
            </p:txBody>
          </p:sp>
        </mc:Choice>
        <mc:Fallback xmlns="">
          <p:sp>
            <p:nvSpPr>
              <p:cNvPr id="23" name="TextBox 22"/>
              <p:cNvSpPr txBox="1">
                <a:spLocks noRot="1" noChangeAspect="1" noMove="1" noResize="1" noEditPoints="1" noAdjustHandles="1" noChangeArrowheads="1" noChangeShapeType="1" noTextEdit="1"/>
              </p:cNvSpPr>
              <p:nvPr/>
            </p:nvSpPr>
            <p:spPr>
              <a:xfrm>
                <a:off x="336079" y="1750446"/>
                <a:ext cx="8643798" cy="3939540"/>
              </a:xfrm>
              <a:prstGeom prst="rect">
                <a:avLst/>
              </a:prstGeom>
              <a:blipFill>
                <a:blip r:embed="rId5"/>
                <a:stretch>
                  <a:fillRect l="-776" t="-774" b="-1858"/>
                </a:stretch>
              </a:blipFill>
            </p:spPr>
            <p:txBody>
              <a:bodyPr/>
              <a:lstStyle/>
              <a:p>
                <a:r>
                  <a:rPr lang="en-SG">
                    <a:noFill/>
                  </a:rPr>
                  <a:t> </a:t>
                </a:r>
              </a:p>
            </p:txBody>
          </p:sp>
        </mc:Fallback>
      </mc:AlternateContent>
      <p:sp>
        <p:nvSpPr>
          <p:cNvPr id="22" name="Oval 21"/>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4932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dirty="0">
                <a:solidFill>
                  <a:schemeClr val="bg1"/>
                </a:solidFill>
              </a:rPr>
              <a:t>Sequences	Mathematical Induction I 	Mathematical Induction II	</a:t>
            </a:r>
            <a:r>
              <a:rPr lang="en-SG" sz="1200" b="1" dirty="0">
                <a:solidFill>
                  <a:schemeClr val="accent4">
                    <a:lumMod val="60000"/>
                    <a:lumOff val="40000"/>
                  </a:schemeClr>
                </a:solidFill>
              </a:rPr>
              <a:t>Well-Ordering Principle</a:t>
            </a:r>
            <a:r>
              <a:rPr lang="en-SG" sz="1200" dirty="0">
                <a:solidFill>
                  <a:schemeClr val="bg1"/>
                </a:solidFill>
              </a:rPr>
              <a:t>	</a:t>
            </a:r>
            <a:r>
              <a:rPr lang="en-SG" sz="1050" dirty="0">
                <a:solidFill>
                  <a:schemeClr val="bg1"/>
                </a:solidFill>
              </a:rPr>
              <a:t> </a:t>
            </a:r>
            <a:r>
              <a:rPr lang="en-SG" sz="1200" dirty="0">
                <a:solidFill>
                  <a:schemeClr val="bg1"/>
                </a:solidFill>
              </a:rPr>
              <a:t>Recurrence Relations</a:t>
            </a: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42</a:t>
            </a:fld>
            <a:endParaRPr lang="en-SG" dirty="0"/>
          </a:p>
        </p:txBody>
      </p:sp>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8.4 Well-Ordering Principle</a:t>
            </a:r>
          </a:p>
        </p:txBody>
      </p:sp>
      <p:sp>
        <p:nvSpPr>
          <p:cNvPr id="55" name="Oval 54"/>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971361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Sequences	Mathematical Induction I 	Mathematical Induction II	</a:t>
            </a:r>
            <a:r>
              <a:rPr lang="en-SG" sz="1200" b="1" dirty="0">
                <a:solidFill>
                  <a:schemeClr val="accent4">
                    <a:lumMod val="60000"/>
                    <a:lumOff val="40000"/>
                  </a:schemeClr>
                </a:solidFill>
              </a:rPr>
              <a:t>Well-Ordering Principle</a:t>
            </a:r>
            <a:r>
              <a:rPr lang="en-SG" sz="1200" dirty="0">
                <a:solidFill>
                  <a:schemeClr val="bg1"/>
                </a:solidFill>
              </a:rPr>
              <a:t>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43</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Well-Ordering Principle</a:t>
            </a:r>
            <a:endParaRPr lang="en-SG" sz="1100" dirty="0">
              <a:solidFill>
                <a:schemeClr val="bg1"/>
              </a:solidFill>
            </a:endParaRPr>
          </a:p>
        </p:txBody>
      </p:sp>
      <p:sp>
        <p:nvSpPr>
          <p:cNvPr id="30" name="TextBox 2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8.4.1. Well-Ordering Principle</a:t>
            </a:r>
            <a:endParaRPr lang="en-SG" sz="2000" dirty="0">
              <a:solidFill>
                <a:schemeClr val="bg1"/>
              </a:solidFill>
            </a:endParaRPr>
          </a:p>
        </p:txBody>
      </p:sp>
      <p:sp>
        <p:nvSpPr>
          <p:cNvPr id="23" name="Oval 22"/>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TextBox 30">
            <a:extLst>
              <a:ext uri="{FF2B5EF4-FFF2-40B4-BE49-F238E27FC236}">
                <a16:creationId xmlns:a16="http://schemas.microsoft.com/office/drawing/2014/main" id="{99D5B86E-F2EA-4F28-B63A-9D39A73F9EB5}"/>
              </a:ext>
            </a:extLst>
          </p:cNvPr>
          <p:cNvSpPr txBox="1"/>
          <p:nvPr/>
        </p:nvSpPr>
        <p:spPr>
          <a:xfrm>
            <a:off x="534009" y="5137630"/>
            <a:ext cx="8087477" cy="1015663"/>
          </a:xfrm>
          <a:prstGeom prst="rect">
            <a:avLst/>
          </a:prstGeom>
          <a:noFill/>
          <a:ln>
            <a:noFill/>
          </a:ln>
        </p:spPr>
        <p:txBody>
          <a:bodyPr wrap="square" rtlCol="0">
            <a:spAutoFit/>
          </a:bodyPr>
          <a:lstStyle/>
          <a:p>
            <a:pPr>
              <a:tabLst>
                <a:tab pos="457200" algn="l"/>
                <a:tab pos="1371600" algn="l"/>
                <a:tab pos="1547813" algn="l"/>
              </a:tabLst>
            </a:pPr>
            <a:r>
              <a:rPr lang="en-US" altLang="en-US" sz="2000" dirty="0"/>
              <a:t>The </a:t>
            </a:r>
            <a:r>
              <a:rPr lang="en-US" altLang="en-US" sz="2000" dirty="0">
                <a:solidFill>
                  <a:srgbClr val="0000FF"/>
                </a:solidFill>
              </a:rPr>
              <a:t>well-ordering principle </a:t>
            </a:r>
            <a:r>
              <a:rPr lang="en-US" altLang="en-US" sz="2000" dirty="0"/>
              <a:t>for the integers looks very different from both the regular and the strong principles of mathematical induction, but it can be shown that all three principles are equivalent (proof omitted).</a:t>
            </a:r>
          </a:p>
        </p:txBody>
      </p:sp>
      <p:grpSp>
        <p:nvGrpSpPr>
          <p:cNvPr id="34" name="Group 33"/>
          <p:cNvGrpSpPr/>
          <p:nvPr/>
        </p:nvGrpSpPr>
        <p:grpSpPr>
          <a:xfrm>
            <a:off x="663368" y="1590803"/>
            <a:ext cx="7761215" cy="1145108"/>
            <a:chOff x="573490" y="4598517"/>
            <a:chExt cx="7761215" cy="1145108"/>
          </a:xfrm>
        </p:grpSpPr>
        <p:sp>
          <p:nvSpPr>
            <p:cNvPr id="44" name="Rectangle 43"/>
            <p:cNvSpPr/>
            <p:nvPr/>
          </p:nvSpPr>
          <p:spPr>
            <a:xfrm>
              <a:off x="573490" y="4598518"/>
              <a:ext cx="7761215" cy="1145107"/>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Rectangle 44"/>
            <p:cNvSpPr/>
            <p:nvPr/>
          </p:nvSpPr>
          <p:spPr>
            <a:xfrm>
              <a:off x="573490" y="4598517"/>
              <a:ext cx="776121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650674" y="4645644"/>
              <a:ext cx="5301387" cy="461665"/>
            </a:xfrm>
            <a:prstGeom prst="rect">
              <a:avLst/>
            </a:prstGeom>
            <a:noFill/>
          </p:spPr>
          <p:txBody>
            <a:bodyPr wrap="square" rtlCol="0">
              <a:spAutoFit/>
            </a:bodyPr>
            <a:lstStyle/>
            <a:p>
              <a:r>
                <a:rPr lang="en-SG" sz="2400" dirty="0">
                  <a:solidFill>
                    <a:schemeClr val="bg1"/>
                  </a:solidFill>
                </a:rPr>
                <a:t>Well-Ordering Principle for the Integers</a:t>
              </a:r>
            </a:p>
          </p:txBody>
        </p:sp>
        <mc:AlternateContent xmlns:mc="http://schemas.openxmlformats.org/markup-compatibility/2006" xmlns:a14="http://schemas.microsoft.com/office/drawing/2010/main">
          <mc:Choice Requires="a14">
            <p:sp>
              <p:nvSpPr>
                <p:cNvPr id="47" name="TextBox 46"/>
                <p:cNvSpPr txBox="1"/>
                <p:nvPr/>
              </p:nvSpPr>
              <p:spPr>
                <a:xfrm>
                  <a:off x="650674" y="5255109"/>
                  <a:ext cx="7684031" cy="461665"/>
                </a:xfrm>
                <a:prstGeom prst="rect">
                  <a:avLst/>
                </a:prstGeom>
                <a:noFill/>
              </p:spPr>
              <p:txBody>
                <a:bodyPr wrap="square" rtlCol="0">
                  <a:spAutoFit/>
                </a:bodyPr>
                <a:lstStyle/>
                <a:p>
                  <a:r>
                    <a:rPr lang="en-SG" sz="2400" dirty="0" smtClean="0"/>
                    <a:t>Every nonempty subset of </a:t>
                  </a:r>
                  <a14:m>
                    <m:oMath xmlns:m="http://schemas.openxmlformats.org/officeDocument/2006/math">
                      <m:sSub>
                        <m:sSubPr>
                          <m:ctrlPr>
                            <a:rPr lang="en-SG" sz="2400" i="1" smtClean="0">
                              <a:latin typeface="Cambria Math" panose="02040503050406030204" pitchFamily="18" charset="0"/>
                            </a:rPr>
                          </m:ctrlPr>
                        </m:sSubPr>
                        <m:e>
                          <m:r>
                            <a:rPr lang="en-SG" sz="2400" i="1" smtClean="0">
                              <a:latin typeface="Cambria Math" panose="02040503050406030204" pitchFamily="18" charset="0"/>
                              <a:ea typeface="Cambria Math" panose="02040503050406030204" pitchFamily="18" charset="0"/>
                            </a:rPr>
                            <m:t>ℤ</m:t>
                          </m:r>
                        </m:e>
                        <m:sub>
                          <m:r>
                            <a:rPr lang="en-SG"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sub>
                      </m:sSub>
                    </m:oMath>
                  </a14:m>
                  <a:r>
                    <a:rPr lang="en-SG" sz="2400" dirty="0" smtClean="0"/>
                    <a:t> has </a:t>
                  </a:r>
                  <a:r>
                    <a:rPr lang="en-SG" sz="2400" dirty="0"/>
                    <a:t>a </a:t>
                  </a:r>
                  <a:r>
                    <a:rPr lang="en-SG" sz="2400" dirty="0" smtClean="0"/>
                    <a:t>smallest </a:t>
                  </a:r>
                  <a:r>
                    <a:rPr lang="en-SG" sz="2400" dirty="0"/>
                    <a:t>element.</a:t>
                  </a:r>
                </a:p>
              </p:txBody>
            </p:sp>
          </mc:Choice>
          <mc:Fallback xmlns="">
            <p:sp>
              <p:nvSpPr>
                <p:cNvPr id="47" name="TextBox 46"/>
                <p:cNvSpPr txBox="1">
                  <a:spLocks noRot="1" noChangeAspect="1" noMove="1" noResize="1" noEditPoints="1" noAdjustHandles="1" noChangeArrowheads="1" noChangeShapeType="1" noTextEdit="1"/>
                </p:cNvSpPr>
                <p:nvPr/>
              </p:nvSpPr>
              <p:spPr>
                <a:xfrm>
                  <a:off x="650674" y="5255109"/>
                  <a:ext cx="7684031" cy="461665"/>
                </a:xfrm>
                <a:prstGeom prst="rect">
                  <a:avLst/>
                </a:prstGeom>
                <a:blipFill>
                  <a:blip r:embed="rId3"/>
                  <a:stretch>
                    <a:fillRect l="-1190" t="-10667" b="-30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8" name="TextBox 47"/>
              <p:cNvSpPr txBox="1"/>
              <p:nvPr/>
            </p:nvSpPr>
            <p:spPr>
              <a:xfrm>
                <a:off x="651010" y="3014141"/>
                <a:ext cx="7684031" cy="1938992"/>
              </a:xfrm>
              <a:prstGeom prst="rect">
                <a:avLst/>
              </a:prstGeom>
              <a:solidFill>
                <a:schemeClr val="accent4">
                  <a:lumMod val="20000"/>
                  <a:lumOff val="80000"/>
                </a:schemeClr>
              </a:solidFill>
              <a:ln>
                <a:solidFill>
                  <a:schemeClr val="tx1"/>
                </a:solidFill>
              </a:ln>
            </p:spPr>
            <p:txBody>
              <a:bodyPr wrap="square" rtlCol="0">
                <a:spAutoFit/>
              </a:bodyPr>
              <a:lstStyle/>
              <a:p>
                <a:r>
                  <a:rPr lang="en-US" sz="2000" dirty="0"/>
                  <a:t>Note: The above is the generally accepted (and well-known) definition of well-ordering principle. However, </a:t>
                </a:r>
                <a:r>
                  <a:rPr lang="en-US" sz="2000" dirty="0" err="1"/>
                  <a:t>Epp’s</a:t>
                </a:r>
                <a:r>
                  <a:rPr lang="en-US" sz="2000" dirty="0"/>
                  <a:t> definition extends the set to include possibly negative integers: “</a:t>
                </a:r>
                <a:r>
                  <a:rPr lang="en-SG" sz="2000" dirty="0"/>
                  <a:t>Let </a:t>
                </a:r>
                <a14:m>
                  <m:oMath xmlns:m="http://schemas.openxmlformats.org/officeDocument/2006/math">
                    <m:r>
                      <a:rPr lang="en-SG" sz="2000" i="1" dirty="0">
                        <a:latin typeface="Cambria Math" panose="02040503050406030204" pitchFamily="18" charset="0"/>
                      </a:rPr>
                      <m:t>𝑆</m:t>
                    </m:r>
                  </m:oMath>
                </a14:m>
                <a:r>
                  <a:rPr lang="en-SG" sz="2000" dirty="0"/>
                  <a:t> be a set of integers containing one or more integers all of which are greater than some fixed integer. Then </a:t>
                </a:r>
                <a14:m>
                  <m:oMath xmlns:m="http://schemas.openxmlformats.org/officeDocument/2006/math">
                    <m:r>
                      <a:rPr lang="en-SG" sz="2000" i="1" dirty="0">
                        <a:latin typeface="Cambria Math" panose="02040503050406030204" pitchFamily="18" charset="0"/>
                      </a:rPr>
                      <m:t>𝑆</m:t>
                    </m:r>
                  </m:oMath>
                </a14:m>
                <a:r>
                  <a:rPr lang="en-SG" sz="2000" dirty="0"/>
                  <a:t> has a least element.” We will stick with the above more generally accepted definition.</a:t>
                </a:r>
              </a:p>
            </p:txBody>
          </p:sp>
        </mc:Choice>
        <mc:Fallback xmlns="">
          <p:sp>
            <p:nvSpPr>
              <p:cNvPr id="48" name="TextBox 47"/>
              <p:cNvSpPr txBox="1">
                <a:spLocks noRot="1" noChangeAspect="1" noMove="1" noResize="1" noEditPoints="1" noAdjustHandles="1" noChangeArrowheads="1" noChangeShapeType="1" noTextEdit="1"/>
              </p:cNvSpPr>
              <p:nvPr/>
            </p:nvSpPr>
            <p:spPr>
              <a:xfrm>
                <a:off x="651010" y="3014141"/>
                <a:ext cx="7684031" cy="1938992"/>
              </a:xfrm>
              <a:prstGeom prst="rect">
                <a:avLst/>
              </a:prstGeom>
              <a:blipFill>
                <a:blip r:embed="rId4"/>
                <a:stretch>
                  <a:fillRect l="-792" t="-1246" r="-1426" b="-4050"/>
                </a:stretch>
              </a:blipFill>
              <a:ln>
                <a:solidFill>
                  <a:schemeClr val="tx1"/>
                </a:solidFill>
              </a:ln>
            </p:spPr>
            <p:txBody>
              <a:bodyPr/>
              <a:lstStyle/>
              <a:p>
                <a:r>
                  <a:rPr lang="en-US">
                    <a:noFill/>
                  </a:rPr>
                  <a:t> </a:t>
                </a:r>
              </a:p>
            </p:txBody>
          </p:sp>
        </mc:Fallback>
      </mc:AlternateContent>
      <p:sp>
        <p:nvSpPr>
          <p:cNvPr id="58" name="TextBox 57"/>
          <p:cNvSpPr txBox="1"/>
          <p:nvPr/>
        </p:nvSpPr>
        <p:spPr>
          <a:xfrm>
            <a:off x="534009" y="6172066"/>
            <a:ext cx="7268065" cy="400110"/>
          </a:xfrm>
          <a:prstGeom prst="rect">
            <a:avLst/>
          </a:prstGeom>
          <a:noFill/>
        </p:spPr>
        <p:txBody>
          <a:bodyPr wrap="square" rtlCol="0">
            <a:spAutoFit/>
          </a:bodyPr>
          <a:lstStyle/>
          <a:p>
            <a:r>
              <a:rPr lang="en-US" sz="2000" dirty="0"/>
              <a:t>(For our purpose, we will focus on using Mathematical Induction.)</a:t>
            </a:r>
          </a:p>
        </p:txBody>
      </p:sp>
      <p:sp>
        <p:nvSpPr>
          <p:cNvPr id="35" name="Oval 34">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9771341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Sequences	Mathematical Induction I 	Mathematical Induction II	</a:t>
            </a:r>
            <a:r>
              <a:rPr lang="en-SG" sz="1200" b="1" dirty="0">
                <a:solidFill>
                  <a:schemeClr val="accent4">
                    <a:lumMod val="60000"/>
                    <a:lumOff val="40000"/>
                  </a:schemeClr>
                </a:solidFill>
              </a:rPr>
              <a:t>Well-Ordering Principle</a:t>
            </a:r>
            <a:r>
              <a:rPr lang="en-SG" sz="1200" dirty="0">
                <a:solidFill>
                  <a:schemeClr val="bg1"/>
                </a:solidFill>
              </a:rPr>
              <a:t>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44</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Well-Ordering Principle</a:t>
            </a:r>
            <a:endParaRPr lang="en-SG" sz="1100" dirty="0">
              <a:solidFill>
                <a:schemeClr val="bg1"/>
              </a:solidFill>
            </a:endParaRPr>
          </a:p>
        </p:txBody>
      </p:sp>
      <p:sp>
        <p:nvSpPr>
          <p:cNvPr id="23" name="Oval 22"/>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5" name="Group 34"/>
          <p:cNvGrpSpPr/>
          <p:nvPr/>
        </p:nvGrpSpPr>
        <p:grpSpPr>
          <a:xfrm>
            <a:off x="663368" y="859433"/>
            <a:ext cx="7761215" cy="1145108"/>
            <a:chOff x="573490" y="4598517"/>
            <a:chExt cx="7761215" cy="1145108"/>
          </a:xfrm>
        </p:grpSpPr>
        <p:sp>
          <p:nvSpPr>
            <p:cNvPr id="37" name="Rectangle 36"/>
            <p:cNvSpPr/>
            <p:nvPr/>
          </p:nvSpPr>
          <p:spPr>
            <a:xfrm>
              <a:off x="573490" y="4598518"/>
              <a:ext cx="7761215" cy="1145107"/>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Rectangle 39"/>
            <p:cNvSpPr/>
            <p:nvPr/>
          </p:nvSpPr>
          <p:spPr>
            <a:xfrm>
              <a:off x="573490" y="4598517"/>
              <a:ext cx="776121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TextBox 40"/>
            <p:cNvSpPr txBox="1"/>
            <p:nvPr/>
          </p:nvSpPr>
          <p:spPr>
            <a:xfrm>
              <a:off x="650674" y="4645644"/>
              <a:ext cx="5301387" cy="461665"/>
            </a:xfrm>
            <a:prstGeom prst="rect">
              <a:avLst/>
            </a:prstGeom>
            <a:noFill/>
          </p:spPr>
          <p:txBody>
            <a:bodyPr wrap="square" rtlCol="0">
              <a:spAutoFit/>
            </a:bodyPr>
            <a:lstStyle/>
            <a:p>
              <a:r>
                <a:rPr lang="en-SG" sz="2400" dirty="0">
                  <a:solidFill>
                    <a:schemeClr val="bg1"/>
                  </a:solidFill>
                </a:rPr>
                <a:t>Well-Ordering Principle for the Integers</a:t>
              </a:r>
            </a:p>
          </p:txBody>
        </p:sp>
        <mc:AlternateContent xmlns:mc="http://schemas.openxmlformats.org/markup-compatibility/2006" xmlns:a14="http://schemas.microsoft.com/office/drawing/2010/main">
          <mc:Choice Requires="a14">
            <p:sp>
              <p:nvSpPr>
                <p:cNvPr id="43" name="TextBox 42"/>
                <p:cNvSpPr txBox="1"/>
                <p:nvPr/>
              </p:nvSpPr>
              <p:spPr>
                <a:xfrm>
                  <a:off x="650674" y="5255109"/>
                  <a:ext cx="7684031" cy="461665"/>
                </a:xfrm>
                <a:prstGeom prst="rect">
                  <a:avLst/>
                </a:prstGeom>
                <a:noFill/>
              </p:spPr>
              <p:txBody>
                <a:bodyPr wrap="square" rtlCol="0">
                  <a:spAutoFit/>
                </a:bodyPr>
                <a:lstStyle/>
                <a:p>
                  <a:r>
                    <a:rPr lang="en-SG" sz="2400" dirty="0" smtClean="0"/>
                    <a:t>Every nonempty subset of </a:t>
                  </a:r>
                  <a14:m>
                    <m:oMath xmlns:m="http://schemas.openxmlformats.org/officeDocument/2006/math">
                      <m:sSub>
                        <m:sSubPr>
                          <m:ctrlPr>
                            <a:rPr lang="en-SG" sz="2400" i="1" smtClean="0">
                              <a:latin typeface="Cambria Math" panose="02040503050406030204" pitchFamily="18" charset="0"/>
                            </a:rPr>
                          </m:ctrlPr>
                        </m:sSubPr>
                        <m:e>
                          <m:r>
                            <a:rPr lang="en-SG" sz="2400" i="1" smtClean="0">
                              <a:latin typeface="Cambria Math" panose="02040503050406030204" pitchFamily="18" charset="0"/>
                              <a:ea typeface="Cambria Math" panose="02040503050406030204" pitchFamily="18" charset="0"/>
                            </a:rPr>
                            <m:t>ℤ</m:t>
                          </m:r>
                        </m:e>
                        <m:sub>
                          <m:r>
                            <a:rPr lang="en-SG"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sub>
                      </m:sSub>
                    </m:oMath>
                  </a14:m>
                  <a:r>
                    <a:rPr lang="en-SG" sz="2400" dirty="0" smtClean="0"/>
                    <a:t> has </a:t>
                  </a:r>
                  <a:r>
                    <a:rPr lang="en-SG" sz="2400" dirty="0"/>
                    <a:t>a </a:t>
                  </a:r>
                  <a:r>
                    <a:rPr lang="en-SG" sz="2400" dirty="0" smtClean="0"/>
                    <a:t>smallest </a:t>
                  </a:r>
                  <a:r>
                    <a:rPr lang="en-SG" sz="2400" dirty="0"/>
                    <a:t>element.</a:t>
                  </a:r>
                </a:p>
              </p:txBody>
            </p:sp>
          </mc:Choice>
          <mc:Fallback xmlns="">
            <p:sp>
              <p:nvSpPr>
                <p:cNvPr id="43" name="TextBox 42"/>
                <p:cNvSpPr txBox="1">
                  <a:spLocks noRot="1" noChangeAspect="1" noMove="1" noResize="1" noEditPoints="1" noAdjustHandles="1" noChangeArrowheads="1" noChangeShapeType="1" noTextEdit="1"/>
                </p:cNvSpPr>
                <p:nvPr/>
              </p:nvSpPr>
              <p:spPr>
                <a:xfrm>
                  <a:off x="650674" y="5255109"/>
                  <a:ext cx="7684031" cy="461665"/>
                </a:xfrm>
                <a:prstGeom prst="rect">
                  <a:avLst/>
                </a:prstGeom>
                <a:blipFill>
                  <a:blip r:embed="rId3"/>
                  <a:stretch>
                    <a:fillRect l="-1190" t="-10667" b="-30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1" name="TextBox 30"/>
              <p:cNvSpPr txBox="1"/>
              <p:nvPr/>
            </p:nvSpPr>
            <p:spPr>
              <a:xfrm>
                <a:off x="411947" y="2135885"/>
                <a:ext cx="8643798" cy="4208844"/>
              </a:xfrm>
              <a:prstGeom prst="rect">
                <a:avLst/>
              </a:prstGeom>
              <a:solidFill>
                <a:schemeClr val="accent2">
                  <a:lumMod val="20000"/>
                  <a:lumOff val="80000"/>
                </a:schemeClr>
              </a:solidFill>
            </p:spPr>
            <p:txBody>
              <a:bodyPr wrap="square" rtlCol="0">
                <a:spAutoFit/>
              </a:bodyPr>
              <a:lstStyle/>
              <a:p>
                <a:r>
                  <a:rPr lang="en-SG" sz="2000" dirty="0" smtClean="0"/>
                  <a:t>Proof (by contradiction):</a:t>
                </a:r>
                <a:endParaRPr lang="en-SG" sz="2000" dirty="0"/>
              </a:p>
              <a:p>
                <a:pPr marL="457200" indent="-457200">
                  <a:buAutoNum type="arabicPeriod"/>
                  <a:tabLst>
                    <a:tab pos="339725" algn="l"/>
                  </a:tabLst>
                </a:pPr>
                <a:r>
                  <a:rPr lang="en-SG" sz="2000" dirty="0" smtClean="0"/>
                  <a:t>Suppose not, i.e. let </a:t>
                </a:r>
                <a14:m>
                  <m:oMath xmlns:m="http://schemas.openxmlformats.org/officeDocument/2006/math">
                    <m:r>
                      <a:rPr lang="en-US" sz="2000" b="0" i="1" smtClean="0">
                        <a:latin typeface="Cambria Math" panose="02040503050406030204" pitchFamily="18" charset="0"/>
                      </a:rPr>
                      <m:t>𝑆</m:t>
                    </m:r>
                    <m:r>
                      <a:rPr lang="en-US" sz="2000" b="0" i="1" smtClean="0">
                        <a:latin typeface="Cambria Math" panose="02040503050406030204" pitchFamily="18" charset="0"/>
                        <a:ea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ea typeface="Cambria Math" panose="02040503050406030204" pitchFamily="18" charset="0"/>
                          </a:rPr>
                          <m:t>ℤ</m:t>
                        </m:r>
                      </m:e>
                      <m:sub>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0</m:t>
                        </m:r>
                      </m:sub>
                    </m:sSub>
                  </m:oMath>
                </a14:m>
                <a:r>
                  <a:rPr lang="en-US" sz="2000" b="0" dirty="0" smtClean="0">
                    <a:ea typeface="Cambria Math" panose="02040503050406030204" pitchFamily="18" charset="0"/>
                  </a:rPr>
                  <a:t> be non-empty with no smalles</a:t>
                </a:r>
                <a:r>
                  <a:rPr lang="en-US" sz="2000" dirty="0" smtClean="0">
                    <a:ea typeface="Cambria Math" panose="02040503050406030204" pitchFamily="18" charset="0"/>
                  </a:rPr>
                  <a:t>t element.</a:t>
                </a:r>
                <a:endParaRPr lang="en-US" sz="2000" b="0" dirty="0">
                  <a:ea typeface="Cambria Math" panose="02040503050406030204" pitchFamily="18" charset="0"/>
                </a:endParaRPr>
              </a:p>
              <a:p>
                <a:pPr marL="457200" indent="-457200">
                  <a:spcBef>
                    <a:spcPts val="600"/>
                  </a:spcBef>
                  <a:buAutoNum type="arabicPeriod"/>
                  <a:tabLst>
                    <a:tab pos="339725" algn="l"/>
                  </a:tabLst>
                </a:pPr>
                <a:r>
                  <a:rPr lang="en-US" sz="2000" dirty="0" smtClean="0"/>
                  <a:t>For each </a:t>
                </a:r>
                <a14:m>
                  <m:oMath xmlns:m="http://schemas.openxmlformats.org/officeDocument/2006/math">
                    <m:sSub>
                      <m:sSubPr>
                        <m:ctrlPr>
                          <a:rPr lang="en-SG" sz="2000" i="1">
                            <a:latin typeface="Cambria Math" panose="02040503050406030204" pitchFamily="18" charset="0"/>
                          </a:rPr>
                        </m:ctrlPr>
                      </m:sSubPr>
                      <m:e>
                        <m:r>
                          <a:rPr lang="en-US" sz="2000" b="0" i="1" smtClean="0">
                            <a:latin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ℤ</m:t>
                        </m:r>
                      </m:e>
                      <m:sub>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0</m:t>
                        </m:r>
                      </m:sub>
                    </m:sSub>
                  </m:oMath>
                </a14:m>
                <a:r>
                  <a:rPr lang="en-US" sz="2000" b="0" dirty="0" smtClean="0">
                    <a:ea typeface="Cambria Math" panose="02040503050406030204" pitchFamily="18" charset="0"/>
                  </a:rPr>
                  <a:t>, let </a:t>
                </a:r>
                <a14:m>
                  <m:oMath xmlns:m="http://schemas.openxmlformats.org/officeDocument/2006/math">
                    <m:r>
                      <a:rPr lang="en-US" sz="2000" b="0" i="1" dirty="0" smtClean="0">
                        <a:latin typeface="Cambria Math" panose="02040503050406030204" pitchFamily="18" charset="0"/>
                        <a:ea typeface="Cambria Math" panose="02040503050406030204" pitchFamily="18" charset="0"/>
                      </a:rPr>
                      <m:t>𝑃</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𝑛</m:t>
                    </m:r>
                    <m:r>
                      <a:rPr lang="en-US" sz="2000" b="0" i="1" dirty="0" smtClean="0">
                        <a:latin typeface="Cambria Math" panose="02040503050406030204" pitchFamily="18" charset="0"/>
                        <a:ea typeface="Cambria Math" panose="02040503050406030204" pitchFamily="18" charset="0"/>
                      </a:rPr>
                      <m:t>) </m:t>
                    </m:r>
                  </m:oMath>
                </a14:m>
                <a:r>
                  <a:rPr lang="en-US" sz="2000" b="0" dirty="0" smtClean="0">
                    <a:ea typeface="Cambria Math" panose="02040503050406030204" pitchFamily="18" charset="0"/>
                  </a:rPr>
                  <a:t>be the proposition “</a:t>
                </a:r>
                <a14:m>
                  <m:oMath xmlns:m="http://schemas.openxmlformats.org/officeDocument/2006/math">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m:t>
                    </m:r>
                  </m:oMath>
                </a14:m>
                <a:r>
                  <a:rPr lang="en-US" sz="2000" b="0" dirty="0" smtClean="0">
                    <a:ea typeface="Cambria Math" panose="02040503050406030204" pitchFamily="18" charset="0"/>
                  </a:rPr>
                  <a:t>”.</a:t>
                </a:r>
                <a:endParaRPr lang="en-US" sz="2000" dirty="0">
                  <a:ea typeface="Cambria Math" panose="02040503050406030204" pitchFamily="18" charset="0"/>
                </a:endParaRPr>
              </a:p>
              <a:p>
                <a:pPr marL="457200" indent="-457200">
                  <a:spcBef>
                    <a:spcPts val="600"/>
                  </a:spcBef>
                  <a:buAutoNum type="arabicPeriod"/>
                  <a:tabLst>
                    <a:tab pos="339725" algn="l"/>
                  </a:tabLst>
                </a:pPr>
                <a:r>
                  <a:rPr lang="en-SG" sz="2000" dirty="0" smtClean="0"/>
                  <a:t>Inductive </a:t>
                </a:r>
                <a:r>
                  <a:rPr lang="en-SG" sz="2000" dirty="0"/>
                  <a:t>step</a:t>
                </a:r>
                <a:r>
                  <a:rPr lang="en-SG" sz="2000" dirty="0" smtClean="0"/>
                  <a:t>:</a:t>
                </a:r>
                <a:endParaRPr lang="en-SG" sz="2000" dirty="0">
                  <a:solidFill>
                    <a:srgbClr val="006600"/>
                  </a:solidFill>
                </a:endParaRPr>
              </a:p>
              <a:p>
                <a:pPr marL="987425" indent="-987425">
                  <a:spcAft>
                    <a:spcPts val="300"/>
                  </a:spcAft>
                  <a:tabLst>
                    <a:tab pos="461963" algn="l"/>
                    <a:tab pos="987425" algn="l"/>
                  </a:tabLst>
                </a:pPr>
                <a:r>
                  <a:rPr lang="en-SG" sz="2000" dirty="0"/>
                  <a:t>	</a:t>
                </a:r>
                <a:r>
                  <a:rPr lang="en-SG" sz="2000" dirty="0" smtClean="0"/>
                  <a:t>3.1</a:t>
                </a:r>
                <a:r>
                  <a:rPr lang="en-SG" sz="2000" dirty="0"/>
                  <a:t>.	</a:t>
                </a:r>
                <a:r>
                  <a:rPr lang="en-SG" sz="2000" dirty="0" smtClean="0"/>
                  <a:t>Let </a:t>
                </a:r>
                <a14:m>
                  <m:oMath xmlns:m="http://schemas.openxmlformats.org/officeDocument/2006/math">
                    <m:sSub>
                      <m:sSubPr>
                        <m:ctrlPr>
                          <a:rPr lang="en-SG" sz="2000" i="1">
                            <a:latin typeface="Cambria Math" panose="02040503050406030204" pitchFamily="18" charset="0"/>
                          </a:rPr>
                        </m:ctrlPr>
                      </m:sSubPr>
                      <m:e>
                        <m:r>
                          <a:rPr lang="en-US" sz="2000" b="0" i="1" smtClean="0">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ℤ</m:t>
                        </m:r>
                      </m:e>
                      <m:sub>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0</m:t>
                        </m:r>
                      </m:sub>
                    </m:sSub>
                  </m:oMath>
                </a14:m>
                <a:r>
                  <a:rPr lang="en-SG" sz="2000" dirty="0" smtClean="0"/>
                  <a:t> such that </a:t>
                </a:r>
                <a14:m>
                  <m:oMath xmlns:m="http://schemas.openxmlformats.org/officeDocument/2006/math">
                    <m:r>
                      <a:rPr lang="en-SG" sz="2000" i="1" dirty="0" smtClean="0">
                        <a:latin typeface="Cambria Math" panose="02040503050406030204" pitchFamily="18" charset="0"/>
                      </a:rPr>
                      <m:t>𝑃</m:t>
                    </m:r>
                    <m:d>
                      <m:dPr>
                        <m:ctrlPr>
                          <a:rPr lang="en-SG" sz="2000" i="1" dirty="0" smtClean="0">
                            <a:latin typeface="Cambria Math" panose="02040503050406030204" pitchFamily="18" charset="0"/>
                          </a:rPr>
                        </m:ctrlPr>
                      </m:dPr>
                      <m:e>
                        <m:r>
                          <a:rPr lang="en-SG" sz="2000" i="1" dirty="0" smtClean="0">
                            <a:latin typeface="Cambria Math" panose="02040503050406030204" pitchFamily="18" charset="0"/>
                          </a:rPr>
                          <m:t>0</m:t>
                        </m:r>
                      </m:e>
                    </m:d>
                    <m:r>
                      <a:rPr lang="en-US" sz="2000" b="0" i="1" dirty="0" smtClean="0">
                        <a:latin typeface="Cambria Math" panose="02040503050406030204" pitchFamily="18" charset="0"/>
                      </a:rPr>
                      <m:t>,</m:t>
                    </m:r>
                    <m:r>
                      <a:rPr lang="en-US" sz="2000" b="0" i="1" dirty="0" smtClean="0">
                        <a:latin typeface="Cambria Math" panose="02040503050406030204" pitchFamily="18" charset="0"/>
                      </a:rPr>
                      <m:t>𝑃</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1</m:t>
                        </m:r>
                      </m:e>
                    </m:d>
                    <m:r>
                      <a:rPr lang="en-US" sz="2000" b="0" i="1" dirty="0" smtClean="0">
                        <a:latin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𝑃</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𝑘</m:t>
                    </m:r>
                    <m:r>
                      <a:rPr lang="en-US" sz="2000" b="0" i="1" dirty="0" smtClean="0">
                        <a:latin typeface="Cambria Math" panose="02040503050406030204" pitchFamily="18" charset="0"/>
                        <a:ea typeface="Cambria Math" panose="02040503050406030204" pitchFamily="18" charset="0"/>
                      </a:rPr>
                      <m:t>−1)</m:t>
                    </m:r>
                  </m:oMath>
                </a14:m>
                <a:r>
                  <a:rPr lang="en-SG" sz="2000" dirty="0" smtClean="0"/>
                  <a:t> are true, </a:t>
                </a:r>
                <a:br>
                  <a:rPr lang="en-SG" sz="2000" dirty="0" smtClean="0"/>
                </a:br>
                <a:r>
                  <a:rPr lang="en-SG" sz="2000" dirty="0" smtClean="0"/>
                  <a:t>i.e., </a:t>
                </a:r>
                <a14:m>
                  <m:oMath xmlns:m="http://schemas.openxmlformats.org/officeDocument/2006/math">
                    <m:r>
                      <a:rPr lang="en-SG" sz="2000" i="1" dirty="0" smtClean="0">
                        <a:latin typeface="Cambria Math" panose="02040503050406030204" pitchFamily="18" charset="0"/>
                      </a:rPr>
                      <m:t>0,1,</m:t>
                    </m:r>
                    <m:r>
                      <a:rPr lang="en-SG"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𝑘</m:t>
                    </m:r>
                    <m:r>
                      <a:rPr lang="en-US" sz="2000" b="0" i="1" dirty="0" smtClean="0">
                        <a:latin typeface="Cambria Math" panose="02040503050406030204" pitchFamily="18" charset="0"/>
                        <a:ea typeface="Cambria Math" panose="02040503050406030204" pitchFamily="18" charset="0"/>
                      </a:rPr>
                      <m:t>−1∉</m:t>
                    </m:r>
                    <m:r>
                      <a:rPr lang="en-US" sz="2000" b="0" i="1" dirty="0" smtClean="0">
                        <a:latin typeface="Cambria Math" panose="02040503050406030204" pitchFamily="18" charset="0"/>
                        <a:ea typeface="Cambria Math" panose="02040503050406030204" pitchFamily="18" charset="0"/>
                      </a:rPr>
                      <m:t>𝑆</m:t>
                    </m:r>
                  </m:oMath>
                </a14:m>
                <a:r>
                  <a:rPr lang="en-SG" sz="2000" dirty="0" smtClean="0"/>
                  <a:t>.</a:t>
                </a:r>
                <a:endParaRPr lang="en-SG" sz="2000" dirty="0"/>
              </a:p>
              <a:p>
                <a:pPr marL="987425" indent="-987425">
                  <a:spcAft>
                    <a:spcPts val="300"/>
                  </a:spcAft>
                  <a:tabLst>
                    <a:tab pos="461963" algn="l"/>
                    <a:tab pos="987425" algn="l"/>
                  </a:tabLst>
                </a:pPr>
                <a:r>
                  <a:rPr lang="en-SG" sz="2000" dirty="0"/>
                  <a:t>	</a:t>
                </a:r>
                <a:r>
                  <a:rPr lang="en-SG" sz="2000" dirty="0" smtClean="0"/>
                  <a:t>3.2</a:t>
                </a:r>
                <a:r>
                  <a:rPr lang="en-SG" sz="2000" dirty="0"/>
                  <a:t>.	</a:t>
                </a:r>
                <a:r>
                  <a:rPr lang="en-US" sz="2000" dirty="0" smtClean="0"/>
                  <a:t>If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m:t>
                    </m:r>
                  </m:oMath>
                </a14:m>
                <a:r>
                  <a:rPr lang="en-SG" sz="2000" dirty="0" smtClean="0"/>
                  <a:t>, then </a:t>
                </a:r>
                <a14:m>
                  <m:oMath xmlns:m="http://schemas.openxmlformats.org/officeDocument/2006/math">
                    <m:r>
                      <a:rPr lang="en-SG" sz="2000" i="1" dirty="0" smtClean="0">
                        <a:latin typeface="Cambria Math" panose="02040503050406030204" pitchFamily="18" charset="0"/>
                      </a:rPr>
                      <m:t>𝑘</m:t>
                    </m:r>
                  </m:oMath>
                </a14:m>
                <a:r>
                  <a:rPr lang="en-SG" sz="2000" dirty="0" smtClean="0"/>
                  <a:t> is the smallest element of </a:t>
                </a:r>
                <a14:m>
                  <m:oMath xmlns:m="http://schemas.openxmlformats.org/officeDocument/2006/math">
                    <m:r>
                      <a:rPr lang="en-SG" sz="2000" i="1" dirty="0" smtClean="0">
                        <a:latin typeface="Cambria Math" panose="02040503050406030204" pitchFamily="18" charset="0"/>
                      </a:rPr>
                      <m:t>𝑆</m:t>
                    </m:r>
                  </m:oMath>
                </a14:m>
                <a:r>
                  <a:rPr lang="en-SG" sz="2000" dirty="0" smtClean="0"/>
                  <a:t> by the induction hypothesis as </a:t>
                </a:r>
                <a14:m>
                  <m:oMath xmlns:m="http://schemas.openxmlformats.org/officeDocument/2006/math">
                    <m:r>
                      <a:rPr lang="en-US" sz="2000" i="1">
                        <a:latin typeface="Cambria Math" panose="02040503050406030204" pitchFamily="18" charset="0"/>
                      </a:rPr>
                      <m:t>𝑆</m:t>
                    </m:r>
                    <m:r>
                      <a:rPr lang="en-US" sz="2000" i="1">
                        <a:latin typeface="Cambria Math" panose="02040503050406030204" pitchFamily="18" charset="0"/>
                        <a:ea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ea typeface="Cambria Math" panose="02040503050406030204" pitchFamily="18" charset="0"/>
                          </a:rPr>
                          <m:t>ℤ</m:t>
                        </m:r>
                      </m:e>
                      <m:sub>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0</m:t>
                        </m:r>
                      </m:sub>
                    </m:sSub>
                  </m:oMath>
                </a14:m>
                <a:r>
                  <a:rPr lang="en-SG" sz="2000" dirty="0" smtClean="0"/>
                  <a:t>, which contradicts our assumption that </a:t>
                </a:r>
                <a14:m>
                  <m:oMath xmlns:m="http://schemas.openxmlformats.org/officeDocument/2006/math">
                    <m:r>
                      <a:rPr lang="en-SG" sz="2000" i="1" dirty="0" smtClean="0">
                        <a:latin typeface="Cambria Math" panose="02040503050406030204" pitchFamily="18" charset="0"/>
                      </a:rPr>
                      <m:t>𝑆</m:t>
                    </m:r>
                  </m:oMath>
                </a14:m>
                <a:r>
                  <a:rPr lang="en-SG" sz="2000" dirty="0" smtClean="0"/>
                  <a:t> has no smallest element</a:t>
                </a:r>
                <a:endParaRPr lang="en-SG" sz="2000" dirty="0"/>
              </a:p>
              <a:p>
                <a:pPr marL="987425" indent="-987425">
                  <a:spcAft>
                    <a:spcPts val="300"/>
                  </a:spcAft>
                  <a:tabLst>
                    <a:tab pos="461963" algn="l"/>
                    <a:tab pos="987425" algn="l"/>
                  </a:tabLst>
                </a:pPr>
                <a:r>
                  <a:rPr lang="en-SG" sz="2000" dirty="0"/>
                  <a:t>	</a:t>
                </a:r>
                <a:r>
                  <a:rPr lang="en-SG" sz="2000" dirty="0" smtClean="0"/>
                  <a:t>3.3</a:t>
                </a:r>
                <a:r>
                  <a:rPr lang="en-SG" sz="2000" dirty="0"/>
                  <a:t>.	</a:t>
                </a:r>
                <a:r>
                  <a:rPr lang="en-SG" sz="2000" dirty="0" smtClean="0"/>
                  <a:t>So </a:t>
                </a:r>
                <a14:m>
                  <m:oMath xmlns:m="http://schemas.openxmlformats.org/officeDocument/2006/math">
                    <m:r>
                      <a:rPr lang="en-US" sz="2000" i="1" dirty="0">
                        <a:latin typeface="Cambria Math" panose="02040503050406030204" pitchFamily="18" charset="0"/>
                        <a:ea typeface="Cambria Math" panose="02040503050406030204" pitchFamily="18" charset="0"/>
                      </a:rPr>
                      <m:t>𝑘</m:t>
                    </m:r>
                    <m:r>
                      <a:rPr lang="en-US" sz="2000" i="1" dirty="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𝑆</m:t>
                    </m:r>
                  </m:oMath>
                </a14:m>
                <a:r>
                  <a:rPr lang="en-SG" sz="2000" dirty="0" smtClean="0"/>
                  <a:t> and thus </a:t>
                </a:r>
                <a14:m>
                  <m:oMath xmlns:m="http://schemas.openxmlformats.org/officeDocument/2006/math">
                    <m:r>
                      <a:rPr lang="en-SG" sz="2000" i="1" dirty="0" smtClean="0">
                        <a:latin typeface="Cambria Math" panose="02040503050406030204" pitchFamily="18" charset="0"/>
                      </a:rPr>
                      <m:t>𝑃</m:t>
                    </m:r>
                    <m:r>
                      <a:rPr lang="en-SG" sz="2000" i="1" dirty="0" smtClean="0">
                        <a:latin typeface="Cambria Math" panose="02040503050406030204" pitchFamily="18" charset="0"/>
                      </a:rPr>
                      <m:t>(</m:t>
                    </m:r>
                    <m:r>
                      <a:rPr lang="en-SG" sz="2000" i="1" dirty="0" smtClean="0">
                        <a:latin typeface="Cambria Math" panose="02040503050406030204" pitchFamily="18" charset="0"/>
                      </a:rPr>
                      <m:t>𝑘</m:t>
                    </m:r>
                    <m:r>
                      <a:rPr lang="en-SG" sz="2000" i="1" dirty="0" smtClean="0">
                        <a:latin typeface="Cambria Math" panose="02040503050406030204" pitchFamily="18" charset="0"/>
                      </a:rPr>
                      <m:t>)</m:t>
                    </m:r>
                  </m:oMath>
                </a14:m>
                <a:r>
                  <a:rPr lang="en-SG" sz="2000" dirty="0" smtClean="0"/>
                  <a:t> </a:t>
                </a:r>
                <a:r>
                  <a:rPr lang="en-SG" sz="2000" dirty="0"/>
                  <a:t>is true.</a:t>
                </a:r>
              </a:p>
              <a:p>
                <a:pPr marL="457200" indent="-457200">
                  <a:spcBef>
                    <a:spcPts val="600"/>
                  </a:spcBef>
                  <a:buAutoNum type="arabicPeriod" startAt="4"/>
                  <a:tabLst>
                    <a:tab pos="461963" algn="l"/>
                    <a:tab pos="852488" algn="l"/>
                  </a:tabLst>
                </a:pPr>
                <a:r>
                  <a:rPr lang="en-SG" sz="2000" dirty="0" smtClean="0"/>
                  <a:t>Hence </a:t>
                </a:r>
                <a14:m>
                  <m:oMath xmlns:m="http://schemas.openxmlformats.org/officeDocument/2006/math">
                    <m:sSub>
                      <m:sSubPr>
                        <m:ctrlPr>
                          <a:rPr lang="en-SG" sz="2000" i="1">
                            <a:latin typeface="Cambria Math" panose="02040503050406030204" pitchFamily="18" charset="0"/>
                          </a:rPr>
                        </m:ctrlPr>
                      </m:sSubPr>
                      <m:e>
                        <m:r>
                          <a:rPr lang="en-SG"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𝑛</m:t>
                        </m:r>
                        <m:r>
                          <a:rPr lang="en-US"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ℤ</m:t>
                        </m:r>
                      </m:e>
                      <m:sub>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𝑃</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oMath>
                </a14:m>
                <a:r>
                  <a:rPr lang="en-SG" sz="2000" dirty="0" smtClean="0"/>
                  <a:t> is true by </a:t>
                </a:r>
                <a:r>
                  <a:rPr lang="en-SG" sz="2000" dirty="0" err="1" smtClean="0"/>
                  <a:t>2MI</a:t>
                </a:r>
                <a:r>
                  <a:rPr lang="en-SG" sz="2000" dirty="0" smtClean="0"/>
                  <a:t>.</a:t>
                </a:r>
              </a:p>
              <a:p>
                <a:pPr marL="457200" indent="-457200">
                  <a:spcBef>
                    <a:spcPts val="600"/>
                  </a:spcBef>
                  <a:buAutoNum type="arabicPeriod" startAt="4"/>
                  <a:tabLst>
                    <a:tab pos="461963" algn="l"/>
                    <a:tab pos="852488" algn="l"/>
                  </a:tabLst>
                </a:pPr>
                <a:r>
                  <a:rPr lang="en-US" sz="2000" dirty="0" smtClean="0"/>
                  <a:t>This implies </a:t>
                </a:r>
                <a14:m>
                  <m:oMath xmlns:m="http://schemas.openxmlformats.org/officeDocument/2006/math">
                    <m:r>
                      <a:rPr lang="en-US" sz="2000" b="0" i="1" smtClean="0">
                        <a:latin typeface="Cambria Math" panose="02040503050406030204" pitchFamily="18" charset="0"/>
                      </a:rPr>
                      <m:t>𝑆</m:t>
                    </m:r>
                    <m:r>
                      <a:rPr lang="en-US" sz="2000" b="0" i="1" smtClean="0">
                        <a:latin typeface="Cambria Math" panose="02040503050406030204" pitchFamily="18" charset="0"/>
                      </a:rPr>
                      <m:t>=∅</m:t>
                    </m:r>
                  </m:oMath>
                </a14:m>
                <a:r>
                  <a:rPr lang="en-SG" sz="2000" dirty="0" smtClean="0"/>
                  <a:t>, contradicting line 1 that </a:t>
                </a:r>
                <a14:m>
                  <m:oMath xmlns:m="http://schemas.openxmlformats.org/officeDocument/2006/math">
                    <m:r>
                      <a:rPr lang="en-SG" sz="2000" i="1" dirty="0" smtClean="0">
                        <a:latin typeface="Cambria Math" panose="02040503050406030204" pitchFamily="18" charset="0"/>
                      </a:rPr>
                      <m:t>𝑆</m:t>
                    </m:r>
                  </m:oMath>
                </a14:m>
                <a:r>
                  <a:rPr lang="en-SG" sz="2000" dirty="0" smtClean="0"/>
                  <a:t> is non-empty.</a:t>
                </a:r>
                <a:endParaRPr lang="en-SG" sz="2000" dirty="0"/>
              </a:p>
            </p:txBody>
          </p:sp>
        </mc:Choice>
        <mc:Fallback xmlns="">
          <p:sp>
            <p:nvSpPr>
              <p:cNvPr id="31" name="TextBox 30"/>
              <p:cNvSpPr txBox="1">
                <a:spLocks noRot="1" noChangeAspect="1" noMove="1" noResize="1" noEditPoints="1" noAdjustHandles="1" noChangeArrowheads="1" noChangeShapeType="1" noTextEdit="1"/>
              </p:cNvSpPr>
              <p:nvPr/>
            </p:nvSpPr>
            <p:spPr>
              <a:xfrm>
                <a:off x="411947" y="2135885"/>
                <a:ext cx="8643798" cy="4208844"/>
              </a:xfrm>
              <a:prstGeom prst="rect">
                <a:avLst/>
              </a:prstGeom>
              <a:blipFill>
                <a:blip r:embed="rId4"/>
                <a:stretch>
                  <a:fillRect l="-776" t="-724" r="-635" b="-1737"/>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9359122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Sequences	Mathematical Induction I 	Mathematical Induction II	</a:t>
            </a:r>
            <a:r>
              <a:rPr lang="en-SG" sz="1200" b="1" dirty="0">
                <a:solidFill>
                  <a:schemeClr val="accent4">
                    <a:lumMod val="60000"/>
                    <a:lumOff val="40000"/>
                  </a:schemeClr>
                </a:solidFill>
              </a:rPr>
              <a:t>Well-Ordering Principle</a:t>
            </a:r>
            <a:r>
              <a:rPr lang="en-SG" sz="1200" dirty="0">
                <a:solidFill>
                  <a:schemeClr val="bg1"/>
                </a:solidFill>
              </a:rPr>
              <a:t>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45</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Well-Ordering Principle</a:t>
            </a:r>
            <a:endParaRPr lang="en-SG" sz="1100" dirty="0">
              <a:solidFill>
                <a:schemeClr val="bg1"/>
              </a:solidFill>
            </a:endParaRPr>
          </a:p>
        </p:txBody>
      </p:sp>
      <p:sp>
        <p:nvSpPr>
          <p:cNvPr id="23" name="Oval 22"/>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9D5B86E-F2EA-4F28-B63A-9D39A73F9EB5}"/>
                  </a:ext>
                </a:extLst>
              </p:cNvPr>
              <p:cNvSpPr txBox="1"/>
              <p:nvPr/>
            </p:nvSpPr>
            <p:spPr>
              <a:xfrm>
                <a:off x="324356" y="871673"/>
                <a:ext cx="8550013" cy="2554545"/>
              </a:xfrm>
              <a:prstGeom prst="rect">
                <a:avLst/>
              </a:prstGeom>
              <a:noFill/>
              <a:ln>
                <a:noFill/>
              </a:ln>
            </p:spPr>
            <p:txBody>
              <a:bodyPr wrap="square" rtlCol="0">
                <a:spAutoFit/>
              </a:bodyPr>
              <a:lstStyle/>
              <a:p>
                <a:pPr>
                  <a:tabLst>
                    <a:tab pos="457200" algn="l"/>
                    <a:tab pos="1371600" algn="l"/>
                    <a:tab pos="1547813" algn="l"/>
                  </a:tabLst>
                </a:pPr>
                <a:r>
                  <a:rPr lang="en-US" altLang="en-US" sz="2400" dirty="0">
                    <a:solidFill>
                      <a:schemeClr val="accent2">
                        <a:lumMod val="50000"/>
                      </a:schemeClr>
                    </a:solidFill>
                  </a:rPr>
                  <a:t>Example #17: </a:t>
                </a:r>
                <a:r>
                  <a:rPr lang="en-US" altLang="en-US" sz="2400" dirty="0"/>
                  <a:t>For each of the following, if the set has a least element, state what it is. If not, explain why the well-ordering principle is not violated.</a:t>
                </a:r>
              </a:p>
              <a:p>
                <a:pPr marL="625475" indent="-457200">
                  <a:buFont typeface="+mj-lt"/>
                  <a:buAutoNum type="alphaLcPeriod"/>
                  <a:tabLst>
                    <a:tab pos="1371600" algn="l"/>
                    <a:tab pos="1547813" algn="l"/>
                  </a:tabLst>
                </a:pPr>
                <a:r>
                  <a:rPr lang="en-US" altLang="en-US" sz="2200" dirty="0"/>
                  <a:t>The set of all positive real numbers.</a:t>
                </a:r>
              </a:p>
              <a:p>
                <a:pPr marL="625475" indent="-457200">
                  <a:buFont typeface="+mj-lt"/>
                  <a:buAutoNum type="alphaLcPeriod"/>
                  <a:tabLst>
                    <a:tab pos="1371600" algn="l"/>
                    <a:tab pos="1547813" algn="l"/>
                  </a:tabLst>
                </a:pPr>
                <a:r>
                  <a:rPr lang="en-US" altLang="en-US" sz="2200" dirty="0"/>
                  <a:t>The set of all nonnegative integers </a:t>
                </a:r>
                <a14:m>
                  <m:oMath xmlns:m="http://schemas.openxmlformats.org/officeDocument/2006/math">
                    <m:r>
                      <a:rPr lang="en-US" altLang="en-US" sz="2200" i="1" dirty="0" smtClean="0">
                        <a:latin typeface="Cambria Math" panose="02040503050406030204" pitchFamily="18" charset="0"/>
                      </a:rPr>
                      <m:t>𝑛</m:t>
                    </m:r>
                  </m:oMath>
                </a14:m>
                <a:r>
                  <a:rPr lang="en-US" altLang="en-US" sz="2200" dirty="0"/>
                  <a:t> such that </a:t>
                </a:r>
                <a14:m>
                  <m:oMath xmlns:m="http://schemas.openxmlformats.org/officeDocument/2006/math">
                    <m:sSup>
                      <m:sSupPr>
                        <m:ctrlPr>
                          <a:rPr lang="en-US" altLang="en-US" sz="2200" i="1" smtClean="0">
                            <a:latin typeface="Cambria Math" panose="02040503050406030204" pitchFamily="18" charset="0"/>
                          </a:rPr>
                        </m:ctrlPr>
                      </m:sSupPr>
                      <m:e>
                        <m:r>
                          <a:rPr lang="en-US" altLang="en-US" sz="2200" b="0" i="1" smtClean="0">
                            <a:latin typeface="Cambria Math" panose="02040503050406030204" pitchFamily="18" charset="0"/>
                          </a:rPr>
                          <m:t>𝑛</m:t>
                        </m:r>
                      </m:e>
                      <m:sup>
                        <m:r>
                          <a:rPr lang="en-US" altLang="en-US" sz="2200" b="0" i="1" smtClean="0">
                            <a:latin typeface="Cambria Math" panose="02040503050406030204" pitchFamily="18" charset="0"/>
                          </a:rPr>
                          <m:t>2</m:t>
                        </m:r>
                      </m:sup>
                    </m:sSup>
                    <m:r>
                      <a:rPr lang="en-US" altLang="en-US" sz="2200" b="0" i="1" smtClean="0">
                        <a:latin typeface="Cambria Math" panose="02040503050406030204" pitchFamily="18" charset="0"/>
                      </a:rPr>
                      <m:t>&lt;</m:t>
                    </m:r>
                    <m:r>
                      <a:rPr lang="en-US" altLang="en-US" sz="2200" b="0" i="1" smtClean="0">
                        <a:latin typeface="Cambria Math" panose="02040503050406030204" pitchFamily="18" charset="0"/>
                      </a:rPr>
                      <m:t>𝑛</m:t>
                    </m:r>
                  </m:oMath>
                </a14:m>
                <a:r>
                  <a:rPr lang="en-US" altLang="en-US" sz="2200" dirty="0"/>
                  <a:t>.</a:t>
                </a:r>
              </a:p>
              <a:p>
                <a:pPr marL="625475" indent="-457200">
                  <a:buFont typeface="+mj-lt"/>
                  <a:buAutoNum type="alphaLcPeriod"/>
                  <a:tabLst>
                    <a:tab pos="1371600" algn="l"/>
                    <a:tab pos="1547813" algn="l"/>
                  </a:tabLst>
                </a:pPr>
                <a:r>
                  <a:rPr lang="en-US" altLang="en-US" sz="2200" dirty="0"/>
                  <a:t>The set of all nonnegative integers of the form </a:t>
                </a:r>
                <a14:m>
                  <m:oMath xmlns:m="http://schemas.openxmlformats.org/officeDocument/2006/math">
                    <m:r>
                      <a:rPr lang="en-US" altLang="en-US" sz="2200" i="1" dirty="0" smtClean="0">
                        <a:latin typeface="Cambria Math" panose="02040503050406030204" pitchFamily="18" charset="0"/>
                      </a:rPr>
                      <m:t>46−</m:t>
                    </m:r>
                    <m:r>
                      <a:rPr lang="en-US" altLang="en-US" sz="2200" i="1" dirty="0" err="1" smtClean="0">
                        <a:latin typeface="Cambria Math" panose="02040503050406030204" pitchFamily="18" charset="0"/>
                      </a:rPr>
                      <m:t>7</m:t>
                    </m:r>
                    <m:r>
                      <a:rPr lang="en-US" altLang="en-US" sz="2200" i="1" dirty="0" err="1" smtClean="0">
                        <a:latin typeface="Cambria Math" panose="02040503050406030204" pitchFamily="18" charset="0"/>
                      </a:rPr>
                      <m:t>𝑘</m:t>
                    </m:r>
                  </m:oMath>
                </a14:m>
                <a:r>
                  <a:rPr lang="en-US" altLang="en-US" sz="2200" dirty="0"/>
                  <a:t>, where </a:t>
                </a:r>
                <a14:m>
                  <m:oMath xmlns:m="http://schemas.openxmlformats.org/officeDocument/2006/math">
                    <m:r>
                      <a:rPr lang="en-US" altLang="en-US" sz="2200" i="1" dirty="0" smtClean="0">
                        <a:latin typeface="Cambria Math" panose="02040503050406030204" pitchFamily="18" charset="0"/>
                      </a:rPr>
                      <m:t>𝑘</m:t>
                    </m:r>
                  </m:oMath>
                </a14:m>
                <a:r>
                  <a:rPr lang="en-US" altLang="en-US" sz="2200" dirty="0"/>
                  <a:t> is an integer.</a:t>
                </a:r>
              </a:p>
            </p:txBody>
          </p:sp>
        </mc:Choice>
        <mc:Fallback xmlns="">
          <p:sp>
            <p:nvSpPr>
              <p:cNvPr id="31" name="TextBox 30">
                <a:extLst>
                  <a:ext uri="{FF2B5EF4-FFF2-40B4-BE49-F238E27FC236}">
                    <a16:creationId xmlns:a16="http://schemas.microsoft.com/office/drawing/2014/main" id="{99D5B86E-F2EA-4F28-B63A-9D39A73F9EB5}"/>
                  </a:ext>
                </a:extLst>
              </p:cNvPr>
              <p:cNvSpPr txBox="1">
                <a:spLocks noRot="1" noChangeAspect="1" noMove="1" noResize="1" noEditPoints="1" noAdjustHandles="1" noChangeArrowheads="1" noChangeShapeType="1" noTextEdit="1"/>
              </p:cNvSpPr>
              <p:nvPr/>
            </p:nvSpPr>
            <p:spPr>
              <a:xfrm>
                <a:off x="324356" y="871673"/>
                <a:ext cx="8550013" cy="2554545"/>
              </a:xfrm>
              <a:prstGeom prst="rect">
                <a:avLst/>
              </a:prstGeom>
              <a:blipFill>
                <a:blip r:embed="rId3"/>
                <a:stretch>
                  <a:fillRect l="-1069" t="-1909" b="-3819"/>
                </a:stretch>
              </a:blipFill>
              <a:ln>
                <a:noFill/>
              </a:ln>
            </p:spPr>
            <p:txBody>
              <a:bodyPr/>
              <a:lstStyle/>
              <a:p>
                <a:r>
                  <a:rPr lang="en-SG">
                    <a:noFill/>
                  </a:rPr>
                  <a:t> </a:t>
                </a:r>
              </a:p>
            </p:txBody>
          </p:sp>
        </mc:Fallback>
      </mc:AlternateContent>
      <p:sp>
        <p:nvSpPr>
          <p:cNvPr id="34" name="TextBox 33"/>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44" name="TextBox 43"/>
              <p:cNvSpPr txBox="1"/>
              <p:nvPr/>
            </p:nvSpPr>
            <p:spPr>
              <a:xfrm>
                <a:off x="415123" y="3436799"/>
                <a:ext cx="8026724" cy="1400383"/>
              </a:xfrm>
              <a:prstGeom prst="rect">
                <a:avLst/>
              </a:prstGeom>
              <a:solidFill>
                <a:schemeClr val="accent4">
                  <a:lumMod val="40000"/>
                  <a:lumOff val="60000"/>
                </a:schemeClr>
              </a:solidFill>
            </p:spPr>
            <p:txBody>
              <a:bodyPr wrap="square" rtlCol="0">
                <a:spAutoFit/>
              </a:bodyPr>
              <a:lstStyle/>
              <a:p>
                <a:pPr marL="349250" indent="-349250">
                  <a:spcAft>
                    <a:spcPts val="600"/>
                  </a:spcAft>
                  <a:buFont typeface="+mj-lt"/>
                  <a:buAutoNum type="alphaLcPeriod"/>
                </a:pPr>
                <a:r>
                  <a:rPr lang="en-SG" altLang="en-US" sz="2000" dirty="0">
                    <a:sym typeface="Symbol" panose="05050102010706020507" pitchFamily="18" charset="2"/>
                  </a:rPr>
                  <a:t>There is no least positive real number.  If </a:t>
                </a:r>
                <a14:m>
                  <m:oMath xmlns:m="http://schemas.openxmlformats.org/officeDocument/2006/math">
                    <m:r>
                      <a:rPr lang="en-SG" altLang="en-US" sz="2000" i="1" dirty="0" smtClean="0">
                        <a:latin typeface="Cambria Math" panose="02040503050406030204" pitchFamily="18" charset="0"/>
                        <a:sym typeface="Symbol" panose="05050102010706020507" pitchFamily="18" charset="2"/>
                      </a:rPr>
                      <m:t>𝑥</m:t>
                    </m:r>
                  </m:oMath>
                </a14:m>
                <a:r>
                  <a:rPr lang="en-SG" altLang="en-US" sz="2000" dirty="0">
                    <a:sym typeface="Symbol" panose="05050102010706020507" pitchFamily="18" charset="2"/>
                  </a:rPr>
                  <a:t> is any positive real number, then </a:t>
                </a:r>
                <a14:m>
                  <m:oMath xmlns:m="http://schemas.openxmlformats.org/officeDocument/2006/math">
                    <m:r>
                      <a:rPr lang="en-SG" altLang="en-US" sz="2000" i="1" dirty="0" smtClean="0">
                        <a:latin typeface="Cambria Math" panose="02040503050406030204" pitchFamily="18" charset="0"/>
                        <a:sym typeface="Symbol" panose="05050102010706020507" pitchFamily="18" charset="2"/>
                      </a:rPr>
                      <m:t>𝑥</m:t>
                    </m:r>
                    <m:r>
                      <a:rPr lang="en-SG" altLang="en-US" sz="2000" i="1" dirty="0" smtClean="0">
                        <a:latin typeface="Cambria Math" panose="02040503050406030204" pitchFamily="18" charset="0"/>
                        <a:sym typeface="Symbol" panose="05050102010706020507" pitchFamily="18" charset="2"/>
                      </a:rPr>
                      <m:t>/2</m:t>
                    </m:r>
                  </m:oMath>
                </a14:m>
                <a:r>
                  <a:rPr lang="en-SG" altLang="en-US" sz="2000" dirty="0">
                    <a:sym typeface="Symbol" panose="05050102010706020507" pitchFamily="18" charset="2"/>
                  </a:rPr>
                  <a:t> is a positive real number smaller than </a:t>
                </a:r>
                <a14:m>
                  <m:oMath xmlns:m="http://schemas.openxmlformats.org/officeDocument/2006/math">
                    <m:r>
                      <a:rPr lang="en-SG" altLang="en-US" sz="2000" i="1" dirty="0" smtClean="0">
                        <a:latin typeface="Cambria Math" panose="02040503050406030204" pitchFamily="18" charset="0"/>
                        <a:sym typeface="Symbol" panose="05050102010706020507" pitchFamily="18" charset="2"/>
                      </a:rPr>
                      <m:t>𝑥</m:t>
                    </m:r>
                  </m:oMath>
                </a14:m>
                <a:r>
                  <a:rPr lang="en-SG" altLang="en-US" sz="2000" dirty="0">
                    <a:sym typeface="Symbol" panose="05050102010706020507" pitchFamily="18" charset="2"/>
                  </a:rPr>
                  <a:t>.</a:t>
                </a:r>
              </a:p>
              <a:p>
                <a:pPr marL="349250"/>
                <a:r>
                  <a:rPr lang="en-SG" altLang="en-US" sz="2000" dirty="0">
                    <a:sym typeface="Symbol" panose="05050102010706020507" pitchFamily="18" charset="2"/>
                  </a:rPr>
                  <a:t>The well-ordering principle is not violated because the principle refers </a:t>
                </a:r>
                <a:r>
                  <a:rPr lang="en-SG" altLang="en-US" sz="2000" b="1" dirty="0">
                    <a:sym typeface="Symbol" panose="05050102010706020507" pitchFamily="18" charset="2"/>
                  </a:rPr>
                  <a:t>only to sets of integers</a:t>
                </a:r>
                <a:r>
                  <a:rPr lang="en-SG" altLang="en-US" sz="2000" dirty="0">
                    <a:sym typeface="Symbol" panose="05050102010706020507" pitchFamily="18" charset="2"/>
                  </a:rPr>
                  <a:t>.</a:t>
                </a:r>
              </a:p>
            </p:txBody>
          </p:sp>
        </mc:Choice>
        <mc:Fallback xmlns="">
          <p:sp>
            <p:nvSpPr>
              <p:cNvPr id="44" name="TextBox 43"/>
              <p:cNvSpPr txBox="1">
                <a:spLocks noRot="1" noChangeAspect="1" noMove="1" noResize="1" noEditPoints="1" noAdjustHandles="1" noChangeArrowheads="1" noChangeShapeType="1" noTextEdit="1"/>
              </p:cNvSpPr>
              <p:nvPr/>
            </p:nvSpPr>
            <p:spPr>
              <a:xfrm>
                <a:off x="415123" y="3436799"/>
                <a:ext cx="8026724" cy="1400383"/>
              </a:xfrm>
              <a:prstGeom prst="rect">
                <a:avLst/>
              </a:prstGeom>
              <a:blipFill>
                <a:blip r:embed="rId4"/>
                <a:stretch>
                  <a:fillRect l="-835" t="-3043" b="-6957"/>
                </a:stretch>
              </a:blipFill>
            </p:spPr>
            <p:txBody>
              <a:bodyPr/>
              <a:lstStyle/>
              <a:p>
                <a:r>
                  <a:rPr lang="en-SG">
                    <a:noFill/>
                  </a:rPr>
                  <a:t> </a:t>
                </a:r>
              </a:p>
            </p:txBody>
          </p:sp>
        </mc:Fallback>
      </mc:AlternateContent>
      <p:sp>
        <p:nvSpPr>
          <p:cNvPr id="26" name="Oval 25">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13064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Sequences	Mathematical Induction I 	Mathematical Induction II	</a:t>
            </a:r>
            <a:r>
              <a:rPr lang="en-SG" sz="1200" b="1" dirty="0">
                <a:solidFill>
                  <a:schemeClr val="accent4">
                    <a:lumMod val="60000"/>
                    <a:lumOff val="40000"/>
                  </a:schemeClr>
                </a:solidFill>
              </a:rPr>
              <a:t>Well-Ordering Principle</a:t>
            </a:r>
            <a:r>
              <a:rPr lang="en-SG" sz="1200" dirty="0">
                <a:solidFill>
                  <a:schemeClr val="bg1"/>
                </a:solidFill>
              </a:rPr>
              <a:t>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46</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Well-Ordering Principle</a:t>
            </a:r>
            <a:endParaRPr lang="en-SG" sz="1100" dirty="0">
              <a:solidFill>
                <a:schemeClr val="bg1"/>
              </a:solidFill>
            </a:endParaRPr>
          </a:p>
        </p:txBody>
      </p:sp>
      <p:sp>
        <p:nvSpPr>
          <p:cNvPr id="23" name="Oval 22"/>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9D5B86E-F2EA-4F28-B63A-9D39A73F9EB5}"/>
                  </a:ext>
                </a:extLst>
              </p:cNvPr>
              <p:cNvSpPr txBox="1"/>
              <p:nvPr/>
            </p:nvSpPr>
            <p:spPr>
              <a:xfrm>
                <a:off x="324356" y="871673"/>
                <a:ext cx="8550013" cy="2554545"/>
              </a:xfrm>
              <a:prstGeom prst="rect">
                <a:avLst/>
              </a:prstGeom>
              <a:noFill/>
              <a:ln>
                <a:noFill/>
              </a:ln>
            </p:spPr>
            <p:txBody>
              <a:bodyPr wrap="square" rtlCol="0">
                <a:spAutoFit/>
              </a:bodyPr>
              <a:lstStyle/>
              <a:p>
                <a:pPr>
                  <a:tabLst>
                    <a:tab pos="457200" algn="l"/>
                    <a:tab pos="1371600" algn="l"/>
                    <a:tab pos="1547813" algn="l"/>
                  </a:tabLst>
                </a:pPr>
                <a:r>
                  <a:rPr lang="en-US" altLang="en-US" sz="2400" dirty="0">
                    <a:solidFill>
                      <a:schemeClr val="accent2">
                        <a:lumMod val="50000"/>
                      </a:schemeClr>
                    </a:solidFill>
                  </a:rPr>
                  <a:t>Example #17: </a:t>
                </a:r>
                <a:r>
                  <a:rPr lang="en-US" altLang="en-US" sz="2400" dirty="0"/>
                  <a:t>For each of the following, if the set has a least element, state what it is. If not, explain why the well-ordering principle is not violated.</a:t>
                </a:r>
              </a:p>
              <a:p>
                <a:pPr marL="625475" indent="-457200">
                  <a:buFont typeface="+mj-lt"/>
                  <a:buAutoNum type="alphaLcPeriod"/>
                  <a:tabLst>
                    <a:tab pos="1371600" algn="l"/>
                    <a:tab pos="1547813" algn="l"/>
                  </a:tabLst>
                </a:pPr>
                <a:r>
                  <a:rPr lang="en-US" altLang="en-US" sz="2200" dirty="0"/>
                  <a:t>The set of all positive real numbers.</a:t>
                </a:r>
              </a:p>
              <a:p>
                <a:pPr marL="625475" indent="-457200">
                  <a:buFont typeface="+mj-lt"/>
                  <a:buAutoNum type="alphaLcPeriod"/>
                  <a:tabLst>
                    <a:tab pos="1371600" algn="l"/>
                    <a:tab pos="1547813" algn="l"/>
                  </a:tabLst>
                </a:pPr>
                <a:r>
                  <a:rPr lang="en-US" altLang="en-US" sz="2200" dirty="0"/>
                  <a:t>The set of all nonnegative integers </a:t>
                </a:r>
                <a14:m>
                  <m:oMath xmlns:m="http://schemas.openxmlformats.org/officeDocument/2006/math">
                    <m:r>
                      <a:rPr lang="en-US" altLang="en-US" sz="2200" i="1" dirty="0" smtClean="0">
                        <a:latin typeface="Cambria Math" panose="02040503050406030204" pitchFamily="18" charset="0"/>
                      </a:rPr>
                      <m:t>𝑛</m:t>
                    </m:r>
                  </m:oMath>
                </a14:m>
                <a:r>
                  <a:rPr lang="en-US" altLang="en-US" sz="2200" dirty="0"/>
                  <a:t> such that </a:t>
                </a:r>
                <a14:m>
                  <m:oMath xmlns:m="http://schemas.openxmlformats.org/officeDocument/2006/math">
                    <m:sSup>
                      <m:sSupPr>
                        <m:ctrlPr>
                          <a:rPr lang="en-US" altLang="en-US" sz="2200" i="1" smtClean="0">
                            <a:latin typeface="Cambria Math" panose="02040503050406030204" pitchFamily="18" charset="0"/>
                          </a:rPr>
                        </m:ctrlPr>
                      </m:sSupPr>
                      <m:e>
                        <m:r>
                          <a:rPr lang="en-US" altLang="en-US" sz="2200" b="0" i="1" smtClean="0">
                            <a:latin typeface="Cambria Math" panose="02040503050406030204" pitchFamily="18" charset="0"/>
                          </a:rPr>
                          <m:t>𝑛</m:t>
                        </m:r>
                      </m:e>
                      <m:sup>
                        <m:r>
                          <a:rPr lang="en-US" altLang="en-US" sz="2200" b="0" i="1" smtClean="0">
                            <a:latin typeface="Cambria Math" panose="02040503050406030204" pitchFamily="18" charset="0"/>
                          </a:rPr>
                          <m:t>2</m:t>
                        </m:r>
                      </m:sup>
                    </m:sSup>
                    <m:r>
                      <a:rPr lang="en-US" altLang="en-US" sz="2200" b="0" i="1" smtClean="0">
                        <a:latin typeface="Cambria Math" panose="02040503050406030204" pitchFamily="18" charset="0"/>
                      </a:rPr>
                      <m:t>&lt;</m:t>
                    </m:r>
                    <m:r>
                      <a:rPr lang="en-US" altLang="en-US" sz="2200" b="0" i="1" smtClean="0">
                        <a:latin typeface="Cambria Math" panose="02040503050406030204" pitchFamily="18" charset="0"/>
                      </a:rPr>
                      <m:t>𝑛</m:t>
                    </m:r>
                  </m:oMath>
                </a14:m>
                <a:r>
                  <a:rPr lang="en-US" altLang="en-US" sz="2200" dirty="0"/>
                  <a:t>.</a:t>
                </a:r>
              </a:p>
              <a:p>
                <a:pPr marL="625475" indent="-457200">
                  <a:buFont typeface="+mj-lt"/>
                  <a:buAutoNum type="alphaLcPeriod"/>
                  <a:tabLst>
                    <a:tab pos="1371600" algn="l"/>
                    <a:tab pos="1547813" algn="l"/>
                  </a:tabLst>
                </a:pPr>
                <a:r>
                  <a:rPr lang="en-US" altLang="en-US" sz="2200" dirty="0"/>
                  <a:t>The set of all nonnegative integers of the form </a:t>
                </a:r>
                <a14:m>
                  <m:oMath xmlns:m="http://schemas.openxmlformats.org/officeDocument/2006/math">
                    <m:r>
                      <a:rPr lang="en-US" altLang="en-US" sz="2200" i="1" dirty="0" smtClean="0">
                        <a:latin typeface="Cambria Math" panose="02040503050406030204" pitchFamily="18" charset="0"/>
                      </a:rPr>
                      <m:t>46−</m:t>
                    </m:r>
                    <m:r>
                      <a:rPr lang="en-US" altLang="en-US" sz="2200" i="1" dirty="0" err="1" smtClean="0">
                        <a:latin typeface="Cambria Math" panose="02040503050406030204" pitchFamily="18" charset="0"/>
                      </a:rPr>
                      <m:t>7</m:t>
                    </m:r>
                    <m:r>
                      <a:rPr lang="en-US" altLang="en-US" sz="2200" i="1" dirty="0" err="1" smtClean="0">
                        <a:latin typeface="Cambria Math" panose="02040503050406030204" pitchFamily="18" charset="0"/>
                      </a:rPr>
                      <m:t>𝑘</m:t>
                    </m:r>
                  </m:oMath>
                </a14:m>
                <a:r>
                  <a:rPr lang="en-US" altLang="en-US" sz="2200" dirty="0"/>
                  <a:t>, where </a:t>
                </a:r>
                <a14:m>
                  <m:oMath xmlns:m="http://schemas.openxmlformats.org/officeDocument/2006/math">
                    <m:r>
                      <a:rPr lang="en-US" altLang="en-US" sz="2200" i="1" dirty="0" smtClean="0">
                        <a:latin typeface="Cambria Math" panose="02040503050406030204" pitchFamily="18" charset="0"/>
                      </a:rPr>
                      <m:t>𝑘</m:t>
                    </m:r>
                  </m:oMath>
                </a14:m>
                <a:r>
                  <a:rPr lang="en-US" altLang="en-US" sz="2200" dirty="0"/>
                  <a:t> is an integer.</a:t>
                </a:r>
              </a:p>
            </p:txBody>
          </p:sp>
        </mc:Choice>
        <mc:Fallback xmlns="">
          <p:sp>
            <p:nvSpPr>
              <p:cNvPr id="31" name="TextBox 30">
                <a:extLst>
                  <a:ext uri="{FF2B5EF4-FFF2-40B4-BE49-F238E27FC236}">
                    <a16:creationId xmlns:a16="http://schemas.microsoft.com/office/drawing/2014/main" id="{99D5B86E-F2EA-4F28-B63A-9D39A73F9EB5}"/>
                  </a:ext>
                </a:extLst>
              </p:cNvPr>
              <p:cNvSpPr txBox="1">
                <a:spLocks noRot="1" noChangeAspect="1" noMove="1" noResize="1" noEditPoints="1" noAdjustHandles="1" noChangeArrowheads="1" noChangeShapeType="1" noTextEdit="1"/>
              </p:cNvSpPr>
              <p:nvPr/>
            </p:nvSpPr>
            <p:spPr>
              <a:xfrm>
                <a:off x="324356" y="871673"/>
                <a:ext cx="8550013" cy="2554545"/>
              </a:xfrm>
              <a:prstGeom prst="rect">
                <a:avLst/>
              </a:prstGeom>
              <a:blipFill>
                <a:blip r:embed="rId3"/>
                <a:stretch>
                  <a:fillRect l="-1069" t="-1909" b="-3819"/>
                </a:stretch>
              </a:blipFill>
              <a:ln>
                <a:noFill/>
              </a:ln>
            </p:spPr>
            <p:txBody>
              <a:bodyPr/>
              <a:lstStyle/>
              <a:p>
                <a:r>
                  <a:rPr lang="en-SG">
                    <a:noFill/>
                  </a:rPr>
                  <a:t> </a:t>
                </a:r>
              </a:p>
            </p:txBody>
          </p:sp>
        </mc:Fallback>
      </mc:AlternateContent>
      <p:sp>
        <p:nvSpPr>
          <p:cNvPr id="34" name="TextBox 33"/>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25" name="Oval 24">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856685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dirty="0">
                <a:solidFill>
                  <a:schemeClr val="bg1"/>
                </a:solidFill>
              </a:rPr>
              <a:t>Sequences	Mathematical Induction I 	Mathematical Induction II	Well-Ordering Principle	</a:t>
            </a:r>
            <a:r>
              <a:rPr lang="en-SG" sz="1050" dirty="0">
                <a:solidFill>
                  <a:schemeClr val="bg1"/>
                </a:solidFill>
              </a:rPr>
              <a:t> </a:t>
            </a:r>
            <a:r>
              <a:rPr lang="en-SG" sz="1200" b="1" dirty="0">
                <a:solidFill>
                  <a:schemeClr val="accent4">
                    <a:lumMod val="60000"/>
                    <a:lumOff val="40000"/>
                  </a:schemeClr>
                </a:solidFill>
              </a:rPr>
              <a:t>Recurrence Relations</a:t>
            </a: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47</a:t>
            </a:fld>
            <a:endParaRPr lang="en-SG" dirty="0"/>
          </a:p>
        </p:txBody>
      </p:sp>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8.5 Recurrence Relations</a:t>
            </a:r>
          </a:p>
        </p:txBody>
      </p:sp>
      <p:sp>
        <p:nvSpPr>
          <p:cNvPr id="55" name="Oval 54"/>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8922833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Sequences	Mathematical Induction I 	Mathematical Induction II	Well-Ordering Principle	</a:t>
            </a:r>
            <a:r>
              <a:rPr lang="en-SG" sz="1050" dirty="0">
                <a:solidFill>
                  <a:schemeClr val="bg1"/>
                </a:solidFill>
              </a:rPr>
              <a:t> </a:t>
            </a:r>
            <a:r>
              <a:rPr lang="en-SG" sz="1200" b="1" dirty="0">
                <a:solidFill>
                  <a:schemeClr val="accent4">
                    <a:lumMod val="60000"/>
                    <a:lumOff val="40000"/>
                  </a:schemeClr>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48</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Recurrence Relations</a:t>
            </a:r>
            <a:endParaRPr lang="en-SG" sz="1100" dirty="0">
              <a:solidFill>
                <a:schemeClr val="bg1"/>
              </a:solidFill>
            </a:endParaRPr>
          </a:p>
        </p:txBody>
      </p:sp>
      <p:sp>
        <p:nvSpPr>
          <p:cNvPr id="30" name="TextBox 2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8.5.1. Definition</a:t>
            </a:r>
            <a:endParaRPr lang="en-SG" sz="2000" dirty="0">
              <a:solidFill>
                <a:schemeClr val="bg1"/>
              </a:solidFill>
            </a:endParaRPr>
          </a:p>
        </p:txBody>
      </p:sp>
      <p:sp>
        <p:nvSpPr>
          <p:cNvPr id="23" name="Oval 22"/>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5" name="Group 34"/>
          <p:cNvGrpSpPr/>
          <p:nvPr/>
        </p:nvGrpSpPr>
        <p:grpSpPr>
          <a:xfrm>
            <a:off x="573212" y="1530645"/>
            <a:ext cx="7761215" cy="3891630"/>
            <a:chOff x="573490" y="4598517"/>
            <a:chExt cx="7761215" cy="3891630"/>
          </a:xfrm>
        </p:grpSpPr>
        <p:sp>
          <p:nvSpPr>
            <p:cNvPr id="37" name="Rectangle 36"/>
            <p:cNvSpPr/>
            <p:nvPr/>
          </p:nvSpPr>
          <p:spPr>
            <a:xfrm>
              <a:off x="573490" y="4598517"/>
              <a:ext cx="7761215" cy="3891630"/>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Rectangle 39"/>
            <p:cNvSpPr/>
            <p:nvPr/>
          </p:nvSpPr>
          <p:spPr>
            <a:xfrm>
              <a:off x="573490" y="4598517"/>
              <a:ext cx="776121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TextBox 40"/>
            <p:cNvSpPr txBox="1"/>
            <p:nvPr/>
          </p:nvSpPr>
          <p:spPr>
            <a:xfrm>
              <a:off x="650674" y="4645644"/>
              <a:ext cx="5301387" cy="461665"/>
            </a:xfrm>
            <a:prstGeom prst="rect">
              <a:avLst/>
            </a:prstGeom>
            <a:noFill/>
          </p:spPr>
          <p:txBody>
            <a:bodyPr wrap="square" rtlCol="0">
              <a:spAutoFit/>
            </a:bodyPr>
            <a:lstStyle/>
            <a:p>
              <a:r>
                <a:rPr lang="en-SG" sz="2400" dirty="0">
                  <a:solidFill>
                    <a:schemeClr val="bg1"/>
                  </a:solidFill>
                </a:rPr>
                <a:t>Definition</a:t>
              </a:r>
            </a:p>
          </p:txBody>
        </p:sp>
        <mc:AlternateContent xmlns:mc="http://schemas.openxmlformats.org/markup-compatibility/2006" xmlns:a14="http://schemas.microsoft.com/office/drawing/2010/main">
          <mc:Choice Requires="a14">
            <p:sp>
              <p:nvSpPr>
                <p:cNvPr id="43" name="TextBox 42"/>
                <p:cNvSpPr txBox="1"/>
                <p:nvPr/>
              </p:nvSpPr>
              <p:spPr>
                <a:xfrm>
                  <a:off x="650675" y="5255109"/>
                  <a:ext cx="7429176" cy="3200876"/>
                </a:xfrm>
                <a:prstGeom prst="rect">
                  <a:avLst/>
                </a:prstGeom>
                <a:noFill/>
              </p:spPr>
              <p:txBody>
                <a:bodyPr wrap="square" rtlCol="0">
                  <a:spAutoFit/>
                </a:bodyPr>
                <a:lstStyle/>
                <a:p>
                  <a:pPr>
                    <a:spcAft>
                      <a:spcPts val="600"/>
                    </a:spcAft>
                  </a:pPr>
                  <a:r>
                    <a:rPr lang="en-SG" sz="2400" dirty="0"/>
                    <a:t>A </a:t>
                  </a:r>
                  <a:r>
                    <a:rPr lang="en-SG" sz="2400" b="1" dirty="0"/>
                    <a:t>recurrence relation </a:t>
                  </a:r>
                  <a:r>
                    <a:rPr lang="en-SG" sz="2400" dirty="0"/>
                    <a:t>for a sequence </a:t>
                  </a:r>
                  <a14:m>
                    <m:oMath xmlns:m="http://schemas.openxmlformats.org/officeDocument/2006/math">
                      <m:sSub>
                        <m:sSubPr>
                          <m:ctrlPr>
                            <a:rPr lang="en-SG"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SG" sz="2400" i="1">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oMath>
                  </a14:m>
                  <a:r>
                    <a:rPr lang="en-SG" sz="2400" dirty="0"/>
                    <a:t>, </a:t>
                  </a:r>
                  <a14:m>
                    <m:oMath xmlns:m="http://schemas.openxmlformats.org/officeDocument/2006/math">
                      <m:sSub>
                        <m:sSubPr>
                          <m:ctrlPr>
                            <a:rPr lang="en-SG" sz="2400" i="1">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SG" sz="2400" i="1" smtClean="0">
                          <a:latin typeface="Cambria Math" panose="02040503050406030204" pitchFamily="18" charset="0"/>
                          <a:ea typeface="Cambria Math" panose="02040503050406030204" pitchFamily="18" charset="0"/>
                        </a:rPr>
                        <m:t>⋯</m:t>
                      </m:r>
                    </m:oMath>
                  </a14:m>
                  <a:r>
                    <a:rPr lang="en-SG" sz="2400" dirty="0"/>
                    <a:t> is a formula that relates each term </a:t>
                  </a:r>
                  <a14:m>
                    <m:oMath xmlns:m="http://schemas.openxmlformats.org/officeDocument/2006/math">
                      <m:sSub>
                        <m:sSubPr>
                          <m:ctrlPr>
                            <a:rPr lang="en-SG"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𝑘</m:t>
                          </m:r>
                        </m:sub>
                      </m:sSub>
                    </m:oMath>
                  </a14:m>
                  <a:r>
                    <a:rPr lang="en-SG" sz="2400" dirty="0"/>
                    <a:t> to certain of its predecessors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𝑎</m:t>
                          </m:r>
                        </m:e>
                        <m:sub>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𝑎</m:t>
                          </m:r>
                        </m:e>
                        <m:sub>
                          <m:r>
                            <a:rPr lang="en-US" sz="2400" b="0" i="1" smtClean="0">
                              <a:latin typeface="Cambria Math" panose="02040503050406030204" pitchFamily="18" charset="0"/>
                            </a:rPr>
                            <m:t>𝑘</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SG"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𝑖</m:t>
                          </m:r>
                        </m:sub>
                      </m:sSub>
                    </m:oMath>
                  </a14:m>
                  <a:r>
                    <a:rPr lang="en-SG" sz="2400" dirty="0"/>
                    <a:t> , where </a:t>
                  </a:r>
                  <a14:m>
                    <m:oMath xmlns:m="http://schemas.openxmlformats.org/officeDocument/2006/math">
                      <m:r>
                        <a:rPr lang="en-SG" sz="2400" i="1" dirty="0" smtClean="0">
                          <a:latin typeface="Cambria Math" panose="02040503050406030204" pitchFamily="18" charset="0"/>
                        </a:rPr>
                        <m:t>𝑖</m:t>
                      </m:r>
                    </m:oMath>
                  </a14:m>
                  <a:r>
                    <a:rPr lang="en-SG" sz="2400" dirty="0"/>
                    <a:t> is an integer with </a:t>
                  </a:r>
                  <a14:m>
                    <m:oMath xmlns:m="http://schemas.openxmlformats.org/officeDocument/2006/math">
                      <m:r>
                        <a:rPr lang="en-SG" sz="2400" i="1" dirty="0" smtClean="0">
                          <a:latin typeface="Cambria Math" panose="02040503050406030204" pitchFamily="18" charset="0"/>
                        </a:rPr>
                        <m:t>𝑘</m:t>
                      </m:r>
                      <m:r>
                        <a:rPr lang="en-SG" sz="2400" i="1" dirty="0" smtClean="0">
                          <a:latin typeface="Cambria Math" panose="02040503050406030204" pitchFamily="18" charset="0"/>
                        </a:rPr>
                        <m:t>−</m:t>
                      </m:r>
                      <m:r>
                        <a:rPr lang="en-SG" sz="2400" i="1" dirty="0" err="1" smtClean="0">
                          <a:latin typeface="Cambria Math" panose="02040503050406030204" pitchFamily="18" charset="0"/>
                        </a:rPr>
                        <m:t>𝑖</m:t>
                      </m:r>
                      <m:r>
                        <a:rPr lang="en-SG"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0</m:t>
                      </m:r>
                    </m:oMath>
                  </a14:m>
                  <a:r>
                    <a:rPr lang="en-SG" sz="2400" dirty="0"/>
                    <a:t>.</a:t>
                  </a:r>
                </a:p>
                <a:p>
                  <a:pPr>
                    <a:spcAft>
                      <a:spcPts val="600"/>
                    </a:spcAft>
                  </a:pPr>
                  <a:r>
                    <a:rPr lang="en-SG" sz="2400" dirty="0"/>
                    <a:t>If </a:t>
                  </a:r>
                  <a14:m>
                    <m:oMath xmlns:m="http://schemas.openxmlformats.org/officeDocument/2006/math">
                      <m:r>
                        <a:rPr lang="en-SG" sz="2400" i="1" dirty="0">
                          <a:latin typeface="Cambria Math" panose="02040503050406030204" pitchFamily="18" charset="0"/>
                        </a:rPr>
                        <m:t>𝑖</m:t>
                      </m:r>
                    </m:oMath>
                  </a14:m>
                  <a:r>
                    <a:rPr lang="en-SG" sz="2400" dirty="0"/>
                    <a:t> is a fixed integer , the </a:t>
                  </a:r>
                  <a:r>
                    <a:rPr lang="en-SG" sz="2400" b="1" dirty="0"/>
                    <a:t>initial conditions </a:t>
                  </a:r>
                  <a:r>
                    <a:rPr lang="en-SG" sz="2400" dirty="0"/>
                    <a:t>for such a recurrent relation specify the values of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1</m:t>
                          </m:r>
                        </m:sub>
                      </m:sSub>
                    </m:oMath>
                  </a14:m>
                  <a:r>
                    <a:rPr lang="en-SG" sz="2400" dirty="0"/>
                    <a:t>,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2</m:t>
                          </m:r>
                        </m:sub>
                      </m:sSub>
                      <m:r>
                        <a:rPr lang="en-US" sz="2400" i="1">
                          <a:latin typeface="Cambria Math" panose="02040503050406030204" pitchFamily="18" charset="0"/>
                        </a:rPr>
                        <m:t>,</m:t>
                      </m:r>
                      <m:r>
                        <a:rPr lang="en-SG"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𝑎</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0" smtClean="0">
                          <a:latin typeface="Cambria Math" panose="02040503050406030204" pitchFamily="18" charset="0"/>
                        </a:rPr>
                        <m:t>.</m:t>
                      </m:r>
                    </m:oMath>
                  </a14:m>
                  <a:endParaRPr lang="en-SG" sz="2400" dirty="0"/>
                </a:p>
                <a:p>
                  <a:pPr>
                    <a:spcAft>
                      <a:spcPts val="600"/>
                    </a:spcAft>
                  </a:pPr>
                  <a:r>
                    <a:rPr lang="en-SG" sz="2400" dirty="0"/>
                    <a:t>If </a:t>
                  </a:r>
                  <a14:m>
                    <m:oMath xmlns:m="http://schemas.openxmlformats.org/officeDocument/2006/math">
                      <m:r>
                        <a:rPr lang="en-SG" sz="2400" i="1" dirty="0">
                          <a:latin typeface="Cambria Math" panose="02040503050406030204" pitchFamily="18" charset="0"/>
                        </a:rPr>
                        <m:t>𝑖</m:t>
                      </m:r>
                    </m:oMath>
                  </a14:m>
                  <a:r>
                    <a:rPr lang="en-SG" sz="2400" dirty="0"/>
                    <a:t> depends on </a:t>
                  </a:r>
                  <a14:m>
                    <m:oMath xmlns:m="http://schemas.openxmlformats.org/officeDocument/2006/math">
                      <m:r>
                        <a:rPr lang="en-SG" sz="2400" i="1" dirty="0">
                          <a:latin typeface="Cambria Math" panose="02040503050406030204" pitchFamily="18" charset="0"/>
                        </a:rPr>
                        <m:t>𝑘</m:t>
                      </m:r>
                    </m:oMath>
                  </a14:m>
                  <a:r>
                    <a:rPr lang="en-SG" sz="2400" dirty="0"/>
                    <a:t>, the initial conditions specify the values of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1</m:t>
                          </m:r>
                        </m:sub>
                      </m:sSub>
                    </m:oMath>
                  </a14:m>
                  <a:r>
                    <a:rPr lang="en-SG" sz="2400" dirty="0"/>
                    <a:t>,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2</m:t>
                          </m:r>
                        </m:sub>
                      </m:sSub>
                      <m:r>
                        <a:rPr lang="en-US" sz="2400" i="1">
                          <a:latin typeface="Cambria Math" panose="02040503050406030204" pitchFamily="18" charset="0"/>
                        </a:rPr>
                        <m:t>,</m:t>
                      </m:r>
                      <m:r>
                        <a:rPr lang="en-SG"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𝑎</m:t>
                          </m:r>
                        </m:e>
                        <m:sub>
                          <m:r>
                            <a:rPr lang="en-US" sz="2400" b="0" i="1" smtClean="0">
                              <a:latin typeface="Cambria Math" panose="02040503050406030204" pitchFamily="18" charset="0"/>
                            </a:rPr>
                            <m:t>𝑚</m:t>
                          </m:r>
                        </m:sub>
                      </m:sSub>
                    </m:oMath>
                  </a14:m>
                  <a:r>
                    <a:rPr lang="en-SG" sz="2400" dirty="0"/>
                    <a:t>, where </a:t>
                  </a:r>
                  <a14:m>
                    <m:oMath xmlns:m="http://schemas.openxmlformats.org/officeDocument/2006/math">
                      <m:r>
                        <a:rPr lang="en-SG" sz="2400" i="1" dirty="0" smtClean="0">
                          <a:latin typeface="Cambria Math" panose="02040503050406030204" pitchFamily="18" charset="0"/>
                        </a:rPr>
                        <m:t>𝑚</m:t>
                      </m:r>
                    </m:oMath>
                  </a14:m>
                  <a:r>
                    <a:rPr lang="en-SG" sz="2400" dirty="0"/>
                    <a:t> is an integer with </a:t>
                  </a:r>
                  <a14:m>
                    <m:oMath xmlns:m="http://schemas.openxmlformats.org/officeDocument/2006/math">
                      <m:r>
                        <a:rPr lang="en-US" sz="2400" b="0" i="1" dirty="0" smtClean="0">
                          <a:latin typeface="Cambria Math" panose="02040503050406030204" pitchFamily="18" charset="0"/>
                        </a:rPr>
                        <m:t>𝑚</m:t>
                      </m:r>
                      <m:r>
                        <a:rPr lang="en-SG"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0</m:t>
                      </m:r>
                    </m:oMath>
                  </a14:m>
                  <a:r>
                    <a:rPr lang="en-SG" sz="2400" dirty="0"/>
                    <a:t>. </a:t>
                  </a:r>
                </a:p>
              </p:txBody>
            </p:sp>
          </mc:Choice>
          <mc:Fallback xmlns="">
            <p:sp>
              <p:nvSpPr>
                <p:cNvPr id="43" name="TextBox 42"/>
                <p:cNvSpPr txBox="1">
                  <a:spLocks noRot="1" noChangeAspect="1" noMove="1" noResize="1" noEditPoints="1" noAdjustHandles="1" noChangeArrowheads="1" noChangeShapeType="1" noTextEdit="1"/>
                </p:cNvSpPr>
                <p:nvPr/>
              </p:nvSpPr>
              <p:spPr>
                <a:xfrm>
                  <a:off x="650675" y="5255109"/>
                  <a:ext cx="7429176" cy="3200876"/>
                </a:xfrm>
                <a:prstGeom prst="rect">
                  <a:avLst/>
                </a:prstGeom>
                <a:blipFill>
                  <a:blip r:embed="rId3"/>
                  <a:stretch>
                    <a:fillRect l="-1314" t="-1524" b="-3429"/>
                  </a:stretch>
                </a:blipFill>
              </p:spPr>
              <p:txBody>
                <a:bodyPr/>
                <a:lstStyle/>
                <a:p>
                  <a:r>
                    <a:rPr lang="en-SG">
                      <a:noFill/>
                    </a:rPr>
                    <a:t> </a:t>
                  </a:r>
                </a:p>
              </p:txBody>
            </p:sp>
          </mc:Fallback>
        </mc:AlternateContent>
      </p:grpSp>
      <p:sp>
        <p:nvSpPr>
          <p:cNvPr id="31" name="Oval 30">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1803527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Sequences	Mathematical Induction I 	Mathematical Induction II	Well-Ordering Principle	</a:t>
            </a:r>
            <a:r>
              <a:rPr lang="en-SG" sz="1050" dirty="0">
                <a:solidFill>
                  <a:schemeClr val="bg1"/>
                </a:solidFill>
              </a:rPr>
              <a:t> </a:t>
            </a:r>
            <a:r>
              <a:rPr lang="en-SG" sz="1200" b="1" dirty="0">
                <a:solidFill>
                  <a:schemeClr val="accent4">
                    <a:lumMod val="60000"/>
                    <a:lumOff val="40000"/>
                  </a:schemeClr>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49</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Recurrence Relations</a:t>
            </a:r>
            <a:endParaRPr lang="en-SG" sz="1100" dirty="0">
              <a:solidFill>
                <a:schemeClr val="bg1"/>
              </a:solidFill>
            </a:endParaRPr>
          </a:p>
        </p:txBody>
      </p:sp>
      <p:sp>
        <p:nvSpPr>
          <p:cNvPr id="23" name="Oval 22"/>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4114800" y="2959768"/>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9D5B86E-F2EA-4F28-B63A-9D39A73F9EB5}"/>
                  </a:ext>
                </a:extLst>
              </p:cNvPr>
              <p:cNvSpPr txBox="1"/>
              <p:nvPr/>
            </p:nvSpPr>
            <p:spPr>
              <a:xfrm>
                <a:off x="296993" y="967554"/>
                <a:ext cx="8550013" cy="461665"/>
              </a:xfrm>
              <a:prstGeom prst="rect">
                <a:avLst/>
              </a:prstGeom>
              <a:noFill/>
              <a:ln>
                <a:noFill/>
              </a:ln>
            </p:spPr>
            <p:txBody>
              <a:bodyPr wrap="square" rtlCol="0">
                <a:spAutoFit/>
              </a:bodyPr>
              <a:lstStyle/>
              <a:p>
                <a:pPr>
                  <a:tabLst>
                    <a:tab pos="457200" algn="l"/>
                    <a:tab pos="1371600" algn="l"/>
                    <a:tab pos="1547813" algn="l"/>
                  </a:tabLst>
                </a:pPr>
                <a:r>
                  <a:rPr lang="en-US" altLang="en-US" sz="2400" dirty="0">
                    <a:solidFill>
                      <a:schemeClr val="accent2">
                        <a:lumMod val="50000"/>
                      </a:schemeClr>
                    </a:solidFill>
                  </a:rPr>
                  <a:t>Example #18: </a:t>
                </a:r>
                <a:r>
                  <a:rPr lang="en-US" altLang="en-US" sz="2400" dirty="0"/>
                  <a:t>Recurrence relation for Fibonacci sequence </a:t>
                </a:r>
                <a14:m>
                  <m:oMath xmlns:m="http://schemas.openxmlformats.org/officeDocument/2006/math">
                    <m:sSub>
                      <m:sSubPr>
                        <m:ctrlPr>
                          <a:rPr lang="en-US" altLang="en-US" sz="2400" i="1" dirty="0" smtClean="0">
                            <a:latin typeface="Cambria Math" panose="02040503050406030204" pitchFamily="18" charset="0"/>
                          </a:rPr>
                        </m:ctrlPr>
                      </m:sSubPr>
                      <m:e>
                        <m:r>
                          <a:rPr lang="en-US" altLang="en-US" sz="2400" b="0" i="1" dirty="0" smtClean="0">
                            <a:latin typeface="Cambria Math" panose="02040503050406030204" pitchFamily="18" charset="0"/>
                          </a:rPr>
                          <m:t>𝐹</m:t>
                        </m:r>
                      </m:e>
                      <m:sub>
                        <m:r>
                          <a:rPr lang="en-US" altLang="en-US" sz="2400" b="0" i="1" dirty="0" smtClean="0">
                            <a:latin typeface="Cambria Math" panose="02040503050406030204" pitchFamily="18" charset="0"/>
                          </a:rPr>
                          <m:t>𝑛</m:t>
                        </m:r>
                      </m:sub>
                    </m:sSub>
                  </m:oMath>
                </a14:m>
                <a:r>
                  <a:rPr lang="en-US" altLang="en-US" sz="2400" dirty="0"/>
                  <a:t>.</a:t>
                </a:r>
                <a:endParaRPr lang="en-US" altLang="en-US" sz="2200" dirty="0"/>
              </a:p>
            </p:txBody>
          </p:sp>
        </mc:Choice>
        <mc:Fallback xmlns="">
          <p:sp>
            <p:nvSpPr>
              <p:cNvPr id="31" name="TextBox 30">
                <a:extLst>
                  <a:ext uri="{FF2B5EF4-FFF2-40B4-BE49-F238E27FC236}">
                    <a16:creationId xmlns:a16="http://schemas.microsoft.com/office/drawing/2014/main" id="{99D5B86E-F2EA-4F28-B63A-9D39A73F9EB5}"/>
                  </a:ext>
                </a:extLst>
              </p:cNvPr>
              <p:cNvSpPr txBox="1">
                <a:spLocks noRot="1" noChangeAspect="1" noMove="1" noResize="1" noEditPoints="1" noAdjustHandles="1" noChangeArrowheads="1" noChangeShapeType="1" noTextEdit="1"/>
              </p:cNvSpPr>
              <p:nvPr/>
            </p:nvSpPr>
            <p:spPr>
              <a:xfrm>
                <a:off x="296993" y="967554"/>
                <a:ext cx="8550013" cy="461665"/>
              </a:xfrm>
              <a:prstGeom prst="rect">
                <a:avLst/>
              </a:prstGeom>
              <a:blipFill>
                <a:blip r:embed="rId3"/>
                <a:stretch>
                  <a:fillRect l="-1141" t="-10667" b="-30667"/>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258148" y="1527239"/>
                <a:ext cx="4059494" cy="1200329"/>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=0</m:t>
                      </m:r>
                    </m:oMath>
                  </m:oMathPara>
                </a14:m>
                <a:endParaRPr lang="en-US" sz="2400" b="0" dirty="0"/>
              </a:p>
              <a:p>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b="0" i="1" smtClean="0">
                              <a:latin typeface="Cambria Math" panose="02040503050406030204" pitchFamily="18" charset="0"/>
                            </a:rPr>
                            <m:t>1</m:t>
                          </m:r>
                        </m:sub>
                      </m:sSub>
                      <m:r>
                        <a:rPr lang="en-US" sz="2400" i="1">
                          <a:latin typeface="Cambria Math" panose="02040503050406030204" pitchFamily="18" charset="0"/>
                        </a:rPr>
                        <m:t>=</m:t>
                      </m:r>
                      <m:r>
                        <a:rPr lang="en-US" sz="2400" b="0" i="1" smtClean="0">
                          <a:latin typeface="Cambria Math" panose="02040503050406030204" pitchFamily="18" charset="0"/>
                        </a:rPr>
                        <m:t>1</m:t>
                      </m:r>
                    </m:oMath>
                  </m:oMathPara>
                </a14:m>
                <a:endParaRPr lang="en-US" sz="2400" dirty="0"/>
              </a:p>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b="0" i="1" smtClean="0">
                            <a:latin typeface="Cambria Math" panose="02040503050406030204" pitchFamily="18" charset="0"/>
                          </a:rPr>
                          <m:t>𝑛</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𝑛</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𝑛</m:t>
                        </m:r>
                        <m:r>
                          <a:rPr lang="en-US" sz="2400" b="0" i="1" smtClean="0">
                            <a:latin typeface="Cambria Math" panose="02040503050406030204" pitchFamily="18" charset="0"/>
                          </a:rPr>
                          <m:t>−2</m:t>
                        </m:r>
                      </m:sub>
                    </m:sSub>
                  </m:oMath>
                </a14:m>
                <a:r>
                  <a:rPr lang="en-US" sz="2400" dirty="0"/>
                  <a:t>, for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&gt;1</m:t>
                    </m:r>
                  </m:oMath>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2258148" y="1527239"/>
                <a:ext cx="4059494" cy="1200329"/>
              </a:xfrm>
              <a:prstGeom prst="rect">
                <a:avLst/>
              </a:prstGeom>
              <a:blipFill>
                <a:blip r:embed="rId4"/>
                <a:stretch>
                  <a:fillRect l="-300" b="-11224"/>
                </a:stretch>
              </a:blipFill>
            </p:spPr>
            <p:txBody>
              <a:bodyPr/>
              <a:lstStyle/>
              <a:p>
                <a:r>
                  <a:rPr lang="en-US">
                    <a:noFill/>
                  </a:rPr>
                  <a:t> </a:t>
                </a:r>
              </a:p>
            </p:txBody>
          </p:sp>
        </mc:Fallback>
      </mc:AlternateContent>
      <p:sp>
        <p:nvSpPr>
          <p:cNvPr id="6" name="TextBox 5"/>
          <p:cNvSpPr txBox="1"/>
          <p:nvPr/>
        </p:nvSpPr>
        <p:spPr>
          <a:xfrm>
            <a:off x="1751185" y="2828691"/>
            <a:ext cx="5113421" cy="461665"/>
          </a:xfrm>
          <a:prstGeom prst="rect">
            <a:avLst/>
          </a:prstGeom>
          <a:solidFill>
            <a:schemeClr val="accent4">
              <a:lumMod val="40000"/>
              <a:lumOff val="60000"/>
            </a:schemeClr>
          </a:solidFill>
        </p:spPr>
        <p:txBody>
          <a:bodyPr wrap="square" rtlCol="0">
            <a:spAutoFit/>
          </a:bodyPr>
          <a:lstStyle/>
          <a:p>
            <a:r>
              <a:rPr lang="en-US" sz="2400" dirty="0"/>
              <a:t>0, 1, 1, 2, 3, 5, 8, 13, 21, 34, 55, 89, …</a:t>
            </a:r>
          </a:p>
        </p:txBody>
      </p:sp>
      <mc:AlternateContent xmlns:mc="http://schemas.openxmlformats.org/markup-compatibility/2006" xmlns:a14="http://schemas.microsoft.com/office/drawing/2010/main">
        <mc:Choice Requires="a14">
          <p:sp>
            <p:nvSpPr>
              <p:cNvPr id="7" name="TextBox 6"/>
              <p:cNvSpPr txBox="1"/>
              <p:nvPr/>
            </p:nvSpPr>
            <p:spPr>
              <a:xfrm>
                <a:off x="488626" y="3421433"/>
                <a:ext cx="7801132" cy="2877711"/>
              </a:xfrm>
              <a:prstGeom prst="rect">
                <a:avLst/>
              </a:prstGeom>
              <a:noFill/>
            </p:spPr>
            <p:txBody>
              <a:bodyPr wrap="square" rtlCol="0">
                <a:spAutoFit/>
              </a:bodyPr>
              <a:lstStyle/>
              <a:p>
                <a:r>
                  <a:rPr lang="en-US" sz="2400" dirty="0"/>
                  <a:t>Sometimes, we call such a definition a </a:t>
                </a:r>
                <a:r>
                  <a:rPr lang="en-US" sz="2400" dirty="0">
                    <a:solidFill>
                      <a:srgbClr val="0000FF"/>
                    </a:solidFill>
                  </a:rPr>
                  <a:t>recursive definition</a:t>
                </a:r>
                <a:r>
                  <a:rPr lang="en-US" sz="2400" dirty="0"/>
                  <a:t>.</a:t>
                </a:r>
              </a:p>
              <a:p>
                <a:r>
                  <a:rPr lang="en-US" sz="2400" dirty="0"/>
                  <a:t>Examples:</a:t>
                </a:r>
              </a:p>
              <a:p>
                <a:pPr marL="342900" indent="-342900">
                  <a:buFont typeface="Wingdings" panose="05000000000000000000" pitchFamily="2" charset="2"/>
                  <a:buChar char="§"/>
                </a:pPr>
                <a:r>
                  <a:rPr lang="en-US" sz="2400" dirty="0"/>
                  <a:t>Recursive definition of </a:t>
                </a:r>
                <a:r>
                  <a:rPr lang="en-US" sz="2400" i="1" dirty="0"/>
                  <a:t>factorial</a:t>
                </a:r>
                <a:r>
                  <a:rPr lang="en-US" sz="2400" dirty="0"/>
                  <a:t>:</a:t>
                </a:r>
              </a:p>
              <a:p>
                <a:pPr marL="914400" lvl="1"/>
                <a14:m>
                  <m:oMathPara xmlns:m="http://schemas.openxmlformats.org/officeDocument/2006/math">
                    <m:oMathParaPr>
                      <m:jc m:val="left"/>
                    </m:oMathParaPr>
                    <m:oMath xmlns:m="http://schemas.openxmlformats.org/officeDocument/2006/math">
                      <m:r>
                        <a:rPr lang="en-US" sz="2000" i="1" dirty="0" smtClean="0">
                          <a:latin typeface="Cambria Math" panose="02040503050406030204" pitchFamily="18" charset="0"/>
                        </a:rPr>
                        <m:t>0!=1</m:t>
                      </m:r>
                    </m:oMath>
                  </m:oMathPara>
                </a14:m>
                <a:endParaRPr lang="en-US" sz="2000" dirty="0"/>
              </a:p>
              <a:p>
                <a:pPr marL="914400" lvl="1"/>
                <a14:m>
                  <m:oMath xmlns:m="http://schemas.openxmlformats.org/officeDocument/2006/math">
                    <m:r>
                      <a:rPr lang="en-US" sz="2000" i="1" dirty="0" smtClean="0">
                        <a:latin typeface="Cambria Math" panose="02040503050406030204" pitchFamily="18" charset="0"/>
                      </a:rPr>
                      <m:t>𝑛</m:t>
                    </m:r>
                    <m:r>
                      <a:rPr lang="en-US" sz="2000" b="0" i="1" dirty="0" smtClean="0">
                        <a:latin typeface="Cambria Math" panose="02040503050406030204" pitchFamily="18" charset="0"/>
                      </a:rPr>
                      <m:t>!=</m:t>
                    </m:r>
                    <m:r>
                      <a:rPr lang="en-US" sz="2000" b="0" i="1" dirty="0" smtClean="0">
                        <a:latin typeface="Cambria Math" panose="02040503050406030204" pitchFamily="18" charset="0"/>
                      </a:rPr>
                      <m:t>𝑛</m:t>
                    </m:r>
                    <m:r>
                      <a:rPr lang="en-US" sz="2000" b="0" i="1" dirty="0" smtClean="0">
                        <a:latin typeface="Cambria Math" panose="02040503050406030204" pitchFamily="18" charset="0"/>
                        <a:ea typeface="Cambria Math" panose="02040503050406030204" pitchFamily="18" charset="0"/>
                      </a:rPr>
                      <m:t>∙</m:t>
                    </m:r>
                    <m:d>
                      <m:dPr>
                        <m:ctrlPr>
                          <a:rPr lang="en-US" sz="2000" b="0" i="1" dirty="0" smtClean="0">
                            <a:latin typeface="Cambria Math" panose="02040503050406030204" pitchFamily="18" charset="0"/>
                            <a:ea typeface="Cambria Math" panose="02040503050406030204" pitchFamily="18" charset="0"/>
                          </a:rPr>
                        </m:ctrlPr>
                      </m:dPr>
                      <m:e>
                        <m:r>
                          <a:rPr lang="en-US" sz="2000" b="0" i="1" dirty="0" smtClean="0">
                            <a:latin typeface="Cambria Math" panose="02040503050406030204" pitchFamily="18" charset="0"/>
                            <a:ea typeface="Cambria Math" panose="02040503050406030204" pitchFamily="18" charset="0"/>
                          </a:rPr>
                          <m:t>𝑛</m:t>
                        </m:r>
                        <m:r>
                          <a:rPr lang="en-US" sz="2000" b="0" i="1" dirty="0" smtClean="0">
                            <a:latin typeface="Cambria Math" panose="02040503050406030204" pitchFamily="18" charset="0"/>
                            <a:ea typeface="Cambria Math" panose="02040503050406030204" pitchFamily="18" charset="0"/>
                          </a:rPr>
                          <m:t>−1</m:t>
                        </m:r>
                      </m:e>
                    </m:d>
                    <m:r>
                      <a:rPr lang="en-US" sz="2000" b="0" i="1" dirty="0" smtClean="0">
                        <a:latin typeface="Cambria Math" panose="02040503050406030204" pitchFamily="18" charset="0"/>
                        <a:ea typeface="Cambria Math" panose="02040503050406030204" pitchFamily="18" charset="0"/>
                      </a:rPr>
                      <m:t>!</m:t>
                    </m:r>
                  </m:oMath>
                </a14:m>
                <a:r>
                  <a:rPr lang="en-US" sz="2000" dirty="0"/>
                  <a:t> for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oMath>
                </a14:m>
                <a:endParaRPr lang="en-US" sz="2000" dirty="0"/>
              </a:p>
              <a:p>
                <a:pPr marL="342900" indent="-342900">
                  <a:spcBef>
                    <a:spcPts val="600"/>
                  </a:spcBef>
                  <a:buFont typeface="Wingdings" panose="05000000000000000000" pitchFamily="2" charset="2"/>
                  <a:buChar char="§"/>
                </a:pPr>
                <a:r>
                  <a:rPr lang="en-US" sz="2400" dirty="0"/>
                  <a:t>Recursive definition of </a:t>
                </a:r>
                <a:r>
                  <a:rPr lang="en-US" sz="2400" i="1" dirty="0"/>
                  <a:t>power</a:t>
                </a:r>
                <a:r>
                  <a:rPr lang="en-US" sz="2400" dirty="0"/>
                  <a:t>:</a:t>
                </a:r>
              </a:p>
              <a:p>
                <a:pPr marL="914400" lvl="1"/>
                <a14:m>
                  <m:oMathPara xmlns:m="http://schemas.openxmlformats.org/officeDocument/2006/math">
                    <m:oMathParaPr>
                      <m:jc m:val="left"/>
                    </m:oMathParaPr>
                    <m:oMath xmlns:m="http://schemas.openxmlformats.org/officeDocument/2006/math">
                      <m:sSup>
                        <m:sSupPr>
                          <m:ctrlPr>
                            <a:rPr lang="en-US" sz="2000" i="1" dirty="0" smtClean="0">
                              <a:latin typeface="Cambria Math" panose="02040503050406030204" pitchFamily="18" charset="0"/>
                            </a:rPr>
                          </m:ctrlPr>
                        </m:sSupPr>
                        <m:e>
                          <m:r>
                            <a:rPr lang="en-US" sz="2000" b="0" i="1" dirty="0" smtClean="0">
                              <a:latin typeface="Cambria Math" panose="02040503050406030204" pitchFamily="18" charset="0"/>
                            </a:rPr>
                            <m:t>𝑎</m:t>
                          </m:r>
                        </m:e>
                        <m:sup>
                          <m:r>
                            <a:rPr lang="en-US" sz="2000" b="0" i="1" dirty="0" smtClean="0">
                              <a:latin typeface="Cambria Math" panose="02040503050406030204" pitchFamily="18" charset="0"/>
                            </a:rPr>
                            <m:t>0</m:t>
                          </m:r>
                        </m:sup>
                      </m:sSup>
                      <m:r>
                        <a:rPr lang="en-US" sz="2000" i="1" dirty="0">
                          <a:latin typeface="Cambria Math" panose="02040503050406030204" pitchFamily="18" charset="0"/>
                        </a:rPr>
                        <m:t>=1</m:t>
                      </m:r>
                    </m:oMath>
                  </m:oMathPara>
                </a14:m>
                <a:endParaRPr lang="en-US" sz="2000" dirty="0"/>
              </a:p>
              <a:p>
                <a:pPr marL="914400" lvl="1"/>
                <a14:m>
                  <m:oMath xmlns:m="http://schemas.openxmlformats.org/officeDocument/2006/math">
                    <m:sSup>
                      <m:sSupPr>
                        <m:ctrlPr>
                          <a:rPr lang="en-US" sz="2000" i="1" dirty="0" smtClean="0">
                            <a:latin typeface="Cambria Math" panose="02040503050406030204" pitchFamily="18" charset="0"/>
                          </a:rPr>
                        </m:ctrlPr>
                      </m:sSupPr>
                      <m:e>
                        <m:r>
                          <a:rPr lang="en-US" sz="2000" b="0" i="1" dirty="0" smtClean="0">
                            <a:latin typeface="Cambria Math" panose="02040503050406030204" pitchFamily="18" charset="0"/>
                          </a:rPr>
                          <m:t>𝑎</m:t>
                        </m:r>
                      </m:e>
                      <m:sup>
                        <m:r>
                          <a:rPr lang="en-US" sz="2000" b="0" i="1" dirty="0" smtClean="0">
                            <a:latin typeface="Cambria Math" panose="02040503050406030204" pitchFamily="18" charset="0"/>
                          </a:rPr>
                          <m:t>𝑛</m:t>
                        </m:r>
                      </m:sup>
                    </m:sSup>
                    <m:r>
                      <a:rPr lang="en-US" sz="2000" i="1" dirty="0" smtClean="0">
                        <a:latin typeface="Cambria Math" panose="02040503050406030204" pitchFamily="18" charset="0"/>
                      </a:rPr>
                      <m:t>=</m:t>
                    </m:r>
                    <m:sSup>
                      <m:sSupPr>
                        <m:ctrlPr>
                          <a:rPr lang="en-US" sz="2000" i="1" dirty="0" smtClean="0">
                            <a:latin typeface="Cambria Math" panose="02040503050406030204" pitchFamily="18" charset="0"/>
                          </a:rPr>
                        </m:ctrlPr>
                      </m:sSupPr>
                      <m:e>
                        <m:r>
                          <a:rPr lang="en-US" sz="2000" b="0" i="1" dirty="0" smtClean="0">
                            <a:latin typeface="Cambria Math" panose="02040503050406030204" pitchFamily="18" charset="0"/>
                          </a:rPr>
                          <m:t>𝑎</m:t>
                        </m:r>
                      </m:e>
                      <m:sup>
                        <m:r>
                          <a:rPr lang="en-US" sz="2000" b="0" i="1" dirty="0" smtClean="0">
                            <a:latin typeface="Cambria Math" panose="02040503050406030204" pitchFamily="18" charset="0"/>
                          </a:rPr>
                          <m:t>𝑛</m:t>
                        </m:r>
                        <m:r>
                          <a:rPr lang="en-US" sz="2000" b="0" i="1" dirty="0" smtClean="0">
                            <a:latin typeface="Cambria Math" panose="02040503050406030204" pitchFamily="18" charset="0"/>
                          </a:rPr>
                          <m:t>−1</m:t>
                        </m:r>
                      </m:sup>
                    </m:sSup>
                    <m:r>
                      <a:rPr lang="en-US" sz="2000" i="1" dirty="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𝑎</m:t>
                    </m:r>
                  </m:oMath>
                </a14:m>
                <a:r>
                  <a:rPr lang="en-US" sz="2000" dirty="0"/>
                  <a:t> for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ea typeface="Cambria Math" panose="02040503050406030204" pitchFamily="18" charset="0"/>
                      </a:rPr>
                      <m:t>≥1</m:t>
                    </m:r>
                  </m:oMath>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488626" y="3421433"/>
                <a:ext cx="7801132" cy="2877711"/>
              </a:xfrm>
              <a:prstGeom prst="rect">
                <a:avLst/>
              </a:prstGeom>
              <a:blipFill>
                <a:blip r:embed="rId5"/>
                <a:stretch>
                  <a:fillRect l="-1172" t="-1695" b="-2966"/>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894624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40000"/>
                    <a:lumOff val="60000"/>
                  </a:schemeClr>
                </a:solidFill>
              </a:rPr>
              <a:t> Sequences</a:t>
            </a:r>
            <a:r>
              <a:rPr lang="en-SG" sz="1200" dirty="0">
                <a:solidFill>
                  <a:schemeClr val="bg1"/>
                </a:solidFill>
              </a:rPr>
              <a:t>	Mathematical Induction I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5</a:t>
            </a:fld>
            <a:endParaRPr lang="en-SG"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5.1 Sequences</a:t>
            </a:r>
          </a:p>
        </p:txBody>
      </p:sp>
      <p:sp>
        <p:nvSpPr>
          <p:cNvPr id="25" name="TextBox 24"/>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Sequences: Definitions</a:t>
            </a:r>
            <a:endParaRPr lang="en-SG" sz="1100" dirty="0">
              <a:solidFill>
                <a:schemeClr val="bg1"/>
              </a:solidFill>
            </a:endParaRPr>
          </a:p>
        </p:txBody>
      </p:sp>
      <p:sp>
        <p:nvSpPr>
          <p:cNvPr id="26" name="TextBox 2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8.1.1. Definitions</a:t>
            </a:r>
            <a:endParaRPr lang="en-SG" sz="2000" dirty="0">
              <a:solidFill>
                <a:schemeClr val="bg1"/>
              </a:solidFill>
            </a:endParaRPr>
          </a:p>
        </p:txBody>
      </p:sp>
      <p:grpSp>
        <p:nvGrpSpPr>
          <p:cNvPr id="28" name="Group 27"/>
          <p:cNvGrpSpPr/>
          <p:nvPr/>
        </p:nvGrpSpPr>
        <p:grpSpPr>
          <a:xfrm>
            <a:off x="663368" y="1590803"/>
            <a:ext cx="7761215" cy="1856921"/>
            <a:chOff x="573490" y="4598517"/>
            <a:chExt cx="7761215" cy="1856921"/>
          </a:xfrm>
        </p:grpSpPr>
        <p:sp>
          <p:nvSpPr>
            <p:cNvPr id="29" name="Rectangle 28"/>
            <p:cNvSpPr/>
            <p:nvPr/>
          </p:nvSpPr>
          <p:spPr>
            <a:xfrm>
              <a:off x="573490" y="4598518"/>
              <a:ext cx="7761215" cy="1856920"/>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Rectangle 29"/>
            <p:cNvSpPr/>
            <p:nvPr/>
          </p:nvSpPr>
          <p:spPr>
            <a:xfrm>
              <a:off x="573490" y="4598517"/>
              <a:ext cx="776121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TextBox 30"/>
            <p:cNvSpPr txBox="1"/>
            <p:nvPr/>
          </p:nvSpPr>
          <p:spPr>
            <a:xfrm>
              <a:off x="650674" y="4645644"/>
              <a:ext cx="5301387" cy="461665"/>
            </a:xfrm>
            <a:prstGeom prst="rect">
              <a:avLst/>
            </a:prstGeom>
            <a:noFill/>
          </p:spPr>
          <p:txBody>
            <a:bodyPr wrap="square" rtlCol="0">
              <a:spAutoFit/>
            </a:bodyPr>
            <a:lstStyle/>
            <a:p>
              <a:r>
                <a:rPr lang="en-SG" sz="2400" dirty="0">
                  <a:solidFill>
                    <a:schemeClr val="bg1"/>
                  </a:solidFill>
                </a:rPr>
                <a:t>Definitions: Sequence and Terms</a:t>
              </a:r>
            </a:p>
          </p:txBody>
        </p:sp>
        <p:sp>
          <p:nvSpPr>
            <p:cNvPr id="32" name="TextBox 31"/>
            <p:cNvSpPr txBox="1"/>
            <p:nvPr/>
          </p:nvSpPr>
          <p:spPr>
            <a:xfrm>
              <a:off x="650674" y="5255109"/>
              <a:ext cx="7684031" cy="1200329"/>
            </a:xfrm>
            <a:prstGeom prst="rect">
              <a:avLst/>
            </a:prstGeom>
            <a:noFill/>
          </p:spPr>
          <p:txBody>
            <a:bodyPr wrap="square" rtlCol="0">
              <a:spAutoFit/>
            </a:bodyPr>
            <a:lstStyle/>
            <a:p>
              <a:r>
                <a:rPr lang="en-SG" sz="2400" dirty="0"/>
                <a:t>A </a:t>
              </a:r>
              <a:r>
                <a:rPr lang="en-SG" sz="2400" b="1" dirty="0"/>
                <a:t>sequence</a:t>
              </a:r>
              <a:r>
                <a:rPr lang="en-SG" sz="2400" dirty="0"/>
                <a:t> is an ordered set with members called </a:t>
              </a:r>
              <a:r>
                <a:rPr lang="en-SG" sz="2400" b="1" dirty="0"/>
                <a:t>terms</a:t>
              </a:r>
              <a:r>
                <a:rPr lang="en-SG" sz="2400" dirty="0"/>
                <a:t>.</a:t>
              </a:r>
            </a:p>
            <a:p>
              <a:r>
                <a:rPr lang="en-SG" sz="2400" dirty="0"/>
                <a:t>Usually, the terms are numbers. A sequence may have infinite terms. </a:t>
              </a:r>
            </a:p>
          </p:txBody>
        </p:sp>
      </p:grpSp>
      <mc:AlternateContent xmlns:mc="http://schemas.openxmlformats.org/markup-compatibility/2006" xmlns:a14="http://schemas.microsoft.com/office/drawing/2010/main">
        <mc:Choice Requires="a14">
          <p:sp>
            <p:nvSpPr>
              <p:cNvPr id="33" name="TextBox 32"/>
              <p:cNvSpPr txBox="1"/>
              <p:nvPr/>
            </p:nvSpPr>
            <p:spPr>
              <a:xfrm>
                <a:off x="476756" y="3614905"/>
                <a:ext cx="3118354" cy="2047740"/>
              </a:xfrm>
              <a:prstGeom prst="rect">
                <a:avLst/>
              </a:prstGeom>
              <a:noFill/>
            </p:spPr>
            <p:txBody>
              <a:bodyPr wrap="square" rtlCol="0">
                <a:spAutoFit/>
              </a:bodyPr>
              <a:lstStyle/>
              <a:p>
                <a:pPr>
                  <a:spcAft>
                    <a:spcPts val="600"/>
                  </a:spcAft>
                </a:pPr>
                <a:r>
                  <a:rPr lang="en-SG" sz="2800" dirty="0"/>
                  <a:t>Examples:</a:t>
                </a:r>
              </a:p>
              <a:p>
                <a:pPr marL="457200" indent="-285750">
                  <a:spcAft>
                    <a:spcPts val="600"/>
                  </a:spcAft>
                  <a:buFont typeface="Wingdings" panose="05000000000000000000" pitchFamily="2" charset="2"/>
                  <a:buChar char="§"/>
                </a:pPr>
                <a:r>
                  <a:rPr lang="en-SG" altLang="en-US" sz="2400" dirty="0"/>
                  <a:t>1, 2, 4, 8, 16.</a:t>
                </a:r>
              </a:p>
              <a:p>
                <a:pPr marL="457200" indent="-285750">
                  <a:spcAft>
                    <a:spcPts val="600"/>
                  </a:spcAft>
                  <a:buFont typeface="Wingdings" panose="05000000000000000000" pitchFamily="2" charset="2"/>
                  <a:buChar char="§"/>
                </a:pPr>
                <a:r>
                  <a:rPr lang="en-SG" altLang="en-US" sz="2400" dirty="0"/>
                  <a:t>5, 8, 11, 14, 17, …</a:t>
                </a:r>
              </a:p>
              <a:p>
                <a:pPr marL="457200" indent="-285750">
                  <a:spcAft>
                    <a:spcPts val="600"/>
                  </a:spcAft>
                  <a:buFont typeface="Wingdings" panose="05000000000000000000" pitchFamily="2" charset="2"/>
                  <a:buChar char="§"/>
                </a:pPr>
                <a14:m>
                  <m:oMath xmlns:m="http://schemas.openxmlformats.org/officeDocument/2006/math">
                    <m:f>
                      <m:fPr>
                        <m:ctrlPr>
                          <a:rPr lang="en-SG" altLang="en-US" sz="2400" i="1" smtClean="0">
                            <a:latin typeface="Cambria Math" panose="02040503050406030204" pitchFamily="18" charset="0"/>
                          </a:rPr>
                        </m:ctrlPr>
                      </m:fPr>
                      <m:num>
                        <m:r>
                          <a:rPr lang="en-US" altLang="en-US" sz="2400" b="0" i="1" smtClean="0">
                            <a:latin typeface="Cambria Math" panose="02040503050406030204" pitchFamily="18" charset="0"/>
                          </a:rPr>
                          <m:t>1</m:t>
                        </m:r>
                      </m:num>
                      <m:den>
                        <m:r>
                          <a:rPr lang="en-US" altLang="en-US" sz="2400" b="0" i="1" smtClean="0">
                            <a:latin typeface="Cambria Math" panose="02040503050406030204" pitchFamily="18" charset="0"/>
                          </a:rPr>
                          <m:t>2</m:t>
                        </m:r>
                      </m:den>
                    </m:f>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−3</m:t>
                        </m:r>
                      </m:num>
                      <m:den>
                        <m:r>
                          <a:rPr lang="en-US" altLang="en-US" sz="2400" b="0" i="1" smtClean="0">
                            <a:latin typeface="Cambria Math" panose="02040503050406030204" pitchFamily="18" charset="0"/>
                          </a:rPr>
                          <m:t>4</m:t>
                        </m:r>
                      </m:den>
                    </m:f>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5</m:t>
                        </m:r>
                      </m:num>
                      <m:den>
                        <m:r>
                          <a:rPr lang="en-US" altLang="en-US" sz="2400" b="0" i="1" smtClean="0">
                            <a:latin typeface="Cambria Math" panose="02040503050406030204" pitchFamily="18" charset="0"/>
                          </a:rPr>
                          <m:t>8</m:t>
                        </m:r>
                      </m:den>
                    </m:f>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−7</m:t>
                        </m:r>
                      </m:num>
                      <m:den>
                        <m:r>
                          <a:rPr lang="en-US" altLang="en-US" sz="2400" b="0" i="1" smtClean="0">
                            <a:latin typeface="Cambria Math" panose="02040503050406030204" pitchFamily="18" charset="0"/>
                          </a:rPr>
                          <m:t>16</m:t>
                        </m:r>
                      </m:den>
                    </m:f>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9</m:t>
                        </m:r>
                      </m:num>
                      <m:den>
                        <m:r>
                          <a:rPr lang="en-US" altLang="en-US" sz="2400" b="0" i="1" smtClean="0">
                            <a:latin typeface="Cambria Math" panose="02040503050406030204" pitchFamily="18" charset="0"/>
                          </a:rPr>
                          <m:t>32</m:t>
                        </m:r>
                      </m:den>
                    </m:f>
                    <m:r>
                      <a:rPr lang="en-US" altLang="en-US" sz="2400" b="0" i="1" smtClean="0">
                        <a:latin typeface="Cambria Math" panose="02040503050406030204" pitchFamily="18" charset="0"/>
                      </a:rPr>
                      <m:t>, …</m:t>
                    </m:r>
                  </m:oMath>
                </a14:m>
                <a:endParaRPr lang="en-SG" altLang="en-US"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476756" y="3614905"/>
                <a:ext cx="3118354" cy="2047740"/>
              </a:xfrm>
              <a:prstGeom prst="rect">
                <a:avLst/>
              </a:prstGeom>
              <a:blipFill>
                <a:blip r:embed="rId3"/>
                <a:stretch>
                  <a:fillRect l="-3906" t="-29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3725739" y="3675952"/>
                <a:ext cx="4920239" cy="2616101"/>
              </a:xfrm>
              <a:prstGeom prst="rect">
                <a:avLst/>
              </a:prstGeom>
              <a:solidFill>
                <a:schemeClr val="accent4">
                  <a:lumMod val="20000"/>
                  <a:lumOff val="80000"/>
                </a:schemeClr>
              </a:solidFill>
            </p:spPr>
            <p:txBody>
              <a:bodyPr wrap="square" rtlCol="0">
                <a:spAutoFit/>
              </a:bodyPr>
              <a:lstStyle/>
              <a:p>
                <a:r>
                  <a:rPr lang="en-US" sz="2400" dirty="0"/>
                  <a:t>General form:</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𝑚</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𝑚</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𝑛</m:t>
                          </m:r>
                        </m:sub>
                      </m:sSub>
                    </m:oMath>
                  </m:oMathPara>
                </a14:m>
                <a:endParaRPr lang="en-US" sz="2400" dirty="0"/>
              </a:p>
              <a:p>
                <a:r>
                  <a:rPr lang="en-US" sz="2000" dirty="0"/>
                  <a:t>where </a:t>
                </a:r>
                <a14:m>
                  <m:oMath xmlns:m="http://schemas.openxmlformats.org/officeDocument/2006/math">
                    <m:r>
                      <a:rPr lang="en-US" sz="2000" b="0" i="1" smtClean="0">
                        <a:latin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oMath>
                </a14:m>
                <a:r>
                  <a:rPr lang="en-US" sz="2000" dirty="0"/>
                  <a:t>. </a:t>
                </a:r>
              </a:p>
              <a:p>
                <a:r>
                  <a:rPr lang="en-US" sz="2000" dirty="0"/>
                  <a:t>The </a:t>
                </a:r>
                <a14:m>
                  <m:oMath xmlns:m="http://schemas.openxmlformats.org/officeDocument/2006/math">
                    <m:r>
                      <a:rPr lang="en-US" sz="2000" i="1" dirty="0" smtClean="0">
                        <a:latin typeface="Cambria Math" panose="02040503050406030204" pitchFamily="18" charset="0"/>
                      </a:rPr>
                      <m:t>𝑘</m:t>
                    </m:r>
                  </m:oMath>
                </a14:m>
                <a:r>
                  <a:rPr lang="en-US" sz="2000" dirty="0"/>
                  <a:t> in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𝑘</m:t>
                        </m:r>
                      </m:sub>
                    </m:sSub>
                  </m:oMath>
                </a14:m>
                <a:r>
                  <a:rPr lang="en-US" sz="2000" dirty="0"/>
                  <a:t>is called a </a:t>
                </a:r>
                <a:r>
                  <a:rPr lang="en-US" sz="2000" b="1" dirty="0"/>
                  <a:t>subscript</a:t>
                </a:r>
                <a:r>
                  <a:rPr lang="en-US" sz="2000" dirty="0"/>
                  <a:t> or </a:t>
                </a:r>
                <a:r>
                  <a:rPr lang="en-US" sz="2000" b="1" dirty="0"/>
                  <a:t>index</a:t>
                </a:r>
                <a:r>
                  <a:rPr lang="en-US" sz="2000" dirty="0"/>
                  <a:t>.</a:t>
                </a:r>
              </a:p>
              <a:p>
                <a:endParaRPr lang="en-US" sz="2400" dirty="0"/>
              </a:p>
              <a:p>
                <a:r>
                  <a:rPr lang="en-US" sz="2400" dirty="0"/>
                  <a:t>Infinite sequence:</a:t>
                </a: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𝑚</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𝑚</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𝑚</m:t>
                          </m:r>
                          <m:r>
                            <a:rPr lang="en-US" sz="2400" i="1">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3725739" y="3675952"/>
                <a:ext cx="4920239" cy="2616101"/>
              </a:xfrm>
              <a:prstGeom prst="rect">
                <a:avLst/>
              </a:prstGeom>
              <a:blipFill>
                <a:blip r:embed="rId4"/>
                <a:stretch>
                  <a:fillRect l="-1859" t="-1865"/>
                </a:stretch>
              </a:blipFill>
            </p:spPr>
            <p:txBody>
              <a:bodyPr/>
              <a:lstStyle/>
              <a:p>
                <a:r>
                  <a:rPr lang="en-US">
                    <a:noFill/>
                  </a:rPr>
                  <a:t> </a:t>
                </a:r>
              </a:p>
            </p:txBody>
          </p:sp>
        </mc:Fallback>
      </mc:AlternateContent>
      <p:sp>
        <p:nvSpPr>
          <p:cNvPr id="37" name="Oval 36"/>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32435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84133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Sequences	Mathematical Induction I 	Mathematical Induction II	Well-Ordering Principle	</a:t>
            </a:r>
            <a:r>
              <a:rPr lang="en-SG" sz="1050" dirty="0">
                <a:solidFill>
                  <a:schemeClr val="bg1"/>
                </a:solidFill>
              </a:rPr>
              <a:t> </a:t>
            </a:r>
            <a:r>
              <a:rPr lang="en-SG" sz="1200" b="1" dirty="0">
                <a:solidFill>
                  <a:schemeClr val="accent4">
                    <a:lumMod val="60000"/>
                    <a:lumOff val="40000"/>
                  </a:schemeClr>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50</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Recurrence Relations</a:t>
            </a:r>
            <a:endParaRPr lang="en-SG" sz="1100" dirty="0">
              <a:solidFill>
                <a:schemeClr val="bg1"/>
              </a:solidFill>
            </a:endParaRPr>
          </a:p>
        </p:txBody>
      </p:sp>
      <p:sp>
        <p:nvSpPr>
          <p:cNvPr id="23" name="Oval 22"/>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4114800" y="2959768"/>
            <a:ext cx="65" cy="276999"/>
          </a:xfrm>
          <a:prstGeom prst="rect">
            <a:avLst/>
          </a:prstGeom>
          <a:noFill/>
        </p:spPr>
        <p:txBody>
          <a:bodyPr wrap="none" lIns="0" tIns="0" rIns="0" bIns="0" rtlCol="0">
            <a:spAutoFit/>
          </a:bodyPr>
          <a:lstStyle/>
          <a:p>
            <a:endParaRPr lang="en-US" dirty="0"/>
          </a:p>
        </p:txBody>
      </p:sp>
      <p:sp>
        <p:nvSpPr>
          <p:cNvPr id="31" name="TextBox 30">
            <a:extLst>
              <a:ext uri="{FF2B5EF4-FFF2-40B4-BE49-F238E27FC236}">
                <a16:creationId xmlns:a16="http://schemas.microsoft.com/office/drawing/2014/main" id="{99D5B86E-F2EA-4F28-B63A-9D39A73F9EB5}"/>
              </a:ext>
            </a:extLst>
          </p:cNvPr>
          <p:cNvSpPr txBox="1"/>
          <p:nvPr/>
        </p:nvSpPr>
        <p:spPr>
          <a:xfrm>
            <a:off x="296993" y="967554"/>
            <a:ext cx="8218357" cy="830997"/>
          </a:xfrm>
          <a:prstGeom prst="rect">
            <a:avLst/>
          </a:prstGeom>
          <a:noFill/>
          <a:ln>
            <a:noFill/>
          </a:ln>
        </p:spPr>
        <p:txBody>
          <a:bodyPr wrap="square" rtlCol="0">
            <a:spAutoFit/>
          </a:bodyPr>
          <a:lstStyle/>
          <a:p>
            <a:pPr>
              <a:tabLst>
                <a:tab pos="457200" algn="l"/>
                <a:tab pos="1371600" algn="l"/>
                <a:tab pos="1547813" algn="l"/>
              </a:tabLst>
            </a:pPr>
            <a:r>
              <a:rPr lang="en-US" altLang="en-US" sz="2400" dirty="0"/>
              <a:t>Recall the recursive definitions of summation and product in sections 5.1.2  and 5.1.3 respectively.</a:t>
            </a:r>
            <a:endParaRPr lang="en-US" altLang="en-US" sz="2200" dirty="0"/>
          </a:p>
        </p:txBody>
      </p:sp>
      <mc:AlternateContent xmlns:mc="http://schemas.openxmlformats.org/markup-compatibility/2006" xmlns:a14="http://schemas.microsoft.com/office/drawing/2010/main">
        <mc:Choice Requires="a14">
          <p:sp>
            <p:nvSpPr>
              <p:cNvPr id="30" name="TextBox 29"/>
              <p:cNvSpPr txBox="1"/>
              <p:nvPr/>
            </p:nvSpPr>
            <p:spPr>
              <a:xfrm>
                <a:off x="1372792" y="1914227"/>
                <a:ext cx="6671751" cy="1358321"/>
              </a:xfrm>
              <a:prstGeom prst="rect">
                <a:avLst/>
              </a:prstGeom>
              <a:solidFill>
                <a:schemeClr val="accent6">
                  <a:lumMod val="20000"/>
                  <a:lumOff val="80000"/>
                </a:schemeClr>
              </a:solidFill>
            </p:spPr>
            <p:txBody>
              <a:bodyPr wrap="square" rtlCol="0">
                <a:spAutoFit/>
              </a:bodyPr>
              <a:lstStyle/>
              <a:p>
                <a:pPr>
                  <a:spcAft>
                    <a:spcPts val="600"/>
                  </a:spcAft>
                  <a:tabLst>
                    <a:tab pos="3138488" algn="l"/>
                  </a:tabLst>
                </a:pPr>
                <a14:m>
                  <m:oMathPara xmlns:m="http://schemas.openxmlformats.org/officeDocument/2006/math">
                    <m:oMathParaPr>
                      <m:jc m:val="left"/>
                    </m:oMathParaPr>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𝑚</m:t>
                          </m:r>
                        </m:sub>
                        <m:sup>
                          <m:r>
                            <a:rPr lang="en-US" sz="2400" b="0" i="1" smtClean="0">
                              <a:latin typeface="Cambria Math" panose="02040503050406030204" pitchFamily="18" charset="0"/>
                            </a:rPr>
                            <m:t>𝑛</m:t>
                          </m:r>
                        </m:sup>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ctrlPr>
                                    <a:rPr lang="en-US" sz="2400" i="1">
                                      <a:latin typeface="Cambria Math" panose="02040503050406030204" pitchFamily="18" charset="0"/>
                                    </a:rPr>
                                  </m:ctrlPr>
                                </m:dPr>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𝑚</m:t>
                                      </m:r>
                                    </m:sub>
                                    <m:sup>
                                      <m:r>
                                        <a:rPr lang="en-US" sz="2400" i="1">
                                          <a:latin typeface="Cambria Math" panose="02040503050406030204" pitchFamily="18" charset="0"/>
                                        </a:rPr>
                                        <m:t>𝑛</m:t>
                                      </m:r>
                                      <m:r>
                                        <a:rPr lang="en-US" sz="2400" i="1">
                                          <a:latin typeface="Cambria Math" panose="02040503050406030204" pitchFamily="18" charset="0"/>
                                        </a:rPr>
                                        <m:t>−1</m:t>
                                      </m:r>
                                    </m:sup>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𝑘</m:t>
                                          </m:r>
                                        </m:sub>
                                      </m:sSub>
                                    </m:e>
                                  </m:nary>
                                </m:e>
                              </m:d>
                              <m:r>
                                <a:rPr lang="en-US" sz="2400" b="0" i="1" smtClean="0">
                                  <a:latin typeface="Cambria Math" panose="02040503050406030204" pitchFamily="18" charset="0"/>
                                </a:rPr>
                                <m:t>+</m:t>
                              </m:r>
                              <m:r>
                                <a:rPr lang="en-US" sz="2400" i="1">
                                  <a:latin typeface="Cambria Math" panose="02040503050406030204" pitchFamily="18" charset="0"/>
                                </a:rPr>
                                <m:t>𝑎</m:t>
                              </m:r>
                            </m:e>
                            <m:sub>
                              <m:r>
                                <a:rPr lang="en-US" sz="2400" b="0" i="1" smtClean="0">
                                  <a:latin typeface="Cambria Math" panose="02040503050406030204" pitchFamily="18" charset="0"/>
                                </a:rPr>
                                <m:t>𝑛</m:t>
                              </m:r>
                            </m:sub>
                          </m:sSub>
                        </m:e>
                      </m:nary>
                      <m:r>
                        <m:rPr>
                          <m:nor/>
                        </m:rPr>
                        <a:rPr lang="en-US" sz="2400" b="0" i="0" smtClean="0">
                          <a:latin typeface="Cambria Math" panose="02040503050406030204" pitchFamily="18" charset="0"/>
                        </a:rPr>
                        <m:t>    </m:t>
                      </m:r>
                      <m:r>
                        <m:rPr>
                          <m:nor/>
                        </m:rPr>
                        <a:rPr lang="en-US" sz="2400" dirty="0"/>
                        <m:t>for</m:t>
                      </m:r>
                      <m:r>
                        <m:rPr>
                          <m:nor/>
                        </m:rPr>
                        <a:rPr lang="en-US" sz="2400" dirty="0"/>
                        <m:t> </m:t>
                      </m:r>
                      <m:r>
                        <m:rPr>
                          <m:nor/>
                        </m:rPr>
                        <a:rPr lang="en-US" sz="2400" dirty="0"/>
                        <m:t>all</m:t>
                      </m:r>
                      <m:r>
                        <m:rPr>
                          <m:nor/>
                        </m:rPr>
                        <a:rPr lang="en-US" sz="2400" dirty="0"/>
                        <m:t> </m:t>
                      </m:r>
                      <m:r>
                        <m:rPr>
                          <m:nor/>
                        </m:rPr>
                        <a:rPr lang="en-US" sz="2400" dirty="0"/>
                        <m:t>integers</m:t>
                      </m:r>
                      <m:r>
                        <a:rPr lang="en-US" sz="2400" b="0" i="1" dirty="0" smtClean="0">
                          <a:latin typeface="Cambria Math" panose="02040503050406030204" pitchFamily="18" charset="0"/>
                        </a:rPr>
                        <m:t> </m:t>
                      </m:r>
                      <m:r>
                        <a:rPr lang="en-US" sz="2400" i="1">
                          <a:latin typeface="Cambria Math" panose="02040503050406030204" pitchFamily="18" charset="0"/>
                        </a:rPr>
                        <m:t>𝑛</m:t>
                      </m:r>
                      <m:r>
                        <a:rPr lang="en-US" sz="2400" i="1">
                          <a:latin typeface="Cambria Math" panose="02040503050406030204" pitchFamily="18" charset="0"/>
                        </a:rPr>
                        <m:t>&gt;</m:t>
                      </m:r>
                      <m:r>
                        <a:rPr lang="en-US" sz="2400" i="1">
                          <a:latin typeface="Cambria Math" panose="02040503050406030204" pitchFamily="18" charset="0"/>
                        </a:rPr>
                        <m:t>𝑚</m:t>
                      </m:r>
                      <m:r>
                        <a:rPr lang="en-US" sz="2400" i="1">
                          <a:latin typeface="Cambria Math" panose="02040503050406030204" pitchFamily="18" charset="0"/>
                        </a:rPr>
                        <m:t>.</m:t>
                      </m:r>
                    </m:oMath>
                  </m:oMathPara>
                </a14:m>
                <a:endParaRPr lang="en-US" sz="2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372792" y="1914227"/>
                <a:ext cx="6671751" cy="1358321"/>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372792" y="3446854"/>
                <a:ext cx="6671751" cy="1358321"/>
              </a:xfrm>
              <a:prstGeom prst="rect">
                <a:avLst/>
              </a:prstGeom>
              <a:solidFill>
                <a:schemeClr val="accent6">
                  <a:lumMod val="20000"/>
                  <a:lumOff val="80000"/>
                </a:schemeClr>
              </a:solidFill>
            </p:spPr>
            <p:txBody>
              <a:bodyPr wrap="square" rtlCol="0">
                <a:spAutoFit/>
              </a:bodyPr>
              <a:lstStyle/>
              <a:p>
                <a:pPr>
                  <a:spcAft>
                    <a:spcPts val="600"/>
                  </a:spcAft>
                  <a:tabLst>
                    <a:tab pos="3138488" algn="l"/>
                  </a:tabLst>
                </a:pPr>
                <a14:m>
                  <m:oMathPara xmlns:m="http://schemas.openxmlformats.org/officeDocument/2006/math">
                    <m:oMathParaPr>
                      <m:jc m:val="left"/>
                    </m:oMathParaPr>
                    <m:oMath xmlns:m="http://schemas.openxmlformats.org/officeDocument/2006/math">
                      <m:nary>
                        <m:naryPr>
                          <m:chr m:val="∏"/>
                          <m:ctrlPr>
                            <a:rPr lang="en-US" sz="2400" i="1" dirty="0" smtClean="0">
                              <a:latin typeface="Cambria Math" panose="02040503050406030204" pitchFamily="18" charset="0"/>
                            </a:rPr>
                          </m:ctrlPr>
                        </m:naryPr>
                        <m:sub>
                          <m:r>
                            <m:rPr>
                              <m:brk m:alnAt="23"/>
                            </m:rPr>
                            <a:rPr lang="en-US" sz="2400" b="0" i="1" dirty="0" smtClean="0">
                              <a:latin typeface="Cambria Math" panose="02040503050406030204" pitchFamily="18" charset="0"/>
                            </a:rPr>
                            <m:t>𝑘</m:t>
                          </m:r>
                          <m:r>
                            <a:rPr lang="en-US" sz="2400" b="0" i="1" dirty="0" smtClean="0">
                              <a:latin typeface="Cambria Math" panose="02040503050406030204" pitchFamily="18" charset="0"/>
                            </a:rPr>
                            <m:t>=</m:t>
                          </m:r>
                          <m:r>
                            <a:rPr lang="en-US" sz="2400" b="0" i="1" dirty="0" smtClean="0">
                              <a:latin typeface="Cambria Math" panose="02040503050406030204" pitchFamily="18" charset="0"/>
                            </a:rPr>
                            <m:t>𝑚</m:t>
                          </m:r>
                        </m:sub>
                        <m:sup>
                          <m:r>
                            <a:rPr lang="en-US" sz="2400" b="0" i="1" dirty="0" smtClean="0">
                              <a:latin typeface="Cambria Math" panose="02040503050406030204" pitchFamily="18" charset="0"/>
                            </a:rPr>
                            <m:t>𝑛</m:t>
                          </m:r>
                        </m:sup>
                        <m:e>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𝑎</m:t>
                              </m:r>
                            </m:e>
                            <m:sub>
                              <m:r>
                                <a:rPr lang="en-US" sz="2400" b="0" i="1" dirty="0" smtClean="0">
                                  <a:latin typeface="Cambria Math" panose="02040503050406030204" pitchFamily="18" charset="0"/>
                                </a:rPr>
                                <m:t>𝑘</m:t>
                              </m:r>
                            </m:sub>
                          </m:sSub>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nary>
                                <m:naryPr>
                                  <m:chr m:val="∏"/>
                                  <m:ctrlPr>
                                    <a:rPr lang="en-US" sz="2400" b="0" i="1" dirty="0" smtClean="0">
                                      <a:latin typeface="Cambria Math" panose="02040503050406030204" pitchFamily="18" charset="0"/>
                                    </a:rPr>
                                  </m:ctrlPr>
                                </m:naryPr>
                                <m:sub>
                                  <m:r>
                                    <m:rPr>
                                      <m:brk m:alnAt="23"/>
                                    </m:rPr>
                                    <a:rPr lang="en-US" sz="2400" b="0" i="1" dirty="0" smtClean="0">
                                      <a:latin typeface="Cambria Math" panose="02040503050406030204" pitchFamily="18" charset="0"/>
                                    </a:rPr>
                                    <m:t>𝑘</m:t>
                                  </m:r>
                                  <m:r>
                                    <a:rPr lang="en-US" sz="2400" b="0" i="1" dirty="0" smtClean="0">
                                      <a:latin typeface="Cambria Math" panose="02040503050406030204" pitchFamily="18" charset="0"/>
                                    </a:rPr>
                                    <m:t>=</m:t>
                                  </m:r>
                                  <m:r>
                                    <a:rPr lang="en-US" sz="2400" b="0" i="1" dirty="0" smtClean="0">
                                      <a:latin typeface="Cambria Math" panose="02040503050406030204" pitchFamily="18" charset="0"/>
                                    </a:rPr>
                                    <m:t>𝑚</m:t>
                                  </m:r>
                                </m:sub>
                                <m:sup>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sup>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𝑎</m:t>
                                      </m:r>
                                    </m:e>
                                    <m:sub>
                                      <m:r>
                                        <a:rPr lang="en-US" sz="2400" b="0" i="1" dirty="0" smtClean="0">
                                          <a:latin typeface="Cambria Math" panose="02040503050406030204" pitchFamily="18" charset="0"/>
                                        </a:rPr>
                                        <m:t>𝑘</m:t>
                                      </m:r>
                                    </m:sub>
                                  </m:sSub>
                                </m:e>
                              </m:nary>
                            </m:e>
                          </m:d>
                          <m:r>
                            <a:rPr lang="en-US" sz="2400" b="0" i="1" dirty="0" smtClean="0">
                              <a:latin typeface="Cambria Math" panose="02040503050406030204" pitchFamily="18" charset="0"/>
                              <a:ea typeface="Cambria Math" panose="02040503050406030204" pitchFamily="18" charset="0"/>
                            </a:rPr>
                            <m:t>∙</m:t>
                          </m:r>
                          <m:sSub>
                            <m:sSubPr>
                              <m:ctrlPr>
                                <a:rPr lang="en-US" sz="2400" b="0" i="1" dirty="0" smtClean="0">
                                  <a:latin typeface="Cambria Math" panose="02040503050406030204" pitchFamily="18" charset="0"/>
                                  <a:ea typeface="Cambria Math" panose="02040503050406030204" pitchFamily="18" charset="0"/>
                                </a:rPr>
                              </m:ctrlPr>
                            </m:sSubPr>
                            <m:e>
                              <m:r>
                                <a:rPr lang="en-US" sz="2400" b="0" i="1" dirty="0" smtClean="0">
                                  <a:latin typeface="Cambria Math" panose="02040503050406030204" pitchFamily="18" charset="0"/>
                                  <a:ea typeface="Cambria Math" panose="02040503050406030204" pitchFamily="18" charset="0"/>
                                </a:rPr>
                                <m:t>𝑎</m:t>
                              </m:r>
                            </m:e>
                            <m:sub>
                              <m:r>
                                <a:rPr lang="en-US" sz="2400" b="0" i="1" dirty="0" smtClean="0">
                                  <a:latin typeface="Cambria Math" panose="02040503050406030204" pitchFamily="18" charset="0"/>
                                  <a:ea typeface="Cambria Math" panose="02040503050406030204" pitchFamily="18" charset="0"/>
                                </a:rPr>
                                <m:t>𝑛</m:t>
                              </m:r>
                            </m:sub>
                          </m:sSub>
                        </m:e>
                      </m:nary>
                      <m:r>
                        <m:rPr>
                          <m:nor/>
                        </m:rPr>
                        <a:rPr lang="en-US" sz="2400" b="0" i="0" dirty="0" smtClean="0">
                          <a:latin typeface="Cambria Math" panose="02040503050406030204" pitchFamily="18" charset="0"/>
                        </a:rPr>
                        <m:t>   </m:t>
                      </m:r>
                      <m:r>
                        <m:rPr>
                          <m:nor/>
                        </m:rPr>
                        <a:rPr lang="en-US" sz="2400" dirty="0"/>
                        <m:t>for</m:t>
                      </m:r>
                      <m:r>
                        <m:rPr>
                          <m:nor/>
                        </m:rPr>
                        <a:rPr lang="en-US" sz="2400" dirty="0"/>
                        <m:t> </m:t>
                      </m:r>
                      <m:r>
                        <m:rPr>
                          <m:nor/>
                        </m:rPr>
                        <a:rPr lang="en-US" sz="2400" dirty="0"/>
                        <m:t>all</m:t>
                      </m:r>
                      <m:r>
                        <m:rPr>
                          <m:nor/>
                        </m:rPr>
                        <a:rPr lang="en-US" sz="2400" dirty="0"/>
                        <m:t> </m:t>
                      </m:r>
                      <m:r>
                        <m:rPr>
                          <m:nor/>
                        </m:rPr>
                        <a:rPr lang="en-US" sz="2400" dirty="0"/>
                        <m:t>integers</m:t>
                      </m:r>
                      <m:r>
                        <a:rPr lang="en-US" sz="2400" b="0" i="1" dirty="0" smtClean="0">
                          <a:latin typeface="Cambria Math" panose="02040503050406030204" pitchFamily="18" charset="0"/>
                        </a:rPr>
                        <m:t> </m:t>
                      </m:r>
                      <m:r>
                        <a:rPr lang="en-US" sz="2400" i="1">
                          <a:latin typeface="Cambria Math" panose="02040503050406030204" pitchFamily="18" charset="0"/>
                        </a:rPr>
                        <m:t>𝑛</m:t>
                      </m:r>
                      <m:r>
                        <a:rPr lang="en-US" sz="2400" i="1">
                          <a:latin typeface="Cambria Math" panose="02040503050406030204" pitchFamily="18" charset="0"/>
                        </a:rPr>
                        <m:t>&gt;</m:t>
                      </m:r>
                      <m:r>
                        <a:rPr lang="en-US" sz="2400" i="1">
                          <a:latin typeface="Cambria Math" panose="02040503050406030204" pitchFamily="18" charset="0"/>
                        </a:rPr>
                        <m:t>𝑚</m:t>
                      </m:r>
                      <m:r>
                        <a:rPr lang="en-US" sz="2400" i="1">
                          <a:latin typeface="Cambria Math" panose="02040503050406030204" pitchFamily="18" charset="0"/>
                        </a:rPr>
                        <m:t>.</m:t>
                      </m:r>
                    </m:oMath>
                  </m:oMathPara>
                </a14:m>
                <a:endParaRPr lang="en-US" sz="2400" dirty="0"/>
              </a:p>
            </p:txBody>
          </p:sp>
        </mc:Choice>
        <mc:Fallback xmlns="">
          <p:sp>
            <p:nvSpPr>
              <p:cNvPr id="34" name="TextBox 33"/>
              <p:cNvSpPr txBox="1">
                <a:spLocks noRot="1" noChangeAspect="1" noMove="1" noResize="1" noEditPoints="1" noAdjustHandles="1" noChangeArrowheads="1" noChangeShapeType="1" noTextEdit="1"/>
              </p:cNvSpPr>
              <p:nvPr/>
            </p:nvSpPr>
            <p:spPr>
              <a:xfrm>
                <a:off x="1372792" y="3446854"/>
                <a:ext cx="6671751" cy="1358321"/>
              </a:xfrm>
              <a:prstGeom prst="rect">
                <a:avLst/>
              </a:prstGeom>
              <a:blipFill>
                <a:blip r:embed="rId4"/>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C4A2981-8448-45BD-A99B-E34B75EAD2EF}"/>
              </a:ext>
            </a:extLst>
          </p:cNvPr>
          <p:cNvSpPr txBox="1"/>
          <p:nvPr/>
        </p:nvSpPr>
        <p:spPr>
          <a:xfrm>
            <a:off x="296993" y="4979481"/>
            <a:ext cx="8019693" cy="1200329"/>
          </a:xfrm>
          <a:prstGeom prst="rect">
            <a:avLst/>
          </a:prstGeom>
          <a:noFill/>
        </p:spPr>
        <p:txBody>
          <a:bodyPr wrap="square" rtlCol="0">
            <a:spAutoFit/>
          </a:bodyPr>
          <a:lstStyle/>
          <a:p>
            <a:r>
              <a:rPr lang="en-US" altLang="en-US" sz="2400" dirty="0"/>
              <a:t>The recursive definitions are used with mathematical induction to establish various properties of general finite sums and products.</a:t>
            </a:r>
            <a:endParaRPr lang="en-SG" sz="2400" dirty="0"/>
          </a:p>
        </p:txBody>
      </p:sp>
      <p:sp>
        <p:nvSpPr>
          <p:cNvPr id="35" name="Oval 34">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9435849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Sequences	Mathematical Induction I 	Mathematical Induction II	Well-Ordering Principle	</a:t>
            </a:r>
            <a:r>
              <a:rPr lang="en-SG" sz="1050" dirty="0">
                <a:solidFill>
                  <a:schemeClr val="bg1"/>
                </a:solidFill>
              </a:rPr>
              <a:t> </a:t>
            </a:r>
            <a:r>
              <a:rPr lang="en-SG" sz="1200" b="1" dirty="0">
                <a:solidFill>
                  <a:schemeClr val="accent4">
                    <a:lumMod val="60000"/>
                    <a:lumOff val="40000"/>
                  </a:schemeClr>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51</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Recurrence Relations</a:t>
            </a:r>
            <a:endParaRPr lang="en-SG" sz="1100" dirty="0">
              <a:solidFill>
                <a:schemeClr val="bg1"/>
              </a:solidFill>
            </a:endParaRPr>
          </a:p>
        </p:txBody>
      </p:sp>
      <p:sp>
        <p:nvSpPr>
          <p:cNvPr id="23" name="Oval 22"/>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4114800" y="2959768"/>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9D5B86E-F2EA-4F28-B63A-9D39A73F9EB5}"/>
                  </a:ext>
                </a:extLst>
              </p:cNvPr>
              <p:cNvSpPr txBox="1"/>
              <p:nvPr/>
            </p:nvSpPr>
            <p:spPr>
              <a:xfrm>
                <a:off x="296993" y="1382037"/>
                <a:ext cx="8550013" cy="830997"/>
              </a:xfrm>
              <a:prstGeom prst="rect">
                <a:avLst/>
              </a:prstGeom>
              <a:noFill/>
              <a:ln>
                <a:noFill/>
              </a:ln>
            </p:spPr>
            <p:txBody>
              <a:bodyPr wrap="square" rtlCol="0">
                <a:spAutoFit/>
              </a:bodyPr>
              <a:lstStyle/>
              <a:p>
                <a:pPr>
                  <a:tabLst>
                    <a:tab pos="457200" algn="l"/>
                    <a:tab pos="1371600" algn="l"/>
                    <a:tab pos="1547813" algn="l"/>
                  </a:tabLst>
                </a:pPr>
                <a:r>
                  <a:rPr lang="en-US" altLang="en-US" sz="2400" dirty="0">
                    <a:solidFill>
                      <a:schemeClr val="accent2">
                        <a:lumMod val="50000"/>
                      </a:schemeClr>
                    </a:solidFill>
                  </a:rPr>
                  <a:t>Example #19: </a:t>
                </a:r>
                <a:r>
                  <a:rPr lang="en-US" altLang="en-US" sz="2400" dirty="0"/>
                  <a:t>Prove that for any positive integer </a:t>
                </a:r>
                <a14:m>
                  <m:oMath xmlns:m="http://schemas.openxmlformats.org/officeDocument/2006/math">
                    <m:r>
                      <a:rPr lang="en-US" altLang="en-US" sz="2400" i="1" dirty="0" smtClean="0">
                        <a:latin typeface="Cambria Math" panose="02040503050406030204" pitchFamily="18" charset="0"/>
                      </a:rPr>
                      <m:t>𝑛</m:t>
                    </m:r>
                  </m:oMath>
                </a14:m>
                <a:r>
                  <a:rPr lang="en-US" altLang="en-US" sz="2400" dirty="0"/>
                  <a:t>, if </a:t>
                </a:r>
                <a14:m>
                  <m:oMath xmlns:m="http://schemas.openxmlformats.org/officeDocument/2006/math">
                    <m:sSub>
                      <m:sSubPr>
                        <m:ctrlPr>
                          <a:rPr lang="en-US" altLang="en-US" sz="2400" i="1" smtClean="0">
                            <a:latin typeface="Cambria Math" panose="02040503050406030204" pitchFamily="18" charset="0"/>
                          </a:rPr>
                        </m:ctrlPr>
                      </m:sSubPr>
                      <m:e>
                        <m:r>
                          <a:rPr lang="en-SG" altLang="en-US" sz="2400" b="0" i="1" smtClean="0">
                            <a:latin typeface="Cambria Math" panose="02040503050406030204" pitchFamily="18" charset="0"/>
                          </a:rPr>
                          <m:t>𝑎</m:t>
                        </m:r>
                      </m:e>
                      <m:sub>
                        <m:r>
                          <a:rPr lang="en-SG" altLang="en-US" sz="2400" b="0" i="1" smtClean="0">
                            <a:latin typeface="Cambria Math" panose="02040503050406030204" pitchFamily="18" charset="0"/>
                          </a:rPr>
                          <m:t>1</m:t>
                        </m:r>
                      </m:sub>
                    </m:sSub>
                    <m:r>
                      <a:rPr lang="en-SG" altLang="en-US" sz="2400" b="0" i="1" smtClean="0">
                        <a:latin typeface="Cambria Math" panose="02040503050406030204" pitchFamily="18" charset="0"/>
                      </a:rPr>
                      <m:t>,</m:t>
                    </m:r>
                    <m:sSub>
                      <m:sSubPr>
                        <m:ctrlPr>
                          <a:rPr lang="en-US" altLang="en-US" sz="2400" i="1" smtClean="0">
                            <a:latin typeface="Cambria Math" panose="02040503050406030204" pitchFamily="18" charset="0"/>
                          </a:rPr>
                        </m:ctrlPr>
                      </m:sSubPr>
                      <m:e>
                        <m:r>
                          <a:rPr lang="en-SG" altLang="en-US" sz="2400" b="0" i="1" smtClean="0">
                            <a:latin typeface="Cambria Math" panose="02040503050406030204" pitchFamily="18" charset="0"/>
                          </a:rPr>
                          <m:t>𝑎</m:t>
                        </m:r>
                      </m:e>
                      <m:sub>
                        <m:r>
                          <a:rPr lang="en-SG" altLang="en-US" sz="2400" b="0" i="1" smtClean="0">
                            <a:latin typeface="Cambria Math" panose="02040503050406030204" pitchFamily="18" charset="0"/>
                          </a:rPr>
                          <m:t>2</m:t>
                        </m:r>
                      </m:sub>
                    </m:sSub>
                    <m:r>
                      <a:rPr lang="en-SG" altLang="en-US" sz="2400" b="0" i="1" smtClean="0">
                        <a:latin typeface="Cambria Math" panose="02040503050406030204" pitchFamily="18" charset="0"/>
                      </a:rPr>
                      <m:t>,</m:t>
                    </m:r>
                    <m:r>
                      <a:rPr lang="en-SG" altLang="en-US" sz="2400" b="0" i="1" smtClean="0">
                        <a:latin typeface="Cambria Math" panose="02040503050406030204" pitchFamily="18" charset="0"/>
                        <a:ea typeface="Cambria Math" panose="02040503050406030204" pitchFamily="18" charset="0"/>
                      </a:rPr>
                      <m:t>⋯,</m:t>
                    </m:r>
                    <m:sSub>
                      <m:sSubPr>
                        <m:ctrlPr>
                          <a:rPr lang="en-SG" altLang="en-US" sz="2400" b="0" i="1" smtClean="0">
                            <a:latin typeface="Cambria Math" panose="02040503050406030204" pitchFamily="18" charset="0"/>
                            <a:ea typeface="Cambria Math" panose="02040503050406030204" pitchFamily="18" charset="0"/>
                          </a:rPr>
                        </m:ctrlPr>
                      </m:sSubPr>
                      <m:e>
                        <m:r>
                          <a:rPr lang="en-SG" altLang="en-US" sz="2400" b="0" i="1" smtClean="0">
                            <a:latin typeface="Cambria Math" panose="02040503050406030204" pitchFamily="18" charset="0"/>
                            <a:ea typeface="Cambria Math" panose="02040503050406030204" pitchFamily="18" charset="0"/>
                          </a:rPr>
                          <m:t>𝑎</m:t>
                        </m:r>
                      </m:e>
                      <m:sub>
                        <m:r>
                          <a:rPr lang="en-SG" altLang="en-US" sz="2400" b="0" i="1" smtClean="0">
                            <a:latin typeface="Cambria Math" panose="02040503050406030204" pitchFamily="18" charset="0"/>
                            <a:ea typeface="Cambria Math" panose="02040503050406030204" pitchFamily="18" charset="0"/>
                          </a:rPr>
                          <m:t>𝑛</m:t>
                        </m:r>
                      </m:sub>
                    </m:sSub>
                  </m:oMath>
                </a14:m>
                <a:r>
                  <a:rPr lang="en-US" altLang="en-US" sz="2400" dirty="0"/>
                  <a:t> and </a:t>
                </a:r>
                <a14:m>
                  <m:oMath xmlns:m="http://schemas.openxmlformats.org/officeDocument/2006/math">
                    <m:sSub>
                      <m:sSubPr>
                        <m:ctrlPr>
                          <a:rPr lang="en-US" altLang="en-US" sz="2400" i="1">
                            <a:latin typeface="Cambria Math" panose="02040503050406030204" pitchFamily="18" charset="0"/>
                          </a:rPr>
                        </m:ctrlPr>
                      </m:sSubPr>
                      <m:e>
                        <m:r>
                          <a:rPr lang="en-SG" altLang="en-US" sz="2400" b="0" i="1" smtClean="0">
                            <a:latin typeface="Cambria Math" panose="02040503050406030204" pitchFamily="18" charset="0"/>
                          </a:rPr>
                          <m:t>𝑏</m:t>
                        </m:r>
                      </m:e>
                      <m:sub>
                        <m:r>
                          <a:rPr lang="en-SG" altLang="en-US" sz="2400" i="1">
                            <a:latin typeface="Cambria Math" panose="02040503050406030204" pitchFamily="18" charset="0"/>
                          </a:rPr>
                          <m:t>1</m:t>
                        </m:r>
                      </m:sub>
                    </m:sSub>
                    <m:r>
                      <a:rPr lang="en-SG" altLang="en-US" sz="2400" i="1">
                        <a:latin typeface="Cambria Math" panose="02040503050406030204" pitchFamily="18" charset="0"/>
                      </a:rPr>
                      <m:t>,</m:t>
                    </m:r>
                    <m:sSub>
                      <m:sSubPr>
                        <m:ctrlPr>
                          <a:rPr lang="en-US" altLang="en-US" sz="2400" i="1">
                            <a:latin typeface="Cambria Math" panose="02040503050406030204" pitchFamily="18" charset="0"/>
                          </a:rPr>
                        </m:ctrlPr>
                      </m:sSubPr>
                      <m:e>
                        <m:r>
                          <a:rPr lang="en-SG" altLang="en-US" sz="2400" b="0" i="1" smtClean="0">
                            <a:latin typeface="Cambria Math" panose="02040503050406030204" pitchFamily="18" charset="0"/>
                          </a:rPr>
                          <m:t>𝑏</m:t>
                        </m:r>
                      </m:e>
                      <m:sub>
                        <m:r>
                          <a:rPr lang="en-SG" altLang="en-US" sz="2400" i="1">
                            <a:latin typeface="Cambria Math" panose="02040503050406030204" pitchFamily="18" charset="0"/>
                          </a:rPr>
                          <m:t>2</m:t>
                        </m:r>
                      </m:sub>
                    </m:sSub>
                    <m:r>
                      <a:rPr lang="en-SG" altLang="en-US" sz="2400" i="1">
                        <a:latin typeface="Cambria Math" panose="02040503050406030204" pitchFamily="18" charset="0"/>
                      </a:rPr>
                      <m:t>,</m:t>
                    </m:r>
                    <m:r>
                      <a:rPr lang="en-SG" altLang="en-US" sz="2400" i="1">
                        <a:latin typeface="Cambria Math" panose="02040503050406030204" pitchFamily="18" charset="0"/>
                        <a:ea typeface="Cambria Math" panose="02040503050406030204" pitchFamily="18" charset="0"/>
                      </a:rPr>
                      <m:t>⋯,</m:t>
                    </m:r>
                    <m:sSub>
                      <m:sSubPr>
                        <m:ctrlPr>
                          <a:rPr lang="en-SG" altLang="en-US" sz="2400" i="1">
                            <a:latin typeface="Cambria Math" panose="02040503050406030204" pitchFamily="18" charset="0"/>
                            <a:ea typeface="Cambria Math" panose="02040503050406030204" pitchFamily="18" charset="0"/>
                          </a:rPr>
                        </m:ctrlPr>
                      </m:sSubPr>
                      <m:e>
                        <m:r>
                          <a:rPr lang="en-SG" altLang="en-US" sz="2400" b="0" i="1" smtClean="0">
                            <a:latin typeface="Cambria Math" panose="02040503050406030204" pitchFamily="18" charset="0"/>
                            <a:ea typeface="Cambria Math" panose="02040503050406030204" pitchFamily="18" charset="0"/>
                          </a:rPr>
                          <m:t>𝑏</m:t>
                        </m:r>
                      </m:e>
                      <m:sub>
                        <m:r>
                          <a:rPr lang="en-SG" altLang="en-US" sz="2400" i="1">
                            <a:latin typeface="Cambria Math" panose="02040503050406030204" pitchFamily="18" charset="0"/>
                            <a:ea typeface="Cambria Math" panose="02040503050406030204" pitchFamily="18" charset="0"/>
                          </a:rPr>
                          <m:t>𝑛</m:t>
                        </m:r>
                      </m:sub>
                    </m:sSub>
                  </m:oMath>
                </a14:m>
                <a:r>
                  <a:rPr lang="en-US" altLang="en-US" sz="2200" dirty="0"/>
                  <a:t> are real numbers, then</a:t>
                </a:r>
              </a:p>
            </p:txBody>
          </p:sp>
        </mc:Choice>
        <mc:Fallback xmlns="">
          <p:sp>
            <p:nvSpPr>
              <p:cNvPr id="31" name="TextBox 30">
                <a:extLst>
                  <a:ext uri="{FF2B5EF4-FFF2-40B4-BE49-F238E27FC236}">
                    <a16:creationId xmlns:a16="http://schemas.microsoft.com/office/drawing/2014/main" id="{99D5B86E-F2EA-4F28-B63A-9D39A73F9EB5}"/>
                  </a:ext>
                </a:extLst>
              </p:cNvPr>
              <p:cNvSpPr txBox="1">
                <a:spLocks noRot="1" noChangeAspect="1" noMove="1" noResize="1" noEditPoints="1" noAdjustHandles="1" noChangeArrowheads="1" noChangeShapeType="1" noTextEdit="1"/>
              </p:cNvSpPr>
              <p:nvPr/>
            </p:nvSpPr>
            <p:spPr>
              <a:xfrm>
                <a:off x="296993" y="1382037"/>
                <a:ext cx="8550013" cy="830997"/>
              </a:xfrm>
              <a:prstGeom prst="rect">
                <a:avLst/>
              </a:prstGeom>
              <a:blipFill>
                <a:blip r:embed="rId3"/>
                <a:stretch>
                  <a:fillRect l="-1141" t="-5882" b="-16176"/>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882E4C3-63D9-4457-B9BF-DD655B9F9F81}"/>
                  </a:ext>
                </a:extLst>
              </p:cNvPr>
              <p:cNvSpPr txBox="1"/>
              <p:nvPr/>
            </p:nvSpPr>
            <p:spPr>
              <a:xfrm>
                <a:off x="4920343" y="1648039"/>
                <a:ext cx="3595007" cy="8533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SG" i="1" smtClean="0">
                              <a:latin typeface="Cambria Math" panose="02040503050406030204" pitchFamily="18" charset="0"/>
                            </a:rPr>
                          </m:ctrlPr>
                        </m:naryPr>
                        <m:sub>
                          <m:r>
                            <m:rPr>
                              <m:brk m:alnAt="23"/>
                            </m:rPr>
                            <a:rPr lang="en-SG" b="0" i="1" smtClean="0">
                              <a:latin typeface="Cambria Math" panose="02040503050406030204" pitchFamily="18" charset="0"/>
                            </a:rPr>
                            <m:t>𝑖</m:t>
                          </m:r>
                          <m:r>
                            <a:rPr lang="en-SG" b="0" i="1" smtClean="0">
                              <a:latin typeface="Cambria Math" panose="02040503050406030204" pitchFamily="18" charset="0"/>
                            </a:rPr>
                            <m:t>=1</m:t>
                          </m:r>
                        </m:sub>
                        <m:sup>
                          <m:r>
                            <a:rPr lang="en-SG" b="0" i="1" smtClean="0">
                              <a:latin typeface="Cambria Math" panose="02040503050406030204" pitchFamily="18" charset="0"/>
                            </a:rPr>
                            <m:t>𝑛</m:t>
                          </m:r>
                        </m:sup>
                        <m:e>
                          <m:d>
                            <m:dPr>
                              <m:ctrlPr>
                                <a:rPr lang="en-SG" i="1" smtClean="0">
                                  <a:latin typeface="Cambria Math" panose="02040503050406030204" pitchFamily="18" charset="0"/>
                                </a:rPr>
                              </m:ctrlPr>
                            </m:dPr>
                            <m:e>
                              <m:sSub>
                                <m:sSubPr>
                                  <m:ctrlPr>
                                    <a:rPr lang="en-SG" i="1" smtClean="0">
                                      <a:latin typeface="Cambria Math" panose="02040503050406030204" pitchFamily="18" charset="0"/>
                                    </a:rPr>
                                  </m:ctrlPr>
                                </m:sSubPr>
                                <m:e>
                                  <m:r>
                                    <a:rPr lang="en-SG" b="0" i="1" smtClean="0">
                                      <a:latin typeface="Cambria Math" panose="02040503050406030204" pitchFamily="18" charset="0"/>
                                    </a:rPr>
                                    <m:t>𝑎</m:t>
                                  </m:r>
                                </m:e>
                                <m:sub>
                                  <m:r>
                                    <a:rPr lang="en-SG" b="0" i="1" smtClean="0">
                                      <a:latin typeface="Cambria Math" panose="02040503050406030204" pitchFamily="18" charset="0"/>
                                    </a:rPr>
                                    <m:t>𝑖</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𝑏</m:t>
                                  </m:r>
                                </m:e>
                                <m:sub>
                                  <m:r>
                                    <a:rPr lang="en-SG" b="0" i="1" smtClean="0">
                                      <a:latin typeface="Cambria Math" panose="02040503050406030204" pitchFamily="18" charset="0"/>
                                    </a:rPr>
                                    <m:t>𝑖</m:t>
                                  </m:r>
                                </m:sub>
                              </m:sSub>
                            </m:e>
                          </m:d>
                        </m:e>
                      </m:nary>
                      <m:r>
                        <a:rPr lang="en-SG" b="0" i="1" smtClean="0">
                          <a:latin typeface="Cambria Math" panose="02040503050406030204" pitchFamily="18" charset="0"/>
                        </a:rPr>
                        <m:t>=</m:t>
                      </m:r>
                      <m:nary>
                        <m:naryPr>
                          <m:chr m:val="∑"/>
                          <m:ctrlPr>
                            <a:rPr lang="en-SG" b="0" i="1" smtClean="0">
                              <a:latin typeface="Cambria Math" panose="02040503050406030204" pitchFamily="18" charset="0"/>
                            </a:rPr>
                          </m:ctrlPr>
                        </m:naryPr>
                        <m:sub>
                          <m:r>
                            <m:rPr>
                              <m:brk m:alnAt="23"/>
                            </m:rPr>
                            <a:rPr lang="en-SG" b="0" i="1" smtClean="0">
                              <a:latin typeface="Cambria Math" panose="02040503050406030204" pitchFamily="18" charset="0"/>
                            </a:rPr>
                            <m:t>𝑖</m:t>
                          </m:r>
                          <m:r>
                            <a:rPr lang="en-SG" b="0" i="1" smtClean="0">
                              <a:latin typeface="Cambria Math" panose="02040503050406030204" pitchFamily="18" charset="0"/>
                            </a:rPr>
                            <m:t>=1</m:t>
                          </m:r>
                        </m:sub>
                        <m:sup>
                          <m:r>
                            <a:rPr lang="en-SG" b="0" i="1" smtClean="0">
                              <a:latin typeface="Cambria Math" panose="02040503050406030204" pitchFamily="18" charset="0"/>
                            </a:rPr>
                            <m:t>𝑛</m:t>
                          </m:r>
                        </m:sup>
                        <m:e>
                          <m:sSub>
                            <m:sSubPr>
                              <m:ctrlPr>
                                <a:rPr lang="en-SG" b="0" i="1" smtClean="0">
                                  <a:latin typeface="Cambria Math" panose="02040503050406030204" pitchFamily="18" charset="0"/>
                                </a:rPr>
                              </m:ctrlPr>
                            </m:sSubPr>
                            <m:e>
                              <m:r>
                                <a:rPr lang="en-SG" b="0" i="1" smtClean="0">
                                  <a:latin typeface="Cambria Math" panose="02040503050406030204" pitchFamily="18" charset="0"/>
                                </a:rPr>
                                <m:t>𝑎</m:t>
                              </m:r>
                            </m:e>
                            <m:sub>
                              <m:r>
                                <a:rPr lang="en-SG" b="0" i="1" smtClean="0">
                                  <a:latin typeface="Cambria Math" panose="02040503050406030204" pitchFamily="18" charset="0"/>
                                </a:rPr>
                                <m:t>𝑖</m:t>
                              </m:r>
                            </m:sub>
                          </m:sSub>
                        </m:e>
                      </m:nary>
                      <m:r>
                        <a:rPr lang="en-SG" b="0" i="1" smtClean="0">
                          <a:latin typeface="Cambria Math" panose="02040503050406030204" pitchFamily="18" charset="0"/>
                        </a:rPr>
                        <m:t>+</m:t>
                      </m:r>
                      <m:nary>
                        <m:naryPr>
                          <m:chr m:val="∑"/>
                          <m:ctrlPr>
                            <a:rPr lang="en-SG" i="1">
                              <a:latin typeface="Cambria Math" panose="02040503050406030204" pitchFamily="18" charset="0"/>
                            </a:rPr>
                          </m:ctrlPr>
                        </m:naryPr>
                        <m:sub>
                          <m:r>
                            <m:rPr>
                              <m:brk m:alnAt="23"/>
                            </m:rPr>
                            <a:rPr lang="en-SG" i="1">
                              <a:latin typeface="Cambria Math" panose="02040503050406030204" pitchFamily="18" charset="0"/>
                            </a:rPr>
                            <m:t>𝑖</m:t>
                          </m:r>
                          <m:r>
                            <a:rPr lang="en-SG" i="1">
                              <a:latin typeface="Cambria Math" panose="02040503050406030204" pitchFamily="18" charset="0"/>
                            </a:rPr>
                            <m:t>=1</m:t>
                          </m:r>
                        </m:sub>
                        <m:sup>
                          <m:r>
                            <a:rPr lang="en-SG" i="1">
                              <a:latin typeface="Cambria Math" panose="02040503050406030204" pitchFamily="18" charset="0"/>
                            </a:rPr>
                            <m:t>𝑛</m:t>
                          </m:r>
                        </m:sup>
                        <m:e>
                          <m:sSub>
                            <m:sSubPr>
                              <m:ctrlPr>
                                <a:rPr lang="en-SG" i="1">
                                  <a:latin typeface="Cambria Math" panose="02040503050406030204" pitchFamily="18" charset="0"/>
                                </a:rPr>
                              </m:ctrlPr>
                            </m:sSubPr>
                            <m:e>
                              <m:r>
                                <a:rPr lang="en-SG" b="0" i="1" smtClean="0">
                                  <a:latin typeface="Cambria Math" panose="02040503050406030204" pitchFamily="18" charset="0"/>
                                </a:rPr>
                                <m:t>𝑏</m:t>
                              </m:r>
                            </m:e>
                            <m:sub>
                              <m:r>
                                <a:rPr lang="en-SG" i="1">
                                  <a:latin typeface="Cambria Math" panose="02040503050406030204" pitchFamily="18" charset="0"/>
                                </a:rPr>
                                <m:t>𝑖</m:t>
                              </m:r>
                            </m:sub>
                          </m:sSub>
                        </m:e>
                      </m:nary>
                      <m:r>
                        <a:rPr lang="en-SG" b="0" i="1" smtClean="0">
                          <a:latin typeface="Cambria Math" panose="02040503050406030204" pitchFamily="18" charset="0"/>
                        </a:rPr>
                        <m:t>.</m:t>
                      </m:r>
                    </m:oMath>
                  </m:oMathPara>
                </a14:m>
                <a:endParaRPr lang="en-SG" dirty="0"/>
              </a:p>
            </p:txBody>
          </p:sp>
        </mc:Choice>
        <mc:Fallback xmlns="">
          <p:sp>
            <p:nvSpPr>
              <p:cNvPr id="6" name="TextBox 5">
                <a:extLst>
                  <a:ext uri="{FF2B5EF4-FFF2-40B4-BE49-F238E27FC236}">
                    <a16:creationId xmlns:a16="http://schemas.microsoft.com/office/drawing/2014/main" id="{9882E4C3-63D9-4457-B9BF-DD655B9F9F81}"/>
                  </a:ext>
                </a:extLst>
              </p:cNvPr>
              <p:cNvSpPr txBox="1">
                <a:spLocks noRot="1" noChangeAspect="1" noMove="1" noResize="1" noEditPoints="1" noAdjustHandles="1" noChangeArrowheads="1" noChangeShapeType="1" noTextEdit="1"/>
              </p:cNvSpPr>
              <p:nvPr/>
            </p:nvSpPr>
            <p:spPr>
              <a:xfrm>
                <a:off x="4920343" y="1648039"/>
                <a:ext cx="3595007" cy="853311"/>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E36C5FF-5740-4D23-91B0-7B61DD63B692}"/>
                  </a:ext>
                </a:extLst>
              </p:cNvPr>
              <p:cNvSpPr txBox="1"/>
              <p:nvPr/>
            </p:nvSpPr>
            <p:spPr>
              <a:xfrm>
                <a:off x="369739" y="2589767"/>
                <a:ext cx="8480346" cy="4107086"/>
              </a:xfrm>
              <a:prstGeom prst="rect">
                <a:avLst/>
              </a:prstGeom>
              <a:solidFill>
                <a:schemeClr val="accent4">
                  <a:lumMod val="20000"/>
                  <a:lumOff val="80000"/>
                </a:schemeClr>
              </a:solidFill>
            </p:spPr>
            <p:txBody>
              <a:bodyPr wrap="square" rtlCol="0">
                <a:spAutoFit/>
              </a:bodyPr>
              <a:lstStyle/>
              <a:p>
                <a:r>
                  <a:rPr lang="en-SG" sz="2400" dirty="0"/>
                  <a:t>Proof (by </a:t>
                </a:r>
                <a:r>
                  <a:rPr lang="en-SG" sz="2400" i="1" dirty="0"/>
                  <a:t>mathematical induction</a:t>
                </a:r>
                <a:r>
                  <a:rPr lang="en-SG" sz="2400" dirty="0"/>
                  <a:t>):</a:t>
                </a:r>
              </a:p>
              <a:p>
                <a:pPr marL="444500" indent="-444500">
                  <a:tabLst>
                    <a:tab pos="444500" algn="l"/>
                  </a:tabLst>
                </a:pPr>
                <a:r>
                  <a:rPr lang="en-SG" sz="2200" dirty="0"/>
                  <a:t>1.	Let </a:t>
                </a:r>
                <a14:m>
                  <m:oMath xmlns:m="http://schemas.openxmlformats.org/officeDocument/2006/math">
                    <m:r>
                      <a:rPr lang="en-SG" sz="2200" i="1" dirty="0" smtClean="0">
                        <a:latin typeface="Cambria Math" panose="02040503050406030204" pitchFamily="18" charset="0"/>
                      </a:rPr>
                      <m:t>𝑃</m:t>
                    </m:r>
                    <m:d>
                      <m:dPr>
                        <m:ctrlPr>
                          <a:rPr lang="en-SG" sz="2200" i="1" dirty="0" smtClean="0">
                            <a:latin typeface="Cambria Math" panose="02040503050406030204" pitchFamily="18" charset="0"/>
                          </a:rPr>
                        </m:ctrlPr>
                      </m:dPr>
                      <m:e>
                        <m:r>
                          <a:rPr lang="en-SG" sz="2200" i="1" dirty="0" smtClean="0">
                            <a:latin typeface="Cambria Math" panose="02040503050406030204" pitchFamily="18" charset="0"/>
                          </a:rPr>
                          <m:t>𝑛</m:t>
                        </m:r>
                      </m:e>
                    </m:d>
                    <m:r>
                      <a:rPr lang="en-US" sz="2200" b="0" i="1" dirty="0" smtClean="0">
                        <a:latin typeface="Cambria Math" panose="02040503050406030204" pitchFamily="18" charset="0"/>
                      </a:rPr>
                      <m:t>=</m:t>
                    </m:r>
                  </m:oMath>
                </a14:m>
                <a:r>
                  <a:rPr lang="en-SG" sz="2200" dirty="0"/>
                  <a:t> </a:t>
                </a:r>
                <a14:m>
                  <m:oMath xmlns:m="http://schemas.openxmlformats.org/officeDocument/2006/math">
                    <m:d>
                      <m:dPr>
                        <m:ctrlPr>
                          <a:rPr lang="en-SG" sz="2200" i="1" dirty="0" smtClean="0">
                            <a:latin typeface="Cambria Math" panose="02040503050406030204" pitchFamily="18" charset="0"/>
                          </a:rPr>
                        </m:ctrlPr>
                      </m:dPr>
                      <m:e>
                        <m:nary>
                          <m:naryPr>
                            <m:chr m:val="∑"/>
                            <m:ctrlPr>
                              <a:rPr lang="en-SG" sz="2400" i="1">
                                <a:latin typeface="Cambria Math" panose="02040503050406030204" pitchFamily="18" charset="0"/>
                              </a:rPr>
                            </m:ctrlPr>
                          </m:naryPr>
                          <m:sub>
                            <m:r>
                              <m:rPr>
                                <m:brk m:alnAt="23"/>
                              </m:rPr>
                              <a:rPr lang="en-SG" sz="2400" i="1">
                                <a:latin typeface="Cambria Math" panose="02040503050406030204" pitchFamily="18" charset="0"/>
                              </a:rPr>
                              <m:t>𝑖</m:t>
                            </m:r>
                            <m:r>
                              <a:rPr lang="en-SG" sz="2400" i="1">
                                <a:latin typeface="Cambria Math" panose="02040503050406030204" pitchFamily="18" charset="0"/>
                              </a:rPr>
                              <m:t>=1</m:t>
                            </m:r>
                          </m:sub>
                          <m:sup>
                            <m:r>
                              <a:rPr lang="en-SG" sz="2400" i="1">
                                <a:latin typeface="Cambria Math" panose="02040503050406030204" pitchFamily="18" charset="0"/>
                              </a:rPr>
                              <m:t>𝑛</m:t>
                            </m:r>
                          </m:sup>
                          <m:e>
                            <m:d>
                              <m:dPr>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SG" sz="2400" i="1">
                                        <a:latin typeface="Cambria Math" panose="02040503050406030204" pitchFamily="18" charset="0"/>
                                      </a:rPr>
                                      <m:t>𝑎</m:t>
                                    </m:r>
                                  </m:e>
                                  <m:sub>
                                    <m:r>
                                      <a:rPr lang="en-SG" sz="2400" i="1">
                                        <a:latin typeface="Cambria Math" panose="02040503050406030204" pitchFamily="18" charset="0"/>
                                      </a:rPr>
                                      <m:t>𝑖</m:t>
                                    </m:r>
                                  </m:sub>
                                </m:sSub>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𝑏</m:t>
                                    </m:r>
                                  </m:e>
                                  <m:sub>
                                    <m:r>
                                      <a:rPr lang="en-SG" sz="2400" i="1">
                                        <a:latin typeface="Cambria Math" panose="02040503050406030204" pitchFamily="18" charset="0"/>
                                      </a:rPr>
                                      <m:t>𝑖</m:t>
                                    </m:r>
                                  </m:sub>
                                </m:sSub>
                              </m:e>
                            </m:d>
                          </m:e>
                        </m:nary>
                        <m:r>
                          <a:rPr lang="en-SG" sz="2400" i="1">
                            <a:latin typeface="Cambria Math" panose="02040503050406030204" pitchFamily="18" charset="0"/>
                          </a:rPr>
                          <m:t>=</m:t>
                        </m:r>
                        <m:nary>
                          <m:naryPr>
                            <m:chr m:val="∑"/>
                            <m:ctrlPr>
                              <a:rPr lang="en-SG" sz="2400" i="1">
                                <a:latin typeface="Cambria Math" panose="02040503050406030204" pitchFamily="18" charset="0"/>
                              </a:rPr>
                            </m:ctrlPr>
                          </m:naryPr>
                          <m:sub>
                            <m:r>
                              <m:rPr>
                                <m:brk m:alnAt="23"/>
                              </m:rPr>
                              <a:rPr lang="en-SG" sz="2400" i="1">
                                <a:latin typeface="Cambria Math" panose="02040503050406030204" pitchFamily="18" charset="0"/>
                              </a:rPr>
                              <m:t>𝑖</m:t>
                            </m:r>
                            <m:r>
                              <a:rPr lang="en-SG" sz="2400" i="1">
                                <a:latin typeface="Cambria Math" panose="02040503050406030204" pitchFamily="18" charset="0"/>
                              </a:rPr>
                              <m:t>=1</m:t>
                            </m:r>
                          </m:sub>
                          <m:sup>
                            <m:r>
                              <a:rPr lang="en-SG" sz="2400" i="1">
                                <a:latin typeface="Cambria Math" panose="02040503050406030204" pitchFamily="18" charset="0"/>
                              </a:rPr>
                              <m:t>𝑛</m:t>
                            </m:r>
                          </m:sup>
                          <m:e>
                            <m:sSub>
                              <m:sSubPr>
                                <m:ctrlPr>
                                  <a:rPr lang="en-SG" sz="2400" i="1">
                                    <a:latin typeface="Cambria Math" panose="02040503050406030204" pitchFamily="18" charset="0"/>
                                  </a:rPr>
                                </m:ctrlPr>
                              </m:sSubPr>
                              <m:e>
                                <m:r>
                                  <a:rPr lang="en-SG" sz="2400" i="1">
                                    <a:latin typeface="Cambria Math" panose="02040503050406030204" pitchFamily="18" charset="0"/>
                                  </a:rPr>
                                  <m:t>𝑎</m:t>
                                </m:r>
                              </m:e>
                              <m:sub>
                                <m:r>
                                  <a:rPr lang="en-SG" sz="2400" i="1">
                                    <a:latin typeface="Cambria Math" panose="02040503050406030204" pitchFamily="18" charset="0"/>
                                  </a:rPr>
                                  <m:t>𝑖</m:t>
                                </m:r>
                              </m:sub>
                            </m:sSub>
                          </m:e>
                        </m:nary>
                        <m:r>
                          <a:rPr lang="en-SG" sz="2400" i="1">
                            <a:latin typeface="Cambria Math" panose="02040503050406030204" pitchFamily="18" charset="0"/>
                          </a:rPr>
                          <m:t>+</m:t>
                        </m:r>
                        <m:nary>
                          <m:naryPr>
                            <m:chr m:val="∑"/>
                            <m:ctrlPr>
                              <a:rPr lang="en-SG" sz="2400" i="1">
                                <a:latin typeface="Cambria Math" panose="02040503050406030204" pitchFamily="18" charset="0"/>
                              </a:rPr>
                            </m:ctrlPr>
                          </m:naryPr>
                          <m:sub>
                            <m:r>
                              <m:rPr>
                                <m:brk m:alnAt="23"/>
                              </m:rPr>
                              <a:rPr lang="en-SG" sz="2400" i="1">
                                <a:latin typeface="Cambria Math" panose="02040503050406030204" pitchFamily="18" charset="0"/>
                              </a:rPr>
                              <m:t>𝑖</m:t>
                            </m:r>
                            <m:r>
                              <a:rPr lang="en-SG" sz="2400" i="1">
                                <a:latin typeface="Cambria Math" panose="02040503050406030204" pitchFamily="18" charset="0"/>
                              </a:rPr>
                              <m:t>=1</m:t>
                            </m:r>
                          </m:sub>
                          <m:sup>
                            <m:r>
                              <a:rPr lang="en-SG" sz="2400" i="1">
                                <a:latin typeface="Cambria Math" panose="02040503050406030204" pitchFamily="18" charset="0"/>
                              </a:rPr>
                              <m:t>𝑛</m:t>
                            </m:r>
                          </m:sup>
                          <m:e>
                            <m:sSub>
                              <m:sSubPr>
                                <m:ctrlPr>
                                  <a:rPr lang="en-SG" sz="2400" i="1">
                                    <a:latin typeface="Cambria Math" panose="02040503050406030204" pitchFamily="18" charset="0"/>
                                  </a:rPr>
                                </m:ctrlPr>
                              </m:sSubPr>
                              <m:e>
                                <m:r>
                                  <a:rPr lang="en-SG" sz="2400" i="1">
                                    <a:latin typeface="Cambria Math" panose="02040503050406030204" pitchFamily="18" charset="0"/>
                                  </a:rPr>
                                  <m:t>𝑏</m:t>
                                </m:r>
                              </m:e>
                              <m:sub>
                                <m:r>
                                  <a:rPr lang="en-SG" sz="2400" i="1">
                                    <a:latin typeface="Cambria Math" panose="02040503050406030204" pitchFamily="18" charset="0"/>
                                  </a:rPr>
                                  <m:t>𝑖</m:t>
                                </m:r>
                              </m:sub>
                            </m:sSub>
                          </m:e>
                        </m:nary>
                      </m:e>
                    </m:d>
                  </m:oMath>
                </a14:m>
                <a:r>
                  <a:rPr lang="en-SG" sz="2200" dirty="0"/>
                  <a:t>, for </a:t>
                </a:r>
                <a14:m>
                  <m:oMath xmlns:m="http://schemas.openxmlformats.org/officeDocument/2006/math">
                    <m:r>
                      <a:rPr lang="en-SG" sz="2200" b="0" i="1" smtClean="0">
                        <a:latin typeface="Cambria Math" panose="02040503050406030204" pitchFamily="18" charset="0"/>
                      </a:rPr>
                      <m:t>𝑛</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rPr>
                      <m:t>1</m:t>
                    </m:r>
                  </m:oMath>
                </a14:m>
                <a:r>
                  <a:rPr lang="en-SG" sz="2200" dirty="0"/>
                  <a:t>.</a:t>
                </a:r>
              </a:p>
              <a:p>
                <a:pPr marL="457200" indent="-457200">
                  <a:spcBef>
                    <a:spcPts val="600"/>
                  </a:spcBef>
                  <a:buAutoNum type="arabicPeriod" startAt="2"/>
                  <a:tabLst>
                    <a:tab pos="444500" algn="l"/>
                  </a:tabLst>
                </a:pPr>
                <a:r>
                  <a:rPr lang="en-SG" sz="2200" dirty="0"/>
                  <a:t>Basis step:  </a:t>
                </a:r>
                <a14:m>
                  <m:oMath xmlns:m="http://schemas.openxmlformats.org/officeDocument/2006/math">
                    <m:r>
                      <a:rPr lang="en-SG" sz="2200" i="1" dirty="0" smtClean="0">
                        <a:latin typeface="Cambria Math" panose="02040503050406030204" pitchFamily="18" charset="0"/>
                      </a:rPr>
                      <m:t>𝑃</m:t>
                    </m:r>
                    <m:r>
                      <a:rPr lang="en-SG" sz="2200" i="1" dirty="0" smtClean="0">
                        <a:latin typeface="Cambria Math" panose="02040503050406030204" pitchFamily="18" charset="0"/>
                      </a:rPr>
                      <m:t>(1) </m:t>
                    </m:r>
                  </m:oMath>
                </a14:m>
                <a:r>
                  <a:rPr lang="en-SG" sz="2200" dirty="0"/>
                  <a:t>is true since</a:t>
                </a:r>
              </a:p>
              <a:p>
                <a:pPr>
                  <a:spcBef>
                    <a:spcPts val="600"/>
                  </a:spcBef>
                  <a:tabLst>
                    <a:tab pos="444500" algn="l"/>
                    <a:tab pos="1077913" algn="l"/>
                  </a:tabLst>
                </a:pPr>
                <a:r>
                  <a:rPr lang="en-SG" sz="2200" dirty="0"/>
                  <a:t>		 </a:t>
                </a:r>
                <a14:m>
                  <m:oMath xmlns:m="http://schemas.openxmlformats.org/officeDocument/2006/math">
                    <m:nary>
                      <m:naryPr>
                        <m:chr m:val="∑"/>
                        <m:ctrlPr>
                          <a:rPr lang="en-SG" sz="2000" i="1" smtClean="0">
                            <a:latin typeface="Cambria Math" panose="02040503050406030204" pitchFamily="18" charset="0"/>
                          </a:rPr>
                        </m:ctrlPr>
                      </m:naryPr>
                      <m:sub>
                        <m:r>
                          <m:rPr>
                            <m:brk m:alnAt="23"/>
                          </m:rPr>
                          <a:rPr lang="en-SG" sz="2000" i="1">
                            <a:latin typeface="Cambria Math" panose="02040503050406030204" pitchFamily="18" charset="0"/>
                          </a:rPr>
                          <m:t>𝑖</m:t>
                        </m:r>
                        <m:r>
                          <a:rPr lang="en-SG" sz="2000" i="1">
                            <a:latin typeface="Cambria Math" panose="02040503050406030204" pitchFamily="18" charset="0"/>
                          </a:rPr>
                          <m:t>=1</m:t>
                        </m:r>
                      </m:sub>
                      <m:sup>
                        <m:r>
                          <a:rPr lang="en-SG" sz="2000" b="0" i="1" smtClean="0">
                            <a:latin typeface="Cambria Math" panose="02040503050406030204" pitchFamily="18" charset="0"/>
                          </a:rPr>
                          <m:t>1</m:t>
                        </m:r>
                      </m:sup>
                      <m:e>
                        <m:d>
                          <m:dPr>
                            <m:ctrlPr>
                              <a:rPr lang="en-SG" sz="2000" i="1">
                                <a:latin typeface="Cambria Math" panose="02040503050406030204" pitchFamily="18" charset="0"/>
                              </a:rPr>
                            </m:ctrlPr>
                          </m:dPr>
                          <m:e>
                            <m:sSub>
                              <m:sSubPr>
                                <m:ctrlPr>
                                  <a:rPr lang="en-SG" sz="2000" i="1">
                                    <a:latin typeface="Cambria Math" panose="02040503050406030204" pitchFamily="18" charset="0"/>
                                  </a:rPr>
                                </m:ctrlPr>
                              </m:sSubPr>
                              <m:e>
                                <m:r>
                                  <a:rPr lang="en-SG" sz="2000" i="1">
                                    <a:latin typeface="Cambria Math" panose="02040503050406030204" pitchFamily="18" charset="0"/>
                                  </a:rPr>
                                  <m:t>𝑎</m:t>
                                </m:r>
                              </m:e>
                              <m:sub>
                                <m:r>
                                  <a:rPr lang="en-SG" sz="2000" i="1">
                                    <a:latin typeface="Cambria Math" panose="02040503050406030204" pitchFamily="18" charset="0"/>
                                  </a:rPr>
                                  <m:t>𝑖</m:t>
                                </m:r>
                              </m:sub>
                            </m:sSub>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𝑏</m:t>
                                </m:r>
                              </m:e>
                              <m:sub>
                                <m:r>
                                  <a:rPr lang="en-SG" sz="2000" i="1">
                                    <a:latin typeface="Cambria Math" panose="02040503050406030204" pitchFamily="18" charset="0"/>
                                  </a:rPr>
                                  <m:t>𝑖</m:t>
                                </m:r>
                              </m:sub>
                            </m:sSub>
                          </m:e>
                        </m:d>
                      </m:e>
                    </m:nary>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𝑎</m:t>
                        </m:r>
                      </m:e>
                      <m:sub>
                        <m:r>
                          <a:rPr lang="en-SG" sz="2000" b="0" i="1" smtClean="0">
                            <a:latin typeface="Cambria Math" panose="02040503050406030204" pitchFamily="18" charset="0"/>
                          </a:rPr>
                          <m:t>1</m:t>
                        </m:r>
                      </m:sub>
                    </m:sSub>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𝑏</m:t>
                        </m:r>
                      </m:e>
                      <m:sub>
                        <m:r>
                          <a:rPr lang="en-SG" sz="2000" b="0" i="1" smtClean="0">
                            <a:latin typeface="Cambria Math" panose="02040503050406030204" pitchFamily="18" charset="0"/>
                          </a:rPr>
                          <m:t>1</m:t>
                        </m:r>
                      </m:sub>
                    </m:sSub>
                    <m:r>
                      <a:rPr lang="en-SG" sz="2000" b="0" i="1" smtClean="0">
                        <a:latin typeface="Cambria Math" panose="02040503050406030204" pitchFamily="18" charset="0"/>
                      </a:rPr>
                      <m:t>=</m:t>
                    </m:r>
                    <m:nary>
                      <m:naryPr>
                        <m:chr m:val="∑"/>
                        <m:ctrlPr>
                          <a:rPr lang="en-SG" sz="2000" i="1">
                            <a:latin typeface="Cambria Math" panose="02040503050406030204" pitchFamily="18" charset="0"/>
                          </a:rPr>
                        </m:ctrlPr>
                      </m:naryPr>
                      <m:sub>
                        <m:r>
                          <m:rPr>
                            <m:brk m:alnAt="23"/>
                          </m:rPr>
                          <a:rPr lang="en-SG" sz="2000" i="1">
                            <a:latin typeface="Cambria Math" panose="02040503050406030204" pitchFamily="18" charset="0"/>
                          </a:rPr>
                          <m:t>𝑖</m:t>
                        </m:r>
                        <m:r>
                          <a:rPr lang="en-SG" sz="2000" i="1">
                            <a:latin typeface="Cambria Math" panose="02040503050406030204" pitchFamily="18" charset="0"/>
                          </a:rPr>
                          <m:t>=1</m:t>
                        </m:r>
                      </m:sub>
                      <m:sup>
                        <m:r>
                          <a:rPr lang="en-SG" sz="2000" b="0" i="1" smtClean="0">
                            <a:latin typeface="Cambria Math" panose="02040503050406030204" pitchFamily="18" charset="0"/>
                          </a:rPr>
                          <m:t>1</m:t>
                        </m:r>
                      </m:sup>
                      <m:e>
                        <m:sSub>
                          <m:sSubPr>
                            <m:ctrlPr>
                              <a:rPr lang="en-SG" sz="2000" i="1">
                                <a:latin typeface="Cambria Math" panose="02040503050406030204" pitchFamily="18" charset="0"/>
                              </a:rPr>
                            </m:ctrlPr>
                          </m:sSubPr>
                          <m:e>
                            <m:r>
                              <a:rPr lang="en-SG" sz="2000" i="1">
                                <a:latin typeface="Cambria Math" panose="02040503050406030204" pitchFamily="18" charset="0"/>
                              </a:rPr>
                              <m:t>𝑎</m:t>
                            </m:r>
                          </m:e>
                          <m:sub>
                            <m:r>
                              <a:rPr lang="en-SG" sz="2000" i="1">
                                <a:latin typeface="Cambria Math" panose="02040503050406030204" pitchFamily="18" charset="0"/>
                              </a:rPr>
                              <m:t>𝑖</m:t>
                            </m:r>
                          </m:sub>
                        </m:sSub>
                      </m:e>
                    </m:nary>
                    <m:r>
                      <a:rPr lang="en-SG" sz="2000" i="1">
                        <a:latin typeface="Cambria Math" panose="02040503050406030204" pitchFamily="18" charset="0"/>
                      </a:rPr>
                      <m:t>+</m:t>
                    </m:r>
                    <m:nary>
                      <m:naryPr>
                        <m:chr m:val="∑"/>
                        <m:ctrlPr>
                          <a:rPr lang="en-SG" sz="2000" i="1">
                            <a:latin typeface="Cambria Math" panose="02040503050406030204" pitchFamily="18" charset="0"/>
                          </a:rPr>
                        </m:ctrlPr>
                      </m:naryPr>
                      <m:sub>
                        <m:r>
                          <m:rPr>
                            <m:brk m:alnAt="23"/>
                          </m:rPr>
                          <a:rPr lang="en-SG" sz="2000" i="1">
                            <a:latin typeface="Cambria Math" panose="02040503050406030204" pitchFamily="18" charset="0"/>
                          </a:rPr>
                          <m:t>𝑖</m:t>
                        </m:r>
                        <m:r>
                          <a:rPr lang="en-SG" sz="2000" i="1">
                            <a:latin typeface="Cambria Math" panose="02040503050406030204" pitchFamily="18" charset="0"/>
                          </a:rPr>
                          <m:t>=1</m:t>
                        </m:r>
                      </m:sub>
                      <m:sup>
                        <m:r>
                          <a:rPr lang="en-SG" sz="2000" b="0" i="1" smtClean="0">
                            <a:latin typeface="Cambria Math" panose="02040503050406030204" pitchFamily="18" charset="0"/>
                          </a:rPr>
                          <m:t>1</m:t>
                        </m:r>
                      </m:sup>
                      <m:e>
                        <m:sSub>
                          <m:sSubPr>
                            <m:ctrlPr>
                              <a:rPr lang="en-SG" sz="2000" i="1">
                                <a:latin typeface="Cambria Math" panose="02040503050406030204" pitchFamily="18" charset="0"/>
                              </a:rPr>
                            </m:ctrlPr>
                          </m:sSubPr>
                          <m:e>
                            <m:r>
                              <a:rPr lang="en-SG" sz="2000" i="1">
                                <a:latin typeface="Cambria Math" panose="02040503050406030204" pitchFamily="18" charset="0"/>
                              </a:rPr>
                              <m:t>𝑏</m:t>
                            </m:r>
                          </m:e>
                          <m:sub>
                            <m:r>
                              <a:rPr lang="en-SG" sz="2000" i="1">
                                <a:latin typeface="Cambria Math" panose="02040503050406030204" pitchFamily="18" charset="0"/>
                              </a:rPr>
                              <m:t>𝑖</m:t>
                            </m:r>
                          </m:sub>
                        </m:sSub>
                      </m:e>
                    </m:nary>
                  </m:oMath>
                </a14:m>
                <a:r>
                  <a:rPr lang="en-SG" sz="2000" dirty="0"/>
                  <a:t>.</a:t>
                </a:r>
              </a:p>
              <a:p>
                <a:pPr marL="457200" indent="-457200">
                  <a:spcBef>
                    <a:spcPts val="600"/>
                  </a:spcBef>
                  <a:buAutoNum type="arabicPeriod" startAt="3"/>
                  <a:tabLst>
                    <a:tab pos="444500" algn="l"/>
                  </a:tabLst>
                </a:pPr>
                <a:r>
                  <a:rPr lang="en-SG" sz="2200" dirty="0"/>
                  <a:t>Inductive hypothesis: for some </a:t>
                </a:r>
                <a14:m>
                  <m:oMath xmlns:m="http://schemas.openxmlformats.org/officeDocument/2006/math">
                    <m:r>
                      <a:rPr lang="en-SG" sz="2200" b="0" i="1" smtClean="0">
                        <a:latin typeface="Cambria Math" panose="02040503050406030204" pitchFamily="18" charset="0"/>
                      </a:rPr>
                      <m:t>𝑘</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rPr>
                      <m:t>1</m:t>
                    </m:r>
                  </m:oMath>
                </a14:m>
                <a:r>
                  <a:rPr lang="en-SG" sz="2200" dirty="0"/>
                  <a:t>,</a:t>
                </a:r>
              </a:p>
              <a:p>
                <a:pPr>
                  <a:spcBef>
                    <a:spcPts val="600"/>
                  </a:spcBef>
                  <a:tabLst>
                    <a:tab pos="444500" algn="l"/>
                    <a:tab pos="1165225" algn="l"/>
                  </a:tabLst>
                </a:pPr>
                <a:r>
                  <a:rPr lang="en-SG" sz="2000" dirty="0"/>
                  <a:t>		</a:t>
                </a:r>
                <a14:m>
                  <m:oMath xmlns:m="http://schemas.openxmlformats.org/officeDocument/2006/math">
                    <m:nary>
                      <m:naryPr>
                        <m:chr m:val="∑"/>
                        <m:ctrlPr>
                          <a:rPr lang="en-SG" sz="2000" i="1">
                            <a:latin typeface="Cambria Math" panose="02040503050406030204" pitchFamily="18" charset="0"/>
                          </a:rPr>
                        </m:ctrlPr>
                      </m:naryPr>
                      <m:sub>
                        <m:r>
                          <m:rPr>
                            <m:brk m:alnAt="23"/>
                          </m:rPr>
                          <a:rPr lang="en-SG" sz="2000" i="1">
                            <a:latin typeface="Cambria Math" panose="02040503050406030204" pitchFamily="18" charset="0"/>
                          </a:rPr>
                          <m:t>𝑖</m:t>
                        </m:r>
                        <m:r>
                          <a:rPr lang="en-SG" sz="2000" i="1">
                            <a:latin typeface="Cambria Math" panose="02040503050406030204" pitchFamily="18" charset="0"/>
                          </a:rPr>
                          <m:t>=1</m:t>
                        </m:r>
                      </m:sub>
                      <m:sup>
                        <m:r>
                          <a:rPr lang="en-SG" sz="2000" b="0" i="1" smtClean="0">
                            <a:latin typeface="Cambria Math" panose="02040503050406030204" pitchFamily="18" charset="0"/>
                          </a:rPr>
                          <m:t>𝑘</m:t>
                        </m:r>
                      </m:sup>
                      <m:e>
                        <m:d>
                          <m:dPr>
                            <m:ctrlPr>
                              <a:rPr lang="en-SG" sz="2000" i="1">
                                <a:latin typeface="Cambria Math" panose="02040503050406030204" pitchFamily="18" charset="0"/>
                              </a:rPr>
                            </m:ctrlPr>
                          </m:dPr>
                          <m:e>
                            <m:sSub>
                              <m:sSubPr>
                                <m:ctrlPr>
                                  <a:rPr lang="en-SG" sz="2000" i="1">
                                    <a:latin typeface="Cambria Math" panose="02040503050406030204" pitchFamily="18" charset="0"/>
                                  </a:rPr>
                                </m:ctrlPr>
                              </m:sSubPr>
                              <m:e>
                                <m:r>
                                  <a:rPr lang="en-SG" sz="2000" i="1">
                                    <a:latin typeface="Cambria Math" panose="02040503050406030204" pitchFamily="18" charset="0"/>
                                  </a:rPr>
                                  <m:t>𝑎</m:t>
                                </m:r>
                              </m:e>
                              <m:sub>
                                <m:r>
                                  <a:rPr lang="en-SG" sz="2000" i="1">
                                    <a:latin typeface="Cambria Math" panose="02040503050406030204" pitchFamily="18" charset="0"/>
                                  </a:rPr>
                                  <m:t>𝑖</m:t>
                                </m:r>
                              </m:sub>
                            </m:sSub>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𝑏</m:t>
                                </m:r>
                              </m:e>
                              <m:sub>
                                <m:r>
                                  <a:rPr lang="en-SG" sz="2000" i="1">
                                    <a:latin typeface="Cambria Math" panose="02040503050406030204" pitchFamily="18" charset="0"/>
                                  </a:rPr>
                                  <m:t>𝑖</m:t>
                                </m:r>
                              </m:sub>
                            </m:sSub>
                          </m:e>
                        </m:d>
                      </m:e>
                    </m:nary>
                    <m:r>
                      <a:rPr lang="en-SG" sz="2000" i="1">
                        <a:latin typeface="Cambria Math" panose="02040503050406030204" pitchFamily="18" charset="0"/>
                      </a:rPr>
                      <m:t>=</m:t>
                    </m:r>
                    <m:nary>
                      <m:naryPr>
                        <m:chr m:val="∑"/>
                        <m:ctrlPr>
                          <a:rPr lang="en-SG" sz="2000" i="1">
                            <a:latin typeface="Cambria Math" panose="02040503050406030204" pitchFamily="18" charset="0"/>
                          </a:rPr>
                        </m:ctrlPr>
                      </m:naryPr>
                      <m:sub>
                        <m:r>
                          <m:rPr>
                            <m:brk m:alnAt="23"/>
                          </m:rPr>
                          <a:rPr lang="en-SG" sz="2000" i="1">
                            <a:latin typeface="Cambria Math" panose="02040503050406030204" pitchFamily="18" charset="0"/>
                          </a:rPr>
                          <m:t>𝑖</m:t>
                        </m:r>
                        <m:r>
                          <a:rPr lang="en-SG" sz="2000" i="1">
                            <a:latin typeface="Cambria Math" panose="02040503050406030204" pitchFamily="18" charset="0"/>
                          </a:rPr>
                          <m:t>=1</m:t>
                        </m:r>
                      </m:sub>
                      <m:sup>
                        <m:r>
                          <a:rPr lang="en-SG" sz="2000" b="0" i="1" smtClean="0">
                            <a:latin typeface="Cambria Math" panose="02040503050406030204" pitchFamily="18" charset="0"/>
                          </a:rPr>
                          <m:t>𝑘</m:t>
                        </m:r>
                      </m:sup>
                      <m:e>
                        <m:sSub>
                          <m:sSubPr>
                            <m:ctrlPr>
                              <a:rPr lang="en-SG" sz="2000" i="1">
                                <a:latin typeface="Cambria Math" panose="02040503050406030204" pitchFamily="18" charset="0"/>
                              </a:rPr>
                            </m:ctrlPr>
                          </m:sSubPr>
                          <m:e>
                            <m:r>
                              <a:rPr lang="en-SG" sz="2000" i="1">
                                <a:latin typeface="Cambria Math" panose="02040503050406030204" pitchFamily="18" charset="0"/>
                              </a:rPr>
                              <m:t>𝑎</m:t>
                            </m:r>
                          </m:e>
                          <m:sub>
                            <m:r>
                              <a:rPr lang="en-SG" sz="2000" i="1">
                                <a:latin typeface="Cambria Math" panose="02040503050406030204" pitchFamily="18" charset="0"/>
                              </a:rPr>
                              <m:t>𝑖</m:t>
                            </m:r>
                          </m:sub>
                        </m:sSub>
                      </m:e>
                    </m:nary>
                    <m:r>
                      <a:rPr lang="en-SG" sz="2000" i="1">
                        <a:latin typeface="Cambria Math" panose="02040503050406030204" pitchFamily="18" charset="0"/>
                      </a:rPr>
                      <m:t>+</m:t>
                    </m:r>
                    <m:nary>
                      <m:naryPr>
                        <m:chr m:val="∑"/>
                        <m:ctrlPr>
                          <a:rPr lang="en-SG" sz="2000" i="1">
                            <a:latin typeface="Cambria Math" panose="02040503050406030204" pitchFamily="18" charset="0"/>
                          </a:rPr>
                        </m:ctrlPr>
                      </m:naryPr>
                      <m:sub>
                        <m:r>
                          <m:rPr>
                            <m:brk m:alnAt="23"/>
                          </m:rPr>
                          <a:rPr lang="en-SG" sz="2000" i="1">
                            <a:latin typeface="Cambria Math" panose="02040503050406030204" pitchFamily="18" charset="0"/>
                          </a:rPr>
                          <m:t>𝑖</m:t>
                        </m:r>
                        <m:r>
                          <a:rPr lang="en-SG" sz="2000" i="1">
                            <a:latin typeface="Cambria Math" panose="02040503050406030204" pitchFamily="18" charset="0"/>
                          </a:rPr>
                          <m:t>=1</m:t>
                        </m:r>
                      </m:sub>
                      <m:sup>
                        <m:r>
                          <a:rPr lang="en-SG" sz="2000" b="0" i="1" smtClean="0">
                            <a:latin typeface="Cambria Math" panose="02040503050406030204" pitchFamily="18" charset="0"/>
                          </a:rPr>
                          <m:t>𝑘</m:t>
                        </m:r>
                      </m:sup>
                      <m:e>
                        <m:sSub>
                          <m:sSubPr>
                            <m:ctrlPr>
                              <a:rPr lang="en-SG" sz="2000" i="1">
                                <a:latin typeface="Cambria Math" panose="02040503050406030204" pitchFamily="18" charset="0"/>
                              </a:rPr>
                            </m:ctrlPr>
                          </m:sSubPr>
                          <m:e>
                            <m:r>
                              <a:rPr lang="en-SG" sz="2000" i="1">
                                <a:latin typeface="Cambria Math" panose="02040503050406030204" pitchFamily="18" charset="0"/>
                              </a:rPr>
                              <m:t>𝑏</m:t>
                            </m:r>
                          </m:e>
                          <m:sub>
                            <m:r>
                              <a:rPr lang="en-SG" sz="2000" i="1">
                                <a:latin typeface="Cambria Math" panose="02040503050406030204" pitchFamily="18" charset="0"/>
                              </a:rPr>
                              <m:t>𝑖</m:t>
                            </m:r>
                          </m:sub>
                        </m:sSub>
                      </m:e>
                    </m:nary>
                  </m:oMath>
                </a14:m>
                <a:r>
                  <a:rPr lang="en-SG" sz="2000" dirty="0"/>
                  <a:t>.</a:t>
                </a:r>
                <a:endParaRPr lang="en-SG" sz="2200" dirty="0"/>
              </a:p>
              <a:p>
                <a:pPr marL="457200" indent="-457200">
                  <a:spcBef>
                    <a:spcPts val="600"/>
                  </a:spcBef>
                  <a:buAutoNum type="arabicPeriod" startAt="4"/>
                  <a:tabLst>
                    <a:tab pos="444500" algn="l"/>
                  </a:tabLst>
                </a:pPr>
                <a:r>
                  <a:rPr lang="en-SG" sz="2200" dirty="0"/>
                  <a:t>Inductive step: </a:t>
                </a:r>
              </a:p>
              <a:p>
                <a:pPr>
                  <a:spcBef>
                    <a:spcPts val="600"/>
                  </a:spcBef>
                  <a:tabLst>
                    <a:tab pos="444500" algn="l"/>
                  </a:tabLst>
                </a:pPr>
                <a:r>
                  <a:rPr lang="en-SG" sz="2000" dirty="0"/>
                  <a:t>	</a:t>
                </a:r>
                <a14:m>
                  <m:oMath xmlns:m="http://schemas.openxmlformats.org/officeDocument/2006/math">
                    <m:nary>
                      <m:naryPr>
                        <m:chr m:val="∑"/>
                        <m:ctrlPr>
                          <a:rPr lang="en-SG" sz="2000" i="1">
                            <a:latin typeface="Cambria Math" panose="02040503050406030204" pitchFamily="18" charset="0"/>
                          </a:rPr>
                        </m:ctrlPr>
                      </m:naryPr>
                      <m:sub>
                        <m:r>
                          <m:rPr>
                            <m:brk m:alnAt="23"/>
                          </m:rPr>
                          <a:rPr lang="en-SG" sz="2000" i="1">
                            <a:latin typeface="Cambria Math" panose="02040503050406030204" pitchFamily="18" charset="0"/>
                          </a:rPr>
                          <m:t>𝑖</m:t>
                        </m:r>
                        <m:r>
                          <a:rPr lang="en-SG" sz="2000" i="1">
                            <a:latin typeface="Cambria Math" panose="02040503050406030204" pitchFamily="18" charset="0"/>
                          </a:rPr>
                          <m:t>=1</m:t>
                        </m:r>
                      </m:sub>
                      <m:sup>
                        <m:r>
                          <a:rPr lang="en-SG" sz="2000" i="1">
                            <a:latin typeface="Cambria Math" panose="02040503050406030204" pitchFamily="18" charset="0"/>
                          </a:rPr>
                          <m:t>𝑘</m:t>
                        </m:r>
                        <m:r>
                          <a:rPr lang="en-SG" sz="2000" b="0" i="1" smtClean="0">
                            <a:latin typeface="Cambria Math" panose="02040503050406030204" pitchFamily="18" charset="0"/>
                          </a:rPr>
                          <m:t>+1</m:t>
                        </m:r>
                      </m:sup>
                      <m:e>
                        <m:d>
                          <m:dPr>
                            <m:ctrlPr>
                              <a:rPr lang="en-SG" sz="2000" i="1">
                                <a:latin typeface="Cambria Math" panose="02040503050406030204" pitchFamily="18" charset="0"/>
                              </a:rPr>
                            </m:ctrlPr>
                          </m:dPr>
                          <m:e>
                            <m:sSub>
                              <m:sSubPr>
                                <m:ctrlPr>
                                  <a:rPr lang="en-SG" sz="2000" i="1">
                                    <a:latin typeface="Cambria Math" panose="02040503050406030204" pitchFamily="18" charset="0"/>
                                  </a:rPr>
                                </m:ctrlPr>
                              </m:sSubPr>
                              <m:e>
                                <m:r>
                                  <a:rPr lang="en-SG" sz="2000" i="1">
                                    <a:latin typeface="Cambria Math" panose="02040503050406030204" pitchFamily="18" charset="0"/>
                                  </a:rPr>
                                  <m:t>𝑎</m:t>
                                </m:r>
                              </m:e>
                              <m:sub>
                                <m:r>
                                  <a:rPr lang="en-SG" sz="2000" i="1">
                                    <a:latin typeface="Cambria Math" panose="02040503050406030204" pitchFamily="18" charset="0"/>
                                  </a:rPr>
                                  <m:t>𝑖</m:t>
                                </m:r>
                              </m:sub>
                            </m:sSub>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𝑏</m:t>
                                </m:r>
                              </m:e>
                              <m:sub>
                                <m:r>
                                  <a:rPr lang="en-SG" sz="2000" i="1">
                                    <a:latin typeface="Cambria Math" panose="02040503050406030204" pitchFamily="18" charset="0"/>
                                  </a:rPr>
                                  <m:t>𝑖</m:t>
                                </m:r>
                              </m:sub>
                            </m:sSub>
                          </m:e>
                        </m:d>
                      </m:e>
                    </m:nary>
                    <m:r>
                      <a:rPr lang="en-SG" sz="2000" i="1">
                        <a:latin typeface="Cambria Math" panose="02040503050406030204" pitchFamily="18" charset="0"/>
                      </a:rPr>
                      <m:t>=</m:t>
                    </m:r>
                    <m:d>
                      <m:dPr>
                        <m:ctrlPr>
                          <a:rPr lang="en-SG" sz="2000" i="1" smtClean="0">
                            <a:solidFill>
                              <a:srgbClr val="C00000"/>
                            </a:solidFill>
                            <a:latin typeface="Cambria Math" panose="02040503050406030204" pitchFamily="18" charset="0"/>
                          </a:rPr>
                        </m:ctrlPr>
                      </m:dPr>
                      <m:e>
                        <m:nary>
                          <m:naryPr>
                            <m:chr m:val="∑"/>
                            <m:ctrlPr>
                              <a:rPr lang="en-SG" sz="2000" i="1">
                                <a:solidFill>
                                  <a:srgbClr val="C00000"/>
                                </a:solidFill>
                                <a:latin typeface="Cambria Math" panose="02040503050406030204" pitchFamily="18" charset="0"/>
                              </a:rPr>
                            </m:ctrlPr>
                          </m:naryPr>
                          <m:sub>
                            <m:r>
                              <m:rPr>
                                <m:brk m:alnAt="23"/>
                              </m:rPr>
                              <a:rPr lang="en-SG" sz="2000" i="1">
                                <a:solidFill>
                                  <a:srgbClr val="C00000"/>
                                </a:solidFill>
                                <a:latin typeface="Cambria Math" panose="02040503050406030204" pitchFamily="18" charset="0"/>
                              </a:rPr>
                              <m:t>𝑖</m:t>
                            </m:r>
                            <m:r>
                              <a:rPr lang="en-SG" sz="2000" i="1">
                                <a:solidFill>
                                  <a:srgbClr val="C00000"/>
                                </a:solidFill>
                                <a:latin typeface="Cambria Math" panose="02040503050406030204" pitchFamily="18" charset="0"/>
                              </a:rPr>
                              <m:t>=1</m:t>
                            </m:r>
                          </m:sub>
                          <m:sup>
                            <m:r>
                              <a:rPr lang="en-SG" sz="2000" i="1">
                                <a:solidFill>
                                  <a:srgbClr val="C00000"/>
                                </a:solidFill>
                                <a:latin typeface="Cambria Math" panose="02040503050406030204" pitchFamily="18" charset="0"/>
                              </a:rPr>
                              <m:t>𝑘</m:t>
                            </m:r>
                          </m:sup>
                          <m:e>
                            <m:d>
                              <m:dPr>
                                <m:ctrlPr>
                                  <a:rPr lang="en-SG" sz="2000" i="1">
                                    <a:solidFill>
                                      <a:srgbClr val="C00000"/>
                                    </a:solidFill>
                                    <a:latin typeface="Cambria Math" panose="02040503050406030204" pitchFamily="18" charset="0"/>
                                  </a:rPr>
                                </m:ctrlPr>
                              </m:dPr>
                              <m:e>
                                <m:sSub>
                                  <m:sSubPr>
                                    <m:ctrlPr>
                                      <a:rPr lang="en-SG" sz="2000" i="1">
                                        <a:solidFill>
                                          <a:srgbClr val="C00000"/>
                                        </a:solidFill>
                                        <a:latin typeface="Cambria Math" panose="02040503050406030204" pitchFamily="18" charset="0"/>
                                      </a:rPr>
                                    </m:ctrlPr>
                                  </m:sSubPr>
                                  <m:e>
                                    <m:r>
                                      <a:rPr lang="en-SG" sz="2000" i="1">
                                        <a:solidFill>
                                          <a:srgbClr val="C00000"/>
                                        </a:solidFill>
                                        <a:latin typeface="Cambria Math" panose="02040503050406030204" pitchFamily="18" charset="0"/>
                                      </a:rPr>
                                      <m:t>𝑎</m:t>
                                    </m:r>
                                  </m:e>
                                  <m:sub>
                                    <m:r>
                                      <a:rPr lang="en-SG" sz="2000" i="1">
                                        <a:solidFill>
                                          <a:srgbClr val="C00000"/>
                                        </a:solidFill>
                                        <a:latin typeface="Cambria Math" panose="02040503050406030204" pitchFamily="18" charset="0"/>
                                      </a:rPr>
                                      <m:t>𝑖</m:t>
                                    </m:r>
                                  </m:sub>
                                </m:sSub>
                                <m:r>
                                  <a:rPr lang="en-SG" sz="2000" i="1">
                                    <a:solidFill>
                                      <a:srgbClr val="C00000"/>
                                    </a:solidFill>
                                    <a:latin typeface="Cambria Math" panose="02040503050406030204" pitchFamily="18" charset="0"/>
                                  </a:rPr>
                                  <m:t>+</m:t>
                                </m:r>
                                <m:sSub>
                                  <m:sSubPr>
                                    <m:ctrlPr>
                                      <a:rPr lang="en-SG" sz="2000" i="1">
                                        <a:solidFill>
                                          <a:srgbClr val="C00000"/>
                                        </a:solidFill>
                                        <a:latin typeface="Cambria Math" panose="02040503050406030204" pitchFamily="18" charset="0"/>
                                      </a:rPr>
                                    </m:ctrlPr>
                                  </m:sSubPr>
                                  <m:e>
                                    <m:r>
                                      <a:rPr lang="en-SG" sz="2000" i="1">
                                        <a:solidFill>
                                          <a:srgbClr val="C00000"/>
                                        </a:solidFill>
                                        <a:latin typeface="Cambria Math" panose="02040503050406030204" pitchFamily="18" charset="0"/>
                                      </a:rPr>
                                      <m:t>𝑏</m:t>
                                    </m:r>
                                  </m:e>
                                  <m:sub>
                                    <m:r>
                                      <a:rPr lang="en-SG" sz="2000" i="1">
                                        <a:solidFill>
                                          <a:srgbClr val="C00000"/>
                                        </a:solidFill>
                                        <a:latin typeface="Cambria Math" panose="02040503050406030204" pitchFamily="18" charset="0"/>
                                      </a:rPr>
                                      <m:t>𝑖</m:t>
                                    </m:r>
                                  </m:sub>
                                </m:sSub>
                              </m:e>
                            </m:d>
                          </m:e>
                        </m:nary>
                      </m:e>
                    </m:d>
                    <m:r>
                      <a:rPr lang="en-SG" sz="2000" i="1">
                        <a:latin typeface="Cambria Math" panose="02040503050406030204" pitchFamily="18" charset="0"/>
                      </a:rPr>
                      <m:t>+</m:t>
                    </m:r>
                  </m:oMath>
                </a14:m>
                <a:r>
                  <a:rPr lang="en-SG" sz="2000" dirty="0"/>
                  <a:t> </a:t>
                </a:r>
                <a14:m>
                  <m:oMath xmlns:m="http://schemas.openxmlformats.org/officeDocument/2006/math">
                    <m:d>
                      <m:dPr>
                        <m:ctrlPr>
                          <a:rPr lang="en-SG" sz="2000" i="1">
                            <a:latin typeface="Cambria Math" panose="02040503050406030204" pitchFamily="18" charset="0"/>
                          </a:rPr>
                        </m:ctrlPr>
                      </m:dPr>
                      <m:e>
                        <m:sSub>
                          <m:sSubPr>
                            <m:ctrlPr>
                              <a:rPr lang="en-SG" sz="2000" i="1">
                                <a:latin typeface="Cambria Math" panose="02040503050406030204" pitchFamily="18" charset="0"/>
                              </a:rPr>
                            </m:ctrlPr>
                          </m:sSubPr>
                          <m:e>
                            <m:r>
                              <a:rPr lang="en-SG" sz="2000" i="1">
                                <a:latin typeface="Cambria Math" panose="02040503050406030204" pitchFamily="18" charset="0"/>
                              </a:rPr>
                              <m:t>𝑎</m:t>
                            </m:r>
                          </m:e>
                          <m:sub>
                            <m:r>
                              <a:rPr lang="en-SG" sz="2000" b="0" i="1" smtClean="0">
                                <a:latin typeface="Cambria Math" panose="02040503050406030204" pitchFamily="18" charset="0"/>
                              </a:rPr>
                              <m:t>𝑘</m:t>
                            </m:r>
                            <m:r>
                              <a:rPr lang="en-SG" sz="2000" b="0" i="1" smtClean="0">
                                <a:latin typeface="Cambria Math" panose="02040503050406030204" pitchFamily="18" charset="0"/>
                              </a:rPr>
                              <m:t>+1</m:t>
                            </m:r>
                          </m:sub>
                        </m:sSub>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𝑏</m:t>
                            </m:r>
                          </m:e>
                          <m:sub>
                            <m:r>
                              <a:rPr lang="en-SG" sz="2000" b="0" i="1" smtClean="0">
                                <a:latin typeface="Cambria Math" panose="02040503050406030204" pitchFamily="18" charset="0"/>
                              </a:rPr>
                              <m:t>𝑘</m:t>
                            </m:r>
                            <m:r>
                              <a:rPr lang="en-SG" sz="2000" b="0" i="1" smtClean="0">
                                <a:latin typeface="Cambria Math" panose="02040503050406030204" pitchFamily="18" charset="0"/>
                              </a:rPr>
                              <m:t>+1</m:t>
                            </m:r>
                          </m:sub>
                        </m:sSub>
                      </m:e>
                    </m:d>
                  </m:oMath>
                </a14:m>
                <a:r>
                  <a:rPr lang="en-SG" sz="2000" dirty="0"/>
                  <a:t> </a:t>
                </a:r>
                <a:r>
                  <a:rPr lang="en-SG" sz="2000" dirty="0">
                    <a:solidFill>
                      <a:srgbClr val="006600"/>
                    </a:solidFill>
                  </a:rPr>
                  <a:t>(by definition of </a:t>
                </a:r>
                <a14:m>
                  <m:oMath xmlns:m="http://schemas.openxmlformats.org/officeDocument/2006/math">
                    <m:r>
                      <a:rPr lang="en-SG" sz="1600" i="1" smtClean="0">
                        <a:solidFill>
                          <a:srgbClr val="006600"/>
                        </a:solidFill>
                        <a:latin typeface="Cambria Math" panose="02040503050406030204" pitchFamily="18" charset="0"/>
                        <a:ea typeface="Cambria Math" panose="02040503050406030204" pitchFamily="18" charset="0"/>
                      </a:rPr>
                      <m:t>∑</m:t>
                    </m:r>
                    <m:r>
                      <a:rPr lang="en-SG" sz="1600" b="0" i="1" smtClean="0">
                        <a:solidFill>
                          <a:srgbClr val="006600"/>
                        </a:solidFill>
                        <a:latin typeface="Cambria Math" panose="02040503050406030204" pitchFamily="18" charset="0"/>
                        <a:ea typeface="Cambria Math" panose="02040503050406030204" pitchFamily="18" charset="0"/>
                      </a:rPr>
                      <m:t>)</m:t>
                    </m:r>
                  </m:oMath>
                </a14:m>
                <a:endParaRPr lang="en-SG" sz="1600" dirty="0">
                  <a:solidFill>
                    <a:srgbClr val="006600"/>
                  </a:solidFill>
                </a:endParaRPr>
              </a:p>
              <a:p>
                <a:pPr>
                  <a:spcBef>
                    <a:spcPts val="600"/>
                  </a:spcBef>
                  <a:tabLst>
                    <a:tab pos="444500" algn="l"/>
                    <a:tab pos="1611313" algn="l"/>
                  </a:tabLst>
                </a:pPr>
                <a:r>
                  <a:rPr lang="en-SG" sz="2000" dirty="0"/>
                  <a:t>		</a:t>
                </a:r>
                <a14:m>
                  <m:oMath xmlns:m="http://schemas.openxmlformats.org/officeDocument/2006/math">
                    <m:r>
                      <a:rPr lang="en-SG" sz="2000" b="0" i="1" smtClean="0">
                        <a:latin typeface="Cambria Math" panose="02040503050406030204" pitchFamily="18" charset="0"/>
                      </a:rPr>
                      <m:t>=</m:t>
                    </m:r>
                  </m:oMath>
                </a14:m>
                <a:r>
                  <a:rPr lang="en-SG" sz="2000" dirty="0"/>
                  <a:t> </a:t>
                </a:r>
                <a14:m>
                  <m:oMath xmlns:m="http://schemas.openxmlformats.org/officeDocument/2006/math">
                    <m:nary>
                      <m:naryPr>
                        <m:chr m:val="∑"/>
                        <m:ctrlPr>
                          <a:rPr lang="en-SG" sz="2000" i="1" smtClean="0">
                            <a:solidFill>
                              <a:srgbClr val="C00000"/>
                            </a:solidFill>
                            <a:latin typeface="Cambria Math" panose="02040503050406030204" pitchFamily="18" charset="0"/>
                          </a:rPr>
                        </m:ctrlPr>
                      </m:naryPr>
                      <m:sub>
                        <m:r>
                          <m:rPr>
                            <m:brk m:alnAt="23"/>
                          </m:rPr>
                          <a:rPr lang="en-SG" sz="2000" i="1">
                            <a:solidFill>
                              <a:srgbClr val="C00000"/>
                            </a:solidFill>
                            <a:latin typeface="Cambria Math" panose="02040503050406030204" pitchFamily="18" charset="0"/>
                          </a:rPr>
                          <m:t>𝑖</m:t>
                        </m:r>
                        <m:r>
                          <a:rPr lang="en-SG" sz="2000" i="1">
                            <a:solidFill>
                              <a:srgbClr val="C00000"/>
                            </a:solidFill>
                            <a:latin typeface="Cambria Math" panose="02040503050406030204" pitchFamily="18" charset="0"/>
                          </a:rPr>
                          <m:t>=1</m:t>
                        </m:r>
                      </m:sub>
                      <m:sup>
                        <m:r>
                          <a:rPr lang="en-SG" sz="2000" i="1">
                            <a:solidFill>
                              <a:srgbClr val="C00000"/>
                            </a:solidFill>
                            <a:latin typeface="Cambria Math" panose="02040503050406030204" pitchFamily="18" charset="0"/>
                          </a:rPr>
                          <m:t>𝑘</m:t>
                        </m:r>
                      </m:sup>
                      <m:e>
                        <m:sSub>
                          <m:sSubPr>
                            <m:ctrlPr>
                              <a:rPr lang="en-SG" sz="2000" i="1">
                                <a:solidFill>
                                  <a:srgbClr val="C00000"/>
                                </a:solidFill>
                                <a:latin typeface="Cambria Math" panose="02040503050406030204" pitchFamily="18" charset="0"/>
                              </a:rPr>
                            </m:ctrlPr>
                          </m:sSubPr>
                          <m:e>
                            <m:r>
                              <a:rPr lang="en-SG" sz="2000" i="1">
                                <a:solidFill>
                                  <a:srgbClr val="C00000"/>
                                </a:solidFill>
                                <a:latin typeface="Cambria Math" panose="02040503050406030204" pitchFamily="18" charset="0"/>
                              </a:rPr>
                              <m:t>𝑎</m:t>
                            </m:r>
                          </m:e>
                          <m:sub>
                            <m:r>
                              <a:rPr lang="en-SG" sz="2000" i="1">
                                <a:solidFill>
                                  <a:srgbClr val="C00000"/>
                                </a:solidFill>
                                <a:latin typeface="Cambria Math" panose="02040503050406030204" pitchFamily="18" charset="0"/>
                              </a:rPr>
                              <m:t>𝑖</m:t>
                            </m:r>
                          </m:sub>
                        </m:sSub>
                      </m:e>
                    </m:nary>
                    <m:r>
                      <a:rPr lang="en-SG" sz="2000" i="1">
                        <a:solidFill>
                          <a:srgbClr val="C00000"/>
                        </a:solidFill>
                        <a:latin typeface="Cambria Math" panose="02040503050406030204" pitchFamily="18" charset="0"/>
                      </a:rPr>
                      <m:t>+</m:t>
                    </m:r>
                    <m:nary>
                      <m:naryPr>
                        <m:chr m:val="∑"/>
                        <m:ctrlPr>
                          <a:rPr lang="en-SG" sz="2000" i="1">
                            <a:solidFill>
                              <a:srgbClr val="C00000"/>
                            </a:solidFill>
                            <a:latin typeface="Cambria Math" panose="02040503050406030204" pitchFamily="18" charset="0"/>
                          </a:rPr>
                        </m:ctrlPr>
                      </m:naryPr>
                      <m:sub>
                        <m:r>
                          <m:rPr>
                            <m:brk m:alnAt="23"/>
                          </m:rPr>
                          <a:rPr lang="en-SG" sz="2000" i="1">
                            <a:solidFill>
                              <a:srgbClr val="C00000"/>
                            </a:solidFill>
                            <a:latin typeface="Cambria Math" panose="02040503050406030204" pitchFamily="18" charset="0"/>
                          </a:rPr>
                          <m:t>𝑖</m:t>
                        </m:r>
                        <m:r>
                          <a:rPr lang="en-SG" sz="2000" i="1">
                            <a:solidFill>
                              <a:srgbClr val="C00000"/>
                            </a:solidFill>
                            <a:latin typeface="Cambria Math" panose="02040503050406030204" pitchFamily="18" charset="0"/>
                          </a:rPr>
                          <m:t>=1</m:t>
                        </m:r>
                      </m:sub>
                      <m:sup>
                        <m:r>
                          <a:rPr lang="en-SG" sz="2000" i="1">
                            <a:solidFill>
                              <a:srgbClr val="C00000"/>
                            </a:solidFill>
                            <a:latin typeface="Cambria Math" panose="02040503050406030204" pitchFamily="18" charset="0"/>
                          </a:rPr>
                          <m:t>𝑘</m:t>
                        </m:r>
                      </m:sup>
                      <m:e>
                        <m:sSub>
                          <m:sSubPr>
                            <m:ctrlPr>
                              <a:rPr lang="en-SG" sz="2000" i="1">
                                <a:solidFill>
                                  <a:srgbClr val="C00000"/>
                                </a:solidFill>
                                <a:latin typeface="Cambria Math" panose="02040503050406030204" pitchFamily="18" charset="0"/>
                              </a:rPr>
                            </m:ctrlPr>
                          </m:sSubPr>
                          <m:e>
                            <m:r>
                              <a:rPr lang="en-SG" sz="2000" i="1">
                                <a:solidFill>
                                  <a:srgbClr val="C00000"/>
                                </a:solidFill>
                                <a:latin typeface="Cambria Math" panose="02040503050406030204" pitchFamily="18" charset="0"/>
                              </a:rPr>
                              <m:t>𝑏</m:t>
                            </m:r>
                          </m:e>
                          <m:sub>
                            <m:r>
                              <a:rPr lang="en-SG" sz="2000" i="1">
                                <a:solidFill>
                                  <a:srgbClr val="C00000"/>
                                </a:solidFill>
                                <a:latin typeface="Cambria Math" panose="02040503050406030204" pitchFamily="18" charset="0"/>
                              </a:rPr>
                              <m:t>𝑖</m:t>
                            </m:r>
                          </m:sub>
                        </m:sSub>
                      </m:e>
                    </m:nary>
                  </m:oMath>
                </a14:m>
                <a:r>
                  <a:rPr lang="en-SG" sz="2000" dirty="0"/>
                  <a:t> </a:t>
                </a:r>
                <a14:m>
                  <m:oMath xmlns:m="http://schemas.openxmlformats.org/officeDocument/2006/math">
                    <m:r>
                      <a:rPr lang="en-SG" sz="2000" i="1">
                        <a:latin typeface="Cambria Math" panose="02040503050406030204" pitchFamily="18" charset="0"/>
                      </a:rPr>
                      <m:t>+</m:t>
                    </m:r>
                  </m:oMath>
                </a14:m>
                <a:r>
                  <a:rPr lang="en-SG" sz="2000" dirty="0"/>
                  <a:t> </a:t>
                </a:r>
                <a14:m>
                  <m:oMath xmlns:m="http://schemas.openxmlformats.org/officeDocument/2006/math">
                    <m:d>
                      <m:dPr>
                        <m:ctrlPr>
                          <a:rPr lang="en-SG" sz="2000" i="1">
                            <a:latin typeface="Cambria Math" panose="02040503050406030204" pitchFamily="18" charset="0"/>
                          </a:rPr>
                        </m:ctrlPr>
                      </m:dPr>
                      <m:e>
                        <m:sSub>
                          <m:sSubPr>
                            <m:ctrlPr>
                              <a:rPr lang="en-SG" sz="2000" i="1">
                                <a:latin typeface="Cambria Math" panose="02040503050406030204" pitchFamily="18" charset="0"/>
                              </a:rPr>
                            </m:ctrlPr>
                          </m:sSubPr>
                          <m:e>
                            <m:r>
                              <a:rPr lang="en-SG" sz="2000" i="1">
                                <a:latin typeface="Cambria Math" panose="02040503050406030204" pitchFamily="18" charset="0"/>
                              </a:rPr>
                              <m:t>𝑎</m:t>
                            </m:r>
                          </m:e>
                          <m:sub>
                            <m:r>
                              <a:rPr lang="en-SG" sz="2000" i="1">
                                <a:latin typeface="Cambria Math" panose="02040503050406030204" pitchFamily="18" charset="0"/>
                              </a:rPr>
                              <m:t>𝑘</m:t>
                            </m:r>
                            <m:r>
                              <a:rPr lang="en-SG" sz="2000" i="1">
                                <a:latin typeface="Cambria Math" panose="02040503050406030204" pitchFamily="18" charset="0"/>
                              </a:rPr>
                              <m:t>+1</m:t>
                            </m:r>
                          </m:sub>
                        </m:sSub>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𝑏</m:t>
                            </m:r>
                          </m:e>
                          <m:sub>
                            <m:r>
                              <a:rPr lang="en-SG" sz="2000" i="1">
                                <a:latin typeface="Cambria Math" panose="02040503050406030204" pitchFamily="18" charset="0"/>
                              </a:rPr>
                              <m:t>𝑘</m:t>
                            </m:r>
                            <m:r>
                              <a:rPr lang="en-SG" sz="2000" i="1">
                                <a:latin typeface="Cambria Math" panose="02040503050406030204" pitchFamily="18" charset="0"/>
                              </a:rPr>
                              <m:t>+1</m:t>
                            </m:r>
                          </m:sub>
                        </m:sSub>
                      </m:e>
                    </m:d>
                  </m:oMath>
                </a14:m>
                <a:r>
                  <a:rPr lang="en-SG" sz="2000" dirty="0"/>
                  <a:t> </a:t>
                </a:r>
                <a:r>
                  <a:rPr lang="en-SG" sz="2000" dirty="0">
                    <a:solidFill>
                      <a:srgbClr val="006600"/>
                    </a:solidFill>
                  </a:rPr>
                  <a:t>(by inductive hypothesis)</a:t>
                </a:r>
              </a:p>
              <a:p>
                <a:pPr>
                  <a:spcBef>
                    <a:spcPts val="600"/>
                  </a:spcBef>
                  <a:tabLst>
                    <a:tab pos="444500" algn="l"/>
                    <a:tab pos="1611313" algn="l"/>
                  </a:tabLst>
                </a:pPr>
                <a:r>
                  <a:rPr lang="en-SG" sz="2000" dirty="0"/>
                  <a:t>		</a:t>
                </a:r>
                <a14:m>
                  <m:oMath xmlns:m="http://schemas.openxmlformats.org/officeDocument/2006/math">
                    <m:r>
                      <a:rPr lang="en-SG" sz="2000" b="0" i="1" smtClean="0">
                        <a:latin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m:t>
                    </m:r>
                  </m:oMath>
                </a14:m>
                <a:r>
                  <a:rPr lang="en-SG" sz="2000" dirty="0"/>
                  <a:t> </a:t>
                </a:r>
              </a:p>
            </p:txBody>
          </p:sp>
        </mc:Choice>
        <mc:Fallback xmlns="">
          <p:sp>
            <p:nvSpPr>
              <p:cNvPr id="35" name="TextBox 34">
                <a:extLst>
                  <a:ext uri="{FF2B5EF4-FFF2-40B4-BE49-F238E27FC236}">
                    <a16:creationId xmlns:a16="http://schemas.microsoft.com/office/drawing/2014/main" id="{CE36C5FF-5740-4D23-91B0-7B61DD63B692}"/>
                  </a:ext>
                </a:extLst>
              </p:cNvPr>
              <p:cNvSpPr txBox="1">
                <a:spLocks noRot="1" noChangeAspect="1" noMove="1" noResize="1" noEditPoints="1" noAdjustHandles="1" noChangeArrowheads="1" noChangeShapeType="1" noTextEdit="1"/>
              </p:cNvSpPr>
              <p:nvPr/>
            </p:nvSpPr>
            <p:spPr>
              <a:xfrm>
                <a:off x="369739" y="2589767"/>
                <a:ext cx="8480346" cy="4107086"/>
              </a:xfrm>
              <a:prstGeom prst="rect">
                <a:avLst/>
              </a:prstGeom>
              <a:blipFill>
                <a:blip r:embed="rId5"/>
                <a:stretch>
                  <a:fillRect l="-1150" t="-5935" b="-7715"/>
                </a:stretch>
              </a:blipFill>
            </p:spPr>
            <p:txBody>
              <a:bodyPr/>
              <a:lstStyle/>
              <a:p>
                <a:r>
                  <a:rPr lang="en-SG">
                    <a:noFill/>
                  </a:rPr>
                  <a:t> </a:t>
                </a:r>
              </a:p>
            </p:txBody>
          </p:sp>
        </mc:Fallback>
      </mc:AlternateContent>
      <p:sp>
        <p:nvSpPr>
          <p:cNvPr id="40" name="TextBox 39">
            <a:extLst>
              <a:ext uri="{FF2B5EF4-FFF2-40B4-BE49-F238E27FC236}">
                <a16:creationId xmlns:a16="http://schemas.microsoft.com/office/drawing/2014/main" id="{48DBA3A2-BBA7-4F1E-9796-58D631F78DBF}"/>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8.5.2. Example</a:t>
            </a:r>
            <a:endParaRPr lang="en-SG" sz="2000" dirty="0">
              <a:solidFill>
                <a:schemeClr val="bg1"/>
              </a:solidFill>
            </a:endParaRPr>
          </a:p>
        </p:txBody>
      </p:sp>
      <p:sp>
        <p:nvSpPr>
          <p:cNvPr id="30" name="Oval 29">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13993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Sequences	Mathematical Induction I 	Mathematical Induction II	Well-Ordering Principle	</a:t>
            </a:r>
            <a:r>
              <a:rPr lang="en-SG" sz="1050" dirty="0">
                <a:solidFill>
                  <a:schemeClr val="bg1"/>
                </a:solidFill>
              </a:rPr>
              <a:t> </a:t>
            </a:r>
            <a:r>
              <a:rPr lang="en-SG" sz="1200" b="1" dirty="0">
                <a:solidFill>
                  <a:schemeClr val="accent4">
                    <a:lumMod val="60000"/>
                    <a:lumOff val="40000"/>
                  </a:schemeClr>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52</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Recurrence Relations</a:t>
            </a:r>
            <a:endParaRPr lang="en-SG" sz="1100" dirty="0">
              <a:solidFill>
                <a:schemeClr val="bg1"/>
              </a:solidFill>
            </a:endParaRPr>
          </a:p>
        </p:txBody>
      </p:sp>
      <p:sp>
        <p:nvSpPr>
          <p:cNvPr id="23" name="Oval 22"/>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4114800" y="2959768"/>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9D5B86E-F2EA-4F28-B63A-9D39A73F9EB5}"/>
                  </a:ext>
                </a:extLst>
              </p:cNvPr>
              <p:cNvSpPr txBox="1"/>
              <p:nvPr/>
            </p:nvSpPr>
            <p:spPr>
              <a:xfrm>
                <a:off x="296993" y="967554"/>
                <a:ext cx="8550013" cy="830997"/>
              </a:xfrm>
              <a:prstGeom prst="rect">
                <a:avLst/>
              </a:prstGeom>
              <a:noFill/>
              <a:ln>
                <a:noFill/>
              </a:ln>
            </p:spPr>
            <p:txBody>
              <a:bodyPr wrap="square" rtlCol="0">
                <a:spAutoFit/>
              </a:bodyPr>
              <a:lstStyle/>
              <a:p>
                <a:pPr>
                  <a:tabLst>
                    <a:tab pos="457200" algn="l"/>
                    <a:tab pos="1371600" algn="l"/>
                    <a:tab pos="1547813" algn="l"/>
                  </a:tabLst>
                </a:pPr>
                <a:r>
                  <a:rPr lang="en-US" altLang="en-US" sz="2400" dirty="0">
                    <a:solidFill>
                      <a:schemeClr val="accent2">
                        <a:lumMod val="50000"/>
                      </a:schemeClr>
                    </a:solidFill>
                  </a:rPr>
                  <a:t>Example #19: </a:t>
                </a:r>
                <a:r>
                  <a:rPr lang="en-US" altLang="en-US" sz="2400" dirty="0"/>
                  <a:t>Prove that for any positive integer </a:t>
                </a:r>
                <a14:m>
                  <m:oMath xmlns:m="http://schemas.openxmlformats.org/officeDocument/2006/math">
                    <m:r>
                      <a:rPr lang="en-US" altLang="en-US" sz="2400" i="1" dirty="0" smtClean="0">
                        <a:latin typeface="Cambria Math" panose="02040503050406030204" pitchFamily="18" charset="0"/>
                      </a:rPr>
                      <m:t>𝑛</m:t>
                    </m:r>
                  </m:oMath>
                </a14:m>
                <a:r>
                  <a:rPr lang="en-US" altLang="en-US" sz="2400" dirty="0"/>
                  <a:t>, if </a:t>
                </a:r>
                <a14:m>
                  <m:oMath xmlns:m="http://schemas.openxmlformats.org/officeDocument/2006/math">
                    <m:sSub>
                      <m:sSubPr>
                        <m:ctrlPr>
                          <a:rPr lang="en-US" altLang="en-US" sz="2400" i="1" smtClean="0">
                            <a:latin typeface="Cambria Math" panose="02040503050406030204" pitchFamily="18" charset="0"/>
                          </a:rPr>
                        </m:ctrlPr>
                      </m:sSubPr>
                      <m:e>
                        <m:r>
                          <a:rPr lang="en-SG" altLang="en-US" sz="2400" b="0" i="1" smtClean="0">
                            <a:latin typeface="Cambria Math" panose="02040503050406030204" pitchFamily="18" charset="0"/>
                          </a:rPr>
                          <m:t>𝑎</m:t>
                        </m:r>
                      </m:e>
                      <m:sub>
                        <m:r>
                          <a:rPr lang="en-SG" altLang="en-US" sz="2400" b="0" i="1" smtClean="0">
                            <a:latin typeface="Cambria Math" panose="02040503050406030204" pitchFamily="18" charset="0"/>
                          </a:rPr>
                          <m:t>1</m:t>
                        </m:r>
                      </m:sub>
                    </m:sSub>
                    <m:r>
                      <a:rPr lang="en-SG" altLang="en-US" sz="2400" b="0" i="1" smtClean="0">
                        <a:latin typeface="Cambria Math" panose="02040503050406030204" pitchFamily="18" charset="0"/>
                      </a:rPr>
                      <m:t>,</m:t>
                    </m:r>
                    <m:sSub>
                      <m:sSubPr>
                        <m:ctrlPr>
                          <a:rPr lang="en-US" altLang="en-US" sz="2400" i="1" smtClean="0">
                            <a:latin typeface="Cambria Math" panose="02040503050406030204" pitchFamily="18" charset="0"/>
                          </a:rPr>
                        </m:ctrlPr>
                      </m:sSubPr>
                      <m:e>
                        <m:r>
                          <a:rPr lang="en-SG" altLang="en-US" sz="2400" b="0" i="1" smtClean="0">
                            <a:latin typeface="Cambria Math" panose="02040503050406030204" pitchFamily="18" charset="0"/>
                          </a:rPr>
                          <m:t>𝑎</m:t>
                        </m:r>
                      </m:e>
                      <m:sub>
                        <m:r>
                          <a:rPr lang="en-SG" altLang="en-US" sz="2400" b="0" i="1" smtClean="0">
                            <a:latin typeface="Cambria Math" panose="02040503050406030204" pitchFamily="18" charset="0"/>
                          </a:rPr>
                          <m:t>2</m:t>
                        </m:r>
                      </m:sub>
                    </m:sSub>
                    <m:r>
                      <a:rPr lang="en-SG" altLang="en-US" sz="2400" b="0" i="1" smtClean="0">
                        <a:latin typeface="Cambria Math" panose="02040503050406030204" pitchFamily="18" charset="0"/>
                      </a:rPr>
                      <m:t>,</m:t>
                    </m:r>
                    <m:r>
                      <a:rPr lang="en-SG" altLang="en-US" sz="2400" b="0" i="1" smtClean="0">
                        <a:latin typeface="Cambria Math" panose="02040503050406030204" pitchFamily="18" charset="0"/>
                        <a:ea typeface="Cambria Math" panose="02040503050406030204" pitchFamily="18" charset="0"/>
                      </a:rPr>
                      <m:t>⋯,</m:t>
                    </m:r>
                    <m:sSub>
                      <m:sSubPr>
                        <m:ctrlPr>
                          <a:rPr lang="en-SG" altLang="en-US" sz="2400" b="0" i="1" smtClean="0">
                            <a:latin typeface="Cambria Math" panose="02040503050406030204" pitchFamily="18" charset="0"/>
                            <a:ea typeface="Cambria Math" panose="02040503050406030204" pitchFamily="18" charset="0"/>
                          </a:rPr>
                        </m:ctrlPr>
                      </m:sSubPr>
                      <m:e>
                        <m:r>
                          <a:rPr lang="en-SG" altLang="en-US" sz="2400" b="0" i="1" smtClean="0">
                            <a:latin typeface="Cambria Math" panose="02040503050406030204" pitchFamily="18" charset="0"/>
                            <a:ea typeface="Cambria Math" panose="02040503050406030204" pitchFamily="18" charset="0"/>
                          </a:rPr>
                          <m:t>𝑎</m:t>
                        </m:r>
                      </m:e>
                      <m:sub>
                        <m:r>
                          <a:rPr lang="en-SG" altLang="en-US" sz="2400" b="0" i="1" smtClean="0">
                            <a:latin typeface="Cambria Math" panose="02040503050406030204" pitchFamily="18" charset="0"/>
                            <a:ea typeface="Cambria Math" panose="02040503050406030204" pitchFamily="18" charset="0"/>
                          </a:rPr>
                          <m:t>𝑛</m:t>
                        </m:r>
                      </m:sub>
                    </m:sSub>
                  </m:oMath>
                </a14:m>
                <a:r>
                  <a:rPr lang="en-US" altLang="en-US" sz="2400" dirty="0"/>
                  <a:t> and </a:t>
                </a:r>
                <a14:m>
                  <m:oMath xmlns:m="http://schemas.openxmlformats.org/officeDocument/2006/math">
                    <m:sSub>
                      <m:sSubPr>
                        <m:ctrlPr>
                          <a:rPr lang="en-US" altLang="en-US" sz="2400" i="1">
                            <a:latin typeface="Cambria Math" panose="02040503050406030204" pitchFamily="18" charset="0"/>
                          </a:rPr>
                        </m:ctrlPr>
                      </m:sSubPr>
                      <m:e>
                        <m:r>
                          <a:rPr lang="en-SG" altLang="en-US" sz="2400" b="0" i="1" smtClean="0">
                            <a:latin typeface="Cambria Math" panose="02040503050406030204" pitchFamily="18" charset="0"/>
                          </a:rPr>
                          <m:t>𝑏</m:t>
                        </m:r>
                      </m:e>
                      <m:sub>
                        <m:r>
                          <a:rPr lang="en-SG" altLang="en-US" sz="2400" i="1">
                            <a:latin typeface="Cambria Math" panose="02040503050406030204" pitchFamily="18" charset="0"/>
                          </a:rPr>
                          <m:t>1</m:t>
                        </m:r>
                      </m:sub>
                    </m:sSub>
                    <m:r>
                      <a:rPr lang="en-SG" altLang="en-US" sz="2400" i="1">
                        <a:latin typeface="Cambria Math" panose="02040503050406030204" pitchFamily="18" charset="0"/>
                      </a:rPr>
                      <m:t>,</m:t>
                    </m:r>
                    <m:sSub>
                      <m:sSubPr>
                        <m:ctrlPr>
                          <a:rPr lang="en-US" altLang="en-US" sz="2400" i="1">
                            <a:latin typeface="Cambria Math" panose="02040503050406030204" pitchFamily="18" charset="0"/>
                          </a:rPr>
                        </m:ctrlPr>
                      </m:sSubPr>
                      <m:e>
                        <m:r>
                          <a:rPr lang="en-SG" altLang="en-US" sz="2400" b="0" i="1" smtClean="0">
                            <a:latin typeface="Cambria Math" panose="02040503050406030204" pitchFamily="18" charset="0"/>
                          </a:rPr>
                          <m:t>𝑏</m:t>
                        </m:r>
                      </m:e>
                      <m:sub>
                        <m:r>
                          <a:rPr lang="en-SG" altLang="en-US" sz="2400" i="1">
                            <a:latin typeface="Cambria Math" panose="02040503050406030204" pitchFamily="18" charset="0"/>
                          </a:rPr>
                          <m:t>2</m:t>
                        </m:r>
                      </m:sub>
                    </m:sSub>
                    <m:r>
                      <a:rPr lang="en-SG" altLang="en-US" sz="2400" i="1">
                        <a:latin typeface="Cambria Math" panose="02040503050406030204" pitchFamily="18" charset="0"/>
                      </a:rPr>
                      <m:t>,</m:t>
                    </m:r>
                    <m:r>
                      <a:rPr lang="en-SG" altLang="en-US" sz="2400" i="1">
                        <a:latin typeface="Cambria Math" panose="02040503050406030204" pitchFamily="18" charset="0"/>
                        <a:ea typeface="Cambria Math" panose="02040503050406030204" pitchFamily="18" charset="0"/>
                      </a:rPr>
                      <m:t>⋯,</m:t>
                    </m:r>
                    <m:sSub>
                      <m:sSubPr>
                        <m:ctrlPr>
                          <a:rPr lang="en-SG" altLang="en-US" sz="2400" i="1">
                            <a:latin typeface="Cambria Math" panose="02040503050406030204" pitchFamily="18" charset="0"/>
                            <a:ea typeface="Cambria Math" panose="02040503050406030204" pitchFamily="18" charset="0"/>
                          </a:rPr>
                        </m:ctrlPr>
                      </m:sSubPr>
                      <m:e>
                        <m:r>
                          <a:rPr lang="en-SG" altLang="en-US" sz="2400" b="0" i="1" smtClean="0">
                            <a:latin typeface="Cambria Math" panose="02040503050406030204" pitchFamily="18" charset="0"/>
                            <a:ea typeface="Cambria Math" panose="02040503050406030204" pitchFamily="18" charset="0"/>
                          </a:rPr>
                          <m:t>𝑏</m:t>
                        </m:r>
                      </m:e>
                      <m:sub>
                        <m:r>
                          <a:rPr lang="en-SG" altLang="en-US" sz="2400" i="1">
                            <a:latin typeface="Cambria Math" panose="02040503050406030204" pitchFamily="18" charset="0"/>
                            <a:ea typeface="Cambria Math" panose="02040503050406030204" pitchFamily="18" charset="0"/>
                          </a:rPr>
                          <m:t>𝑛</m:t>
                        </m:r>
                      </m:sub>
                    </m:sSub>
                  </m:oMath>
                </a14:m>
                <a:r>
                  <a:rPr lang="en-US" altLang="en-US" sz="2200" dirty="0"/>
                  <a:t> are real numbers, then</a:t>
                </a:r>
              </a:p>
            </p:txBody>
          </p:sp>
        </mc:Choice>
        <mc:Fallback xmlns="">
          <p:sp>
            <p:nvSpPr>
              <p:cNvPr id="31" name="TextBox 30">
                <a:extLst>
                  <a:ext uri="{FF2B5EF4-FFF2-40B4-BE49-F238E27FC236}">
                    <a16:creationId xmlns:a16="http://schemas.microsoft.com/office/drawing/2014/main" id="{99D5B86E-F2EA-4F28-B63A-9D39A73F9EB5}"/>
                  </a:ext>
                </a:extLst>
              </p:cNvPr>
              <p:cNvSpPr txBox="1">
                <a:spLocks noRot="1" noChangeAspect="1" noMove="1" noResize="1" noEditPoints="1" noAdjustHandles="1" noChangeArrowheads="1" noChangeShapeType="1" noTextEdit="1"/>
              </p:cNvSpPr>
              <p:nvPr/>
            </p:nvSpPr>
            <p:spPr>
              <a:xfrm>
                <a:off x="296993" y="967554"/>
                <a:ext cx="8550013" cy="830997"/>
              </a:xfrm>
              <a:prstGeom prst="rect">
                <a:avLst/>
              </a:prstGeom>
              <a:blipFill>
                <a:blip r:embed="rId3"/>
                <a:stretch>
                  <a:fillRect l="-1141" t="-5882" b="-16176"/>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E36C5FF-5740-4D23-91B0-7B61DD63B692}"/>
                  </a:ext>
                </a:extLst>
              </p:cNvPr>
              <p:cNvSpPr txBox="1"/>
              <p:nvPr/>
            </p:nvSpPr>
            <p:spPr>
              <a:xfrm>
                <a:off x="369739" y="2447244"/>
                <a:ext cx="8477267" cy="3239413"/>
              </a:xfrm>
              <a:prstGeom prst="rect">
                <a:avLst/>
              </a:prstGeom>
              <a:solidFill>
                <a:schemeClr val="accent4">
                  <a:lumMod val="20000"/>
                  <a:lumOff val="80000"/>
                </a:schemeClr>
              </a:solidFill>
            </p:spPr>
            <p:txBody>
              <a:bodyPr wrap="square" rtlCol="0">
                <a:spAutoFit/>
              </a:bodyPr>
              <a:lstStyle/>
              <a:p>
                <a:pPr marL="457200" indent="-457200">
                  <a:spcBef>
                    <a:spcPts val="600"/>
                  </a:spcBef>
                  <a:buAutoNum type="arabicPeriod" startAt="4"/>
                  <a:tabLst>
                    <a:tab pos="444500" algn="l"/>
                  </a:tabLst>
                </a:pPr>
                <a:r>
                  <a:rPr lang="en-SG" sz="2200" dirty="0"/>
                  <a:t>Inductive step: </a:t>
                </a:r>
              </a:p>
              <a:p>
                <a:pPr>
                  <a:spcBef>
                    <a:spcPts val="600"/>
                  </a:spcBef>
                  <a:tabLst>
                    <a:tab pos="444500" algn="l"/>
                  </a:tabLst>
                </a:pPr>
                <a:r>
                  <a:rPr lang="en-SG" sz="2000" dirty="0"/>
                  <a:t>	</a:t>
                </a:r>
                <a14:m>
                  <m:oMath xmlns:m="http://schemas.openxmlformats.org/officeDocument/2006/math">
                    <m:nary>
                      <m:naryPr>
                        <m:chr m:val="∑"/>
                        <m:ctrlPr>
                          <a:rPr lang="en-SG" sz="2000" i="1">
                            <a:latin typeface="Cambria Math" panose="02040503050406030204" pitchFamily="18" charset="0"/>
                          </a:rPr>
                        </m:ctrlPr>
                      </m:naryPr>
                      <m:sub>
                        <m:r>
                          <m:rPr>
                            <m:brk m:alnAt="23"/>
                          </m:rPr>
                          <a:rPr lang="en-SG" sz="2000" i="1">
                            <a:latin typeface="Cambria Math" panose="02040503050406030204" pitchFamily="18" charset="0"/>
                          </a:rPr>
                          <m:t>𝑖</m:t>
                        </m:r>
                        <m:r>
                          <a:rPr lang="en-SG" sz="2000" i="1">
                            <a:latin typeface="Cambria Math" panose="02040503050406030204" pitchFamily="18" charset="0"/>
                          </a:rPr>
                          <m:t>=1</m:t>
                        </m:r>
                      </m:sub>
                      <m:sup>
                        <m:r>
                          <a:rPr lang="en-SG" sz="2000" i="1">
                            <a:latin typeface="Cambria Math" panose="02040503050406030204" pitchFamily="18" charset="0"/>
                          </a:rPr>
                          <m:t>𝑘</m:t>
                        </m:r>
                        <m:r>
                          <a:rPr lang="en-SG" sz="2000" b="0" i="1" smtClean="0">
                            <a:latin typeface="Cambria Math" panose="02040503050406030204" pitchFamily="18" charset="0"/>
                          </a:rPr>
                          <m:t>+1</m:t>
                        </m:r>
                      </m:sup>
                      <m:e>
                        <m:d>
                          <m:dPr>
                            <m:ctrlPr>
                              <a:rPr lang="en-SG" sz="2000" i="1">
                                <a:latin typeface="Cambria Math" panose="02040503050406030204" pitchFamily="18" charset="0"/>
                              </a:rPr>
                            </m:ctrlPr>
                          </m:dPr>
                          <m:e>
                            <m:sSub>
                              <m:sSubPr>
                                <m:ctrlPr>
                                  <a:rPr lang="en-SG" sz="2000" i="1">
                                    <a:latin typeface="Cambria Math" panose="02040503050406030204" pitchFamily="18" charset="0"/>
                                  </a:rPr>
                                </m:ctrlPr>
                              </m:sSubPr>
                              <m:e>
                                <m:r>
                                  <a:rPr lang="en-SG" sz="2000" i="1">
                                    <a:latin typeface="Cambria Math" panose="02040503050406030204" pitchFamily="18" charset="0"/>
                                  </a:rPr>
                                  <m:t>𝑎</m:t>
                                </m:r>
                              </m:e>
                              <m:sub>
                                <m:r>
                                  <a:rPr lang="en-SG" sz="2000" i="1">
                                    <a:latin typeface="Cambria Math" panose="02040503050406030204" pitchFamily="18" charset="0"/>
                                  </a:rPr>
                                  <m:t>𝑖</m:t>
                                </m:r>
                              </m:sub>
                            </m:sSub>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𝑏</m:t>
                                </m:r>
                              </m:e>
                              <m:sub>
                                <m:r>
                                  <a:rPr lang="en-SG" sz="2000" i="1">
                                    <a:latin typeface="Cambria Math" panose="02040503050406030204" pitchFamily="18" charset="0"/>
                                  </a:rPr>
                                  <m:t>𝑖</m:t>
                                </m:r>
                              </m:sub>
                            </m:sSub>
                          </m:e>
                        </m:d>
                      </m:e>
                    </m:nary>
                    <m:r>
                      <a:rPr lang="en-SG" sz="2000" i="1">
                        <a:latin typeface="Cambria Math" panose="02040503050406030204" pitchFamily="18" charset="0"/>
                      </a:rPr>
                      <m:t>=</m:t>
                    </m:r>
                    <m:d>
                      <m:dPr>
                        <m:ctrlPr>
                          <a:rPr lang="en-SG" sz="2000" i="1" smtClean="0">
                            <a:solidFill>
                              <a:srgbClr val="C00000"/>
                            </a:solidFill>
                            <a:latin typeface="Cambria Math" panose="02040503050406030204" pitchFamily="18" charset="0"/>
                          </a:rPr>
                        </m:ctrlPr>
                      </m:dPr>
                      <m:e>
                        <m:nary>
                          <m:naryPr>
                            <m:chr m:val="∑"/>
                            <m:ctrlPr>
                              <a:rPr lang="en-SG" sz="2000" i="1">
                                <a:solidFill>
                                  <a:srgbClr val="C00000"/>
                                </a:solidFill>
                                <a:latin typeface="Cambria Math" panose="02040503050406030204" pitchFamily="18" charset="0"/>
                              </a:rPr>
                            </m:ctrlPr>
                          </m:naryPr>
                          <m:sub>
                            <m:r>
                              <m:rPr>
                                <m:brk m:alnAt="23"/>
                              </m:rPr>
                              <a:rPr lang="en-SG" sz="2000" i="1">
                                <a:solidFill>
                                  <a:srgbClr val="C00000"/>
                                </a:solidFill>
                                <a:latin typeface="Cambria Math" panose="02040503050406030204" pitchFamily="18" charset="0"/>
                              </a:rPr>
                              <m:t>𝑖</m:t>
                            </m:r>
                            <m:r>
                              <a:rPr lang="en-SG" sz="2000" i="1">
                                <a:solidFill>
                                  <a:srgbClr val="C00000"/>
                                </a:solidFill>
                                <a:latin typeface="Cambria Math" panose="02040503050406030204" pitchFamily="18" charset="0"/>
                              </a:rPr>
                              <m:t>=1</m:t>
                            </m:r>
                          </m:sub>
                          <m:sup>
                            <m:r>
                              <a:rPr lang="en-SG" sz="2000" i="1">
                                <a:solidFill>
                                  <a:srgbClr val="C00000"/>
                                </a:solidFill>
                                <a:latin typeface="Cambria Math" panose="02040503050406030204" pitchFamily="18" charset="0"/>
                              </a:rPr>
                              <m:t>𝑘</m:t>
                            </m:r>
                          </m:sup>
                          <m:e>
                            <m:d>
                              <m:dPr>
                                <m:ctrlPr>
                                  <a:rPr lang="en-SG" sz="2000" i="1">
                                    <a:solidFill>
                                      <a:srgbClr val="C00000"/>
                                    </a:solidFill>
                                    <a:latin typeface="Cambria Math" panose="02040503050406030204" pitchFamily="18" charset="0"/>
                                  </a:rPr>
                                </m:ctrlPr>
                              </m:dPr>
                              <m:e>
                                <m:sSub>
                                  <m:sSubPr>
                                    <m:ctrlPr>
                                      <a:rPr lang="en-SG" sz="2000" i="1">
                                        <a:solidFill>
                                          <a:srgbClr val="C00000"/>
                                        </a:solidFill>
                                        <a:latin typeface="Cambria Math" panose="02040503050406030204" pitchFamily="18" charset="0"/>
                                      </a:rPr>
                                    </m:ctrlPr>
                                  </m:sSubPr>
                                  <m:e>
                                    <m:r>
                                      <a:rPr lang="en-SG" sz="2000" i="1">
                                        <a:solidFill>
                                          <a:srgbClr val="C00000"/>
                                        </a:solidFill>
                                        <a:latin typeface="Cambria Math" panose="02040503050406030204" pitchFamily="18" charset="0"/>
                                      </a:rPr>
                                      <m:t>𝑎</m:t>
                                    </m:r>
                                  </m:e>
                                  <m:sub>
                                    <m:r>
                                      <a:rPr lang="en-SG" sz="2000" i="1">
                                        <a:solidFill>
                                          <a:srgbClr val="C00000"/>
                                        </a:solidFill>
                                        <a:latin typeface="Cambria Math" panose="02040503050406030204" pitchFamily="18" charset="0"/>
                                      </a:rPr>
                                      <m:t>𝑖</m:t>
                                    </m:r>
                                  </m:sub>
                                </m:sSub>
                                <m:r>
                                  <a:rPr lang="en-SG" sz="2000" i="1">
                                    <a:solidFill>
                                      <a:srgbClr val="C00000"/>
                                    </a:solidFill>
                                    <a:latin typeface="Cambria Math" panose="02040503050406030204" pitchFamily="18" charset="0"/>
                                  </a:rPr>
                                  <m:t>+</m:t>
                                </m:r>
                                <m:sSub>
                                  <m:sSubPr>
                                    <m:ctrlPr>
                                      <a:rPr lang="en-SG" sz="2000" i="1">
                                        <a:solidFill>
                                          <a:srgbClr val="C00000"/>
                                        </a:solidFill>
                                        <a:latin typeface="Cambria Math" panose="02040503050406030204" pitchFamily="18" charset="0"/>
                                      </a:rPr>
                                    </m:ctrlPr>
                                  </m:sSubPr>
                                  <m:e>
                                    <m:r>
                                      <a:rPr lang="en-SG" sz="2000" i="1">
                                        <a:solidFill>
                                          <a:srgbClr val="C00000"/>
                                        </a:solidFill>
                                        <a:latin typeface="Cambria Math" panose="02040503050406030204" pitchFamily="18" charset="0"/>
                                      </a:rPr>
                                      <m:t>𝑏</m:t>
                                    </m:r>
                                  </m:e>
                                  <m:sub>
                                    <m:r>
                                      <a:rPr lang="en-SG" sz="2000" i="1">
                                        <a:solidFill>
                                          <a:srgbClr val="C00000"/>
                                        </a:solidFill>
                                        <a:latin typeface="Cambria Math" panose="02040503050406030204" pitchFamily="18" charset="0"/>
                                      </a:rPr>
                                      <m:t>𝑖</m:t>
                                    </m:r>
                                  </m:sub>
                                </m:sSub>
                              </m:e>
                            </m:d>
                          </m:e>
                        </m:nary>
                      </m:e>
                    </m:d>
                    <m:r>
                      <a:rPr lang="en-SG" sz="2000" i="1">
                        <a:latin typeface="Cambria Math" panose="02040503050406030204" pitchFamily="18" charset="0"/>
                      </a:rPr>
                      <m:t>+</m:t>
                    </m:r>
                  </m:oMath>
                </a14:m>
                <a:r>
                  <a:rPr lang="en-SG" sz="2000" dirty="0"/>
                  <a:t> </a:t>
                </a:r>
                <a14:m>
                  <m:oMath xmlns:m="http://schemas.openxmlformats.org/officeDocument/2006/math">
                    <m:d>
                      <m:dPr>
                        <m:ctrlPr>
                          <a:rPr lang="en-SG" sz="2000" i="1">
                            <a:latin typeface="Cambria Math" panose="02040503050406030204" pitchFamily="18" charset="0"/>
                          </a:rPr>
                        </m:ctrlPr>
                      </m:dPr>
                      <m:e>
                        <m:sSub>
                          <m:sSubPr>
                            <m:ctrlPr>
                              <a:rPr lang="en-SG" sz="2000" i="1">
                                <a:latin typeface="Cambria Math" panose="02040503050406030204" pitchFamily="18" charset="0"/>
                              </a:rPr>
                            </m:ctrlPr>
                          </m:sSubPr>
                          <m:e>
                            <m:r>
                              <a:rPr lang="en-SG" sz="2000" i="1">
                                <a:latin typeface="Cambria Math" panose="02040503050406030204" pitchFamily="18" charset="0"/>
                              </a:rPr>
                              <m:t>𝑎</m:t>
                            </m:r>
                          </m:e>
                          <m:sub>
                            <m:r>
                              <a:rPr lang="en-SG" sz="2000" b="0" i="1" smtClean="0">
                                <a:latin typeface="Cambria Math" panose="02040503050406030204" pitchFamily="18" charset="0"/>
                              </a:rPr>
                              <m:t>𝑘</m:t>
                            </m:r>
                            <m:r>
                              <a:rPr lang="en-SG" sz="2000" b="0" i="1" smtClean="0">
                                <a:latin typeface="Cambria Math" panose="02040503050406030204" pitchFamily="18" charset="0"/>
                              </a:rPr>
                              <m:t>+1</m:t>
                            </m:r>
                          </m:sub>
                        </m:sSub>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𝑏</m:t>
                            </m:r>
                          </m:e>
                          <m:sub>
                            <m:r>
                              <a:rPr lang="en-SG" sz="2000" b="0" i="1" smtClean="0">
                                <a:latin typeface="Cambria Math" panose="02040503050406030204" pitchFamily="18" charset="0"/>
                              </a:rPr>
                              <m:t>𝑘</m:t>
                            </m:r>
                            <m:r>
                              <a:rPr lang="en-SG" sz="2000" b="0" i="1" smtClean="0">
                                <a:latin typeface="Cambria Math" panose="02040503050406030204" pitchFamily="18" charset="0"/>
                              </a:rPr>
                              <m:t>+1</m:t>
                            </m:r>
                          </m:sub>
                        </m:sSub>
                      </m:e>
                    </m:d>
                  </m:oMath>
                </a14:m>
                <a:r>
                  <a:rPr lang="en-SG" sz="2000" dirty="0"/>
                  <a:t> </a:t>
                </a:r>
                <a:r>
                  <a:rPr lang="en-SG" sz="2000" dirty="0">
                    <a:solidFill>
                      <a:srgbClr val="006600"/>
                    </a:solidFill>
                  </a:rPr>
                  <a:t>(by definition of </a:t>
                </a:r>
                <a14:m>
                  <m:oMath xmlns:m="http://schemas.openxmlformats.org/officeDocument/2006/math">
                    <m:r>
                      <a:rPr lang="en-SG" sz="1600" i="1" smtClean="0">
                        <a:solidFill>
                          <a:srgbClr val="006600"/>
                        </a:solidFill>
                        <a:latin typeface="Cambria Math" panose="02040503050406030204" pitchFamily="18" charset="0"/>
                        <a:ea typeface="Cambria Math" panose="02040503050406030204" pitchFamily="18" charset="0"/>
                      </a:rPr>
                      <m:t>∑</m:t>
                    </m:r>
                    <m:r>
                      <a:rPr lang="en-SG" sz="1600" b="0" i="1" smtClean="0">
                        <a:solidFill>
                          <a:srgbClr val="006600"/>
                        </a:solidFill>
                        <a:latin typeface="Cambria Math" panose="02040503050406030204" pitchFamily="18" charset="0"/>
                        <a:ea typeface="Cambria Math" panose="02040503050406030204" pitchFamily="18" charset="0"/>
                      </a:rPr>
                      <m:t>)</m:t>
                    </m:r>
                  </m:oMath>
                </a14:m>
                <a:endParaRPr lang="en-SG" sz="1600" dirty="0">
                  <a:solidFill>
                    <a:srgbClr val="006600"/>
                  </a:solidFill>
                </a:endParaRPr>
              </a:p>
              <a:p>
                <a:pPr>
                  <a:spcBef>
                    <a:spcPts val="600"/>
                  </a:spcBef>
                  <a:tabLst>
                    <a:tab pos="444500" algn="l"/>
                    <a:tab pos="1611313" algn="l"/>
                  </a:tabLst>
                </a:pPr>
                <a:r>
                  <a:rPr lang="en-SG" sz="2000" dirty="0"/>
                  <a:t>		</a:t>
                </a:r>
                <a14:m>
                  <m:oMath xmlns:m="http://schemas.openxmlformats.org/officeDocument/2006/math">
                    <m:r>
                      <a:rPr lang="en-SG" sz="2000" b="0" i="1" smtClean="0">
                        <a:latin typeface="Cambria Math" panose="02040503050406030204" pitchFamily="18" charset="0"/>
                      </a:rPr>
                      <m:t>=</m:t>
                    </m:r>
                  </m:oMath>
                </a14:m>
                <a:r>
                  <a:rPr lang="en-SG" sz="2000" dirty="0"/>
                  <a:t> </a:t>
                </a:r>
                <a14:m>
                  <m:oMath xmlns:m="http://schemas.openxmlformats.org/officeDocument/2006/math">
                    <m:nary>
                      <m:naryPr>
                        <m:chr m:val="∑"/>
                        <m:ctrlPr>
                          <a:rPr lang="en-SG" sz="2000" i="1" smtClean="0">
                            <a:solidFill>
                              <a:srgbClr val="C00000"/>
                            </a:solidFill>
                            <a:latin typeface="Cambria Math" panose="02040503050406030204" pitchFamily="18" charset="0"/>
                          </a:rPr>
                        </m:ctrlPr>
                      </m:naryPr>
                      <m:sub>
                        <m:r>
                          <m:rPr>
                            <m:brk m:alnAt="23"/>
                          </m:rPr>
                          <a:rPr lang="en-SG" sz="2000" i="1">
                            <a:solidFill>
                              <a:srgbClr val="C00000"/>
                            </a:solidFill>
                            <a:latin typeface="Cambria Math" panose="02040503050406030204" pitchFamily="18" charset="0"/>
                          </a:rPr>
                          <m:t>𝑖</m:t>
                        </m:r>
                        <m:r>
                          <a:rPr lang="en-SG" sz="2000" i="1">
                            <a:solidFill>
                              <a:srgbClr val="C00000"/>
                            </a:solidFill>
                            <a:latin typeface="Cambria Math" panose="02040503050406030204" pitchFamily="18" charset="0"/>
                          </a:rPr>
                          <m:t>=1</m:t>
                        </m:r>
                      </m:sub>
                      <m:sup>
                        <m:r>
                          <a:rPr lang="en-SG" sz="2000" i="1">
                            <a:solidFill>
                              <a:srgbClr val="C00000"/>
                            </a:solidFill>
                            <a:latin typeface="Cambria Math" panose="02040503050406030204" pitchFamily="18" charset="0"/>
                          </a:rPr>
                          <m:t>𝑘</m:t>
                        </m:r>
                      </m:sup>
                      <m:e>
                        <m:sSub>
                          <m:sSubPr>
                            <m:ctrlPr>
                              <a:rPr lang="en-SG" sz="2000" i="1">
                                <a:solidFill>
                                  <a:srgbClr val="C00000"/>
                                </a:solidFill>
                                <a:latin typeface="Cambria Math" panose="02040503050406030204" pitchFamily="18" charset="0"/>
                              </a:rPr>
                            </m:ctrlPr>
                          </m:sSubPr>
                          <m:e>
                            <m:r>
                              <a:rPr lang="en-SG" sz="2000" i="1">
                                <a:solidFill>
                                  <a:srgbClr val="C00000"/>
                                </a:solidFill>
                                <a:latin typeface="Cambria Math" panose="02040503050406030204" pitchFamily="18" charset="0"/>
                              </a:rPr>
                              <m:t>𝑎</m:t>
                            </m:r>
                          </m:e>
                          <m:sub>
                            <m:r>
                              <a:rPr lang="en-SG" sz="2000" i="1">
                                <a:solidFill>
                                  <a:srgbClr val="C00000"/>
                                </a:solidFill>
                                <a:latin typeface="Cambria Math" panose="02040503050406030204" pitchFamily="18" charset="0"/>
                              </a:rPr>
                              <m:t>𝑖</m:t>
                            </m:r>
                          </m:sub>
                        </m:sSub>
                      </m:e>
                    </m:nary>
                    <m:r>
                      <a:rPr lang="en-SG" sz="2000" i="1">
                        <a:solidFill>
                          <a:srgbClr val="C00000"/>
                        </a:solidFill>
                        <a:latin typeface="Cambria Math" panose="02040503050406030204" pitchFamily="18" charset="0"/>
                      </a:rPr>
                      <m:t>+</m:t>
                    </m:r>
                    <m:nary>
                      <m:naryPr>
                        <m:chr m:val="∑"/>
                        <m:ctrlPr>
                          <a:rPr lang="en-SG" sz="2000" i="1">
                            <a:solidFill>
                              <a:srgbClr val="C00000"/>
                            </a:solidFill>
                            <a:latin typeface="Cambria Math" panose="02040503050406030204" pitchFamily="18" charset="0"/>
                          </a:rPr>
                        </m:ctrlPr>
                      </m:naryPr>
                      <m:sub>
                        <m:r>
                          <m:rPr>
                            <m:brk m:alnAt="23"/>
                          </m:rPr>
                          <a:rPr lang="en-SG" sz="2000" i="1">
                            <a:solidFill>
                              <a:srgbClr val="C00000"/>
                            </a:solidFill>
                            <a:latin typeface="Cambria Math" panose="02040503050406030204" pitchFamily="18" charset="0"/>
                          </a:rPr>
                          <m:t>𝑖</m:t>
                        </m:r>
                        <m:r>
                          <a:rPr lang="en-SG" sz="2000" i="1">
                            <a:solidFill>
                              <a:srgbClr val="C00000"/>
                            </a:solidFill>
                            <a:latin typeface="Cambria Math" panose="02040503050406030204" pitchFamily="18" charset="0"/>
                          </a:rPr>
                          <m:t>=1</m:t>
                        </m:r>
                      </m:sub>
                      <m:sup>
                        <m:r>
                          <a:rPr lang="en-SG" sz="2000" i="1">
                            <a:solidFill>
                              <a:srgbClr val="C00000"/>
                            </a:solidFill>
                            <a:latin typeface="Cambria Math" panose="02040503050406030204" pitchFamily="18" charset="0"/>
                          </a:rPr>
                          <m:t>𝑘</m:t>
                        </m:r>
                      </m:sup>
                      <m:e>
                        <m:sSub>
                          <m:sSubPr>
                            <m:ctrlPr>
                              <a:rPr lang="en-SG" sz="2000" i="1">
                                <a:solidFill>
                                  <a:srgbClr val="C00000"/>
                                </a:solidFill>
                                <a:latin typeface="Cambria Math" panose="02040503050406030204" pitchFamily="18" charset="0"/>
                              </a:rPr>
                            </m:ctrlPr>
                          </m:sSubPr>
                          <m:e>
                            <m:r>
                              <a:rPr lang="en-SG" sz="2000" i="1">
                                <a:solidFill>
                                  <a:srgbClr val="C00000"/>
                                </a:solidFill>
                                <a:latin typeface="Cambria Math" panose="02040503050406030204" pitchFamily="18" charset="0"/>
                              </a:rPr>
                              <m:t>𝑏</m:t>
                            </m:r>
                          </m:e>
                          <m:sub>
                            <m:r>
                              <a:rPr lang="en-SG" sz="2000" i="1">
                                <a:solidFill>
                                  <a:srgbClr val="C00000"/>
                                </a:solidFill>
                                <a:latin typeface="Cambria Math" panose="02040503050406030204" pitchFamily="18" charset="0"/>
                              </a:rPr>
                              <m:t>𝑖</m:t>
                            </m:r>
                          </m:sub>
                        </m:sSub>
                      </m:e>
                    </m:nary>
                  </m:oMath>
                </a14:m>
                <a:r>
                  <a:rPr lang="en-SG" sz="2000" dirty="0"/>
                  <a:t> </a:t>
                </a:r>
                <a14:m>
                  <m:oMath xmlns:m="http://schemas.openxmlformats.org/officeDocument/2006/math">
                    <m:r>
                      <a:rPr lang="en-SG" sz="2000" i="1">
                        <a:latin typeface="Cambria Math" panose="02040503050406030204" pitchFamily="18" charset="0"/>
                      </a:rPr>
                      <m:t>+</m:t>
                    </m:r>
                  </m:oMath>
                </a14:m>
                <a:r>
                  <a:rPr lang="en-SG" sz="2000" dirty="0"/>
                  <a:t> </a:t>
                </a:r>
                <a14:m>
                  <m:oMath xmlns:m="http://schemas.openxmlformats.org/officeDocument/2006/math">
                    <m:d>
                      <m:dPr>
                        <m:ctrlPr>
                          <a:rPr lang="en-SG" sz="2000" i="1">
                            <a:latin typeface="Cambria Math" panose="02040503050406030204" pitchFamily="18" charset="0"/>
                          </a:rPr>
                        </m:ctrlPr>
                      </m:dPr>
                      <m:e>
                        <m:sSub>
                          <m:sSubPr>
                            <m:ctrlPr>
                              <a:rPr lang="en-SG" sz="2000" i="1">
                                <a:latin typeface="Cambria Math" panose="02040503050406030204" pitchFamily="18" charset="0"/>
                              </a:rPr>
                            </m:ctrlPr>
                          </m:sSubPr>
                          <m:e>
                            <m:r>
                              <a:rPr lang="en-SG" sz="2000" i="1">
                                <a:latin typeface="Cambria Math" panose="02040503050406030204" pitchFamily="18" charset="0"/>
                              </a:rPr>
                              <m:t>𝑎</m:t>
                            </m:r>
                          </m:e>
                          <m:sub>
                            <m:r>
                              <a:rPr lang="en-SG" sz="2000" i="1">
                                <a:latin typeface="Cambria Math" panose="02040503050406030204" pitchFamily="18" charset="0"/>
                              </a:rPr>
                              <m:t>𝑘</m:t>
                            </m:r>
                            <m:r>
                              <a:rPr lang="en-SG" sz="2000" i="1">
                                <a:latin typeface="Cambria Math" panose="02040503050406030204" pitchFamily="18" charset="0"/>
                              </a:rPr>
                              <m:t>+1</m:t>
                            </m:r>
                          </m:sub>
                        </m:sSub>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𝑏</m:t>
                            </m:r>
                          </m:e>
                          <m:sub>
                            <m:r>
                              <a:rPr lang="en-SG" sz="2000" i="1">
                                <a:latin typeface="Cambria Math" panose="02040503050406030204" pitchFamily="18" charset="0"/>
                              </a:rPr>
                              <m:t>𝑘</m:t>
                            </m:r>
                            <m:r>
                              <a:rPr lang="en-SG" sz="2000" i="1">
                                <a:latin typeface="Cambria Math" panose="02040503050406030204" pitchFamily="18" charset="0"/>
                              </a:rPr>
                              <m:t>+1</m:t>
                            </m:r>
                          </m:sub>
                        </m:sSub>
                      </m:e>
                    </m:d>
                  </m:oMath>
                </a14:m>
                <a:r>
                  <a:rPr lang="en-SG" sz="2000" dirty="0"/>
                  <a:t> </a:t>
                </a:r>
                <a:r>
                  <a:rPr lang="en-SG" sz="2000" dirty="0">
                    <a:solidFill>
                      <a:srgbClr val="006600"/>
                    </a:solidFill>
                  </a:rPr>
                  <a:t>(by inductive hypothesis)</a:t>
                </a:r>
              </a:p>
              <a:p>
                <a:pPr>
                  <a:spcBef>
                    <a:spcPts val="600"/>
                  </a:spcBef>
                  <a:tabLst>
                    <a:tab pos="444500" algn="l"/>
                    <a:tab pos="1611313" algn="l"/>
                  </a:tabLst>
                </a:pPr>
                <a:r>
                  <a:rPr lang="en-SG" sz="2000" dirty="0"/>
                  <a:t>		</a:t>
                </a:r>
                <a14:m>
                  <m:oMath xmlns:m="http://schemas.openxmlformats.org/officeDocument/2006/math">
                    <m:r>
                      <a:rPr lang="en-SG" sz="2000" b="0" i="1" smtClean="0">
                        <a:latin typeface="Cambria Math" panose="02040503050406030204" pitchFamily="18" charset="0"/>
                      </a:rPr>
                      <m:t>=</m:t>
                    </m:r>
                    <m:nary>
                      <m:naryPr>
                        <m:chr m:val="∑"/>
                        <m:ctrlPr>
                          <a:rPr lang="en-SG" sz="2000" i="1" smtClean="0">
                            <a:solidFill>
                              <a:schemeClr val="tx1"/>
                            </a:solidFill>
                            <a:latin typeface="Cambria Math" panose="02040503050406030204" pitchFamily="18" charset="0"/>
                          </a:rPr>
                        </m:ctrlPr>
                      </m:naryPr>
                      <m:sub>
                        <m:r>
                          <m:rPr>
                            <m:brk m:alnAt="23"/>
                          </m:rPr>
                          <a:rPr lang="en-SG" sz="2000" i="1">
                            <a:solidFill>
                              <a:schemeClr val="tx1"/>
                            </a:solidFill>
                            <a:latin typeface="Cambria Math" panose="02040503050406030204" pitchFamily="18" charset="0"/>
                          </a:rPr>
                          <m:t>𝑖</m:t>
                        </m:r>
                        <m:r>
                          <a:rPr lang="en-SG" sz="2000" i="1">
                            <a:solidFill>
                              <a:schemeClr val="tx1"/>
                            </a:solidFill>
                            <a:latin typeface="Cambria Math" panose="02040503050406030204" pitchFamily="18" charset="0"/>
                          </a:rPr>
                          <m:t>=1</m:t>
                        </m:r>
                      </m:sub>
                      <m:sup>
                        <m:r>
                          <a:rPr lang="en-SG" sz="2000" i="1">
                            <a:solidFill>
                              <a:schemeClr val="tx1"/>
                            </a:solidFill>
                            <a:latin typeface="Cambria Math" panose="02040503050406030204" pitchFamily="18" charset="0"/>
                          </a:rPr>
                          <m:t>𝑘</m:t>
                        </m:r>
                      </m:sup>
                      <m:e>
                        <m:sSub>
                          <m:sSubPr>
                            <m:ctrlPr>
                              <a:rPr lang="en-SG" sz="2000" i="1">
                                <a:solidFill>
                                  <a:schemeClr val="tx1"/>
                                </a:solidFill>
                                <a:latin typeface="Cambria Math" panose="02040503050406030204" pitchFamily="18" charset="0"/>
                              </a:rPr>
                            </m:ctrlPr>
                          </m:sSubPr>
                          <m:e>
                            <m:r>
                              <a:rPr lang="en-SG" sz="2000" i="1">
                                <a:solidFill>
                                  <a:schemeClr val="tx1"/>
                                </a:solidFill>
                                <a:latin typeface="Cambria Math" panose="02040503050406030204" pitchFamily="18" charset="0"/>
                              </a:rPr>
                              <m:t>𝑎</m:t>
                            </m:r>
                          </m:e>
                          <m:sub>
                            <m:r>
                              <a:rPr lang="en-SG" sz="2000" i="1">
                                <a:solidFill>
                                  <a:schemeClr val="tx1"/>
                                </a:solidFill>
                                <a:latin typeface="Cambria Math" panose="02040503050406030204" pitchFamily="18" charset="0"/>
                              </a:rPr>
                              <m:t>𝑖</m:t>
                            </m:r>
                          </m:sub>
                        </m:sSub>
                      </m:e>
                    </m:nary>
                    <m:r>
                      <a:rPr lang="en-SG" sz="2000" i="1">
                        <a:solidFill>
                          <a:schemeClr val="tx1"/>
                        </a:solidFill>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𝑎</m:t>
                        </m:r>
                      </m:e>
                      <m:sub>
                        <m:r>
                          <a:rPr lang="en-SG" sz="2000" i="1">
                            <a:latin typeface="Cambria Math" panose="02040503050406030204" pitchFamily="18" charset="0"/>
                          </a:rPr>
                          <m:t>𝑘</m:t>
                        </m:r>
                        <m:r>
                          <a:rPr lang="en-SG" sz="2000" i="1">
                            <a:latin typeface="Cambria Math" panose="02040503050406030204" pitchFamily="18" charset="0"/>
                          </a:rPr>
                          <m:t>+1</m:t>
                        </m:r>
                      </m:sub>
                    </m:sSub>
                    <m:r>
                      <a:rPr lang="en-SG" sz="2000" b="0" i="1" smtClean="0">
                        <a:latin typeface="Cambria Math" panose="02040503050406030204" pitchFamily="18" charset="0"/>
                      </a:rPr>
                      <m:t>+</m:t>
                    </m:r>
                    <m:nary>
                      <m:naryPr>
                        <m:chr m:val="∑"/>
                        <m:ctrlPr>
                          <a:rPr lang="en-SG" sz="2000" i="1">
                            <a:solidFill>
                              <a:schemeClr val="tx1"/>
                            </a:solidFill>
                            <a:latin typeface="Cambria Math" panose="02040503050406030204" pitchFamily="18" charset="0"/>
                          </a:rPr>
                        </m:ctrlPr>
                      </m:naryPr>
                      <m:sub>
                        <m:r>
                          <m:rPr>
                            <m:brk m:alnAt="23"/>
                          </m:rPr>
                          <a:rPr lang="en-SG" sz="2000" i="1">
                            <a:solidFill>
                              <a:schemeClr val="tx1"/>
                            </a:solidFill>
                            <a:latin typeface="Cambria Math" panose="02040503050406030204" pitchFamily="18" charset="0"/>
                          </a:rPr>
                          <m:t>𝑖</m:t>
                        </m:r>
                        <m:r>
                          <a:rPr lang="en-SG" sz="2000" i="1">
                            <a:solidFill>
                              <a:schemeClr val="tx1"/>
                            </a:solidFill>
                            <a:latin typeface="Cambria Math" panose="02040503050406030204" pitchFamily="18" charset="0"/>
                          </a:rPr>
                          <m:t>=1</m:t>
                        </m:r>
                      </m:sub>
                      <m:sup>
                        <m:r>
                          <a:rPr lang="en-SG" sz="2000" i="1">
                            <a:solidFill>
                              <a:schemeClr val="tx1"/>
                            </a:solidFill>
                            <a:latin typeface="Cambria Math" panose="02040503050406030204" pitchFamily="18" charset="0"/>
                          </a:rPr>
                          <m:t>𝑘</m:t>
                        </m:r>
                      </m:sup>
                      <m:e>
                        <m:sSub>
                          <m:sSubPr>
                            <m:ctrlPr>
                              <a:rPr lang="en-SG" sz="2000" i="1">
                                <a:solidFill>
                                  <a:schemeClr val="tx1"/>
                                </a:solidFill>
                                <a:latin typeface="Cambria Math" panose="02040503050406030204" pitchFamily="18" charset="0"/>
                              </a:rPr>
                            </m:ctrlPr>
                          </m:sSubPr>
                          <m:e>
                            <m:r>
                              <a:rPr lang="en-SG" sz="2000" i="1">
                                <a:solidFill>
                                  <a:schemeClr val="tx1"/>
                                </a:solidFill>
                                <a:latin typeface="Cambria Math" panose="02040503050406030204" pitchFamily="18" charset="0"/>
                              </a:rPr>
                              <m:t>𝑏</m:t>
                            </m:r>
                          </m:e>
                          <m:sub>
                            <m:r>
                              <a:rPr lang="en-SG" sz="2000" i="1">
                                <a:solidFill>
                                  <a:schemeClr val="tx1"/>
                                </a:solidFill>
                                <a:latin typeface="Cambria Math" panose="02040503050406030204" pitchFamily="18" charset="0"/>
                              </a:rPr>
                              <m:t>𝑖</m:t>
                            </m:r>
                          </m:sub>
                        </m:sSub>
                      </m:e>
                    </m:nary>
                  </m:oMath>
                </a14:m>
                <a:r>
                  <a:rPr lang="en-SG" sz="2000" dirty="0">
                    <a:solidFill>
                      <a:schemeClr val="tx1"/>
                    </a:solidFill>
                  </a:rPr>
                  <a:t> </a:t>
                </a:r>
                <a14:m>
                  <m:oMath xmlns:m="http://schemas.openxmlformats.org/officeDocument/2006/math">
                    <m:r>
                      <a:rPr lang="en-SG" sz="2000" i="1">
                        <a:solidFill>
                          <a:schemeClr val="tx1"/>
                        </a:solidFill>
                        <a:latin typeface="Cambria Math" panose="02040503050406030204" pitchFamily="18" charset="0"/>
                      </a:rPr>
                      <m:t>+</m:t>
                    </m:r>
                  </m:oMath>
                </a14:m>
                <a:r>
                  <a:rPr lang="en-SG" sz="2000" dirty="0"/>
                  <a:t> </a:t>
                </a:r>
                <a14:m>
                  <m:oMath xmlns:m="http://schemas.openxmlformats.org/officeDocument/2006/math">
                    <m:sSub>
                      <m:sSubPr>
                        <m:ctrlPr>
                          <a:rPr lang="en-SG" sz="2000" i="1">
                            <a:latin typeface="Cambria Math" panose="02040503050406030204" pitchFamily="18" charset="0"/>
                          </a:rPr>
                        </m:ctrlPr>
                      </m:sSubPr>
                      <m:e>
                        <m:r>
                          <a:rPr lang="en-SG" sz="2000" i="1">
                            <a:latin typeface="Cambria Math" panose="02040503050406030204" pitchFamily="18" charset="0"/>
                          </a:rPr>
                          <m:t>𝑏</m:t>
                        </m:r>
                      </m:e>
                      <m:sub>
                        <m:r>
                          <a:rPr lang="en-SG" sz="2000" i="1">
                            <a:latin typeface="Cambria Math" panose="02040503050406030204" pitchFamily="18" charset="0"/>
                          </a:rPr>
                          <m:t>𝑘</m:t>
                        </m:r>
                        <m:r>
                          <a:rPr lang="en-SG" sz="2000" i="1">
                            <a:latin typeface="Cambria Math" panose="02040503050406030204" pitchFamily="18" charset="0"/>
                          </a:rPr>
                          <m:t>+1</m:t>
                        </m:r>
                      </m:sub>
                    </m:sSub>
                  </m:oMath>
                </a14:m>
                <a:r>
                  <a:rPr lang="en-SG" sz="2000" dirty="0"/>
                  <a:t> </a:t>
                </a:r>
                <a:r>
                  <a:rPr lang="en-SG" sz="2000" dirty="0">
                    <a:solidFill>
                      <a:srgbClr val="006600"/>
                    </a:solidFill>
                  </a:rPr>
                  <a:t>(by the associative and</a:t>
                </a:r>
              </a:p>
              <a:p>
                <a:pPr>
                  <a:spcBef>
                    <a:spcPts val="600"/>
                  </a:spcBef>
                  <a:tabLst>
                    <a:tab pos="444500" algn="l"/>
                    <a:tab pos="1611313" algn="l"/>
                    <a:tab pos="4843463" algn="l"/>
                  </a:tabLst>
                </a:pPr>
                <a:r>
                  <a:rPr lang="en-SG" sz="2000" dirty="0">
                    <a:solidFill>
                      <a:srgbClr val="006600"/>
                    </a:solidFill>
                  </a:rPr>
                  <a:t>			commutative laws of algebra)</a:t>
                </a:r>
                <a:endParaRPr lang="en-SG" sz="2000" dirty="0"/>
              </a:p>
              <a:p>
                <a:pPr>
                  <a:spcBef>
                    <a:spcPts val="600"/>
                  </a:spcBef>
                  <a:tabLst>
                    <a:tab pos="444500" algn="l"/>
                    <a:tab pos="1611313" algn="l"/>
                  </a:tabLst>
                </a:pPr>
                <a:r>
                  <a:rPr lang="en-SG" sz="2000" dirty="0"/>
                  <a:t>		</a:t>
                </a:r>
                <a14:m>
                  <m:oMath xmlns:m="http://schemas.openxmlformats.org/officeDocument/2006/math">
                    <m:r>
                      <a:rPr lang="en-SG" sz="2000" b="0" i="1" smtClean="0">
                        <a:latin typeface="Cambria Math" panose="02040503050406030204" pitchFamily="18" charset="0"/>
                      </a:rPr>
                      <m:t>=</m:t>
                    </m:r>
                  </m:oMath>
                </a14:m>
                <a:r>
                  <a:rPr lang="en-SG" sz="2000" dirty="0"/>
                  <a:t> </a:t>
                </a:r>
                <a14:m>
                  <m:oMath xmlns:m="http://schemas.openxmlformats.org/officeDocument/2006/math">
                    <m:nary>
                      <m:naryPr>
                        <m:chr m:val="∑"/>
                        <m:ctrlPr>
                          <a:rPr lang="en-SG" sz="2000" i="1">
                            <a:latin typeface="Cambria Math" panose="02040503050406030204" pitchFamily="18" charset="0"/>
                          </a:rPr>
                        </m:ctrlPr>
                      </m:naryPr>
                      <m:sub>
                        <m:r>
                          <m:rPr>
                            <m:brk m:alnAt="23"/>
                          </m:rPr>
                          <a:rPr lang="en-SG" sz="2000" i="1">
                            <a:latin typeface="Cambria Math" panose="02040503050406030204" pitchFamily="18" charset="0"/>
                          </a:rPr>
                          <m:t>𝑖</m:t>
                        </m:r>
                        <m:r>
                          <a:rPr lang="en-SG" sz="2000" i="1">
                            <a:latin typeface="Cambria Math" panose="02040503050406030204" pitchFamily="18" charset="0"/>
                          </a:rPr>
                          <m:t>=1</m:t>
                        </m:r>
                      </m:sub>
                      <m:sup>
                        <m:r>
                          <a:rPr lang="en-SG" sz="2000" i="1">
                            <a:latin typeface="Cambria Math" panose="02040503050406030204" pitchFamily="18" charset="0"/>
                          </a:rPr>
                          <m:t>𝑘</m:t>
                        </m:r>
                        <m:r>
                          <a:rPr lang="en-SG" sz="2000" b="0" i="1" smtClean="0">
                            <a:latin typeface="Cambria Math" panose="02040503050406030204" pitchFamily="18" charset="0"/>
                          </a:rPr>
                          <m:t>+1</m:t>
                        </m:r>
                      </m:sup>
                      <m:e>
                        <m:sSub>
                          <m:sSubPr>
                            <m:ctrlPr>
                              <a:rPr lang="en-SG" sz="2000" i="1">
                                <a:latin typeface="Cambria Math" panose="02040503050406030204" pitchFamily="18" charset="0"/>
                              </a:rPr>
                            </m:ctrlPr>
                          </m:sSubPr>
                          <m:e>
                            <m:r>
                              <a:rPr lang="en-SG" sz="2000" i="1">
                                <a:latin typeface="Cambria Math" panose="02040503050406030204" pitchFamily="18" charset="0"/>
                              </a:rPr>
                              <m:t>𝑎</m:t>
                            </m:r>
                          </m:e>
                          <m:sub>
                            <m:r>
                              <a:rPr lang="en-SG" sz="2000" i="1">
                                <a:latin typeface="Cambria Math" panose="02040503050406030204" pitchFamily="18" charset="0"/>
                              </a:rPr>
                              <m:t>𝑖</m:t>
                            </m:r>
                          </m:sub>
                        </m:sSub>
                      </m:e>
                    </m:nary>
                    <m:r>
                      <a:rPr lang="en-SG" sz="2000" i="1">
                        <a:latin typeface="Cambria Math" panose="02040503050406030204" pitchFamily="18" charset="0"/>
                      </a:rPr>
                      <m:t>+</m:t>
                    </m:r>
                    <m:nary>
                      <m:naryPr>
                        <m:chr m:val="∑"/>
                        <m:ctrlPr>
                          <a:rPr lang="en-SG" sz="2000" i="1">
                            <a:latin typeface="Cambria Math" panose="02040503050406030204" pitchFamily="18" charset="0"/>
                          </a:rPr>
                        </m:ctrlPr>
                      </m:naryPr>
                      <m:sub>
                        <m:r>
                          <m:rPr>
                            <m:brk m:alnAt="23"/>
                          </m:rPr>
                          <a:rPr lang="en-SG" sz="2000" i="1">
                            <a:latin typeface="Cambria Math" panose="02040503050406030204" pitchFamily="18" charset="0"/>
                          </a:rPr>
                          <m:t>𝑖</m:t>
                        </m:r>
                        <m:r>
                          <a:rPr lang="en-SG" sz="2000" i="1">
                            <a:latin typeface="Cambria Math" panose="02040503050406030204" pitchFamily="18" charset="0"/>
                          </a:rPr>
                          <m:t>=1</m:t>
                        </m:r>
                      </m:sub>
                      <m:sup>
                        <m:r>
                          <a:rPr lang="en-SG" sz="2000" i="1">
                            <a:latin typeface="Cambria Math" panose="02040503050406030204" pitchFamily="18" charset="0"/>
                          </a:rPr>
                          <m:t>𝑘</m:t>
                        </m:r>
                        <m:r>
                          <a:rPr lang="en-SG" sz="2000" b="0" i="1" smtClean="0">
                            <a:latin typeface="Cambria Math" panose="02040503050406030204" pitchFamily="18" charset="0"/>
                          </a:rPr>
                          <m:t>+1</m:t>
                        </m:r>
                      </m:sup>
                      <m:e>
                        <m:sSub>
                          <m:sSubPr>
                            <m:ctrlPr>
                              <a:rPr lang="en-SG" sz="2000" i="1">
                                <a:latin typeface="Cambria Math" panose="02040503050406030204" pitchFamily="18" charset="0"/>
                              </a:rPr>
                            </m:ctrlPr>
                          </m:sSubPr>
                          <m:e>
                            <m:r>
                              <a:rPr lang="en-SG" sz="2000" i="1">
                                <a:latin typeface="Cambria Math" panose="02040503050406030204" pitchFamily="18" charset="0"/>
                              </a:rPr>
                              <m:t>𝑏</m:t>
                            </m:r>
                          </m:e>
                          <m:sub>
                            <m:r>
                              <a:rPr lang="en-SG" sz="2000" i="1">
                                <a:latin typeface="Cambria Math" panose="02040503050406030204" pitchFamily="18" charset="0"/>
                              </a:rPr>
                              <m:t>𝑖</m:t>
                            </m:r>
                          </m:sub>
                        </m:sSub>
                      </m:e>
                    </m:nary>
                  </m:oMath>
                </a14:m>
                <a:r>
                  <a:rPr lang="en-SG" sz="2000" dirty="0"/>
                  <a:t> </a:t>
                </a:r>
                <a:r>
                  <a:rPr lang="en-SG" sz="2000" dirty="0">
                    <a:solidFill>
                      <a:srgbClr val="006600"/>
                    </a:solidFill>
                  </a:rPr>
                  <a:t>(by definition of </a:t>
                </a:r>
                <a14:m>
                  <m:oMath xmlns:m="http://schemas.openxmlformats.org/officeDocument/2006/math">
                    <m:r>
                      <a:rPr lang="en-SG" sz="1600" i="1">
                        <a:solidFill>
                          <a:srgbClr val="006600"/>
                        </a:solidFill>
                        <a:latin typeface="Cambria Math" panose="02040503050406030204" pitchFamily="18" charset="0"/>
                        <a:ea typeface="Cambria Math" panose="02040503050406030204" pitchFamily="18" charset="0"/>
                      </a:rPr>
                      <m:t>∑)</m:t>
                    </m:r>
                  </m:oMath>
                </a14:m>
                <a:endParaRPr lang="en-SG" sz="2000" dirty="0"/>
              </a:p>
              <a:p>
                <a:pPr>
                  <a:spcBef>
                    <a:spcPts val="600"/>
                  </a:spcBef>
                  <a:tabLst>
                    <a:tab pos="444500" algn="l"/>
                    <a:tab pos="1611313" algn="l"/>
                  </a:tabLst>
                </a:pPr>
                <a:r>
                  <a:rPr lang="en-SG" sz="2000" dirty="0"/>
                  <a:t>	Therefore </a:t>
                </a:r>
                <a14:m>
                  <m:oMath xmlns:m="http://schemas.openxmlformats.org/officeDocument/2006/math">
                    <m:r>
                      <a:rPr lang="en-SG" sz="2000" i="1" dirty="0" smtClean="0">
                        <a:latin typeface="Cambria Math" panose="02040503050406030204" pitchFamily="18" charset="0"/>
                      </a:rPr>
                      <m:t>𝑃</m:t>
                    </m:r>
                    <m:r>
                      <a:rPr lang="en-SG" sz="2000" i="1" dirty="0" smtClean="0">
                        <a:latin typeface="Cambria Math" panose="02040503050406030204" pitchFamily="18" charset="0"/>
                      </a:rPr>
                      <m:t>(</m:t>
                    </m:r>
                    <m:r>
                      <a:rPr lang="en-SG" sz="2000" i="1" dirty="0" smtClean="0">
                        <a:latin typeface="Cambria Math" panose="02040503050406030204" pitchFamily="18" charset="0"/>
                      </a:rPr>
                      <m:t>𝑘</m:t>
                    </m:r>
                    <m:r>
                      <a:rPr lang="en-SG" sz="2000" i="1" dirty="0" smtClean="0">
                        <a:latin typeface="Cambria Math" panose="02040503050406030204" pitchFamily="18" charset="0"/>
                      </a:rPr>
                      <m:t>+1) </m:t>
                    </m:r>
                  </m:oMath>
                </a14:m>
                <a:r>
                  <a:rPr lang="en-SG" sz="2000" dirty="0"/>
                  <a:t>is true.</a:t>
                </a:r>
              </a:p>
              <a:p>
                <a:pPr>
                  <a:spcBef>
                    <a:spcPts val="600"/>
                  </a:spcBef>
                  <a:tabLst>
                    <a:tab pos="444500" algn="l"/>
                    <a:tab pos="1611313" algn="l"/>
                  </a:tabLst>
                </a:pPr>
                <a:r>
                  <a:rPr lang="en-SG" sz="2200" dirty="0"/>
                  <a:t>5.	Therefore </a:t>
                </a:r>
                <a14:m>
                  <m:oMath xmlns:m="http://schemas.openxmlformats.org/officeDocument/2006/math">
                    <m:r>
                      <a:rPr lang="en-SG" sz="2200" i="1" dirty="0" smtClean="0">
                        <a:latin typeface="Cambria Math" panose="02040503050406030204" pitchFamily="18" charset="0"/>
                      </a:rPr>
                      <m:t>𝑃</m:t>
                    </m:r>
                    <m:r>
                      <a:rPr lang="en-SG" sz="2200" i="1" dirty="0" smtClean="0">
                        <a:latin typeface="Cambria Math" panose="02040503050406030204" pitchFamily="18" charset="0"/>
                      </a:rPr>
                      <m:t>(</m:t>
                    </m:r>
                    <m:r>
                      <a:rPr lang="en-SG" sz="2200" i="1" dirty="0" smtClean="0">
                        <a:latin typeface="Cambria Math" panose="02040503050406030204" pitchFamily="18" charset="0"/>
                      </a:rPr>
                      <m:t>𝑛</m:t>
                    </m:r>
                    <m:r>
                      <a:rPr lang="en-SG" sz="2200" i="1" dirty="0" smtClean="0">
                        <a:latin typeface="Cambria Math" panose="02040503050406030204" pitchFamily="18" charset="0"/>
                      </a:rPr>
                      <m:t>)</m:t>
                    </m:r>
                  </m:oMath>
                </a14:m>
                <a:r>
                  <a:rPr lang="en-SG" sz="2200" dirty="0"/>
                  <a:t> is true for any positive integer </a:t>
                </a:r>
                <a14:m>
                  <m:oMath xmlns:m="http://schemas.openxmlformats.org/officeDocument/2006/math">
                    <m:r>
                      <a:rPr lang="en-SG" sz="2200" i="1" dirty="0" smtClean="0">
                        <a:latin typeface="Cambria Math" panose="02040503050406030204" pitchFamily="18" charset="0"/>
                      </a:rPr>
                      <m:t>𝑛</m:t>
                    </m:r>
                  </m:oMath>
                </a14:m>
                <a:r>
                  <a:rPr lang="en-SG" sz="2200" dirty="0"/>
                  <a:t>.</a:t>
                </a:r>
              </a:p>
            </p:txBody>
          </p:sp>
        </mc:Choice>
        <mc:Fallback xmlns="">
          <p:sp>
            <p:nvSpPr>
              <p:cNvPr id="35" name="TextBox 34">
                <a:extLst>
                  <a:ext uri="{FF2B5EF4-FFF2-40B4-BE49-F238E27FC236}">
                    <a16:creationId xmlns:a16="http://schemas.microsoft.com/office/drawing/2014/main" id="{CE36C5FF-5740-4D23-91B0-7B61DD63B692}"/>
                  </a:ext>
                </a:extLst>
              </p:cNvPr>
              <p:cNvSpPr txBox="1">
                <a:spLocks noRot="1" noChangeAspect="1" noMove="1" noResize="1" noEditPoints="1" noAdjustHandles="1" noChangeArrowheads="1" noChangeShapeType="1" noTextEdit="1"/>
              </p:cNvSpPr>
              <p:nvPr/>
            </p:nvSpPr>
            <p:spPr>
              <a:xfrm>
                <a:off x="369739" y="2447244"/>
                <a:ext cx="8477267" cy="3239413"/>
              </a:xfrm>
              <a:prstGeom prst="rect">
                <a:avLst/>
              </a:prstGeom>
              <a:blipFill>
                <a:blip r:embed="rId4"/>
                <a:stretch>
                  <a:fillRect l="-1007" t="-1692" b="-375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858E37E-2234-4DCB-9B9B-4D94E1B13309}"/>
                  </a:ext>
                </a:extLst>
              </p:cNvPr>
              <p:cNvSpPr txBox="1"/>
              <p:nvPr/>
            </p:nvSpPr>
            <p:spPr>
              <a:xfrm>
                <a:off x="4977493" y="1350961"/>
                <a:ext cx="3595007" cy="8533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SG" i="1" smtClean="0">
                              <a:latin typeface="Cambria Math" panose="02040503050406030204" pitchFamily="18" charset="0"/>
                            </a:rPr>
                          </m:ctrlPr>
                        </m:naryPr>
                        <m:sub>
                          <m:r>
                            <m:rPr>
                              <m:brk m:alnAt="23"/>
                            </m:rPr>
                            <a:rPr lang="en-SG" b="0" i="1" smtClean="0">
                              <a:latin typeface="Cambria Math" panose="02040503050406030204" pitchFamily="18" charset="0"/>
                            </a:rPr>
                            <m:t>𝑖</m:t>
                          </m:r>
                          <m:r>
                            <a:rPr lang="en-SG" b="0" i="1" smtClean="0">
                              <a:latin typeface="Cambria Math" panose="02040503050406030204" pitchFamily="18" charset="0"/>
                            </a:rPr>
                            <m:t>=1</m:t>
                          </m:r>
                        </m:sub>
                        <m:sup>
                          <m:r>
                            <a:rPr lang="en-SG" b="0" i="1" smtClean="0">
                              <a:latin typeface="Cambria Math" panose="02040503050406030204" pitchFamily="18" charset="0"/>
                            </a:rPr>
                            <m:t>𝑛</m:t>
                          </m:r>
                        </m:sup>
                        <m:e>
                          <m:d>
                            <m:dPr>
                              <m:ctrlPr>
                                <a:rPr lang="en-SG" i="1" smtClean="0">
                                  <a:latin typeface="Cambria Math" panose="02040503050406030204" pitchFamily="18" charset="0"/>
                                </a:rPr>
                              </m:ctrlPr>
                            </m:dPr>
                            <m:e>
                              <m:sSub>
                                <m:sSubPr>
                                  <m:ctrlPr>
                                    <a:rPr lang="en-SG" i="1" smtClean="0">
                                      <a:latin typeface="Cambria Math" panose="02040503050406030204" pitchFamily="18" charset="0"/>
                                    </a:rPr>
                                  </m:ctrlPr>
                                </m:sSubPr>
                                <m:e>
                                  <m:r>
                                    <a:rPr lang="en-SG" b="0" i="1" smtClean="0">
                                      <a:latin typeface="Cambria Math" panose="02040503050406030204" pitchFamily="18" charset="0"/>
                                    </a:rPr>
                                    <m:t>𝑎</m:t>
                                  </m:r>
                                </m:e>
                                <m:sub>
                                  <m:r>
                                    <a:rPr lang="en-SG" b="0" i="1" smtClean="0">
                                      <a:latin typeface="Cambria Math" panose="02040503050406030204" pitchFamily="18" charset="0"/>
                                    </a:rPr>
                                    <m:t>𝑖</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𝑏</m:t>
                                  </m:r>
                                </m:e>
                                <m:sub>
                                  <m:r>
                                    <a:rPr lang="en-SG" b="0" i="1" smtClean="0">
                                      <a:latin typeface="Cambria Math" panose="02040503050406030204" pitchFamily="18" charset="0"/>
                                    </a:rPr>
                                    <m:t>𝑖</m:t>
                                  </m:r>
                                </m:sub>
                              </m:sSub>
                            </m:e>
                          </m:d>
                        </m:e>
                      </m:nary>
                      <m:r>
                        <a:rPr lang="en-SG" b="0" i="1" smtClean="0">
                          <a:latin typeface="Cambria Math" panose="02040503050406030204" pitchFamily="18" charset="0"/>
                        </a:rPr>
                        <m:t>=</m:t>
                      </m:r>
                      <m:nary>
                        <m:naryPr>
                          <m:chr m:val="∑"/>
                          <m:ctrlPr>
                            <a:rPr lang="en-SG" b="0" i="1" smtClean="0">
                              <a:latin typeface="Cambria Math" panose="02040503050406030204" pitchFamily="18" charset="0"/>
                            </a:rPr>
                          </m:ctrlPr>
                        </m:naryPr>
                        <m:sub>
                          <m:r>
                            <m:rPr>
                              <m:brk m:alnAt="23"/>
                            </m:rPr>
                            <a:rPr lang="en-SG" b="0" i="1" smtClean="0">
                              <a:latin typeface="Cambria Math" panose="02040503050406030204" pitchFamily="18" charset="0"/>
                            </a:rPr>
                            <m:t>𝑖</m:t>
                          </m:r>
                          <m:r>
                            <a:rPr lang="en-SG" b="0" i="1" smtClean="0">
                              <a:latin typeface="Cambria Math" panose="02040503050406030204" pitchFamily="18" charset="0"/>
                            </a:rPr>
                            <m:t>=1</m:t>
                          </m:r>
                        </m:sub>
                        <m:sup>
                          <m:r>
                            <a:rPr lang="en-SG" b="0" i="1" smtClean="0">
                              <a:latin typeface="Cambria Math" panose="02040503050406030204" pitchFamily="18" charset="0"/>
                            </a:rPr>
                            <m:t>𝑛</m:t>
                          </m:r>
                        </m:sup>
                        <m:e>
                          <m:sSub>
                            <m:sSubPr>
                              <m:ctrlPr>
                                <a:rPr lang="en-SG" b="0" i="1" smtClean="0">
                                  <a:latin typeface="Cambria Math" panose="02040503050406030204" pitchFamily="18" charset="0"/>
                                </a:rPr>
                              </m:ctrlPr>
                            </m:sSubPr>
                            <m:e>
                              <m:r>
                                <a:rPr lang="en-SG" b="0" i="1" smtClean="0">
                                  <a:latin typeface="Cambria Math" panose="02040503050406030204" pitchFamily="18" charset="0"/>
                                </a:rPr>
                                <m:t>𝑎</m:t>
                              </m:r>
                            </m:e>
                            <m:sub>
                              <m:r>
                                <a:rPr lang="en-SG" b="0" i="1" smtClean="0">
                                  <a:latin typeface="Cambria Math" panose="02040503050406030204" pitchFamily="18" charset="0"/>
                                </a:rPr>
                                <m:t>𝑖</m:t>
                              </m:r>
                            </m:sub>
                          </m:sSub>
                        </m:e>
                      </m:nary>
                      <m:r>
                        <a:rPr lang="en-SG" b="0" i="1" smtClean="0">
                          <a:latin typeface="Cambria Math" panose="02040503050406030204" pitchFamily="18" charset="0"/>
                        </a:rPr>
                        <m:t>+</m:t>
                      </m:r>
                      <m:nary>
                        <m:naryPr>
                          <m:chr m:val="∑"/>
                          <m:ctrlPr>
                            <a:rPr lang="en-SG" i="1">
                              <a:latin typeface="Cambria Math" panose="02040503050406030204" pitchFamily="18" charset="0"/>
                            </a:rPr>
                          </m:ctrlPr>
                        </m:naryPr>
                        <m:sub>
                          <m:r>
                            <m:rPr>
                              <m:brk m:alnAt="23"/>
                            </m:rPr>
                            <a:rPr lang="en-SG" i="1">
                              <a:latin typeface="Cambria Math" panose="02040503050406030204" pitchFamily="18" charset="0"/>
                            </a:rPr>
                            <m:t>𝑖</m:t>
                          </m:r>
                          <m:r>
                            <a:rPr lang="en-SG" i="1">
                              <a:latin typeface="Cambria Math" panose="02040503050406030204" pitchFamily="18" charset="0"/>
                            </a:rPr>
                            <m:t>=1</m:t>
                          </m:r>
                        </m:sub>
                        <m:sup>
                          <m:r>
                            <a:rPr lang="en-SG" i="1">
                              <a:latin typeface="Cambria Math" panose="02040503050406030204" pitchFamily="18" charset="0"/>
                            </a:rPr>
                            <m:t>𝑛</m:t>
                          </m:r>
                        </m:sup>
                        <m:e>
                          <m:sSub>
                            <m:sSubPr>
                              <m:ctrlPr>
                                <a:rPr lang="en-SG" i="1">
                                  <a:latin typeface="Cambria Math" panose="02040503050406030204" pitchFamily="18" charset="0"/>
                                </a:rPr>
                              </m:ctrlPr>
                            </m:sSubPr>
                            <m:e>
                              <m:r>
                                <a:rPr lang="en-SG" b="0" i="1" smtClean="0">
                                  <a:latin typeface="Cambria Math" panose="02040503050406030204" pitchFamily="18" charset="0"/>
                                </a:rPr>
                                <m:t>𝑏</m:t>
                              </m:r>
                            </m:e>
                            <m:sub>
                              <m:r>
                                <a:rPr lang="en-SG" i="1">
                                  <a:latin typeface="Cambria Math" panose="02040503050406030204" pitchFamily="18" charset="0"/>
                                </a:rPr>
                                <m:t>𝑖</m:t>
                              </m:r>
                            </m:sub>
                          </m:sSub>
                        </m:e>
                      </m:nary>
                      <m:r>
                        <a:rPr lang="en-SG" b="0" i="1" smtClean="0">
                          <a:latin typeface="Cambria Math" panose="02040503050406030204" pitchFamily="18" charset="0"/>
                        </a:rPr>
                        <m:t>.</m:t>
                      </m:r>
                    </m:oMath>
                  </m:oMathPara>
                </a14:m>
                <a:endParaRPr lang="en-SG" dirty="0"/>
              </a:p>
            </p:txBody>
          </p:sp>
        </mc:Choice>
        <mc:Fallback xmlns="">
          <p:sp>
            <p:nvSpPr>
              <p:cNvPr id="27" name="TextBox 26">
                <a:extLst>
                  <a:ext uri="{FF2B5EF4-FFF2-40B4-BE49-F238E27FC236}">
                    <a16:creationId xmlns:a16="http://schemas.microsoft.com/office/drawing/2014/main" id="{2858E37E-2234-4DCB-9B9B-4D94E1B13309}"/>
                  </a:ext>
                </a:extLst>
              </p:cNvPr>
              <p:cNvSpPr txBox="1">
                <a:spLocks noRot="1" noChangeAspect="1" noMove="1" noResize="1" noEditPoints="1" noAdjustHandles="1" noChangeArrowheads="1" noChangeShapeType="1" noTextEdit="1"/>
              </p:cNvSpPr>
              <p:nvPr/>
            </p:nvSpPr>
            <p:spPr>
              <a:xfrm>
                <a:off x="4977493" y="1350961"/>
                <a:ext cx="3595007" cy="853311"/>
              </a:xfrm>
              <a:prstGeom prst="rect">
                <a:avLst/>
              </a:prstGeom>
              <a:blipFill>
                <a:blip r:embed="rId5"/>
                <a:stretch>
                  <a:fillRect/>
                </a:stretch>
              </a:blipFill>
            </p:spPr>
            <p:txBody>
              <a:bodyPr/>
              <a:lstStyle/>
              <a:p>
                <a:r>
                  <a:rPr lang="en-SG">
                    <a:noFill/>
                  </a:rPr>
                  <a:t> </a:t>
                </a:r>
              </a:p>
            </p:txBody>
          </p:sp>
        </mc:Fallback>
      </mc:AlternateContent>
      <p:sp>
        <p:nvSpPr>
          <p:cNvPr id="30" name="Oval 29">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3103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Sequences	Mathematical Induction I 	Mathematical Induction II	Well-Ordering Principle	</a:t>
            </a:r>
            <a:r>
              <a:rPr lang="en-SG" sz="1050" dirty="0">
                <a:solidFill>
                  <a:schemeClr val="bg1"/>
                </a:solidFill>
              </a:rPr>
              <a:t> </a:t>
            </a:r>
            <a:r>
              <a:rPr lang="en-SG" sz="1200" b="1" dirty="0">
                <a:solidFill>
                  <a:schemeClr val="accent4">
                    <a:lumMod val="60000"/>
                    <a:lumOff val="40000"/>
                  </a:schemeClr>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53</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Recursively Defined Sets</a:t>
            </a:r>
            <a:endParaRPr lang="en-SG" sz="1100" dirty="0">
              <a:solidFill>
                <a:schemeClr val="bg1"/>
              </a:solidFill>
            </a:endParaRPr>
          </a:p>
        </p:txBody>
      </p:sp>
      <p:sp>
        <p:nvSpPr>
          <p:cNvPr id="23" name="Oval 22"/>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4114800" y="2959768"/>
            <a:ext cx="65" cy="276999"/>
          </a:xfrm>
          <a:prstGeom prst="rect">
            <a:avLst/>
          </a:prstGeom>
          <a:noFill/>
        </p:spPr>
        <p:txBody>
          <a:bodyPr wrap="none" lIns="0" tIns="0" rIns="0" bIns="0" rtlCol="0">
            <a:spAutoFit/>
          </a:bodyPr>
          <a:lstStyle/>
          <a:p>
            <a:endParaRPr lang="en-US" dirty="0"/>
          </a:p>
        </p:txBody>
      </p:sp>
      <p:sp>
        <p:nvSpPr>
          <p:cNvPr id="30" name="TextBox 29">
            <a:extLst>
              <a:ext uri="{FF2B5EF4-FFF2-40B4-BE49-F238E27FC236}">
                <a16:creationId xmlns:a16="http://schemas.microsoft.com/office/drawing/2014/main" id="{FA8ADF94-D221-498D-9FF5-FD9D52E12EEA}"/>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8.5.3. Recursively Defined Sets</a:t>
            </a:r>
            <a:endParaRPr lang="en-SG" sz="2000" dirty="0">
              <a:solidFill>
                <a:schemeClr val="bg1"/>
              </a:solidFill>
            </a:endParaRPr>
          </a:p>
        </p:txBody>
      </p:sp>
      <p:grpSp>
        <p:nvGrpSpPr>
          <p:cNvPr id="34" name="Group 33">
            <a:extLst>
              <a:ext uri="{FF2B5EF4-FFF2-40B4-BE49-F238E27FC236}">
                <a16:creationId xmlns:a16="http://schemas.microsoft.com/office/drawing/2014/main" id="{64DE46B0-87A9-4949-BDA6-E1D55BB77EC7}"/>
              </a:ext>
            </a:extLst>
          </p:cNvPr>
          <p:cNvGrpSpPr/>
          <p:nvPr/>
        </p:nvGrpSpPr>
        <p:grpSpPr>
          <a:xfrm>
            <a:off x="579393" y="1483185"/>
            <a:ext cx="7761215" cy="3334248"/>
            <a:chOff x="573490" y="4598517"/>
            <a:chExt cx="7761215" cy="3334248"/>
          </a:xfrm>
        </p:grpSpPr>
        <p:sp>
          <p:nvSpPr>
            <p:cNvPr id="37" name="Rectangle 36">
              <a:extLst>
                <a:ext uri="{FF2B5EF4-FFF2-40B4-BE49-F238E27FC236}">
                  <a16:creationId xmlns:a16="http://schemas.microsoft.com/office/drawing/2014/main" id="{208DC8E2-0F4B-432B-8E9B-7F724F4532D9}"/>
                </a:ext>
              </a:extLst>
            </p:cNvPr>
            <p:cNvSpPr/>
            <p:nvPr/>
          </p:nvSpPr>
          <p:spPr>
            <a:xfrm>
              <a:off x="573490" y="4598517"/>
              <a:ext cx="7761215" cy="333424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Rectangle 39">
              <a:extLst>
                <a:ext uri="{FF2B5EF4-FFF2-40B4-BE49-F238E27FC236}">
                  <a16:creationId xmlns:a16="http://schemas.microsoft.com/office/drawing/2014/main" id="{6E271D90-2F86-4023-8E64-37B9FE97ABA9}"/>
                </a:ext>
              </a:extLst>
            </p:cNvPr>
            <p:cNvSpPr/>
            <p:nvPr/>
          </p:nvSpPr>
          <p:spPr>
            <a:xfrm>
              <a:off x="573490" y="4598517"/>
              <a:ext cx="776121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TextBox 40">
              <a:extLst>
                <a:ext uri="{FF2B5EF4-FFF2-40B4-BE49-F238E27FC236}">
                  <a16:creationId xmlns:a16="http://schemas.microsoft.com/office/drawing/2014/main" id="{448D67E6-657F-4862-8530-8AE3A85258CB}"/>
                </a:ext>
              </a:extLst>
            </p:cNvPr>
            <p:cNvSpPr txBox="1"/>
            <p:nvPr/>
          </p:nvSpPr>
          <p:spPr>
            <a:xfrm>
              <a:off x="650674" y="4645644"/>
              <a:ext cx="5301387" cy="461665"/>
            </a:xfrm>
            <a:prstGeom prst="rect">
              <a:avLst/>
            </a:prstGeom>
            <a:noFill/>
          </p:spPr>
          <p:txBody>
            <a:bodyPr wrap="square" rtlCol="0">
              <a:spAutoFit/>
            </a:bodyPr>
            <a:lstStyle/>
            <a:p>
              <a:r>
                <a:rPr lang="en-SG" sz="2400" dirty="0">
                  <a:solidFill>
                    <a:schemeClr val="bg1"/>
                  </a:solidFill>
                </a:rPr>
                <a:t>Definition</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82FD003-A910-4138-867F-72C1DECBC672}"/>
                    </a:ext>
                  </a:extLst>
                </p:cNvPr>
                <p:cNvSpPr txBox="1"/>
                <p:nvPr/>
              </p:nvSpPr>
              <p:spPr>
                <a:xfrm>
                  <a:off x="650675" y="5255109"/>
                  <a:ext cx="7429176" cy="2677656"/>
                </a:xfrm>
                <a:prstGeom prst="rect">
                  <a:avLst/>
                </a:prstGeom>
                <a:noFill/>
              </p:spPr>
              <p:txBody>
                <a:bodyPr wrap="square" rtlCol="0">
                  <a:spAutoFit/>
                </a:bodyPr>
                <a:lstStyle/>
                <a:p>
                  <a:pPr>
                    <a:spcAft>
                      <a:spcPts val="600"/>
                    </a:spcAft>
                    <a:tabLst>
                      <a:tab pos="6727825" algn="l"/>
                    </a:tabLst>
                  </a:pPr>
                  <a:r>
                    <a:rPr lang="en-SG" sz="2400" dirty="0"/>
                    <a:t>Let </a:t>
                  </a:r>
                  <a14:m>
                    <m:oMath xmlns:m="http://schemas.openxmlformats.org/officeDocument/2006/math">
                      <m:r>
                        <a:rPr lang="en-SG" sz="2400" i="1" dirty="0" smtClean="0">
                          <a:latin typeface="Cambria Math" panose="02040503050406030204" pitchFamily="18" charset="0"/>
                        </a:rPr>
                        <m:t>𝑆</m:t>
                      </m:r>
                    </m:oMath>
                  </a14:m>
                  <a:r>
                    <a:rPr lang="en-SG" sz="2400" dirty="0"/>
                    <a:t> be a finite set with at least one element. A </a:t>
                  </a:r>
                  <a:r>
                    <a:rPr lang="en-SG" sz="2400" b="1" dirty="0"/>
                    <a:t>string over</a:t>
                  </a:r>
                  <a:r>
                    <a:rPr lang="en-SG" sz="2400" dirty="0"/>
                    <a:t> </a:t>
                  </a:r>
                  <a14:m>
                    <m:oMath xmlns:m="http://schemas.openxmlformats.org/officeDocument/2006/math">
                      <m:r>
                        <a:rPr lang="en-SG" sz="2400" i="1" dirty="0" smtClean="0">
                          <a:latin typeface="Cambria Math" panose="02040503050406030204" pitchFamily="18" charset="0"/>
                        </a:rPr>
                        <m:t>𝑆</m:t>
                      </m:r>
                    </m:oMath>
                  </a14:m>
                  <a:r>
                    <a:rPr lang="en-SG" sz="2400" dirty="0"/>
                    <a:t> is a finite sequence of elements from S. The elements of S are called </a:t>
                  </a:r>
                  <a:r>
                    <a:rPr lang="en-SG" sz="2400" b="1" dirty="0"/>
                    <a:t>characters</a:t>
                  </a:r>
                  <a:r>
                    <a:rPr lang="en-SG" sz="2400" dirty="0"/>
                    <a:t> of the string, and the </a:t>
                  </a:r>
                  <a:r>
                    <a:rPr lang="en-SG" sz="2400" b="1" dirty="0"/>
                    <a:t>length</a:t>
                  </a:r>
                  <a:r>
                    <a:rPr lang="en-SG" sz="2400" dirty="0"/>
                    <a:t> of a string is the number of characters it contains. The </a:t>
                  </a:r>
                  <a:r>
                    <a:rPr lang="en-SG" sz="2400" b="1" dirty="0"/>
                    <a:t>null string over </a:t>
                  </a:r>
                  <a14:m>
                    <m:oMath xmlns:m="http://schemas.openxmlformats.org/officeDocument/2006/math">
                      <m:r>
                        <a:rPr lang="en-SG" sz="2400" i="1" dirty="0" smtClean="0">
                          <a:latin typeface="Cambria Math" panose="02040503050406030204" pitchFamily="18" charset="0"/>
                        </a:rPr>
                        <m:t>𝑆</m:t>
                      </m:r>
                    </m:oMath>
                  </a14:m>
                  <a:r>
                    <a:rPr lang="en-SG" sz="2400" dirty="0"/>
                    <a:t> is defined to be the “string” with no characters. It is usually denoted </a:t>
                  </a:r>
                  <a14:m>
                    <m:oMath xmlns:m="http://schemas.openxmlformats.org/officeDocument/2006/math">
                      <m:r>
                        <a:rPr lang="en-SG" sz="2400" i="1" smtClean="0">
                          <a:latin typeface="Cambria Math" panose="02040503050406030204" pitchFamily="18" charset="0"/>
                          <a:ea typeface="Cambria Math" panose="02040503050406030204" pitchFamily="18" charset="0"/>
                        </a:rPr>
                        <m:t>𝜖</m:t>
                      </m:r>
                    </m:oMath>
                  </a14:m>
                  <a:r>
                    <a:rPr lang="en-SG" sz="2400" dirty="0"/>
                    <a:t> and is said to have length 0.</a:t>
                  </a:r>
                </a:p>
              </p:txBody>
            </p:sp>
          </mc:Choice>
          <mc:Fallback xmlns="">
            <p:sp>
              <p:nvSpPr>
                <p:cNvPr id="43" name="TextBox 42">
                  <a:extLst>
                    <a:ext uri="{FF2B5EF4-FFF2-40B4-BE49-F238E27FC236}">
                      <a16:creationId xmlns:a16="http://schemas.microsoft.com/office/drawing/2014/main" id="{682FD003-A910-4138-867F-72C1DECBC672}"/>
                    </a:ext>
                  </a:extLst>
                </p:cNvPr>
                <p:cNvSpPr txBox="1">
                  <a:spLocks noRot="1" noChangeAspect="1" noMove="1" noResize="1" noEditPoints="1" noAdjustHandles="1" noChangeArrowheads="1" noChangeShapeType="1" noTextEdit="1"/>
                </p:cNvSpPr>
                <p:nvPr/>
              </p:nvSpPr>
              <p:spPr>
                <a:xfrm>
                  <a:off x="650675" y="5255109"/>
                  <a:ext cx="7429176" cy="2677656"/>
                </a:xfrm>
                <a:prstGeom prst="rect">
                  <a:avLst/>
                </a:prstGeom>
                <a:blipFill>
                  <a:blip r:embed="rId3"/>
                  <a:stretch>
                    <a:fillRect l="-1314" t="-1822" r="-985" b="-4328"/>
                  </a:stretch>
                </a:blipFill>
              </p:spPr>
              <p:txBody>
                <a:bodyPr/>
                <a:lstStyle/>
                <a:p>
                  <a:r>
                    <a:rPr lang="en-SG">
                      <a:noFill/>
                    </a:rPr>
                    <a:t> </a:t>
                  </a:r>
                </a:p>
              </p:txBody>
            </p:sp>
          </mc:Fallback>
        </mc:AlternateContent>
      </p:grpSp>
      <p:sp>
        <p:nvSpPr>
          <p:cNvPr id="31" name="Oval 30">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191662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Sequences	Mathematical Induction I 	Mathematical Induction II	Well-Ordering Principle	</a:t>
            </a:r>
            <a:r>
              <a:rPr lang="en-SG" sz="1050" dirty="0">
                <a:solidFill>
                  <a:schemeClr val="bg1"/>
                </a:solidFill>
              </a:rPr>
              <a:t> </a:t>
            </a:r>
            <a:r>
              <a:rPr lang="en-SG" sz="1200" b="1" dirty="0">
                <a:solidFill>
                  <a:schemeClr val="accent4">
                    <a:lumMod val="60000"/>
                    <a:lumOff val="40000"/>
                  </a:schemeClr>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54</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Recursively Defined Sets</a:t>
            </a:r>
            <a:endParaRPr lang="en-SG" sz="1100" dirty="0">
              <a:solidFill>
                <a:schemeClr val="bg1"/>
              </a:solidFill>
            </a:endParaRPr>
          </a:p>
        </p:txBody>
      </p:sp>
      <p:sp>
        <p:nvSpPr>
          <p:cNvPr id="23" name="Oval 22"/>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4114800" y="2959768"/>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B92DC78-EA87-45C1-BDA1-B81B9C35567B}"/>
                  </a:ext>
                </a:extLst>
              </p:cNvPr>
              <p:cNvSpPr txBox="1"/>
              <p:nvPr/>
            </p:nvSpPr>
            <p:spPr>
              <a:xfrm>
                <a:off x="296993" y="976633"/>
                <a:ext cx="8550013" cy="2015936"/>
              </a:xfrm>
              <a:prstGeom prst="rect">
                <a:avLst/>
              </a:prstGeom>
              <a:noFill/>
              <a:ln>
                <a:noFill/>
              </a:ln>
            </p:spPr>
            <p:txBody>
              <a:bodyPr wrap="square" rtlCol="0">
                <a:spAutoFit/>
              </a:bodyPr>
              <a:lstStyle/>
              <a:p>
                <a:pPr>
                  <a:spcAft>
                    <a:spcPts val="600"/>
                  </a:spcAft>
                  <a:tabLst>
                    <a:tab pos="457200" algn="l"/>
                    <a:tab pos="1371600" algn="l"/>
                    <a:tab pos="1547813" algn="l"/>
                  </a:tabLst>
                </a:pPr>
                <a:r>
                  <a:rPr lang="en-US" altLang="en-US" sz="2400" dirty="0">
                    <a:solidFill>
                      <a:schemeClr val="accent2">
                        <a:lumMod val="50000"/>
                      </a:schemeClr>
                    </a:solidFill>
                  </a:rPr>
                  <a:t>Example #20: </a:t>
                </a:r>
                <a:r>
                  <a:rPr lang="en-SG" altLang="en-US" sz="2400" dirty="0"/>
                  <a:t>Certain configurations of parentheses in algebraic expressions are legal [such as </a:t>
                </a:r>
                <a:r>
                  <a:rPr lang="en-SG" altLang="en-US" sz="2400" dirty="0">
                    <a:solidFill>
                      <a:srgbClr val="0033CC"/>
                    </a:solidFill>
                  </a:rPr>
                  <a:t>(())()</a:t>
                </a:r>
                <a:r>
                  <a:rPr lang="en-SG" altLang="en-US" sz="2400" dirty="0"/>
                  <a:t> and </a:t>
                </a:r>
                <a:r>
                  <a:rPr lang="en-SG" altLang="en-US" sz="2400" dirty="0">
                    <a:solidFill>
                      <a:srgbClr val="0033CC"/>
                    </a:solidFill>
                  </a:rPr>
                  <a:t>()()()</a:t>
                </a:r>
                <a:r>
                  <a:rPr lang="en-SG" altLang="en-US" sz="2400" dirty="0"/>
                  <a:t>], whereas others are not [such as </a:t>
                </a:r>
                <a:r>
                  <a:rPr lang="en-SG" altLang="en-US" sz="2400" dirty="0">
                    <a:solidFill>
                      <a:srgbClr val="0033CC"/>
                    </a:solidFill>
                  </a:rPr>
                  <a:t>(()))</a:t>
                </a:r>
                <a:r>
                  <a:rPr lang="en-SG" altLang="en-US" sz="2400" dirty="0"/>
                  <a:t> and </a:t>
                </a:r>
                <a:r>
                  <a:rPr lang="en-SG" altLang="en-US" sz="2400" dirty="0">
                    <a:solidFill>
                      <a:srgbClr val="0033CC"/>
                    </a:solidFill>
                  </a:rPr>
                  <a:t>())()(</a:t>
                </a:r>
                <a:r>
                  <a:rPr lang="en-SG" altLang="en-US" sz="2400" dirty="0"/>
                  <a:t>].</a:t>
                </a:r>
              </a:p>
              <a:p>
                <a:pPr>
                  <a:spcAft>
                    <a:spcPts val="600"/>
                  </a:spcAft>
                  <a:tabLst>
                    <a:tab pos="457200" algn="l"/>
                    <a:tab pos="1371600" algn="l"/>
                    <a:tab pos="1547813" algn="l"/>
                  </a:tabLst>
                </a:pPr>
                <a:r>
                  <a:rPr lang="en-SG" altLang="en-US" sz="2400" dirty="0"/>
                  <a:t>Here is a recursive definition to generate the set </a:t>
                </a:r>
                <a14:m>
                  <m:oMath xmlns:m="http://schemas.openxmlformats.org/officeDocument/2006/math">
                    <m:r>
                      <a:rPr lang="en-SG" altLang="en-US" sz="2400" i="1" dirty="0" smtClean="0">
                        <a:latin typeface="Cambria Math" panose="02040503050406030204" pitchFamily="18" charset="0"/>
                      </a:rPr>
                      <m:t>𝑃</m:t>
                    </m:r>
                  </m:oMath>
                </a14:m>
                <a:r>
                  <a:rPr lang="en-SG" altLang="en-US" sz="2400" dirty="0"/>
                  <a:t> of legal configurations of parentheses.</a:t>
                </a:r>
                <a:endParaRPr lang="en-US" altLang="en-US" sz="2400" dirty="0"/>
              </a:p>
            </p:txBody>
          </p:sp>
        </mc:Choice>
        <mc:Fallback xmlns="">
          <p:sp>
            <p:nvSpPr>
              <p:cNvPr id="31" name="TextBox 30">
                <a:extLst>
                  <a:ext uri="{FF2B5EF4-FFF2-40B4-BE49-F238E27FC236}">
                    <a16:creationId xmlns:a16="http://schemas.microsoft.com/office/drawing/2014/main" id="{AB92DC78-EA87-45C1-BDA1-B81B9C35567B}"/>
                  </a:ext>
                </a:extLst>
              </p:cNvPr>
              <p:cNvSpPr txBox="1">
                <a:spLocks noRot="1" noChangeAspect="1" noMove="1" noResize="1" noEditPoints="1" noAdjustHandles="1" noChangeArrowheads="1" noChangeShapeType="1" noTextEdit="1"/>
              </p:cNvSpPr>
              <p:nvPr/>
            </p:nvSpPr>
            <p:spPr>
              <a:xfrm>
                <a:off x="296993" y="976633"/>
                <a:ext cx="8550013" cy="2015936"/>
              </a:xfrm>
              <a:prstGeom prst="rect">
                <a:avLst/>
              </a:prstGeom>
              <a:blipFill>
                <a:blip r:embed="rId3"/>
                <a:stretch>
                  <a:fillRect l="-1141" t="-2417" b="-5740"/>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4FCDC9C-D969-4E9E-A3A2-4505BABC0B4A}"/>
                  </a:ext>
                </a:extLst>
              </p:cNvPr>
              <p:cNvSpPr txBox="1"/>
              <p:nvPr/>
            </p:nvSpPr>
            <p:spPr>
              <a:xfrm>
                <a:off x="1446888" y="3025369"/>
                <a:ext cx="6532339" cy="2800767"/>
              </a:xfrm>
              <a:prstGeom prst="rect">
                <a:avLst/>
              </a:prstGeom>
              <a:solidFill>
                <a:schemeClr val="accent1">
                  <a:lumMod val="20000"/>
                  <a:lumOff val="80000"/>
                </a:schemeClr>
              </a:solidFill>
              <a:ln>
                <a:solidFill>
                  <a:schemeClr val="tx1"/>
                </a:solidFill>
              </a:ln>
            </p:spPr>
            <p:txBody>
              <a:bodyPr wrap="square" rtlCol="0">
                <a:spAutoFit/>
              </a:bodyPr>
              <a:lstStyle/>
              <a:p>
                <a:pPr marL="358775" indent="-358775">
                  <a:spcAft>
                    <a:spcPts val="600"/>
                  </a:spcAft>
                </a:pPr>
                <a:r>
                  <a:rPr lang="en-SG" sz="2400" dirty="0"/>
                  <a:t>I.	Base: </a:t>
                </a:r>
                <a14:m>
                  <m:oMath xmlns:m="http://schemas.openxmlformats.org/officeDocument/2006/math">
                    <m:r>
                      <a:rPr lang="en-SG" sz="2400" i="1" dirty="0" smtClean="0">
                        <a:solidFill>
                          <a:srgbClr val="C00000"/>
                        </a:solidFill>
                        <a:latin typeface="Cambria Math" panose="02040503050406030204" pitchFamily="18" charset="0"/>
                      </a:rPr>
                      <m:t>()</m:t>
                    </m:r>
                  </m:oMath>
                </a14:m>
                <a:r>
                  <a:rPr lang="en-SG" sz="2400" dirty="0"/>
                  <a:t> is in </a:t>
                </a:r>
                <a14:m>
                  <m:oMath xmlns:m="http://schemas.openxmlformats.org/officeDocument/2006/math">
                    <m:r>
                      <a:rPr lang="en-SG" sz="2400" i="1" dirty="0" smtClean="0">
                        <a:latin typeface="Cambria Math" panose="02040503050406030204" pitchFamily="18" charset="0"/>
                      </a:rPr>
                      <m:t>𝑃</m:t>
                    </m:r>
                  </m:oMath>
                </a14:m>
                <a:r>
                  <a:rPr lang="en-SG" sz="2400" dirty="0"/>
                  <a:t>.</a:t>
                </a:r>
              </a:p>
              <a:p>
                <a:pPr marL="358775" indent="-358775"/>
                <a:r>
                  <a:rPr lang="en-SG" sz="2400" dirty="0"/>
                  <a:t>II.	Recursion:</a:t>
                </a:r>
              </a:p>
              <a:p>
                <a:pPr marL="719138" indent="-358775"/>
                <a:r>
                  <a:rPr lang="en-SG" sz="2200" dirty="0"/>
                  <a:t>a.	If </a:t>
                </a:r>
                <a14:m>
                  <m:oMath xmlns:m="http://schemas.openxmlformats.org/officeDocument/2006/math">
                    <m:r>
                      <a:rPr lang="en-SG" sz="2200" i="1" dirty="0" smtClean="0">
                        <a:solidFill>
                          <a:srgbClr val="C00000"/>
                        </a:solidFill>
                        <a:latin typeface="Cambria Math" panose="02040503050406030204" pitchFamily="18" charset="0"/>
                      </a:rPr>
                      <m:t>𝐸</m:t>
                    </m:r>
                  </m:oMath>
                </a14:m>
                <a:r>
                  <a:rPr lang="en-SG" sz="2200" dirty="0"/>
                  <a:t> is in </a:t>
                </a:r>
                <a14:m>
                  <m:oMath xmlns:m="http://schemas.openxmlformats.org/officeDocument/2006/math">
                    <m:r>
                      <a:rPr lang="en-SG" sz="2200" i="1" dirty="0" smtClean="0">
                        <a:latin typeface="Cambria Math" panose="02040503050406030204" pitchFamily="18" charset="0"/>
                      </a:rPr>
                      <m:t>𝑃</m:t>
                    </m:r>
                  </m:oMath>
                </a14:m>
                <a:r>
                  <a:rPr lang="en-SG" sz="2200" dirty="0"/>
                  <a:t>, so is </a:t>
                </a:r>
                <a14:m>
                  <m:oMath xmlns:m="http://schemas.openxmlformats.org/officeDocument/2006/math">
                    <m:r>
                      <a:rPr lang="en-SG" sz="2200" i="1" dirty="0" smtClean="0">
                        <a:solidFill>
                          <a:srgbClr val="C00000"/>
                        </a:solidFill>
                        <a:latin typeface="Cambria Math" panose="02040503050406030204" pitchFamily="18" charset="0"/>
                      </a:rPr>
                      <m:t>(</m:t>
                    </m:r>
                    <m:r>
                      <a:rPr lang="en-SG" sz="2200" i="1" dirty="0" smtClean="0">
                        <a:solidFill>
                          <a:srgbClr val="C00000"/>
                        </a:solidFill>
                        <a:latin typeface="Cambria Math" panose="02040503050406030204" pitchFamily="18" charset="0"/>
                      </a:rPr>
                      <m:t>𝐸</m:t>
                    </m:r>
                    <m:r>
                      <a:rPr lang="en-SG" sz="2200" i="1" dirty="0" smtClean="0">
                        <a:solidFill>
                          <a:srgbClr val="C00000"/>
                        </a:solidFill>
                        <a:latin typeface="Cambria Math" panose="02040503050406030204" pitchFamily="18" charset="0"/>
                      </a:rPr>
                      <m:t>)</m:t>
                    </m:r>
                  </m:oMath>
                </a14:m>
                <a:r>
                  <a:rPr lang="en-SG" sz="2200" dirty="0"/>
                  <a:t>.</a:t>
                </a:r>
              </a:p>
              <a:p>
                <a:pPr marL="719138" indent="-358775">
                  <a:spcAft>
                    <a:spcPts val="600"/>
                  </a:spcAft>
                </a:pPr>
                <a:r>
                  <a:rPr lang="en-SG" sz="2200" dirty="0"/>
                  <a:t>b.	If </a:t>
                </a:r>
                <a14:m>
                  <m:oMath xmlns:m="http://schemas.openxmlformats.org/officeDocument/2006/math">
                    <m:r>
                      <a:rPr lang="en-SG" sz="2200" i="1" dirty="0" smtClean="0">
                        <a:solidFill>
                          <a:srgbClr val="C00000"/>
                        </a:solidFill>
                        <a:latin typeface="Cambria Math" panose="02040503050406030204" pitchFamily="18" charset="0"/>
                      </a:rPr>
                      <m:t>𝐸</m:t>
                    </m:r>
                  </m:oMath>
                </a14:m>
                <a:r>
                  <a:rPr lang="en-SG" sz="2200" dirty="0"/>
                  <a:t> and </a:t>
                </a:r>
                <a14:m>
                  <m:oMath xmlns:m="http://schemas.openxmlformats.org/officeDocument/2006/math">
                    <m:r>
                      <a:rPr lang="en-SG" sz="2200" i="1" dirty="0" smtClean="0">
                        <a:solidFill>
                          <a:srgbClr val="C00000"/>
                        </a:solidFill>
                        <a:latin typeface="Cambria Math" panose="02040503050406030204" pitchFamily="18" charset="0"/>
                      </a:rPr>
                      <m:t>𝐹</m:t>
                    </m:r>
                  </m:oMath>
                </a14:m>
                <a:r>
                  <a:rPr lang="en-SG" sz="2200" dirty="0"/>
                  <a:t> are in </a:t>
                </a:r>
                <a14:m>
                  <m:oMath xmlns:m="http://schemas.openxmlformats.org/officeDocument/2006/math">
                    <m:r>
                      <a:rPr lang="en-SG" sz="2200" i="1" dirty="0" smtClean="0">
                        <a:latin typeface="Cambria Math" panose="02040503050406030204" pitchFamily="18" charset="0"/>
                      </a:rPr>
                      <m:t>𝑃</m:t>
                    </m:r>
                  </m:oMath>
                </a14:m>
                <a:r>
                  <a:rPr lang="en-SG" sz="2200" dirty="0"/>
                  <a:t>, so is </a:t>
                </a:r>
                <a14:m>
                  <m:oMath xmlns:m="http://schemas.openxmlformats.org/officeDocument/2006/math">
                    <m:r>
                      <a:rPr lang="en-SG" sz="2200" i="1" dirty="0" smtClean="0">
                        <a:solidFill>
                          <a:srgbClr val="C00000"/>
                        </a:solidFill>
                        <a:latin typeface="Cambria Math" panose="02040503050406030204" pitchFamily="18" charset="0"/>
                      </a:rPr>
                      <m:t>𝐸𝐹</m:t>
                    </m:r>
                  </m:oMath>
                </a14:m>
                <a:r>
                  <a:rPr lang="en-SG" sz="2400" dirty="0"/>
                  <a:t>.</a:t>
                </a:r>
              </a:p>
              <a:p>
                <a:pPr marL="358775" indent="-358775"/>
                <a:r>
                  <a:rPr lang="en-SG" sz="2400" dirty="0"/>
                  <a:t>III.	Restriction: No configurations of parentheses are in </a:t>
                </a:r>
                <a14:m>
                  <m:oMath xmlns:m="http://schemas.openxmlformats.org/officeDocument/2006/math">
                    <m:r>
                      <a:rPr lang="en-SG" sz="2400" i="1" dirty="0" smtClean="0">
                        <a:latin typeface="Cambria Math" panose="02040503050406030204" pitchFamily="18" charset="0"/>
                      </a:rPr>
                      <m:t>𝑃</m:t>
                    </m:r>
                  </m:oMath>
                </a14:m>
                <a:r>
                  <a:rPr lang="en-SG" sz="2400" dirty="0"/>
                  <a:t> other than those derived from 1 and 2 above.</a:t>
                </a:r>
              </a:p>
            </p:txBody>
          </p:sp>
        </mc:Choice>
        <mc:Fallback xmlns="">
          <p:sp>
            <p:nvSpPr>
              <p:cNvPr id="3" name="TextBox 2">
                <a:extLst>
                  <a:ext uri="{FF2B5EF4-FFF2-40B4-BE49-F238E27FC236}">
                    <a16:creationId xmlns:a16="http://schemas.microsoft.com/office/drawing/2014/main" id="{24FCDC9C-D969-4E9E-A3A2-4505BABC0B4A}"/>
                  </a:ext>
                </a:extLst>
              </p:cNvPr>
              <p:cNvSpPr txBox="1">
                <a:spLocks noRot="1" noChangeAspect="1" noMove="1" noResize="1" noEditPoints="1" noAdjustHandles="1" noChangeArrowheads="1" noChangeShapeType="1" noTextEdit="1"/>
              </p:cNvSpPr>
              <p:nvPr/>
            </p:nvSpPr>
            <p:spPr>
              <a:xfrm>
                <a:off x="1446888" y="3025369"/>
                <a:ext cx="6532339" cy="2800767"/>
              </a:xfrm>
              <a:prstGeom prst="rect">
                <a:avLst/>
              </a:prstGeom>
              <a:blipFill>
                <a:blip r:embed="rId4"/>
                <a:stretch>
                  <a:fillRect l="-1304" t="-1515" b="-3680"/>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C36448B-EF2C-4F14-8C95-37A268C35A86}"/>
                  </a:ext>
                </a:extLst>
              </p:cNvPr>
              <p:cNvSpPr txBox="1"/>
              <p:nvPr/>
            </p:nvSpPr>
            <p:spPr>
              <a:xfrm>
                <a:off x="296993" y="5887787"/>
                <a:ext cx="8550013" cy="461665"/>
              </a:xfrm>
              <a:prstGeom prst="rect">
                <a:avLst/>
              </a:prstGeom>
              <a:noFill/>
              <a:ln>
                <a:noFill/>
              </a:ln>
            </p:spPr>
            <p:txBody>
              <a:bodyPr wrap="square" rtlCol="0">
                <a:spAutoFit/>
              </a:bodyPr>
              <a:lstStyle/>
              <a:p>
                <a:pPr>
                  <a:spcAft>
                    <a:spcPts val="600"/>
                  </a:spcAft>
                  <a:tabLst>
                    <a:tab pos="457200" algn="l"/>
                    <a:tab pos="1371600" algn="l"/>
                    <a:tab pos="1547813" algn="l"/>
                  </a:tabLst>
                </a:pPr>
                <a:r>
                  <a:rPr lang="en-SG" altLang="en-US" sz="2400" dirty="0"/>
                  <a:t>Derive the fact that </a:t>
                </a:r>
                <a14:m>
                  <m:oMath xmlns:m="http://schemas.openxmlformats.org/officeDocument/2006/math">
                    <m:r>
                      <a:rPr lang="en-SG" altLang="en-US" sz="2400" i="1" dirty="0" smtClean="0">
                        <a:solidFill>
                          <a:schemeClr val="accent2">
                            <a:lumMod val="50000"/>
                          </a:schemeClr>
                        </a:solidFill>
                        <a:latin typeface="Cambria Math" panose="02040503050406030204" pitchFamily="18" charset="0"/>
                      </a:rPr>
                      <m:t>(())()</m:t>
                    </m:r>
                  </m:oMath>
                </a14:m>
                <a:r>
                  <a:rPr lang="en-SG" altLang="en-US" sz="2400" dirty="0"/>
                  <a:t> is in </a:t>
                </a:r>
                <a14:m>
                  <m:oMath xmlns:m="http://schemas.openxmlformats.org/officeDocument/2006/math">
                    <m:r>
                      <a:rPr lang="en-SG" altLang="en-US" sz="2400" i="1" dirty="0" smtClean="0">
                        <a:latin typeface="Cambria Math" panose="02040503050406030204" pitchFamily="18" charset="0"/>
                      </a:rPr>
                      <m:t>𝑃</m:t>
                    </m:r>
                  </m:oMath>
                </a14:m>
                <a:r>
                  <a:rPr lang="en-SG" altLang="en-US" sz="2400" dirty="0"/>
                  <a:t>.</a:t>
                </a:r>
                <a:endParaRPr lang="en-US" altLang="en-US" sz="2400" dirty="0"/>
              </a:p>
            </p:txBody>
          </p:sp>
        </mc:Choice>
        <mc:Fallback xmlns="">
          <p:sp>
            <p:nvSpPr>
              <p:cNvPr id="35" name="TextBox 34">
                <a:extLst>
                  <a:ext uri="{FF2B5EF4-FFF2-40B4-BE49-F238E27FC236}">
                    <a16:creationId xmlns:a16="http://schemas.microsoft.com/office/drawing/2014/main" id="{4C36448B-EF2C-4F14-8C95-37A268C35A86}"/>
                  </a:ext>
                </a:extLst>
              </p:cNvPr>
              <p:cNvSpPr txBox="1">
                <a:spLocks noRot="1" noChangeAspect="1" noMove="1" noResize="1" noEditPoints="1" noAdjustHandles="1" noChangeArrowheads="1" noChangeShapeType="1" noTextEdit="1"/>
              </p:cNvSpPr>
              <p:nvPr/>
            </p:nvSpPr>
            <p:spPr>
              <a:xfrm>
                <a:off x="296993" y="5887787"/>
                <a:ext cx="8550013" cy="461665"/>
              </a:xfrm>
              <a:prstGeom prst="rect">
                <a:avLst/>
              </a:prstGeom>
              <a:blipFill>
                <a:blip r:embed="rId5"/>
                <a:stretch>
                  <a:fillRect l="-1141" t="-10526" b="-28947"/>
                </a:stretch>
              </a:blipFill>
              <a:ln>
                <a:noFill/>
              </a:ln>
            </p:spPr>
            <p:txBody>
              <a:bodyPr/>
              <a:lstStyle/>
              <a:p>
                <a:r>
                  <a:rPr lang="en-US">
                    <a:noFill/>
                  </a:rPr>
                  <a:t> </a:t>
                </a:r>
              </a:p>
            </p:txBody>
          </p:sp>
        </mc:Fallback>
      </mc:AlternateContent>
      <p:sp>
        <p:nvSpPr>
          <p:cNvPr id="27" name="Oval 26">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90677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Sequences	Mathematical Induction I 	Mathematical Induction II	Well-Ordering Principle	</a:t>
            </a:r>
            <a:r>
              <a:rPr lang="en-SG" sz="1050" dirty="0">
                <a:solidFill>
                  <a:schemeClr val="bg1"/>
                </a:solidFill>
              </a:rPr>
              <a:t> </a:t>
            </a:r>
            <a:r>
              <a:rPr lang="en-SG" sz="1200" b="1" dirty="0">
                <a:solidFill>
                  <a:schemeClr val="accent4">
                    <a:lumMod val="60000"/>
                    <a:lumOff val="40000"/>
                  </a:schemeClr>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55</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Recursively Defined Sets</a:t>
            </a:r>
            <a:endParaRPr lang="en-SG" sz="1100" dirty="0">
              <a:solidFill>
                <a:schemeClr val="bg1"/>
              </a:solidFill>
            </a:endParaRPr>
          </a:p>
        </p:txBody>
      </p:sp>
      <p:sp>
        <p:nvSpPr>
          <p:cNvPr id="23" name="Oval 22"/>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4114800" y="2959768"/>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B92DC78-EA87-45C1-BDA1-B81B9C35567B}"/>
                  </a:ext>
                </a:extLst>
              </p:cNvPr>
              <p:cNvSpPr txBox="1"/>
              <p:nvPr/>
            </p:nvSpPr>
            <p:spPr>
              <a:xfrm>
                <a:off x="296993" y="976633"/>
                <a:ext cx="8550013" cy="461665"/>
              </a:xfrm>
              <a:prstGeom prst="rect">
                <a:avLst/>
              </a:prstGeom>
              <a:noFill/>
              <a:ln>
                <a:noFill/>
              </a:ln>
            </p:spPr>
            <p:txBody>
              <a:bodyPr wrap="square" rtlCol="0">
                <a:spAutoFit/>
              </a:bodyPr>
              <a:lstStyle/>
              <a:p>
                <a:pPr>
                  <a:spcAft>
                    <a:spcPts val="600"/>
                  </a:spcAft>
                  <a:tabLst>
                    <a:tab pos="457200" algn="l"/>
                    <a:tab pos="1371600" algn="l"/>
                    <a:tab pos="1547813" algn="l"/>
                  </a:tabLst>
                </a:pPr>
                <a:r>
                  <a:rPr lang="en-US" altLang="en-US" sz="2400" dirty="0">
                    <a:solidFill>
                      <a:schemeClr val="accent2">
                        <a:lumMod val="50000"/>
                      </a:schemeClr>
                    </a:solidFill>
                  </a:rPr>
                  <a:t>Example #20: </a:t>
                </a:r>
                <a:r>
                  <a:rPr lang="en-SG" altLang="en-US" sz="2400" dirty="0"/>
                  <a:t>Derive the fact that </a:t>
                </a:r>
                <a14:m>
                  <m:oMath xmlns:m="http://schemas.openxmlformats.org/officeDocument/2006/math">
                    <m:r>
                      <a:rPr lang="en-SG" altLang="en-US" sz="2400" i="1" dirty="0" smtClean="0">
                        <a:solidFill>
                          <a:schemeClr val="accent2">
                            <a:lumMod val="50000"/>
                          </a:schemeClr>
                        </a:solidFill>
                        <a:latin typeface="Cambria Math" panose="02040503050406030204" pitchFamily="18" charset="0"/>
                      </a:rPr>
                      <m:t>(())()</m:t>
                    </m:r>
                  </m:oMath>
                </a14:m>
                <a:r>
                  <a:rPr lang="en-SG" altLang="en-US" sz="2400" dirty="0"/>
                  <a:t> is in </a:t>
                </a:r>
                <a14:m>
                  <m:oMath xmlns:m="http://schemas.openxmlformats.org/officeDocument/2006/math">
                    <m:r>
                      <a:rPr lang="en-SG" altLang="en-US" sz="2400" i="1" dirty="0">
                        <a:latin typeface="Cambria Math" panose="02040503050406030204" pitchFamily="18" charset="0"/>
                      </a:rPr>
                      <m:t>𝑃</m:t>
                    </m:r>
                  </m:oMath>
                </a14:m>
                <a:r>
                  <a:rPr lang="en-SG" altLang="en-US" sz="2400" dirty="0"/>
                  <a:t>.</a:t>
                </a:r>
                <a:endParaRPr lang="en-US" altLang="en-US" sz="2400" dirty="0"/>
              </a:p>
            </p:txBody>
          </p:sp>
        </mc:Choice>
        <mc:Fallback xmlns="">
          <p:sp>
            <p:nvSpPr>
              <p:cNvPr id="31" name="TextBox 30">
                <a:extLst>
                  <a:ext uri="{FF2B5EF4-FFF2-40B4-BE49-F238E27FC236}">
                    <a16:creationId xmlns:a16="http://schemas.microsoft.com/office/drawing/2014/main" id="{AB92DC78-EA87-45C1-BDA1-B81B9C35567B}"/>
                  </a:ext>
                </a:extLst>
              </p:cNvPr>
              <p:cNvSpPr txBox="1">
                <a:spLocks noRot="1" noChangeAspect="1" noMove="1" noResize="1" noEditPoints="1" noAdjustHandles="1" noChangeArrowheads="1" noChangeShapeType="1" noTextEdit="1"/>
              </p:cNvSpPr>
              <p:nvPr/>
            </p:nvSpPr>
            <p:spPr>
              <a:xfrm>
                <a:off x="296993" y="976633"/>
                <a:ext cx="8550013" cy="461665"/>
              </a:xfrm>
              <a:prstGeom prst="rect">
                <a:avLst/>
              </a:prstGeom>
              <a:blipFill>
                <a:blip r:embed="rId3"/>
                <a:stretch>
                  <a:fillRect l="-1141" t="-10526" b="-28947"/>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4FCDC9C-D969-4E9E-A3A2-4505BABC0B4A}"/>
                  </a:ext>
                </a:extLst>
              </p:cNvPr>
              <p:cNvSpPr txBox="1"/>
              <p:nvPr/>
            </p:nvSpPr>
            <p:spPr>
              <a:xfrm>
                <a:off x="1235135" y="1482992"/>
                <a:ext cx="6532339" cy="2800767"/>
              </a:xfrm>
              <a:prstGeom prst="rect">
                <a:avLst/>
              </a:prstGeom>
              <a:solidFill>
                <a:schemeClr val="accent1">
                  <a:lumMod val="20000"/>
                  <a:lumOff val="80000"/>
                </a:schemeClr>
              </a:solidFill>
              <a:ln>
                <a:solidFill>
                  <a:schemeClr val="tx1"/>
                </a:solidFill>
              </a:ln>
            </p:spPr>
            <p:txBody>
              <a:bodyPr wrap="square" rtlCol="0">
                <a:spAutoFit/>
              </a:bodyPr>
              <a:lstStyle/>
              <a:p>
                <a:pPr marL="358775" indent="-358775">
                  <a:spcAft>
                    <a:spcPts val="600"/>
                  </a:spcAft>
                </a:pPr>
                <a:r>
                  <a:rPr lang="en-SG" sz="2400" dirty="0"/>
                  <a:t>I.	Base: </a:t>
                </a:r>
                <a14:m>
                  <m:oMath xmlns:m="http://schemas.openxmlformats.org/officeDocument/2006/math">
                    <m:r>
                      <a:rPr lang="en-SG" sz="2400" i="1" dirty="0" smtClean="0">
                        <a:solidFill>
                          <a:srgbClr val="C00000"/>
                        </a:solidFill>
                        <a:latin typeface="Cambria Math" panose="02040503050406030204" pitchFamily="18" charset="0"/>
                      </a:rPr>
                      <m:t>()</m:t>
                    </m:r>
                  </m:oMath>
                </a14:m>
                <a:r>
                  <a:rPr lang="en-SG" sz="2400" dirty="0"/>
                  <a:t> is in </a:t>
                </a:r>
                <a14:m>
                  <m:oMath xmlns:m="http://schemas.openxmlformats.org/officeDocument/2006/math">
                    <m:r>
                      <a:rPr lang="en-SG" sz="2400" i="1" dirty="0" smtClean="0">
                        <a:latin typeface="Cambria Math" panose="02040503050406030204" pitchFamily="18" charset="0"/>
                      </a:rPr>
                      <m:t>𝑃</m:t>
                    </m:r>
                  </m:oMath>
                </a14:m>
                <a:r>
                  <a:rPr lang="en-SG" sz="2400" dirty="0"/>
                  <a:t>.</a:t>
                </a:r>
              </a:p>
              <a:p>
                <a:pPr marL="358775" indent="-358775"/>
                <a:r>
                  <a:rPr lang="en-SG" sz="2400" dirty="0"/>
                  <a:t>II.	Recursion:</a:t>
                </a:r>
              </a:p>
              <a:p>
                <a:pPr marL="719138" indent="-358775"/>
                <a:r>
                  <a:rPr lang="en-SG" sz="2200" dirty="0"/>
                  <a:t>a.	If </a:t>
                </a:r>
                <a14:m>
                  <m:oMath xmlns:m="http://schemas.openxmlformats.org/officeDocument/2006/math">
                    <m:r>
                      <a:rPr lang="en-SG" sz="2200" i="1" dirty="0" smtClean="0">
                        <a:solidFill>
                          <a:srgbClr val="C00000"/>
                        </a:solidFill>
                        <a:latin typeface="Cambria Math" panose="02040503050406030204" pitchFamily="18" charset="0"/>
                      </a:rPr>
                      <m:t>𝐸</m:t>
                    </m:r>
                  </m:oMath>
                </a14:m>
                <a:r>
                  <a:rPr lang="en-SG" sz="2200" dirty="0"/>
                  <a:t> is in </a:t>
                </a:r>
                <a14:m>
                  <m:oMath xmlns:m="http://schemas.openxmlformats.org/officeDocument/2006/math">
                    <m:r>
                      <a:rPr lang="en-SG" sz="2200" i="1" dirty="0" smtClean="0">
                        <a:latin typeface="Cambria Math" panose="02040503050406030204" pitchFamily="18" charset="0"/>
                      </a:rPr>
                      <m:t>𝑃</m:t>
                    </m:r>
                  </m:oMath>
                </a14:m>
                <a:r>
                  <a:rPr lang="en-SG" sz="2200" dirty="0"/>
                  <a:t>, so is </a:t>
                </a:r>
                <a14:m>
                  <m:oMath xmlns:m="http://schemas.openxmlformats.org/officeDocument/2006/math">
                    <m:r>
                      <a:rPr lang="en-SG" sz="2200" i="1" dirty="0" smtClean="0">
                        <a:solidFill>
                          <a:srgbClr val="C00000"/>
                        </a:solidFill>
                        <a:latin typeface="Cambria Math" panose="02040503050406030204" pitchFamily="18" charset="0"/>
                      </a:rPr>
                      <m:t>(</m:t>
                    </m:r>
                    <m:r>
                      <a:rPr lang="en-SG" sz="2200" i="1" dirty="0" smtClean="0">
                        <a:solidFill>
                          <a:srgbClr val="C00000"/>
                        </a:solidFill>
                        <a:latin typeface="Cambria Math" panose="02040503050406030204" pitchFamily="18" charset="0"/>
                      </a:rPr>
                      <m:t>𝐸</m:t>
                    </m:r>
                    <m:r>
                      <a:rPr lang="en-SG" sz="2200" i="1" dirty="0" smtClean="0">
                        <a:solidFill>
                          <a:srgbClr val="C00000"/>
                        </a:solidFill>
                        <a:latin typeface="Cambria Math" panose="02040503050406030204" pitchFamily="18" charset="0"/>
                      </a:rPr>
                      <m:t>)</m:t>
                    </m:r>
                  </m:oMath>
                </a14:m>
                <a:r>
                  <a:rPr lang="en-SG" sz="2200" dirty="0"/>
                  <a:t>.</a:t>
                </a:r>
              </a:p>
              <a:p>
                <a:pPr marL="719138" indent="-358775">
                  <a:spcAft>
                    <a:spcPts val="600"/>
                  </a:spcAft>
                </a:pPr>
                <a:r>
                  <a:rPr lang="en-SG" sz="2200" dirty="0"/>
                  <a:t>b.	If </a:t>
                </a:r>
                <a14:m>
                  <m:oMath xmlns:m="http://schemas.openxmlformats.org/officeDocument/2006/math">
                    <m:r>
                      <a:rPr lang="en-SG" sz="2200" i="1" dirty="0" smtClean="0">
                        <a:solidFill>
                          <a:srgbClr val="C00000"/>
                        </a:solidFill>
                        <a:latin typeface="Cambria Math" panose="02040503050406030204" pitchFamily="18" charset="0"/>
                      </a:rPr>
                      <m:t>𝐸</m:t>
                    </m:r>
                  </m:oMath>
                </a14:m>
                <a:r>
                  <a:rPr lang="en-SG" sz="2200" dirty="0"/>
                  <a:t> and </a:t>
                </a:r>
                <a14:m>
                  <m:oMath xmlns:m="http://schemas.openxmlformats.org/officeDocument/2006/math">
                    <m:r>
                      <a:rPr lang="en-SG" sz="2200" i="1" dirty="0" smtClean="0">
                        <a:solidFill>
                          <a:srgbClr val="C00000"/>
                        </a:solidFill>
                        <a:latin typeface="Cambria Math" panose="02040503050406030204" pitchFamily="18" charset="0"/>
                      </a:rPr>
                      <m:t>𝐹</m:t>
                    </m:r>
                  </m:oMath>
                </a14:m>
                <a:r>
                  <a:rPr lang="en-SG" sz="2200" dirty="0"/>
                  <a:t> are in </a:t>
                </a:r>
                <a14:m>
                  <m:oMath xmlns:m="http://schemas.openxmlformats.org/officeDocument/2006/math">
                    <m:r>
                      <a:rPr lang="en-SG" sz="2200" i="1" dirty="0" smtClean="0">
                        <a:latin typeface="Cambria Math" panose="02040503050406030204" pitchFamily="18" charset="0"/>
                      </a:rPr>
                      <m:t>𝑃</m:t>
                    </m:r>
                  </m:oMath>
                </a14:m>
                <a:r>
                  <a:rPr lang="en-SG" sz="2200" dirty="0"/>
                  <a:t>, so is </a:t>
                </a:r>
                <a14:m>
                  <m:oMath xmlns:m="http://schemas.openxmlformats.org/officeDocument/2006/math">
                    <m:r>
                      <a:rPr lang="en-SG" sz="2200" i="1" dirty="0" smtClean="0">
                        <a:solidFill>
                          <a:srgbClr val="C00000"/>
                        </a:solidFill>
                        <a:latin typeface="Cambria Math" panose="02040503050406030204" pitchFamily="18" charset="0"/>
                      </a:rPr>
                      <m:t>𝐸𝐹</m:t>
                    </m:r>
                  </m:oMath>
                </a14:m>
                <a:r>
                  <a:rPr lang="en-SG" sz="2400" dirty="0"/>
                  <a:t>.</a:t>
                </a:r>
              </a:p>
              <a:p>
                <a:pPr marL="358775" indent="-358775"/>
                <a:r>
                  <a:rPr lang="en-SG" sz="2400" dirty="0"/>
                  <a:t>III.	Restriction: No configurations of parentheses are in </a:t>
                </a:r>
                <a14:m>
                  <m:oMath xmlns:m="http://schemas.openxmlformats.org/officeDocument/2006/math">
                    <m:r>
                      <a:rPr lang="en-SG" sz="2400" i="1" dirty="0" smtClean="0">
                        <a:latin typeface="Cambria Math" panose="02040503050406030204" pitchFamily="18" charset="0"/>
                      </a:rPr>
                      <m:t>𝑃</m:t>
                    </m:r>
                  </m:oMath>
                </a14:m>
                <a:r>
                  <a:rPr lang="en-SG" sz="2400" dirty="0"/>
                  <a:t> other than those derived from 1 and 2 above.</a:t>
                </a:r>
              </a:p>
            </p:txBody>
          </p:sp>
        </mc:Choice>
        <mc:Fallback xmlns="">
          <p:sp>
            <p:nvSpPr>
              <p:cNvPr id="3" name="TextBox 2">
                <a:extLst>
                  <a:ext uri="{FF2B5EF4-FFF2-40B4-BE49-F238E27FC236}">
                    <a16:creationId xmlns:a16="http://schemas.microsoft.com/office/drawing/2014/main" id="{24FCDC9C-D969-4E9E-A3A2-4505BABC0B4A}"/>
                  </a:ext>
                </a:extLst>
              </p:cNvPr>
              <p:cNvSpPr txBox="1">
                <a:spLocks noRot="1" noChangeAspect="1" noMove="1" noResize="1" noEditPoints="1" noAdjustHandles="1" noChangeArrowheads="1" noChangeShapeType="1" noTextEdit="1"/>
              </p:cNvSpPr>
              <p:nvPr/>
            </p:nvSpPr>
            <p:spPr>
              <a:xfrm>
                <a:off x="1235135" y="1482992"/>
                <a:ext cx="6532339" cy="2800767"/>
              </a:xfrm>
              <a:prstGeom prst="rect">
                <a:avLst/>
              </a:prstGeom>
              <a:blipFill>
                <a:blip r:embed="rId4"/>
                <a:stretch>
                  <a:fillRect l="-1398" t="-1515" b="-3680"/>
                </a:stretch>
              </a:blipFill>
              <a:ln>
                <a:solidFill>
                  <a:schemeClr val="tx1"/>
                </a:solidFill>
              </a:ln>
            </p:spPr>
            <p:txBody>
              <a:bodyPr/>
              <a:lstStyle/>
              <a:p>
                <a:r>
                  <a:rPr lang="en-SG">
                    <a:noFill/>
                  </a:rPr>
                  <a:t> </a:t>
                </a:r>
              </a:p>
            </p:txBody>
          </p:sp>
        </mc:Fallback>
      </mc:AlternateContent>
      <p:sp>
        <p:nvSpPr>
          <p:cNvPr id="34" name="TextBox 33">
            <a:extLst>
              <a:ext uri="{FF2B5EF4-FFF2-40B4-BE49-F238E27FC236}">
                <a16:creationId xmlns:a16="http://schemas.microsoft.com/office/drawing/2014/main" id="{EE263DF8-D1BA-4124-B717-31B70C878A4D}"/>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27" name="Oval 26">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5303734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Sequences	Mathematical Induction I 	Mathematical Induction II	Well-Ordering Principle	</a:t>
            </a:r>
            <a:r>
              <a:rPr lang="en-SG" sz="1050" dirty="0">
                <a:solidFill>
                  <a:schemeClr val="bg1"/>
                </a:solidFill>
              </a:rPr>
              <a:t> </a:t>
            </a:r>
            <a:r>
              <a:rPr lang="en-SG" sz="1200" b="1" dirty="0">
                <a:solidFill>
                  <a:schemeClr val="accent4">
                    <a:lumMod val="60000"/>
                    <a:lumOff val="40000"/>
                  </a:schemeClr>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56</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Recursively Defined Sets</a:t>
            </a:r>
            <a:endParaRPr lang="en-SG" sz="1100" dirty="0">
              <a:solidFill>
                <a:schemeClr val="bg1"/>
              </a:solidFill>
            </a:endParaRPr>
          </a:p>
        </p:txBody>
      </p:sp>
      <p:sp>
        <p:nvSpPr>
          <p:cNvPr id="23" name="Oval 22"/>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4114800" y="2959768"/>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B92DC78-EA87-45C1-BDA1-B81B9C35567B}"/>
                  </a:ext>
                </a:extLst>
              </p:cNvPr>
              <p:cNvSpPr txBox="1"/>
              <p:nvPr/>
            </p:nvSpPr>
            <p:spPr>
              <a:xfrm>
                <a:off x="309315" y="1164233"/>
                <a:ext cx="8550013" cy="461665"/>
              </a:xfrm>
              <a:prstGeom prst="rect">
                <a:avLst/>
              </a:prstGeom>
              <a:noFill/>
              <a:ln>
                <a:noFill/>
              </a:ln>
            </p:spPr>
            <p:txBody>
              <a:bodyPr wrap="square" rtlCol="0">
                <a:spAutoFit/>
              </a:bodyPr>
              <a:lstStyle/>
              <a:p>
                <a:pPr>
                  <a:spcAft>
                    <a:spcPts val="600"/>
                  </a:spcAft>
                  <a:tabLst>
                    <a:tab pos="457200" algn="l"/>
                    <a:tab pos="1371600" algn="l"/>
                    <a:tab pos="1547813" algn="l"/>
                  </a:tabLst>
                </a:pPr>
                <a:r>
                  <a:rPr lang="en-US" altLang="en-US" sz="2400" dirty="0">
                    <a:solidFill>
                      <a:schemeClr val="accent2">
                        <a:lumMod val="50000"/>
                      </a:schemeClr>
                    </a:solidFill>
                  </a:rPr>
                  <a:t>Example #</a:t>
                </a:r>
                <a:r>
                  <a:rPr lang="en-US" altLang="en-US" sz="2400" dirty="0" smtClean="0">
                    <a:solidFill>
                      <a:schemeClr val="accent2">
                        <a:lumMod val="50000"/>
                      </a:schemeClr>
                    </a:solidFill>
                  </a:rPr>
                  <a:t>21: </a:t>
                </a:r>
                <a:r>
                  <a:rPr lang="en-SG" sz="2400" dirty="0" smtClean="0">
                    <a:solidFill>
                      <a:schemeClr val="tx1"/>
                    </a:solidFill>
                  </a:rPr>
                  <a:t>Recursive definition of </a:t>
                </a:r>
                <a14:m>
                  <m:oMath xmlns:m="http://schemas.openxmlformats.org/officeDocument/2006/math">
                    <m:sSub>
                      <m:sSubPr>
                        <m:ctrlPr>
                          <a:rPr lang="en-SG" sz="2400" i="1">
                            <a:solidFill>
                              <a:schemeClr val="tx1"/>
                            </a:solidFill>
                            <a:latin typeface="Cambria Math" panose="02040503050406030204" pitchFamily="18" charset="0"/>
                          </a:rPr>
                        </m:ctrlPr>
                      </m:sSubPr>
                      <m:e>
                        <m:r>
                          <a:rPr lang="en-SG" sz="2400" i="1">
                            <a:solidFill>
                              <a:schemeClr val="tx1"/>
                            </a:solidFill>
                            <a:latin typeface="Cambria Math" panose="02040503050406030204" pitchFamily="18" charset="0"/>
                            <a:ea typeface="Cambria Math" panose="02040503050406030204" pitchFamily="18" charset="0"/>
                          </a:rPr>
                          <m:t>ℤ</m:t>
                        </m:r>
                      </m:e>
                      <m:sub>
                        <m:r>
                          <a:rPr lang="en-SG"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0</m:t>
                        </m:r>
                      </m:sub>
                    </m:sSub>
                  </m:oMath>
                </a14:m>
                <a:r>
                  <a:rPr lang="en-SG" altLang="en-US" sz="2400" dirty="0" smtClean="0">
                    <a:solidFill>
                      <a:schemeClr val="tx1"/>
                    </a:solidFill>
                  </a:rPr>
                  <a:t>.</a:t>
                </a:r>
                <a:endParaRPr lang="en-US" altLang="en-US" sz="2400" dirty="0">
                  <a:solidFill>
                    <a:schemeClr val="tx1"/>
                  </a:solidFill>
                </a:endParaRPr>
              </a:p>
            </p:txBody>
          </p:sp>
        </mc:Choice>
        <mc:Fallback xmlns="">
          <p:sp>
            <p:nvSpPr>
              <p:cNvPr id="44" name="TextBox 43">
                <a:extLst>
                  <a:ext uri="{FF2B5EF4-FFF2-40B4-BE49-F238E27FC236}">
                    <a16:creationId xmlns:a16="http://schemas.microsoft.com/office/drawing/2014/main" id="{AB92DC78-EA87-45C1-BDA1-B81B9C35567B}"/>
                  </a:ext>
                </a:extLst>
              </p:cNvPr>
              <p:cNvSpPr txBox="1">
                <a:spLocks noRot="1" noChangeAspect="1" noMove="1" noResize="1" noEditPoints="1" noAdjustHandles="1" noChangeArrowheads="1" noChangeShapeType="1" noTextEdit="1"/>
              </p:cNvSpPr>
              <p:nvPr/>
            </p:nvSpPr>
            <p:spPr>
              <a:xfrm>
                <a:off x="309315" y="1164233"/>
                <a:ext cx="8550013" cy="461665"/>
              </a:xfrm>
              <a:prstGeom prst="rect">
                <a:avLst/>
              </a:prstGeom>
              <a:blipFill>
                <a:blip r:embed="rId3"/>
                <a:stretch>
                  <a:fillRect l="-1141" t="-10526" b="-2894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682FD003-A910-4138-867F-72C1DECBC672}"/>
                  </a:ext>
                </a:extLst>
              </p:cNvPr>
              <p:cNvSpPr txBox="1"/>
              <p:nvPr/>
            </p:nvSpPr>
            <p:spPr>
              <a:xfrm>
                <a:off x="534009" y="1725947"/>
                <a:ext cx="8291218" cy="2200602"/>
              </a:xfrm>
              <a:prstGeom prst="rect">
                <a:avLst/>
              </a:prstGeom>
              <a:solidFill>
                <a:schemeClr val="accent1">
                  <a:lumMod val="20000"/>
                  <a:lumOff val="80000"/>
                </a:schemeClr>
              </a:solidFill>
            </p:spPr>
            <p:txBody>
              <a:bodyPr wrap="square" rtlCol="0">
                <a:spAutoFit/>
              </a:bodyPr>
              <a:lstStyle/>
              <a:p>
                <a:pPr>
                  <a:spcAft>
                    <a:spcPts val="600"/>
                  </a:spcAft>
                  <a:tabLst>
                    <a:tab pos="6727825" algn="l"/>
                  </a:tabLst>
                </a:pPr>
                <a14:m>
                  <m:oMath xmlns:m="http://schemas.openxmlformats.org/officeDocument/2006/math">
                    <m:sSub>
                      <m:sSubPr>
                        <m:ctrlPr>
                          <a:rPr lang="en-SG" sz="2200" i="1" smtClean="0">
                            <a:solidFill>
                              <a:schemeClr val="tx1"/>
                            </a:solidFill>
                            <a:latin typeface="Cambria Math" panose="02040503050406030204" pitchFamily="18" charset="0"/>
                          </a:rPr>
                        </m:ctrlPr>
                      </m:sSubPr>
                      <m:e>
                        <m:r>
                          <a:rPr lang="en-SG" sz="2200" i="1">
                            <a:solidFill>
                              <a:schemeClr val="tx1"/>
                            </a:solidFill>
                            <a:latin typeface="Cambria Math" panose="02040503050406030204" pitchFamily="18" charset="0"/>
                            <a:ea typeface="Cambria Math" panose="02040503050406030204" pitchFamily="18" charset="0"/>
                          </a:rPr>
                          <m:t>ℤ</m:t>
                        </m:r>
                      </m:e>
                      <m:sub>
                        <m:r>
                          <a:rPr lang="en-SG" sz="2200" i="1">
                            <a:solidFill>
                              <a:schemeClr val="tx1"/>
                            </a:solidFill>
                            <a:latin typeface="Cambria Math" panose="02040503050406030204" pitchFamily="18" charset="0"/>
                            <a:ea typeface="Cambria Math" panose="02040503050406030204" pitchFamily="18" charset="0"/>
                          </a:rPr>
                          <m:t>≥</m:t>
                        </m:r>
                        <m:r>
                          <a:rPr lang="en-US" sz="2200" i="1">
                            <a:solidFill>
                              <a:schemeClr val="tx1"/>
                            </a:solidFill>
                            <a:latin typeface="Cambria Math" panose="02040503050406030204" pitchFamily="18" charset="0"/>
                            <a:ea typeface="Cambria Math" panose="02040503050406030204" pitchFamily="18" charset="0"/>
                          </a:rPr>
                          <m:t>0</m:t>
                        </m:r>
                      </m:sub>
                    </m:sSub>
                  </m:oMath>
                </a14:m>
                <a:r>
                  <a:rPr lang="en-SG" sz="2200" dirty="0" smtClean="0">
                    <a:solidFill>
                      <a:schemeClr val="tx1"/>
                    </a:solidFill>
                  </a:rPr>
                  <a:t> is the uniqu</a:t>
                </a:r>
                <a:r>
                  <a:rPr lang="en-SG" sz="2200" dirty="0" smtClean="0"/>
                  <a:t>e set with the following properties:</a:t>
                </a:r>
              </a:p>
              <a:p>
                <a:pPr>
                  <a:spcAft>
                    <a:spcPts val="600"/>
                  </a:spcAft>
                  <a:tabLst>
                    <a:tab pos="6056313" algn="l"/>
                  </a:tabLst>
                </a:pPr>
                <a:r>
                  <a:rPr lang="en-SG" dirty="0" smtClean="0">
                    <a:solidFill>
                      <a:schemeClr val="tx1"/>
                    </a:solidFill>
                  </a:rPr>
                  <a:t>(1. what the </a:t>
                </a:r>
                <a:r>
                  <a:rPr lang="en-SG" dirty="0" smtClean="0">
                    <a:solidFill>
                      <a:srgbClr val="0000FF"/>
                    </a:solidFill>
                  </a:rPr>
                  <a:t>founders</a:t>
                </a:r>
                <a:r>
                  <a:rPr lang="en-SG" dirty="0" smtClean="0">
                    <a:solidFill>
                      <a:schemeClr val="tx1"/>
                    </a:solidFill>
                  </a:rPr>
                  <a:t> are) </a:t>
                </a:r>
                <a14:m>
                  <m:oMath xmlns:m="http://schemas.openxmlformats.org/officeDocument/2006/math">
                    <m:r>
                      <a:rPr lang="en-US" sz="2000" b="0" i="1" smtClean="0">
                        <a:solidFill>
                          <a:schemeClr val="tx1"/>
                        </a:solidFill>
                        <a:latin typeface="Cambria Math" panose="02040503050406030204" pitchFamily="18" charset="0"/>
                      </a:rPr>
                      <m:t>0</m:t>
                    </m:r>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ea typeface="Cambria Math" panose="02040503050406030204" pitchFamily="18" charset="0"/>
                          </a:rPr>
                          <m:t>ℤ</m:t>
                        </m:r>
                      </m:e>
                      <m:sub>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0</m:t>
                        </m:r>
                      </m:sub>
                    </m:sSub>
                  </m:oMath>
                </a14:m>
                <a:r>
                  <a:rPr lang="en-SG" sz="2000" dirty="0" smtClean="0">
                    <a:solidFill>
                      <a:schemeClr val="tx1"/>
                    </a:solidFill>
                  </a:rPr>
                  <a:t>.	</a:t>
                </a:r>
                <a:r>
                  <a:rPr lang="en-SG" sz="2000" dirty="0" smtClean="0">
                    <a:solidFill>
                      <a:srgbClr val="C00000"/>
                    </a:solidFill>
                  </a:rPr>
                  <a:t>(base clause)</a:t>
                </a:r>
              </a:p>
              <a:p>
                <a:pPr>
                  <a:spcAft>
                    <a:spcPts val="600"/>
                  </a:spcAft>
                  <a:tabLst>
                    <a:tab pos="6056313" algn="l"/>
                  </a:tabLst>
                </a:pPr>
                <a:r>
                  <a:rPr lang="en-SG" dirty="0" smtClean="0"/>
                  <a:t>(2. what the </a:t>
                </a:r>
                <a:r>
                  <a:rPr lang="en-SG" dirty="0" smtClean="0">
                    <a:solidFill>
                      <a:srgbClr val="0000FF"/>
                    </a:solidFill>
                  </a:rPr>
                  <a:t>constructors</a:t>
                </a:r>
                <a:r>
                  <a:rPr lang="en-SG" dirty="0" smtClean="0"/>
                  <a:t> are) </a:t>
                </a:r>
                <a:r>
                  <a:rPr lang="en-SG" sz="2000" dirty="0" smtClean="0"/>
                  <a:t>If </a:t>
                </a:r>
                <a14:m>
                  <m:oMath xmlns:m="http://schemas.openxmlformats.org/officeDocument/2006/math">
                    <m:r>
                      <a:rPr lang="en-US" sz="2000" b="0" i="1" smtClean="0">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ea typeface="Cambria Math" panose="02040503050406030204" pitchFamily="18" charset="0"/>
                          </a:rPr>
                          <m:t>ℤ</m:t>
                        </m:r>
                      </m:e>
                      <m:sub>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0</m:t>
                        </m:r>
                      </m:sub>
                    </m:sSub>
                  </m:oMath>
                </a14:m>
                <a:r>
                  <a:rPr lang="en-SG" sz="2000" dirty="0" smtClean="0">
                    <a:solidFill>
                      <a:schemeClr val="tx1"/>
                    </a:solidFill>
                  </a:rPr>
                  <a:t>, then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ea typeface="Cambria Math" panose="02040503050406030204" pitchFamily="18" charset="0"/>
                          </a:rPr>
                          <m:t>ℤ</m:t>
                        </m:r>
                      </m:e>
                      <m:sub>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0</m:t>
                        </m:r>
                      </m:sub>
                    </m:sSub>
                  </m:oMath>
                </a14:m>
                <a:r>
                  <a:rPr lang="en-SG" sz="2000" dirty="0" smtClean="0">
                    <a:solidFill>
                      <a:schemeClr val="tx1"/>
                    </a:solidFill>
                  </a:rPr>
                  <a:t>.	</a:t>
                </a:r>
                <a:r>
                  <a:rPr lang="en-SG" sz="2000" dirty="0" smtClean="0">
                    <a:solidFill>
                      <a:srgbClr val="C00000"/>
                    </a:solidFill>
                  </a:rPr>
                  <a:t>(recursion clause)</a:t>
                </a:r>
              </a:p>
              <a:p>
                <a:pPr>
                  <a:tabLst>
                    <a:tab pos="1655763" algn="l"/>
                    <a:tab pos="6227763" algn="l"/>
                  </a:tabLst>
                </a:pPr>
                <a:r>
                  <a:rPr lang="en-SG" dirty="0" smtClean="0"/>
                  <a:t>(3. </a:t>
                </a:r>
                <a:r>
                  <a:rPr lang="en-SG" dirty="0" smtClean="0">
                    <a:solidFill>
                      <a:srgbClr val="0000FF"/>
                    </a:solidFill>
                  </a:rPr>
                  <a:t>nothing more</a:t>
                </a:r>
                <a:r>
                  <a:rPr lang="en-SG" dirty="0" smtClean="0"/>
                  <a:t>) </a:t>
                </a:r>
                <a:r>
                  <a:rPr lang="en-SG" sz="2000" dirty="0" smtClean="0"/>
                  <a:t>Membership for </a:t>
                </a:r>
                <a14:m>
                  <m:oMath xmlns:m="http://schemas.openxmlformats.org/officeDocument/2006/math">
                    <m:sSub>
                      <m:sSubPr>
                        <m:ctrlPr>
                          <a:rPr lang="en-SG" sz="2000" i="1">
                            <a:latin typeface="Cambria Math" panose="02040503050406030204" pitchFamily="18" charset="0"/>
                          </a:rPr>
                        </m:ctrlPr>
                      </m:sSubPr>
                      <m:e>
                        <m:r>
                          <a:rPr lang="en-SG" sz="2000" i="1">
                            <a:latin typeface="Cambria Math" panose="02040503050406030204" pitchFamily="18" charset="0"/>
                            <a:ea typeface="Cambria Math" panose="02040503050406030204" pitchFamily="18" charset="0"/>
                          </a:rPr>
                          <m:t>ℤ</m:t>
                        </m:r>
                      </m:e>
                      <m:sub>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0</m:t>
                        </m:r>
                      </m:sub>
                    </m:sSub>
                  </m:oMath>
                </a14:m>
                <a:r>
                  <a:rPr lang="en-SG" sz="2000" dirty="0" smtClean="0">
                    <a:solidFill>
                      <a:schemeClr val="tx1"/>
                    </a:solidFill>
                  </a:rPr>
                  <a:t> can always be demonstrated</a:t>
                </a:r>
              </a:p>
              <a:p>
                <a:pPr>
                  <a:tabLst>
                    <a:tab pos="1655763" algn="l"/>
                    <a:tab pos="6227763" algn="l"/>
                  </a:tabLst>
                </a:pPr>
                <a:r>
                  <a:rPr lang="en-SG" sz="2000" dirty="0"/>
                  <a:t>	</a:t>
                </a:r>
                <a:r>
                  <a:rPr lang="en-SG" sz="2000" dirty="0" smtClean="0"/>
                  <a:t>by (finitely many) successive applications of the </a:t>
                </a:r>
              </a:p>
              <a:p>
                <a:pPr>
                  <a:tabLst>
                    <a:tab pos="1655763" algn="l"/>
                    <a:tab pos="6056313" algn="l"/>
                  </a:tabLst>
                </a:pPr>
                <a:r>
                  <a:rPr lang="en-SG" sz="2000" dirty="0" smtClean="0"/>
                  <a:t>	clauses above.	</a:t>
                </a:r>
                <a:r>
                  <a:rPr lang="en-SG" sz="2000" dirty="0" smtClean="0">
                    <a:solidFill>
                      <a:srgbClr val="C00000"/>
                    </a:solidFill>
                  </a:rPr>
                  <a:t>(</a:t>
                </a:r>
                <a:r>
                  <a:rPr lang="en-SG" sz="2000" dirty="0" err="1" smtClean="0">
                    <a:solidFill>
                      <a:srgbClr val="C00000"/>
                    </a:solidFill>
                  </a:rPr>
                  <a:t>minimality</a:t>
                </a:r>
                <a:r>
                  <a:rPr lang="en-SG" sz="2000" dirty="0" smtClean="0">
                    <a:solidFill>
                      <a:srgbClr val="C00000"/>
                    </a:solidFill>
                  </a:rPr>
                  <a:t> clause)</a:t>
                </a:r>
                <a:endParaRPr lang="en-SG" sz="2000" dirty="0">
                  <a:solidFill>
                    <a:srgbClr val="C00000"/>
                  </a:solidFill>
                </a:endParaRPr>
              </a:p>
            </p:txBody>
          </p:sp>
        </mc:Choice>
        <mc:Fallback xmlns="">
          <p:sp>
            <p:nvSpPr>
              <p:cNvPr id="45" name="TextBox 44">
                <a:extLst>
                  <a:ext uri="{FF2B5EF4-FFF2-40B4-BE49-F238E27FC236}">
                    <a16:creationId xmlns:a16="http://schemas.microsoft.com/office/drawing/2014/main" id="{682FD003-A910-4138-867F-72C1DECBC672}"/>
                  </a:ext>
                </a:extLst>
              </p:cNvPr>
              <p:cNvSpPr txBox="1">
                <a:spLocks noRot="1" noChangeAspect="1" noMove="1" noResize="1" noEditPoints="1" noAdjustHandles="1" noChangeArrowheads="1" noChangeShapeType="1" noTextEdit="1"/>
              </p:cNvSpPr>
              <p:nvPr/>
            </p:nvSpPr>
            <p:spPr>
              <a:xfrm>
                <a:off x="534009" y="1725947"/>
                <a:ext cx="8291218" cy="2200602"/>
              </a:xfrm>
              <a:prstGeom prst="rect">
                <a:avLst/>
              </a:prstGeom>
              <a:blipFill>
                <a:blip r:embed="rId4"/>
                <a:stretch>
                  <a:fillRect l="-662" t="-1939" b="-4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15017" y="4429503"/>
                <a:ext cx="53854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ℤ</m:t>
                          </m:r>
                        </m:e>
                        <m:sub>
                          <m:r>
                            <a:rPr lang="en-SG"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sub>
                      </m:sSub>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615017" y="4429503"/>
                <a:ext cx="538545" cy="369332"/>
              </a:xfrm>
              <a:prstGeom prst="rect">
                <a:avLst/>
              </a:prstGeom>
              <a:blipFill>
                <a:blip r:embed="rId5"/>
                <a:stretch>
                  <a:fillRect l="-13636" r="-4545"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441939" y="5101072"/>
                <a:ext cx="2388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1441939" y="5101072"/>
                <a:ext cx="238848" cy="369332"/>
              </a:xfrm>
              <a:prstGeom prst="rect">
                <a:avLst/>
              </a:prstGeom>
              <a:blipFill>
                <a:blip r:embed="rId6"/>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662310" y="5301789"/>
                <a:ext cx="3542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panose="02040503050406030204" pitchFamily="18" charset="0"/>
                        </a:rPr>
                        <m:t>+1</m:t>
                      </m:r>
                    </m:oMath>
                  </m:oMathPara>
                </a14:m>
                <a:endParaRPr lang="en-US" dirty="0">
                  <a:solidFill>
                    <a:srgbClr val="0000FF"/>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662310" y="5301789"/>
                <a:ext cx="354264" cy="276999"/>
              </a:xfrm>
              <a:prstGeom prst="rect">
                <a:avLst/>
              </a:prstGeom>
              <a:blipFill>
                <a:blip r:embed="rId7"/>
                <a:stretch>
                  <a:fillRect l="-13793" r="-1551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2473570" y="5101072"/>
                <a:ext cx="2388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m:t>
                      </m:r>
                    </m:oMath>
                  </m:oMathPara>
                </a14:m>
                <a:endParaRPr lang="en-US" sz="2400" dirty="0"/>
              </a:p>
            </p:txBody>
          </p:sp>
        </mc:Choice>
        <mc:Fallback xmlns="">
          <p:sp>
            <p:nvSpPr>
              <p:cNvPr id="48" name="TextBox 47"/>
              <p:cNvSpPr txBox="1">
                <a:spLocks noRot="1" noChangeAspect="1" noMove="1" noResize="1" noEditPoints="1" noAdjustHandles="1" noChangeArrowheads="1" noChangeShapeType="1" noTextEdit="1"/>
              </p:cNvSpPr>
              <p:nvPr/>
            </p:nvSpPr>
            <p:spPr>
              <a:xfrm>
                <a:off x="2473570" y="5101072"/>
                <a:ext cx="238848" cy="369332"/>
              </a:xfrm>
              <a:prstGeom prst="rect">
                <a:avLst/>
              </a:prstGeom>
              <a:blipFill>
                <a:blip r:embed="rId8"/>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2682671" y="5301789"/>
                <a:ext cx="3542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panose="02040503050406030204" pitchFamily="18" charset="0"/>
                        </a:rPr>
                        <m:t>+1</m:t>
                      </m:r>
                    </m:oMath>
                  </m:oMathPara>
                </a14:m>
                <a:endParaRPr lang="en-US" dirty="0">
                  <a:solidFill>
                    <a:srgbClr val="0000FF"/>
                  </a:solidFill>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2682671" y="5301789"/>
                <a:ext cx="354264" cy="276999"/>
              </a:xfrm>
              <a:prstGeom prst="rect">
                <a:avLst/>
              </a:prstGeom>
              <a:blipFill>
                <a:blip r:embed="rId9"/>
                <a:stretch>
                  <a:fillRect l="-12069" r="-17241"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3417191" y="5101072"/>
                <a:ext cx="2388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2</m:t>
                      </m:r>
                    </m:oMath>
                  </m:oMathPara>
                </a14:m>
                <a:endParaRPr lang="en-US" sz="2400" dirty="0"/>
              </a:p>
            </p:txBody>
          </p:sp>
        </mc:Choice>
        <mc:Fallback xmlns="">
          <p:sp>
            <p:nvSpPr>
              <p:cNvPr id="59" name="TextBox 58"/>
              <p:cNvSpPr txBox="1">
                <a:spLocks noRot="1" noChangeAspect="1" noMove="1" noResize="1" noEditPoints="1" noAdjustHandles="1" noChangeArrowheads="1" noChangeShapeType="1" noTextEdit="1"/>
              </p:cNvSpPr>
              <p:nvPr/>
            </p:nvSpPr>
            <p:spPr>
              <a:xfrm>
                <a:off x="3417191" y="5101072"/>
                <a:ext cx="238848" cy="369332"/>
              </a:xfrm>
              <a:prstGeom prst="rect">
                <a:avLst/>
              </a:prstGeom>
              <a:blipFill>
                <a:blip r:embed="rId10"/>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3626292" y="5301789"/>
                <a:ext cx="3542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panose="02040503050406030204" pitchFamily="18" charset="0"/>
                        </a:rPr>
                        <m:t>+1</m:t>
                      </m:r>
                    </m:oMath>
                  </m:oMathPara>
                </a14:m>
                <a:endParaRPr lang="en-US" dirty="0">
                  <a:solidFill>
                    <a:srgbClr val="0000FF"/>
                  </a:solidFill>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3626292" y="5301789"/>
                <a:ext cx="354264" cy="276999"/>
              </a:xfrm>
              <a:prstGeom prst="rect">
                <a:avLst/>
              </a:prstGeom>
              <a:blipFill>
                <a:blip r:embed="rId11"/>
                <a:stretch>
                  <a:fillRect l="-13793" r="-1551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4239721" y="5101072"/>
                <a:ext cx="2388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3</m:t>
                      </m:r>
                    </m:oMath>
                  </m:oMathPara>
                </a14:m>
                <a:endParaRPr lang="en-US" sz="2400" dirty="0"/>
              </a:p>
            </p:txBody>
          </p:sp>
        </mc:Choice>
        <mc:Fallback xmlns="">
          <p:sp>
            <p:nvSpPr>
              <p:cNvPr id="61" name="TextBox 60"/>
              <p:cNvSpPr txBox="1">
                <a:spLocks noRot="1" noChangeAspect="1" noMove="1" noResize="1" noEditPoints="1" noAdjustHandles="1" noChangeArrowheads="1" noChangeShapeType="1" noTextEdit="1"/>
              </p:cNvSpPr>
              <p:nvPr/>
            </p:nvSpPr>
            <p:spPr>
              <a:xfrm>
                <a:off x="4239721" y="5101072"/>
                <a:ext cx="238848" cy="369332"/>
              </a:xfrm>
              <a:prstGeom prst="rect">
                <a:avLst/>
              </a:prstGeom>
              <a:blipFill>
                <a:blip r:embed="rId12"/>
                <a:stretch>
                  <a:fillRect l="-27500" r="-3000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4448822" y="5301789"/>
                <a:ext cx="3542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panose="02040503050406030204" pitchFamily="18" charset="0"/>
                        </a:rPr>
                        <m:t>+1</m:t>
                      </m:r>
                    </m:oMath>
                  </m:oMathPara>
                </a14:m>
                <a:endParaRPr lang="en-US" dirty="0">
                  <a:solidFill>
                    <a:srgbClr val="0000FF"/>
                  </a:solidFill>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4448822" y="5301789"/>
                <a:ext cx="354264" cy="276999"/>
              </a:xfrm>
              <a:prstGeom prst="rect">
                <a:avLst/>
              </a:prstGeom>
              <a:blipFill>
                <a:blip r:embed="rId13"/>
                <a:stretch>
                  <a:fillRect l="-13793" r="-1551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5155813" y="5101072"/>
                <a:ext cx="2388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4</m:t>
                      </m:r>
                    </m:oMath>
                  </m:oMathPara>
                </a14:m>
                <a:endParaRPr lang="en-US" sz="2400" dirty="0"/>
              </a:p>
            </p:txBody>
          </p:sp>
        </mc:Choice>
        <mc:Fallback xmlns="">
          <p:sp>
            <p:nvSpPr>
              <p:cNvPr id="63" name="TextBox 62"/>
              <p:cNvSpPr txBox="1">
                <a:spLocks noRot="1" noChangeAspect="1" noMove="1" noResize="1" noEditPoints="1" noAdjustHandles="1" noChangeArrowheads="1" noChangeShapeType="1" noTextEdit="1"/>
              </p:cNvSpPr>
              <p:nvPr/>
            </p:nvSpPr>
            <p:spPr>
              <a:xfrm>
                <a:off x="5155813" y="5101072"/>
                <a:ext cx="238848" cy="369332"/>
              </a:xfrm>
              <a:prstGeom prst="rect">
                <a:avLst/>
              </a:prstGeom>
              <a:blipFill>
                <a:blip r:embed="rId14"/>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5364914" y="5301789"/>
                <a:ext cx="3542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panose="02040503050406030204" pitchFamily="18" charset="0"/>
                        </a:rPr>
                        <m:t>+1</m:t>
                      </m:r>
                    </m:oMath>
                  </m:oMathPara>
                </a14:m>
                <a:endParaRPr lang="en-US" dirty="0">
                  <a:solidFill>
                    <a:srgbClr val="0000FF"/>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5364914" y="5301789"/>
                <a:ext cx="354264" cy="276999"/>
              </a:xfrm>
              <a:prstGeom prst="rect">
                <a:avLst/>
              </a:prstGeom>
              <a:blipFill>
                <a:blip r:embed="rId9"/>
                <a:stretch>
                  <a:fillRect l="-12069" r="-17241"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6112683" y="5101072"/>
                <a:ext cx="3318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65" name="TextBox 64"/>
              <p:cNvSpPr txBox="1">
                <a:spLocks noRot="1" noChangeAspect="1" noMove="1" noResize="1" noEditPoints="1" noAdjustHandles="1" noChangeArrowheads="1" noChangeShapeType="1" noTextEdit="1"/>
              </p:cNvSpPr>
              <p:nvPr/>
            </p:nvSpPr>
            <p:spPr>
              <a:xfrm>
                <a:off x="6112683" y="5101072"/>
                <a:ext cx="331822" cy="369332"/>
              </a:xfrm>
              <a:prstGeom prst="rect">
                <a:avLst/>
              </a:prstGeom>
              <a:blipFill>
                <a:blip r:embed="rId15"/>
                <a:stretch>
                  <a:fillRect l="-5556" r="-7407"/>
                </a:stretch>
              </a:blipFill>
            </p:spPr>
            <p:txBody>
              <a:bodyPr/>
              <a:lstStyle/>
              <a:p>
                <a:r>
                  <a:rPr lang="en-US">
                    <a:noFill/>
                  </a:rPr>
                  <a:t> </a:t>
                </a:r>
              </a:p>
            </p:txBody>
          </p:sp>
        </mc:Fallback>
      </mc:AlternateContent>
      <p:sp>
        <p:nvSpPr>
          <p:cNvPr id="40" name="Oval 39">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93608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dissolve">
                                      <p:cBhvr>
                                        <p:cTn id="20" dur="500"/>
                                        <p:tgtEl>
                                          <p:spTgt spid="4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dissolve">
                                      <p:cBhvr>
                                        <p:cTn id="33" dur="500"/>
                                        <p:tgtEl>
                                          <p:spTgt spid="60"/>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dissolve">
                                      <p:cBhvr>
                                        <p:cTn id="36" dur="500"/>
                                        <p:tgtEl>
                                          <p:spTgt spid="61"/>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dissolve">
                                      <p:cBhvr>
                                        <p:cTn id="41" dur="500"/>
                                        <p:tgtEl>
                                          <p:spTgt spid="62"/>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dissolve">
                                      <p:cBhvr>
                                        <p:cTn id="44" dur="500"/>
                                        <p:tgtEl>
                                          <p:spTgt spid="63"/>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dissolve">
                                      <p:cBhvr>
                                        <p:cTn id="49" dur="500"/>
                                        <p:tgtEl>
                                          <p:spTgt spid="6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dissolve">
                                      <p:cBhvr>
                                        <p:cTn id="5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48" grpId="0"/>
      <p:bldP spid="58" grpId="0"/>
      <p:bldP spid="59" grpId="0"/>
      <p:bldP spid="60" grpId="0"/>
      <p:bldP spid="61" grpId="0"/>
      <p:bldP spid="62" grpId="0"/>
      <p:bldP spid="63" grpId="0"/>
      <p:bldP spid="64" grpId="0"/>
      <p:bldP spid="6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Sequences	Mathematical Induction I 	Mathematical Induction II	Well-Ordering Principle	</a:t>
            </a:r>
            <a:r>
              <a:rPr lang="en-SG" sz="1050" dirty="0">
                <a:solidFill>
                  <a:schemeClr val="bg1"/>
                </a:solidFill>
              </a:rPr>
              <a:t> </a:t>
            </a:r>
            <a:r>
              <a:rPr lang="en-SG" sz="1200" b="1" dirty="0">
                <a:solidFill>
                  <a:schemeClr val="accent4">
                    <a:lumMod val="60000"/>
                    <a:lumOff val="40000"/>
                  </a:schemeClr>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57</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Recursively Defined Sets</a:t>
            </a:r>
            <a:endParaRPr lang="en-SG" sz="1100" dirty="0">
              <a:solidFill>
                <a:schemeClr val="bg1"/>
              </a:solidFill>
            </a:endParaRPr>
          </a:p>
        </p:txBody>
      </p:sp>
      <p:sp>
        <p:nvSpPr>
          <p:cNvPr id="23" name="Oval 22"/>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4114800" y="2959768"/>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AB92DC78-EA87-45C1-BDA1-B81B9C35567B}"/>
                  </a:ext>
                </a:extLst>
              </p:cNvPr>
              <p:cNvSpPr txBox="1"/>
              <p:nvPr/>
            </p:nvSpPr>
            <p:spPr>
              <a:xfrm>
                <a:off x="349328" y="1194211"/>
                <a:ext cx="8550013" cy="461665"/>
              </a:xfrm>
              <a:prstGeom prst="rect">
                <a:avLst/>
              </a:prstGeom>
              <a:noFill/>
              <a:ln>
                <a:noFill/>
              </a:ln>
            </p:spPr>
            <p:txBody>
              <a:bodyPr wrap="square" rtlCol="0">
                <a:spAutoFit/>
              </a:bodyPr>
              <a:lstStyle/>
              <a:p>
                <a:pPr>
                  <a:spcAft>
                    <a:spcPts val="600"/>
                  </a:spcAft>
                  <a:tabLst>
                    <a:tab pos="457200" algn="l"/>
                    <a:tab pos="1371600" algn="l"/>
                    <a:tab pos="1547813" algn="l"/>
                  </a:tabLst>
                </a:pPr>
                <a:r>
                  <a:rPr lang="en-US" altLang="en-US" sz="2400" dirty="0" smtClean="0">
                    <a:solidFill>
                      <a:schemeClr val="accent2">
                        <a:lumMod val="50000"/>
                      </a:schemeClr>
                    </a:solidFill>
                  </a:rPr>
                  <a:t>Example #22: </a:t>
                </a:r>
                <a:r>
                  <a:rPr lang="en-SG" sz="2400" dirty="0" smtClean="0">
                    <a:solidFill>
                      <a:schemeClr val="tx1"/>
                    </a:solidFill>
                  </a:rPr>
                  <a:t>Recursive definition of </a:t>
                </a:r>
                <a14:m>
                  <m:oMath xmlns:m="http://schemas.openxmlformats.org/officeDocument/2006/math">
                    <m:r>
                      <a:rPr lang="en-US" sz="2400" i="1" smtClean="0">
                        <a:solidFill>
                          <a:schemeClr val="tx1"/>
                        </a:solidFill>
                        <a:latin typeface="Cambria Math" panose="02040503050406030204" pitchFamily="18" charset="0"/>
                      </a:rPr>
                      <m:t>2</m:t>
                    </m:r>
                    <m:r>
                      <a:rPr lang="en-US" sz="2400" i="1" smtClean="0">
                        <a:solidFill>
                          <a:schemeClr val="tx1"/>
                        </a:solidFill>
                        <a:latin typeface="Cambria Math" panose="02040503050406030204" pitchFamily="18" charset="0"/>
                        <a:ea typeface="Cambria Math" panose="02040503050406030204" pitchFamily="18" charset="0"/>
                      </a:rPr>
                      <m:t>ℤ</m:t>
                    </m:r>
                  </m:oMath>
                </a14:m>
                <a:r>
                  <a:rPr lang="en-SG" altLang="en-US" sz="2400" dirty="0" smtClean="0">
                    <a:solidFill>
                      <a:schemeClr val="tx1"/>
                    </a:solidFill>
                  </a:rPr>
                  <a:t> (the set of even integers).</a:t>
                </a:r>
                <a:endParaRPr lang="en-US" altLang="en-US" sz="2400" dirty="0">
                  <a:solidFill>
                    <a:schemeClr val="tx1"/>
                  </a:solidFill>
                </a:endParaRPr>
              </a:p>
            </p:txBody>
          </p:sp>
        </mc:Choice>
        <mc:Fallback xmlns="">
          <p:sp>
            <p:nvSpPr>
              <p:cNvPr id="46" name="TextBox 45">
                <a:extLst>
                  <a:ext uri="{FF2B5EF4-FFF2-40B4-BE49-F238E27FC236}">
                    <a16:creationId xmlns:a16="http://schemas.microsoft.com/office/drawing/2014/main" id="{AB92DC78-EA87-45C1-BDA1-B81B9C35567B}"/>
                  </a:ext>
                </a:extLst>
              </p:cNvPr>
              <p:cNvSpPr txBox="1">
                <a:spLocks noRot="1" noChangeAspect="1" noMove="1" noResize="1" noEditPoints="1" noAdjustHandles="1" noChangeArrowheads="1" noChangeShapeType="1" noTextEdit="1"/>
              </p:cNvSpPr>
              <p:nvPr/>
            </p:nvSpPr>
            <p:spPr>
              <a:xfrm>
                <a:off x="349328" y="1194211"/>
                <a:ext cx="8550013" cy="461665"/>
              </a:xfrm>
              <a:prstGeom prst="rect">
                <a:avLst/>
              </a:prstGeom>
              <a:blipFill>
                <a:blip r:embed="rId3"/>
                <a:stretch>
                  <a:fillRect l="-1069" t="-10526" b="-2894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82FD003-A910-4138-867F-72C1DECBC672}"/>
                  </a:ext>
                </a:extLst>
              </p:cNvPr>
              <p:cNvSpPr txBox="1"/>
              <p:nvPr/>
            </p:nvSpPr>
            <p:spPr>
              <a:xfrm>
                <a:off x="574022" y="1739424"/>
                <a:ext cx="8291218" cy="2508379"/>
              </a:xfrm>
              <a:prstGeom prst="rect">
                <a:avLst/>
              </a:prstGeom>
              <a:solidFill>
                <a:schemeClr val="accent1">
                  <a:lumMod val="20000"/>
                  <a:lumOff val="80000"/>
                </a:schemeClr>
              </a:solidFill>
            </p:spPr>
            <p:txBody>
              <a:bodyPr wrap="square" rtlCol="0">
                <a:spAutoFit/>
              </a:bodyPr>
              <a:lstStyle/>
              <a:p>
                <a:pPr>
                  <a:spcAft>
                    <a:spcPts val="600"/>
                  </a:spcAft>
                  <a:tabLst>
                    <a:tab pos="6727825" algn="l"/>
                  </a:tabLst>
                </a:pPr>
                <a14:m>
                  <m:oMath xmlns:m="http://schemas.openxmlformats.org/officeDocument/2006/math">
                    <m:r>
                      <a:rPr lang="en-US" sz="2000" i="1" smtClean="0">
                        <a:latin typeface="Cambria Math" panose="02040503050406030204" pitchFamily="18" charset="0"/>
                      </a:rPr>
                      <m:t>2</m:t>
                    </m:r>
                    <m:r>
                      <a:rPr lang="en-US" sz="2000" i="1">
                        <a:latin typeface="Cambria Math" panose="02040503050406030204" pitchFamily="18" charset="0"/>
                        <a:ea typeface="Cambria Math" panose="02040503050406030204" pitchFamily="18" charset="0"/>
                      </a:rPr>
                      <m:t>ℤ</m:t>
                    </m:r>
                  </m:oMath>
                </a14:m>
                <a:r>
                  <a:rPr lang="en-SG" sz="2200" dirty="0" smtClean="0">
                    <a:solidFill>
                      <a:schemeClr val="tx1"/>
                    </a:solidFill>
                  </a:rPr>
                  <a:t> is the uniqu</a:t>
                </a:r>
                <a:r>
                  <a:rPr lang="en-SG" sz="2200" dirty="0" smtClean="0"/>
                  <a:t>e set with the following properties:</a:t>
                </a:r>
              </a:p>
              <a:p>
                <a:pPr>
                  <a:spcAft>
                    <a:spcPts val="600"/>
                  </a:spcAft>
                  <a:tabLst>
                    <a:tab pos="6056313" algn="l"/>
                  </a:tabLst>
                </a:pPr>
                <a:r>
                  <a:rPr lang="en-SG" dirty="0" smtClean="0">
                    <a:solidFill>
                      <a:schemeClr val="tx1"/>
                    </a:solidFill>
                  </a:rPr>
                  <a:t>(1. what the </a:t>
                </a:r>
                <a:r>
                  <a:rPr lang="en-SG" dirty="0" smtClean="0">
                    <a:solidFill>
                      <a:srgbClr val="0000FF"/>
                    </a:solidFill>
                  </a:rPr>
                  <a:t>founders</a:t>
                </a:r>
                <a:r>
                  <a:rPr lang="en-SG" dirty="0" smtClean="0">
                    <a:solidFill>
                      <a:schemeClr val="tx1"/>
                    </a:solidFill>
                  </a:rPr>
                  <a:t> are) </a:t>
                </a:r>
                <a14:m>
                  <m:oMath xmlns:m="http://schemas.openxmlformats.org/officeDocument/2006/math">
                    <m:r>
                      <a:rPr lang="en-US" sz="2000" b="0" i="1" smtClean="0">
                        <a:solidFill>
                          <a:schemeClr val="tx1"/>
                        </a:solidFill>
                        <a:latin typeface="Cambria Math" panose="02040503050406030204" pitchFamily="18" charset="0"/>
                      </a:rPr>
                      <m:t>0</m:t>
                    </m:r>
                    <m:r>
                      <a:rPr lang="en-US" sz="2000" b="0" i="1" smtClean="0">
                        <a:solidFill>
                          <a:schemeClr val="tx1"/>
                        </a:solidFill>
                        <a:latin typeface="Cambria Math" panose="02040503050406030204" pitchFamily="18" charset="0"/>
                        <a:ea typeface="Cambria Math" panose="02040503050406030204" pitchFamily="18" charset="0"/>
                      </a:rPr>
                      <m:t>∈</m:t>
                    </m:r>
                    <m:r>
                      <a:rPr lang="en-US" sz="2000" i="1">
                        <a:latin typeface="Cambria Math" panose="02040503050406030204" pitchFamily="18" charset="0"/>
                      </a:rPr>
                      <m:t>2</m:t>
                    </m:r>
                    <m:r>
                      <a:rPr lang="en-US" sz="2000" i="1">
                        <a:latin typeface="Cambria Math" panose="02040503050406030204" pitchFamily="18" charset="0"/>
                        <a:ea typeface="Cambria Math" panose="02040503050406030204" pitchFamily="18" charset="0"/>
                      </a:rPr>
                      <m:t>ℤ</m:t>
                    </m:r>
                  </m:oMath>
                </a14:m>
                <a:r>
                  <a:rPr lang="en-SG" sz="2000" dirty="0" smtClean="0">
                    <a:solidFill>
                      <a:schemeClr val="tx1"/>
                    </a:solidFill>
                  </a:rPr>
                  <a:t>.	</a:t>
                </a:r>
                <a:r>
                  <a:rPr lang="en-SG" sz="2000" dirty="0" smtClean="0">
                    <a:solidFill>
                      <a:srgbClr val="C00000"/>
                    </a:solidFill>
                  </a:rPr>
                  <a:t>(base clause)</a:t>
                </a:r>
              </a:p>
              <a:p>
                <a:pPr>
                  <a:spcAft>
                    <a:spcPts val="600"/>
                  </a:spcAft>
                  <a:tabLst>
                    <a:tab pos="6056313" algn="l"/>
                  </a:tabLst>
                </a:pPr>
                <a:r>
                  <a:rPr lang="en-SG" dirty="0" smtClean="0"/>
                  <a:t>(2. what the </a:t>
                </a:r>
                <a:r>
                  <a:rPr lang="en-SG" dirty="0" smtClean="0">
                    <a:solidFill>
                      <a:srgbClr val="0000FF"/>
                    </a:solidFill>
                  </a:rPr>
                  <a:t>constructors</a:t>
                </a:r>
                <a:r>
                  <a:rPr lang="en-SG" dirty="0" smtClean="0"/>
                  <a:t> are) </a:t>
                </a:r>
                <a:r>
                  <a:rPr lang="en-SG" sz="2000" dirty="0" smtClean="0"/>
                  <a:t>If </a:t>
                </a:r>
                <a14:m>
                  <m:oMath xmlns:m="http://schemas.openxmlformats.org/officeDocument/2006/math">
                    <m:r>
                      <a:rPr lang="en-US" sz="2000" b="0" i="1" smtClean="0">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2</m:t>
                    </m:r>
                    <m:r>
                      <a:rPr lang="en-US" sz="2000" i="1">
                        <a:latin typeface="Cambria Math" panose="02040503050406030204" pitchFamily="18" charset="0"/>
                        <a:ea typeface="Cambria Math" panose="02040503050406030204" pitchFamily="18" charset="0"/>
                      </a:rPr>
                      <m:t>ℤ</m:t>
                    </m:r>
                  </m:oMath>
                </a14:m>
                <a:r>
                  <a:rPr lang="en-SG" sz="2000" dirty="0" smtClean="0">
                    <a:solidFill>
                      <a:schemeClr val="tx1"/>
                    </a:solidFill>
                  </a:rPr>
                  <a:t>, then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−2,</m:t>
                    </m:r>
                    <m:r>
                      <a:rPr lang="en-US" sz="2000" b="0" i="1" smtClean="0">
                        <a:latin typeface="Cambria Math" panose="02040503050406030204" pitchFamily="18" charset="0"/>
                      </a:rPr>
                      <m:t>𝑥</m:t>
                    </m:r>
                    <m:r>
                      <a:rPr lang="en-US" sz="2000" b="0" i="1" smtClean="0">
                        <a:latin typeface="Cambria Math" panose="02040503050406030204" pitchFamily="18" charset="0"/>
                      </a:rPr>
                      <m:t>+2∈2</m:t>
                    </m:r>
                    <m:r>
                      <a:rPr lang="en-US" sz="2000" i="1">
                        <a:latin typeface="Cambria Math" panose="02040503050406030204" pitchFamily="18" charset="0"/>
                        <a:ea typeface="Cambria Math" panose="02040503050406030204" pitchFamily="18" charset="0"/>
                      </a:rPr>
                      <m:t>ℤ</m:t>
                    </m:r>
                  </m:oMath>
                </a14:m>
                <a:r>
                  <a:rPr lang="en-SG" sz="2000" dirty="0" smtClean="0">
                    <a:solidFill>
                      <a:schemeClr val="tx1"/>
                    </a:solidFill>
                  </a:rPr>
                  <a:t>.</a:t>
                </a:r>
                <a:r>
                  <a:rPr lang="en-SG" sz="2000" dirty="0"/>
                  <a:t/>
                </a:r>
                <a:br>
                  <a:rPr lang="en-SG" sz="2000" dirty="0"/>
                </a:br>
                <a:r>
                  <a:rPr lang="en-SG" sz="2000" dirty="0" smtClean="0"/>
                  <a:t>	</a:t>
                </a:r>
                <a:r>
                  <a:rPr lang="en-SG" sz="2000" dirty="0" smtClean="0">
                    <a:solidFill>
                      <a:srgbClr val="C00000"/>
                    </a:solidFill>
                  </a:rPr>
                  <a:t>(recursion clause)</a:t>
                </a:r>
              </a:p>
              <a:p>
                <a:pPr>
                  <a:tabLst>
                    <a:tab pos="1655763" algn="l"/>
                    <a:tab pos="6227763" algn="l"/>
                  </a:tabLst>
                </a:pPr>
                <a:r>
                  <a:rPr lang="en-SG" dirty="0" smtClean="0"/>
                  <a:t>(3. </a:t>
                </a:r>
                <a:r>
                  <a:rPr lang="en-SG" dirty="0" smtClean="0">
                    <a:solidFill>
                      <a:srgbClr val="0000FF"/>
                    </a:solidFill>
                  </a:rPr>
                  <a:t>nothing more</a:t>
                </a:r>
                <a:r>
                  <a:rPr lang="en-SG" dirty="0" smtClean="0"/>
                  <a:t>) </a:t>
                </a:r>
                <a:r>
                  <a:rPr lang="en-SG" sz="2000" dirty="0" smtClean="0"/>
                  <a:t>Membership for </a:t>
                </a:r>
                <a14:m>
                  <m:oMath xmlns:m="http://schemas.openxmlformats.org/officeDocument/2006/math">
                    <m:r>
                      <a:rPr lang="en-US" sz="2000" i="1">
                        <a:latin typeface="Cambria Math" panose="02040503050406030204" pitchFamily="18" charset="0"/>
                      </a:rPr>
                      <m:t>2</m:t>
                    </m:r>
                    <m:r>
                      <a:rPr lang="en-US" sz="2000" i="1">
                        <a:latin typeface="Cambria Math" panose="02040503050406030204" pitchFamily="18" charset="0"/>
                        <a:ea typeface="Cambria Math" panose="02040503050406030204" pitchFamily="18" charset="0"/>
                      </a:rPr>
                      <m:t>ℤ</m:t>
                    </m:r>
                  </m:oMath>
                </a14:m>
                <a:r>
                  <a:rPr lang="en-SG" sz="2000" dirty="0" smtClean="0">
                    <a:solidFill>
                      <a:schemeClr val="tx1"/>
                    </a:solidFill>
                  </a:rPr>
                  <a:t> can always be demonstrated</a:t>
                </a:r>
              </a:p>
              <a:p>
                <a:pPr>
                  <a:tabLst>
                    <a:tab pos="1655763" algn="l"/>
                    <a:tab pos="6227763" algn="l"/>
                  </a:tabLst>
                </a:pPr>
                <a:r>
                  <a:rPr lang="en-SG" sz="2000" dirty="0"/>
                  <a:t>	</a:t>
                </a:r>
                <a:r>
                  <a:rPr lang="en-SG" sz="2000" dirty="0" smtClean="0"/>
                  <a:t>by (finitely many) successive applications of the </a:t>
                </a:r>
              </a:p>
              <a:p>
                <a:pPr>
                  <a:tabLst>
                    <a:tab pos="1655763" algn="l"/>
                    <a:tab pos="6056313" algn="l"/>
                  </a:tabLst>
                </a:pPr>
                <a:r>
                  <a:rPr lang="en-SG" sz="2000" dirty="0" smtClean="0"/>
                  <a:t>	clauses above.	</a:t>
                </a:r>
                <a:r>
                  <a:rPr lang="en-SG" sz="2000" dirty="0" smtClean="0">
                    <a:solidFill>
                      <a:srgbClr val="C00000"/>
                    </a:solidFill>
                  </a:rPr>
                  <a:t>(</a:t>
                </a:r>
                <a:r>
                  <a:rPr lang="en-SG" sz="2000" dirty="0" err="1" smtClean="0">
                    <a:solidFill>
                      <a:srgbClr val="C00000"/>
                    </a:solidFill>
                  </a:rPr>
                  <a:t>minimality</a:t>
                </a:r>
                <a:r>
                  <a:rPr lang="en-SG" sz="2000" dirty="0" smtClean="0">
                    <a:solidFill>
                      <a:srgbClr val="C00000"/>
                    </a:solidFill>
                  </a:rPr>
                  <a:t> clause)</a:t>
                </a:r>
                <a:endParaRPr lang="en-SG" sz="2000" dirty="0">
                  <a:solidFill>
                    <a:srgbClr val="C00000"/>
                  </a:solidFill>
                </a:endParaRPr>
              </a:p>
            </p:txBody>
          </p:sp>
        </mc:Choice>
        <mc:Fallback xmlns="">
          <p:sp>
            <p:nvSpPr>
              <p:cNvPr id="47" name="TextBox 46">
                <a:extLst>
                  <a:ext uri="{FF2B5EF4-FFF2-40B4-BE49-F238E27FC236}">
                    <a16:creationId xmlns:a16="http://schemas.microsoft.com/office/drawing/2014/main" id="{682FD003-A910-4138-867F-72C1DECBC672}"/>
                  </a:ext>
                </a:extLst>
              </p:cNvPr>
              <p:cNvSpPr txBox="1">
                <a:spLocks noRot="1" noChangeAspect="1" noMove="1" noResize="1" noEditPoints="1" noAdjustHandles="1" noChangeArrowheads="1" noChangeShapeType="1" noTextEdit="1"/>
              </p:cNvSpPr>
              <p:nvPr/>
            </p:nvSpPr>
            <p:spPr>
              <a:xfrm>
                <a:off x="574022" y="1739424"/>
                <a:ext cx="8291218" cy="2508379"/>
              </a:xfrm>
              <a:prstGeom prst="rect">
                <a:avLst/>
              </a:prstGeom>
              <a:blipFill>
                <a:blip r:embed="rId4"/>
                <a:stretch>
                  <a:fillRect l="-588" t="-1456" b="-33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615017" y="4429503"/>
                <a:ext cx="4247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ℤ</m:t>
                      </m:r>
                    </m:oMath>
                  </m:oMathPara>
                </a14:m>
                <a:endParaRPr lang="en-US" sz="2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615017" y="4429503"/>
                <a:ext cx="424796" cy="369332"/>
              </a:xfrm>
              <a:prstGeom prst="rect">
                <a:avLst/>
              </a:prstGeom>
              <a:blipFill>
                <a:blip r:embed="rId5"/>
                <a:stretch>
                  <a:fillRect l="-17143" r="-15714"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352437" y="4782908"/>
                <a:ext cx="2388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4352437" y="4782908"/>
                <a:ext cx="238848" cy="369332"/>
              </a:xfrm>
              <a:prstGeom prst="rect">
                <a:avLst/>
              </a:prstGeom>
              <a:blipFill>
                <a:blip r:embed="rId6"/>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4572808" y="5024786"/>
                <a:ext cx="3542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panose="02040503050406030204" pitchFamily="18" charset="0"/>
                        </a:rPr>
                        <m:t>+2</m:t>
                      </m:r>
                    </m:oMath>
                  </m:oMathPara>
                </a14:m>
                <a:endParaRPr lang="en-US" dirty="0">
                  <a:solidFill>
                    <a:srgbClr val="0000FF"/>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4572808" y="5024786"/>
                <a:ext cx="354264" cy="276999"/>
              </a:xfrm>
              <a:prstGeom prst="rect">
                <a:avLst/>
              </a:prstGeom>
              <a:blipFill>
                <a:blip r:embed="rId7"/>
                <a:stretch>
                  <a:fillRect l="-12069" r="-17241"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3969728" y="5024786"/>
                <a:ext cx="3542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panose="02040503050406030204" pitchFamily="18" charset="0"/>
                        </a:rPr>
                        <m:t>−2</m:t>
                      </m:r>
                    </m:oMath>
                  </m:oMathPara>
                </a14:m>
                <a:endParaRPr lang="en-US" dirty="0">
                  <a:solidFill>
                    <a:srgbClr val="0000FF"/>
                  </a:solidFill>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3969728" y="5024786"/>
                <a:ext cx="354264" cy="276999"/>
              </a:xfrm>
              <a:prstGeom prst="rect">
                <a:avLst/>
              </a:prstGeom>
              <a:blipFill>
                <a:blip r:embed="rId8"/>
                <a:stretch>
                  <a:fillRect l="-1724" r="-17241"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3215968" y="4782908"/>
                <a:ext cx="4680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−2</m:t>
                      </m:r>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3215968" y="4782908"/>
                <a:ext cx="468077" cy="369332"/>
              </a:xfrm>
              <a:prstGeom prst="rect">
                <a:avLst/>
              </a:prstGeom>
              <a:blipFill>
                <a:blip r:embed="rId9"/>
                <a:stretch>
                  <a:fillRect l="-3947" r="-1578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5372459" y="4782908"/>
                <a:ext cx="2388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2</m:t>
                      </m:r>
                    </m:oMath>
                  </m:oMathPara>
                </a14:m>
                <a:endParaRPr lang="en-US" sz="2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5372459" y="4782908"/>
                <a:ext cx="238848" cy="369332"/>
              </a:xfrm>
              <a:prstGeom prst="rect">
                <a:avLst/>
              </a:prstGeom>
              <a:blipFill>
                <a:blip r:embed="rId10"/>
                <a:stretch>
                  <a:fillRect l="-28205" r="-3333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5660776" y="5024786"/>
                <a:ext cx="3542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panose="02040503050406030204" pitchFamily="18" charset="0"/>
                        </a:rPr>
                        <m:t>+2</m:t>
                      </m:r>
                    </m:oMath>
                  </m:oMathPara>
                </a14:m>
                <a:endParaRPr lang="en-US" dirty="0">
                  <a:solidFill>
                    <a:srgbClr val="0000FF"/>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5660776" y="5024786"/>
                <a:ext cx="354264" cy="276999"/>
              </a:xfrm>
              <a:prstGeom prst="rect">
                <a:avLst/>
              </a:prstGeom>
              <a:blipFill>
                <a:blip r:embed="rId11"/>
                <a:stretch>
                  <a:fillRect l="-13793" r="-1551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2910471" y="5024786"/>
                <a:ext cx="3542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panose="02040503050406030204" pitchFamily="18" charset="0"/>
                        </a:rPr>
                        <m:t>−2</m:t>
                      </m:r>
                    </m:oMath>
                  </m:oMathPara>
                </a14:m>
                <a:endParaRPr lang="en-US" dirty="0">
                  <a:solidFill>
                    <a:srgbClr val="0000FF"/>
                  </a:solidFill>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2910471" y="5024786"/>
                <a:ext cx="354264" cy="276999"/>
              </a:xfrm>
              <a:prstGeom prst="rect">
                <a:avLst/>
              </a:prstGeom>
              <a:blipFill>
                <a:blip r:embed="rId12"/>
                <a:stretch>
                  <a:fillRect l="-1695" r="-15254"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2231045" y="4782908"/>
                <a:ext cx="4680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−4</m:t>
                      </m:r>
                    </m:oMath>
                  </m:oMathPara>
                </a14:m>
                <a:endParaRPr lang="en-US" sz="2400" dirty="0"/>
              </a:p>
            </p:txBody>
          </p:sp>
        </mc:Choice>
        <mc:Fallback xmlns="">
          <p:sp>
            <p:nvSpPr>
              <p:cNvPr id="59" name="TextBox 58"/>
              <p:cNvSpPr txBox="1">
                <a:spLocks noRot="1" noChangeAspect="1" noMove="1" noResize="1" noEditPoints="1" noAdjustHandles="1" noChangeArrowheads="1" noChangeShapeType="1" noTextEdit="1"/>
              </p:cNvSpPr>
              <p:nvPr/>
            </p:nvSpPr>
            <p:spPr>
              <a:xfrm>
                <a:off x="2231045" y="4782908"/>
                <a:ext cx="468077" cy="369332"/>
              </a:xfrm>
              <a:prstGeom prst="rect">
                <a:avLst/>
              </a:prstGeom>
              <a:blipFill>
                <a:blip r:embed="rId13"/>
                <a:stretch>
                  <a:fillRect l="-3896" r="-14286"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6400276" y="4782908"/>
                <a:ext cx="2388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4</m:t>
                      </m:r>
                    </m:oMath>
                  </m:oMathPara>
                </a14:m>
                <a:endParaRPr lang="en-US" sz="2400" dirty="0"/>
              </a:p>
            </p:txBody>
          </p:sp>
        </mc:Choice>
        <mc:Fallback xmlns="">
          <p:sp>
            <p:nvSpPr>
              <p:cNvPr id="60" name="TextBox 59"/>
              <p:cNvSpPr txBox="1">
                <a:spLocks noRot="1" noChangeAspect="1" noMove="1" noResize="1" noEditPoints="1" noAdjustHandles="1" noChangeArrowheads="1" noChangeShapeType="1" noTextEdit="1"/>
              </p:cNvSpPr>
              <p:nvPr/>
            </p:nvSpPr>
            <p:spPr>
              <a:xfrm>
                <a:off x="6400276" y="4782908"/>
                <a:ext cx="238848" cy="369332"/>
              </a:xfrm>
              <a:prstGeom prst="rect">
                <a:avLst/>
              </a:prstGeom>
              <a:blipFill>
                <a:blip r:embed="rId14"/>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6657671" y="5024786"/>
                <a:ext cx="3542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panose="02040503050406030204" pitchFamily="18" charset="0"/>
                        </a:rPr>
                        <m:t>+2</m:t>
                      </m:r>
                    </m:oMath>
                  </m:oMathPara>
                </a14:m>
                <a:endParaRPr lang="en-US" dirty="0">
                  <a:solidFill>
                    <a:srgbClr val="0000FF"/>
                  </a:solidFill>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6657671" y="5024786"/>
                <a:ext cx="354264" cy="276999"/>
              </a:xfrm>
              <a:prstGeom prst="rect">
                <a:avLst/>
              </a:prstGeom>
              <a:blipFill>
                <a:blip r:embed="rId15"/>
                <a:stretch>
                  <a:fillRect l="-12069" r="-17241"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1932741" y="5024786"/>
                <a:ext cx="3542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panose="02040503050406030204" pitchFamily="18" charset="0"/>
                        </a:rPr>
                        <m:t>−2</m:t>
                      </m:r>
                    </m:oMath>
                  </m:oMathPara>
                </a14:m>
                <a:endParaRPr lang="en-US" dirty="0">
                  <a:solidFill>
                    <a:srgbClr val="0000FF"/>
                  </a:solidFill>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1932741" y="5024786"/>
                <a:ext cx="354264" cy="276999"/>
              </a:xfrm>
              <a:prstGeom prst="rect">
                <a:avLst/>
              </a:prstGeom>
              <a:blipFill>
                <a:blip r:embed="rId16"/>
                <a:stretch>
                  <a:fillRect l="-1724" r="-17241"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1389658" y="4782908"/>
                <a:ext cx="3318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63" name="TextBox 62"/>
              <p:cNvSpPr txBox="1">
                <a:spLocks noRot="1" noChangeAspect="1" noMove="1" noResize="1" noEditPoints="1" noAdjustHandles="1" noChangeArrowheads="1" noChangeShapeType="1" noTextEdit="1"/>
              </p:cNvSpPr>
              <p:nvPr/>
            </p:nvSpPr>
            <p:spPr>
              <a:xfrm>
                <a:off x="1389658" y="4782908"/>
                <a:ext cx="331822" cy="369332"/>
              </a:xfrm>
              <a:prstGeom prst="rect">
                <a:avLst/>
              </a:prstGeom>
              <a:blipFill>
                <a:blip r:embed="rId17"/>
                <a:stretch>
                  <a:fillRect l="-5556" r="-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7253409" y="4782908"/>
                <a:ext cx="3318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64" name="TextBox 63"/>
              <p:cNvSpPr txBox="1">
                <a:spLocks noRot="1" noChangeAspect="1" noMove="1" noResize="1" noEditPoints="1" noAdjustHandles="1" noChangeArrowheads="1" noChangeShapeType="1" noTextEdit="1"/>
              </p:cNvSpPr>
              <p:nvPr/>
            </p:nvSpPr>
            <p:spPr>
              <a:xfrm>
                <a:off x="7253409" y="4782908"/>
                <a:ext cx="331822" cy="369332"/>
              </a:xfrm>
              <a:prstGeom prst="rect">
                <a:avLst/>
              </a:prstGeom>
              <a:blipFill>
                <a:blip r:embed="rId18"/>
                <a:stretch>
                  <a:fillRect l="-5556" r="-7407"/>
                </a:stretch>
              </a:blipFill>
            </p:spPr>
            <p:txBody>
              <a:bodyPr/>
              <a:lstStyle/>
              <a:p>
                <a:r>
                  <a:rPr lang="en-US">
                    <a:noFill/>
                  </a:rPr>
                  <a:t> </a:t>
                </a:r>
              </a:p>
            </p:txBody>
          </p:sp>
        </mc:Fallback>
      </mc:AlternateContent>
      <p:sp>
        <p:nvSpPr>
          <p:cNvPr id="44" name="Oval 43">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37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dissolve">
                                      <p:cBhvr>
                                        <p:cTn id="17" dur="500"/>
                                        <p:tgtEl>
                                          <p:spTgt spid="4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dissolve">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dissolve">
                                      <p:cBhvr>
                                        <p:cTn id="25" dur="500"/>
                                        <p:tgtEl>
                                          <p:spTgt spid="4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dissolve">
                                      <p:cBhvr>
                                        <p:cTn id="28" dur="5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dissolve">
                                      <p:cBhvr>
                                        <p:cTn id="33" dur="500"/>
                                        <p:tgtEl>
                                          <p:spTgt spid="58"/>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dissolve">
                                      <p:cBhvr>
                                        <p:cTn id="36" dur="500"/>
                                        <p:tgtEl>
                                          <p:spTgt spid="4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dissolve">
                                      <p:cBhvr>
                                        <p:cTn id="41" dur="500"/>
                                        <p:tgtEl>
                                          <p:spTgt spid="59"/>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dissolve">
                                      <p:cBhvr>
                                        <p:cTn id="44" dur="500"/>
                                        <p:tgtEl>
                                          <p:spTgt spid="60"/>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dissolve">
                                      <p:cBhvr>
                                        <p:cTn id="49" dur="500"/>
                                        <p:tgtEl>
                                          <p:spTgt spid="6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dissolve">
                                      <p:cBhvr>
                                        <p:cTn id="52" dur="500"/>
                                        <p:tgtEl>
                                          <p:spTgt spid="6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dissolve">
                                      <p:cBhvr>
                                        <p:cTn id="57" dur="500"/>
                                        <p:tgtEl>
                                          <p:spTgt spid="63"/>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dissolve">
                                      <p:cBhvr>
                                        <p:cTn id="6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5" grpId="0"/>
      <p:bldP spid="37" grpId="0"/>
      <p:bldP spid="40" grpId="0"/>
      <p:bldP spid="41" grpId="0"/>
      <p:bldP spid="43" grpId="0"/>
      <p:bldP spid="48" grpId="0"/>
      <p:bldP spid="58" grpId="0"/>
      <p:bldP spid="59" grpId="0"/>
      <p:bldP spid="60" grpId="0"/>
      <p:bldP spid="61" grpId="0"/>
      <p:bldP spid="62" grpId="0"/>
      <p:bldP spid="63" grpId="0"/>
      <p:bldP spid="6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Sequences	Mathematical Induction I 	Mathematical Induction II	Well-Ordering Principle	</a:t>
            </a:r>
            <a:r>
              <a:rPr lang="en-SG" sz="1050" dirty="0">
                <a:solidFill>
                  <a:schemeClr val="bg1"/>
                </a:solidFill>
              </a:rPr>
              <a:t> </a:t>
            </a:r>
            <a:r>
              <a:rPr lang="en-SG" sz="1200" b="1" dirty="0">
                <a:solidFill>
                  <a:schemeClr val="accent4">
                    <a:lumMod val="60000"/>
                    <a:lumOff val="40000"/>
                  </a:schemeClr>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58</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 Structural Induction</a:t>
            </a:r>
            <a:endParaRPr lang="en-SG" sz="1100" dirty="0">
              <a:solidFill>
                <a:schemeClr val="bg1"/>
              </a:solidFill>
            </a:endParaRPr>
          </a:p>
        </p:txBody>
      </p:sp>
      <p:sp>
        <p:nvSpPr>
          <p:cNvPr id="23" name="Oval 22"/>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TextBox 44">
            <a:extLst>
              <a:ext uri="{FF2B5EF4-FFF2-40B4-BE49-F238E27FC236}">
                <a16:creationId xmlns:a16="http://schemas.microsoft.com/office/drawing/2014/main" id="{FA8ADF94-D221-498D-9FF5-FD9D52E12EEA}"/>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smtClean="0">
                <a:solidFill>
                  <a:schemeClr val="bg1"/>
                </a:solidFill>
              </a:rPr>
              <a:t>8.5.4. Structural Induction</a:t>
            </a:r>
            <a:endParaRPr lang="en-SG" sz="2000" dirty="0">
              <a:solidFill>
                <a:schemeClr val="bg1"/>
              </a:solidFill>
            </a:endParaRPr>
          </a:p>
        </p:txBody>
      </p:sp>
      <p:sp>
        <p:nvSpPr>
          <p:cNvPr id="6" name="TextBox 5"/>
          <p:cNvSpPr txBox="1"/>
          <p:nvPr/>
        </p:nvSpPr>
        <p:spPr>
          <a:xfrm>
            <a:off x="-32741" y="6356351"/>
            <a:ext cx="4672545" cy="369332"/>
          </a:xfrm>
          <a:prstGeom prst="rect">
            <a:avLst/>
          </a:prstGeom>
          <a:noFill/>
        </p:spPr>
        <p:txBody>
          <a:bodyPr wrap="square" rtlCol="0">
            <a:spAutoFit/>
          </a:bodyPr>
          <a:lstStyle/>
          <a:p>
            <a:r>
              <a:rPr lang="en-US" dirty="0" smtClean="0"/>
              <a:t>This is taken from </a:t>
            </a:r>
            <a:r>
              <a:rPr lang="en-US" dirty="0" err="1" smtClean="0"/>
              <a:t>Dr</a:t>
            </a:r>
            <a:r>
              <a:rPr lang="en-US" dirty="0" smtClean="0"/>
              <a:t> Wong Tin </a:t>
            </a:r>
            <a:r>
              <a:rPr lang="en-US" dirty="0" err="1" smtClean="0"/>
              <a:t>Lok’s</a:t>
            </a:r>
            <a:r>
              <a:rPr lang="en-US" dirty="0" smtClean="0"/>
              <a:t> notes.</a:t>
            </a:r>
            <a:endParaRPr lang="en-US" dirty="0"/>
          </a:p>
        </p:txBody>
      </p:sp>
      <p:grpSp>
        <p:nvGrpSpPr>
          <p:cNvPr id="34" name="Group 33"/>
          <p:cNvGrpSpPr/>
          <p:nvPr/>
        </p:nvGrpSpPr>
        <p:grpSpPr>
          <a:xfrm>
            <a:off x="296992" y="1408140"/>
            <a:ext cx="8550014" cy="2383521"/>
            <a:chOff x="296992" y="1408140"/>
            <a:chExt cx="8550014" cy="2383521"/>
          </a:xfrm>
        </p:grpSpPr>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82FD003-A910-4138-867F-72C1DECBC672}"/>
                    </a:ext>
                  </a:extLst>
                </p:cNvPr>
                <p:cNvSpPr txBox="1"/>
                <p:nvPr/>
              </p:nvSpPr>
              <p:spPr>
                <a:xfrm>
                  <a:off x="296992" y="1868057"/>
                  <a:ext cx="8550013" cy="1923604"/>
                </a:xfrm>
                <a:prstGeom prst="rect">
                  <a:avLst/>
                </a:prstGeom>
                <a:solidFill>
                  <a:schemeClr val="accent4">
                    <a:lumMod val="20000"/>
                    <a:lumOff val="80000"/>
                  </a:schemeClr>
                </a:solidFill>
              </p:spPr>
              <p:txBody>
                <a:bodyPr wrap="square" rtlCol="0">
                  <a:spAutoFit/>
                </a:bodyPr>
                <a:lstStyle/>
                <a:p>
                  <a:pPr marL="1828800" indent="-1828800">
                    <a:tabLst>
                      <a:tab pos="1828800" algn="l"/>
                      <a:tab pos="6056313" algn="l"/>
                    </a:tabLst>
                  </a:pPr>
                  <a:r>
                    <a:rPr lang="en-SG" dirty="0" smtClean="0">
                      <a:solidFill>
                        <a:srgbClr val="C00000"/>
                      </a:solidFill>
                    </a:rPr>
                    <a:t>(</a:t>
                  </a:r>
                  <a:r>
                    <a:rPr lang="en-SG" dirty="0">
                      <a:solidFill>
                        <a:srgbClr val="C00000"/>
                      </a:solidFill>
                    </a:rPr>
                    <a:t>base clause</a:t>
                  </a:r>
                  <a:r>
                    <a:rPr lang="en-SG" dirty="0" smtClean="0">
                      <a:solidFill>
                        <a:srgbClr val="C00000"/>
                      </a:solidFill>
                    </a:rPr>
                    <a:t>) 	</a:t>
                  </a:r>
                  <a:r>
                    <a:rPr lang="en-SG" dirty="0" smtClean="0"/>
                    <a:t>Specify that certain elements, called </a:t>
                  </a:r>
                  <a:r>
                    <a:rPr lang="en-SG" dirty="0" smtClean="0">
                      <a:solidFill>
                        <a:srgbClr val="0000FF"/>
                      </a:solidFill>
                    </a:rPr>
                    <a:t>founders</a:t>
                  </a:r>
                  <a:r>
                    <a:rPr lang="en-SG" dirty="0" smtClean="0"/>
                    <a:t>, are in S: </a:t>
                  </a:r>
                  <a:br>
                    <a:rPr lang="en-SG" dirty="0" smtClean="0"/>
                  </a:br>
                  <a:r>
                    <a:rPr lang="en-SG" dirty="0" smtClean="0"/>
                    <a:t>if </a:t>
                  </a:r>
                  <a14:m>
                    <m:oMath xmlns:m="http://schemas.openxmlformats.org/officeDocument/2006/math">
                      <m:r>
                        <a:rPr lang="en-SG" i="1" dirty="0" smtClean="0">
                          <a:latin typeface="Cambria Math" panose="02040503050406030204" pitchFamily="18" charset="0"/>
                        </a:rPr>
                        <m:t>𝑐</m:t>
                      </m:r>
                    </m:oMath>
                  </a14:m>
                  <a:r>
                    <a:rPr lang="en-SG" dirty="0" smtClean="0"/>
                    <a:t> is a founder, then </a:t>
                  </a:r>
                  <a14:m>
                    <m:oMath xmlns:m="http://schemas.openxmlformats.org/officeDocument/2006/math">
                      <m:r>
                        <a:rPr lang="en-SG" i="1" dirty="0" smtClean="0">
                          <a:latin typeface="Cambria Math" panose="02040503050406030204" pitchFamily="18" charset="0"/>
                        </a:rPr>
                        <m:t>𝑐</m:t>
                      </m:r>
                      <m:r>
                        <a:rPr lang="en-SG"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𝑆</m:t>
                      </m:r>
                    </m:oMath>
                  </a14:m>
                  <a:r>
                    <a:rPr lang="en-SG" dirty="0" smtClean="0"/>
                    <a:t>.</a:t>
                  </a:r>
                </a:p>
                <a:p>
                  <a:pPr marL="1828800" indent="-1828800">
                    <a:spcAft>
                      <a:spcPts val="600"/>
                    </a:spcAft>
                    <a:tabLst>
                      <a:tab pos="1828800" algn="l"/>
                      <a:tab pos="6056313" algn="l"/>
                    </a:tabLst>
                  </a:pPr>
                  <a:r>
                    <a:rPr lang="en-SG" dirty="0" smtClean="0">
                      <a:solidFill>
                        <a:srgbClr val="C00000"/>
                      </a:solidFill>
                    </a:rPr>
                    <a:t>(recursion clause)</a:t>
                  </a:r>
                  <a:r>
                    <a:rPr lang="en-SG" sz="2000" dirty="0" smtClean="0">
                      <a:solidFill>
                        <a:srgbClr val="C00000"/>
                      </a:solidFill>
                    </a:rPr>
                    <a:t>	</a:t>
                  </a:r>
                  <a:r>
                    <a:rPr lang="en-SG" dirty="0" smtClean="0"/>
                    <a:t>Specify certain functions, called </a:t>
                  </a:r>
                  <a:r>
                    <a:rPr lang="en-SG" dirty="0" smtClean="0">
                      <a:solidFill>
                        <a:srgbClr val="0000FF"/>
                      </a:solidFill>
                    </a:rPr>
                    <a:t>constructors</a:t>
                  </a:r>
                  <a:r>
                    <a:rPr lang="en-SG" dirty="0" smtClean="0"/>
                    <a:t>, under which the set </a:t>
                  </a:r>
                  <a14:m>
                    <m:oMath xmlns:m="http://schemas.openxmlformats.org/officeDocument/2006/math">
                      <m:r>
                        <a:rPr lang="en-SG" i="1" dirty="0" smtClean="0">
                          <a:latin typeface="Cambria Math" panose="02040503050406030204" pitchFamily="18" charset="0"/>
                        </a:rPr>
                        <m:t>𝑆</m:t>
                      </m:r>
                    </m:oMath>
                  </a14:m>
                  <a:r>
                    <a:rPr lang="en-SG" dirty="0" smtClean="0"/>
                    <a:t> is closed: if </a:t>
                  </a:r>
                  <a14:m>
                    <m:oMath xmlns:m="http://schemas.openxmlformats.org/officeDocument/2006/math">
                      <m:r>
                        <a:rPr lang="en-SG" i="1" dirty="0" smtClean="0">
                          <a:latin typeface="Cambria Math" panose="02040503050406030204" pitchFamily="18" charset="0"/>
                        </a:rPr>
                        <m:t>𝑓</m:t>
                      </m:r>
                    </m:oMath>
                  </a14:m>
                  <a:r>
                    <a:rPr lang="en-SG" dirty="0" smtClean="0"/>
                    <a:t> is a constructor and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oMath>
                  </a14:m>
                  <a:r>
                    <a:rPr lang="en-SG" dirty="0" smtClean="0"/>
                    <a:t>, then </a:t>
                  </a:r>
                  <a14:m>
                    <m:oMath xmlns:m="http://schemas.openxmlformats.org/officeDocument/2006/math">
                      <m:r>
                        <a:rPr lang="en-SG" i="1" dirty="0" smtClean="0">
                          <a:latin typeface="Cambria Math" panose="02040503050406030204" pitchFamily="18" charset="0"/>
                        </a:rPr>
                        <m:t>𝑓</m:t>
                      </m:r>
                      <m:r>
                        <a:rPr lang="en-SG" i="1" dirty="0" smtClean="0">
                          <a:latin typeface="Cambria Math" panose="02040503050406030204" pitchFamily="18" charset="0"/>
                        </a:rPr>
                        <m:t>(</m:t>
                      </m:r>
                      <m:r>
                        <a:rPr lang="en-SG" i="1" dirty="0" smtClean="0">
                          <a:latin typeface="Cambria Math" panose="02040503050406030204" pitchFamily="18" charset="0"/>
                        </a:rPr>
                        <m:t>𝑥</m:t>
                      </m:r>
                      <m:r>
                        <a:rPr lang="en-SG"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𝑆</m:t>
                      </m:r>
                    </m:oMath>
                  </a14:m>
                  <a:r>
                    <a:rPr lang="en-SG" dirty="0" smtClean="0"/>
                    <a:t>.</a:t>
                  </a:r>
                </a:p>
                <a:p>
                  <a:pPr marL="1828800" indent="-1828800">
                    <a:spcAft>
                      <a:spcPts val="600"/>
                    </a:spcAft>
                    <a:tabLst>
                      <a:tab pos="1828800" algn="l"/>
                      <a:tab pos="6056313" algn="l"/>
                    </a:tabLst>
                  </a:pPr>
                  <a:r>
                    <a:rPr lang="en-SG" dirty="0" smtClean="0">
                      <a:solidFill>
                        <a:srgbClr val="C00000"/>
                      </a:solidFill>
                    </a:rPr>
                    <a:t>(</a:t>
                  </a:r>
                  <a:r>
                    <a:rPr lang="en-SG" dirty="0" err="1" smtClean="0">
                      <a:solidFill>
                        <a:srgbClr val="C00000"/>
                      </a:solidFill>
                    </a:rPr>
                    <a:t>minimality</a:t>
                  </a:r>
                  <a:r>
                    <a:rPr lang="en-SG" dirty="0" smtClean="0">
                      <a:solidFill>
                        <a:srgbClr val="C00000"/>
                      </a:solidFill>
                    </a:rPr>
                    <a:t> clause) </a:t>
                  </a:r>
                  <a:r>
                    <a:rPr lang="en-SG" dirty="0" smtClean="0"/>
                    <a:t>Membership for </a:t>
                  </a:r>
                  <a14:m>
                    <m:oMath xmlns:m="http://schemas.openxmlformats.org/officeDocument/2006/math">
                      <m:r>
                        <a:rPr lang="en-SG" i="1" dirty="0" smtClean="0">
                          <a:latin typeface="Cambria Math" panose="02040503050406030204" pitchFamily="18" charset="0"/>
                        </a:rPr>
                        <m:t>𝑆</m:t>
                      </m:r>
                    </m:oMath>
                  </a14:m>
                  <a:r>
                    <a:rPr lang="en-SG" dirty="0" smtClean="0"/>
                    <a:t> can always be demonstrated by (infinitely many) successive applications of the clauses above.</a:t>
                  </a:r>
                  <a:endParaRPr lang="en-SG" dirty="0"/>
                </a:p>
              </p:txBody>
            </p:sp>
          </mc:Choice>
          <mc:Fallback xmlns="">
            <p:sp>
              <p:nvSpPr>
                <p:cNvPr id="35" name="TextBox 34">
                  <a:extLst>
                    <a:ext uri="{FF2B5EF4-FFF2-40B4-BE49-F238E27FC236}">
                      <a16:creationId xmlns:a16="http://schemas.microsoft.com/office/drawing/2014/main" id="{682FD003-A910-4138-867F-72C1DECBC672}"/>
                    </a:ext>
                  </a:extLst>
                </p:cNvPr>
                <p:cNvSpPr txBox="1">
                  <a:spLocks noRot="1" noChangeAspect="1" noMove="1" noResize="1" noEditPoints="1" noAdjustHandles="1" noChangeArrowheads="1" noChangeShapeType="1" noTextEdit="1"/>
                </p:cNvSpPr>
                <p:nvPr/>
              </p:nvSpPr>
              <p:spPr>
                <a:xfrm>
                  <a:off x="296992" y="1868057"/>
                  <a:ext cx="8550013" cy="1923604"/>
                </a:xfrm>
                <a:prstGeom prst="rect">
                  <a:avLst/>
                </a:prstGeom>
                <a:blipFill>
                  <a:blip r:embed="rId3"/>
                  <a:stretch>
                    <a:fillRect l="-642" t="-1582" r="-571" b="-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B92DC78-EA87-45C1-BDA1-B81B9C35567B}"/>
                    </a:ext>
                  </a:extLst>
                </p:cNvPr>
                <p:cNvSpPr txBox="1"/>
                <p:nvPr/>
              </p:nvSpPr>
              <p:spPr>
                <a:xfrm>
                  <a:off x="296993" y="1408140"/>
                  <a:ext cx="8550013" cy="461665"/>
                </a:xfrm>
                <a:prstGeom prst="rect">
                  <a:avLst/>
                </a:prstGeom>
                <a:solidFill>
                  <a:schemeClr val="accent2">
                    <a:lumMod val="75000"/>
                  </a:schemeClr>
                </a:solidFill>
                <a:ln>
                  <a:noFill/>
                </a:ln>
              </p:spPr>
              <p:txBody>
                <a:bodyPr wrap="square" rtlCol="0">
                  <a:spAutoFit/>
                </a:bodyPr>
                <a:lstStyle/>
                <a:p>
                  <a:pPr>
                    <a:spcAft>
                      <a:spcPts val="600"/>
                    </a:spcAft>
                    <a:tabLst>
                      <a:tab pos="457200" algn="l"/>
                      <a:tab pos="1371600" algn="l"/>
                      <a:tab pos="1547813" algn="l"/>
                    </a:tabLst>
                  </a:pPr>
                  <a:r>
                    <a:rPr lang="en-SG" sz="2400" dirty="0" smtClean="0">
                      <a:solidFill>
                        <a:schemeClr val="bg1"/>
                      </a:solidFill>
                    </a:rPr>
                    <a:t>Recursive definition of</a:t>
                  </a:r>
                  <a:r>
                    <a:rPr lang="en-US" sz="2400" dirty="0" smtClean="0">
                      <a:solidFill>
                        <a:schemeClr val="bg1"/>
                      </a:solidFill>
                    </a:rPr>
                    <a:t> of a set </a:t>
                  </a:r>
                  <a14:m>
                    <m:oMath xmlns:m="http://schemas.openxmlformats.org/officeDocument/2006/math">
                      <m:r>
                        <a:rPr lang="en-US" sz="2400" i="1" dirty="0" smtClean="0">
                          <a:solidFill>
                            <a:schemeClr val="bg1"/>
                          </a:solidFill>
                          <a:latin typeface="Cambria Math" panose="02040503050406030204" pitchFamily="18" charset="0"/>
                        </a:rPr>
                        <m:t>𝑆</m:t>
                      </m:r>
                    </m:oMath>
                  </a14:m>
                  <a:r>
                    <a:rPr lang="en-US" sz="2400" dirty="0" smtClean="0">
                      <a:solidFill>
                        <a:schemeClr val="bg1"/>
                      </a:solidFill>
                    </a:rPr>
                    <a:t>.</a:t>
                  </a:r>
                  <a:endParaRPr lang="en-US" altLang="en-US" sz="2400" dirty="0">
                    <a:solidFill>
                      <a:schemeClr val="bg1"/>
                    </a:solidFill>
                  </a:endParaRPr>
                </a:p>
              </p:txBody>
            </p:sp>
          </mc:Choice>
          <mc:Fallback xmlns="">
            <p:sp>
              <p:nvSpPr>
                <p:cNvPr id="37" name="TextBox 36">
                  <a:extLst>
                    <a:ext uri="{FF2B5EF4-FFF2-40B4-BE49-F238E27FC236}">
                      <a16:creationId xmlns:a16="http://schemas.microsoft.com/office/drawing/2014/main" id="{AB92DC78-EA87-45C1-BDA1-B81B9C35567B}"/>
                    </a:ext>
                  </a:extLst>
                </p:cNvPr>
                <p:cNvSpPr txBox="1">
                  <a:spLocks noRot="1" noChangeAspect="1" noMove="1" noResize="1" noEditPoints="1" noAdjustHandles="1" noChangeArrowheads="1" noChangeShapeType="1" noTextEdit="1"/>
                </p:cNvSpPr>
                <p:nvPr/>
              </p:nvSpPr>
              <p:spPr>
                <a:xfrm>
                  <a:off x="296993" y="1408140"/>
                  <a:ext cx="8550013" cy="461665"/>
                </a:xfrm>
                <a:prstGeom prst="rect">
                  <a:avLst/>
                </a:prstGeom>
                <a:blipFill>
                  <a:blip r:embed="rId4"/>
                  <a:stretch>
                    <a:fillRect l="-1141" t="-10526" b="-28947"/>
                  </a:stretch>
                </a:blipFill>
                <a:ln>
                  <a:noFill/>
                </a:ln>
              </p:spPr>
              <p:txBody>
                <a:bodyPr/>
                <a:lstStyle/>
                <a:p>
                  <a:r>
                    <a:rPr lang="en-US">
                      <a:noFill/>
                    </a:rPr>
                    <a:t> </a:t>
                  </a:r>
                </a:p>
              </p:txBody>
            </p:sp>
          </mc:Fallback>
        </mc:AlternateContent>
      </p:grpSp>
      <p:grpSp>
        <p:nvGrpSpPr>
          <p:cNvPr id="40" name="Group 39"/>
          <p:cNvGrpSpPr/>
          <p:nvPr/>
        </p:nvGrpSpPr>
        <p:grpSpPr>
          <a:xfrm>
            <a:off x="296992" y="3947523"/>
            <a:ext cx="8550013" cy="2180143"/>
            <a:chOff x="296992" y="3947523"/>
            <a:chExt cx="8550013" cy="2180143"/>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682FD003-A910-4138-867F-72C1DECBC672}"/>
                    </a:ext>
                  </a:extLst>
                </p:cNvPr>
                <p:cNvSpPr txBox="1"/>
                <p:nvPr/>
              </p:nvSpPr>
              <p:spPr>
                <a:xfrm>
                  <a:off x="296992" y="4420467"/>
                  <a:ext cx="8550013" cy="1707199"/>
                </a:xfrm>
                <a:prstGeom prst="rect">
                  <a:avLst/>
                </a:prstGeom>
                <a:solidFill>
                  <a:schemeClr val="accent4">
                    <a:lumMod val="20000"/>
                    <a:lumOff val="80000"/>
                  </a:schemeClr>
                </a:solidFill>
              </p:spPr>
              <p:txBody>
                <a:bodyPr wrap="square" rtlCol="0">
                  <a:spAutoFit/>
                </a:bodyPr>
                <a:lstStyle/>
                <a:p>
                  <a:pPr marL="1371600" indent="-1371600">
                    <a:tabLst>
                      <a:tab pos="1371600" algn="l"/>
                      <a:tab pos="6056313" algn="l"/>
                    </a:tabLst>
                  </a:pPr>
                  <a:r>
                    <a:rPr lang="en-US" dirty="0" smtClean="0"/>
                    <a:t>To prove that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a14:m>
                  <a:r>
                    <a:rPr lang="en-SG" dirty="0" smtClean="0"/>
                    <a:t> is true, where each </a:t>
                  </a:r>
                  <a14:m>
                    <m:oMath xmlns:m="http://schemas.openxmlformats.org/officeDocument/2006/math">
                      <m:r>
                        <a:rPr lang="en-SG" i="1" dirty="0" smtClean="0">
                          <a:latin typeface="Cambria Math" panose="02040503050406030204" pitchFamily="18" charset="0"/>
                        </a:rPr>
                        <m:t>𝑃</m:t>
                      </m:r>
                      <m:r>
                        <a:rPr lang="en-SG" i="1" dirty="0" smtClean="0">
                          <a:latin typeface="Cambria Math" panose="02040503050406030204" pitchFamily="18" charset="0"/>
                        </a:rPr>
                        <m:t>(</m:t>
                      </m:r>
                      <m:r>
                        <a:rPr lang="en-SG" i="1" dirty="0" smtClean="0">
                          <a:latin typeface="Cambria Math" panose="02040503050406030204" pitchFamily="18" charset="0"/>
                        </a:rPr>
                        <m:t>𝑥</m:t>
                      </m:r>
                      <m:r>
                        <a:rPr lang="en-SG" i="1" dirty="0" smtClean="0">
                          <a:latin typeface="Cambria Math" panose="02040503050406030204" pitchFamily="18" charset="0"/>
                        </a:rPr>
                        <m:t>) </m:t>
                      </m:r>
                    </m:oMath>
                  </a14:m>
                  <a:r>
                    <a:rPr lang="en-SG" dirty="0" smtClean="0"/>
                    <a:t>is a proposition, it suffices to:</a:t>
                  </a:r>
                </a:p>
                <a:p>
                  <a:pPr marL="1547813" indent="-1547813">
                    <a:tabLst>
                      <a:tab pos="1547813" algn="l"/>
                      <a:tab pos="6056313" algn="l"/>
                    </a:tabLst>
                  </a:pPr>
                  <a:r>
                    <a:rPr lang="en-SG" dirty="0" smtClean="0">
                      <a:solidFill>
                        <a:srgbClr val="C00000"/>
                      </a:solidFill>
                    </a:rPr>
                    <a:t>(basis step)</a:t>
                  </a:r>
                  <a:r>
                    <a:rPr lang="en-SG" sz="2000" dirty="0">
                      <a:solidFill>
                        <a:srgbClr val="C00000"/>
                      </a:solidFill>
                    </a:rPr>
                    <a:t>	</a:t>
                  </a:r>
                  <a:r>
                    <a:rPr lang="en-SG" dirty="0"/>
                    <a:t>s</a:t>
                  </a:r>
                  <a:r>
                    <a:rPr lang="en-SG" dirty="0" smtClean="0"/>
                    <a:t>how that </a:t>
                  </a:r>
                  <a14:m>
                    <m:oMath xmlns:m="http://schemas.openxmlformats.org/officeDocument/2006/math">
                      <m:r>
                        <a:rPr lang="en-SG" i="1" dirty="0" smtClean="0">
                          <a:latin typeface="Cambria Math" panose="02040503050406030204" pitchFamily="18" charset="0"/>
                        </a:rPr>
                        <m:t>𝑃</m:t>
                      </m:r>
                      <m:r>
                        <a:rPr lang="en-SG" i="1" dirty="0" smtClean="0">
                          <a:latin typeface="Cambria Math" panose="02040503050406030204" pitchFamily="18" charset="0"/>
                        </a:rPr>
                        <m:t>(</m:t>
                      </m:r>
                      <m:r>
                        <a:rPr lang="en-SG" i="1" dirty="0" smtClean="0">
                          <a:latin typeface="Cambria Math" panose="02040503050406030204" pitchFamily="18" charset="0"/>
                        </a:rPr>
                        <m:t>𝑐</m:t>
                      </m:r>
                      <m:r>
                        <a:rPr lang="en-SG" i="1" dirty="0" smtClean="0">
                          <a:latin typeface="Cambria Math" panose="02040503050406030204" pitchFamily="18" charset="0"/>
                        </a:rPr>
                        <m:t>) </m:t>
                      </m:r>
                    </m:oMath>
                  </a14:m>
                  <a:r>
                    <a:rPr lang="en-SG" dirty="0" smtClean="0"/>
                    <a:t>is true for every founder </a:t>
                  </a:r>
                  <a14:m>
                    <m:oMath xmlns:m="http://schemas.openxmlformats.org/officeDocument/2006/math">
                      <m:r>
                        <a:rPr lang="en-SG" i="1" dirty="0" smtClean="0">
                          <a:latin typeface="Cambria Math" panose="02040503050406030204" pitchFamily="18" charset="0"/>
                        </a:rPr>
                        <m:t>𝑐</m:t>
                      </m:r>
                    </m:oMath>
                  </a14:m>
                  <a:r>
                    <a:rPr lang="en-SG" dirty="0" smtClean="0"/>
                    <a:t>; and</a:t>
                  </a:r>
                </a:p>
                <a:p>
                  <a:pPr marL="1547813" indent="-1547813">
                    <a:tabLst>
                      <a:tab pos="1547813" algn="l"/>
                      <a:tab pos="1711325" algn="l"/>
                      <a:tab pos="6056313" algn="l"/>
                    </a:tabLst>
                  </a:pPr>
                  <a:r>
                    <a:rPr lang="en-SG" dirty="0" smtClean="0">
                      <a:solidFill>
                        <a:srgbClr val="C00000"/>
                      </a:solidFill>
                    </a:rPr>
                    <a:t>(induction step)	</a:t>
                  </a:r>
                  <a:r>
                    <a:rPr lang="en-SG" dirty="0" smtClean="0"/>
                    <a:t>show that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𝑆</m:t>
                      </m:r>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d>
                        </m:e>
                      </m:d>
                      <m:r>
                        <a:rPr lang="en-US" b="0" i="1" smtClean="0">
                          <a:latin typeface="Cambria Math" panose="02040503050406030204" pitchFamily="18" charset="0"/>
                          <a:ea typeface="Cambria Math" panose="02040503050406030204" pitchFamily="18" charset="0"/>
                        </a:rPr>
                        <m:t> </m:t>
                      </m:r>
                    </m:oMath>
                  </a14:m>
                  <a:r>
                    <a:rPr lang="en-SG" dirty="0" smtClean="0"/>
                    <a:t>is true for every constructor </a:t>
                  </a:r>
                  <a14:m>
                    <m:oMath xmlns:m="http://schemas.openxmlformats.org/officeDocument/2006/math">
                      <m:r>
                        <a:rPr lang="en-SG" i="1" dirty="0" smtClean="0">
                          <a:latin typeface="Cambria Math" panose="02040503050406030204" pitchFamily="18" charset="0"/>
                        </a:rPr>
                        <m:t>𝑓</m:t>
                      </m:r>
                    </m:oMath>
                  </a14:m>
                  <a:r>
                    <a:rPr lang="en-SG" dirty="0" smtClean="0"/>
                    <a:t>.</a:t>
                  </a:r>
                </a:p>
                <a:p>
                  <a:pPr>
                    <a:spcAft>
                      <a:spcPts val="600"/>
                    </a:spcAft>
                    <a:tabLst>
                      <a:tab pos="1711325" algn="l"/>
                      <a:tab pos="6056313" algn="l"/>
                    </a:tabLst>
                  </a:pPr>
                  <a:r>
                    <a:rPr lang="en-SG" dirty="0" smtClean="0"/>
                    <a:t>In words, if all the founders satisfy a property </a:t>
                  </a:r>
                  <a14:m>
                    <m:oMath xmlns:m="http://schemas.openxmlformats.org/officeDocument/2006/math">
                      <m:r>
                        <a:rPr lang="en-SG" i="1" dirty="0" smtClean="0">
                          <a:latin typeface="Cambria Math" panose="02040503050406030204" pitchFamily="18" charset="0"/>
                        </a:rPr>
                        <m:t>𝑃</m:t>
                      </m:r>
                    </m:oMath>
                  </a14:m>
                  <a:r>
                    <a:rPr lang="en-SG" dirty="0" smtClean="0"/>
                    <a:t>, and </a:t>
                  </a:r>
                  <a14:m>
                    <m:oMath xmlns:m="http://schemas.openxmlformats.org/officeDocument/2006/math">
                      <m:r>
                        <a:rPr lang="en-SG" i="1" dirty="0" smtClean="0">
                          <a:latin typeface="Cambria Math" panose="02040503050406030204" pitchFamily="18" charset="0"/>
                        </a:rPr>
                        <m:t>𝑃</m:t>
                      </m:r>
                    </m:oMath>
                  </a14:m>
                  <a:r>
                    <a:rPr lang="en-SG" dirty="0" smtClean="0"/>
                    <a:t> is preserved by all constructors, then all elements of </a:t>
                  </a:r>
                  <a14:m>
                    <m:oMath xmlns:m="http://schemas.openxmlformats.org/officeDocument/2006/math">
                      <m:r>
                        <a:rPr lang="en-SG" i="1" dirty="0" smtClean="0">
                          <a:latin typeface="Cambria Math" panose="02040503050406030204" pitchFamily="18" charset="0"/>
                        </a:rPr>
                        <m:t>𝑆</m:t>
                      </m:r>
                    </m:oMath>
                  </a14:m>
                  <a:r>
                    <a:rPr lang="en-SG" dirty="0" smtClean="0"/>
                    <a:t> satisfy </a:t>
                  </a:r>
                  <a14:m>
                    <m:oMath xmlns:m="http://schemas.openxmlformats.org/officeDocument/2006/math">
                      <m:r>
                        <a:rPr lang="en-SG" i="1" dirty="0" smtClean="0">
                          <a:latin typeface="Cambria Math" panose="02040503050406030204" pitchFamily="18" charset="0"/>
                        </a:rPr>
                        <m:t>𝑃</m:t>
                      </m:r>
                    </m:oMath>
                  </a14:m>
                  <a:r>
                    <a:rPr lang="en-SG" dirty="0" smtClean="0"/>
                    <a:t>.</a:t>
                  </a:r>
                  <a:endParaRPr lang="en-SG" dirty="0"/>
                </a:p>
              </p:txBody>
            </p:sp>
          </mc:Choice>
          <mc:Fallback xmlns="">
            <p:sp>
              <p:nvSpPr>
                <p:cNvPr id="41" name="TextBox 40">
                  <a:extLst>
                    <a:ext uri="{FF2B5EF4-FFF2-40B4-BE49-F238E27FC236}">
                      <a16:creationId xmlns:a16="http://schemas.microsoft.com/office/drawing/2014/main" id="{682FD003-A910-4138-867F-72C1DECBC672}"/>
                    </a:ext>
                  </a:extLst>
                </p:cNvPr>
                <p:cNvSpPr txBox="1">
                  <a:spLocks noRot="1" noChangeAspect="1" noMove="1" noResize="1" noEditPoints="1" noAdjustHandles="1" noChangeArrowheads="1" noChangeShapeType="1" noTextEdit="1"/>
                </p:cNvSpPr>
                <p:nvPr/>
              </p:nvSpPr>
              <p:spPr>
                <a:xfrm>
                  <a:off x="296992" y="4420467"/>
                  <a:ext cx="8550013" cy="1707199"/>
                </a:xfrm>
                <a:prstGeom prst="rect">
                  <a:avLst/>
                </a:prstGeom>
                <a:blipFill>
                  <a:blip r:embed="rId5"/>
                  <a:stretch>
                    <a:fillRect l="-642" t="-1786"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AB92DC78-EA87-45C1-BDA1-B81B9C35567B}"/>
                    </a:ext>
                  </a:extLst>
                </p:cNvPr>
                <p:cNvSpPr txBox="1"/>
                <p:nvPr/>
              </p:nvSpPr>
              <p:spPr>
                <a:xfrm>
                  <a:off x="296992" y="3947523"/>
                  <a:ext cx="8550013" cy="461665"/>
                </a:xfrm>
                <a:prstGeom prst="rect">
                  <a:avLst/>
                </a:prstGeom>
                <a:solidFill>
                  <a:schemeClr val="accent2">
                    <a:lumMod val="75000"/>
                  </a:schemeClr>
                </a:solidFill>
                <a:ln>
                  <a:noFill/>
                </a:ln>
              </p:spPr>
              <p:txBody>
                <a:bodyPr wrap="square" rtlCol="0">
                  <a:spAutoFit/>
                </a:bodyPr>
                <a:lstStyle/>
                <a:p>
                  <a:pPr>
                    <a:spcAft>
                      <a:spcPts val="600"/>
                    </a:spcAft>
                    <a:tabLst>
                      <a:tab pos="457200" algn="l"/>
                      <a:tab pos="1371600" algn="l"/>
                      <a:tab pos="1547813" algn="l"/>
                    </a:tabLst>
                  </a:pPr>
                  <a:r>
                    <a:rPr lang="en-SG" sz="2400" dirty="0" smtClean="0">
                      <a:solidFill>
                        <a:schemeClr val="bg1"/>
                      </a:solidFill>
                    </a:rPr>
                    <a:t>Structural induction over</a:t>
                  </a:r>
                  <a:r>
                    <a:rPr lang="en-US" sz="2400" dirty="0" smtClean="0">
                      <a:solidFill>
                        <a:schemeClr val="bg1"/>
                      </a:solidFill>
                    </a:rPr>
                    <a:t> </a:t>
                  </a:r>
                  <a14:m>
                    <m:oMath xmlns:m="http://schemas.openxmlformats.org/officeDocument/2006/math">
                      <m:r>
                        <a:rPr lang="en-US" sz="2400" i="1" dirty="0" smtClean="0">
                          <a:solidFill>
                            <a:schemeClr val="bg1"/>
                          </a:solidFill>
                          <a:latin typeface="Cambria Math" panose="02040503050406030204" pitchFamily="18" charset="0"/>
                        </a:rPr>
                        <m:t>𝑆</m:t>
                      </m:r>
                    </m:oMath>
                  </a14:m>
                  <a:r>
                    <a:rPr lang="en-US" sz="2400" dirty="0" smtClean="0">
                      <a:solidFill>
                        <a:schemeClr val="bg1"/>
                      </a:solidFill>
                    </a:rPr>
                    <a:t>.</a:t>
                  </a:r>
                  <a:endParaRPr lang="en-US" altLang="en-US" sz="2400" dirty="0">
                    <a:solidFill>
                      <a:schemeClr val="bg1"/>
                    </a:solidFill>
                  </a:endParaRPr>
                </a:p>
              </p:txBody>
            </p:sp>
          </mc:Choice>
          <mc:Fallback xmlns="">
            <p:sp>
              <p:nvSpPr>
                <p:cNvPr id="43" name="TextBox 42">
                  <a:extLst>
                    <a:ext uri="{FF2B5EF4-FFF2-40B4-BE49-F238E27FC236}">
                      <a16:creationId xmlns:a16="http://schemas.microsoft.com/office/drawing/2014/main" id="{AB92DC78-EA87-45C1-BDA1-B81B9C35567B}"/>
                    </a:ext>
                  </a:extLst>
                </p:cNvPr>
                <p:cNvSpPr txBox="1">
                  <a:spLocks noRot="1" noChangeAspect="1" noMove="1" noResize="1" noEditPoints="1" noAdjustHandles="1" noChangeArrowheads="1" noChangeShapeType="1" noTextEdit="1"/>
                </p:cNvSpPr>
                <p:nvPr/>
              </p:nvSpPr>
              <p:spPr>
                <a:xfrm>
                  <a:off x="296992" y="3947523"/>
                  <a:ext cx="8550013" cy="461665"/>
                </a:xfrm>
                <a:prstGeom prst="rect">
                  <a:avLst/>
                </a:prstGeom>
                <a:blipFill>
                  <a:blip r:embed="rId6"/>
                  <a:stretch>
                    <a:fillRect l="-1141" t="-10667" b="-30667"/>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219587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Sequences	Mathematical Induction I 	Mathematical Induction II	Well-Ordering Principle	</a:t>
            </a:r>
            <a:r>
              <a:rPr lang="en-SG" sz="1050" dirty="0">
                <a:solidFill>
                  <a:schemeClr val="bg1"/>
                </a:solidFill>
              </a:rPr>
              <a:t> </a:t>
            </a:r>
            <a:r>
              <a:rPr lang="en-SG" sz="1200" b="1" dirty="0">
                <a:solidFill>
                  <a:schemeClr val="accent4">
                    <a:lumMod val="60000"/>
                    <a:lumOff val="40000"/>
                  </a:schemeClr>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59</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smtClean="0">
                <a:solidFill>
                  <a:schemeClr val="bg1"/>
                </a:solidFill>
              </a:rPr>
              <a:t>Structural Induction</a:t>
            </a:r>
            <a:endParaRPr lang="en-SG" sz="1100" dirty="0">
              <a:solidFill>
                <a:schemeClr val="bg1"/>
              </a:solidFill>
            </a:endParaRPr>
          </a:p>
        </p:txBody>
      </p:sp>
      <p:sp>
        <p:nvSpPr>
          <p:cNvPr id="23" name="Oval 22"/>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B92DC78-EA87-45C1-BDA1-B81B9C35567B}"/>
                  </a:ext>
                </a:extLst>
              </p:cNvPr>
              <p:cNvSpPr txBox="1"/>
              <p:nvPr/>
            </p:nvSpPr>
            <p:spPr>
              <a:xfrm>
                <a:off x="185205" y="859433"/>
                <a:ext cx="8583657" cy="2139047"/>
              </a:xfrm>
              <a:prstGeom prst="rect">
                <a:avLst/>
              </a:prstGeom>
              <a:noFill/>
              <a:ln>
                <a:noFill/>
              </a:ln>
            </p:spPr>
            <p:txBody>
              <a:bodyPr wrap="square" rtlCol="0">
                <a:spAutoFit/>
              </a:bodyPr>
              <a:lstStyle/>
              <a:p>
                <a:pPr>
                  <a:tabLst>
                    <a:tab pos="457200" algn="l"/>
                    <a:tab pos="1371600" algn="l"/>
                    <a:tab pos="1547813" algn="l"/>
                  </a:tabLst>
                </a:pPr>
                <a:r>
                  <a:rPr lang="en-US" altLang="en-US" sz="2400" dirty="0" smtClean="0">
                    <a:solidFill>
                      <a:schemeClr val="accent2">
                        <a:lumMod val="50000"/>
                      </a:schemeClr>
                    </a:solidFill>
                  </a:rPr>
                  <a:t>Example #23: </a:t>
                </a:r>
                <a:r>
                  <a:rPr lang="en-US" sz="2400" dirty="0" smtClean="0">
                    <a:solidFill>
                      <a:schemeClr val="tx1"/>
                    </a:solidFill>
                  </a:rPr>
                  <a:t>Define a set </a:t>
                </a:r>
                <a14:m>
                  <m:oMath xmlns:m="http://schemas.openxmlformats.org/officeDocument/2006/math">
                    <m:r>
                      <a:rPr lang="en-US" sz="2400" i="1" dirty="0" smtClean="0">
                        <a:solidFill>
                          <a:schemeClr val="tx1"/>
                        </a:solidFill>
                        <a:latin typeface="Cambria Math" panose="02040503050406030204" pitchFamily="18" charset="0"/>
                      </a:rPr>
                      <m:t>𝑆</m:t>
                    </m:r>
                  </m:oMath>
                </a14:m>
                <a:r>
                  <a:rPr lang="en-US" sz="2400" dirty="0" smtClean="0">
                    <a:solidFill>
                      <a:schemeClr val="tx1"/>
                    </a:solidFill>
                  </a:rPr>
                  <a:t> recursively as follows:</a:t>
                </a:r>
              </a:p>
              <a:p>
                <a:pPr marL="457200" indent="-457200">
                  <a:tabLst>
                    <a:tab pos="515938" algn="l"/>
                    <a:tab pos="1371600" algn="l"/>
                    <a:tab pos="1547813" algn="l"/>
                    <a:tab pos="6518275" algn="l"/>
                  </a:tabLst>
                </a:pPr>
                <a:r>
                  <a:rPr lang="en-US" altLang="en-US" sz="2000" dirty="0" smtClean="0"/>
                  <a:t>(1)	</a:t>
                </a:r>
                <a14:m>
                  <m:oMath xmlns:m="http://schemas.openxmlformats.org/officeDocument/2006/math">
                    <m:r>
                      <a:rPr lang="en-US" altLang="en-US" sz="2000" i="1" dirty="0" smtClean="0">
                        <a:latin typeface="Cambria Math" panose="02040503050406030204" pitchFamily="18" charset="0"/>
                      </a:rPr>
                      <m:t>1</m:t>
                    </m:r>
                    <m:r>
                      <a:rPr lang="en-US" altLang="en-US" sz="2000" i="1" dirty="0" smtClean="0">
                        <a:latin typeface="Cambria Math" panose="02040503050406030204" pitchFamily="18" charset="0"/>
                        <a:ea typeface="Cambria Math" panose="02040503050406030204" pitchFamily="18" charset="0"/>
                      </a:rPr>
                      <m:t>∈</m:t>
                    </m:r>
                    <m:r>
                      <a:rPr lang="en-US" altLang="en-US" sz="2000" b="0" i="1" dirty="0" smtClean="0">
                        <a:latin typeface="Cambria Math" panose="02040503050406030204" pitchFamily="18" charset="0"/>
                        <a:ea typeface="Cambria Math" panose="02040503050406030204" pitchFamily="18" charset="0"/>
                      </a:rPr>
                      <m:t>𝑆</m:t>
                    </m:r>
                  </m:oMath>
                </a14:m>
                <a:r>
                  <a:rPr lang="en-US" altLang="en-US" sz="2000" dirty="0" smtClean="0">
                    <a:solidFill>
                      <a:schemeClr val="tx1"/>
                    </a:solidFill>
                  </a:rPr>
                  <a:t>.			</a:t>
                </a:r>
                <a:r>
                  <a:rPr lang="en-US" altLang="en-US" dirty="0" smtClean="0">
                    <a:solidFill>
                      <a:srgbClr val="C00000"/>
                    </a:solidFill>
                  </a:rPr>
                  <a:t>(base clause)</a:t>
                </a:r>
                <a:endParaRPr lang="en-US" altLang="en-US" sz="2000" dirty="0" smtClean="0">
                  <a:solidFill>
                    <a:srgbClr val="C00000"/>
                  </a:solidFill>
                </a:endParaRPr>
              </a:p>
              <a:p>
                <a:pPr marL="457200" indent="-457200">
                  <a:tabLst>
                    <a:tab pos="515938" algn="l"/>
                    <a:tab pos="1371600" algn="l"/>
                    <a:tab pos="1547813" algn="l"/>
                    <a:tab pos="6518275" algn="l"/>
                  </a:tabLst>
                </a:pPr>
                <a:r>
                  <a:rPr lang="en-US" altLang="en-US" sz="2000" dirty="0" smtClean="0"/>
                  <a:t>(2)	If </a:t>
                </a:r>
                <a14:m>
                  <m:oMath xmlns:m="http://schemas.openxmlformats.org/officeDocument/2006/math">
                    <m:r>
                      <a:rPr lang="en-US" altLang="en-US" sz="2000" b="0" i="1" smtClean="0">
                        <a:latin typeface="Cambria Math" panose="02040503050406030204" pitchFamily="18" charset="0"/>
                      </a:rPr>
                      <m:t>𝑥</m:t>
                    </m:r>
                    <m:r>
                      <a:rPr lang="en-US" altLang="en-US" sz="2000" b="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𝑆</m:t>
                    </m:r>
                  </m:oMath>
                </a14:m>
                <a:r>
                  <a:rPr lang="en-US" altLang="en-US" sz="2000" dirty="0" smtClean="0">
                    <a:solidFill>
                      <a:schemeClr val="tx1"/>
                    </a:solidFill>
                  </a:rPr>
                  <a:t>, then </a:t>
                </a:r>
                <a14:m>
                  <m:oMath xmlns:m="http://schemas.openxmlformats.org/officeDocument/2006/math">
                    <m:r>
                      <a:rPr lang="en-US" altLang="en-US" sz="2000" b="0" i="0" smtClean="0">
                        <a:latin typeface="Cambria Math" panose="02040503050406030204" pitchFamily="18" charset="0"/>
                      </a:rPr>
                      <m:t>2</m:t>
                    </m:r>
                    <m:r>
                      <a:rPr lang="en-US" altLang="en-US" sz="2000" i="1">
                        <a:latin typeface="Cambria Math" panose="02040503050406030204" pitchFamily="18" charset="0"/>
                      </a:rPr>
                      <m:t>𝑥</m:t>
                    </m:r>
                    <m:r>
                      <a:rPr lang="en-US" altLang="en-US" sz="2000" i="1">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𝑆</m:t>
                    </m:r>
                  </m:oMath>
                </a14:m>
                <a:r>
                  <a:rPr lang="en-US" altLang="en-US" sz="2000" dirty="0" smtClean="0">
                    <a:solidFill>
                      <a:schemeClr val="tx1"/>
                    </a:solidFill>
                  </a:rPr>
                  <a:t> and </a:t>
                </a:r>
                <a14:m>
                  <m:oMath xmlns:m="http://schemas.openxmlformats.org/officeDocument/2006/math">
                    <m:r>
                      <a:rPr lang="en-US" altLang="en-US" sz="2000" dirty="0">
                        <a:latin typeface="Cambria Math" panose="02040503050406030204" pitchFamily="18" charset="0"/>
                      </a:rPr>
                      <m:t>3</m:t>
                    </m:r>
                    <m:r>
                      <a:rPr lang="en-US" altLang="en-US" sz="2000" i="1">
                        <a:latin typeface="Cambria Math" panose="02040503050406030204" pitchFamily="18" charset="0"/>
                      </a:rPr>
                      <m:t>𝑥</m:t>
                    </m:r>
                    <m:r>
                      <a:rPr lang="en-US" altLang="en-US" sz="2000" i="1">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𝑆</m:t>
                    </m:r>
                  </m:oMath>
                </a14:m>
                <a:r>
                  <a:rPr lang="en-US" altLang="en-US" sz="2000" dirty="0" smtClean="0">
                    <a:solidFill>
                      <a:schemeClr val="tx1"/>
                    </a:solidFill>
                  </a:rPr>
                  <a:t>.	</a:t>
                </a:r>
                <a:r>
                  <a:rPr lang="en-US" altLang="en-US" dirty="0" smtClean="0">
                    <a:solidFill>
                      <a:srgbClr val="C00000"/>
                    </a:solidFill>
                  </a:rPr>
                  <a:t>(recursion clause)</a:t>
                </a:r>
                <a:endParaRPr lang="en-US" altLang="en-US" sz="2000" dirty="0" smtClean="0">
                  <a:solidFill>
                    <a:srgbClr val="C00000"/>
                  </a:solidFill>
                </a:endParaRPr>
              </a:p>
              <a:p>
                <a:pPr marL="457200" indent="-457200">
                  <a:buAutoNum type="arabicParenBoth" startAt="3"/>
                  <a:tabLst>
                    <a:tab pos="515938" algn="l"/>
                    <a:tab pos="1371600" algn="l"/>
                    <a:tab pos="1547813" algn="l"/>
                    <a:tab pos="6518275" algn="l"/>
                  </a:tabLst>
                </a:pPr>
                <a:r>
                  <a:rPr lang="en-US" altLang="en-US" sz="2000" dirty="0" smtClean="0">
                    <a:solidFill>
                      <a:schemeClr val="tx1"/>
                    </a:solidFill>
                  </a:rPr>
                  <a:t>Membership of </a:t>
                </a:r>
                <a14:m>
                  <m:oMath xmlns:m="http://schemas.openxmlformats.org/officeDocument/2006/math">
                    <m:r>
                      <a:rPr lang="en-US" altLang="en-US" sz="2000" i="1" dirty="0" smtClean="0">
                        <a:solidFill>
                          <a:schemeClr val="tx1"/>
                        </a:solidFill>
                        <a:latin typeface="Cambria Math" panose="02040503050406030204" pitchFamily="18" charset="0"/>
                      </a:rPr>
                      <m:t>𝑆</m:t>
                    </m:r>
                  </m:oMath>
                </a14:m>
                <a:r>
                  <a:rPr lang="en-US" altLang="en-US" sz="2000" dirty="0" smtClean="0">
                    <a:solidFill>
                      <a:schemeClr val="tx1"/>
                    </a:solidFill>
                  </a:rPr>
                  <a:t> can always be demonstrated by (finitely </a:t>
                </a:r>
                <a:br>
                  <a:rPr lang="en-US" altLang="en-US" sz="2000" dirty="0" smtClean="0">
                    <a:solidFill>
                      <a:schemeClr val="tx1"/>
                    </a:solidFill>
                  </a:rPr>
                </a:br>
                <a:r>
                  <a:rPr lang="en-US" altLang="en-US" sz="2000" dirty="0" smtClean="0">
                    <a:solidFill>
                      <a:schemeClr val="tx1"/>
                    </a:solidFill>
                  </a:rPr>
                  <a:t>many) successive applications of the clauses above.	</a:t>
                </a:r>
                <a:r>
                  <a:rPr lang="en-US" altLang="en-US" dirty="0" smtClean="0">
                    <a:solidFill>
                      <a:srgbClr val="C00000"/>
                    </a:solidFill>
                  </a:rPr>
                  <a:t>(</a:t>
                </a:r>
                <a:r>
                  <a:rPr lang="en-US" altLang="en-US" dirty="0" err="1" smtClean="0">
                    <a:solidFill>
                      <a:srgbClr val="C00000"/>
                    </a:solidFill>
                  </a:rPr>
                  <a:t>minimality</a:t>
                </a:r>
                <a:r>
                  <a:rPr lang="en-US" altLang="en-US" dirty="0" smtClean="0">
                    <a:solidFill>
                      <a:srgbClr val="C00000"/>
                    </a:solidFill>
                  </a:rPr>
                  <a:t> clause)</a:t>
                </a:r>
              </a:p>
              <a:p>
                <a:pPr>
                  <a:spcBef>
                    <a:spcPts val="600"/>
                  </a:spcBef>
                  <a:tabLst>
                    <a:tab pos="515938" algn="l"/>
                    <a:tab pos="1371600" algn="l"/>
                    <a:tab pos="1547813" algn="l"/>
                    <a:tab pos="6518275" algn="l"/>
                  </a:tabLst>
                </a:pPr>
                <a:r>
                  <a:rPr lang="en-US" altLang="en-US" sz="2400" dirty="0" smtClean="0"/>
                  <a:t>Which of the numbers 9,10,11,12,13 are in </a:t>
                </a:r>
                <a14:m>
                  <m:oMath xmlns:m="http://schemas.openxmlformats.org/officeDocument/2006/math">
                    <m:r>
                      <a:rPr lang="en-US" altLang="en-US" sz="2400" i="1" dirty="0" smtClean="0">
                        <a:latin typeface="Cambria Math" panose="02040503050406030204" pitchFamily="18" charset="0"/>
                      </a:rPr>
                      <m:t>𝑆</m:t>
                    </m:r>
                  </m:oMath>
                </a14:m>
                <a:r>
                  <a:rPr lang="en-US" altLang="en-US" sz="2400" dirty="0" smtClean="0"/>
                  <a:t>? Which are not?</a:t>
                </a:r>
                <a:endParaRPr lang="en-US" altLang="en-US" sz="2400" dirty="0"/>
              </a:p>
            </p:txBody>
          </p:sp>
        </mc:Choice>
        <mc:Fallback xmlns="">
          <p:sp>
            <p:nvSpPr>
              <p:cNvPr id="34" name="TextBox 33">
                <a:extLst>
                  <a:ext uri="{FF2B5EF4-FFF2-40B4-BE49-F238E27FC236}">
                    <a16:creationId xmlns:a16="http://schemas.microsoft.com/office/drawing/2014/main" id="{AB92DC78-EA87-45C1-BDA1-B81B9C35567B}"/>
                  </a:ext>
                </a:extLst>
              </p:cNvPr>
              <p:cNvSpPr txBox="1">
                <a:spLocks noRot="1" noChangeAspect="1" noMove="1" noResize="1" noEditPoints="1" noAdjustHandles="1" noChangeArrowheads="1" noChangeShapeType="1" noTextEdit="1"/>
              </p:cNvSpPr>
              <p:nvPr/>
            </p:nvSpPr>
            <p:spPr>
              <a:xfrm>
                <a:off x="185205" y="859433"/>
                <a:ext cx="8583657" cy="2139047"/>
              </a:xfrm>
              <a:prstGeom prst="rect">
                <a:avLst/>
              </a:prstGeom>
              <a:blipFill>
                <a:blip r:embed="rId3"/>
                <a:stretch>
                  <a:fillRect l="-1065" t="-2279" b="-5413"/>
                </a:stretch>
              </a:blipFill>
              <a:ln>
                <a:noFill/>
              </a:ln>
            </p:spPr>
            <p:txBody>
              <a:bodyPr/>
              <a:lstStyle/>
              <a:p>
                <a:r>
                  <a:rPr lang="en-US">
                    <a:noFill/>
                  </a:rPr>
                  <a:t> </a:t>
                </a:r>
              </a:p>
            </p:txBody>
          </p:sp>
        </mc:Fallback>
      </mc:AlternateContent>
      <p:sp>
        <p:nvSpPr>
          <p:cNvPr id="88" name="TextBox 87">
            <a:extLst>
              <a:ext uri="{FF2B5EF4-FFF2-40B4-BE49-F238E27FC236}">
                <a16:creationId xmlns:a16="http://schemas.microsoft.com/office/drawing/2014/main" id="{EE263DF8-D1BA-4124-B717-31B70C878A4D}"/>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89" name="TextBox 88"/>
          <p:cNvSpPr txBox="1"/>
          <p:nvPr/>
        </p:nvSpPr>
        <p:spPr>
          <a:xfrm>
            <a:off x="488626" y="6488668"/>
            <a:ext cx="4282666" cy="369332"/>
          </a:xfrm>
          <a:prstGeom prst="rect">
            <a:avLst/>
          </a:prstGeom>
          <a:noFill/>
        </p:spPr>
        <p:txBody>
          <a:bodyPr wrap="square" rtlCol="0">
            <a:spAutoFit/>
          </a:bodyPr>
          <a:lstStyle/>
          <a:p>
            <a:r>
              <a:rPr lang="en-US" dirty="0" smtClean="0"/>
              <a:t>This is taken from </a:t>
            </a:r>
            <a:r>
              <a:rPr lang="en-US" dirty="0" err="1" smtClean="0"/>
              <a:t>Dr</a:t>
            </a:r>
            <a:r>
              <a:rPr lang="en-US" dirty="0" smtClean="0"/>
              <a:t> Wong Tin </a:t>
            </a:r>
            <a:r>
              <a:rPr lang="en-US" dirty="0" err="1" smtClean="0"/>
              <a:t>Lok’s</a:t>
            </a:r>
            <a:r>
              <a:rPr lang="en-US" dirty="0" smtClean="0"/>
              <a:t> notes.</a:t>
            </a:r>
            <a:endParaRPr lang="en-US" dirty="0"/>
          </a:p>
        </p:txBody>
      </p: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AB92DC78-EA87-45C1-BDA1-B81B9C35567B}"/>
                  </a:ext>
                </a:extLst>
              </p:cNvPr>
              <p:cNvSpPr txBox="1"/>
              <p:nvPr/>
            </p:nvSpPr>
            <p:spPr>
              <a:xfrm>
                <a:off x="235726" y="4906778"/>
                <a:ext cx="8622630" cy="1578509"/>
              </a:xfrm>
              <a:prstGeom prst="rect">
                <a:avLst/>
              </a:prstGeom>
              <a:solidFill>
                <a:schemeClr val="accent6">
                  <a:lumMod val="20000"/>
                  <a:lumOff val="80000"/>
                </a:schemeClr>
              </a:solidFill>
              <a:ln>
                <a:noFill/>
              </a:ln>
            </p:spPr>
            <p:txBody>
              <a:bodyPr wrap="square" rtlCol="0">
                <a:spAutoFit/>
              </a:bodyPr>
              <a:lstStyle/>
              <a:p>
                <a:pPr>
                  <a:tabLst>
                    <a:tab pos="457200" algn="l"/>
                    <a:tab pos="1371600" algn="l"/>
                    <a:tab pos="1547813" algn="l"/>
                  </a:tabLst>
                </a:pPr>
                <a:r>
                  <a:rPr lang="en-US" sz="2400" dirty="0" smtClean="0">
                    <a:solidFill>
                      <a:schemeClr val="tx1"/>
                    </a:solidFill>
                  </a:rPr>
                  <a:t>Structural induction over </a:t>
                </a:r>
                <a14:m>
                  <m:oMath xmlns:m="http://schemas.openxmlformats.org/officeDocument/2006/math">
                    <m:r>
                      <a:rPr lang="en-US" sz="2400" i="1" dirty="0" smtClean="0">
                        <a:solidFill>
                          <a:schemeClr val="tx1"/>
                        </a:solidFill>
                        <a:latin typeface="Cambria Math" panose="02040503050406030204" pitchFamily="18" charset="0"/>
                      </a:rPr>
                      <m:t>𝑆</m:t>
                    </m:r>
                  </m:oMath>
                </a14:m>
                <a:r>
                  <a:rPr lang="en-US" sz="2400" dirty="0" smtClean="0">
                    <a:solidFill>
                      <a:schemeClr val="tx1"/>
                    </a:solidFill>
                  </a:rPr>
                  <a:t>:</a:t>
                </a:r>
              </a:p>
              <a:p>
                <a:pPr marL="457200" indent="-457200">
                  <a:tabLst>
                    <a:tab pos="515938" algn="l"/>
                    <a:tab pos="1371600" algn="l"/>
                    <a:tab pos="1547813" algn="l"/>
                    <a:tab pos="6518275" algn="l"/>
                  </a:tabLst>
                </a:pPr>
                <a:r>
                  <a:rPr lang="en-US" altLang="en-US" sz="2000" dirty="0" smtClean="0"/>
                  <a:t>To prove that </a:t>
                </a:r>
                <a14:m>
                  <m:oMath xmlns:m="http://schemas.openxmlformats.org/officeDocument/2006/math">
                    <m:r>
                      <a:rPr lang="en-US" altLang="en-US" sz="2000" i="1" smtClean="0">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rPr>
                      <m:t>𝑥</m:t>
                    </m:r>
                    <m:r>
                      <a:rPr lang="en-US" altLang="en-US" sz="2000" i="1">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𝑆</m:t>
                    </m:r>
                    <m:r>
                      <a:rPr lang="en-US" altLang="en-US" sz="2000" b="0" i="1" smtClean="0">
                        <a:latin typeface="Cambria Math" panose="02040503050406030204" pitchFamily="18" charset="0"/>
                        <a:ea typeface="Cambria Math" panose="02040503050406030204" pitchFamily="18" charset="0"/>
                      </a:rPr>
                      <m:t> </m:t>
                    </m:r>
                    <m:r>
                      <a:rPr lang="en-US" altLang="en-US" sz="2000" b="0" i="1" smtClean="0">
                        <a:latin typeface="Cambria Math" panose="02040503050406030204" pitchFamily="18" charset="0"/>
                        <a:ea typeface="Cambria Math" panose="02040503050406030204" pitchFamily="18" charset="0"/>
                      </a:rPr>
                      <m:t>𝑃</m:t>
                    </m:r>
                    <m:r>
                      <a:rPr lang="en-US" altLang="en-US" sz="2000" b="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𝑛</m:t>
                    </m:r>
                    <m:r>
                      <a:rPr lang="en-US" altLang="en-US" sz="2000" b="0" i="1" smtClean="0">
                        <a:latin typeface="Cambria Math" panose="02040503050406030204" pitchFamily="18" charset="0"/>
                        <a:ea typeface="Cambria Math" panose="02040503050406030204" pitchFamily="18" charset="0"/>
                      </a:rPr>
                      <m:t>)</m:t>
                    </m:r>
                  </m:oMath>
                </a14:m>
                <a:r>
                  <a:rPr lang="en-US" altLang="en-US" sz="2000" dirty="0" smtClean="0"/>
                  <a:t> is true, where each </a:t>
                </a:r>
                <a14:m>
                  <m:oMath xmlns:m="http://schemas.openxmlformats.org/officeDocument/2006/math">
                    <m:r>
                      <a:rPr lang="en-US" altLang="en-US" sz="2000" i="1" dirty="0" smtClean="0">
                        <a:latin typeface="Cambria Math" panose="02040503050406030204" pitchFamily="18" charset="0"/>
                      </a:rPr>
                      <m:t>𝑃</m:t>
                    </m:r>
                    <m:r>
                      <a:rPr lang="en-US" altLang="en-US" sz="2000" i="1" dirty="0" smtClean="0">
                        <a:latin typeface="Cambria Math" panose="02040503050406030204" pitchFamily="18" charset="0"/>
                      </a:rPr>
                      <m:t>(</m:t>
                    </m:r>
                    <m:r>
                      <a:rPr lang="en-US" altLang="en-US" sz="2000" i="1" dirty="0" smtClean="0">
                        <a:latin typeface="Cambria Math" panose="02040503050406030204" pitchFamily="18" charset="0"/>
                      </a:rPr>
                      <m:t>𝑛</m:t>
                    </m:r>
                    <m:r>
                      <a:rPr lang="en-US" altLang="en-US" sz="2000" i="1" dirty="0" smtClean="0">
                        <a:latin typeface="Cambria Math" panose="02040503050406030204" pitchFamily="18" charset="0"/>
                      </a:rPr>
                      <m:t>)</m:t>
                    </m:r>
                  </m:oMath>
                </a14:m>
                <a:r>
                  <a:rPr lang="en-US" altLang="en-US" sz="2000" dirty="0" smtClean="0"/>
                  <a:t> is a proposition, it suffices to:</a:t>
                </a:r>
              </a:p>
              <a:p>
                <a:pPr>
                  <a:spcBef>
                    <a:spcPts val="600"/>
                  </a:spcBef>
                  <a:tabLst>
                    <a:tab pos="1770063" algn="l"/>
                    <a:tab pos="6518275" algn="l"/>
                  </a:tabLst>
                </a:pPr>
                <a:r>
                  <a:rPr lang="en-US" altLang="en-US" sz="2000" dirty="0" smtClean="0">
                    <a:solidFill>
                      <a:srgbClr val="C00000"/>
                    </a:solidFill>
                  </a:rPr>
                  <a:t>(basis step): </a:t>
                </a:r>
                <a:r>
                  <a:rPr lang="en-US" altLang="en-US" sz="2000" dirty="0" smtClean="0"/>
                  <a:t>	show that P(1) is true; and</a:t>
                </a:r>
              </a:p>
              <a:p>
                <a:pPr>
                  <a:spcBef>
                    <a:spcPts val="600"/>
                  </a:spcBef>
                  <a:tabLst>
                    <a:tab pos="1770063" algn="l"/>
                    <a:tab pos="6518275" algn="l"/>
                  </a:tabLst>
                </a:pPr>
                <a:r>
                  <a:rPr lang="en-US" altLang="en-US" sz="2000" dirty="0" smtClean="0">
                    <a:solidFill>
                      <a:srgbClr val="C00000"/>
                    </a:solidFill>
                  </a:rPr>
                  <a:t>(induction step):</a:t>
                </a:r>
                <a:r>
                  <a:rPr lang="en-US" altLang="en-US" sz="2000" dirty="0" smtClean="0"/>
                  <a:t>	show that </a:t>
                </a:r>
                <a14:m>
                  <m:oMath xmlns:m="http://schemas.openxmlformats.org/officeDocument/2006/math">
                    <m:r>
                      <a:rPr lang="en-US" altLang="en-US" sz="2000" i="1">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rPr>
                      <m:t>𝑥</m:t>
                    </m:r>
                    <m:r>
                      <a:rPr lang="en-US" altLang="en-US" sz="2000" i="1">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𝑆</m:t>
                    </m:r>
                    <m:d>
                      <m:dPr>
                        <m:ctrlPr>
                          <a:rPr lang="en-US" altLang="en-US" sz="2000" b="0" i="1" smtClean="0">
                            <a:latin typeface="Cambria Math" panose="02040503050406030204" pitchFamily="18" charset="0"/>
                            <a:ea typeface="Cambria Math" panose="02040503050406030204" pitchFamily="18" charset="0"/>
                          </a:rPr>
                        </m:ctrlPr>
                      </m:dPr>
                      <m:e>
                        <m:r>
                          <a:rPr lang="en-US" altLang="en-US" sz="2000" b="0" i="1" smtClean="0">
                            <a:latin typeface="Cambria Math" panose="02040503050406030204" pitchFamily="18" charset="0"/>
                            <a:ea typeface="Cambria Math" panose="02040503050406030204" pitchFamily="18" charset="0"/>
                          </a:rPr>
                          <m:t>𝑃</m:t>
                        </m:r>
                        <m:d>
                          <m:dPr>
                            <m:ctrlPr>
                              <a:rPr lang="en-US" altLang="en-US" sz="2000" b="0" i="1" smtClean="0">
                                <a:latin typeface="Cambria Math" panose="02040503050406030204" pitchFamily="18" charset="0"/>
                                <a:ea typeface="Cambria Math" panose="02040503050406030204" pitchFamily="18" charset="0"/>
                              </a:rPr>
                            </m:ctrlPr>
                          </m:dPr>
                          <m:e>
                            <m:r>
                              <a:rPr lang="en-US" altLang="en-US" sz="2000" b="0" i="1" smtClean="0">
                                <a:latin typeface="Cambria Math" panose="02040503050406030204" pitchFamily="18" charset="0"/>
                                <a:ea typeface="Cambria Math" panose="02040503050406030204" pitchFamily="18" charset="0"/>
                              </a:rPr>
                              <m:t>𝑥</m:t>
                            </m:r>
                          </m:e>
                        </m:d>
                        <m:r>
                          <a:rPr lang="en-US" altLang="en-US" sz="2000" b="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𝑃</m:t>
                        </m:r>
                        <m:d>
                          <m:dPr>
                            <m:ctrlPr>
                              <a:rPr lang="en-US" altLang="en-US" sz="2000" b="0" i="1" smtClean="0">
                                <a:latin typeface="Cambria Math" panose="02040503050406030204" pitchFamily="18" charset="0"/>
                                <a:ea typeface="Cambria Math" panose="02040503050406030204" pitchFamily="18" charset="0"/>
                              </a:rPr>
                            </m:ctrlPr>
                          </m:dPr>
                          <m:e>
                            <m:r>
                              <a:rPr lang="en-US" altLang="en-US" sz="2000" b="0" i="1" smtClean="0">
                                <a:latin typeface="Cambria Math" panose="02040503050406030204" pitchFamily="18" charset="0"/>
                                <a:ea typeface="Cambria Math" panose="02040503050406030204" pitchFamily="18" charset="0"/>
                              </a:rPr>
                              <m:t>2</m:t>
                            </m:r>
                            <m:r>
                              <a:rPr lang="en-US" altLang="en-US" sz="2000" b="0" i="1" smtClean="0">
                                <a:latin typeface="Cambria Math" panose="02040503050406030204" pitchFamily="18" charset="0"/>
                                <a:ea typeface="Cambria Math" panose="02040503050406030204" pitchFamily="18" charset="0"/>
                              </a:rPr>
                              <m:t>𝑥</m:t>
                            </m:r>
                          </m:e>
                        </m:d>
                        <m:r>
                          <a:rPr lang="en-US" altLang="en-US" sz="2000" b="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𝑃</m:t>
                        </m:r>
                        <m:d>
                          <m:dPr>
                            <m:ctrlPr>
                              <a:rPr lang="en-US" altLang="en-US" sz="2000" b="0" i="1" smtClean="0">
                                <a:latin typeface="Cambria Math" panose="02040503050406030204" pitchFamily="18" charset="0"/>
                                <a:ea typeface="Cambria Math" panose="02040503050406030204" pitchFamily="18" charset="0"/>
                              </a:rPr>
                            </m:ctrlPr>
                          </m:dPr>
                          <m:e>
                            <m:r>
                              <a:rPr lang="en-US" altLang="en-US" sz="2000" b="0" i="1" smtClean="0">
                                <a:latin typeface="Cambria Math" panose="02040503050406030204" pitchFamily="18" charset="0"/>
                                <a:ea typeface="Cambria Math" panose="02040503050406030204" pitchFamily="18" charset="0"/>
                              </a:rPr>
                              <m:t>3</m:t>
                            </m:r>
                            <m:r>
                              <a:rPr lang="en-US" altLang="en-US" sz="2000" b="0" i="1" smtClean="0">
                                <a:latin typeface="Cambria Math" panose="02040503050406030204" pitchFamily="18" charset="0"/>
                                <a:ea typeface="Cambria Math" panose="02040503050406030204" pitchFamily="18" charset="0"/>
                              </a:rPr>
                              <m:t>𝑥</m:t>
                            </m:r>
                          </m:e>
                        </m:d>
                      </m:e>
                    </m:d>
                  </m:oMath>
                </a14:m>
                <a:r>
                  <a:rPr lang="en-US" altLang="en-US" sz="2000" dirty="0" smtClean="0"/>
                  <a:t> is true.</a:t>
                </a:r>
                <a:endParaRPr lang="en-US" altLang="en-US" sz="2000" dirty="0"/>
              </a:p>
            </p:txBody>
          </p:sp>
        </mc:Choice>
        <mc:Fallback xmlns="">
          <p:sp>
            <p:nvSpPr>
              <p:cNvPr id="90" name="TextBox 89">
                <a:extLst>
                  <a:ext uri="{FF2B5EF4-FFF2-40B4-BE49-F238E27FC236}">
                    <a16:creationId xmlns:a16="http://schemas.microsoft.com/office/drawing/2014/main" id="{AB92DC78-EA87-45C1-BDA1-B81B9C35567B}"/>
                  </a:ext>
                </a:extLst>
              </p:cNvPr>
              <p:cNvSpPr txBox="1">
                <a:spLocks noRot="1" noChangeAspect="1" noMove="1" noResize="1" noEditPoints="1" noAdjustHandles="1" noChangeArrowheads="1" noChangeShapeType="1" noTextEdit="1"/>
              </p:cNvSpPr>
              <p:nvPr/>
            </p:nvSpPr>
            <p:spPr>
              <a:xfrm>
                <a:off x="235726" y="4906778"/>
                <a:ext cx="8622630" cy="1578509"/>
              </a:xfrm>
              <a:prstGeom prst="rect">
                <a:avLst/>
              </a:prstGeom>
              <a:blipFill>
                <a:blip r:embed="rId4"/>
                <a:stretch>
                  <a:fillRect l="-1132" t="-3089" r="-707" b="-501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97211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dissolve">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b="1" dirty="0">
                <a:solidFill>
                  <a:schemeClr val="accent4">
                    <a:lumMod val="40000"/>
                    <a:lumOff val="60000"/>
                  </a:schemeClr>
                </a:solidFill>
              </a:rPr>
              <a:t>Sequences</a:t>
            </a:r>
            <a:r>
              <a:rPr lang="en-SG" sz="1200" dirty="0">
                <a:solidFill>
                  <a:schemeClr val="bg1"/>
                </a:solidFill>
              </a:rPr>
              <a:t>	Mathematical Induction I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6</a:t>
            </a:fld>
            <a:endParaRPr lang="en-SG"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5.1 Sequences</a:t>
            </a:r>
          </a:p>
        </p:txBody>
      </p:sp>
      <p:sp>
        <p:nvSpPr>
          <p:cNvPr id="25" name="TextBox 24"/>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Sequences: Closed-form Formula</a:t>
            </a:r>
            <a:endParaRPr lang="en-SG" sz="1100" dirty="0">
              <a:solidFill>
                <a:schemeClr val="bg1"/>
              </a:solidFill>
            </a:endParaRPr>
          </a:p>
        </p:txBody>
      </p:sp>
      <mc:AlternateContent xmlns:mc="http://schemas.openxmlformats.org/markup-compatibility/2006" xmlns:a14="http://schemas.microsoft.com/office/drawing/2010/main">
        <mc:Choice Requires="a14">
          <p:sp>
            <p:nvSpPr>
              <p:cNvPr id="33" name="TextBox 32"/>
              <p:cNvSpPr txBox="1"/>
              <p:nvPr/>
            </p:nvSpPr>
            <p:spPr>
              <a:xfrm>
                <a:off x="425698" y="1094973"/>
                <a:ext cx="8326416" cy="954107"/>
              </a:xfrm>
              <a:prstGeom prst="rect">
                <a:avLst/>
              </a:prstGeom>
              <a:noFill/>
            </p:spPr>
            <p:txBody>
              <a:bodyPr wrap="square" rtlCol="0">
                <a:spAutoFit/>
              </a:bodyPr>
              <a:lstStyle/>
              <a:p>
                <a:pPr>
                  <a:spcAft>
                    <a:spcPts val="600"/>
                  </a:spcAft>
                </a:pPr>
                <a:r>
                  <a:rPr lang="en-US" sz="2800" dirty="0"/>
                  <a:t>An </a:t>
                </a:r>
                <a:r>
                  <a:rPr lang="en-US" sz="2800" dirty="0">
                    <a:solidFill>
                      <a:srgbClr val="0000FF"/>
                    </a:solidFill>
                  </a:rPr>
                  <a:t>explicit</a:t>
                </a:r>
                <a:r>
                  <a:rPr lang="en-US" sz="2800" dirty="0"/>
                  <a:t> formula for a sequence is a rule that shows how the values of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𝑘</m:t>
                        </m:r>
                      </m:sub>
                    </m:sSub>
                  </m:oMath>
                </a14:m>
                <a:r>
                  <a:rPr lang="en-US" sz="2800" dirty="0"/>
                  <a:t> depend on </a:t>
                </a:r>
                <a14:m>
                  <m:oMath xmlns:m="http://schemas.openxmlformats.org/officeDocument/2006/math">
                    <m:r>
                      <a:rPr lang="en-US" sz="2800" i="1" dirty="0" smtClean="0">
                        <a:latin typeface="Cambria Math" panose="02040503050406030204" pitchFamily="18" charset="0"/>
                      </a:rPr>
                      <m:t>𝑘</m:t>
                    </m:r>
                  </m:oMath>
                </a14:m>
                <a:r>
                  <a:rPr lang="en-US" sz="2800" dirty="0"/>
                  <a:t>.  </a:t>
                </a:r>
                <a:endParaRPr lang="en-SG" altLang="en-US"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425698" y="1094973"/>
                <a:ext cx="8326416" cy="954107"/>
              </a:xfrm>
              <a:prstGeom prst="rect">
                <a:avLst/>
              </a:prstGeom>
              <a:blipFill>
                <a:blip r:embed="rId3"/>
                <a:stretch>
                  <a:fillRect l="-1537" t="-6410"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503900" y="2220685"/>
                <a:ext cx="8248214" cy="1143775"/>
              </a:xfrm>
              <a:prstGeom prst="rect">
                <a:avLst/>
              </a:prstGeom>
              <a:noFill/>
            </p:spPr>
            <p:txBody>
              <a:bodyPr wrap="square" rtlCol="0">
                <a:spAutoFit/>
              </a:bodyPr>
              <a:lstStyle/>
              <a:p>
                <a:pPr>
                  <a:spcAft>
                    <a:spcPts val="600"/>
                  </a:spcAft>
                </a:pPr>
                <a:r>
                  <a:rPr lang="en-SG" sz="2800" dirty="0">
                    <a:solidFill>
                      <a:schemeClr val="accent2">
                        <a:lumMod val="50000"/>
                      </a:schemeClr>
                    </a:solidFill>
                  </a:rPr>
                  <a:t>Example #1:</a:t>
                </a:r>
                <a:r>
                  <a:rPr lang="en-SG" sz="2800" dirty="0"/>
                  <a:t> Compute the first 5 terms of the sequence: 	</a:t>
                </a:r>
                <a14:m>
                  <m:oMath xmlns:m="http://schemas.openxmlformats.org/officeDocument/2006/math">
                    <m:sSub>
                      <m:sSubPr>
                        <m:ctrlPr>
                          <a:rPr lang="en-SG" sz="280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𝑘</m:t>
                        </m:r>
                      </m:num>
                      <m:den>
                        <m:r>
                          <a:rPr lang="en-US" sz="2800" b="0" i="1" smtClean="0">
                            <a:latin typeface="Cambria Math" panose="02040503050406030204" pitchFamily="18" charset="0"/>
                          </a:rPr>
                          <m:t>𝑘</m:t>
                        </m:r>
                        <m:r>
                          <a:rPr lang="en-US" sz="2800" b="0" i="1" smtClean="0">
                            <a:latin typeface="Cambria Math" panose="02040503050406030204" pitchFamily="18" charset="0"/>
                          </a:rPr>
                          <m:t>+1</m:t>
                        </m:r>
                      </m:den>
                    </m:f>
                  </m:oMath>
                </a14:m>
                <a:r>
                  <a:rPr lang="en-SG" sz="2800" dirty="0"/>
                  <a:t> for all integers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≥1</m:t>
                    </m:r>
                  </m:oMath>
                </a14:m>
                <a:r>
                  <a:rPr lang="en-SG" sz="2800" dirty="0"/>
                  <a:t>.</a:t>
                </a:r>
              </a:p>
            </p:txBody>
          </p:sp>
        </mc:Choice>
        <mc:Fallback xmlns="">
          <p:sp>
            <p:nvSpPr>
              <p:cNvPr id="36" name="TextBox 35"/>
              <p:cNvSpPr txBox="1">
                <a:spLocks noRot="1" noChangeAspect="1" noMove="1" noResize="1" noEditPoints="1" noAdjustHandles="1" noChangeArrowheads="1" noChangeShapeType="1" noTextEdit="1"/>
              </p:cNvSpPr>
              <p:nvPr/>
            </p:nvSpPr>
            <p:spPr>
              <a:xfrm>
                <a:off x="503900" y="2220685"/>
                <a:ext cx="8248214" cy="1143775"/>
              </a:xfrm>
              <a:prstGeom prst="rect">
                <a:avLst/>
              </a:prstGeom>
              <a:blipFill>
                <a:blip r:embed="rId4"/>
                <a:stretch>
                  <a:fillRect l="-1552" t="-4787" r="-2217" b="-6383"/>
                </a:stretch>
              </a:blipFill>
            </p:spPr>
            <p:txBody>
              <a:bodyPr/>
              <a:lstStyle/>
              <a:p>
                <a:r>
                  <a:rPr lang="en-SG">
                    <a:noFill/>
                  </a:rPr>
                  <a:t> </a:t>
                </a:r>
              </a:p>
            </p:txBody>
          </p:sp>
        </mc:Fallback>
      </mc:AlternateContent>
      <p:sp>
        <p:nvSpPr>
          <p:cNvPr id="41" name="TextBox 40"/>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47" name="TextBox 46"/>
              <p:cNvSpPr txBox="1"/>
              <p:nvPr/>
            </p:nvSpPr>
            <p:spPr>
              <a:xfrm>
                <a:off x="514601" y="4559280"/>
                <a:ext cx="8248214" cy="1143775"/>
              </a:xfrm>
              <a:prstGeom prst="rect">
                <a:avLst/>
              </a:prstGeom>
              <a:noFill/>
            </p:spPr>
            <p:txBody>
              <a:bodyPr wrap="square" rtlCol="0">
                <a:spAutoFit/>
              </a:bodyPr>
              <a:lstStyle/>
              <a:p>
                <a:pPr>
                  <a:spcAft>
                    <a:spcPts val="600"/>
                  </a:spcAft>
                </a:pPr>
                <a:r>
                  <a:rPr lang="en-SG" sz="2800" dirty="0"/>
                  <a:t>Does the following formula define the same sequence?	</a:t>
                </a:r>
                <a14:m>
                  <m:oMath xmlns:m="http://schemas.openxmlformats.org/officeDocument/2006/math">
                    <m:sSub>
                      <m:sSubPr>
                        <m:ctrlPr>
                          <a:rPr lang="en-SG" sz="280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𝑘</m:t>
                        </m:r>
                        <m:r>
                          <a:rPr lang="en-US" sz="2800" b="0" i="1" smtClean="0">
                            <a:latin typeface="Cambria Math" panose="02040503050406030204" pitchFamily="18" charset="0"/>
                          </a:rPr>
                          <m:t>−1</m:t>
                        </m:r>
                      </m:num>
                      <m:den>
                        <m:r>
                          <a:rPr lang="en-US" sz="2800" b="0" i="1" smtClean="0">
                            <a:latin typeface="Cambria Math" panose="02040503050406030204" pitchFamily="18" charset="0"/>
                          </a:rPr>
                          <m:t>𝑘</m:t>
                        </m:r>
                      </m:den>
                    </m:f>
                  </m:oMath>
                </a14:m>
                <a:r>
                  <a:rPr lang="en-SG" sz="2800" dirty="0"/>
                  <a:t> for all integers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≥2</m:t>
                    </m:r>
                  </m:oMath>
                </a14:m>
                <a:r>
                  <a:rPr lang="en-SG" sz="2800" dirty="0"/>
                  <a:t>.</a:t>
                </a:r>
              </a:p>
            </p:txBody>
          </p:sp>
        </mc:Choice>
        <mc:Fallback xmlns="">
          <p:sp>
            <p:nvSpPr>
              <p:cNvPr id="47" name="TextBox 46"/>
              <p:cNvSpPr txBox="1">
                <a:spLocks noRot="1" noChangeAspect="1" noMove="1" noResize="1" noEditPoints="1" noAdjustHandles="1" noChangeArrowheads="1" noChangeShapeType="1" noTextEdit="1"/>
              </p:cNvSpPr>
              <p:nvPr/>
            </p:nvSpPr>
            <p:spPr>
              <a:xfrm>
                <a:off x="514601" y="4559280"/>
                <a:ext cx="8248214" cy="1143775"/>
              </a:xfrm>
              <a:prstGeom prst="rect">
                <a:avLst/>
              </a:prstGeom>
              <a:blipFill>
                <a:blip r:embed="rId6"/>
                <a:stretch>
                  <a:fillRect l="-1478" t="-5319" b="-6383"/>
                </a:stretch>
              </a:blipFill>
            </p:spPr>
            <p:txBody>
              <a:bodyPr/>
              <a:lstStyle/>
              <a:p>
                <a:r>
                  <a:rPr lang="en-US">
                    <a:noFill/>
                  </a:rPr>
                  <a:t> </a:t>
                </a:r>
              </a:p>
            </p:txBody>
          </p:sp>
        </mc:Fallback>
      </mc:AlternateContent>
      <p:sp>
        <p:nvSpPr>
          <p:cNvPr id="37" name="Oval 36"/>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32435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4886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60685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60</a:t>
            </a:fld>
            <a:endParaRPr lang="en-SG" dirty="0"/>
          </a:p>
        </p:txBody>
      </p:sp>
      <p:sp>
        <p:nvSpPr>
          <p:cNvPr id="4" name="TextBox 3"/>
          <p:cNvSpPr txBox="1"/>
          <p:nvPr/>
        </p:nvSpPr>
        <p:spPr>
          <a:xfrm>
            <a:off x="1558977" y="2780675"/>
            <a:ext cx="6205928" cy="830997"/>
          </a:xfrm>
          <a:prstGeom prst="rect">
            <a:avLst/>
          </a:prstGeom>
          <a:noFill/>
        </p:spPr>
        <p:txBody>
          <a:bodyPr wrap="square" rtlCol="0">
            <a:spAutoFit/>
          </a:bodyPr>
          <a:lstStyle/>
          <a:p>
            <a:pPr algn="ctr"/>
            <a:r>
              <a:rPr lang="en-SG" sz="4800" dirty="0"/>
              <a:t>END OF FILE</a:t>
            </a:r>
          </a:p>
        </p:txBody>
      </p:sp>
    </p:spTree>
    <p:extLst>
      <p:ext uri="{BB962C8B-B14F-4D97-AF65-F5344CB8AC3E}">
        <p14:creationId xmlns:p14="http://schemas.microsoft.com/office/powerpoint/2010/main" val="140496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b="1" dirty="0">
                <a:solidFill>
                  <a:schemeClr val="accent4">
                    <a:lumMod val="40000"/>
                    <a:lumOff val="60000"/>
                  </a:schemeClr>
                </a:solidFill>
              </a:rPr>
              <a:t>Sequences</a:t>
            </a:r>
            <a:r>
              <a:rPr lang="en-SG" sz="1200" dirty="0">
                <a:solidFill>
                  <a:schemeClr val="bg1"/>
                </a:solidFill>
              </a:rPr>
              <a:t>	Mathematical Induction I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7</a:t>
            </a:fld>
            <a:endParaRPr lang="en-SG" dirty="0"/>
          </a:p>
        </p:txBody>
      </p:sp>
      <p:sp>
        <p:nvSpPr>
          <p:cNvPr id="25" name="TextBox 24"/>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Sequences: Summation Notation</a:t>
            </a:r>
            <a:endParaRPr lang="en-SG" sz="1100" dirty="0">
              <a:solidFill>
                <a:schemeClr val="bg1"/>
              </a:solidFill>
            </a:endParaRPr>
          </a:p>
        </p:txBody>
      </p:sp>
      <mc:AlternateContent xmlns:mc="http://schemas.openxmlformats.org/markup-compatibility/2006" xmlns:a14="http://schemas.microsoft.com/office/drawing/2010/main">
        <mc:Choice Requires="a14">
          <p:sp>
            <p:nvSpPr>
              <p:cNvPr id="33" name="TextBox 32"/>
              <p:cNvSpPr txBox="1"/>
              <p:nvPr/>
            </p:nvSpPr>
            <p:spPr>
              <a:xfrm>
                <a:off x="415123" y="1549459"/>
                <a:ext cx="8326416" cy="954107"/>
              </a:xfrm>
              <a:prstGeom prst="rect">
                <a:avLst/>
              </a:prstGeom>
              <a:noFill/>
            </p:spPr>
            <p:txBody>
              <a:bodyPr wrap="square" rtlCol="0">
                <a:spAutoFit/>
              </a:bodyPr>
              <a:lstStyle/>
              <a:p>
                <a:pPr>
                  <a:spcAft>
                    <a:spcPts val="600"/>
                  </a:spcAft>
                </a:pPr>
                <a:r>
                  <a:rPr lang="en-US" sz="2800" dirty="0"/>
                  <a:t>Sometimes we would want to sum up the terms in a sequence, i.e.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𝑚</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𝑚</m:t>
                        </m:r>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𝑚</m:t>
                        </m:r>
                        <m:r>
                          <a:rPr lang="en-US" sz="2400" i="1">
                            <a:latin typeface="Cambria Math" panose="02040503050406030204" pitchFamily="18" charset="0"/>
                          </a:rPr>
                          <m:t>+2</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𝑎</m:t>
                        </m:r>
                      </m:e>
                      <m:sub>
                        <m:r>
                          <a:rPr lang="en-US" sz="2400" i="1">
                            <a:latin typeface="Cambria Math" panose="02040503050406030204" pitchFamily="18" charset="0"/>
                            <a:ea typeface="Cambria Math" panose="02040503050406030204" pitchFamily="18" charset="0"/>
                          </a:rPr>
                          <m:t>𝑛</m:t>
                        </m:r>
                      </m:sub>
                    </m:sSub>
                    <m:r>
                      <a:rPr lang="en-US" sz="2400" b="0" i="1" smtClean="0">
                        <a:latin typeface="Cambria Math" panose="02040503050406030204" pitchFamily="18" charset="0"/>
                        <a:ea typeface="Cambria Math" panose="02040503050406030204" pitchFamily="18" charset="0"/>
                      </a:rPr>
                      <m:t>.</m:t>
                    </m:r>
                  </m:oMath>
                </a14:m>
                <a:endParaRPr lang="en-SG" altLang="en-US"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415123" y="1549459"/>
                <a:ext cx="8326416" cy="954107"/>
              </a:xfrm>
              <a:prstGeom prst="rect">
                <a:avLst/>
              </a:prstGeom>
              <a:blipFill>
                <a:blip r:embed="rId3"/>
                <a:stretch>
                  <a:fillRect l="-1464" t="-5732" b="-17197"/>
                </a:stretch>
              </a:blipFill>
            </p:spPr>
            <p:txBody>
              <a:bodyPr/>
              <a:lstStyle/>
              <a:p>
                <a:r>
                  <a:rPr lang="en-US">
                    <a:noFill/>
                  </a:rPr>
                  <a:t> </a:t>
                </a:r>
              </a:p>
            </p:txBody>
          </p:sp>
        </mc:Fallback>
      </mc:AlternateContent>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8.1.2. Summation Notation</a:t>
            </a:r>
            <a:endParaRPr lang="en-SG" sz="2000" dirty="0">
              <a:solidFill>
                <a:schemeClr val="bg1"/>
              </a:solidFill>
            </a:endParaRPr>
          </a:p>
        </p:txBody>
      </p:sp>
      <p:grpSp>
        <p:nvGrpSpPr>
          <p:cNvPr id="37" name="Group 36">
            <a:extLst>
              <a:ext uri="{FF2B5EF4-FFF2-40B4-BE49-F238E27FC236}">
                <a16:creationId xmlns:a16="http://schemas.microsoft.com/office/drawing/2014/main" id="{EF159519-5561-42B6-8086-26E780FEB402}"/>
              </a:ext>
            </a:extLst>
          </p:cNvPr>
          <p:cNvGrpSpPr/>
          <p:nvPr/>
        </p:nvGrpSpPr>
        <p:grpSpPr>
          <a:xfrm>
            <a:off x="415123" y="1644577"/>
            <a:ext cx="8189189" cy="4391140"/>
            <a:chOff x="573490" y="4598517"/>
            <a:chExt cx="7761215" cy="4391140"/>
          </a:xfrm>
        </p:grpSpPr>
        <p:sp>
          <p:nvSpPr>
            <p:cNvPr id="38" name="Rectangle 37">
              <a:extLst>
                <a:ext uri="{FF2B5EF4-FFF2-40B4-BE49-F238E27FC236}">
                  <a16:creationId xmlns:a16="http://schemas.microsoft.com/office/drawing/2014/main" id="{D31D85B1-4497-4F09-93F5-6B48DC371EA2}"/>
                </a:ext>
              </a:extLst>
            </p:cNvPr>
            <p:cNvSpPr/>
            <p:nvPr/>
          </p:nvSpPr>
          <p:spPr>
            <a:xfrm>
              <a:off x="573490" y="4598517"/>
              <a:ext cx="7761215" cy="4391140"/>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a:extLst>
                <a:ext uri="{FF2B5EF4-FFF2-40B4-BE49-F238E27FC236}">
                  <a16:creationId xmlns:a16="http://schemas.microsoft.com/office/drawing/2014/main" id="{0FD60DA8-476D-486E-8158-5BEB7E390F20}"/>
                </a:ext>
              </a:extLst>
            </p:cNvPr>
            <p:cNvSpPr/>
            <p:nvPr/>
          </p:nvSpPr>
          <p:spPr>
            <a:xfrm>
              <a:off x="573490" y="4598517"/>
              <a:ext cx="776121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a:extLst>
                <a:ext uri="{FF2B5EF4-FFF2-40B4-BE49-F238E27FC236}">
                  <a16:creationId xmlns:a16="http://schemas.microsoft.com/office/drawing/2014/main" id="{85488205-A4E9-40E6-A4E4-F3067CD4745D}"/>
                </a:ext>
              </a:extLst>
            </p:cNvPr>
            <p:cNvSpPr txBox="1"/>
            <p:nvPr/>
          </p:nvSpPr>
          <p:spPr>
            <a:xfrm>
              <a:off x="650674" y="4645644"/>
              <a:ext cx="5301387" cy="461665"/>
            </a:xfrm>
            <a:prstGeom prst="rect">
              <a:avLst/>
            </a:prstGeom>
            <a:noFill/>
          </p:spPr>
          <p:txBody>
            <a:bodyPr wrap="square" rtlCol="0">
              <a:spAutoFit/>
            </a:bodyPr>
            <a:lstStyle/>
            <a:p>
              <a:r>
                <a:rPr lang="en-SG" sz="2400" dirty="0">
                  <a:solidFill>
                    <a:schemeClr val="bg1"/>
                  </a:solidFill>
                </a:rPr>
                <a:t>Definition: Summation</a:t>
              </a: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6DAB4205-3D43-4636-8D46-868B8890C641}"/>
                    </a:ext>
                  </a:extLst>
                </p:cNvPr>
                <p:cNvSpPr txBox="1"/>
                <p:nvPr/>
              </p:nvSpPr>
              <p:spPr>
                <a:xfrm>
                  <a:off x="650675" y="5255109"/>
                  <a:ext cx="7453333" cy="3734548"/>
                </a:xfrm>
                <a:prstGeom prst="rect">
                  <a:avLst/>
                </a:prstGeom>
                <a:noFill/>
              </p:spPr>
              <p:txBody>
                <a:bodyPr wrap="square" rtlCol="0">
                  <a:spAutoFit/>
                </a:bodyPr>
                <a:lstStyle/>
                <a:p>
                  <a:r>
                    <a:rPr lang="en-SG" sz="2400" dirty="0"/>
                    <a:t>If </a:t>
                  </a:r>
                  <a14:m>
                    <m:oMath xmlns:m="http://schemas.openxmlformats.org/officeDocument/2006/math">
                      <m:r>
                        <a:rPr lang="en-SG" sz="2400" i="1" dirty="0" smtClean="0">
                          <a:latin typeface="Cambria Math" panose="02040503050406030204" pitchFamily="18" charset="0"/>
                        </a:rPr>
                        <m:t>𝑚</m:t>
                      </m:r>
                    </m:oMath>
                  </a14:m>
                  <a:r>
                    <a:rPr lang="en-SG" sz="2400" dirty="0"/>
                    <a:t> and </a:t>
                  </a:r>
                  <a14:m>
                    <m:oMath xmlns:m="http://schemas.openxmlformats.org/officeDocument/2006/math">
                      <m:r>
                        <a:rPr lang="en-SG" sz="2400" i="1" dirty="0" smtClean="0">
                          <a:latin typeface="Cambria Math" panose="02040503050406030204" pitchFamily="18" charset="0"/>
                        </a:rPr>
                        <m:t>𝑛</m:t>
                      </m:r>
                    </m:oMath>
                  </a14:m>
                  <a:r>
                    <a:rPr lang="en-SG" sz="2400" dirty="0"/>
                    <a:t> are integers, </a:t>
                  </a:r>
                  <a14:m>
                    <m:oMath xmlns:m="http://schemas.openxmlformats.org/officeDocument/2006/math">
                      <m:r>
                        <a:rPr lang="en-SG" sz="2400" b="0" i="1" smtClean="0">
                          <a:latin typeface="Cambria Math" panose="02040503050406030204" pitchFamily="18" charset="0"/>
                        </a:rPr>
                        <m:t>𝑚</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𝑛</m:t>
                      </m:r>
                    </m:oMath>
                  </a14:m>
                  <a:r>
                    <a:rPr lang="en-SG" sz="2400" dirty="0"/>
                    <a:t>, the symbol</a:t>
                  </a:r>
                </a:p>
                <a:p>
                  <a:pPr/>
                  <a14:m>
                    <m:oMathPara xmlns:m="http://schemas.openxmlformats.org/officeDocument/2006/math">
                      <m:oMathParaPr>
                        <m:jc m:val="centerGroup"/>
                      </m:oMathParaPr>
                      <m:oMath xmlns:m="http://schemas.openxmlformats.org/officeDocument/2006/math">
                        <m:nary>
                          <m:naryPr>
                            <m:chr m:val="∑"/>
                            <m:ctrlPr>
                              <a:rPr lang="en-SG" sz="1600" i="1" smtClean="0">
                                <a:latin typeface="Cambria Math" panose="02040503050406030204" pitchFamily="18" charset="0"/>
                              </a:rPr>
                            </m:ctrlPr>
                          </m:naryPr>
                          <m:sub>
                            <m:r>
                              <m:rPr>
                                <m:brk m:alnAt="23"/>
                              </m:rPr>
                              <a:rPr lang="en-SG" sz="1600" b="0" i="1" smtClean="0">
                                <a:latin typeface="Cambria Math" panose="02040503050406030204" pitchFamily="18" charset="0"/>
                              </a:rPr>
                              <m:t>𝑘</m:t>
                            </m:r>
                            <m:r>
                              <a:rPr lang="en-SG" sz="1600" b="0" i="1" smtClean="0">
                                <a:latin typeface="Cambria Math" panose="02040503050406030204" pitchFamily="18" charset="0"/>
                              </a:rPr>
                              <m:t>=</m:t>
                            </m:r>
                            <m:r>
                              <a:rPr lang="en-SG" sz="1600" b="0" i="1" smtClean="0">
                                <a:latin typeface="Cambria Math" panose="02040503050406030204" pitchFamily="18" charset="0"/>
                              </a:rPr>
                              <m:t>𝑚</m:t>
                            </m:r>
                          </m:sub>
                          <m:sup>
                            <m:r>
                              <a:rPr lang="en-SG" sz="1600" b="0" i="1" smtClean="0">
                                <a:latin typeface="Cambria Math" panose="02040503050406030204" pitchFamily="18" charset="0"/>
                              </a:rPr>
                              <m:t>𝑛</m:t>
                            </m:r>
                          </m:sup>
                          <m:e>
                            <m:sSub>
                              <m:sSubPr>
                                <m:ctrlPr>
                                  <a:rPr lang="en-SG" sz="1600" i="1" smtClean="0">
                                    <a:latin typeface="Cambria Math" panose="02040503050406030204" pitchFamily="18" charset="0"/>
                                  </a:rPr>
                                </m:ctrlPr>
                              </m:sSubPr>
                              <m:e>
                                <m:r>
                                  <a:rPr lang="en-SG" sz="1600" b="0" i="1" smtClean="0">
                                    <a:latin typeface="Cambria Math" panose="02040503050406030204" pitchFamily="18" charset="0"/>
                                  </a:rPr>
                                  <m:t>𝑎</m:t>
                                </m:r>
                              </m:e>
                              <m:sub>
                                <m:r>
                                  <a:rPr lang="en-SG" sz="1600" b="0" i="1" smtClean="0">
                                    <a:latin typeface="Cambria Math" panose="02040503050406030204" pitchFamily="18" charset="0"/>
                                  </a:rPr>
                                  <m:t>𝑘</m:t>
                                </m:r>
                              </m:sub>
                            </m:sSub>
                          </m:e>
                        </m:nary>
                      </m:oMath>
                    </m:oMathPara>
                  </a14:m>
                  <a:endParaRPr lang="en-SG" sz="1600" dirty="0"/>
                </a:p>
                <a:p>
                  <a:pPr>
                    <a:spcAft>
                      <a:spcPts val="600"/>
                    </a:spcAft>
                  </a:pPr>
                  <a:r>
                    <a:rPr lang="en-SG" sz="2400" dirty="0"/>
                    <a:t>is the </a:t>
                  </a:r>
                  <a:r>
                    <a:rPr lang="en-SG" sz="2400" b="1" dirty="0"/>
                    <a:t>sum</a:t>
                  </a:r>
                  <a:r>
                    <a:rPr lang="en-SG" sz="2400" dirty="0"/>
                    <a:t> of all the terms </a:t>
                  </a:r>
                  <a14:m>
                    <m:oMath xmlns:m="http://schemas.openxmlformats.org/officeDocument/2006/math">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𝑚</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𝑚</m:t>
                          </m:r>
                          <m:r>
                            <a:rPr lang="en-SG" sz="2400" b="0" i="1" smtClean="0">
                              <a:latin typeface="Cambria Math" panose="02040503050406030204" pitchFamily="18" charset="0"/>
                            </a:rPr>
                            <m:t>+1</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𝑚</m:t>
                          </m:r>
                          <m:r>
                            <a:rPr lang="en-SG" sz="2400" b="0" i="1" smtClean="0">
                              <a:latin typeface="Cambria Math" panose="02040503050406030204" pitchFamily="18" charset="0"/>
                            </a:rPr>
                            <m:t>+2</m:t>
                          </m:r>
                        </m:sub>
                      </m:sSub>
                      <m:r>
                        <a:rPr lang="en-SG" sz="2400" b="0" i="1" smtClean="0">
                          <a:latin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𝑎</m:t>
                          </m:r>
                        </m:e>
                        <m:sub>
                          <m:r>
                            <a:rPr lang="en-SG" sz="2400" b="0" i="1" smtClean="0">
                              <a:latin typeface="Cambria Math" panose="02040503050406030204" pitchFamily="18" charset="0"/>
                              <a:ea typeface="Cambria Math" panose="02040503050406030204" pitchFamily="18" charset="0"/>
                            </a:rPr>
                            <m:t>𝑛</m:t>
                          </m:r>
                        </m:sub>
                      </m:sSub>
                      <m:r>
                        <a:rPr lang="en-SG" sz="2400" b="0" i="1" smtClean="0">
                          <a:latin typeface="Cambria Math" panose="02040503050406030204" pitchFamily="18" charset="0"/>
                          <a:ea typeface="Cambria Math" panose="02040503050406030204" pitchFamily="18" charset="0"/>
                        </a:rPr>
                        <m:t>.</m:t>
                      </m:r>
                    </m:oMath>
                  </a14:m>
                  <a:endParaRPr lang="en-SG" sz="2400" b="0" dirty="0">
                    <a:ea typeface="Cambria Math" panose="02040503050406030204" pitchFamily="18" charset="0"/>
                  </a:endParaRPr>
                </a:p>
                <a:p>
                  <a:pPr>
                    <a:spcBef>
                      <a:spcPts val="600"/>
                    </a:spcBef>
                  </a:pPr>
                  <a:r>
                    <a:rPr lang="en-SG" sz="2400" dirty="0"/>
                    <a:t>We say that </a:t>
                  </a: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𝑎</m:t>
                          </m:r>
                        </m:e>
                        <m:sub>
                          <m:r>
                            <a:rPr lang="en-SG" sz="2400" i="1">
                              <a:latin typeface="Cambria Math" panose="02040503050406030204" pitchFamily="18" charset="0"/>
                            </a:rPr>
                            <m:t>𝑚</m:t>
                          </m:r>
                        </m:sub>
                      </m:sSub>
                      <m:r>
                        <a:rPr lang="en-SG" sz="2400" b="0" i="1" smtClean="0">
                          <a:latin typeface="Cambria Math" panose="02040503050406030204" pitchFamily="18" charset="0"/>
                        </a:rPr>
                        <m:t>+</m:t>
                      </m:r>
                      <m:sSub>
                        <m:sSubPr>
                          <m:ctrlPr>
                            <a:rPr lang="en-SG" sz="2400" i="1" smtClean="0">
                              <a:latin typeface="Cambria Math" panose="02040503050406030204" pitchFamily="18" charset="0"/>
                            </a:rPr>
                          </m:ctrlPr>
                        </m:sSubPr>
                        <m:e>
                          <m:r>
                            <a:rPr lang="en-SG" sz="2400" i="1">
                              <a:latin typeface="Cambria Math" panose="02040503050406030204" pitchFamily="18" charset="0"/>
                            </a:rPr>
                            <m:t>𝑎</m:t>
                          </m:r>
                        </m:e>
                        <m:sub>
                          <m:r>
                            <a:rPr lang="en-SG" sz="2400" i="1">
                              <a:latin typeface="Cambria Math" panose="02040503050406030204" pitchFamily="18" charset="0"/>
                            </a:rPr>
                            <m:t>𝑚</m:t>
                          </m:r>
                          <m:r>
                            <a:rPr lang="en-SG" sz="2400" i="1">
                              <a:latin typeface="Cambria Math" panose="02040503050406030204" pitchFamily="18" charset="0"/>
                            </a:rPr>
                            <m:t>+1</m:t>
                          </m:r>
                        </m:sub>
                      </m:sSub>
                      <m:r>
                        <a:rPr lang="en-SG" sz="2400" b="0" i="1" smtClean="0">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𝑎</m:t>
                          </m:r>
                        </m:e>
                        <m:sub>
                          <m:r>
                            <a:rPr lang="en-SG" sz="2400" i="1">
                              <a:latin typeface="Cambria Math" panose="02040503050406030204" pitchFamily="18" charset="0"/>
                            </a:rPr>
                            <m:t>𝑚</m:t>
                          </m:r>
                          <m:r>
                            <a:rPr lang="en-SG" sz="2400" i="1">
                              <a:latin typeface="Cambria Math" panose="02040503050406030204" pitchFamily="18" charset="0"/>
                            </a:rPr>
                            <m:t>+2</m:t>
                          </m:r>
                        </m:sub>
                      </m:sSub>
                      <m:r>
                        <a:rPr lang="en-SG" sz="2400" b="0" i="1" smtClean="0">
                          <a:latin typeface="Cambria Math" panose="02040503050406030204" pitchFamily="18" charset="0"/>
                        </a:rPr>
                        <m:t>+</m:t>
                      </m:r>
                      <m:r>
                        <a:rPr lang="en-SG" sz="2400" i="1">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𝑎</m:t>
                          </m:r>
                        </m:e>
                        <m:sub>
                          <m:r>
                            <a:rPr lang="en-SG" sz="2400" i="1">
                              <a:latin typeface="Cambria Math" panose="02040503050406030204" pitchFamily="18" charset="0"/>
                              <a:ea typeface="Cambria Math" panose="02040503050406030204" pitchFamily="18" charset="0"/>
                            </a:rPr>
                            <m:t>𝑛</m:t>
                          </m:r>
                        </m:sub>
                      </m:sSub>
                    </m:oMath>
                  </a14:m>
                  <a:r>
                    <a:rPr lang="en-SG" sz="2400" dirty="0"/>
                    <a:t> is the </a:t>
                  </a:r>
                  <a:r>
                    <a:rPr lang="en-SG" sz="2400" b="1" dirty="0"/>
                    <a:t>expanded form </a:t>
                  </a:r>
                  <a:r>
                    <a:rPr lang="en-SG" sz="2400" dirty="0"/>
                    <a:t>of the sum, and we write</a:t>
                  </a:r>
                </a:p>
                <a:p>
                  <a:pPr algn="ctr">
                    <a:spcAft>
                      <a:spcPts val="600"/>
                    </a:spcAft>
                  </a:pPr>
                  <a14:m>
                    <m:oMath xmlns:m="http://schemas.openxmlformats.org/officeDocument/2006/math">
                      <m:nary>
                        <m:naryPr>
                          <m:chr m:val="∑"/>
                          <m:ctrlPr>
                            <a:rPr lang="en-SG" sz="2400" i="1">
                              <a:latin typeface="Cambria Math" panose="02040503050406030204" pitchFamily="18" charset="0"/>
                            </a:rPr>
                          </m:ctrlPr>
                        </m:naryPr>
                        <m:sub>
                          <m:r>
                            <m:rPr>
                              <m:brk m:alnAt="23"/>
                            </m:rPr>
                            <a:rPr lang="en-SG" sz="2400" i="1">
                              <a:latin typeface="Cambria Math" panose="02040503050406030204" pitchFamily="18" charset="0"/>
                            </a:rPr>
                            <m:t>𝑘</m:t>
                          </m:r>
                          <m:r>
                            <a:rPr lang="en-SG" sz="2400" i="1">
                              <a:latin typeface="Cambria Math" panose="02040503050406030204" pitchFamily="18" charset="0"/>
                            </a:rPr>
                            <m:t>=</m:t>
                          </m:r>
                          <m:r>
                            <a:rPr lang="en-SG" sz="2400" i="1">
                              <a:latin typeface="Cambria Math" panose="02040503050406030204" pitchFamily="18" charset="0"/>
                            </a:rPr>
                            <m:t>𝑚</m:t>
                          </m:r>
                        </m:sub>
                        <m:sup>
                          <m:r>
                            <a:rPr lang="en-SG" sz="2400" i="1">
                              <a:latin typeface="Cambria Math" panose="02040503050406030204" pitchFamily="18" charset="0"/>
                            </a:rPr>
                            <m:t>𝑛</m:t>
                          </m:r>
                        </m:sup>
                        <m:e>
                          <m:sSub>
                            <m:sSubPr>
                              <m:ctrlPr>
                                <a:rPr lang="en-SG" sz="2400" i="1">
                                  <a:latin typeface="Cambria Math" panose="02040503050406030204" pitchFamily="18" charset="0"/>
                                </a:rPr>
                              </m:ctrlPr>
                            </m:sSubPr>
                            <m:e>
                              <m:r>
                                <a:rPr lang="en-SG" sz="2400" i="1">
                                  <a:latin typeface="Cambria Math" panose="02040503050406030204" pitchFamily="18" charset="0"/>
                                </a:rPr>
                                <m:t>𝑎</m:t>
                              </m:r>
                            </m:e>
                            <m:sub>
                              <m:r>
                                <a:rPr lang="en-SG" sz="2400" i="1">
                                  <a:latin typeface="Cambria Math" panose="02040503050406030204" pitchFamily="18" charset="0"/>
                                </a:rPr>
                                <m:t>𝑘</m:t>
                              </m:r>
                            </m:sub>
                          </m:sSub>
                        </m:e>
                      </m:nary>
                      <m:r>
                        <a:rPr lang="en-SG" sz="2400" b="0" i="1" smtClean="0">
                          <a:latin typeface="Cambria Math" panose="02040503050406030204" pitchFamily="18" charset="0"/>
                        </a:rPr>
                        <m:t>=</m:t>
                      </m:r>
                    </m:oMath>
                  </a14:m>
                  <a:r>
                    <a:rPr lang="en-SG" sz="2400" dirty="0"/>
                    <a:t> </a:t>
                  </a: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𝑎</m:t>
                          </m:r>
                        </m:e>
                        <m:sub>
                          <m:r>
                            <a:rPr lang="en-SG" sz="2400" i="1">
                              <a:latin typeface="Cambria Math" panose="02040503050406030204" pitchFamily="18" charset="0"/>
                            </a:rPr>
                            <m:t>𝑚</m:t>
                          </m:r>
                        </m:sub>
                      </m:sSub>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𝑎</m:t>
                          </m:r>
                        </m:e>
                        <m:sub>
                          <m:r>
                            <a:rPr lang="en-SG" sz="2400" i="1">
                              <a:latin typeface="Cambria Math" panose="02040503050406030204" pitchFamily="18" charset="0"/>
                            </a:rPr>
                            <m:t>𝑚</m:t>
                          </m:r>
                          <m:r>
                            <a:rPr lang="en-SG" sz="2400" i="1">
                              <a:latin typeface="Cambria Math" panose="02040503050406030204" pitchFamily="18" charset="0"/>
                            </a:rPr>
                            <m:t>+1</m:t>
                          </m:r>
                        </m:sub>
                      </m:sSub>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𝑎</m:t>
                          </m:r>
                        </m:e>
                        <m:sub>
                          <m:r>
                            <a:rPr lang="en-SG" sz="2400" i="1">
                              <a:latin typeface="Cambria Math" panose="02040503050406030204" pitchFamily="18" charset="0"/>
                            </a:rPr>
                            <m:t>𝑚</m:t>
                          </m:r>
                          <m:r>
                            <a:rPr lang="en-SG" sz="2400" i="1">
                              <a:latin typeface="Cambria Math" panose="02040503050406030204" pitchFamily="18" charset="0"/>
                            </a:rPr>
                            <m:t>+2</m:t>
                          </m:r>
                        </m:sub>
                      </m:sSub>
                      <m:r>
                        <a:rPr lang="en-SG" sz="2400" i="1">
                          <a:latin typeface="Cambria Math" panose="02040503050406030204" pitchFamily="18" charset="0"/>
                        </a:rPr>
                        <m:t>+</m:t>
                      </m:r>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𝑎</m:t>
                          </m:r>
                        </m:e>
                        <m:sub>
                          <m:r>
                            <a:rPr lang="en-SG" sz="2400" i="1">
                              <a:latin typeface="Cambria Math" panose="02040503050406030204" pitchFamily="18" charset="0"/>
                              <a:ea typeface="Cambria Math" panose="02040503050406030204" pitchFamily="18" charset="0"/>
                            </a:rPr>
                            <m:t>𝑛</m:t>
                          </m:r>
                        </m:sub>
                      </m:sSub>
                    </m:oMath>
                  </a14:m>
                  <a:r>
                    <a:rPr lang="en-SG" sz="2400" dirty="0"/>
                    <a:t>.</a:t>
                  </a:r>
                </a:p>
                <a:p>
                  <a:pPr>
                    <a:spcBef>
                      <a:spcPts val="1200"/>
                    </a:spcBef>
                  </a:pPr>
                  <a:r>
                    <a:rPr lang="en-SG" sz="2400" dirty="0"/>
                    <a:t>We call </a:t>
                  </a:r>
                  <a14:m>
                    <m:oMath xmlns:m="http://schemas.openxmlformats.org/officeDocument/2006/math">
                      <m:r>
                        <a:rPr lang="en-SG" sz="2400" i="1" dirty="0" smtClean="0">
                          <a:latin typeface="Cambria Math" panose="02040503050406030204" pitchFamily="18" charset="0"/>
                        </a:rPr>
                        <m:t>𝑘</m:t>
                      </m:r>
                    </m:oMath>
                  </a14:m>
                  <a:r>
                    <a:rPr lang="en-SG" sz="2400" dirty="0"/>
                    <a:t> the </a:t>
                  </a:r>
                  <a:r>
                    <a:rPr lang="en-SG" sz="2400" b="1" dirty="0"/>
                    <a:t>index</a:t>
                  </a:r>
                  <a:r>
                    <a:rPr lang="en-SG" sz="2400" dirty="0"/>
                    <a:t> of the summation, </a:t>
                  </a:r>
                  <a14:m>
                    <m:oMath xmlns:m="http://schemas.openxmlformats.org/officeDocument/2006/math">
                      <m:r>
                        <a:rPr lang="en-SG" sz="2400" i="1" dirty="0" smtClean="0">
                          <a:latin typeface="Cambria Math" panose="02040503050406030204" pitchFamily="18" charset="0"/>
                        </a:rPr>
                        <m:t>𝑚</m:t>
                      </m:r>
                    </m:oMath>
                  </a14:m>
                  <a:r>
                    <a:rPr lang="en-SG" sz="2400" dirty="0"/>
                    <a:t> the </a:t>
                  </a:r>
                  <a:r>
                    <a:rPr lang="en-SG" sz="2400" b="1" dirty="0"/>
                    <a:t>lower limit </a:t>
                  </a:r>
                  <a:r>
                    <a:rPr lang="en-SG" sz="2400" dirty="0"/>
                    <a:t>of the summation and </a:t>
                  </a:r>
                  <a14:m>
                    <m:oMath xmlns:m="http://schemas.openxmlformats.org/officeDocument/2006/math">
                      <m:r>
                        <a:rPr lang="en-SG" sz="2400" i="1" dirty="0" smtClean="0">
                          <a:latin typeface="Cambria Math" panose="02040503050406030204" pitchFamily="18" charset="0"/>
                        </a:rPr>
                        <m:t>𝑛</m:t>
                      </m:r>
                    </m:oMath>
                  </a14:m>
                  <a:r>
                    <a:rPr lang="en-SG" sz="2400" dirty="0"/>
                    <a:t> the </a:t>
                  </a:r>
                  <a:r>
                    <a:rPr lang="en-SG" sz="2400" b="1" dirty="0"/>
                    <a:t>upper limit </a:t>
                  </a:r>
                  <a:r>
                    <a:rPr lang="en-SG" sz="2400" dirty="0"/>
                    <a:t>of the summation.</a:t>
                  </a:r>
                </a:p>
              </p:txBody>
            </p:sp>
          </mc:Choice>
          <mc:Fallback xmlns="">
            <p:sp>
              <p:nvSpPr>
                <p:cNvPr id="48" name="TextBox 47">
                  <a:extLst>
                    <a:ext uri="{FF2B5EF4-FFF2-40B4-BE49-F238E27FC236}">
                      <a16:creationId xmlns:a16="http://schemas.microsoft.com/office/drawing/2014/main" id="{6DAB4205-3D43-4636-8D46-868B8890C641}"/>
                    </a:ext>
                  </a:extLst>
                </p:cNvPr>
                <p:cNvSpPr txBox="1">
                  <a:spLocks noRot="1" noChangeAspect="1" noMove="1" noResize="1" noEditPoints="1" noAdjustHandles="1" noChangeArrowheads="1" noChangeShapeType="1" noTextEdit="1"/>
                </p:cNvSpPr>
                <p:nvPr/>
              </p:nvSpPr>
              <p:spPr>
                <a:xfrm>
                  <a:off x="650675" y="5255109"/>
                  <a:ext cx="7453333" cy="3734548"/>
                </a:xfrm>
                <a:prstGeom prst="rect">
                  <a:avLst/>
                </a:prstGeom>
                <a:blipFill>
                  <a:blip r:embed="rId4"/>
                  <a:stretch>
                    <a:fillRect l="-1162" t="-1305" b="-2773"/>
                  </a:stretch>
                </a:blipFill>
              </p:spPr>
              <p:txBody>
                <a:bodyPr/>
                <a:lstStyle/>
                <a:p>
                  <a:r>
                    <a:rPr lang="en-SG">
                      <a:noFill/>
                    </a:rPr>
                    <a:t> </a:t>
                  </a:r>
                </a:p>
              </p:txBody>
            </p:sp>
          </mc:Fallback>
        </mc:AlternateContent>
      </p:grpSp>
      <p:sp>
        <p:nvSpPr>
          <p:cNvPr id="29" name="Oval 28"/>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8862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838843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b="1" dirty="0">
                <a:solidFill>
                  <a:schemeClr val="accent4">
                    <a:lumMod val="40000"/>
                    <a:lumOff val="60000"/>
                  </a:schemeClr>
                </a:solidFill>
              </a:rPr>
              <a:t>Sequences</a:t>
            </a:r>
            <a:r>
              <a:rPr lang="en-SG" sz="1200" dirty="0">
                <a:solidFill>
                  <a:schemeClr val="bg1"/>
                </a:solidFill>
              </a:rPr>
              <a:t>	Mathematical Induction I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a:xfrm>
            <a:off x="6484982" y="6352144"/>
            <a:ext cx="2057400" cy="365125"/>
          </a:xfrm>
        </p:spPr>
        <p:txBody>
          <a:bodyPr/>
          <a:lstStyle/>
          <a:p>
            <a:fld id="{3945BCA7-BE1F-44EA-8FAA-E97CADA8B770}" type="slidenum">
              <a:rPr lang="en-SG" smtClean="0"/>
              <a:t>8</a:t>
            </a:fld>
            <a:endParaRPr lang="en-SG" dirty="0"/>
          </a:p>
        </p:txBody>
      </p:sp>
      <p:sp>
        <p:nvSpPr>
          <p:cNvPr id="25" name="TextBox 24"/>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Sequences: Summation Notation</a:t>
            </a:r>
            <a:endParaRPr lang="en-SG" sz="1100" dirty="0">
              <a:solidFill>
                <a:schemeClr val="bg1"/>
              </a:solidFill>
            </a:endParaRPr>
          </a:p>
        </p:txBody>
      </p:sp>
      <p:sp>
        <p:nvSpPr>
          <p:cNvPr id="33" name="TextBox 32"/>
          <p:cNvSpPr txBox="1"/>
          <p:nvPr/>
        </p:nvSpPr>
        <p:spPr>
          <a:xfrm>
            <a:off x="462030" y="902138"/>
            <a:ext cx="7835919" cy="954107"/>
          </a:xfrm>
          <a:prstGeom prst="rect">
            <a:avLst/>
          </a:prstGeom>
          <a:noFill/>
        </p:spPr>
        <p:txBody>
          <a:bodyPr wrap="square" rtlCol="0">
            <a:spAutoFit/>
          </a:bodyPr>
          <a:lstStyle/>
          <a:p>
            <a:pPr>
              <a:spcAft>
                <a:spcPts val="600"/>
              </a:spcAft>
            </a:pPr>
            <a:r>
              <a:rPr lang="en-US" sz="2800" dirty="0">
                <a:solidFill>
                  <a:schemeClr val="accent2">
                    <a:lumMod val="50000"/>
                  </a:schemeClr>
                </a:solidFill>
              </a:rPr>
              <a:t>Example #2:</a:t>
            </a:r>
            <a:r>
              <a:rPr lang="en-US" sz="2800" dirty="0"/>
              <a:t> Write the following summation in expanded form:</a:t>
            </a:r>
          </a:p>
        </p:txBody>
      </p:sp>
      <mc:AlternateContent xmlns:mc="http://schemas.openxmlformats.org/markup-compatibility/2006" xmlns:a14="http://schemas.microsoft.com/office/drawing/2010/main">
        <mc:Choice Requires="a14">
          <p:sp>
            <p:nvSpPr>
              <p:cNvPr id="24" name="TextBox 23"/>
              <p:cNvSpPr txBox="1"/>
              <p:nvPr/>
            </p:nvSpPr>
            <p:spPr>
              <a:xfrm>
                <a:off x="831319" y="2412663"/>
                <a:ext cx="7858525" cy="1310423"/>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nary>
                        <m:naryPr>
                          <m:chr m:val="∑"/>
                          <m:ctrlPr>
                            <a:rPr lang="en-SG" altLang="en-US" i="1" smtClean="0">
                              <a:latin typeface="Cambria Math" panose="02040503050406030204" pitchFamily="18" charset="0"/>
                            </a:rPr>
                          </m:ctrlPr>
                        </m:naryPr>
                        <m:sub>
                          <m:r>
                            <m:rPr>
                              <m:brk m:alnAt="23"/>
                            </m:rPr>
                            <a:rPr lang="en-US" altLang="en-US" i="1">
                              <a:latin typeface="Cambria Math" panose="02040503050406030204" pitchFamily="18" charset="0"/>
                            </a:rPr>
                            <m:t>𝑖</m:t>
                          </m:r>
                          <m:r>
                            <a:rPr lang="en-US" altLang="en-US" i="1">
                              <a:latin typeface="Cambria Math" panose="02040503050406030204" pitchFamily="18" charset="0"/>
                            </a:rPr>
                            <m:t>=0</m:t>
                          </m:r>
                        </m:sub>
                        <m:sup>
                          <m:r>
                            <a:rPr lang="en-US" altLang="en-US" i="1">
                              <a:latin typeface="Cambria Math" panose="02040503050406030204" pitchFamily="18" charset="0"/>
                            </a:rPr>
                            <m:t>𝑛</m:t>
                          </m:r>
                        </m:sup>
                        <m:e>
                          <m:f>
                            <m:fPr>
                              <m:ctrlPr>
                                <a:rPr lang="en-SG" altLang="en-US" i="1">
                                  <a:latin typeface="Cambria Math" panose="02040503050406030204" pitchFamily="18" charset="0"/>
                                </a:rPr>
                              </m:ctrlPr>
                            </m:fPr>
                            <m:num>
                              <m:sSup>
                                <m:sSupPr>
                                  <m:ctrlPr>
                                    <a:rPr lang="en-SG" altLang="en-US" i="1">
                                      <a:latin typeface="Cambria Math" panose="02040503050406030204" pitchFamily="18" charset="0"/>
                                    </a:rPr>
                                  </m:ctrlPr>
                                </m:sSupPr>
                                <m:e>
                                  <m:r>
                                    <a:rPr lang="en-US" altLang="en-US" i="1">
                                      <a:latin typeface="Cambria Math" panose="02040503050406030204" pitchFamily="18" charset="0"/>
                                    </a:rPr>
                                    <m:t>(−1)</m:t>
                                  </m:r>
                                </m:e>
                                <m:sup>
                                  <m:r>
                                    <a:rPr lang="en-US" altLang="en-US" i="1">
                                      <a:latin typeface="Cambria Math" panose="02040503050406030204" pitchFamily="18" charset="0"/>
                                    </a:rPr>
                                    <m:t>𝑖</m:t>
                                  </m:r>
                                </m:sup>
                              </m:sSup>
                            </m:num>
                            <m:den>
                              <m:r>
                                <a:rPr lang="en-US" altLang="en-US" i="1">
                                  <a:latin typeface="Cambria Math" panose="02040503050406030204" pitchFamily="18" charset="0"/>
                                </a:rPr>
                                <m:t>𝑖</m:t>
                              </m:r>
                              <m:r>
                                <a:rPr lang="en-US" altLang="en-US" i="1">
                                  <a:latin typeface="Cambria Math" panose="02040503050406030204" pitchFamily="18" charset="0"/>
                                </a:rPr>
                                <m:t>+1</m:t>
                              </m:r>
                            </m:den>
                          </m:f>
                        </m:e>
                      </m:nary>
                      <m:r>
                        <a:rPr lang="en-US" altLang="en-US" b="0" i="1" smtClean="0">
                          <a:latin typeface="Cambria Math" panose="02040503050406030204" pitchFamily="18" charset="0"/>
                        </a:rPr>
                        <m:t>=</m:t>
                      </m:r>
                      <m:f>
                        <m:fPr>
                          <m:ctrlPr>
                            <a:rPr lang="en-US" altLang="en-US" b="0" i="1" smtClean="0">
                              <a:latin typeface="Cambria Math" panose="02040503050406030204" pitchFamily="18" charset="0"/>
                            </a:rPr>
                          </m:ctrlPr>
                        </m:fPr>
                        <m:num>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(−1)</m:t>
                              </m:r>
                            </m:e>
                            <m:sup>
                              <m:r>
                                <a:rPr lang="en-US" altLang="en-US" b="0" i="1" smtClean="0">
                                  <a:solidFill>
                                    <a:srgbClr val="0000FF"/>
                                  </a:solidFill>
                                  <a:latin typeface="Cambria Math" panose="02040503050406030204" pitchFamily="18" charset="0"/>
                                </a:rPr>
                                <m:t>0</m:t>
                              </m:r>
                            </m:sup>
                          </m:sSup>
                        </m:num>
                        <m:den>
                          <m:r>
                            <a:rPr lang="en-US" altLang="en-US" b="0" i="1" smtClean="0">
                              <a:solidFill>
                                <a:srgbClr val="0000FF"/>
                              </a:solidFill>
                              <a:latin typeface="Cambria Math" panose="02040503050406030204" pitchFamily="18" charset="0"/>
                            </a:rPr>
                            <m:t>0</m:t>
                          </m:r>
                          <m:r>
                            <a:rPr lang="en-US" altLang="en-US" b="0" i="1" smtClean="0">
                              <a:latin typeface="Cambria Math" panose="02040503050406030204" pitchFamily="18" charset="0"/>
                            </a:rPr>
                            <m:t>+1</m:t>
                          </m:r>
                        </m:den>
                      </m:f>
                      <m:r>
                        <a:rPr lang="en-US" altLang="en-US" b="0" i="1" smtClean="0">
                          <a:latin typeface="Cambria Math" panose="02040503050406030204" pitchFamily="18" charset="0"/>
                        </a:rPr>
                        <m:t>+</m:t>
                      </m:r>
                      <m:f>
                        <m:fPr>
                          <m:ctrlPr>
                            <a:rPr lang="en-US" altLang="en-US" i="1">
                              <a:latin typeface="Cambria Math" panose="02040503050406030204" pitchFamily="18" charset="0"/>
                            </a:rPr>
                          </m:ctrlPr>
                        </m:fPr>
                        <m:num>
                          <m:sSup>
                            <m:sSupPr>
                              <m:ctrlPr>
                                <a:rPr lang="en-US" altLang="en-US" i="1">
                                  <a:latin typeface="Cambria Math" panose="02040503050406030204" pitchFamily="18" charset="0"/>
                                </a:rPr>
                              </m:ctrlPr>
                            </m:sSupPr>
                            <m:e>
                              <m:r>
                                <a:rPr lang="en-US" altLang="en-US" i="1">
                                  <a:latin typeface="Cambria Math" panose="02040503050406030204" pitchFamily="18" charset="0"/>
                                </a:rPr>
                                <m:t>(−1)</m:t>
                              </m:r>
                            </m:e>
                            <m:sup>
                              <m:r>
                                <a:rPr lang="en-US" altLang="en-US" b="0" i="1" smtClean="0">
                                  <a:solidFill>
                                    <a:srgbClr val="0000FF"/>
                                  </a:solidFill>
                                  <a:latin typeface="Cambria Math" panose="02040503050406030204" pitchFamily="18" charset="0"/>
                                </a:rPr>
                                <m:t>1</m:t>
                              </m:r>
                            </m:sup>
                          </m:sSup>
                        </m:num>
                        <m:den>
                          <m:r>
                            <a:rPr lang="en-US" altLang="en-US" b="0" i="1" smtClean="0">
                              <a:solidFill>
                                <a:srgbClr val="0000FF"/>
                              </a:solidFill>
                              <a:latin typeface="Cambria Math" panose="02040503050406030204" pitchFamily="18" charset="0"/>
                            </a:rPr>
                            <m:t>1</m:t>
                          </m:r>
                          <m:r>
                            <a:rPr lang="en-US" altLang="en-US" i="1">
                              <a:latin typeface="Cambria Math" panose="02040503050406030204" pitchFamily="18" charset="0"/>
                            </a:rPr>
                            <m:t>+1</m:t>
                          </m:r>
                        </m:den>
                      </m:f>
                      <m:r>
                        <a:rPr lang="en-US" altLang="en-US" i="1">
                          <a:latin typeface="Cambria Math" panose="02040503050406030204" pitchFamily="18" charset="0"/>
                        </a:rPr>
                        <m:t>+</m:t>
                      </m:r>
                      <m:f>
                        <m:fPr>
                          <m:ctrlPr>
                            <a:rPr lang="en-US" altLang="en-US" i="1">
                              <a:latin typeface="Cambria Math" panose="02040503050406030204" pitchFamily="18" charset="0"/>
                            </a:rPr>
                          </m:ctrlPr>
                        </m:fPr>
                        <m:num>
                          <m:sSup>
                            <m:sSupPr>
                              <m:ctrlPr>
                                <a:rPr lang="en-US" altLang="en-US" i="1">
                                  <a:latin typeface="Cambria Math" panose="02040503050406030204" pitchFamily="18" charset="0"/>
                                </a:rPr>
                              </m:ctrlPr>
                            </m:sSupPr>
                            <m:e>
                              <m:r>
                                <a:rPr lang="en-US" altLang="en-US" i="1">
                                  <a:latin typeface="Cambria Math" panose="02040503050406030204" pitchFamily="18" charset="0"/>
                                </a:rPr>
                                <m:t>(−1)</m:t>
                              </m:r>
                            </m:e>
                            <m:sup>
                              <m:r>
                                <a:rPr lang="en-US" altLang="en-US" b="0" i="1" smtClean="0">
                                  <a:solidFill>
                                    <a:srgbClr val="0000FF"/>
                                  </a:solidFill>
                                  <a:latin typeface="Cambria Math" panose="02040503050406030204" pitchFamily="18" charset="0"/>
                                </a:rPr>
                                <m:t>2</m:t>
                              </m:r>
                            </m:sup>
                          </m:sSup>
                        </m:num>
                        <m:den>
                          <m:r>
                            <a:rPr lang="en-US" altLang="en-US" b="0" i="1" smtClean="0">
                              <a:solidFill>
                                <a:srgbClr val="0000FF"/>
                              </a:solidFill>
                              <a:latin typeface="Cambria Math" panose="02040503050406030204" pitchFamily="18" charset="0"/>
                            </a:rPr>
                            <m:t>2</m:t>
                          </m:r>
                          <m:r>
                            <a:rPr lang="en-US" altLang="en-US" i="1">
                              <a:latin typeface="Cambria Math" panose="02040503050406030204" pitchFamily="18" charset="0"/>
                            </a:rPr>
                            <m:t>+1</m:t>
                          </m:r>
                        </m:den>
                      </m:f>
                      <m:r>
                        <a:rPr lang="en-US" altLang="en-US" i="1">
                          <a:latin typeface="Cambria Math" panose="02040503050406030204" pitchFamily="18" charset="0"/>
                        </a:rPr>
                        <m:t>+</m:t>
                      </m:r>
                      <m:f>
                        <m:fPr>
                          <m:ctrlPr>
                            <a:rPr lang="en-US" altLang="en-US" i="1">
                              <a:latin typeface="Cambria Math" panose="02040503050406030204" pitchFamily="18" charset="0"/>
                            </a:rPr>
                          </m:ctrlPr>
                        </m:fPr>
                        <m:num>
                          <m:sSup>
                            <m:sSupPr>
                              <m:ctrlPr>
                                <a:rPr lang="en-US" altLang="en-US" i="1">
                                  <a:latin typeface="Cambria Math" panose="02040503050406030204" pitchFamily="18" charset="0"/>
                                </a:rPr>
                              </m:ctrlPr>
                            </m:sSupPr>
                            <m:e>
                              <m:r>
                                <a:rPr lang="en-US" altLang="en-US" i="1">
                                  <a:latin typeface="Cambria Math" panose="02040503050406030204" pitchFamily="18" charset="0"/>
                                </a:rPr>
                                <m:t>(−1)</m:t>
                              </m:r>
                            </m:e>
                            <m:sup>
                              <m:r>
                                <a:rPr lang="en-US" altLang="en-US" b="0" i="1" smtClean="0">
                                  <a:solidFill>
                                    <a:srgbClr val="0000FF"/>
                                  </a:solidFill>
                                  <a:latin typeface="Cambria Math" panose="02040503050406030204" pitchFamily="18" charset="0"/>
                                </a:rPr>
                                <m:t>3</m:t>
                              </m:r>
                            </m:sup>
                          </m:sSup>
                        </m:num>
                        <m:den>
                          <m:r>
                            <a:rPr lang="en-US" altLang="en-US" b="0" i="1" smtClean="0">
                              <a:solidFill>
                                <a:srgbClr val="0000FF"/>
                              </a:solidFill>
                              <a:latin typeface="Cambria Math" panose="02040503050406030204" pitchFamily="18" charset="0"/>
                            </a:rPr>
                            <m:t>3</m:t>
                          </m:r>
                          <m:r>
                            <a:rPr lang="en-US" altLang="en-US" i="1">
                              <a:latin typeface="Cambria Math" panose="02040503050406030204" pitchFamily="18" charset="0"/>
                            </a:rPr>
                            <m:t>+1</m:t>
                          </m:r>
                        </m:den>
                      </m:f>
                      <m:r>
                        <a:rPr lang="en-US" altLang="en-US" b="0" i="0" smtClean="0">
                          <a:latin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m:t>
                      </m:r>
                      <m:f>
                        <m:fPr>
                          <m:ctrlPr>
                            <a:rPr lang="en-US" altLang="en-US" i="1">
                              <a:latin typeface="Cambria Math" panose="02040503050406030204" pitchFamily="18" charset="0"/>
                            </a:rPr>
                          </m:ctrlPr>
                        </m:fPr>
                        <m:num>
                          <m:sSup>
                            <m:sSupPr>
                              <m:ctrlPr>
                                <a:rPr lang="en-US" altLang="en-US" i="1">
                                  <a:latin typeface="Cambria Math" panose="02040503050406030204" pitchFamily="18" charset="0"/>
                                </a:rPr>
                              </m:ctrlPr>
                            </m:sSupPr>
                            <m:e>
                              <m:d>
                                <m:dPr>
                                  <m:ctrlPr>
                                    <a:rPr lang="en-US" altLang="en-US" i="1">
                                      <a:latin typeface="Cambria Math" panose="02040503050406030204" pitchFamily="18" charset="0"/>
                                    </a:rPr>
                                  </m:ctrlPr>
                                </m:dPr>
                                <m:e>
                                  <m:r>
                                    <a:rPr lang="en-US" altLang="en-US" i="1">
                                      <a:latin typeface="Cambria Math" panose="02040503050406030204" pitchFamily="18" charset="0"/>
                                    </a:rPr>
                                    <m:t>−1</m:t>
                                  </m:r>
                                </m:e>
                              </m:d>
                            </m:e>
                            <m:sup>
                              <m:r>
                                <a:rPr lang="en-US" altLang="en-US" b="0" i="1" smtClean="0">
                                  <a:latin typeface="Cambria Math" panose="02040503050406030204" pitchFamily="18" charset="0"/>
                                </a:rPr>
                                <m:t>𝑛</m:t>
                              </m:r>
                            </m:sup>
                          </m:sSup>
                        </m:num>
                        <m:den>
                          <m:r>
                            <a:rPr lang="en-US" altLang="en-US" b="0" i="1" smtClean="0">
                              <a:solidFill>
                                <a:srgbClr val="0000FF"/>
                              </a:solidFill>
                              <a:latin typeface="Cambria Math" panose="02040503050406030204" pitchFamily="18" charset="0"/>
                            </a:rPr>
                            <m:t>𝑛</m:t>
                          </m:r>
                          <m:r>
                            <a:rPr lang="en-US" altLang="en-US" i="1">
                              <a:latin typeface="Cambria Math" panose="02040503050406030204" pitchFamily="18" charset="0"/>
                            </a:rPr>
                            <m:t>+1</m:t>
                          </m:r>
                        </m:den>
                      </m:f>
                    </m:oMath>
                  </m:oMathPara>
                </a14:m>
                <a:endParaRPr lang="en-US" altLang="en-US" sz="2000" dirty="0"/>
              </a:p>
              <a:p>
                <a:pPr>
                  <a:spcBef>
                    <a:spcPts val="1200"/>
                  </a:spcBef>
                  <a:spcAft>
                    <a:spcPts val="1200"/>
                  </a:spcAft>
                  <a:tabLst>
                    <a:tab pos="1025525" algn="l"/>
                  </a:tabLst>
                </a:pPr>
                <a:r>
                  <a:rPr lang="en-SG" altLang="en-US" sz="2000" dirty="0">
                    <a:sym typeface="Symbol" panose="05050102010706020507" pitchFamily="18" charset="2"/>
                  </a:rPr>
                  <a:t>	</a:t>
                </a:r>
                <a14:m>
                  <m:oMath xmlns:m="http://schemas.openxmlformats.org/officeDocument/2006/math">
                    <m:r>
                      <a:rPr lang="en-US" altLang="en-US" sz="2000" b="0" i="1" smtClean="0">
                        <a:latin typeface="Cambria Math" panose="02040503050406030204" pitchFamily="18" charset="0"/>
                        <a:sym typeface="Symbol" panose="05050102010706020507" pitchFamily="18" charset="2"/>
                      </a:rPr>
                      <m:t>=</m:t>
                    </m:r>
                  </m:oMath>
                </a14:m>
                <a:endParaRPr lang="en-SG" altLang="en-US" sz="2000" dirty="0">
                  <a:sym typeface="Symbol" panose="05050102010706020507" pitchFamily="18" charset="2"/>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831319" y="2412663"/>
                <a:ext cx="7858525" cy="13104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990708" y="1389700"/>
                <a:ext cx="1798673" cy="1009828"/>
              </a:xfrm>
              <a:prstGeom prst="rect">
                <a:avLst/>
              </a:prstGeom>
              <a:noFill/>
            </p:spPr>
            <p:txBody>
              <a:bodyPr wrap="square" rtlCol="0">
                <a:spAutoFit/>
              </a:bodyPr>
              <a:lstStyle/>
              <a:p>
                <a:pPr algn="ctr">
                  <a:spcAft>
                    <a:spcPts val="600"/>
                  </a:spcAft>
                </a:pPr>
                <a14:m>
                  <m:oMathPara xmlns:m="http://schemas.openxmlformats.org/officeDocument/2006/math">
                    <m:oMathParaPr>
                      <m:jc m:val="centerGroup"/>
                    </m:oMathParaPr>
                    <m:oMath xmlns:m="http://schemas.openxmlformats.org/officeDocument/2006/math">
                      <m:nary>
                        <m:naryPr>
                          <m:chr m:val="∑"/>
                          <m:ctrlPr>
                            <a:rPr lang="en-SG" altLang="en-US" sz="2000" i="1" smtClean="0">
                              <a:latin typeface="Cambria Math" panose="02040503050406030204" pitchFamily="18" charset="0"/>
                            </a:rPr>
                          </m:ctrlPr>
                        </m:naryPr>
                        <m:sub>
                          <m:r>
                            <m:rPr>
                              <m:brk m:alnAt="23"/>
                            </m:rPr>
                            <a:rPr lang="en-US" altLang="en-US" sz="2000" b="0" i="1" smtClean="0">
                              <a:latin typeface="Cambria Math" panose="02040503050406030204" pitchFamily="18" charset="0"/>
                            </a:rPr>
                            <m:t>𝑖</m:t>
                          </m:r>
                          <m:r>
                            <a:rPr lang="en-US" altLang="en-US" sz="2000" b="0" i="1" smtClean="0">
                              <a:latin typeface="Cambria Math" panose="02040503050406030204" pitchFamily="18" charset="0"/>
                            </a:rPr>
                            <m:t>=0</m:t>
                          </m:r>
                        </m:sub>
                        <m:sup>
                          <m:r>
                            <a:rPr lang="en-US" altLang="en-US" sz="2000" b="0" i="1" smtClean="0">
                              <a:latin typeface="Cambria Math" panose="02040503050406030204" pitchFamily="18" charset="0"/>
                            </a:rPr>
                            <m:t>𝑛</m:t>
                          </m:r>
                        </m:sup>
                        <m:e>
                          <m:f>
                            <m:fPr>
                              <m:ctrlPr>
                                <a:rPr lang="en-SG" altLang="en-US" sz="2000" i="1" smtClean="0">
                                  <a:latin typeface="Cambria Math" panose="02040503050406030204" pitchFamily="18" charset="0"/>
                                </a:rPr>
                              </m:ctrlPr>
                            </m:fPr>
                            <m:num>
                              <m:sSup>
                                <m:sSupPr>
                                  <m:ctrlPr>
                                    <a:rPr lang="en-SG" altLang="en-US" sz="2000" i="1" smtClean="0">
                                      <a:latin typeface="Cambria Math" panose="02040503050406030204" pitchFamily="18" charset="0"/>
                                    </a:rPr>
                                  </m:ctrlPr>
                                </m:sSupPr>
                                <m:e>
                                  <m:r>
                                    <a:rPr lang="en-US" altLang="en-US" sz="2000" b="0" i="1" smtClean="0">
                                      <a:latin typeface="Cambria Math" panose="02040503050406030204" pitchFamily="18" charset="0"/>
                                    </a:rPr>
                                    <m:t>(−1)</m:t>
                                  </m:r>
                                </m:e>
                                <m:sup>
                                  <m:r>
                                    <a:rPr lang="en-US" altLang="en-US" sz="2000" b="0" i="1" smtClean="0">
                                      <a:latin typeface="Cambria Math" panose="02040503050406030204" pitchFamily="18" charset="0"/>
                                    </a:rPr>
                                    <m:t>𝑖</m:t>
                                  </m:r>
                                </m:sup>
                              </m:sSup>
                            </m:num>
                            <m:den>
                              <m:r>
                                <a:rPr lang="en-US" altLang="en-US" sz="2000" b="0" i="1" smtClean="0">
                                  <a:latin typeface="Cambria Math" panose="02040503050406030204" pitchFamily="18" charset="0"/>
                                </a:rPr>
                                <m:t>𝑖</m:t>
                              </m:r>
                              <m:r>
                                <a:rPr lang="en-US" altLang="en-US" sz="2000" b="0" i="1" smtClean="0">
                                  <a:latin typeface="Cambria Math" panose="02040503050406030204" pitchFamily="18" charset="0"/>
                                </a:rPr>
                                <m:t>+1</m:t>
                              </m:r>
                            </m:den>
                          </m:f>
                        </m:e>
                      </m:nary>
                    </m:oMath>
                  </m:oMathPara>
                </a14:m>
                <a:endParaRPr lang="en-SG" altLang="en-US"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2990708" y="1389700"/>
                <a:ext cx="1798673" cy="1009828"/>
              </a:xfrm>
              <a:prstGeom prst="rect">
                <a:avLst/>
              </a:prstGeom>
              <a:blipFill>
                <a:blip r:embed="rId4"/>
                <a:stretch>
                  <a:fillRect/>
                </a:stretch>
              </a:blipFill>
            </p:spPr>
            <p:txBody>
              <a:bodyPr/>
              <a:lstStyle/>
              <a:p>
                <a:r>
                  <a:rPr lang="en-US">
                    <a:noFill/>
                  </a:rPr>
                  <a:t> </a:t>
                </a:r>
              </a:p>
            </p:txBody>
          </p:sp>
        </mc:Fallback>
      </mc:AlternateContent>
      <p:sp>
        <p:nvSpPr>
          <p:cNvPr id="30" name="TextBox 29"/>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31" name="TextBox 30"/>
              <p:cNvSpPr txBox="1"/>
              <p:nvPr/>
            </p:nvSpPr>
            <p:spPr>
              <a:xfrm>
                <a:off x="519805" y="3991874"/>
                <a:ext cx="7835919" cy="1691360"/>
              </a:xfrm>
              <a:prstGeom prst="rect">
                <a:avLst/>
              </a:prstGeom>
              <a:noFill/>
            </p:spPr>
            <p:txBody>
              <a:bodyPr wrap="square" rtlCol="0">
                <a:spAutoFit/>
              </a:bodyPr>
              <a:lstStyle/>
              <a:p>
                <a:pPr>
                  <a:spcAft>
                    <a:spcPts val="600"/>
                  </a:spcAft>
                </a:pPr>
                <a:r>
                  <a:rPr lang="en-US" sz="2800" dirty="0">
                    <a:solidFill>
                      <a:schemeClr val="accent2">
                        <a:lumMod val="50000"/>
                      </a:schemeClr>
                    </a:solidFill>
                  </a:rPr>
                  <a:t>Example #3: </a:t>
                </a:r>
                <a:r>
                  <a:rPr lang="en-US" sz="2800" dirty="0"/>
                  <a:t>Express the following expanded form using summation notation:</a:t>
                </a:r>
              </a:p>
              <a:p>
                <a:pPr algn="ctr">
                  <a:spcAft>
                    <a:spcPts val="600"/>
                  </a:spcAft>
                </a:pPr>
                <a14:m>
                  <m:oMathPara xmlns:m="http://schemas.openxmlformats.org/officeDocument/2006/math">
                    <m:oMathParaPr>
                      <m:jc m:val="centerGroup"/>
                    </m:oMathParaPr>
                    <m:oMath xmlns:m="http://schemas.openxmlformats.org/officeDocument/2006/math">
                      <m:f>
                        <m:fPr>
                          <m:ctrlPr>
                            <a:rPr lang="en-US" altLang="en-US" sz="2000" i="1">
                              <a:latin typeface="Cambria Math" panose="02040503050406030204" pitchFamily="18" charset="0"/>
                              <a:sym typeface="Symbol" panose="05050102010706020507" pitchFamily="18" charset="2"/>
                            </a:rPr>
                          </m:ctrlPr>
                        </m:fPr>
                        <m:num>
                          <m:r>
                            <a:rPr lang="en-US" altLang="en-US" sz="2000" i="1">
                              <a:latin typeface="Cambria Math" panose="02040503050406030204" pitchFamily="18" charset="0"/>
                              <a:sym typeface="Symbol" panose="05050102010706020507" pitchFamily="18" charset="2"/>
                            </a:rPr>
                            <m:t>1</m:t>
                          </m:r>
                        </m:num>
                        <m:den>
                          <m:r>
                            <a:rPr lang="en-US" altLang="en-US" sz="2000" b="0" i="1" smtClean="0">
                              <a:latin typeface="Cambria Math" panose="02040503050406030204" pitchFamily="18" charset="0"/>
                              <a:sym typeface="Symbol" panose="05050102010706020507" pitchFamily="18" charset="2"/>
                            </a:rPr>
                            <m:t>𝑛</m:t>
                          </m:r>
                        </m:den>
                      </m:f>
                      <m:r>
                        <a:rPr lang="en-US" altLang="en-US" sz="2000" i="1">
                          <a:latin typeface="Cambria Math" panose="02040503050406030204" pitchFamily="18" charset="0"/>
                          <a:sym typeface="Symbol" panose="05050102010706020507" pitchFamily="18" charset="2"/>
                        </a:rPr>
                        <m:t>+</m:t>
                      </m:r>
                      <m:f>
                        <m:fPr>
                          <m:ctrlPr>
                            <a:rPr lang="en-US" altLang="en-US" sz="2000" i="1">
                              <a:latin typeface="Cambria Math" panose="02040503050406030204" pitchFamily="18" charset="0"/>
                              <a:sym typeface="Symbol" panose="05050102010706020507" pitchFamily="18" charset="2"/>
                            </a:rPr>
                          </m:ctrlPr>
                        </m:fPr>
                        <m:num>
                          <m:r>
                            <a:rPr lang="en-US" altLang="en-US" sz="2000" b="0" i="1" smtClean="0">
                              <a:latin typeface="Cambria Math" panose="02040503050406030204" pitchFamily="18" charset="0"/>
                              <a:sym typeface="Symbol" panose="05050102010706020507" pitchFamily="18" charset="2"/>
                            </a:rPr>
                            <m:t>2</m:t>
                          </m:r>
                        </m:num>
                        <m:den>
                          <m:r>
                            <a:rPr lang="en-US" altLang="en-US" sz="2000" b="0" i="1" smtClean="0">
                              <a:latin typeface="Cambria Math" panose="02040503050406030204" pitchFamily="18" charset="0"/>
                              <a:sym typeface="Symbol" panose="05050102010706020507" pitchFamily="18" charset="2"/>
                            </a:rPr>
                            <m:t>𝑛</m:t>
                          </m:r>
                          <m:r>
                            <a:rPr lang="en-US" altLang="en-US" sz="2000" b="0" i="1" smtClean="0">
                              <a:latin typeface="Cambria Math" panose="02040503050406030204" pitchFamily="18" charset="0"/>
                              <a:sym typeface="Symbol" panose="05050102010706020507" pitchFamily="18" charset="2"/>
                            </a:rPr>
                            <m:t>+1</m:t>
                          </m:r>
                        </m:den>
                      </m:f>
                      <m:r>
                        <a:rPr lang="en-US" altLang="en-US" sz="2000" i="1">
                          <a:latin typeface="Cambria Math" panose="02040503050406030204" pitchFamily="18" charset="0"/>
                          <a:sym typeface="Symbol" panose="05050102010706020507" pitchFamily="18" charset="2"/>
                        </a:rPr>
                        <m:t>+</m:t>
                      </m:r>
                      <m:f>
                        <m:fPr>
                          <m:ctrlPr>
                            <a:rPr lang="en-US" altLang="en-US" sz="2000" i="1">
                              <a:latin typeface="Cambria Math" panose="02040503050406030204" pitchFamily="18" charset="0"/>
                              <a:sym typeface="Symbol" panose="05050102010706020507" pitchFamily="18" charset="2"/>
                            </a:rPr>
                          </m:ctrlPr>
                        </m:fPr>
                        <m:num>
                          <m:r>
                            <a:rPr lang="en-US" altLang="en-US" sz="2000" b="0" i="1" smtClean="0">
                              <a:latin typeface="Cambria Math" panose="02040503050406030204" pitchFamily="18" charset="0"/>
                              <a:sym typeface="Symbol" panose="05050102010706020507" pitchFamily="18" charset="2"/>
                            </a:rPr>
                            <m:t>3</m:t>
                          </m:r>
                        </m:num>
                        <m:den>
                          <m:r>
                            <a:rPr lang="en-US" altLang="en-US" sz="2000" b="0" i="1" smtClean="0">
                              <a:latin typeface="Cambria Math" panose="02040503050406030204" pitchFamily="18" charset="0"/>
                              <a:sym typeface="Symbol" panose="05050102010706020507" pitchFamily="18" charset="2"/>
                            </a:rPr>
                            <m:t>𝑛</m:t>
                          </m:r>
                          <m:r>
                            <a:rPr lang="en-US" altLang="en-US" sz="2000" b="0" i="1" smtClean="0">
                              <a:latin typeface="Cambria Math" panose="02040503050406030204" pitchFamily="18" charset="0"/>
                              <a:sym typeface="Symbol" panose="05050102010706020507" pitchFamily="18" charset="2"/>
                            </a:rPr>
                            <m:t>+2</m:t>
                          </m:r>
                        </m:den>
                      </m:f>
                      <m:r>
                        <a:rPr lang="en-US" altLang="en-US" sz="2000" i="1">
                          <a:latin typeface="Cambria Math" panose="02040503050406030204" pitchFamily="18" charset="0"/>
                          <a:sym typeface="Symbol" panose="05050102010706020507" pitchFamily="18" charset="2"/>
                        </a:rPr>
                        <m:t>+</m:t>
                      </m:r>
                      <m:r>
                        <a:rPr lang="en-US" altLang="en-US" sz="2000" i="1">
                          <a:latin typeface="Cambria Math" panose="02040503050406030204" pitchFamily="18" charset="0"/>
                          <a:ea typeface="Cambria Math" panose="02040503050406030204" pitchFamily="18" charset="0"/>
                          <a:sym typeface="Symbol" panose="05050102010706020507" pitchFamily="18" charset="2"/>
                        </a:rPr>
                        <m:t>⋯</m:t>
                      </m:r>
                      <m:r>
                        <a:rPr lang="en-US" altLang="en-US" sz="2000" i="1">
                          <a:latin typeface="Cambria Math" panose="02040503050406030204" pitchFamily="18" charset="0"/>
                          <a:sym typeface="Symbol" panose="05050102010706020507" pitchFamily="18" charset="2"/>
                        </a:rPr>
                        <m:t>+</m:t>
                      </m:r>
                      <m:f>
                        <m:fPr>
                          <m:ctrlPr>
                            <a:rPr lang="en-US" altLang="en-US" sz="2000" i="1">
                              <a:latin typeface="Cambria Math" panose="02040503050406030204" pitchFamily="18" charset="0"/>
                              <a:sym typeface="Symbol" panose="05050102010706020507" pitchFamily="18" charset="2"/>
                            </a:rPr>
                          </m:ctrlPr>
                        </m:fPr>
                        <m:num>
                          <m:r>
                            <a:rPr lang="en-US" altLang="en-US" sz="2000" b="0" i="1" smtClean="0">
                              <a:latin typeface="Cambria Math" panose="02040503050406030204" pitchFamily="18" charset="0"/>
                              <a:sym typeface="Symbol" panose="05050102010706020507" pitchFamily="18" charset="2"/>
                            </a:rPr>
                            <m:t>𝑛</m:t>
                          </m:r>
                          <m:r>
                            <a:rPr lang="en-US" altLang="en-US" sz="2000" b="0" i="1" smtClean="0">
                              <a:latin typeface="Cambria Math" panose="02040503050406030204" pitchFamily="18" charset="0"/>
                              <a:sym typeface="Symbol" panose="05050102010706020507" pitchFamily="18" charset="2"/>
                            </a:rPr>
                            <m:t>+1</m:t>
                          </m:r>
                        </m:num>
                        <m:den>
                          <m:r>
                            <a:rPr lang="en-US" altLang="en-US" sz="2000" b="0" i="1" smtClean="0">
                              <a:latin typeface="Cambria Math" panose="02040503050406030204" pitchFamily="18" charset="0"/>
                              <a:sym typeface="Symbol" panose="05050102010706020507" pitchFamily="18" charset="2"/>
                            </a:rPr>
                            <m:t>2</m:t>
                          </m:r>
                          <m:r>
                            <a:rPr lang="en-US" altLang="en-US" sz="2000" i="1">
                              <a:latin typeface="Cambria Math" panose="02040503050406030204" pitchFamily="18" charset="0"/>
                              <a:sym typeface="Symbol" panose="05050102010706020507" pitchFamily="18" charset="2"/>
                            </a:rPr>
                            <m:t>𝑛</m:t>
                          </m:r>
                        </m:den>
                      </m:f>
                    </m:oMath>
                  </m:oMathPara>
                </a14:m>
                <a:endParaRPr lang="en-SG" alt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519805" y="3991874"/>
                <a:ext cx="7835919" cy="1691360"/>
              </a:xfrm>
              <a:prstGeom prst="rect">
                <a:avLst/>
              </a:prstGeom>
              <a:blipFill>
                <a:blip r:embed="rId5"/>
                <a:stretch>
                  <a:fillRect l="-1555" t="-3610"/>
                </a:stretch>
              </a:blipFill>
            </p:spPr>
            <p:txBody>
              <a:bodyPr/>
              <a:lstStyle/>
              <a:p>
                <a:r>
                  <a:rPr lang="en-SG">
                    <a:noFill/>
                  </a:rPr>
                  <a:t> </a:t>
                </a:r>
              </a:p>
            </p:txBody>
          </p:sp>
        </mc:Fallback>
      </mc:AlternateContent>
      <p:sp>
        <p:nvSpPr>
          <p:cNvPr id="37" name="Oval 36"/>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48862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361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601788" algn="l"/>
                <a:tab pos="3430588" algn="l"/>
                <a:tab pos="5368925" algn="l"/>
                <a:tab pos="7088188" algn="l"/>
              </a:tabLst>
            </a:pPr>
            <a:r>
              <a:rPr lang="en-SG" sz="900" dirty="0">
                <a:solidFill>
                  <a:schemeClr val="bg1"/>
                </a:solidFill>
              </a:rPr>
              <a:t>	</a:t>
            </a:r>
            <a:r>
              <a:rPr lang="en-SG" sz="1200" b="1" dirty="0">
                <a:solidFill>
                  <a:schemeClr val="accent4">
                    <a:lumMod val="20000"/>
                    <a:lumOff val="80000"/>
                  </a:schemeClr>
                </a:solidFill>
              </a:rPr>
              <a:t> </a:t>
            </a:r>
            <a:r>
              <a:rPr lang="en-SG" sz="1200" b="1" dirty="0">
                <a:solidFill>
                  <a:schemeClr val="accent4">
                    <a:lumMod val="40000"/>
                    <a:lumOff val="60000"/>
                  </a:schemeClr>
                </a:solidFill>
              </a:rPr>
              <a:t>Sequences</a:t>
            </a:r>
            <a:r>
              <a:rPr lang="en-SG" sz="1200" dirty="0">
                <a:solidFill>
                  <a:schemeClr val="bg1"/>
                </a:solidFill>
              </a:rPr>
              <a:t>	Mathematical Induction I 	Mathematical Induction II	Well-Ordering Principle	</a:t>
            </a:r>
            <a:r>
              <a:rPr lang="en-SG" sz="1050" dirty="0">
                <a:solidFill>
                  <a:schemeClr val="bg1"/>
                </a:solidFill>
              </a:rPr>
              <a:t> </a:t>
            </a:r>
            <a:r>
              <a:rPr lang="en-SG" sz="1200" dirty="0">
                <a:solidFill>
                  <a:schemeClr val="bg1"/>
                </a:solidFill>
              </a:rPr>
              <a:t>Recurrence Relations</a:t>
            </a:r>
          </a:p>
        </p:txBody>
      </p:sp>
      <p:sp>
        <p:nvSpPr>
          <p:cNvPr id="19" name="Slide Number Placeholder 18"/>
          <p:cNvSpPr>
            <a:spLocks noGrp="1"/>
          </p:cNvSpPr>
          <p:nvPr>
            <p:ph type="sldNum" sz="quarter" idx="12"/>
          </p:nvPr>
        </p:nvSpPr>
        <p:spPr/>
        <p:txBody>
          <a:bodyPr/>
          <a:lstStyle/>
          <a:p>
            <a:fld id="{3945BCA7-BE1F-44EA-8FAA-E97CADA8B770}" type="slidenum">
              <a:rPr lang="en-SG" smtClean="0"/>
              <a:t>9</a:t>
            </a:fld>
            <a:endParaRPr lang="en-SG" dirty="0"/>
          </a:p>
        </p:txBody>
      </p:sp>
      <p:sp>
        <p:nvSpPr>
          <p:cNvPr id="25" name="TextBox 24"/>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Sequences: </a:t>
            </a:r>
            <a:r>
              <a:rPr lang="en-SG" sz="1400">
                <a:solidFill>
                  <a:schemeClr val="bg1"/>
                </a:solidFill>
              </a:rPr>
              <a:t>Summation Notation</a:t>
            </a:r>
            <a:endParaRPr lang="en-SG" sz="1100" dirty="0">
              <a:solidFill>
                <a:schemeClr val="bg1"/>
              </a:solidFill>
            </a:endParaRPr>
          </a:p>
        </p:txBody>
      </p:sp>
      <mc:AlternateContent xmlns:mc="http://schemas.openxmlformats.org/markup-compatibility/2006" xmlns:a14="http://schemas.microsoft.com/office/drawing/2010/main">
        <mc:Choice Requires="a14">
          <p:sp>
            <p:nvSpPr>
              <p:cNvPr id="33" name="TextBox 32"/>
              <p:cNvSpPr txBox="1"/>
              <p:nvPr/>
            </p:nvSpPr>
            <p:spPr>
              <a:xfrm>
                <a:off x="462030" y="1000318"/>
                <a:ext cx="8261840" cy="1031051"/>
              </a:xfrm>
              <a:prstGeom prst="rect">
                <a:avLst/>
              </a:prstGeom>
              <a:noFill/>
            </p:spPr>
            <p:txBody>
              <a:bodyPr wrap="square" rtlCol="0">
                <a:spAutoFit/>
              </a:bodyPr>
              <a:lstStyle/>
              <a:p>
                <a:pPr>
                  <a:spcAft>
                    <a:spcPts val="600"/>
                  </a:spcAft>
                </a:pPr>
                <a:r>
                  <a:rPr lang="en-US" sz="2800" dirty="0"/>
                  <a:t>Summation can be expressed using recursive definition.</a:t>
                </a:r>
              </a:p>
              <a:p>
                <a:pPr>
                  <a:spcAft>
                    <a:spcPts val="600"/>
                  </a:spcAft>
                </a:pPr>
                <a:r>
                  <a:rPr lang="en-US" sz="2800" dirty="0"/>
                  <a:t>If </a:t>
                </a:r>
                <a14:m>
                  <m:oMath xmlns:m="http://schemas.openxmlformats.org/officeDocument/2006/math">
                    <m:r>
                      <a:rPr lang="en-US" sz="2800" i="1" dirty="0" smtClean="0">
                        <a:latin typeface="Cambria Math" panose="02040503050406030204" pitchFamily="18" charset="0"/>
                      </a:rPr>
                      <m:t>𝑚</m:t>
                    </m:r>
                  </m:oMath>
                </a14:m>
                <a:r>
                  <a:rPr lang="en-US" sz="2800" dirty="0"/>
                  <a:t> is any integer, then</a:t>
                </a:r>
              </a:p>
            </p:txBody>
          </p:sp>
        </mc:Choice>
        <mc:Fallback xmlns="">
          <p:sp>
            <p:nvSpPr>
              <p:cNvPr id="33" name="TextBox 32"/>
              <p:cNvSpPr txBox="1">
                <a:spLocks noRot="1" noChangeAspect="1" noMove="1" noResize="1" noEditPoints="1" noAdjustHandles="1" noChangeArrowheads="1" noChangeShapeType="1" noTextEdit="1"/>
              </p:cNvSpPr>
              <p:nvPr/>
            </p:nvSpPr>
            <p:spPr>
              <a:xfrm>
                <a:off x="462030" y="1000318"/>
                <a:ext cx="8261840" cy="1031051"/>
              </a:xfrm>
              <a:prstGeom prst="rect">
                <a:avLst/>
              </a:prstGeom>
              <a:blipFill>
                <a:blip r:embed="rId3"/>
                <a:stretch>
                  <a:fillRect l="-1550" t="-5325" r="-517" b="-159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052711" y="2120395"/>
                <a:ext cx="1960129" cy="1177502"/>
              </a:xfrm>
              <a:prstGeom prst="rect">
                <a:avLst/>
              </a:prstGeom>
              <a:solidFill>
                <a:schemeClr val="accent6">
                  <a:lumMod val="20000"/>
                  <a:lumOff val="80000"/>
                </a:schemeClr>
              </a:solidFill>
            </p:spPr>
            <p:txBody>
              <a:bodyPr wrap="square" rtlCol="0">
                <a:spAutoFit/>
              </a:bodyPr>
              <a:lstStyle/>
              <a:p>
                <a:pPr>
                  <a:spcAft>
                    <a:spcPts val="600"/>
                  </a:spcAft>
                </a:pPr>
                <a14:m>
                  <m:oMathPara xmlns:m="http://schemas.openxmlformats.org/officeDocument/2006/math">
                    <m:oMathParaPr>
                      <m:jc m:val="left"/>
                    </m:oMathParaPr>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𝑚</m:t>
                          </m:r>
                        </m:sub>
                        <m:sup>
                          <m:r>
                            <a:rPr lang="en-US" sz="2400" b="0" i="1" smtClean="0">
                              <a:latin typeface="Cambria Math" panose="02040503050406030204" pitchFamily="18" charset="0"/>
                            </a:rPr>
                            <m:t>𝑚</m:t>
                          </m:r>
                        </m:sup>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b="0" i="1" smtClean="0">
                                  <a:latin typeface="Cambria Math" panose="02040503050406030204" pitchFamily="18" charset="0"/>
                                </a:rPr>
                                <m:t>𝑚</m:t>
                              </m:r>
                            </m:sub>
                          </m:sSub>
                        </m:e>
                      </m:nary>
                    </m:oMath>
                  </m:oMathPara>
                </a14:m>
                <a:endParaRPr lang="en-US"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052711" y="2120395"/>
                <a:ext cx="1960129" cy="1177502"/>
              </a:xfrm>
              <a:prstGeom prst="rect">
                <a:avLst/>
              </a:prstGeom>
              <a:blipFill>
                <a:blip r:embed="rId4"/>
                <a:stretch>
                  <a:fillRect/>
                </a:stretch>
              </a:blipFill>
            </p:spPr>
            <p:txBody>
              <a:bodyPr/>
              <a:lstStyle/>
              <a:p>
                <a:r>
                  <a:rPr lang="en-US">
                    <a:noFill/>
                  </a:rPr>
                  <a:t> </a:t>
                </a:r>
              </a:p>
            </p:txBody>
          </p:sp>
        </mc:Fallback>
      </mc:AlternateContent>
      <p:sp>
        <p:nvSpPr>
          <p:cNvPr id="28" name="TextBox 27"/>
          <p:cNvSpPr txBox="1"/>
          <p:nvPr/>
        </p:nvSpPr>
        <p:spPr>
          <a:xfrm>
            <a:off x="3181896" y="2588876"/>
            <a:ext cx="1011482" cy="523220"/>
          </a:xfrm>
          <a:prstGeom prst="rect">
            <a:avLst/>
          </a:prstGeom>
          <a:noFill/>
        </p:spPr>
        <p:txBody>
          <a:bodyPr wrap="square" rtlCol="0">
            <a:spAutoFit/>
          </a:bodyPr>
          <a:lstStyle/>
          <a:p>
            <a:pPr algn="ctr">
              <a:spcAft>
                <a:spcPts val="600"/>
              </a:spcAft>
            </a:pPr>
            <a:r>
              <a:rPr lang="en-US" sz="2800" dirty="0"/>
              <a:t>and</a:t>
            </a:r>
          </a:p>
        </p:txBody>
      </p:sp>
      <mc:AlternateContent xmlns:mc="http://schemas.openxmlformats.org/markup-compatibility/2006" xmlns:a14="http://schemas.microsoft.com/office/drawing/2010/main">
        <mc:Choice Requires="a14">
          <p:sp>
            <p:nvSpPr>
              <p:cNvPr id="29" name="TextBox 28"/>
              <p:cNvSpPr txBox="1"/>
              <p:nvPr/>
            </p:nvSpPr>
            <p:spPr>
              <a:xfrm>
                <a:off x="1052711" y="3439237"/>
                <a:ext cx="6630477" cy="1358321"/>
              </a:xfrm>
              <a:prstGeom prst="rect">
                <a:avLst/>
              </a:prstGeom>
              <a:solidFill>
                <a:schemeClr val="accent6">
                  <a:lumMod val="20000"/>
                  <a:lumOff val="80000"/>
                </a:schemeClr>
              </a:solidFill>
            </p:spPr>
            <p:txBody>
              <a:bodyPr wrap="square" rtlCol="0">
                <a:spAutoFit/>
              </a:bodyPr>
              <a:lstStyle/>
              <a:p>
                <a:pPr>
                  <a:spcAft>
                    <a:spcPts val="600"/>
                  </a:spcAft>
                  <a:tabLst>
                    <a:tab pos="3138488" algn="l"/>
                  </a:tabLst>
                </a:pPr>
                <a14:m>
                  <m:oMathPara xmlns:m="http://schemas.openxmlformats.org/officeDocument/2006/math">
                    <m:oMathParaPr>
                      <m:jc m:val="left"/>
                    </m:oMathParaPr>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𝑚</m:t>
                          </m:r>
                        </m:sub>
                        <m:sup>
                          <m:r>
                            <a:rPr lang="en-US" sz="2400" b="0" i="1" smtClean="0">
                              <a:latin typeface="Cambria Math" panose="02040503050406030204" pitchFamily="18" charset="0"/>
                            </a:rPr>
                            <m:t>𝑛</m:t>
                          </m:r>
                        </m:sup>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ctrlPr>
                                    <a:rPr lang="en-US" sz="2400" i="1" smtClean="0">
                                      <a:latin typeface="Cambria Math" panose="02040503050406030204" pitchFamily="18" charset="0"/>
                                    </a:rPr>
                                  </m:ctrlPr>
                                </m:dPr>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𝑚</m:t>
                                      </m:r>
                                    </m:sub>
                                    <m:sup>
                                      <m:r>
                                        <a:rPr lang="en-US" sz="2400" i="1">
                                          <a:latin typeface="Cambria Math" panose="02040503050406030204" pitchFamily="18" charset="0"/>
                                        </a:rPr>
                                        <m:t>𝑛</m:t>
                                      </m:r>
                                      <m:r>
                                        <a:rPr lang="en-US" sz="2400" i="1">
                                          <a:latin typeface="Cambria Math" panose="02040503050406030204" pitchFamily="18" charset="0"/>
                                        </a:rPr>
                                        <m:t>−1</m:t>
                                      </m:r>
                                    </m:sup>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𝑘</m:t>
                                          </m:r>
                                        </m:sub>
                                      </m:sSub>
                                    </m:e>
                                  </m:nary>
                                </m:e>
                              </m:d>
                              <m:r>
                                <a:rPr lang="en-US" sz="2400" b="0" i="1" smtClean="0">
                                  <a:latin typeface="Cambria Math" panose="02040503050406030204" pitchFamily="18" charset="0"/>
                                </a:rPr>
                                <m:t>+</m:t>
                              </m:r>
                              <m:r>
                                <a:rPr lang="en-US" sz="2400" i="1">
                                  <a:latin typeface="Cambria Math" panose="02040503050406030204" pitchFamily="18" charset="0"/>
                                </a:rPr>
                                <m:t>𝑎</m:t>
                              </m:r>
                            </m:e>
                            <m:sub>
                              <m:r>
                                <a:rPr lang="en-US" sz="2400" b="0" i="1" smtClean="0">
                                  <a:latin typeface="Cambria Math" panose="02040503050406030204" pitchFamily="18" charset="0"/>
                                </a:rPr>
                                <m:t>𝑛</m:t>
                              </m:r>
                            </m:sub>
                          </m:sSub>
                        </m:e>
                      </m:nary>
                      <m:r>
                        <m:rPr>
                          <m:nor/>
                        </m:rPr>
                        <a:rPr lang="en-US" sz="2400" b="0" i="0" smtClean="0">
                          <a:latin typeface="Cambria Math" panose="02040503050406030204" pitchFamily="18" charset="0"/>
                        </a:rPr>
                        <m:t>    </m:t>
                      </m:r>
                      <m:r>
                        <m:rPr>
                          <m:nor/>
                        </m:rPr>
                        <a:rPr lang="en-US" sz="2400" dirty="0"/>
                        <m:t>for</m:t>
                      </m:r>
                      <m:r>
                        <m:rPr>
                          <m:nor/>
                        </m:rPr>
                        <a:rPr lang="en-US" sz="2400" dirty="0"/>
                        <m:t> </m:t>
                      </m:r>
                      <m:r>
                        <m:rPr>
                          <m:nor/>
                        </m:rPr>
                        <a:rPr lang="en-US" sz="2400" dirty="0"/>
                        <m:t>all</m:t>
                      </m:r>
                      <m:r>
                        <m:rPr>
                          <m:nor/>
                        </m:rPr>
                        <a:rPr lang="en-US" sz="2400" dirty="0"/>
                        <m:t> </m:t>
                      </m:r>
                      <m:r>
                        <m:rPr>
                          <m:nor/>
                        </m:rPr>
                        <a:rPr lang="en-US" sz="2400" dirty="0"/>
                        <m:t>integers</m:t>
                      </m:r>
                      <m:r>
                        <a:rPr lang="en-US" sz="2400" b="0" i="1" dirty="0" smtClean="0">
                          <a:latin typeface="Cambria Math" panose="02040503050406030204" pitchFamily="18" charset="0"/>
                        </a:rPr>
                        <m:t> </m:t>
                      </m:r>
                      <m:r>
                        <a:rPr lang="en-US" sz="2400" i="1">
                          <a:latin typeface="Cambria Math" panose="02040503050406030204" pitchFamily="18" charset="0"/>
                        </a:rPr>
                        <m:t>𝑛</m:t>
                      </m:r>
                      <m:r>
                        <a:rPr lang="en-US" sz="2400" i="1">
                          <a:latin typeface="Cambria Math" panose="02040503050406030204" pitchFamily="18" charset="0"/>
                        </a:rPr>
                        <m:t>&gt;</m:t>
                      </m:r>
                      <m:r>
                        <a:rPr lang="en-US" sz="2400" i="1">
                          <a:latin typeface="Cambria Math" panose="02040503050406030204" pitchFamily="18" charset="0"/>
                        </a:rPr>
                        <m:t>𝑚</m:t>
                      </m:r>
                      <m:r>
                        <a:rPr lang="en-US" sz="2400" i="1">
                          <a:latin typeface="Cambria Math" panose="02040503050406030204" pitchFamily="18" charset="0"/>
                        </a:rPr>
                        <m:t>.</m:t>
                      </m:r>
                    </m:oMath>
                  </m:oMathPara>
                </a14:m>
                <a:endParaRPr lang="en-US" sz="2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1052711" y="3439237"/>
                <a:ext cx="6630477" cy="1358321"/>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25696" y="5008206"/>
                <a:ext cx="7380336" cy="954107"/>
              </a:xfrm>
              <a:prstGeom prst="rect">
                <a:avLst/>
              </a:prstGeom>
              <a:noFill/>
            </p:spPr>
            <p:txBody>
              <a:bodyPr wrap="square" rtlCol="0">
                <a:spAutoFit/>
              </a:bodyPr>
              <a:lstStyle/>
              <a:p>
                <a:pPr>
                  <a:spcAft>
                    <a:spcPts val="600"/>
                  </a:spcAft>
                </a:pPr>
                <a:r>
                  <a:rPr lang="en-US" sz="2800" dirty="0"/>
                  <a:t>By convention, an </a:t>
                </a:r>
                <a:r>
                  <a:rPr lang="en-US" sz="2800" dirty="0">
                    <a:solidFill>
                      <a:srgbClr val="C00000"/>
                    </a:solidFill>
                  </a:rPr>
                  <a:t>empty sum </a:t>
                </a:r>
                <a:r>
                  <a:rPr lang="en-US" sz="2800" dirty="0"/>
                  <a:t>(</a:t>
                </a:r>
                <a:r>
                  <a:rPr lang="en-US" sz="2800" dirty="0" err="1"/>
                  <a:t>eg</a:t>
                </a:r>
                <a:r>
                  <a:rPr lang="en-US" sz="2800" dirty="0"/>
                  <a:t>: </a:t>
                </a:r>
                <a14:m>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𝑚</m:t>
                        </m:r>
                      </m:sub>
                      <m:sup>
                        <m:r>
                          <a:rPr lang="en-US" sz="2800" i="1">
                            <a:latin typeface="Cambria Math" panose="02040503050406030204" pitchFamily="18" charset="0"/>
                          </a:rPr>
                          <m:t>𝑛</m:t>
                        </m:r>
                      </m:sup>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𝑘</m:t>
                            </m:r>
                          </m:sub>
                        </m:sSub>
                      </m:e>
                    </m:nary>
                  </m:oMath>
                </a14:m>
                <a:r>
                  <a:rPr lang="en-US" sz="2800" dirty="0"/>
                  <a:t> where </a:t>
                </a:r>
                <a14:m>
                  <m:oMath xmlns:m="http://schemas.openxmlformats.org/officeDocument/2006/math">
                    <m:r>
                      <a:rPr lang="en-US" sz="2800" b="0" i="1" smtClean="0">
                        <a:latin typeface="Cambria Math" panose="02040503050406030204" pitchFamily="18" charset="0"/>
                      </a:rPr>
                      <m:t>𝑚</m:t>
                    </m:r>
                    <m:r>
                      <a:rPr lang="en-US" sz="2800" b="0" i="1" smtClean="0">
                        <a:latin typeface="Cambria Math" panose="02040503050406030204" pitchFamily="18" charset="0"/>
                      </a:rPr>
                      <m:t>&gt;</m:t>
                    </m:r>
                    <m:r>
                      <a:rPr lang="en-US" sz="2800" b="0" i="1" smtClean="0">
                        <a:latin typeface="Cambria Math" panose="02040503050406030204" pitchFamily="18" charset="0"/>
                      </a:rPr>
                      <m:t>𝑛</m:t>
                    </m:r>
                  </m:oMath>
                </a14:m>
                <a:r>
                  <a:rPr lang="en-US" sz="2800" dirty="0"/>
                  <a:t>) is equal to the additive identity </a:t>
                </a:r>
                <a:r>
                  <a:rPr lang="en-US" sz="2800" dirty="0">
                    <a:solidFill>
                      <a:srgbClr val="C00000"/>
                    </a:solidFill>
                  </a:rPr>
                  <a:t>0</a:t>
                </a:r>
                <a:r>
                  <a:rPr lang="en-US" sz="2800" dirty="0"/>
                  <a:t>.</a:t>
                </a:r>
              </a:p>
            </p:txBody>
          </p:sp>
        </mc:Choice>
        <mc:Fallback xmlns="">
          <p:sp>
            <p:nvSpPr>
              <p:cNvPr id="31" name="TextBox 30"/>
              <p:cNvSpPr txBox="1">
                <a:spLocks noRot="1" noChangeAspect="1" noMove="1" noResize="1" noEditPoints="1" noAdjustHandles="1" noChangeArrowheads="1" noChangeShapeType="1" noTextEdit="1"/>
              </p:cNvSpPr>
              <p:nvPr/>
            </p:nvSpPr>
            <p:spPr>
              <a:xfrm>
                <a:off x="725696" y="5008206"/>
                <a:ext cx="7380336" cy="954107"/>
              </a:xfrm>
              <a:prstGeom prst="rect">
                <a:avLst/>
              </a:prstGeom>
              <a:blipFill>
                <a:blip r:embed="rId6"/>
                <a:stretch>
                  <a:fillRect l="-1652" t="-6410" b="-17949"/>
                </a:stretch>
              </a:blipFill>
            </p:spPr>
            <p:txBody>
              <a:bodyPr/>
              <a:lstStyle/>
              <a:p>
                <a:r>
                  <a:rPr lang="en-US">
                    <a:noFill/>
                  </a:rPr>
                  <a:t> </a:t>
                </a:r>
              </a:p>
            </p:txBody>
          </p:sp>
        </mc:Fallback>
      </mc:AlternateContent>
      <p:sp>
        <p:nvSpPr>
          <p:cNvPr id="37" name="Oval 36"/>
          <p:cNvSpPr/>
          <p:nvPr/>
        </p:nvSpPr>
        <p:spPr>
          <a:xfrm>
            <a:off x="170580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18700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2044814"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21276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4C8D6037-6EB3-4774-BCF9-F9D36BA7773F}"/>
              </a:ext>
            </a:extLst>
          </p:cNvPr>
          <p:cNvSpPr/>
          <p:nvPr/>
        </p:nvSpPr>
        <p:spPr>
          <a:xfrm>
            <a:off x="353552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C0E94C89-2CE3-403F-AE9A-05C8BC9F02FD}"/>
              </a:ext>
            </a:extLst>
          </p:cNvPr>
          <p:cNvSpPr/>
          <p:nvPr/>
        </p:nvSpPr>
        <p:spPr>
          <a:xfrm>
            <a:off x="3705031"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A134E49-5A34-41D0-8469-136102544AED}"/>
              </a:ext>
            </a:extLst>
          </p:cNvPr>
          <p:cNvSpPr/>
          <p:nvPr/>
        </p:nvSpPr>
        <p:spPr>
          <a:xfrm>
            <a:off x="3874537"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7A134E49-5A34-41D0-8469-136102544AED}"/>
              </a:ext>
            </a:extLst>
          </p:cNvPr>
          <p:cNvSpPr/>
          <p:nvPr/>
        </p:nvSpPr>
        <p:spPr>
          <a:xfrm>
            <a:off x="5479220"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4C8D6037-6EB3-4774-BCF9-F9D36BA7773F}"/>
              </a:ext>
            </a:extLst>
          </p:cNvPr>
          <p:cNvSpPr/>
          <p:nvPr/>
        </p:nvSpPr>
        <p:spPr>
          <a:xfrm>
            <a:off x="7253409"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C0E94C89-2CE3-403F-AE9A-05C8BC9F02FD}"/>
              </a:ext>
            </a:extLst>
          </p:cNvPr>
          <p:cNvSpPr/>
          <p:nvPr/>
        </p:nvSpPr>
        <p:spPr>
          <a:xfrm>
            <a:off x="7422915"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7A134E49-5A34-41D0-8469-136102544AED}"/>
              </a:ext>
            </a:extLst>
          </p:cNvPr>
          <p:cNvSpPr/>
          <p:nvPr/>
        </p:nvSpPr>
        <p:spPr>
          <a:xfrm>
            <a:off x="75924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2435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488626"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651010"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816972"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983719"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1144368" y="302182"/>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7A134E49-5A34-41D0-8469-136102544AED}"/>
              </a:ext>
            </a:extLst>
          </p:cNvPr>
          <p:cNvSpPr/>
          <p:nvPr/>
        </p:nvSpPr>
        <p:spPr>
          <a:xfrm>
            <a:off x="7744821" y="30004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851559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5852</TotalTime>
  <Words>10176</Words>
  <Application>Microsoft Office PowerPoint</Application>
  <PresentationFormat>On-screen Show (4:3)</PresentationFormat>
  <Paragraphs>740</Paragraphs>
  <Slides>60</Slides>
  <Notes>60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Calibri Light</vt:lpstr>
      <vt:lpstr>Cambria Math</vt:lpstr>
      <vt:lpstr>Symbol</vt:lpstr>
      <vt:lpstr>Wingdings</vt:lpstr>
      <vt:lpstr>Office Theme</vt:lpstr>
      <vt:lpstr>3. The Logic of Quantified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Tuck-Choy Aaron TAN</dc:creator>
  <cp:lastModifiedBy>Tan Tuck Choy</cp:lastModifiedBy>
  <cp:revision>1061</cp:revision>
  <dcterms:created xsi:type="dcterms:W3CDTF">2015-07-25T11:08:36Z</dcterms:created>
  <dcterms:modified xsi:type="dcterms:W3CDTF">2022-08-29T00:38:37Z</dcterms:modified>
</cp:coreProperties>
</file>