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573" r:id="rId3"/>
    <p:sldId id="502" r:id="rId4"/>
    <p:sldId id="257" r:id="rId5"/>
    <p:sldId id="513" r:id="rId6"/>
    <p:sldId id="575" r:id="rId7"/>
    <p:sldId id="576" r:id="rId8"/>
    <p:sldId id="577" r:id="rId9"/>
    <p:sldId id="574" r:id="rId10"/>
    <p:sldId id="541" r:id="rId11"/>
    <p:sldId id="578" r:id="rId12"/>
    <p:sldId id="582" r:id="rId13"/>
    <p:sldId id="579" r:id="rId14"/>
    <p:sldId id="580" r:id="rId15"/>
    <p:sldId id="581" r:id="rId16"/>
    <p:sldId id="516" r:id="rId17"/>
    <p:sldId id="549" r:id="rId18"/>
    <p:sldId id="557" r:id="rId19"/>
    <p:sldId id="558" r:id="rId20"/>
    <p:sldId id="514" r:id="rId21"/>
    <p:sldId id="550" r:id="rId22"/>
    <p:sldId id="551" r:id="rId23"/>
    <p:sldId id="552" r:id="rId24"/>
    <p:sldId id="553" r:id="rId25"/>
    <p:sldId id="554" r:id="rId26"/>
    <p:sldId id="524" r:id="rId27"/>
    <p:sldId id="555" r:id="rId28"/>
    <p:sldId id="566" r:id="rId29"/>
    <p:sldId id="567" r:id="rId30"/>
    <p:sldId id="568" r:id="rId31"/>
    <p:sldId id="559" r:id="rId32"/>
    <p:sldId id="585" r:id="rId33"/>
    <p:sldId id="586" r:id="rId34"/>
    <p:sldId id="589" r:id="rId35"/>
    <p:sldId id="583" r:id="rId36"/>
    <p:sldId id="556" r:id="rId37"/>
    <p:sldId id="525" r:id="rId38"/>
    <p:sldId id="560" r:id="rId39"/>
    <p:sldId id="561" r:id="rId40"/>
    <p:sldId id="562" r:id="rId41"/>
    <p:sldId id="572" r:id="rId42"/>
    <p:sldId id="570" r:id="rId43"/>
    <p:sldId id="587" r:id="rId44"/>
    <p:sldId id="588" r:id="rId45"/>
    <p:sldId id="563" r:id="rId46"/>
    <p:sldId id="564" r:id="rId47"/>
    <p:sldId id="569" r:id="rId48"/>
    <p:sldId id="438" r:id="rId49"/>
    <p:sldId id="590" r:id="rId5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1B4216-578B-48E9-B17C-A8CF21042F8D}">
          <p14:sldIdLst>
            <p14:sldId id="256"/>
            <p14:sldId id="573"/>
            <p14:sldId id="502"/>
            <p14:sldId id="257"/>
            <p14:sldId id="513"/>
            <p14:sldId id="575"/>
            <p14:sldId id="576"/>
            <p14:sldId id="577"/>
            <p14:sldId id="574"/>
            <p14:sldId id="541"/>
            <p14:sldId id="578"/>
            <p14:sldId id="582"/>
            <p14:sldId id="579"/>
            <p14:sldId id="580"/>
            <p14:sldId id="581"/>
            <p14:sldId id="516"/>
            <p14:sldId id="549"/>
            <p14:sldId id="557"/>
            <p14:sldId id="558"/>
            <p14:sldId id="514"/>
            <p14:sldId id="550"/>
            <p14:sldId id="551"/>
            <p14:sldId id="552"/>
            <p14:sldId id="553"/>
            <p14:sldId id="554"/>
            <p14:sldId id="524"/>
            <p14:sldId id="555"/>
            <p14:sldId id="566"/>
            <p14:sldId id="567"/>
            <p14:sldId id="568"/>
            <p14:sldId id="559"/>
            <p14:sldId id="585"/>
            <p14:sldId id="586"/>
            <p14:sldId id="589"/>
            <p14:sldId id="583"/>
            <p14:sldId id="556"/>
            <p14:sldId id="525"/>
            <p14:sldId id="560"/>
            <p14:sldId id="561"/>
            <p14:sldId id="562"/>
            <p14:sldId id="572"/>
            <p14:sldId id="570"/>
            <p14:sldId id="587"/>
            <p14:sldId id="588"/>
            <p14:sldId id="563"/>
            <p14:sldId id="564"/>
            <p14:sldId id="569"/>
            <p14:sldId id="438"/>
            <p14:sldId id="5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006600"/>
    <a:srgbClr val="FFF2CC"/>
    <a:srgbClr val="660033"/>
    <a:srgbClr val="990099"/>
    <a:srgbClr val="993366"/>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25" autoAdjust="0"/>
    <p:restoredTop sz="93447" autoAdjust="0"/>
  </p:normalViewPr>
  <p:slideViewPr>
    <p:cSldViewPr snapToGrid="0">
      <p:cViewPr varScale="1">
        <p:scale>
          <a:sx n="55" d="100"/>
          <a:sy n="55" d="100"/>
        </p:scale>
        <p:origin x="728" y="32"/>
      </p:cViewPr>
      <p:guideLst>
        <p:guide orient="horz" pos="2160"/>
        <p:guide pos="2880"/>
      </p:guideLst>
    </p:cSldViewPr>
  </p:slideViewPr>
  <p:notesTextViewPr>
    <p:cViewPr>
      <p:scale>
        <a:sx n="1" d="1"/>
        <a:sy n="1" d="1"/>
      </p:scale>
      <p:origin x="0" y="0"/>
    </p:cViewPr>
  </p:notesText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4F787-5F99-452F-AD9B-0BD6125B0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3EE7F4-5CF1-432E-A16A-EF1709181AEB}">
      <dgm:prSet phldrT="[Text]" custT="1"/>
      <dgm:spPr/>
      <dgm:t>
        <a:bodyPr/>
        <a:lstStyle/>
        <a:p>
          <a:r>
            <a:rPr lang="en-US" sz="2400" dirty="0"/>
            <a:t>9.1 Cardinality</a:t>
          </a:r>
        </a:p>
      </dgm:t>
    </dgm:pt>
    <dgm:pt modelId="{41F9131A-82C0-45B3-84EB-25C445DFB798}" type="parTrans" cxnId="{AF0007C4-DDEA-4E0C-9924-8AFC19D30F0F}">
      <dgm:prSet/>
      <dgm:spPr/>
      <dgm:t>
        <a:bodyPr/>
        <a:lstStyle/>
        <a:p>
          <a:endParaRPr lang="en-US"/>
        </a:p>
      </dgm:t>
    </dgm:pt>
    <dgm:pt modelId="{C7FB9F7D-C9D7-4F24-801C-51D68C64976A}" type="sibTrans" cxnId="{AF0007C4-DDEA-4E0C-9924-8AFC19D30F0F}">
      <dgm:prSet/>
      <dgm:spPr/>
      <dgm:t>
        <a:bodyPr/>
        <a:lstStyle/>
        <a:p>
          <a:endParaRPr lang="en-US"/>
        </a:p>
      </dgm:t>
    </dgm:pt>
    <dgm:pt modelId="{31D8F70D-89DF-4EF2-95ED-23355DFA290D}">
      <dgm:prSet phldrT="[Text]" custT="1"/>
      <dgm:spPr/>
      <dgm:t>
        <a:bodyPr/>
        <a:lstStyle/>
        <a:p>
          <a:pPr>
            <a:lnSpc>
              <a:spcPct val="100000"/>
            </a:lnSpc>
            <a:spcAft>
              <a:spcPts val="0"/>
            </a:spcAft>
          </a:pPr>
          <a:r>
            <a:rPr lang="en-US" sz="2000" dirty="0"/>
            <a:t>Pigeonhole principle; dual pigeonhole principle. </a:t>
          </a:r>
        </a:p>
      </dgm:t>
    </dgm:pt>
    <dgm:pt modelId="{4118F54B-9884-43E0-B07A-843CD0E5ADB0}" type="parTrans" cxnId="{BA1EED61-5785-4913-87C2-607BB9D65C7A}">
      <dgm:prSet/>
      <dgm:spPr/>
      <dgm:t>
        <a:bodyPr/>
        <a:lstStyle/>
        <a:p>
          <a:endParaRPr lang="en-US"/>
        </a:p>
      </dgm:t>
    </dgm:pt>
    <dgm:pt modelId="{D8AC031E-BB32-4D50-AFAA-EC4C772735F0}" type="sibTrans" cxnId="{BA1EED61-5785-4913-87C2-607BB9D65C7A}">
      <dgm:prSet/>
      <dgm:spPr/>
      <dgm:t>
        <a:bodyPr/>
        <a:lstStyle/>
        <a:p>
          <a:endParaRPr lang="en-US"/>
        </a:p>
      </dgm:t>
    </dgm:pt>
    <dgm:pt modelId="{90250D92-EAF1-4F2C-B772-CC48C11D0311}">
      <dgm:prSet phldrT="[Text]" custT="1"/>
      <dgm:spPr/>
      <dgm:t>
        <a:bodyPr/>
        <a:lstStyle/>
        <a:p>
          <a:r>
            <a:rPr lang="en-US" sz="2400" dirty="0"/>
            <a:t>9.2 Countably Infinite</a:t>
          </a:r>
        </a:p>
      </dgm:t>
    </dgm:pt>
    <dgm:pt modelId="{C1AE61F7-B862-470C-A4DB-65F078287B01}" type="parTrans" cxnId="{BE55A903-595D-4A8D-9E2D-31C0043369DE}">
      <dgm:prSet/>
      <dgm:spPr/>
      <dgm:t>
        <a:bodyPr/>
        <a:lstStyle/>
        <a:p>
          <a:endParaRPr lang="en-US"/>
        </a:p>
      </dgm:t>
    </dgm:pt>
    <dgm:pt modelId="{AC977458-9D6E-44DC-99C5-F628B9176A90}" type="sibTrans" cxnId="{BE55A903-595D-4A8D-9E2D-31C0043369DE}">
      <dgm:prSet/>
      <dgm:spPr/>
      <dgm:t>
        <a:bodyPr/>
        <a:lstStyle/>
        <a:p>
          <a:endParaRPr lang="en-US"/>
        </a:p>
      </dgm:t>
    </dgm:pt>
    <dgm:pt modelId="{4F0349F7-7124-4645-B7CB-EE5C90341F93}">
      <dgm:prSet phldrT="[Text]" custT="1"/>
      <dgm:spPr/>
      <dgm:t>
        <a:bodyPr/>
        <a:lstStyle/>
        <a:p>
          <a:pPr>
            <a:lnSpc>
              <a:spcPct val="100000"/>
            </a:lnSpc>
            <a:spcAft>
              <a:spcPts val="0"/>
            </a:spcAft>
          </a:pPr>
          <a:r>
            <a:rPr lang="en-US" sz="2000" dirty="0"/>
            <a:t>Definition of countably infinite; countable and uncountable sets.</a:t>
          </a:r>
        </a:p>
      </dgm:t>
    </dgm:pt>
    <dgm:pt modelId="{0768AB17-249D-4D7B-9E2E-F1DF4E858B00}" type="parTrans" cxnId="{31F10C05-64EB-4924-B8E0-6160CF825C6F}">
      <dgm:prSet/>
      <dgm:spPr/>
      <dgm:t>
        <a:bodyPr/>
        <a:lstStyle/>
        <a:p>
          <a:endParaRPr lang="en-US"/>
        </a:p>
      </dgm:t>
    </dgm:pt>
    <dgm:pt modelId="{81FB1A49-7F85-4AFF-A847-F85C470A74AF}" type="sibTrans" cxnId="{31F10C05-64EB-4924-B8E0-6160CF825C6F}">
      <dgm:prSet/>
      <dgm:spPr/>
      <dgm:t>
        <a:bodyPr/>
        <a:lstStyle/>
        <a:p>
          <a:endParaRPr lang="en-US"/>
        </a:p>
      </dgm:t>
    </dgm:pt>
    <mc:AlternateContent xmlns:mc="http://schemas.openxmlformats.org/markup-compatibility/2006" xmlns:a14="http://schemas.microsoft.com/office/drawing/2010/main">
      <mc:Choice Requires="a14">
        <dgm:pt modelId="{2D8D9A42-2405-4335-884B-C3A72D7CC801}">
          <dgm:prSet phldrT="[Text]" custT="1"/>
          <dgm:spPr/>
          <dgm:t>
            <a:bodyPr/>
            <a:lstStyle/>
            <a:p>
              <a:pPr>
                <a:lnSpc>
                  <a:spcPct val="100000"/>
                </a:lnSpc>
                <a:spcAft>
                  <a:spcPts val="0"/>
                </a:spcAft>
              </a:pPr>
              <a:r>
                <a:rPr lang="en-SG" sz="2000" dirty="0"/>
                <a:t>Proving </a:t>
              </a:r>
              <a14:m>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ℤ</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ℤ</m:t>
                  </m:r>
                  <m:r>
                    <a:rPr lang="en-US" sz="2000" b="0" i="1" smtClean="0">
                      <a:latin typeface="Cambria Math" panose="02040503050406030204" pitchFamily="18" charset="0"/>
                      <a:ea typeface="Cambria Math" panose="02040503050406030204" pitchFamily="18" charset="0"/>
                    </a:rPr>
                    <m:t>|</m:t>
                  </m:r>
                </m:oMath>
              </a14:m>
              <a:r>
                <a:rPr lang="en-SG" sz="2000" dirty="0"/>
                <a:t>.</a:t>
              </a:r>
              <a:endParaRPr lang="en-US" sz="2000" dirty="0"/>
            </a:p>
          </dgm:t>
        </dgm:pt>
      </mc:Choice>
      <mc:Fallback xmlns="">
        <dgm:pt modelId="{2D8D9A42-2405-4335-884B-C3A72D7CC801}">
          <dgm:prSet phldrT="[Text]" custT="1"/>
          <dgm:spPr/>
          <dgm:t>
            <a:bodyPr/>
            <a:lstStyle/>
            <a:p>
              <a:pPr>
                <a:lnSpc>
                  <a:spcPct val="100000"/>
                </a:lnSpc>
                <a:spcAft>
                  <a:spcPts val="0"/>
                </a:spcAft>
              </a:pPr>
              <a:r>
                <a:rPr lang="en-SG" sz="2000" dirty="0"/>
                <a:t>Proving </a:t>
              </a:r>
              <a:r>
                <a:rPr lang="en-US" sz="2000" b="0" i="0">
                  <a:latin typeface="Cambria Math" panose="02040503050406030204" pitchFamily="18" charset="0"/>
                </a:rPr>
                <a:t>|2</a:t>
              </a:r>
              <a:r>
                <a:rPr lang="en-US" sz="2000" b="0" i="0">
                  <a:latin typeface="Cambria Math" panose="02040503050406030204" pitchFamily="18" charset="0"/>
                  <a:ea typeface="Cambria Math" panose="02040503050406030204" pitchFamily="18" charset="0"/>
                </a:rPr>
                <a:t>ℤ|=|ℤ|</a:t>
              </a:r>
              <a:r>
                <a:rPr lang="en-SG" sz="2000" dirty="0"/>
                <a:t>.</a:t>
              </a:r>
              <a:endParaRPr lang="en-US" sz="2000" dirty="0"/>
            </a:p>
          </dgm:t>
        </dgm:pt>
      </mc:Fallback>
    </mc:AlternateContent>
    <dgm:pt modelId="{7C74206E-2C73-4D28-A60F-E32A8C5F2EB6}" type="parTrans" cxnId="{BA674E7E-F7A3-4076-A293-1A4DF7219686}">
      <dgm:prSet/>
      <dgm:spPr/>
      <dgm:t>
        <a:bodyPr/>
        <a:lstStyle/>
        <a:p>
          <a:endParaRPr lang="en-US"/>
        </a:p>
      </dgm:t>
    </dgm:pt>
    <dgm:pt modelId="{5538DDC9-A4BB-453A-AA0B-762D8DC7EDEC}" type="sibTrans" cxnId="{BA674E7E-F7A3-4076-A293-1A4DF7219686}">
      <dgm:prSet/>
      <dgm:spPr/>
      <dgm:t>
        <a:bodyPr/>
        <a:lstStyle/>
        <a:p>
          <a:endParaRPr lang="en-US"/>
        </a:p>
      </dgm:t>
    </dgm:pt>
    <mc:AlternateContent xmlns:mc="http://schemas.openxmlformats.org/markup-compatibility/2006" xmlns:a14="http://schemas.microsoft.com/office/drawing/2010/main">
      <mc:Choice Requires="a14">
        <dgm:pt modelId="{E7354E7E-C81A-4E85-82A5-AAB1B9BDF023}">
          <dgm:prSet phldrT="[Text]" custT="1"/>
          <dgm:spPr/>
          <dgm:t>
            <a:bodyPr/>
            <a:lstStyle/>
            <a:p>
              <a:pPr>
                <a:lnSpc>
                  <a:spcPct val="100000"/>
                </a:lnSpc>
                <a:spcAft>
                  <a:spcPts val="0"/>
                </a:spcAft>
              </a:pPr>
              <a:r>
                <a:rPr lang="en-US" sz="2000" dirty="0"/>
                <a:t>Proving </a:t>
              </a:r>
              <a14:m>
                <m:oMath xmlns:m="http://schemas.openxmlformats.org/officeDocument/2006/math">
                  <m:r>
                    <a:rPr lang="en-US" sz="2000" b="0" i="1" smtClean="0">
                      <a:latin typeface="Cambria Math" panose="02040503050406030204" pitchFamily="18" charset="0"/>
                      <a:ea typeface="Cambria Math" panose="02040503050406030204" pitchFamily="18" charset="0"/>
                    </a:rPr>
                    <m:t>ℤ</m:t>
                  </m:r>
                </m:oMath>
              </a14:m>
              <a:r>
                <a:rPr lang="en-US" sz="2000" dirty="0"/>
                <a:t> , </a:t>
              </a: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ℚ</m:t>
                      </m:r>
                    </m:e>
                    <m:sup>
                      <m:r>
                        <a:rPr lang="en-US" sz="2000" b="0" i="1" smtClean="0">
                          <a:latin typeface="Cambria Math" panose="02040503050406030204" pitchFamily="18" charset="0"/>
                        </a:rPr>
                        <m:t>+</m:t>
                      </m:r>
                    </m:sup>
                  </m:sSup>
                </m:oMath>
              </a14:m>
              <a:r>
                <a:rPr lang="en-US" sz="2000" dirty="0"/>
                <a:t> , and </a:t>
              </a: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ℤ</m:t>
                      </m:r>
                    </m:e>
                    <m:sup>
                      <m:r>
                        <a:rPr lang="en-US" sz="2000" b="0" i="1" smtClean="0">
                          <a:latin typeface="Cambria Math" panose="02040503050406030204" pitchFamily="18" charset="0"/>
                        </a:rPr>
                        <m:t>+</m:t>
                      </m:r>
                    </m:sup>
                  </m:sSup>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ℤ</m:t>
                      </m:r>
                    </m:e>
                    <m:sup>
                      <m:r>
                        <a:rPr lang="en-US" sz="2000" b="0" i="1" smtClean="0">
                          <a:latin typeface="Cambria Math" panose="02040503050406030204" pitchFamily="18" charset="0"/>
                        </a:rPr>
                        <m:t>+</m:t>
                      </m:r>
                    </m:sup>
                  </m:sSup>
                </m:oMath>
              </a14:m>
              <a:r>
                <a:rPr lang="en-US" sz="2000" dirty="0"/>
                <a:t> are countable.</a:t>
              </a:r>
            </a:p>
          </dgm:t>
        </dgm:pt>
      </mc:Choice>
      <mc:Fallback xmlns="">
        <dgm:pt modelId="{E7354E7E-C81A-4E85-82A5-AAB1B9BDF023}">
          <dgm:prSet phldrT="[Text]" custT="1"/>
          <dgm:spPr/>
          <dgm:t>
            <a:bodyPr/>
            <a:lstStyle/>
            <a:p>
              <a:pPr>
                <a:lnSpc>
                  <a:spcPct val="100000"/>
                </a:lnSpc>
                <a:spcAft>
                  <a:spcPts val="0"/>
                </a:spcAft>
              </a:pPr>
              <a:r>
                <a:rPr lang="en-US" sz="2000" dirty="0"/>
                <a:t>Proving </a:t>
              </a:r>
              <a:r>
                <a:rPr lang="en-US" sz="2000" b="0" i="0">
                  <a:latin typeface="Cambria Math" panose="02040503050406030204" pitchFamily="18" charset="0"/>
                  <a:ea typeface="Cambria Math" panose="02040503050406030204" pitchFamily="18" charset="0"/>
                </a:rPr>
                <a:t>ℤ</a:t>
              </a:r>
              <a:r>
                <a:rPr lang="en-US" sz="2000" dirty="0"/>
                <a:t> , </a:t>
              </a:r>
              <a:r>
                <a:rPr lang="en-US" sz="2000" i="0">
                  <a:latin typeface="Cambria Math" panose="02040503050406030204" pitchFamily="18" charset="0"/>
                  <a:ea typeface="Cambria Math" panose="02040503050406030204" pitchFamily="18" charset="0"/>
                </a:rPr>
                <a:t>ℚ^</a:t>
              </a:r>
              <a:r>
                <a:rPr lang="en-US" sz="2000" b="0" i="0">
                  <a:latin typeface="Cambria Math" panose="02040503050406030204" pitchFamily="18" charset="0"/>
                </a:rPr>
                <a:t>+</a:t>
              </a:r>
              <a:r>
                <a:rPr lang="en-US" sz="2000" dirty="0"/>
                <a:t> , and </a:t>
              </a:r>
              <a:r>
                <a:rPr lang="en-US" sz="2000" i="0">
                  <a:latin typeface="Cambria Math" panose="02040503050406030204" pitchFamily="18" charset="0"/>
                  <a:ea typeface="Cambria Math" panose="02040503050406030204" pitchFamily="18" charset="0"/>
                </a:rPr>
                <a:t>ℤ^</a:t>
              </a:r>
              <a:r>
                <a:rPr lang="en-US" sz="2000" b="0" i="0">
                  <a:latin typeface="Cambria Math" panose="02040503050406030204" pitchFamily="18" charset="0"/>
                </a:rPr>
                <a:t>+ </a:t>
              </a:r>
              <a:r>
                <a:rPr lang="en-US" sz="2000" i="0">
                  <a:latin typeface="Cambria Math" panose="02040503050406030204" pitchFamily="18" charset="0"/>
                </a:rPr>
                <a:t>〖</a:t>
              </a:r>
              <a:r>
                <a:rPr lang="en-US" sz="2000" i="0">
                  <a:latin typeface="Cambria Math" panose="02040503050406030204" pitchFamily="18" charset="0"/>
                  <a:ea typeface="Cambria Math" panose="02040503050406030204" pitchFamily="18" charset="0"/>
                </a:rPr>
                <a:t>×ℤ〗^</a:t>
              </a:r>
              <a:r>
                <a:rPr lang="en-US" sz="2000" b="0" i="0">
                  <a:latin typeface="Cambria Math" panose="02040503050406030204" pitchFamily="18" charset="0"/>
                </a:rPr>
                <a:t>+</a:t>
              </a:r>
              <a:r>
                <a:rPr lang="en-US" sz="2000" dirty="0"/>
                <a:t> are countable.</a:t>
              </a:r>
            </a:p>
          </dgm:t>
        </dgm:pt>
      </mc:Fallback>
    </mc:AlternateContent>
    <dgm:pt modelId="{3714DFBC-D870-4277-A7A8-1EF2708045F6}" type="parTrans" cxnId="{B238C78B-E8BC-42F7-AD62-AC8EB13D3320}">
      <dgm:prSet/>
      <dgm:spPr/>
      <dgm:t>
        <a:bodyPr/>
        <a:lstStyle/>
        <a:p>
          <a:endParaRPr lang="en-US"/>
        </a:p>
      </dgm:t>
    </dgm:pt>
    <dgm:pt modelId="{72362CD0-47C8-4D1C-BBBC-394965B03426}" type="sibTrans" cxnId="{B238C78B-E8BC-42F7-AD62-AC8EB13D3320}">
      <dgm:prSet/>
      <dgm:spPr/>
      <dgm:t>
        <a:bodyPr/>
        <a:lstStyle/>
        <a:p>
          <a:endParaRPr lang="en-US"/>
        </a:p>
      </dgm:t>
    </dgm:pt>
    <dgm:pt modelId="{70FF37A7-E49A-482F-A6C0-625EE7984433}">
      <dgm:prSet custT="1"/>
      <dgm:spPr/>
      <dgm:t>
        <a:bodyPr/>
        <a:lstStyle/>
        <a:p>
          <a:r>
            <a:rPr lang="en-US" sz="2400" dirty="0"/>
            <a:t>9.3 Countability via Sequences</a:t>
          </a:r>
        </a:p>
      </dgm:t>
    </dgm:pt>
    <dgm:pt modelId="{63CB4CE9-5C0E-4423-9B40-C54AA269A988}" type="parTrans" cxnId="{5AB24849-6D47-453F-8A70-B59B91DD121F}">
      <dgm:prSet/>
      <dgm:spPr/>
      <dgm:t>
        <a:bodyPr/>
        <a:lstStyle/>
        <a:p>
          <a:endParaRPr lang="en-US"/>
        </a:p>
      </dgm:t>
    </dgm:pt>
    <dgm:pt modelId="{6E062385-23B7-44D0-B850-9F3F4D9A1B64}" type="sibTrans" cxnId="{5AB24849-6D47-453F-8A70-B59B91DD121F}">
      <dgm:prSet/>
      <dgm:spPr/>
      <dgm:t>
        <a:bodyPr/>
        <a:lstStyle/>
        <a:p>
          <a:endParaRPr lang="en-US"/>
        </a:p>
      </dgm:t>
    </dgm:pt>
    <dgm:pt modelId="{71901A0C-0249-4E93-B8D6-421AC62664C2}">
      <dgm:prSet/>
      <dgm:spPr/>
      <dgm:t>
        <a:bodyPr/>
        <a:lstStyle/>
        <a:p>
          <a:endParaRPr lang="en-US"/>
        </a:p>
      </dgm:t>
    </dgm:pt>
    <dgm:pt modelId="{8CDD7288-EF21-4B85-9CA8-978E9CDE5508}" type="parTrans" cxnId="{0EDE2646-F6A6-431E-9D9D-69FC4056895A}">
      <dgm:prSet/>
      <dgm:spPr/>
      <dgm:t>
        <a:bodyPr/>
        <a:lstStyle/>
        <a:p>
          <a:endParaRPr lang="en-US"/>
        </a:p>
      </dgm:t>
    </dgm:pt>
    <dgm:pt modelId="{1710ED73-CD8F-4C65-AC48-5621CF7A60D0}" type="sibTrans" cxnId="{0EDE2646-F6A6-431E-9D9D-69FC4056895A}">
      <dgm:prSet/>
      <dgm:spPr/>
      <dgm:t>
        <a:bodyPr/>
        <a:lstStyle/>
        <a:p>
          <a:endParaRPr lang="en-US"/>
        </a:p>
      </dgm:t>
    </dgm:pt>
    <dgm:pt modelId="{BBC7589A-44B1-448C-9A60-E32345CA41D8}">
      <dgm:prSet/>
      <dgm:spPr/>
      <dgm:t>
        <a:bodyPr/>
        <a:lstStyle/>
        <a:p>
          <a:endParaRPr lang="en-US"/>
        </a:p>
      </dgm:t>
    </dgm:pt>
    <dgm:pt modelId="{CD1A0FDB-E5E4-4701-A60A-0CE64A1BD694}" type="parTrans" cxnId="{68CA7F6C-9466-4093-B7CD-F20C95CC9C65}">
      <dgm:prSet/>
      <dgm:spPr/>
      <dgm:t>
        <a:bodyPr/>
        <a:lstStyle/>
        <a:p>
          <a:endParaRPr lang="en-US"/>
        </a:p>
      </dgm:t>
    </dgm:pt>
    <dgm:pt modelId="{FD523608-33CF-46A5-80AB-BBF897216D6F}" type="sibTrans" cxnId="{68CA7F6C-9466-4093-B7CD-F20C95CC9C65}">
      <dgm:prSet/>
      <dgm:spPr/>
      <dgm:t>
        <a:bodyPr/>
        <a:lstStyle/>
        <a:p>
          <a:endParaRPr lang="en-US"/>
        </a:p>
      </dgm:t>
    </dgm:pt>
    <dgm:pt modelId="{53A27A8A-87DF-4C73-8622-31AA5FFD4B1A}">
      <dgm:prSet phldrT="[Text]" custT="1"/>
      <dgm:spPr/>
      <dgm:t>
        <a:bodyPr/>
        <a:lstStyle/>
        <a:p>
          <a:pPr>
            <a:lnSpc>
              <a:spcPct val="100000"/>
            </a:lnSpc>
            <a:spcAft>
              <a:spcPts val="0"/>
            </a:spcAft>
          </a:pPr>
          <a:r>
            <a:rPr lang="en-US" sz="2000" dirty="0"/>
            <a:t>Cartesian product; general Cartesian product, unions.</a:t>
          </a:r>
        </a:p>
      </dgm:t>
    </dgm:pt>
    <dgm:pt modelId="{6E24F92B-517B-476A-A483-ED4D6393F135}" type="parTrans" cxnId="{8F332E8F-74E0-4FCC-BC76-ED077A693DEE}">
      <dgm:prSet/>
      <dgm:spPr/>
      <dgm:t>
        <a:bodyPr/>
        <a:lstStyle/>
        <a:p>
          <a:endParaRPr lang="en-SG"/>
        </a:p>
      </dgm:t>
    </dgm:pt>
    <dgm:pt modelId="{E6757AC4-D417-4F67-914A-E6F29D7E8F17}" type="sibTrans" cxnId="{8F332E8F-74E0-4FCC-BC76-ED077A693DEE}">
      <dgm:prSet/>
      <dgm:spPr/>
      <dgm:t>
        <a:bodyPr/>
        <a:lstStyle/>
        <a:p>
          <a:endParaRPr lang="en-SG"/>
        </a:p>
      </dgm:t>
    </dgm:pt>
    <dgm:pt modelId="{7544FEC6-C722-4DAB-84B0-FF77CAC913F4}">
      <dgm:prSet phldrT="[Text]" custT="1"/>
      <dgm:spPr/>
      <dgm:t>
        <a:bodyPr/>
        <a:lstStyle/>
        <a:p>
          <a:pPr>
            <a:lnSpc>
              <a:spcPct val="100000"/>
            </a:lnSpc>
            <a:spcAft>
              <a:spcPts val="0"/>
            </a:spcAft>
          </a:pPr>
          <a:r>
            <a:rPr lang="en-US" sz="2000" dirty="0"/>
            <a:t>Finite and infinite sets; cardinality; Cantor’s definition of same cardinality.</a:t>
          </a:r>
        </a:p>
      </dgm:t>
    </dgm:pt>
    <dgm:pt modelId="{5D1DE248-25DD-4C71-A667-6C04A913892C}" type="parTrans" cxnId="{4301014A-39A3-4795-8D43-E1BE0932501E}">
      <dgm:prSet/>
      <dgm:spPr/>
      <dgm:t>
        <a:bodyPr/>
        <a:lstStyle/>
        <a:p>
          <a:endParaRPr lang="en-SG"/>
        </a:p>
      </dgm:t>
    </dgm:pt>
    <dgm:pt modelId="{3D78BAD0-BFEF-4C07-AD84-18E4754D85CC}" type="sibTrans" cxnId="{4301014A-39A3-4795-8D43-E1BE0932501E}">
      <dgm:prSet/>
      <dgm:spPr/>
      <dgm:t>
        <a:bodyPr/>
        <a:lstStyle/>
        <a:p>
          <a:endParaRPr lang="en-SG"/>
        </a:p>
      </dgm:t>
    </dgm:pt>
    <dgm:pt modelId="{85DAB027-F54C-44DC-BDBE-232ED77CC6C1}" type="pres">
      <dgm:prSet presAssocID="{6F84F787-5F99-452F-AD9B-0BD6125B0C3D}" presName="linear" presStyleCnt="0">
        <dgm:presLayoutVars>
          <dgm:animLvl val="lvl"/>
          <dgm:resizeHandles val="exact"/>
        </dgm:presLayoutVars>
      </dgm:prSet>
      <dgm:spPr/>
    </dgm:pt>
    <dgm:pt modelId="{EC610065-CFB3-4CEF-BC1D-8B50BDA86689}" type="pres">
      <dgm:prSet presAssocID="{7F3EE7F4-5CF1-432E-A16A-EF1709181AEB}" presName="parentText" presStyleLbl="node1" presStyleIdx="0" presStyleCnt="3" custScaleY="43021">
        <dgm:presLayoutVars>
          <dgm:chMax val="0"/>
          <dgm:bulletEnabled val="1"/>
        </dgm:presLayoutVars>
      </dgm:prSet>
      <dgm:spPr/>
    </dgm:pt>
    <dgm:pt modelId="{48C4D8D6-E7FC-4E3C-9F84-84133BB46313}" type="pres">
      <dgm:prSet presAssocID="{7F3EE7F4-5CF1-432E-A16A-EF1709181AEB}" presName="childText" presStyleLbl="revTx" presStyleIdx="0" presStyleCnt="3" custScaleY="103756" custLinFactNeighborX="0" custLinFactNeighborY="-4025">
        <dgm:presLayoutVars>
          <dgm:bulletEnabled val="1"/>
        </dgm:presLayoutVars>
      </dgm:prSet>
      <dgm:spPr/>
    </dgm:pt>
    <dgm:pt modelId="{2309305B-C855-4771-85E1-9B59415FD537}" type="pres">
      <dgm:prSet presAssocID="{90250D92-EAF1-4F2C-B772-CC48C11D0311}" presName="parentText" presStyleLbl="node1" presStyleIdx="1" presStyleCnt="3" custScaleY="63459" custLinFactNeighborY="-1910">
        <dgm:presLayoutVars>
          <dgm:chMax val="0"/>
          <dgm:bulletEnabled val="1"/>
        </dgm:presLayoutVars>
      </dgm:prSet>
      <dgm:spPr/>
    </dgm:pt>
    <dgm:pt modelId="{A6170852-CD95-4A25-B089-D6B307265438}" type="pres">
      <dgm:prSet presAssocID="{90250D92-EAF1-4F2C-B772-CC48C11D0311}" presName="childText" presStyleLbl="revTx" presStyleIdx="1" presStyleCnt="3" custLinFactNeighborY="-3146">
        <dgm:presLayoutVars>
          <dgm:bulletEnabled val="1"/>
        </dgm:presLayoutVars>
      </dgm:prSet>
      <dgm:spPr/>
    </dgm:pt>
    <dgm:pt modelId="{FF7806B7-21F3-44B1-B477-4D59751CB512}" type="pres">
      <dgm:prSet presAssocID="{70FF37A7-E49A-482F-A6C0-625EE7984433}" presName="parentText" presStyleLbl="node1" presStyleIdx="2" presStyleCnt="3" custScaleY="62831" custLinFactNeighborY="7763">
        <dgm:presLayoutVars>
          <dgm:chMax val="0"/>
          <dgm:bulletEnabled val="1"/>
        </dgm:presLayoutVars>
      </dgm:prSet>
      <dgm:spPr/>
    </dgm:pt>
    <dgm:pt modelId="{1058B408-714B-469A-BBE2-D78ACDE6ACB4}" type="pres">
      <dgm:prSet presAssocID="{70FF37A7-E49A-482F-A6C0-625EE7984433}" presName="childText" presStyleLbl="revTx" presStyleIdx="2" presStyleCnt="3" custScaleY="105356">
        <dgm:presLayoutVars>
          <dgm:bulletEnabled val="1"/>
        </dgm:presLayoutVars>
      </dgm:prSet>
      <dgm:spPr/>
    </dgm:pt>
  </dgm:ptLst>
  <dgm:cxnLst>
    <dgm:cxn modelId="{2136FC02-1A38-4D50-9B50-1D929A0065DF}" type="presOf" srcId="{6F84F787-5F99-452F-AD9B-0BD6125B0C3D}" destId="{85DAB027-F54C-44DC-BDBE-232ED77CC6C1}" srcOrd="0" destOrd="0" presId="urn:microsoft.com/office/officeart/2005/8/layout/vList2"/>
    <dgm:cxn modelId="{BE55A903-595D-4A8D-9E2D-31C0043369DE}" srcId="{6F84F787-5F99-452F-AD9B-0BD6125B0C3D}" destId="{90250D92-EAF1-4F2C-B772-CC48C11D0311}" srcOrd="1" destOrd="0" parTransId="{C1AE61F7-B862-470C-A4DB-65F078287B01}" sibTransId="{AC977458-9D6E-44DC-99C5-F628B9176A90}"/>
    <dgm:cxn modelId="{31F10C05-64EB-4924-B8E0-6160CF825C6F}" srcId="{90250D92-EAF1-4F2C-B772-CC48C11D0311}" destId="{4F0349F7-7124-4645-B7CB-EE5C90341F93}" srcOrd="0" destOrd="0" parTransId="{0768AB17-249D-4D7B-9E2E-F1DF4E858B00}" sibTransId="{81FB1A49-7F85-4AFF-A847-F85C470A74AF}"/>
    <dgm:cxn modelId="{0BA40420-F508-4BB2-B20F-AD08B22EF900}" type="presOf" srcId="{BBC7589A-44B1-448C-9A60-E32345CA41D8}" destId="{1058B408-714B-469A-BBE2-D78ACDE6ACB4}" srcOrd="0" destOrd="1" presId="urn:microsoft.com/office/officeart/2005/8/layout/vList2"/>
    <dgm:cxn modelId="{ADF04E26-3543-49A5-891B-9FB1EF73CB6D}" type="presOf" srcId="{90250D92-EAF1-4F2C-B772-CC48C11D0311}" destId="{2309305B-C855-4771-85E1-9B59415FD537}" srcOrd="0" destOrd="0" presId="urn:microsoft.com/office/officeart/2005/8/layout/vList2"/>
    <dgm:cxn modelId="{3224313E-18F2-4B88-9256-F2E22589FFC6}" type="presOf" srcId="{2D8D9A42-2405-4335-884B-C3A72D7CC801}" destId="{48C4D8D6-E7FC-4E3C-9F84-84133BB46313}" srcOrd="0" destOrd="2" presId="urn:microsoft.com/office/officeart/2005/8/layout/vList2"/>
    <dgm:cxn modelId="{BA1EED61-5785-4913-87C2-607BB9D65C7A}" srcId="{7F3EE7F4-5CF1-432E-A16A-EF1709181AEB}" destId="{31D8F70D-89DF-4EF2-95ED-23355DFA290D}" srcOrd="0" destOrd="0" parTransId="{4118F54B-9884-43E0-B07A-843CD0E5ADB0}" sibTransId="{D8AC031E-BB32-4D50-AFAA-EC4C772735F0}"/>
    <dgm:cxn modelId="{6CB91F42-DF72-465C-9107-0FA83B8C455D}" type="presOf" srcId="{70FF37A7-E49A-482F-A6C0-625EE7984433}" destId="{FF7806B7-21F3-44B1-B477-4D59751CB512}" srcOrd="0" destOrd="0" presId="urn:microsoft.com/office/officeart/2005/8/layout/vList2"/>
    <dgm:cxn modelId="{52036545-EDBE-4405-ADC5-21600FB05C6B}" type="presOf" srcId="{7544FEC6-C722-4DAB-84B0-FF77CAC913F4}" destId="{48C4D8D6-E7FC-4E3C-9F84-84133BB46313}" srcOrd="0" destOrd="1" presId="urn:microsoft.com/office/officeart/2005/8/layout/vList2"/>
    <dgm:cxn modelId="{0EDE2646-F6A6-431E-9D9D-69FC4056895A}" srcId="{70FF37A7-E49A-482F-A6C0-625EE7984433}" destId="{71901A0C-0249-4E93-B8D6-421AC62664C2}" srcOrd="0" destOrd="0" parTransId="{8CDD7288-EF21-4B85-9CA8-978E9CDE5508}" sibTransId="{1710ED73-CD8F-4C65-AC48-5621CF7A60D0}"/>
    <dgm:cxn modelId="{70AB6647-3A78-43D4-8A43-B8D4236CF243}" type="presOf" srcId="{7F3EE7F4-5CF1-432E-A16A-EF1709181AEB}" destId="{EC610065-CFB3-4CEF-BC1D-8B50BDA86689}" srcOrd="0" destOrd="0" presId="urn:microsoft.com/office/officeart/2005/8/layout/vList2"/>
    <dgm:cxn modelId="{5AB24849-6D47-453F-8A70-B59B91DD121F}" srcId="{6F84F787-5F99-452F-AD9B-0BD6125B0C3D}" destId="{70FF37A7-E49A-482F-A6C0-625EE7984433}" srcOrd="2" destOrd="0" parTransId="{63CB4CE9-5C0E-4423-9B40-C54AA269A988}" sibTransId="{6E062385-23B7-44D0-B850-9F3F4D9A1B64}"/>
    <dgm:cxn modelId="{4301014A-39A3-4795-8D43-E1BE0932501E}" srcId="{7F3EE7F4-5CF1-432E-A16A-EF1709181AEB}" destId="{7544FEC6-C722-4DAB-84B0-FF77CAC913F4}" srcOrd="1" destOrd="0" parTransId="{5D1DE248-25DD-4C71-A667-6C04A913892C}" sibTransId="{3D78BAD0-BFEF-4C07-AD84-18E4754D85CC}"/>
    <dgm:cxn modelId="{68CA7F6C-9466-4093-B7CD-F20C95CC9C65}" srcId="{70FF37A7-E49A-482F-A6C0-625EE7984433}" destId="{BBC7589A-44B1-448C-9A60-E32345CA41D8}" srcOrd="1" destOrd="0" parTransId="{CD1A0FDB-E5E4-4701-A60A-0CE64A1BD694}" sibTransId="{FD523608-33CF-46A5-80AB-BBF897216D6F}"/>
    <dgm:cxn modelId="{BA674E7E-F7A3-4076-A293-1A4DF7219686}" srcId="{7F3EE7F4-5CF1-432E-A16A-EF1709181AEB}" destId="{2D8D9A42-2405-4335-884B-C3A72D7CC801}" srcOrd="2" destOrd="0" parTransId="{7C74206E-2C73-4D28-A60F-E32A8C5F2EB6}" sibTransId="{5538DDC9-A4BB-453A-AA0B-762D8DC7EDEC}"/>
    <dgm:cxn modelId="{B238C78B-E8BC-42F7-AD62-AC8EB13D3320}" srcId="{90250D92-EAF1-4F2C-B772-CC48C11D0311}" destId="{E7354E7E-C81A-4E85-82A5-AAB1B9BDF023}" srcOrd="1" destOrd="0" parTransId="{3714DFBC-D870-4277-A7A8-1EF2708045F6}" sibTransId="{72362CD0-47C8-4D1C-BBBC-394965B03426}"/>
    <dgm:cxn modelId="{754E958C-F3DE-4FC3-A1C7-535CA8FA8B14}" type="presOf" srcId="{53A27A8A-87DF-4C73-8622-31AA5FFD4B1A}" destId="{A6170852-CD95-4A25-B089-D6B307265438}" srcOrd="0" destOrd="2" presId="urn:microsoft.com/office/officeart/2005/8/layout/vList2"/>
    <dgm:cxn modelId="{8F332E8F-74E0-4FCC-BC76-ED077A693DEE}" srcId="{90250D92-EAF1-4F2C-B772-CC48C11D0311}" destId="{53A27A8A-87DF-4C73-8622-31AA5FFD4B1A}" srcOrd="2" destOrd="0" parTransId="{6E24F92B-517B-476A-A483-ED4D6393F135}" sibTransId="{E6757AC4-D417-4F67-914A-E6F29D7E8F17}"/>
    <dgm:cxn modelId="{661B999A-FF09-4914-83EC-9752A0B6DFBA}" type="presOf" srcId="{E7354E7E-C81A-4E85-82A5-AAB1B9BDF023}" destId="{A6170852-CD95-4A25-B089-D6B307265438}" srcOrd="0" destOrd="1" presId="urn:microsoft.com/office/officeart/2005/8/layout/vList2"/>
    <dgm:cxn modelId="{A32B1BB6-92B0-4366-B170-A5AE63E07314}" type="presOf" srcId="{31D8F70D-89DF-4EF2-95ED-23355DFA290D}" destId="{48C4D8D6-E7FC-4E3C-9F84-84133BB46313}" srcOrd="0" destOrd="0" presId="urn:microsoft.com/office/officeart/2005/8/layout/vList2"/>
    <dgm:cxn modelId="{AF0007C4-DDEA-4E0C-9924-8AFC19D30F0F}" srcId="{6F84F787-5F99-452F-AD9B-0BD6125B0C3D}" destId="{7F3EE7F4-5CF1-432E-A16A-EF1709181AEB}" srcOrd="0" destOrd="0" parTransId="{41F9131A-82C0-45B3-84EB-25C445DFB798}" sibTransId="{C7FB9F7D-C9D7-4F24-801C-51D68C64976A}"/>
    <dgm:cxn modelId="{26D27AC4-7C7D-4033-BAB8-8C34EF17ED60}" type="presOf" srcId="{71901A0C-0249-4E93-B8D6-421AC62664C2}" destId="{1058B408-714B-469A-BBE2-D78ACDE6ACB4}" srcOrd="0" destOrd="0" presId="urn:microsoft.com/office/officeart/2005/8/layout/vList2"/>
    <dgm:cxn modelId="{6F1A20F1-9292-4C19-B26E-38E2F0663A85}" type="presOf" srcId="{4F0349F7-7124-4645-B7CB-EE5C90341F93}" destId="{A6170852-CD95-4A25-B089-D6B307265438}" srcOrd="0" destOrd="0" presId="urn:microsoft.com/office/officeart/2005/8/layout/vList2"/>
    <dgm:cxn modelId="{641FF6CF-18E6-4917-9E68-B3EE90E6A343}" type="presParOf" srcId="{85DAB027-F54C-44DC-BDBE-232ED77CC6C1}" destId="{EC610065-CFB3-4CEF-BC1D-8B50BDA86689}" srcOrd="0" destOrd="0" presId="urn:microsoft.com/office/officeart/2005/8/layout/vList2"/>
    <dgm:cxn modelId="{AADF9B8A-F4E3-4087-BF5A-48E4E5B75C10}" type="presParOf" srcId="{85DAB027-F54C-44DC-BDBE-232ED77CC6C1}" destId="{48C4D8D6-E7FC-4E3C-9F84-84133BB46313}" srcOrd="1" destOrd="0" presId="urn:microsoft.com/office/officeart/2005/8/layout/vList2"/>
    <dgm:cxn modelId="{FC91255D-65B1-4A4B-8EB7-9F83F5BA69DA}" type="presParOf" srcId="{85DAB027-F54C-44DC-BDBE-232ED77CC6C1}" destId="{2309305B-C855-4771-85E1-9B59415FD537}" srcOrd="2" destOrd="0" presId="urn:microsoft.com/office/officeart/2005/8/layout/vList2"/>
    <dgm:cxn modelId="{BB0C8D00-E4E0-4A9B-BB60-C9A5C011522B}" type="presParOf" srcId="{85DAB027-F54C-44DC-BDBE-232ED77CC6C1}" destId="{A6170852-CD95-4A25-B089-D6B307265438}" srcOrd="3" destOrd="0" presId="urn:microsoft.com/office/officeart/2005/8/layout/vList2"/>
    <dgm:cxn modelId="{4E8067A1-41E3-4637-85CB-17B38CE82D42}" type="presParOf" srcId="{85DAB027-F54C-44DC-BDBE-232ED77CC6C1}" destId="{FF7806B7-21F3-44B1-B477-4D59751CB512}" srcOrd="4" destOrd="0" presId="urn:microsoft.com/office/officeart/2005/8/layout/vList2"/>
    <dgm:cxn modelId="{EF54222F-E44B-4B55-A982-DF23AA7DB9B4}" type="presParOf" srcId="{85DAB027-F54C-44DC-BDBE-232ED77CC6C1}" destId="{1058B408-714B-469A-BBE2-D78ACDE6ACB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84F787-5F99-452F-AD9B-0BD6125B0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3EE7F4-5CF1-432E-A16A-EF1709181AEB}">
      <dgm:prSet phldrT="[Text]" custT="1"/>
      <dgm:spPr/>
      <dgm:t>
        <a:bodyPr/>
        <a:lstStyle/>
        <a:p>
          <a:r>
            <a:rPr lang="en-US" sz="2400" dirty="0"/>
            <a:t>9.1 Cardinality</a:t>
          </a:r>
        </a:p>
      </dgm:t>
    </dgm:pt>
    <dgm:pt modelId="{41F9131A-82C0-45B3-84EB-25C445DFB798}" type="parTrans" cxnId="{AF0007C4-DDEA-4E0C-9924-8AFC19D30F0F}">
      <dgm:prSet/>
      <dgm:spPr/>
      <dgm:t>
        <a:bodyPr/>
        <a:lstStyle/>
        <a:p>
          <a:endParaRPr lang="en-US"/>
        </a:p>
      </dgm:t>
    </dgm:pt>
    <dgm:pt modelId="{C7FB9F7D-C9D7-4F24-801C-51D68C64976A}" type="sibTrans" cxnId="{AF0007C4-DDEA-4E0C-9924-8AFC19D30F0F}">
      <dgm:prSet/>
      <dgm:spPr/>
      <dgm:t>
        <a:bodyPr/>
        <a:lstStyle/>
        <a:p>
          <a:endParaRPr lang="en-US"/>
        </a:p>
      </dgm:t>
    </dgm:pt>
    <dgm:pt modelId="{31D8F70D-89DF-4EF2-95ED-23355DFA290D}">
      <dgm:prSet phldrT="[Text]" custT="1"/>
      <dgm:spPr>
        <a:blipFill>
          <a:blip xmlns:r="http://schemas.openxmlformats.org/officeDocument/2006/relationships" r:embed="rId1"/>
          <a:stretch>
            <a:fillRect t="-5357" b="-8333"/>
          </a:stretch>
        </a:blipFill>
      </dgm:spPr>
      <dgm:t>
        <a:bodyPr/>
        <a:lstStyle/>
        <a:p>
          <a:r>
            <a:rPr lang="en-SG">
              <a:noFill/>
            </a:rPr>
            <a:t> </a:t>
          </a:r>
        </a:p>
      </dgm:t>
    </dgm:pt>
    <dgm:pt modelId="{4118F54B-9884-43E0-B07A-843CD0E5ADB0}" type="parTrans" cxnId="{BA1EED61-5785-4913-87C2-607BB9D65C7A}">
      <dgm:prSet/>
      <dgm:spPr/>
      <dgm:t>
        <a:bodyPr/>
        <a:lstStyle/>
        <a:p>
          <a:endParaRPr lang="en-US"/>
        </a:p>
      </dgm:t>
    </dgm:pt>
    <dgm:pt modelId="{D8AC031E-BB32-4D50-AFAA-EC4C772735F0}" type="sibTrans" cxnId="{BA1EED61-5785-4913-87C2-607BB9D65C7A}">
      <dgm:prSet/>
      <dgm:spPr/>
      <dgm:t>
        <a:bodyPr/>
        <a:lstStyle/>
        <a:p>
          <a:endParaRPr lang="en-US"/>
        </a:p>
      </dgm:t>
    </dgm:pt>
    <dgm:pt modelId="{90250D92-EAF1-4F2C-B772-CC48C11D0311}">
      <dgm:prSet phldrT="[Text]" custT="1"/>
      <dgm:spPr/>
      <dgm:t>
        <a:bodyPr/>
        <a:lstStyle/>
        <a:p>
          <a:r>
            <a:rPr lang="en-US" sz="2400" dirty="0"/>
            <a:t>9.2 Countably Infinite</a:t>
          </a:r>
        </a:p>
      </dgm:t>
    </dgm:pt>
    <dgm:pt modelId="{C1AE61F7-B862-470C-A4DB-65F078287B01}" type="parTrans" cxnId="{BE55A903-595D-4A8D-9E2D-31C0043369DE}">
      <dgm:prSet/>
      <dgm:spPr/>
      <dgm:t>
        <a:bodyPr/>
        <a:lstStyle/>
        <a:p>
          <a:endParaRPr lang="en-US"/>
        </a:p>
      </dgm:t>
    </dgm:pt>
    <dgm:pt modelId="{AC977458-9D6E-44DC-99C5-F628B9176A90}" type="sibTrans" cxnId="{BE55A903-595D-4A8D-9E2D-31C0043369DE}">
      <dgm:prSet/>
      <dgm:spPr/>
      <dgm:t>
        <a:bodyPr/>
        <a:lstStyle/>
        <a:p>
          <a:endParaRPr lang="en-US"/>
        </a:p>
      </dgm:t>
    </dgm:pt>
    <dgm:pt modelId="{4F0349F7-7124-4645-B7CB-EE5C90341F93}">
      <dgm:prSet phldrT="[Text]" custT="1"/>
      <dgm:spPr>
        <a:blipFill>
          <a:blip xmlns:r="http://schemas.openxmlformats.org/officeDocument/2006/relationships" r:embed="rId2"/>
          <a:stretch>
            <a:fillRect t="-5556" b="-12346"/>
          </a:stretch>
        </a:blipFill>
      </dgm:spPr>
      <dgm:t>
        <a:bodyPr/>
        <a:lstStyle/>
        <a:p>
          <a:r>
            <a:rPr lang="en-SG">
              <a:noFill/>
            </a:rPr>
            <a:t> </a:t>
          </a:r>
        </a:p>
      </dgm:t>
    </dgm:pt>
    <dgm:pt modelId="{0768AB17-249D-4D7B-9E2E-F1DF4E858B00}" type="parTrans" cxnId="{31F10C05-64EB-4924-B8E0-6160CF825C6F}">
      <dgm:prSet/>
      <dgm:spPr/>
      <dgm:t>
        <a:bodyPr/>
        <a:lstStyle/>
        <a:p>
          <a:endParaRPr lang="en-US"/>
        </a:p>
      </dgm:t>
    </dgm:pt>
    <dgm:pt modelId="{81FB1A49-7F85-4AFF-A847-F85C470A74AF}" type="sibTrans" cxnId="{31F10C05-64EB-4924-B8E0-6160CF825C6F}">
      <dgm:prSet/>
      <dgm:spPr/>
      <dgm:t>
        <a:bodyPr/>
        <a:lstStyle/>
        <a:p>
          <a:endParaRPr lang="en-US"/>
        </a:p>
      </dgm:t>
    </dgm:pt>
    <dgm:pt modelId="{2D8D9A42-2405-4335-884B-C3A72D7CC801}">
      <dgm:prSet phldrT="[Text]" custT="1"/>
      <dgm:spPr/>
      <dgm:t>
        <a:bodyPr/>
        <a:lstStyle/>
        <a:p>
          <a:r>
            <a:rPr lang="en-SG">
              <a:noFill/>
            </a:rPr>
            <a:t> </a:t>
          </a:r>
        </a:p>
      </dgm:t>
    </dgm:pt>
    <dgm:pt modelId="{7C74206E-2C73-4D28-A60F-E32A8C5F2EB6}" type="parTrans" cxnId="{BA674E7E-F7A3-4076-A293-1A4DF7219686}">
      <dgm:prSet/>
      <dgm:spPr/>
      <dgm:t>
        <a:bodyPr/>
        <a:lstStyle/>
        <a:p>
          <a:endParaRPr lang="en-US"/>
        </a:p>
      </dgm:t>
    </dgm:pt>
    <dgm:pt modelId="{5538DDC9-A4BB-453A-AA0B-762D8DC7EDEC}" type="sibTrans" cxnId="{BA674E7E-F7A3-4076-A293-1A4DF7219686}">
      <dgm:prSet/>
      <dgm:spPr/>
      <dgm:t>
        <a:bodyPr/>
        <a:lstStyle/>
        <a:p>
          <a:endParaRPr lang="en-US"/>
        </a:p>
      </dgm:t>
    </dgm:pt>
    <dgm:pt modelId="{E7354E7E-C81A-4E85-82A5-AAB1B9BDF023}">
      <dgm:prSet phldrT="[Text]" custT="1"/>
      <dgm:spPr/>
      <dgm:t>
        <a:bodyPr/>
        <a:lstStyle/>
        <a:p>
          <a:r>
            <a:rPr lang="en-SG">
              <a:noFill/>
            </a:rPr>
            <a:t> </a:t>
          </a:r>
        </a:p>
      </dgm:t>
    </dgm:pt>
    <dgm:pt modelId="{3714DFBC-D870-4277-A7A8-1EF2708045F6}" type="parTrans" cxnId="{B238C78B-E8BC-42F7-AD62-AC8EB13D3320}">
      <dgm:prSet/>
      <dgm:spPr/>
      <dgm:t>
        <a:bodyPr/>
        <a:lstStyle/>
        <a:p>
          <a:endParaRPr lang="en-US"/>
        </a:p>
      </dgm:t>
    </dgm:pt>
    <dgm:pt modelId="{72362CD0-47C8-4D1C-BBBC-394965B03426}" type="sibTrans" cxnId="{B238C78B-E8BC-42F7-AD62-AC8EB13D3320}">
      <dgm:prSet/>
      <dgm:spPr/>
      <dgm:t>
        <a:bodyPr/>
        <a:lstStyle/>
        <a:p>
          <a:endParaRPr lang="en-US"/>
        </a:p>
      </dgm:t>
    </dgm:pt>
    <dgm:pt modelId="{70FF37A7-E49A-482F-A6C0-625EE7984433}">
      <dgm:prSet custT="1"/>
      <dgm:spPr/>
      <dgm:t>
        <a:bodyPr/>
        <a:lstStyle/>
        <a:p>
          <a:r>
            <a:rPr lang="en-US" sz="2400" dirty="0"/>
            <a:t>9.3 Countability via Sequences</a:t>
          </a:r>
        </a:p>
      </dgm:t>
    </dgm:pt>
    <dgm:pt modelId="{63CB4CE9-5C0E-4423-9B40-C54AA269A988}" type="parTrans" cxnId="{5AB24849-6D47-453F-8A70-B59B91DD121F}">
      <dgm:prSet/>
      <dgm:spPr/>
      <dgm:t>
        <a:bodyPr/>
        <a:lstStyle/>
        <a:p>
          <a:endParaRPr lang="en-US"/>
        </a:p>
      </dgm:t>
    </dgm:pt>
    <dgm:pt modelId="{6E062385-23B7-44D0-B850-9F3F4D9A1B64}" type="sibTrans" cxnId="{5AB24849-6D47-453F-8A70-B59B91DD121F}">
      <dgm:prSet/>
      <dgm:spPr/>
      <dgm:t>
        <a:bodyPr/>
        <a:lstStyle/>
        <a:p>
          <a:endParaRPr lang="en-US"/>
        </a:p>
      </dgm:t>
    </dgm:pt>
    <dgm:pt modelId="{71901A0C-0249-4E93-B8D6-421AC62664C2}">
      <dgm:prSet/>
      <dgm:spPr/>
      <dgm:t>
        <a:bodyPr/>
        <a:lstStyle/>
        <a:p>
          <a:endParaRPr lang="en-US"/>
        </a:p>
      </dgm:t>
    </dgm:pt>
    <dgm:pt modelId="{8CDD7288-EF21-4B85-9CA8-978E9CDE5508}" type="parTrans" cxnId="{0EDE2646-F6A6-431E-9D9D-69FC4056895A}">
      <dgm:prSet/>
      <dgm:spPr/>
      <dgm:t>
        <a:bodyPr/>
        <a:lstStyle/>
        <a:p>
          <a:endParaRPr lang="en-US"/>
        </a:p>
      </dgm:t>
    </dgm:pt>
    <dgm:pt modelId="{1710ED73-CD8F-4C65-AC48-5621CF7A60D0}" type="sibTrans" cxnId="{0EDE2646-F6A6-431E-9D9D-69FC4056895A}">
      <dgm:prSet/>
      <dgm:spPr/>
      <dgm:t>
        <a:bodyPr/>
        <a:lstStyle/>
        <a:p>
          <a:endParaRPr lang="en-US"/>
        </a:p>
      </dgm:t>
    </dgm:pt>
    <dgm:pt modelId="{BBC7589A-44B1-448C-9A60-E32345CA41D8}">
      <dgm:prSet/>
      <dgm:spPr/>
      <dgm:t>
        <a:bodyPr/>
        <a:lstStyle/>
        <a:p>
          <a:endParaRPr lang="en-US"/>
        </a:p>
      </dgm:t>
    </dgm:pt>
    <dgm:pt modelId="{CD1A0FDB-E5E4-4701-A60A-0CE64A1BD694}" type="parTrans" cxnId="{68CA7F6C-9466-4093-B7CD-F20C95CC9C65}">
      <dgm:prSet/>
      <dgm:spPr/>
      <dgm:t>
        <a:bodyPr/>
        <a:lstStyle/>
        <a:p>
          <a:endParaRPr lang="en-US"/>
        </a:p>
      </dgm:t>
    </dgm:pt>
    <dgm:pt modelId="{FD523608-33CF-46A5-80AB-BBF897216D6F}" type="sibTrans" cxnId="{68CA7F6C-9466-4093-B7CD-F20C95CC9C65}">
      <dgm:prSet/>
      <dgm:spPr/>
      <dgm:t>
        <a:bodyPr/>
        <a:lstStyle/>
        <a:p>
          <a:endParaRPr lang="en-US"/>
        </a:p>
      </dgm:t>
    </dgm:pt>
    <dgm:pt modelId="{53A27A8A-87DF-4C73-8622-31AA5FFD4B1A}">
      <dgm:prSet phldrT="[Text]" custT="1"/>
      <dgm:spPr/>
      <dgm:t>
        <a:bodyPr/>
        <a:lstStyle/>
        <a:p>
          <a:r>
            <a:rPr lang="en-SG">
              <a:noFill/>
            </a:rPr>
            <a:t> </a:t>
          </a:r>
        </a:p>
      </dgm:t>
    </dgm:pt>
    <dgm:pt modelId="{6E24F92B-517B-476A-A483-ED4D6393F135}" type="parTrans" cxnId="{8F332E8F-74E0-4FCC-BC76-ED077A693DEE}">
      <dgm:prSet/>
      <dgm:spPr/>
      <dgm:t>
        <a:bodyPr/>
        <a:lstStyle/>
        <a:p>
          <a:endParaRPr lang="en-SG"/>
        </a:p>
      </dgm:t>
    </dgm:pt>
    <dgm:pt modelId="{E6757AC4-D417-4F67-914A-E6F29D7E8F17}" type="sibTrans" cxnId="{8F332E8F-74E0-4FCC-BC76-ED077A693DEE}">
      <dgm:prSet/>
      <dgm:spPr/>
      <dgm:t>
        <a:bodyPr/>
        <a:lstStyle/>
        <a:p>
          <a:endParaRPr lang="en-SG"/>
        </a:p>
      </dgm:t>
    </dgm:pt>
    <dgm:pt modelId="{7544FEC6-C722-4DAB-84B0-FF77CAC913F4}">
      <dgm:prSet phldrT="[Text]" custT="1"/>
      <dgm:spPr/>
      <dgm:t>
        <a:bodyPr/>
        <a:lstStyle/>
        <a:p>
          <a:r>
            <a:rPr lang="en-SG">
              <a:noFill/>
            </a:rPr>
            <a:t> </a:t>
          </a:r>
        </a:p>
      </dgm:t>
    </dgm:pt>
    <dgm:pt modelId="{5D1DE248-25DD-4C71-A667-6C04A913892C}" type="parTrans" cxnId="{4301014A-39A3-4795-8D43-E1BE0932501E}">
      <dgm:prSet/>
      <dgm:spPr/>
      <dgm:t>
        <a:bodyPr/>
        <a:lstStyle/>
        <a:p>
          <a:endParaRPr lang="en-SG"/>
        </a:p>
      </dgm:t>
    </dgm:pt>
    <dgm:pt modelId="{3D78BAD0-BFEF-4C07-AD84-18E4754D85CC}" type="sibTrans" cxnId="{4301014A-39A3-4795-8D43-E1BE0932501E}">
      <dgm:prSet/>
      <dgm:spPr/>
      <dgm:t>
        <a:bodyPr/>
        <a:lstStyle/>
        <a:p>
          <a:endParaRPr lang="en-SG"/>
        </a:p>
      </dgm:t>
    </dgm:pt>
    <dgm:pt modelId="{85DAB027-F54C-44DC-BDBE-232ED77CC6C1}" type="pres">
      <dgm:prSet presAssocID="{6F84F787-5F99-452F-AD9B-0BD6125B0C3D}" presName="linear" presStyleCnt="0">
        <dgm:presLayoutVars>
          <dgm:animLvl val="lvl"/>
          <dgm:resizeHandles val="exact"/>
        </dgm:presLayoutVars>
      </dgm:prSet>
      <dgm:spPr/>
    </dgm:pt>
    <dgm:pt modelId="{EC610065-CFB3-4CEF-BC1D-8B50BDA86689}" type="pres">
      <dgm:prSet presAssocID="{7F3EE7F4-5CF1-432E-A16A-EF1709181AEB}" presName="parentText" presStyleLbl="node1" presStyleIdx="0" presStyleCnt="3" custScaleY="43021">
        <dgm:presLayoutVars>
          <dgm:chMax val="0"/>
          <dgm:bulletEnabled val="1"/>
        </dgm:presLayoutVars>
      </dgm:prSet>
      <dgm:spPr/>
    </dgm:pt>
    <dgm:pt modelId="{48C4D8D6-E7FC-4E3C-9F84-84133BB46313}" type="pres">
      <dgm:prSet presAssocID="{7F3EE7F4-5CF1-432E-A16A-EF1709181AEB}" presName="childText" presStyleLbl="revTx" presStyleIdx="0" presStyleCnt="3" custScaleY="103756" custLinFactNeighborX="0" custLinFactNeighborY="-4025">
        <dgm:presLayoutVars>
          <dgm:bulletEnabled val="1"/>
        </dgm:presLayoutVars>
      </dgm:prSet>
      <dgm:spPr/>
    </dgm:pt>
    <dgm:pt modelId="{2309305B-C855-4771-85E1-9B59415FD537}" type="pres">
      <dgm:prSet presAssocID="{90250D92-EAF1-4F2C-B772-CC48C11D0311}" presName="parentText" presStyleLbl="node1" presStyleIdx="1" presStyleCnt="3" custScaleY="63459" custLinFactNeighborY="-1910">
        <dgm:presLayoutVars>
          <dgm:chMax val="0"/>
          <dgm:bulletEnabled val="1"/>
        </dgm:presLayoutVars>
      </dgm:prSet>
      <dgm:spPr/>
    </dgm:pt>
    <dgm:pt modelId="{A6170852-CD95-4A25-B089-D6B307265438}" type="pres">
      <dgm:prSet presAssocID="{90250D92-EAF1-4F2C-B772-CC48C11D0311}" presName="childText" presStyleLbl="revTx" presStyleIdx="1" presStyleCnt="3" custLinFactNeighborY="-3146">
        <dgm:presLayoutVars>
          <dgm:bulletEnabled val="1"/>
        </dgm:presLayoutVars>
      </dgm:prSet>
      <dgm:spPr/>
    </dgm:pt>
    <dgm:pt modelId="{FF7806B7-21F3-44B1-B477-4D59751CB512}" type="pres">
      <dgm:prSet presAssocID="{70FF37A7-E49A-482F-A6C0-625EE7984433}" presName="parentText" presStyleLbl="node1" presStyleIdx="2" presStyleCnt="3" custScaleY="62831" custLinFactNeighborY="7763">
        <dgm:presLayoutVars>
          <dgm:chMax val="0"/>
          <dgm:bulletEnabled val="1"/>
        </dgm:presLayoutVars>
      </dgm:prSet>
      <dgm:spPr/>
    </dgm:pt>
    <dgm:pt modelId="{1058B408-714B-469A-BBE2-D78ACDE6ACB4}" type="pres">
      <dgm:prSet presAssocID="{70FF37A7-E49A-482F-A6C0-625EE7984433}" presName="childText" presStyleLbl="revTx" presStyleIdx="2" presStyleCnt="3" custScaleY="105356">
        <dgm:presLayoutVars>
          <dgm:bulletEnabled val="1"/>
        </dgm:presLayoutVars>
      </dgm:prSet>
      <dgm:spPr/>
    </dgm:pt>
  </dgm:ptLst>
  <dgm:cxnLst>
    <dgm:cxn modelId="{2136FC02-1A38-4D50-9B50-1D929A0065DF}" type="presOf" srcId="{6F84F787-5F99-452F-AD9B-0BD6125B0C3D}" destId="{85DAB027-F54C-44DC-BDBE-232ED77CC6C1}" srcOrd="0" destOrd="0" presId="urn:microsoft.com/office/officeart/2005/8/layout/vList2"/>
    <dgm:cxn modelId="{BE55A903-595D-4A8D-9E2D-31C0043369DE}" srcId="{6F84F787-5F99-452F-AD9B-0BD6125B0C3D}" destId="{90250D92-EAF1-4F2C-B772-CC48C11D0311}" srcOrd="1" destOrd="0" parTransId="{C1AE61F7-B862-470C-A4DB-65F078287B01}" sibTransId="{AC977458-9D6E-44DC-99C5-F628B9176A90}"/>
    <dgm:cxn modelId="{31F10C05-64EB-4924-B8E0-6160CF825C6F}" srcId="{90250D92-EAF1-4F2C-B772-CC48C11D0311}" destId="{4F0349F7-7124-4645-B7CB-EE5C90341F93}" srcOrd="0" destOrd="0" parTransId="{0768AB17-249D-4D7B-9E2E-F1DF4E858B00}" sibTransId="{81FB1A49-7F85-4AFF-A847-F85C470A74AF}"/>
    <dgm:cxn modelId="{0BA40420-F508-4BB2-B20F-AD08B22EF900}" type="presOf" srcId="{BBC7589A-44B1-448C-9A60-E32345CA41D8}" destId="{1058B408-714B-469A-BBE2-D78ACDE6ACB4}" srcOrd="0" destOrd="1" presId="urn:microsoft.com/office/officeart/2005/8/layout/vList2"/>
    <dgm:cxn modelId="{ADF04E26-3543-49A5-891B-9FB1EF73CB6D}" type="presOf" srcId="{90250D92-EAF1-4F2C-B772-CC48C11D0311}" destId="{2309305B-C855-4771-85E1-9B59415FD537}" srcOrd="0" destOrd="0" presId="urn:microsoft.com/office/officeart/2005/8/layout/vList2"/>
    <dgm:cxn modelId="{3224313E-18F2-4B88-9256-F2E22589FFC6}" type="presOf" srcId="{2D8D9A42-2405-4335-884B-C3A72D7CC801}" destId="{48C4D8D6-E7FC-4E3C-9F84-84133BB46313}" srcOrd="0" destOrd="2" presId="urn:microsoft.com/office/officeart/2005/8/layout/vList2"/>
    <dgm:cxn modelId="{BA1EED61-5785-4913-87C2-607BB9D65C7A}" srcId="{7F3EE7F4-5CF1-432E-A16A-EF1709181AEB}" destId="{31D8F70D-89DF-4EF2-95ED-23355DFA290D}" srcOrd="0" destOrd="0" parTransId="{4118F54B-9884-43E0-B07A-843CD0E5ADB0}" sibTransId="{D8AC031E-BB32-4D50-AFAA-EC4C772735F0}"/>
    <dgm:cxn modelId="{6CB91F42-DF72-465C-9107-0FA83B8C455D}" type="presOf" srcId="{70FF37A7-E49A-482F-A6C0-625EE7984433}" destId="{FF7806B7-21F3-44B1-B477-4D59751CB512}" srcOrd="0" destOrd="0" presId="urn:microsoft.com/office/officeart/2005/8/layout/vList2"/>
    <dgm:cxn modelId="{52036545-EDBE-4405-ADC5-21600FB05C6B}" type="presOf" srcId="{7544FEC6-C722-4DAB-84B0-FF77CAC913F4}" destId="{48C4D8D6-E7FC-4E3C-9F84-84133BB46313}" srcOrd="0" destOrd="1" presId="urn:microsoft.com/office/officeart/2005/8/layout/vList2"/>
    <dgm:cxn modelId="{0EDE2646-F6A6-431E-9D9D-69FC4056895A}" srcId="{70FF37A7-E49A-482F-A6C0-625EE7984433}" destId="{71901A0C-0249-4E93-B8D6-421AC62664C2}" srcOrd="0" destOrd="0" parTransId="{8CDD7288-EF21-4B85-9CA8-978E9CDE5508}" sibTransId="{1710ED73-CD8F-4C65-AC48-5621CF7A60D0}"/>
    <dgm:cxn modelId="{70AB6647-3A78-43D4-8A43-B8D4236CF243}" type="presOf" srcId="{7F3EE7F4-5CF1-432E-A16A-EF1709181AEB}" destId="{EC610065-CFB3-4CEF-BC1D-8B50BDA86689}" srcOrd="0" destOrd="0" presId="urn:microsoft.com/office/officeart/2005/8/layout/vList2"/>
    <dgm:cxn modelId="{5AB24849-6D47-453F-8A70-B59B91DD121F}" srcId="{6F84F787-5F99-452F-AD9B-0BD6125B0C3D}" destId="{70FF37A7-E49A-482F-A6C0-625EE7984433}" srcOrd="2" destOrd="0" parTransId="{63CB4CE9-5C0E-4423-9B40-C54AA269A988}" sibTransId="{6E062385-23B7-44D0-B850-9F3F4D9A1B64}"/>
    <dgm:cxn modelId="{4301014A-39A3-4795-8D43-E1BE0932501E}" srcId="{7F3EE7F4-5CF1-432E-A16A-EF1709181AEB}" destId="{7544FEC6-C722-4DAB-84B0-FF77CAC913F4}" srcOrd="1" destOrd="0" parTransId="{5D1DE248-25DD-4C71-A667-6C04A913892C}" sibTransId="{3D78BAD0-BFEF-4C07-AD84-18E4754D85CC}"/>
    <dgm:cxn modelId="{68CA7F6C-9466-4093-B7CD-F20C95CC9C65}" srcId="{70FF37A7-E49A-482F-A6C0-625EE7984433}" destId="{BBC7589A-44B1-448C-9A60-E32345CA41D8}" srcOrd="1" destOrd="0" parTransId="{CD1A0FDB-E5E4-4701-A60A-0CE64A1BD694}" sibTransId="{FD523608-33CF-46A5-80AB-BBF897216D6F}"/>
    <dgm:cxn modelId="{BA674E7E-F7A3-4076-A293-1A4DF7219686}" srcId="{7F3EE7F4-5CF1-432E-A16A-EF1709181AEB}" destId="{2D8D9A42-2405-4335-884B-C3A72D7CC801}" srcOrd="2" destOrd="0" parTransId="{7C74206E-2C73-4D28-A60F-E32A8C5F2EB6}" sibTransId="{5538DDC9-A4BB-453A-AA0B-762D8DC7EDEC}"/>
    <dgm:cxn modelId="{B238C78B-E8BC-42F7-AD62-AC8EB13D3320}" srcId="{90250D92-EAF1-4F2C-B772-CC48C11D0311}" destId="{E7354E7E-C81A-4E85-82A5-AAB1B9BDF023}" srcOrd="1" destOrd="0" parTransId="{3714DFBC-D870-4277-A7A8-1EF2708045F6}" sibTransId="{72362CD0-47C8-4D1C-BBBC-394965B03426}"/>
    <dgm:cxn modelId="{754E958C-F3DE-4FC3-A1C7-535CA8FA8B14}" type="presOf" srcId="{53A27A8A-87DF-4C73-8622-31AA5FFD4B1A}" destId="{A6170852-CD95-4A25-B089-D6B307265438}" srcOrd="0" destOrd="2" presId="urn:microsoft.com/office/officeart/2005/8/layout/vList2"/>
    <dgm:cxn modelId="{8F332E8F-74E0-4FCC-BC76-ED077A693DEE}" srcId="{90250D92-EAF1-4F2C-B772-CC48C11D0311}" destId="{53A27A8A-87DF-4C73-8622-31AA5FFD4B1A}" srcOrd="2" destOrd="0" parTransId="{6E24F92B-517B-476A-A483-ED4D6393F135}" sibTransId="{E6757AC4-D417-4F67-914A-E6F29D7E8F17}"/>
    <dgm:cxn modelId="{661B999A-FF09-4914-83EC-9752A0B6DFBA}" type="presOf" srcId="{E7354E7E-C81A-4E85-82A5-AAB1B9BDF023}" destId="{A6170852-CD95-4A25-B089-D6B307265438}" srcOrd="0" destOrd="1" presId="urn:microsoft.com/office/officeart/2005/8/layout/vList2"/>
    <dgm:cxn modelId="{A32B1BB6-92B0-4366-B170-A5AE63E07314}" type="presOf" srcId="{31D8F70D-89DF-4EF2-95ED-23355DFA290D}" destId="{48C4D8D6-E7FC-4E3C-9F84-84133BB46313}" srcOrd="0" destOrd="0" presId="urn:microsoft.com/office/officeart/2005/8/layout/vList2"/>
    <dgm:cxn modelId="{AF0007C4-DDEA-4E0C-9924-8AFC19D30F0F}" srcId="{6F84F787-5F99-452F-AD9B-0BD6125B0C3D}" destId="{7F3EE7F4-5CF1-432E-A16A-EF1709181AEB}" srcOrd="0" destOrd="0" parTransId="{41F9131A-82C0-45B3-84EB-25C445DFB798}" sibTransId="{C7FB9F7D-C9D7-4F24-801C-51D68C64976A}"/>
    <dgm:cxn modelId="{26D27AC4-7C7D-4033-BAB8-8C34EF17ED60}" type="presOf" srcId="{71901A0C-0249-4E93-B8D6-421AC62664C2}" destId="{1058B408-714B-469A-BBE2-D78ACDE6ACB4}" srcOrd="0" destOrd="0" presId="urn:microsoft.com/office/officeart/2005/8/layout/vList2"/>
    <dgm:cxn modelId="{6F1A20F1-9292-4C19-B26E-38E2F0663A85}" type="presOf" srcId="{4F0349F7-7124-4645-B7CB-EE5C90341F93}" destId="{A6170852-CD95-4A25-B089-D6B307265438}" srcOrd="0" destOrd="0" presId="urn:microsoft.com/office/officeart/2005/8/layout/vList2"/>
    <dgm:cxn modelId="{641FF6CF-18E6-4917-9E68-B3EE90E6A343}" type="presParOf" srcId="{85DAB027-F54C-44DC-BDBE-232ED77CC6C1}" destId="{EC610065-CFB3-4CEF-BC1D-8B50BDA86689}" srcOrd="0" destOrd="0" presId="urn:microsoft.com/office/officeart/2005/8/layout/vList2"/>
    <dgm:cxn modelId="{AADF9B8A-F4E3-4087-BF5A-48E4E5B75C10}" type="presParOf" srcId="{85DAB027-F54C-44DC-BDBE-232ED77CC6C1}" destId="{48C4D8D6-E7FC-4E3C-9F84-84133BB46313}" srcOrd="1" destOrd="0" presId="urn:microsoft.com/office/officeart/2005/8/layout/vList2"/>
    <dgm:cxn modelId="{FC91255D-65B1-4A4B-8EB7-9F83F5BA69DA}" type="presParOf" srcId="{85DAB027-F54C-44DC-BDBE-232ED77CC6C1}" destId="{2309305B-C855-4771-85E1-9B59415FD537}" srcOrd="2" destOrd="0" presId="urn:microsoft.com/office/officeart/2005/8/layout/vList2"/>
    <dgm:cxn modelId="{BB0C8D00-E4E0-4A9B-BB60-C9A5C011522B}" type="presParOf" srcId="{85DAB027-F54C-44DC-BDBE-232ED77CC6C1}" destId="{A6170852-CD95-4A25-B089-D6B307265438}" srcOrd="3" destOrd="0" presId="urn:microsoft.com/office/officeart/2005/8/layout/vList2"/>
    <dgm:cxn modelId="{4E8067A1-41E3-4637-85CB-17B38CE82D42}" type="presParOf" srcId="{85DAB027-F54C-44DC-BDBE-232ED77CC6C1}" destId="{FF7806B7-21F3-44B1-B477-4D59751CB512}" srcOrd="4" destOrd="0" presId="urn:microsoft.com/office/officeart/2005/8/layout/vList2"/>
    <dgm:cxn modelId="{EF54222F-E44B-4B55-A982-DF23AA7DB9B4}" type="presParOf" srcId="{85DAB027-F54C-44DC-BDBE-232ED77CC6C1}" destId="{1058B408-714B-469A-BBE2-D78ACDE6ACB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0065-CFB3-4CEF-BC1D-8B50BDA86689}">
      <dsp:nvSpPr>
        <dsp:cNvPr id="0" name=""/>
        <dsp:cNvSpPr/>
      </dsp:nvSpPr>
      <dsp:spPr>
        <a:xfrm>
          <a:off x="0" y="11774"/>
          <a:ext cx="8400233" cy="3946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9.1 Cardinality</a:t>
          </a:r>
        </a:p>
      </dsp:txBody>
      <dsp:txXfrm>
        <a:off x="19264" y="31038"/>
        <a:ext cx="8361705" cy="356095"/>
      </dsp:txXfrm>
    </dsp:sp>
    <dsp:sp modelId="{48C4D8D6-E7FC-4E3C-9F84-84133BB46313}">
      <dsp:nvSpPr>
        <dsp:cNvPr id="0" name=""/>
        <dsp:cNvSpPr/>
      </dsp:nvSpPr>
      <dsp:spPr>
        <a:xfrm>
          <a:off x="0" y="369476"/>
          <a:ext cx="8400233" cy="102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7" tIns="25400" rIns="142240" bIns="25400" numCol="1" spcCol="1270" anchor="t" anchorCtr="0">
          <a:noAutofit/>
        </a:bodyPr>
        <a:lstStyle/>
        <a:p>
          <a:pPr marL="228600" lvl="1" indent="-228600" algn="l" defTabSz="889000">
            <a:lnSpc>
              <a:spcPct val="100000"/>
            </a:lnSpc>
            <a:spcBef>
              <a:spcPct val="0"/>
            </a:spcBef>
            <a:spcAft>
              <a:spcPts val="0"/>
            </a:spcAft>
            <a:buChar char="•"/>
          </a:pPr>
          <a:r>
            <a:rPr lang="en-US" sz="2000" kern="1200" dirty="0"/>
            <a:t>Pigeonhole principle; dual pigeonhole principle. </a:t>
          </a:r>
        </a:p>
        <a:p>
          <a:pPr marL="228600" lvl="1" indent="-228600" algn="l" defTabSz="889000">
            <a:lnSpc>
              <a:spcPct val="100000"/>
            </a:lnSpc>
            <a:spcBef>
              <a:spcPct val="0"/>
            </a:spcBef>
            <a:spcAft>
              <a:spcPts val="0"/>
            </a:spcAft>
            <a:buChar char="•"/>
          </a:pPr>
          <a:r>
            <a:rPr lang="en-US" sz="2000" kern="1200" dirty="0"/>
            <a:t>Finite and infinite sets; cardinality; Cantor’s definition of same cardinality.</a:t>
          </a:r>
        </a:p>
        <a:p>
          <a:pPr marL="228600" lvl="1" indent="-228600" algn="l" defTabSz="889000">
            <a:lnSpc>
              <a:spcPct val="100000"/>
            </a:lnSpc>
            <a:spcBef>
              <a:spcPct val="0"/>
            </a:spcBef>
            <a:spcAft>
              <a:spcPts val="0"/>
            </a:spcAft>
            <a:buChar char="•"/>
          </a:pPr>
          <a:r>
            <a:rPr lang="en-SG" sz="2000" kern="1200" dirty="0"/>
            <a:t>Proving </a:t>
          </a:r>
          <a14:m xmlns:a14="http://schemas.microsoft.com/office/drawing/2010/main">
            <m:oMath xmlns:m="http://schemas.openxmlformats.org/officeDocument/2006/math">
              <m:d>
                <m:dPr>
                  <m:begChr m:val="|"/>
                  <m:endChr m:val="|"/>
                  <m:ctrlPr>
                    <a:rPr lang="en-US" sz="2000" b="0" i="1" kern="1200" smtClean="0">
                      <a:latin typeface="Cambria Math" panose="02040503050406030204" pitchFamily="18" charset="0"/>
                    </a:rPr>
                  </m:ctrlPr>
                </m:dPr>
                <m:e>
                  <m:r>
                    <a:rPr lang="en-US" sz="2000" b="0" i="1" kern="1200" smtClean="0">
                      <a:latin typeface="Cambria Math" panose="02040503050406030204" pitchFamily="18" charset="0"/>
                    </a:rPr>
                    <m:t>2</m:t>
                  </m:r>
                  <m:r>
                    <a:rPr lang="en-US" sz="2000" b="0" i="1" kern="1200" smtClean="0">
                      <a:latin typeface="Cambria Math" panose="02040503050406030204" pitchFamily="18" charset="0"/>
                      <a:ea typeface="Cambria Math" panose="02040503050406030204" pitchFamily="18" charset="0"/>
                    </a:rPr>
                    <m:t>ℤ</m:t>
                  </m:r>
                </m:e>
              </m:d>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ℤ</m:t>
              </m:r>
              <m:r>
                <a:rPr lang="en-US" sz="2000" b="0" i="1" kern="1200" smtClean="0">
                  <a:latin typeface="Cambria Math" panose="02040503050406030204" pitchFamily="18" charset="0"/>
                  <a:ea typeface="Cambria Math" panose="02040503050406030204" pitchFamily="18" charset="0"/>
                </a:rPr>
                <m:t>|</m:t>
              </m:r>
            </m:oMath>
          </a14:m>
          <a:r>
            <a:rPr lang="en-SG" sz="2000" kern="1200" dirty="0"/>
            <a:t>.</a:t>
          </a:r>
          <a:endParaRPr lang="en-US" sz="2000" kern="1200" dirty="0"/>
        </a:p>
      </dsp:txBody>
      <dsp:txXfrm>
        <a:off x="0" y="369476"/>
        <a:ext cx="8400233" cy="1026087"/>
      </dsp:txXfrm>
    </dsp:sp>
    <dsp:sp modelId="{2309305B-C855-4771-85E1-9B59415FD537}">
      <dsp:nvSpPr>
        <dsp:cNvPr id="0" name=""/>
        <dsp:cNvSpPr/>
      </dsp:nvSpPr>
      <dsp:spPr>
        <a:xfrm>
          <a:off x="0" y="1413595"/>
          <a:ext cx="8400233" cy="582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9.2 Countably Infinite</a:t>
          </a:r>
        </a:p>
      </dsp:txBody>
      <dsp:txXfrm>
        <a:off x="28416" y="1442011"/>
        <a:ext cx="8343401" cy="525264"/>
      </dsp:txXfrm>
    </dsp:sp>
    <dsp:sp modelId="{A6170852-CD95-4A25-B089-D6B307265438}">
      <dsp:nvSpPr>
        <dsp:cNvPr id="0" name=""/>
        <dsp:cNvSpPr/>
      </dsp:nvSpPr>
      <dsp:spPr>
        <a:xfrm>
          <a:off x="0" y="1985723"/>
          <a:ext cx="8400233" cy="988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7" tIns="25400" rIns="142240" bIns="25400" numCol="1" spcCol="1270" anchor="t" anchorCtr="0">
          <a:noAutofit/>
        </a:bodyPr>
        <a:lstStyle/>
        <a:p>
          <a:pPr marL="228600" lvl="1" indent="-228600" algn="l" defTabSz="889000">
            <a:lnSpc>
              <a:spcPct val="100000"/>
            </a:lnSpc>
            <a:spcBef>
              <a:spcPct val="0"/>
            </a:spcBef>
            <a:spcAft>
              <a:spcPts val="0"/>
            </a:spcAft>
            <a:buChar char="•"/>
          </a:pPr>
          <a:r>
            <a:rPr lang="en-US" sz="2000" kern="1200" dirty="0"/>
            <a:t>Definition of countably infinite; countable and uncountable sets.</a:t>
          </a:r>
        </a:p>
        <a:p>
          <a:pPr marL="228600" lvl="1" indent="-228600" algn="l" defTabSz="889000">
            <a:lnSpc>
              <a:spcPct val="100000"/>
            </a:lnSpc>
            <a:spcBef>
              <a:spcPct val="0"/>
            </a:spcBef>
            <a:spcAft>
              <a:spcPts val="0"/>
            </a:spcAft>
            <a:buChar char="•"/>
          </a:pPr>
          <a:r>
            <a:rPr lang="en-US" sz="2000" kern="1200" dirty="0"/>
            <a:t>Proving </a:t>
          </a:r>
          <a14:m xmlns:a14="http://schemas.microsoft.com/office/drawing/2010/main">
            <m:oMath xmlns:m="http://schemas.openxmlformats.org/officeDocument/2006/math">
              <m:r>
                <a:rPr lang="en-US" sz="2000" b="0" i="1" kern="1200" smtClean="0">
                  <a:latin typeface="Cambria Math" panose="02040503050406030204" pitchFamily="18" charset="0"/>
                  <a:ea typeface="Cambria Math" panose="02040503050406030204" pitchFamily="18" charset="0"/>
                </a:rPr>
                <m:t>ℤ</m:t>
              </m:r>
            </m:oMath>
          </a14:m>
          <a:r>
            <a:rPr lang="en-US" sz="2000" kern="1200" dirty="0"/>
            <a:t> , </a:t>
          </a:r>
          <a14:m xmlns:a14="http://schemas.microsoft.com/office/drawing/2010/main">
            <m:oMath xmlns:m="http://schemas.openxmlformats.org/officeDocument/2006/math">
              <m:sSup>
                <m:sSupPr>
                  <m:ctrlPr>
                    <a:rPr lang="en-US" sz="2000" i="1" kern="1200" smtClean="0">
                      <a:latin typeface="Cambria Math" panose="02040503050406030204" pitchFamily="18" charset="0"/>
                    </a:rPr>
                  </m:ctrlPr>
                </m:sSupPr>
                <m:e>
                  <m:r>
                    <a:rPr lang="en-US" sz="2000" i="1" kern="1200" smtClean="0">
                      <a:latin typeface="Cambria Math" panose="02040503050406030204" pitchFamily="18" charset="0"/>
                      <a:ea typeface="Cambria Math" panose="02040503050406030204" pitchFamily="18" charset="0"/>
                    </a:rPr>
                    <m:t>ℚ</m:t>
                  </m:r>
                </m:e>
                <m:sup>
                  <m:r>
                    <a:rPr lang="en-US" sz="2000" b="0" i="1" kern="1200" smtClean="0">
                      <a:latin typeface="Cambria Math" panose="02040503050406030204" pitchFamily="18" charset="0"/>
                    </a:rPr>
                    <m:t>+</m:t>
                  </m:r>
                </m:sup>
              </m:sSup>
            </m:oMath>
          </a14:m>
          <a:r>
            <a:rPr lang="en-US" sz="2000" kern="1200" dirty="0"/>
            <a:t> , and </a:t>
          </a:r>
          <a14:m xmlns:a14="http://schemas.microsoft.com/office/drawing/2010/main">
            <m:oMath xmlns:m="http://schemas.openxmlformats.org/officeDocument/2006/math">
              <m:sSup>
                <m:sSupPr>
                  <m:ctrlPr>
                    <a:rPr lang="en-US" sz="2000" i="1" kern="1200" smtClean="0">
                      <a:latin typeface="Cambria Math" panose="02040503050406030204" pitchFamily="18" charset="0"/>
                    </a:rPr>
                  </m:ctrlPr>
                </m:sSupPr>
                <m:e>
                  <m:r>
                    <a:rPr lang="en-US" sz="2000" i="1" kern="1200" smtClean="0">
                      <a:latin typeface="Cambria Math" panose="02040503050406030204" pitchFamily="18" charset="0"/>
                      <a:ea typeface="Cambria Math" panose="02040503050406030204" pitchFamily="18" charset="0"/>
                    </a:rPr>
                    <m:t>ℤ</m:t>
                  </m:r>
                </m:e>
                <m:sup>
                  <m:r>
                    <a:rPr lang="en-US" sz="2000" b="0" i="1" kern="1200" smtClean="0">
                      <a:latin typeface="Cambria Math" panose="02040503050406030204" pitchFamily="18" charset="0"/>
                    </a:rPr>
                    <m:t>+</m:t>
                  </m:r>
                </m:sup>
              </m:sSup>
              <m:sSup>
                <m:sSupPr>
                  <m:ctrlPr>
                    <a:rPr lang="en-US" sz="2000" i="1" kern="1200" smtClean="0">
                      <a:latin typeface="Cambria Math" panose="02040503050406030204" pitchFamily="18" charset="0"/>
                    </a:rPr>
                  </m:ctrlPr>
                </m:sSupPr>
                <m:e>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ℤ</m:t>
                  </m:r>
                </m:e>
                <m:sup>
                  <m:r>
                    <a:rPr lang="en-US" sz="2000" b="0" i="1" kern="1200" smtClean="0">
                      <a:latin typeface="Cambria Math" panose="02040503050406030204" pitchFamily="18" charset="0"/>
                    </a:rPr>
                    <m:t>+</m:t>
                  </m:r>
                </m:sup>
              </m:sSup>
            </m:oMath>
          </a14:m>
          <a:r>
            <a:rPr lang="en-US" sz="2000" kern="1200" dirty="0"/>
            <a:t> are countable.</a:t>
          </a:r>
        </a:p>
        <a:p>
          <a:pPr marL="228600" lvl="1" indent="-228600" algn="l" defTabSz="889000">
            <a:lnSpc>
              <a:spcPct val="100000"/>
            </a:lnSpc>
            <a:spcBef>
              <a:spcPct val="0"/>
            </a:spcBef>
            <a:spcAft>
              <a:spcPts val="0"/>
            </a:spcAft>
            <a:buChar char="•"/>
          </a:pPr>
          <a:r>
            <a:rPr lang="en-US" sz="2000" kern="1200" dirty="0"/>
            <a:t>Cartesian product; general Cartesian product, unions.</a:t>
          </a:r>
        </a:p>
      </dsp:txBody>
      <dsp:txXfrm>
        <a:off x="0" y="1985723"/>
        <a:ext cx="8400233" cy="988942"/>
      </dsp:txXfrm>
    </dsp:sp>
    <dsp:sp modelId="{FF7806B7-21F3-44B1-B477-4D59751CB512}">
      <dsp:nvSpPr>
        <dsp:cNvPr id="0" name=""/>
        <dsp:cNvSpPr/>
      </dsp:nvSpPr>
      <dsp:spPr>
        <a:xfrm>
          <a:off x="0" y="3105885"/>
          <a:ext cx="8400233" cy="5763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9.3 Countability via Sequences</a:t>
          </a:r>
        </a:p>
      </dsp:txBody>
      <dsp:txXfrm>
        <a:off x="28134" y="3134019"/>
        <a:ext cx="8343965" cy="520068"/>
      </dsp:txXfrm>
    </dsp:sp>
    <dsp:sp modelId="{1058B408-714B-469A-BBE2-D78ACDE6ACB4}">
      <dsp:nvSpPr>
        <dsp:cNvPr id="0" name=""/>
        <dsp:cNvSpPr/>
      </dsp:nvSpPr>
      <dsp:spPr>
        <a:xfrm>
          <a:off x="0" y="3579859"/>
          <a:ext cx="8400233" cy="1389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7" tIns="62230" rIns="348488" bIns="62230" numCol="1" spcCol="1270" anchor="t" anchorCtr="0">
          <a:noAutofit/>
        </a:bodyPr>
        <a:lstStyle/>
        <a:p>
          <a:pPr marL="285750" lvl="1" indent="-285750" algn="l" defTabSz="1689100">
            <a:lnSpc>
              <a:spcPct val="90000"/>
            </a:lnSpc>
            <a:spcBef>
              <a:spcPct val="0"/>
            </a:spcBef>
            <a:spcAft>
              <a:spcPct val="20000"/>
            </a:spcAft>
            <a:buChar char="•"/>
          </a:pPr>
          <a:endParaRPr lang="en-US" sz="3800" kern="1200"/>
        </a:p>
        <a:p>
          <a:pPr marL="285750" lvl="1" indent="-285750" algn="l" defTabSz="1689100">
            <a:lnSpc>
              <a:spcPct val="90000"/>
            </a:lnSpc>
            <a:spcBef>
              <a:spcPct val="0"/>
            </a:spcBef>
            <a:spcAft>
              <a:spcPct val="20000"/>
            </a:spcAft>
            <a:buChar char="•"/>
          </a:pPr>
          <a:endParaRPr lang="en-US" sz="3800" kern="1200"/>
        </a:p>
      </dsp:txBody>
      <dsp:txXfrm>
        <a:off x="0" y="3579859"/>
        <a:ext cx="8400233" cy="13892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SG"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9AF87D3-6609-4895-8881-950251D61054}" type="datetimeFigureOut">
              <a:rPr lang="en-SG" smtClean="0"/>
              <a:t>14/9/2022</a:t>
            </a:fld>
            <a:endParaRPr lang="en-SG"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SG"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SG"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388282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342420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996490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1071993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3546239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1149785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2313704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299770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753007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349803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3208689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2920768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742479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3833973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3670002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2670524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4132558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74634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4049347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3337917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3292250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3325" y="1262063"/>
            <a:ext cx="4541838" cy="3405187"/>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1287971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2541544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994962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2923124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2988493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400138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38429675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3444463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2448393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18280390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1774620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2959387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40449744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5235274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26709876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3496391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36788458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30432539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4315228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1811555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1247499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4009249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3890311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2185326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341640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14/9/2022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14/9/2022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14/9/2022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14/9/2022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14/9/2022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14/9/2022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14/9/2022</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14/9/2022</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14/9/2022</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14/9/2022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14/9/2022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14/9/2022</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hyperlink" Target="https://en.wikipedia.org/wiki/Georg_Canto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fif"/><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26" Type="http://schemas.openxmlformats.org/officeDocument/2006/relationships/image" Target="../media/image45.pn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2" Type="http://schemas.openxmlformats.org/officeDocument/2006/relationships/notesSlide" Target="../notesSlides/notesSlide12.xml"/><Relationship Id="rId16" Type="http://schemas.openxmlformats.org/officeDocument/2006/relationships/image" Target="../media/image35.png"/><Relationship Id="rId20" Type="http://schemas.openxmlformats.org/officeDocument/2006/relationships/image" Target="../media/image39.png"/><Relationship Id="rId29"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43.png"/><Relationship Id="rId5" Type="http://schemas.openxmlformats.org/officeDocument/2006/relationships/image" Target="../media/image14.png"/><Relationship Id="rId15" Type="http://schemas.openxmlformats.org/officeDocument/2006/relationships/image" Target="../media/image34.png"/><Relationship Id="rId23" Type="http://schemas.openxmlformats.org/officeDocument/2006/relationships/image" Target="../media/image42.png"/><Relationship Id="rId28" Type="http://schemas.openxmlformats.org/officeDocument/2006/relationships/image" Target="../media/image47.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5.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6.png"/><Relationship Id="rId30"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1.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1.png"/></Relationships>
</file>

<file path=ppt/slides/_rels/slide16.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710.png"/><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0.png"/><Relationship Id="rId4" Type="http://schemas.openxmlformats.org/officeDocument/2006/relationships/image" Target="../media/image51.png"/><Relationship Id="rId9" Type="http://schemas.openxmlformats.org/officeDocument/2006/relationships/image" Target="../media/image521.png"/></Relationships>
</file>

<file path=ppt/slides/_rels/slide17.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710.png"/><Relationship Id="rId7"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2.jpg"/><Relationship Id="rId5" Type="http://schemas.openxmlformats.org/officeDocument/2006/relationships/image" Target="../media/image51.jpg"/><Relationship Id="rId4" Type="http://schemas.openxmlformats.org/officeDocument/2006/relationships/image" Target="../media/image15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youtube.com/watch?v=Uj3_KqkI9Zo"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240.png"/><Relationship Id="rId10" Type="http://schemas.openxmlformats.org/officeDocument/2006/relationships/image" Target="../media/image64.jpeg"/><Relationship Id="rId4" Type="http://schemas.openxmlformats.org/officeDocument/2006/relationships/image" Target="../media/image620.png"/><Relationship Id="rId9" Type="http://schemas.openxmlformats.org/officeDocument/2006/relationships/image" Target="../media/image51.jpg"/></Relationships>
</file>

<file path=ppt/slides/_rels/slide24.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6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21.png"/><Relationship Id="rId5" Type="http://schemas.openxmlformats.org/officeDocument/2006/relationships/image" Target="../media/image310.png"/><Relationship Id="rId4" Type="http://schemas.openxmlformats.org/officeDocument/2006/relationships/image" Target="../media/image67.png"/></Relationships>
</file>

<file path=ppt/slides/_rels/slide2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341.png"/><Relationship Id="rId7" Type="http://schemas.openxmlformats.org/officeDocument/2006/relationships/image" Target="../media/image30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672.png"/><Relationship Id="rId4" Type="http://schemas.openxmlformats.org/officeDocument/2006/relationships/image" Target="../media/image351.png"/></Relationships>
</file>

<file path=ppt/slides/_rels/slide27.xml.rels><?xml version="1.0" encoding="UTF-8" standalone="yes"?>
<Relationships xmlns="http://schemas.openxmlformats.org/package/2006/relationships"><Relationship Id="rId3" Type="http://schemas.openxmlformats.org/officeDocument/2006/relationships/image" Target="../media/image320.png"/><Relationship Id="rId7" Type="http://schemas.openxmlformats.org/officeDocument/2006/relationships/image" Target="../media/image36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1.png"/><Relationship Id="rId4" Type="http://schemas.openxmlformats.org/officeDocument/2006/relationships/image" Target="../media/image70.png"/></Relationships>
</file>

<file path=ppt/slides/_rels/slide2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youtube.com/watch?v=Uj3_KqkI9Zo" TargetMode="External"/><Relationship Id="rId4" Type="http://schemas.openxmlformats.org/officeDocument/2006/relationships/image" Target="../media/image380.png"/></Relationships>
</file>

<file path=ppt/slides/_rels/slide29.xml.rels><?xml version="1.0" encoding="UTF-8" standalone="yes"?>
<Relationships xmlns="http://schemas.openxmlformats.org/package/2006/relationships"><Relationship Id="rId8" Type="http://schemas.openxmlformats.org/officeDocument/2006/relationships/image" Target="../media/image441.png"/><Relationship Id="rId3" Type="http://schemas.openxmlformats.org/officeDocument/2006/relationships/image" Target="../media/image370.png"/><Relationship Id="rId7" Type="http://schemas.openxmlformats.org/officeDocument/2006/relationships/image" Target="../media/image71.jpe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21.png"/><Relationship Id="rId5" Type="http://schemas.openxmlformats.org/officeDocument/2006/relationships/image" Target="../media/image412.png"/><Relationship Id="rId4" Type="http://schemas.openxmlformats.org/officeDocument/2006/relationships/image" Target="../media/image630.pn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46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18" Type="http://schemas.openxmlformats.org/officeDocument/2006/relationships/image" Target="../media/image89.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83.png"/><Relationship Id="rId17" Type="http://schemas.openxmlformats.org/officeDocument/2006/relationships/image" Target="../media/image88.png"/><Relationship Id="rId2" Type="http://schemas.openxmlformats.org/officeDocument/2006/relationships/notesSlide" Target="../notesSlides/notesSlide32.xml"/><Relationship Id="rId16"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5" Type="http://schemas.openxmlformats.org/officeDocument/2006/relationships/image" Target="../media/image8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85.png"/></Relationships>
</file>

<file path=ppt/slides/_rels/slide3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34.xml.rels><?xml version="1.0" encoding="UTF-8" standalone="yes"?>
<Relationships xmlns="http://schemas.openxmlformats.org/package/2006/relationships"><Relationship Id="rId3" Type="http://schemas.openxmlformats.org/officeDocument/2006/relationships/image" Target="../media/image68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71.jpeg"/><Relationship Id="rId4" Type="http://schemas.openxmlformats.org/officeDocument/2006/relationships/image" Target="../media/image691.png"/></Relationships>
</file>

<file path=ppt/slides/_rels/slide35.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74.jpg"/></Relationships>
</file>

<file path=ppt/slides/_rels/slide37.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38.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0.png"/><Relationship Id="rId7" Type="http://schemas.openxmlformats.org/officeDocument/2006/relationships/image" Target="../media/image55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40.png"/><Relationship Id="rId5" Type="http://schemas.openxmlformats.org/officeDocument/2006/relationships/image" Target="../media/image530.png"/><Relationship Id="rId4" Type="http://schemas.openxmlformats.org/officeDocument/2006/relationships/image" Target="../media/image4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61.png"/></Relationships>
</file>

<file path=ppt/slides/_rels/slide41.xml.rels><?xml version="1.0" encoding="UTF-8" standalone="yes"?>
<Relationships xmlns="http://schemas.openxmlformats.org/package/2006/relationships"><Relationship Id="rId8" Type="http://schemas.openxmlformats.org/officeDocument/2006/relationships/image" Target="../media/image580.png"/><Relationship Id="rId13" Type="http://schemas.openxmlformats.org/officeDocument/2006/relationships/image" Target="../media/image631.png"/><Relationship Id="rId18" Type="http://schemas.openxmlformats.org/officeDocument/2006/relationships/image" Target="../media/image680.png"/><Relationship Id="rId26" Type="http://schemas.openxmlformats.org/officeDocument/2006/relationships/image" Target="../media/image760.png"/><Relationship Id="rId3" Type="http://schemas.openxmlformats.org/officeDocument/2006/relationships/image" Target="../media/image491.png"/><Relationship Id="rId21" Type="http://schemas.openxmlformats.org/officeDocument/2006/relationships/image" Target="../media/image711.png"/><Relationship Id="rId7" Type="http://schemas.openxmlformats.org/officeDocument/2006/relationships/image" Target="../media/image571.png"/><Relationship Id="rId12" Type="http://schemas.openxmlformats.org/officeDocument/2006/relationships/image" Target="../media/image621.png"/><Relationship Id="rId17" Type="http://schemas.openxmlformats.org/officeDocument/2006/relationships/image" Target="../media/image671.png"/><Relationship Id="rId25" Type="http://schemas.openxmlformats.org/officeDocument/2006/relationships/image" Target="../media/image750.png"/><Relationship Id="rId2" Type="http://schemas.openxmlformats.org/officeDocument/2006/relationships/notesSlide" Target="../notesSlides/notesSlide41.xml"/><Relationship Id="rId16" Type="http://schemas.openxmlformats.org/officeDocument/2006/relationships/image" Target="../media/image661.png"/><Relationship Id="rId20" Type="http://schemas.openxmlformats.org/officeDocument/2006/relationships/image" Target="../media/image700.png"/><Relationship Id="rId29" Type="http://schemas.openxmlformats.org/officeDocument/2006/relationships/image" Target="../media/image790.png"/><Relationship Id="rId1" Type="http://schemas.openxmlformats.org/officeDocument/2006/relationships/slideLayout" Target="../slideLayouts/slideLayout2.xml"/><Relationship Id="rId6" Type="http://schemas.openxmlformats.org/officeDocument/2006/relationships/image" Target="../media/image561.png"/><Relationship Id="rId11" Type="http://schemas.openxmlformats.org/officeDocument/2006/relationships/image" Target="../media/image611.png"/><Relationship Id="rId24" Type="http://schemas.openxmlformats.org/officeDocument/2006/relationships/image" Target="../media/image740.png"/><Relationship Id="rId5" Type="http://schemas.openxmlformats.org/officeDocument/2006/relationships/image" Target="../media/image510.png"/><Relationship Id="rId15" Type="http://schemas.openxmlformats.org/officeDocument/2006/relationships/image" Target="../media/image650.png"/><Relationship Id="rId23" Type="http://schemas.openxmlformats.org/officeDocument/2006/relationships/image" Target="../media/image730.png"/><Relationship Id="rId28" Type="http://schemas.openxmlformats.org/officeDocument/2006/relationships/image" Target="../media/image780.png"/><Relationship Id="rId10" Type="http://schemas.openxmlformats.org/officeDocument/2006/relationships/image" Target="../media/image600.png"/><Relationship Id="rId19" Type="http://schemas.openxmlformats.org/officeDocument/2006/relationships/image" Target="../media/image690.png"/><Relationship Id="rId31" Type="http://schemas.openxmlformats.org/officeDocument/2006/relationships/image" Target="../media/image810.png"/><Relationship Id="rId4" Type="http://schemas.openxmlformats.org/officeDocument/2006/relationships/image" Target="../media/image501.png"/><Relationship Id="rId9" Type="http://schemas.openxmlformats.org/officeDocument/2006/relationships/image" Target="../media/image591.png"/><Relationship Id="rId14" Type="http://schemas.openxmlformats.org/officeDocument/2006/relationships/image" Target="../media/image64.png"/><Relationship Id="rId22" Type="http://schemas.openxmlformats.org/officeDocument/2006/relationships/image" Target="../media/image720.png"/><Relationship Id="rId27" Type="http://schemas.openxmlformats.org/officeDocument/2006/relationships/image" Target="../media/image770.png"/><Relationship Id="rId30" Type="http://schemas.openxmlformats.org/officeDocument/2006/relationships/image" Target="../media/image800.png"/></Relationships>
</file>

<file path=ppt/slides/_rels/slide4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8.png"/></Relationships>
</file>

<file path=ppt/slides/_rels/slide45.xml.rels><?xml version="1.0" encoding="UTF-8" standalone="yes"?>
<Relationships xmlns="http://schemas.openxmlformats.org/package/2006/relationships"><Relationship Id="rId8" Type="http://schemas.openxmlformats.org/officeDocument/2006/relationships/image" Target="../media/image590.png"/><Relationship Id="rId3" Type="http://schemas.openxmlformats.org/officeDocument/2006/relationships/image" Target="../media/image490.png"/><Relationship Id="rId7" Type="http://schemas.openxmlformats.org/officeDocument/2006/relationships/image" Target="../media/image99.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101.png"/><Relationship Id="rId4" Type="http://schemas.openxmlformats.org/officeDocument/2006/relationships/image" Target="../media/image990.png"/><Relationship Id="rId9" Type="http://schemas.openxmlformats.org/officeDocument/2006/relationships/image" Target="../media/image102.png"/></Relationships>
</file>

<file path=ppt/slides/_rels/slide46.xml.rels><?xml version="1.0" encoding="UTF-8" standalone="yes"?>
<Relationships xmlns="http://schemas.openxmlformats.org/package/2006/relationships"><Relationship Id="rId3" Type="http://schemas.openxmlformats.org/officeDocument/2006/relationships/image" Target="../media/image490.png"/><Relationship Id="rId7" Type="http://schemas.openxmlformats.org/officeDocument/2006/relationships/image" Target="../media/image105.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610.png"/><Relationship Id="rId4" Type="http://schemas.openxmlformats.org/officeDocument/2006/relationships/image" Target="../media/image102.png"/></Relationships>
</file>

<file path=ppt/slides/_rels/slide47.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7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9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4089400"/>
            <a:ext cx="6858000" cy="902325"/>
          </a:xfrm>
        </p:spPr>
        <p:txBody>
          <a:bodyPr>
            <a:normAutofit/>
          </a:bodyPr>
          <a:lstStyle/>
          <a:p>
            <a:r>
              <a:rPr lang="en-SG" sz="3300" dirty="0"/>
              <a:t>Aaron Tan</a:t>
            </a:r>
            <a:endParaRPr lang="en-SG" dirty="0"/>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0025" algn="l"/>
                <a:tab pos="1882775" algn="l"/>
                <a:tab pos="2290763" algn="l"/>
                <a:tab pos="4125913" algn="l"/>
                <a:tab pos="655002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a:p>
            <a:pPr>
              <a:tabLst>
                <a:tab pos="200025" algn="l"/>
                <a:tab pos="1882775" algn="l"/>
                <a:tab pos="4125913" algn="l"/>
                <a:tab pos="6550025" algn="l"/>
                <a:tab pos="8612188" algn="l"/>
              </a:tabLst>
            </a:pP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23" name="Rounded Rectangle 22"/>
          <p:cNvSpPr/>
          <p:nvPr/>
        </p:nvSpPr>
        <p:spPr>
          <a:xfrm>
            <a:off x="644577" y="2152650"/>
            <a:ext cx="7809875" cy="1152682"/>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itle 1">
            <a:extLst>
              <a:ext uri="{FF2B5EF4-FFF2-40B4-BE49-F238E27FC236}">
                <a16:creationId xmlns:a16="http://schemas.microsoft.com/office/drawing/2014/main" id="{7F4BB1FB-ECB8-4C34-A686-8EAEC97F385B}"/>
              </a:ext>
            </a:extLst>
          </p:cNvPr>
          <p:cNvSpPr txBox="1">
            <a:spLocks/>
          </p:cNvSpPr>
          <p:nvPr/>
        </p:nvSpPr>
        <p:spPr>
          <a:xfrm>
            <a:off x="948179" y="2415055"/>
            <a:ext cx="7247642" cy="6278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SG" sz="3600" dirty="0">
                <a:solidFill>
                  <a:schemeClr val="bg1"/>
                </a:solidFill>
                <a:latin typeface="+mn-lt"/>
              </a:rPr>
              <a:t>Lecture 9: Cardinality</a:t>
            </a:r>
          </a:p>
        </p:txBody>
      </p:sp>
      <p:sp>
        <p:nvSpPr>
          <p:cNvPr id="29" name="Oval 28">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4F20FAF-1A84-4B5E-B25F-9F4FB9D6C609}"/>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3F0307B-96DF-4CD0-AA85-8CB1663EE41B}"/>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77483CF1-5028-443A-AC79-DE907F6F840D}"/>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C2ACABCD-D4FC-40A3-B0E1-2701D6C7E25D}"/>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B42D16CC-3BB4-4D9F-B38B-0972860D620E}"/>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64064EDA-1031-4693-BFEF-1B1C10B0E229}"/>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C377E5ED-8422-4361-96F1-5050017D7A13}"/>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8A50E4F4-6C13-451D-9390-27F6816101CC}"/>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9" name="TextBox 18">
            <a:extLst>
              <a:ext uri="{FF2B5EF4-FFF2-40B4-BE49-F238E27FC236}">
                <a16:creationId xmlns:a16="http://schemas.microsoft.com/office/drawing/2014/main" id="{AE0A44B1-9BFB-4BB8-940C-A463184ED72D}"/>
              </a:ext>
            </a:extLst>
          </p:cNvPr>
          <p:cNvSpPr txBox="1"/>
          <p:nvPr/>
        </p:nvSpPr>
        <p:spPr>
          <a:xfrm>
            <a:off x="101700" y="6362437"/>
            <a:ext cx="2408081" cy="369332"/>
          </a:xfrm>
          <a:prstGeom prst="rect">
            <a:avLst/>
          </a:prstGeom>
          <a:solidFill>
            <a:schemeClr val="accent4">
              <a:lumMod val="20000"/>
              <a:lumOff val="80000"/>
            </a:schemeClr>
          </a:solidFill>
        </p:spPr>
        <p:txBody>
          <a:bodyPr wrap="square" rtlCol="0">
            <a:spAutoFit/>
          </a:bodyPr>
          <a:lstStyle/>
          <a:p>
            <a:pPr algn="ctr"/>
            <a:r>
              <a:rPr lang="en-US" dirty="0"/>
              <a:t>AY2022/23 Semester 1</a:t>
            </a:r>
            <a:endParaRPr lang="en-SG" dirty="0"/>
          </a:p>
        </p:txBody>
      </p:sp>
      <p:sp>
        <p:nvSpPr>
          <p:cNvPr id="20" name="TextBox 19">
            <a:extLst>
              <a:ext uri="{FF2B5EF4-FFF2-40B4-BE49-F238E27FC236}">
                <a16:creationId xmlns:a16="http://schemas.microsoft.com/office/drawing/2014/main" id="{3D891A9B-6FFF-4072-88FA-75D79D582027}"/>
              </a:ext>
            </a:extLst>
          </p:cNvPr>
          <p:cNvSpPr txBox="1"/>
          <p:nvPr/>
        </p:nvSpPr>
        <p:spPr>
          <a:xfrm>
            <a:off x="2592658" y="6105031"/>
            <a:ext cx="3958684" cy="646331"/>
          </a:xfrm>
          <a:prstGeom prst="rect">
            <a:avLst/>
          </a:prstGeom>
          <a:noFill/>
        </p:spPr>
        <p:txBody>
          <a:bodyPr wrap="square" rtlCol="0">
            <a:spAutoFit/>
          </a:bodyPr>
          <a:lstStyle/>
          <a:p>
            <a:r>
              <a:rPr lang="en-US" dirty="0"/>
              <a:t>Part of the contents here is taken from Dr Wong Tin Lok’s lecture notes. </a:t>
            </a:r>
            <a:endParaRPr lang="en-SG" dirty="0"/>
          </a:p>
        </p:txBody>
      </p:sp>
      <p:sp>
        <p:nvSpPr>
          <p:cNvPr id="21" name="Oval 20">
            <a:extLst>
              <a:ext uri="{FF2B5EF4-FFF2-40B4-BE49-F238E27FC236}">
                <a16:creationId xmlns:a16="http://schemas.microsoft.com/office/drawing/2014/main" id="{D54E2C26-D930-477D-BF0A-B4D52508C2BC}"/>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C7BA5C7C-FF03-45C9-BBEE-D15FDEADD963}"/>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DD5D9BB9-5A15-46EA-87EF-03988F05C7BA}"/>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40000"/>
                    <a:lumOff val="60000"/>
                  </a:schemeClr>
                </a:solidFill>
              </a:rPr>
              <a:t>Cardinality</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Cardinality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grpSp>
        <p:nvGrpSpPr>
          <p:cNvPr id="21" name="Group 20"/>
          <p:cNvGrpSpPr/>
          <p:nvPr/>
        </p:nvGrpSpPr>
        <p:grpSpPr>
          <a:xfrm>
            <a:off x="324356" y="932024"/>
            <a:ext cx="8238334" cy="1815884"/>
            <a:chOff x="993228" y="4598517"/>
            <a:chExt cx="8238334" cy="1815884"/>
          </a:xfrm>
        </p:grpSpPr>
        <p:sp>
          <p:nvSpPr>
            <p:cNvPr id="23" name="Rectangle 22"/>
            <p:cNvSpPr/>
            <p:nvPr/>
          </p:nvSpPr>
          <p:spPr>
            <a:xfrm>
              <a:off x="993228" y="4598519"/>
              <a:ext cx="8238334" cy="181588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TextBox 24"/>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Cardinality</a:t>
              </a:r>
            </a:p>
          </p:txBody>
        </p:sp>
        <mc:AlternateContent xmlns:mc="http://schemas.openxmlformats.org/markup-compatibility/2006" xmlns:a14="http://schemas.microsoft.com/office/drawing/2010/main">
          <mc:Choice Requires="a14">
            <p:sp>
              <p:nvSpPr>
                <p:cNvPr id="26" name="TextBox 25"/>
                <p:cNvSpPr txBox="1"/>
                <p:nvPr/>
              </p:nvSpPr>
              <p:spPr>
                <a:xfrm>
                  <a:off x="1109374" y="5089172"/>
                  <a:ext cx="8060758" cy="1277273"/>
                </a:xfrm>
                <a:prstGeom prst="rect">
                  <a:avLst/>
                </a:prstGeom>
                <a:noFill/>
              </p:spPr>
              <p:txBody>
                <a:bodyPr wrap="square" rtlCol="0">
                  <a:spAutoFit/>
                </a:bodyPr>
                <a:lstStyle/>
                <a:p>
                  <a:pPr>
                    <a:spcAft>
                      <a:spcPts val="300"/>
                    </a:spcAft>
                  </a:pPr>
                  <a:r>
                    <a:rPr lang="en-US" sz="2400" dirty="0"/>
                    <a:t>The </a:t>
                  </a:r>
                  <a:r>
                    <a:rPr lang="en-US" sz="2400" b="1" dirty="0"/>
                    <a:t>cardinality</a:t>
                  </a:r>
                  <a:r>
                    <a:rPr lang="en-US" sz="2400" dirty="0"/>
                    <a:t> of a finite set </a:t>
                  </a:r>
                  <a14:m>
                    <m:oMath xmlns:m="http://schemas.openxmlformats.org/officeDocument/2006/math">
                      <m:r>
                        <a:rPr lang="en-US" sz="2400" i="1" dirty="0" smtClean="0">
                          <a:latin typeface="Cambria Math" panose="02040503050406030204" pitchFamily="18" charset="0"/>
                        </a:rPr>
                        <m:t>𝑆</m:t>
                      </m:r>
                    </m:oMath>
                  </a14:m>
                  <a:r>
                    <a:rPr lang="en-US" sz="2400" dirty="0"/>
                    <a:t>, denoted </a:t>
                  </a:r>
                  <a14:m>
                    <m:oMath xmlns:m="http://schemas.openxmlformats.org/officeDocument/2006/math">
                      <m:r>
                        <a:rPr lang="en-SG" sz="2400" dirty="0">
                          <a:latin typeface="Cambria Math" panose="02040503050406030204" pitchFamily="18" charset="0"/>
                        </a:rPr>
                        <m:t>|</m:t>
                      </m:r>
                      <m:r>
                        <a:rPr lang="en-US" sz="2400" i="1" dirty="0">
                          <a:latin typeface="Cambria Math" panose="02040503050406030204" pitchFamily="18" charset="0"/>
                        </a:rPr>
                        <m:t>𝑆</m:t>
                      </m:r>
                      <m:r>
                        <a:rPr lang="en-SG" sz="2400" b="0" i="1" dirty="0" smtClean="0">
                          <a:latin typeface="Cambria Math" panose="02040503050406030204" pitchFamily="18" charset="0"/>
                        </a:rPr>
                        <m:t>|</m:t>
                      </m:r>
                    </m:oMath>
                  </a14:m>
                  <a:r>
                    <a:rPr lang="en-US" sz="2400" dirty="0"/>
                    <a:t>, is</a:t>
                  </a:r>
                </a:p>
                <a:p>
                  <a:pPr>
                    <a:spcAft>
                      <a:spcPts val="300"/>
                    </a:spcAft>
                    <a:tabLst>
                      <a:tab pos="892175" algn="l"/>
                      <a:tab pos="1343025" algn="l"/>
                    </a:tabLst>
                  </a:pPr>
                  <a:r>
                    <a:rPr lang="en-US" sz="2400" dirty="0"/>
                    <a:t>	(</a:t>
                  </a:r>
                  <a:r>
                    <a:rPr lang="en-US" sz="2400" dirty="0" err="1"/>
                    <a:t>i</a:t>
                  </a:r>
                  <a:r>
                    <a:rPr lang="en-US" sz="2400" dirty="0"/>
                    <a:t>) 	0 if </a:t>
                  </a:r>
                  <a14:m>
                    <m:oMath xmlns:m="http://schemas.openxmlformats.org/officeDocument/2006/math">
                      <m:r>
                        <a:rPr lang="en-SG" sz="2400" b="0" i="1" smtClean="0">
                          <a:latin typeface="Cambria Math" panose="02040503050406030204" pitchFamily="18" charset="0"/>
                        </a:rPr>
                        <m:t>𝑆</m:t>
                      </m:r>
                      <m:r>
                        <a:rPr lang="en-SG" sz="2400" b="0" i="1" smtClean="0">
                          <a:latin typeface="Cambria Math" panose="02040503050406030204" pitchFamily="18" charset="0"/>
                        </a:rPr>
                        <m:t>=∅</m:t>
                      </m:r>
                    </m:oMath>
                  </a14:m>
                  <a:r>
                    <a:rPr lang="en-US" sz="2400" dirty="0"/>
                    <a:t>, or</a:t>
                  </a:r>
                </a:p>
                <a:p>
                  <a:pPr>
                    <a:spcAft>
                      <a:spcPts val="600"/>
                    </a:spcAft>
                    <a:tabLst>
                      <a:tab pos="892175" algn="l"/>
                      <a:tab pos="1343025" algn="l"/>
                      <a:tab pos="1433513" algn="l"/>
                    </a:tabLst>
                  </a:pPr>
                  <a:r>
                    <a:rPr lang="en-US" sz="2400" dirty="0"/>
                    <a:t>	(ii) 	</a:t>
                  </a:r>
                  <a14:m>
                    <m:oMath xmlns:m="http://schemas.openxmlformats.org/officeDocument/2006/math">
                      <m:r>
                        <a:rPr lang="en-US" sz="2400" i="1" dirty="0" smtClean="0">
                          <a:latin typeface="Cambria Math" panose="02040503050406030204" pitchFamily="18" charset="0"/>
                        </a:rPr>
                        <m:t>𝑛</m:t>
                      </m:r>
                    </m:oMath>
                  </a14:m>
                  <a:r>
                    <a:rPr lang="en-US" sz="2400" dirty="0"/>
                    <a:t> if </a:t>
                  </a:r>
                  <a14:m>
                    <m:oMath xmlns:m="http://schemas.openxmlformats.org/officeDocument/2006/math">
                      <m:r>
                        <a:rPr lang="en-SG" sz="2400" b="0" i="1" smtClean="0">
                          <a:latin typeface="Cambria Math" panose="02040503050406030204" pitchFamily="18" charset="0"/>
                        </a:rPr>
                        <m:t>𝑓</m:t>
                      </m:r>
                      <m:r>
                        <a:rPr lang="en-SG" sz="2400" b="0" i="1" smtClean="0">
                          <a:latin typeface="Cambria Math" panose="02040503050406030204" pitchFamily="18" charset="0"/>
                        </a:rPr>
                        <m:t>:</m:t>
                      </m:r>
                      <m:r>
                        <a:rPr lang="en-SG" sz="2400" b="0" i="1" smtClean="0">
                          <a:latin typeface="Cambria Math" panose="02040503050406030204" pitchFamily="18" charset="0"/>
                        </a:rPr>
                        <m:t>𝑆</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ℤ</m:t>
                          </m:r>
                        </m:e>
                        <m:sub>
                          <m:r>
                            <a:rPr lang="en-SG" sz="2400" b="0" i="1" smtClean="0">
                              <a:latin typeface="Cambria Math" panose="02040503050406030204" pitchFamily="18" charset="0"/>
                              <a:ea typeface="Cambria Math" panose="02040503050406030204" pitchFamily="18" charset="0"/>
                            </a:rPr>
                            <m:t>𝑛</m:t>
                          </m:r>
                        </m:sub>
                      </m:sSub>
                    </m:oMath>
                  </a14:m>
                  <a:r>
                    <a:rPr lang="en-US" sz="2400" dirty="0"/>
                    <a:t> is a bijection.</a:t>
                  </a:r>
                </a:p>
              </p:txBody>
            </p:sp>
          </mc:Choice>
          <mc:Fallback xmlns="">
            <p:sp>
              <p:nvSpPr>
                <p:cNvPr id="26" name="TextBox 25"/>
                <p:cNvSpPr txBox="1">
                  <a:spLocks noRot="1" noChangeAspect="1" noMove="1" noResize="1" noEditPoints="1" noAdjustHandles="1" noChangeArrowheads="1" noChangeShapeType="1" noTextEdit="1"/>
                </p:cNvSpPr>
                <p:nvPr/>
              </p:nvSpPr>
              <p:spPr>
                <a:xfrm>
                  <a:off x="1109374" y="5089172"/>
                  <a:ext cx="8060758" cy="1277273"/>
                </a:xfrm>
                <a:prstGeom prst="rect">
                  <a:avLst/>
                </a:prstGeom>
                <a:blipFill>
                  <a:blip r:embed="rId3"/>
                  <a:stretch>
                    <a:fillRect l="-1134" t="-3810" b="-9524"/>
                  </a:stretch>
                </a:blipFill>
              </p:spPr>
              <p:txBody>
                <a:bodyPr/>
                <a:lstStyle/>
                <a:p>
                  <a:r>
                    <a:rPr lang="en-SG">
                      <a:noFill/>
                    </a:rPr>
                    <a:t> </a:t>
                  </a:r>
                </a:p>
              </p:txBody>
            </p:sp>
          </mc:Fallback>
        </mc:AlternateContent>
      </p:grpSp>
      <p:sp>
        <p:nvSpPr>
          <p:cNvPr id="33" name="Oval 32">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7" name="Group 26">
            <a:extLst>
              <a:ext uri="{FF2B5EF4-FFF2-40B4-BE49-F238E27FC236}">
                <a16:creationId xmlns:a16="http://schemas.microsoft.com/office/drawing/2014/main" id="{866BD405-97D5-4391-90C9-770104347F75}"/>
              </a:ext>
            </a:extLst>
          </p:cNvPr>
          <p:cNvGrpSpPr/>
          <p:nvPr/>
        </p:nvGrpSpPr>
        <p:grpSpPr>
          <a:xfrm>
            <a:off x="415123" y="2931297"/>
            <a:ext cx="8008955" cy="1464936"/>
            <a:chOff x="993227" y="4598517"/>
            <a:chExt cx="8008955" cy="1464936"/>
          </a:xfrm>
        </p:grpSpPr>
        <p:sp>
          <p:nvSpPr>
            <p:cNvPr id="35" name="Rectangle 34">
              <a:extLst>
                <a:ext uri="{FF2B5EF4-FFF2-40B4-BE49-F238E27FC236}">
                  <a16:creationId xmlns:a16="http://schemas.microsoft.com/office/drawing/2014/main" id="{E1616266-865D-46E7-9505-3446B451A275}"/>
                </a:ext>
              </a:extLst>
            </p:cNvPr>
            <p:cNvSpPr/>
            <p:nvPr/>
          </p:nvSpPr>
          <p:spPr>
            <a:xfrm>
              <a:off x="993228" y="4598518"/>
              <a:ext cx="8008954" cy="1464935"/>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Rectangle 36">
              <a:extLst>
                <a:ext uri="{FF2B5EF4-FFF2-40B4-BE49-F238E27FC236}">
                  <a16:creationId xmlns:a16="http://schemas.microsoft.com/office/drawing/2014/main" id="{2649BBE0-3B2B-4CDB-A695-72783B5E4905}"/>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TextBox 44">
              <a:extLst>
                <a:ext uri="{FF2B5EF4-FFF2-40B4-BE49-F238E27FC236}">
                  <a16:creationId xmlns:a16="http://schemas.microsoft.com/office/drawing/2014/main" id="{0941511E-D2E2-41A1-8B3C-30189087E8D9}"/>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Equality of Cardinality of Finite Sets</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91A18F9-1633-40CE-8CD6-B886FC53F1C4}"/>
                    </a:ext>
                  </a:extLst>
                </p:cNvPr>
                <p:cNvSpPr txBox="1"/>
                <p:nvPr/>
              </p:nvSpPr>
              <p:spPr>
                <a:xfrm>
                  <a:off x="1109375" y="5193984"/>
                  <a:ext cx="7675980" cy="869469"/>
                </a:xfrm>
                <a:prstGeom prst="rect">
                  <a:avLst/>
                </a:prstGeom>
                <a:noFill/>
              </p:spPr>
              <p:txBody>
                <a:bodyPr wrap="square" rtlCol="0">
                  <a:spAutoFit/>
                </a:bodyPr>
                <a:lstStyle/>
                <a:p>
                  <a:pPr>
                    <a:spcAft>
                      <a:spcPts val="300"/>
                    </a:spcAft>
                  </a:pPr>
                  <a:r>
                    <a:rPr lang="en-US" sz="2400" dirty="0"/>
                    <a:t>L</a:t>
                  </a:r>
                  <a14:m>
                    <m:oMath xmlns:m="http://schemas.openxmlformats.org/officeDocument/2006/math">
                      <m:r>
                        <m:rPr>
                          <m:sty m:val="p"/>
                        </m:rPr>
                        <a:rPr lang="en-US" sz="2400" b="0" i="0" dirty="0" smtClean="0">
                          <a:latin typeface="Cambria Math" panose="02040503050406030204" pitchFamily="18" charset="0"/>
                        </a:rPr>
                        <m:t>et</m:t>
                      </m:r>
                      <m:r>
                        <a:rPr lang="en-US" sz="2400" b="0" i="0" dirty="0" smtClean="0">
                          <a:latin typeface="Cambria Math" panose="02040503050406030204" pitchFamily="18" charset="0"/>
                        </a:rPr>
                        <m:t> </m:t>
                      </m:r>
                      <m:r>
                        <a:rPr lang="en-SG" sz="2400" b="0" i="1" smtClean="0">
                          <a:latin typeface="Cambria Math" panose="02040503050406030204" pitchFamily="18" charset="0"/>
                        </a:rPr>
                        <m:t>𝐴</m:t>
                      </m:r>
                    </m:oMath>
                  </a14:m>
                  <a:r>
                    <a:rPr lang="en-US" sz="2400" dirty="0"/>
                    <a:t> and </a:t>
                  </a:r>
                  <a14:m>
                    <m:oMath xmlns:m="http://schemas.openxmlformats.org/officeDocument/2006/math">
                      <m:r>
                        <a:rPr lang="en-US" sz="2400" i="1" dirty="0" smtClean="0">
                          <a:latin typeface="Cambria Math" panose="02040503050406030204" pitchFamily="18" charset="0"/>
                        </a:rPr>
                        <m:t>𝐵</m:t>
                      </m:r>
                    </m:oMath>
                  </a14:m>
                  <a:r>
                    <a:rPr lang="en-US" sz="2400" dirty="0"/>
                    <a:t> be any finite sets. </a:t>
                  </a:r>
                </a:p>
                <a:p>
                  <a:pPr>
                    <a:spcAft>
                      <a:spcPts val="300"/>
                    </a:spcAft>
                  </a:pPr>
                  <a14:m>
                    <m:oMath xmlns:m="http://schemas.openxmlformats.org/officeDocument/2006/math">
                      <m:d>
                        <m:dPr>
                          <m:begChr m:val="|"/>
                          <m:endChr m:val="|"/>
                          <m:ctrlPr>
                            <a:rPr lang="en-SG" sz="2400" b="0" i="1" dirty="0" smtClean="0">
                              <a:latin typeface="Cambria Math" panose="02040503050406030204" pitchFamily="18" charset="0"/>
                            </a:rPr>
                          </m:ctrlPr>
                        </m:dPr>
                        <m:e>
                          <m:r>
                            <a:rPr lang="en-US" sz="2400" i="1" dirty="0" smtClean="0">
                              <a:latin typeface="Cambria Math" panose="02040503050406030204" pitchFamily="18" charset="0"/>
                            </a:rPr>
                            <m:t>𝐴</m:t>
                          </m:r>
                        </m:e>
                      </m:d>
                      <m:r>
                        <a:rPr lang="en-SG" sz="2400" b="0" i="1" dirty="0" smtClean="0">
                          <a:latin typeface="Cambria Math" panose="02040503050406030204" pitchFamily="18" charset="0"/>
                        </a:rPr>
                        <m:t>=|</m:t>
                      </m:r>
                      <m:r>
                        <a:rPr lang="en-US" sz="2400" i="1" dirty="0" smtClean="0">
                          <a:latin typeface="Cambria Math" panose="02040503050406030204" pitchFamily="18" charset="0"/>
                        </a:rPr>
                        <m:t>𝐵</m:t>
                      </m:r>
                      <m:r>
                        <a:rPr lang="en-SG" sz="2400" b="0" i="1" dirty="0" smtClean="0">
                          <a:latin typeface="Cambria Math" panose="02040503050406030204" pitchFamily="18" charset="0"/>
                        </a:rPr>
                        <m:t>|</m:t>
                      </m:r>
                    </m:oMath>
                  </a14:m>
                  <a:r>
                    <a:rPr lang="en-US" sz="2400" dirty="0"/>
                    <a:t> </a:t>
                  </a:r>
                  <a:r>
                    <a:rPr lang="en-US" sz="2400" dirty="0" err="1"/>
                    <a:t>iff</a:t>
                  </a:r>
                  <a:r>
                    <a:rPr lang="en-US" sz="2400" dirty="0"/>
                    <a:t> there is a bijection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oMath>
                  </a14:m>
                  <a:r>
                    <a:rPr lang="en-US" sz="2400" dirty="0"/>
                    <a:t>.</a:t>
                  </a:r>
                </a:p>
              </p:txBody>
            </p:sp>
          </mc:Choice>
          <mc:Fallback xmlns="">
            <p:sp>
              <p:nvSpPr>
                <p:cNvPr id="46" name="TextBox 45">
                  <a:extLst>
                    <a:ext uri="{FF2B5EF4-FFF2-40B4-BE49-F238E27FC236}">
                      <a16:creationId xmlns:a16="http://schemas.microsoft.com/office/drawing/2014/main" id="{D91A18F9-1633-40CE-8CD6-B886FC53F1C4}"/>
                    </a:ext>
                  </a:extLst>
                </p:cNvPr>
                <p:cNvSpPr txBox="1">
                  <a:spLocks noRot="1" noChangeAspect="1" noMove="1" noResize="1" noEditPoints="1" noAdjustHandles="1" noChangeArrowheads="1" noChangeShapeType="1" noTextEdit="1"/>
                </p:cNvSpPr>
                <p:nvPr/>
              </p:nvSpPr>
              <p:spPr>
                <a:xfrm>
                  <a:off x="1109375" y="5193984"/>
                  <a:ext cx="7675980" cy="869469"/>
                </a:xfrm>
                <a:prstGeom prst="rect">
                  <a:avLst/>
                </a:prstGeom>
                <a:blipFill>
                  <a:blip r:embed="rId4"/>
                  <a:stretch>
                    <a:fillRect l="-1191" t="-5634" b="-15493"/>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A5F50584-6C11-4E80-B825-AC5E723FC3B7}"/>
                  </a:ext>
                </a:extLst>
              </p:cNvPr>
              <p:cNvSpPr txBox="1"/>
              <p:nvPr/>
            </p:nvSpPr>
            <p:spPr>
              <a:xfrm>
                <a:off x="461095" y="4579623"/>
                <a:ext cx="7962981" cy="1815882"/>
              </a:xfrm>
              <a:prstGeom prst="rect">
                <a:avLst/>
              </a:prstGeom>
              <a:noFill/>
            </p:spPr>
            <p:txBody>
              <a:bodyPr wrap="square" rtlCol="0">
                <a:spAutoFit/>
              </a:bodyPr>
              <a:lstStyle/>
              <a:p>
                <a:r>
                  <a:rPr lang="en-US" sz="2400" dirty="0"/>
                  <a:t>Proof (sketch)</a:t>
                </a:r>
              </a:p>
              <a:p>
                <a:pPr marL="457200" indent="-457200">
                  <a:buAutoNum type="arabicPeriod"/>
                </a:pPr>
                <a:r>
                  <a:rPr lang="en-US" sz="2200" dirty="0"/>
                  <a:t>(</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t>) This follows from the two Pigeonhole Principles.</a:t>
                </a:r>
              </a:p>
              <a:p>
                <a:pPr marL="444500" indent="-444500"/>
                <a:r>
                  <a:rPr lang="en-SG" sz="2200" dirty="0"/>
                  <a:t>2.	</a:t>
                </a:r>
                <a:r>
                  <a:rPr lang="en-US" sz="2200" dirty="0"/>
                  <a:t>(</a:t>
                </a:r>
                <a14:m>
                  <m:oMath xmlns:m="http://schemas.openxmlformats.org/officeDocument/2006/math">
                    <m:r>
                      <a:rPr lang="en-US" sz="2200" i="1">
                        <a:latin typeface="Cambria Math" panose="02040503050406030204" pitchFamily="18" charset="0"/>
                        <a:ea typeface="Cambria Math" panose="02040503050406030204" pitchFamily="18" charset="0"/>
                      </a:rPr>
                      <m:t>⇒</m:t>
                    </m:r>
                  </m:oMath>
                </a14:m>
                <a:r>
                  <a:rPr lang="en-US" sz="2200" dirty="0"/>
                  <a:t>) If </a:t>
                </a:r>
                <a14:m>
                  <m:oMath xmlns:m="http://schemas.openxmlformats.org/officeDocument/2006/math">
                    <m:r>
                      <a:rPr lang="en-US" sz="2200" i="1" dirty="0">
                        <a:latin typeface="Cambria Math" panose="02040503050406030204" pitchFamily="18" charset="0"/>
                      </a:rPr>
                      <m:t>𝐴</m:t>
                    </m:r>
                    <m:r>
                      <a:rPr lang="en-US" sz="2200" i="1" dirty="0">
                        <a:latin typeface="Cambria Math" panose="02040503050406030204" pitchFamily="18" charset="0"/>
                      </a:rPr>
                      <m:t>={</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𝑎</m:t>
                        </m:r>
                      </m:e>
                      <m:sub>
                        <m:r>
                          <a:rPr lang="en-US" sz="2200" i="1" dirty="0">
                            <a:latin typeface="Cambria Math" panose="02040503050406030204" pitchFamily="18" charset="0"/>
                          </a:rPr>
                          <m:t>1</m:t>
                        </m:r>
                      </m:sub>
                    </m:sSub>
                    <m:r>
                      <a:rPr lang="en-US" sz="2200" i="1" dirty="0">
                        <a:latin typeface="Cambria Math" panose="02040503050406030204" pitchFamily="18" charset="0"/>
                      </a:rPr>
                      <m:t>,</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𝑎</m:t>
                        </m:r>
                      </m:e>
                      <m:sub>
                        <m:r>
                          <a:rPr lang="en-US" sz="2200" i="1" dirty="0">
                            <a:latin typeface="Cambria Math" panose="02040503050406030204" pitchFamily="18" charset="0"/>
                          </a:rPr>
                          <m:t>2</m:t>
                        </m:r>
                      </m:sub>
                    </m:sSub>
                    <m:r>
                      <a:rPr lang="en-US" sz="2200" i="1" dirty="0">
                        <a:latin typeface="Cambria Math" panose="02040503050406030204" pitchFamily="18" charset="0"/>
                      </a:rPr>
                      <m:t>,</m:t>
                    </m:r>
                    <m:r>
                      <a:rPr lang="en-US" sz="2200" i="1" dirty="0">
                        <a:latin typeface="Cambria Math" panose="02040503050406030204" pitchFamily="18" charset="0"/>
                        <a:ea typeface="Cambria Math" panose="02040503050406030204" pitchFamily="18" charset="0"/>
                      </a:rPr>
                      <m:t>⋯,</m:t>
                    </m:r>
                    <m:sSub>
                      <m:sSubPr>
                        <m:ctrlPr>
                          <a:rPr lang="en-US" sz="2200" i="1" dirty="0">
                            <a:latin typeface="Cambria Math" panose="02040503050406030204" pitchFamily="18" charset="0"/>
                            <a:ea typeface="Cambria Math" panose="02040503050406030204" pitchFamily="18" charset="0"/>
                          </a:rPr>
                        </m:ctrlPr>
                      </m:sSubPr>
                      <m:e>
                        <m:r>
                          <a:rPr lang="en-US" sz="2200" i="1" dirty="0">
                            <a:latin typeface="Cambria Math" panose="02040503050406030204" pitchFamily="18" charset="0"/>
                            <a:ea typeface="Cambria Math" panose="02040503050406030204" pitchFamily="18" charset="0"/>
                          </a:rPr>
                          <m:t>𝑎</m:t>
                        </m:r>
                      </m:e>
                      <m:sub>
                        <m:r>
                          <a:rPr lang="en-US" sz="2200" b="0" i="1" dirty="0" smtClean="0">
                            <a:latin typeface="Cambria Math" panose="02040503050406030204" pitchFamily="18" charset="0"/>
                            <a:ea typeface="Cambria Math" panose="02040503050406030204" pitchFamily="18" charset="0"/>
                          </a:rPr>
                          <m:t>𝑛</m:t>
                        </m:r>
                      </m:sub>
                    </m:sSub>
                    <m:r>
                      <a:rPr lang="en-US" sz="2200" i="1" dirty="0">
                        <a:latin typeface="Cambria Math" panose="02040503050406030204" pitchFamily="18" charset="0"/>
                        <a:ea typeface="Cambria Math" panose="02040503050406030204" pitchFamily="18" charset="0"/>
                      </a:rPr>
                      <m:t>}</m:t>
                    </m:r>
                  </m:oMath>
                </a14:m>
                <a:r>
                  <a:rPr lang="en-US" sz="2200" dirty="0"/>
                  <a:t> and </a:t>
                </a:r>
                <a14:m>
                  <m:oMath xmlns:m="http://schemas.openxmlformats.org/officeDocument/2006/math">
                    <m:r>
                      <a:rPr lang="en-US" sz="2200" i="1" dirty="0">
                        <a:latin typeface="Cambria Math" panose="02040503050406030204" pitchFamily="18" charset="0"/>
                      </a:rPr>
                      <m:t>𝐵</m:t>
                    </m:r>
                    <m:r>
                      <a:rPr lang="en-US" sz="2200" i="1" dirty="0">
                        <a:latin typeface="Cambria Math" panose="02040503050406030204" pitchFamily="18" charset="0"/>
                      </a:rPr>
                      <m:t>={</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𝑏</m:t>
                        </m:r>
                      </m:e>
                      <m:sub>
                        <m:r>
                          <a:rPr lang="en-US" sz="2200" i="1" dirty="0">
                            <a:latin typeface="Cambria Math" panose="02040503050406030204" pitchFamily="18" charset="0"/>
                          </a:rPr>
                          <m:t>1</m:t>
                        </m:r>
                      </m:sub>
                    </m:sSub>
                    <m:r>
                      <a:rPr lang="en-US" sz="2200" i="1" dirty="0">
                        <a:latin typeface="Cambria Math" panose="02040503050406030204" pitchFamily="18" charset="0"/>
                      </a:rPr>
                      <m:t>,</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𝑏</m:t>
                        </m:r>
                      </m:e>
                      <m:sub>
                        <m:r>
                          <a:rPr lang="en-US" sz="2200" i="1" dirty="0">
                            <a:latin typeface="Cambria Math" panose="02040503050406030204" pitchFamily="18" charset="0"/>
                          </a:rPr>
                          <m:t>2</m:t>
                        </m:r>
                      </m:sub>
                    </m:sSub>
                    <m:r>
                      <a:rPr lang="en-US" sz="2200" i="1" dirty="0">
                        <a:latin typeface="Cambria Math" panose="02040503050406030204" pitchFamily="18" charset="0"/>
                      </a:rPr>
                      <m:t>,</m:t>
                    </m:r>
                    <m:r>
                      <a:rPr lang="en-US" sz="2200" i="1" dirty="0">
                        <a:latin typeface="Cambria Math" panose="02040503050406030204" pitchFamily="18" charset="0"/>
                        <a:ea typeface="Cambria Math" panose="02040503050406030204" pitchFamily="18" charset="0"/>
                      </a:rPr>
                      <m:t>⋯,</m:t>
                    </m:r>
                    <m:sSub>
                      <m:sSubPr>
                        <m:ctrlPr>
                          <a:rPr lang="en-US" sz="2200" i="1" dirty="0">
                            <a:latin typeface="Cambria Math" panose="02040503050406030204" pitchFamily="18" charset="0"/>
                            <a:ea typeface="Cambria Math" panose="02040503050406030204" pitchFamily="18" charset="0"/>
                          </a:rPr>
                        </m:ctrlPr>
                      </m:sSubPr>
                      <m:e>
                        <m:r>
                          <a:rPr lang="en-US" sz="2200" i="1" dirty="0">
                            <a:latin typeface="Cambria Math" panose="02040503050406030204" pitchFamily="18" charset="0"/>
                            <a:ea typeface="Cambria Math" panose="02040503050406030204" pitchFamily="18" charset="0"/>
                          </a:rPr>
                          <m:t>𝑏</m:t>
                        </m:r>
                      </m:e>
                      <m:sub>
                        <m:r>
                          <a:rPr lang="en-US" sz="2200" i="1" dirty="0">
                            <a:latin typeface="Cambria Math" panose="02040503050406030204" pitchFamily="18" charset="0"/>
                            <a:ea typeface="Cambria Math" panose="02040503050406030204" pitchFamily="18" charset="0"/>
                          </a:rPr>
                          <m:t>𝑛</m:t>
                        </m:r>
                      </m:sub>
                    </m:sSub>
                    <m:r>
                      <a:rPr lang="en-US" sz="2200" i="1" dirty="0">
                        <a:latin typeface="Cambria Math" panose="02040503050406030204" pitchFamily="18" charset="0"/>
                        <a:ea typeface="Cambria Math" panose="02040503050406030204" pitchFamily="18" charset="0"/>
                      </a:rPr>
                      <m:t>}</m:t>
                    </m:r>
                  </m:oMath>
                </a14:m>
                <a:r>
                  <a:rPr lang="en-SG" sz="2200" dirty="0"/>
                  <a:t> , then the function </a:t>
                </a:r>
                <a14:m>
                  <m:oMath xmlns:m="http://schemas.openxmlformats.org/officeDocument/2006/math">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𝐵</m:t>
                    </m:r>
                  </m:oMath>
                </a14:m>
                <a:r>
                  <a:rPr lang="en-SG" sz="2200" dirty="0"/>
                  <a:t> satisfying </a:t>
                </a:r>
                <a14:m>
                  <m:oMath xmlns:m="http://schemas.openxmlformats.org/officeDocument/2006/math">
                    <m:sSub>
                      <m:sSubPr>
                        <m:ctrlPr>
                          <a:rPr lang="en-SG" sz="2200" i="1">
                            <a:latin typeface="Cambria Math" panose="02040503050406030204" pitchFamily="18" charset="0"/>
                          </a:rPr>
                        </m:ctrlPr>
                      </m:sSubPr>
                      <m:e>
                        <m:r>
                          <a:rPr lang="en-US" sz="2200" i="1">
                            <a:latin typeface="Cambria Math" panose="02040503050406030204" pitchFamily="18" charset="0"/>
                          </a:rPr>
                          <m:t>𝑓</m:t>
                        </m:r>
                        <m:r>
                          <a:rPr lang="en-US" sz="2200" i="1">
                            <a:latin typeface="Cambria Math" panose="02040503050406030204" pitchFamily="18" charset="0"/>
                          </a:rPr>
                          <m:t>(</m:t>
                        </m:r>
                        <m:r>
                          <a:rPr lang="en-US" sz="2200" i="1">
                            <a:latin typeface="Cambria Math" panose="02040503050406030204" pitchFamily="18" charset="0"/>
                          </a:rPr>
                          <m:t>𝑎</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𝑏</m:t>
                        </m:r>
                      </m:e>
                      <m:sub>
                        <m:r>
                          <a:rPr lang="en-US" sz="2200" i="1" dirty="0">
                            <a:latin typeface="Cambria Math" panose="02040503050406030204" pitchFamily="18" charset="0"/>
                          </a:rPr>
                          <m:t>𝑖</m:t>
                        </m:r>
                      </m:sub>
                    </m:sSub>
                  </m:oMath>
                </a14:m>
                <a:r>
                  <a:rPr lang="en-SG" sz="2200" dirty="0"/>
                  <a:t> for </a:t>
                </a:r>
                <a14:m>
                  <m:oMath xmlns:m="http://schemas.openxmlformats.org/officeDocument/2006/math">
                    <m:r>
                      <a:rPr lang="en-US" sz="2200" b="0" i="1" smtClean="0">
                        <a:latin typeface="Cambria Math" panose="02040503050406030204" pitchFamily="18" charset="0"/>
                      </a:rPr>
                      <m:t>𝑖</m:t>
                    </m:r>
                    <m:r>
                      <a:rPr lang="en-US" sz="2200" b="0" i="1" smtClean="0">
                        <a:latin typeface="Cambria Math" panose="02040503050406030204" pitchFamily="18" charset="0"/>
                        <a:ea typeface="Cambria Math" panose="02040503050406030204" pitchFamily="18" charset="0"/>
                      </a:rPr>
                      <m:t>∈{1,2,⋯,</m:t>
                    </m:r>
                    <m:r>
                      <a:rPr lang="en-US" sz="2200" b="0" i="1" smtClean="0">
                        <a:latin typeface="Cambria Math" panose="02040503050406030204" pitchFamily="18" charset="0"/>
                        <a:ea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m:t>
                    </m:r>
                  </m:oMath>
                </a14:m>
                <a:r>
                  <a:rPr lang="en-SG" sz="2200" dirty="0"/>
                  <a:t> is a bijection.</a:t>
                </a:r>
              </a:p>
            </p:txBody>
          </p:sp>
        </mc:Choice>
        <mc:Fallback xmlns="">
          <p:sp>
            <p:nvSpPr>
              <p:cNvPr id="47" name="TextBox 46">
                <a:extLst>
                  <a:ext uri="{FF2B5EF4-FFF2-40B4-BE49-F238E27FC236}">
                    <a16:creationId xmlns:a16="http://schemas.microsoft.com/office/drawing/2014/main" id="{A5F50584-6C11-4E80-B825-AC5E723FC3B7}"/>
                  </a:ext>
                </a:extLst>
              </p:cNvPr>
              <p:cNvSpPr txBox="1">
                <a:spLocks noRot="1" noChangeAspect="1" noMove="1" noResize="1" noEditPoints="1" noAdjustHandles="1" noChangeArrowheads="1" noChangeShapeType="1" noTextEdit="1"/>
              </p:cNvSpPr>
              <p:nvPr/>
            </p:nvSpPr>
            <p:spPr>
              <a:xfrm>
                <a:off x="461095" y="4579623"/>
                <a:ext cx="7962981" cy="1815882"/>
              </a:xfrm>
              <a:prstGeom prst="rect">
                <a:avLst/>
              </a:prstGeom>
              <a:blipFill>
                <a:blip r:embed="rId5"/>
                <a:stretch>
                  <a:fillRect l="-1225" t="-2685" b="-6040"/>
                </a:stretch>
              </a:blipFill>
            </p:spPr>
            <p:txBody>
              <a:bodyPr/>
              <a:lstStyle/>
              <a:p>
                <a:r>
                  <a:rPr lang="en-SG">
                    <a:noFill/>
                  </a:rPr>
                  <a:t> </a:t>
                </a:r>
              </a:p>
            </p:txBody>
          </p:sp>
        </mc:Fallback>
      </mc:AlternateContent>
      <p:sp>
        <p:nvSpPr>
          <p:cNvPr id="28" name="Oval 27">
            <a:extLst>
              <a:ext uri="{FF2B5EF4-FFF2-40B4-BE49-F238E27FC236}">
                <a16:creationId xmlns:a16="http://schemas.microsoft.com/office/drawing/2014/main" id="{3E6F65A8-EDA7-491D-8861-A24EBBCC518D}"/>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BA85AF1C-7197-4E22-B3E0-58991D1B8DA0}"/>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F3F156FA-512A-4B91-B684-EA5571499E8E}"/>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6F3E258E-66AC-452D-BA5F-6E2AF5C3DFBE}"/>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3C1B9714-BB6A-4E44-91E3-9A6117D53561}"/>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2E192FFB-2BEA-4296-9E9F-761E7CB5CB04}"/>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ED002143-A5FB-45B0-8BCF-6063D65313A2}"/>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2A1C0EB0-5E9A-4358-BF62-96EA07962A27}"/>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9ED1CF4D-138D-4E11-98F9-7C767660F25B}"/>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010DA364-9A18-42CA-ADBA-E7DC89B1312F}"/>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E93EFC3-D107-46CD-90D2-681FCAB99433}"/>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486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
                                            <p:txEl>
                                              <p:pRg st="0" end="0"/>
                                            </p:txEl>
                                          </p:spTgt>
                                        </p:tgtEl>
                                        <p:attrNameLst>
                                          <p:attrName>style.visibility</p:attrName>
                                        </p:attrNameLst>
                                      </p:cBhvr>
                                      <p:to>
                                        <p:strVal val="visible"/>
                                      </p:to>
                                    </p:set>
                                    <p:animEffect transition="in" filter="dissolve">
                                      <p:cBhvr>
                                        <p:cTn id="12" dur="500"/>
                                        <p:tgtEl>
                                          <p:spTgt spid="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
                                            <p:txEl>
                                              <p:pRg st="1" end="1"/>
                                            </p:txEl>
                                          </p:spTgt>
                                        </p:tgtEl>
                                        <p:attrNameLst>
                                          <p:attrName>style.visibility</p:attrName>
                                        </p:attrNameLst>
                                      </p:cBhvr>
                                      <p:to>
                                        <p:strVal val="visible"/>
                                      </p:to>
                                    </p:set>
                                    <p:animEffect transition="in" filter="dissolve">
                                      <p:cBhvr>
                                        <p:cTn id="17" dur="500"/>
                                        <p:tgtEl>
                                          <p:spTgt spid="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
                                            <p:txEl>
                                              <p:pRg st="2" end="2"/>
                                            </p:txEl>
                                          </p:spTgt>
                                        </p:tgtEl>
                                        <p:attrNameLst>
                                          <p:attrName>style.visibility</p:attrName>
                                        </p:attrNameLst>
                                      </p:cBhvr>
                                      <p:to>
                                        <p:strVal val="visible"/>
                                      </p:to>
                                    </p:set>
                                    <p:animEffect transition="in" filter="dissolve">
                                      <p:cBhvr>
                                        <p:cTn id="22" dur="500"/>
                                        <p:tgtEl>
                                          <p:spTgt spid="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40000"/>
                    <a:lumOff val="60000"/>
                  </a:schemeClr>
                </a:solidFill>
              </a:rPr>
              <a:t>Cardinality</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Cardinality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33" name="Oval 32">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7" name="Group 26">
            <a:extLst>
              <a:ext uri="{FF2B5EF4-FFF2-40B4-BE49-F238E27FC236}">
                <a16:creationId xmlns:a16="http://schemas.microsoft.com/office/drawing/2014/main" id="{4AF4CBDA-2FFF-4502-B300-A93A51AC8A81}"/>
              </a:ext>
            </a:extLst>
          </p:cNvPr>
          <p:cNvGrpSpPr/>
          <p:nvPr/>
        </p:nvGrpSpPr>
        <p:grpSpPr>
          <a:xfrm>
            <a:off x="369739" y="4186654"/>
            <a:ext cx="8511384" cy="1365172"/>
            <a:chOff x="993228" y="4598517"/>
            <a:chExt cx="8238334" cy="1365172"/>
          </a:xfrm>
        </p:grpSpPr>
        <p:sp>
          <p:nvSpPr>
            <p:cNvPr id="35" name="Rectangle 34">
              <a:extLst>
                <a:ext uri="{FF2B5EF4-FFF2-40B4-BE49-F238E27FC236}">
                  <a16:creationId xmlns:a16="http://schemas.microsoft.com/office/drawing/2014/main" id="{BDD68542-6C30-48A2-ABEB-ADA260AEC0A4}"/>
                </a:ext>
              </a:extLst>
            </p:cNvPr>
            <p:cNvSpPr/>
            <p:nvPr/>
          </p:nvSpPr>
          <p:spPr>
            <a:xfrm>
              <a:off x="993228" y="4598518"/>
              <a:ext cx="8238334" cy="136517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Rectangle 36">
              <a:extLst>
                <a:ext uri="{FF2B5EF4-FFF2-40B4-BE49-F238E27FC236}">
                  <a16:creationId xmlns:a16="http://schemas.microsoft.com/office/drawing/2014/main" id="{4182FFA9-A24B-40D8-8564-E6AB4E839E90}"/>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TextBox 44">
              <a:extLst>
                <a:ext uri="{FF2B5EF4-FFF2-40B4-BE49-F238E27FC236}">
                  <a16:creationId xmlns:a16="http://schemas.microsoft.com/office/drawing/2014/main" id="{51FDCC47-730A-4687-A892-F3371DF03071}"/>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Same Cardinality (Cantor)</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78F9BAD-4102-4E18-9048-2D4E1247F65D}"/>
                    </a:ext>
                  </a:extLst>
                </p:cNvPr>
                <p:cNvSpPr txBox="1"/>
                <p:nvPr/>
              </p:nvSpPr>
              <p:spPr>
                <a:xfrm>
                  <a:off x="1109374" y="5089172"/>
                  <a:ext cx="8122188" cy="830997"/>
                </a:xfrm>
                <a:prstGeom prst="rect">
                  <a:avLst/>
                </a:prstGeom>
                <a:noFill/>
              </p:spPr>
              <p:txBody>
                <a:bodyPr wrap="square" rtlCol="0">
                  <a:spAutoFit/>
                </a:bodyPr>
                <a:lstStyle/>
                <a:p>
                  <a:pPr>
                    <a:spcAft>
                      <a:spcPts val="600"/>
                    </a:spcAft>
                  </a:pPr>
                  <a:r>
                    <a:rPr lang="en-US" sz="2400" dirty="0"/>
                    <a:t>Given any two sets </a:t>
                  </a:r>
                  <a14:m>
                    <m:oMath xmlns:m="http://schemas.openxmlformats.org/officeDocument/2006/math">
                      <m:r>
                        <a:rPr lang="en-US" sz="2400" i="1" dirty="0" smtClean="0">
                          <a:latin typeface="Cambria Math" panose="02040503050406030204" pitchFamily="18" charset="0"/>
                        </a:rPr>
                        <m:t>𝐴</m:t>
                      </m:r>
                    </m:oMath>
                  </a14:m>
                  <a:r>
                    <a:rPr lang="en-US" sz="2400" dirty="0"/>
                    <a:t> and </a:t>
                  </a:r>
                  <a14:m>
                    <m:oMath xmlns:m="http://schemas.openxmlformats.org/officeDocument/2006/math">
                      <m:r>
                        <a:rPr lang="en-US" sz="2400" i="1" dirty="0" smtClean="0">
                          <a:latin typeface="Cambria Math" panose="02040503050406030204" pitchFamily="18" charset="0"/>
                        </a:rPr>
                        <m:t>𝐵</m:t>
                      </m:r>
                    </m:oMath>
                  </a14:m>
                  <a:r>
                    <a:rPr lang="en-US" sz="2400" dirty="0"/>
                    <a:t>. </a:t>
                  </a:r>
                  <a14:m>
                    <m:oMath xmlns:m="http://schemas.openxmlformats.org/officeDocument/2006/math">
                      <m:r>
                        <a:rPr lang="en-US" sz="2400" i="1" dirty="0" smtClean="0">
                          <a:latin typeface="Cambria Math" panose="02040503050406030204" pitchFamily="18" charset="0"/>
                        </a:rPr>
                        <m:t>𝐴</m:t>
                      </m:r>
                    </m:oMath>
                  </a14:m>
                  <a:r>
                    <a:rPr lang="en-US" sz="2400" dirty="0"/>
                    <a:t> is said to have the </a:t>
                  </a:r>
                  <a:r>
                    <a:rPr lang="en-US" sz="2400" b="1" dirty="0"/>
                    <a:t>same</a:t>
                  </a:r>
                  <a:r>
                    <a:rPr lang="en-US" sz="2400" dirty="0"/>
                    <a:t> </a:t>
                  </a:r>
                  <a:r>
                    <a:rPr lang="en-US" sz="2400" b="1" dirty="0"/>
                    <a:t>cardinality</a:t>
                  </a:r>
                  <a:r>
                    <a:rPr lang="en-US" sz="2400" dirty="0"/>
                    <a:t> as </a:t>
                  </a:r>
                  <a14:m>
                    <m:oMath xmlns:m="http://schemas.openxmlformats.org/officeDocument/2006/math">
                      <m:r>
                        <a:rPr lang="en-US" sz="2400" i="1" dirty="0" smtClean="0">
                          <a:latin typeface="Cambria Math" panose="02040503050406030204" pitchFamily="18" charset="0"/>
                        </a:rPr>
                        <m:t>𝐵</m:t>
                      </m:r>
                    </m:oMath>
                  </a14:m>
                  <a:r>
                    <a:rPr lang="en-US" sz="2400" dirty="0"/>
                    <a:t>, written as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𝐴</m:t>
                      </m:r>
                      <m:r>
                        <a:rPr lang="en-US" sz="2400" i="1" dirty="0" smtClean="0">
                          <a:latin typeface="Cambria Math" panose="02040503050406030204" pitchFamily="18" charset="0"/>
                        </a:rPr>
                        <m:t>|=|</m:t>
                      </m:r>
                      <m:r>
                        <a:rPr lang="en-US" sz="2400" i="1" dirty="0" smtClean="0">
                          <a:latin typeface="Cambria Math" panose="02040503050406030204" pitchFamily="18" charset="0"/>
                        </a:rPr>
                        <m:t>𝐵</m:t>
                      </m:r>
                      <m:r>
                        <a:rPr lang="en-US" sz="2400" i="1" dirty="0" smtClean="0">
                          <a:latin typeface="Cambria Math" panose="02040503050406030204" pitchFamily="18" charset="0"/>
                        </a:rPr>
                        <m:t>|, </m:t>
                      </m:r>
                    </m:oMath>
                  </a14:m>
                  <a:r>
                    <a:rPr lang="en-US" sz="2400" dirty="0" err="1"/>
                    <a:t>iff</a:t>
                  </a:r>
                  <a:r>
                    <a:rPr lang="en-US" sz="2400" dirty="0"/>
                    <a:t> there is a bijection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oMath>
                  </a14:m>
                  <a:r>
                    <a:rPr lang="en-US" sz="2400" dirty="0"/>
                    <a:t>.</a:t>
                  </a:r>
                </a:p>
              </p:txBody>
            </p:sp>
          </mc:Choice>
          <mc:Fallback xmlns="">
            <p:sp>
              <p:nvSpPr>
                <p:cNvPr id="46" name="TextBox 45">
                  <a:extLst>
                    <a:ext uri="{FF2B5EF4-FFF2-40B4-BE49-F238E27FC236}">
                      <a16:creationId xmlns:a16="http://schemas.microsoft.com/office/drawing/2014/main" id="{F78F9BAD-4102-4E18-9048-2D4E1247F65D}"/>
                    </a:ext>
                  </a:extLst>
                </p:cNvPr>
                <p:cNvSpPr txBox="1">
                  <a:spLocks noRot="1" noChangeAspect="1" noMove="1" noResize="1" noEditPoints="1" noAdjustHandles="1" noChangeArrowheads="1" noChangeShapeType="1" noTextEdit="1"/>
                </p:cNvSpPr>
                <p:nvPr/>
              </p:nvSpPr>
              <p:spPr>
                <a:xfrm>
                  <a:off x="1109374" y="5089172"/>
                  <a:ext cx="8122188" cy="830997"/>
                </a:xfrm>
                <a:prstGeom prst="rect">
                  <a:avLst/>
                </a:prstGeom>
                <a:blipFill>
                  <a:blip r:embed="rId3"/>
                  <a:stretch>
                    <a:fillRect l="-1089" t="-5839" r="-654" b="-15328"/>
                  </a:stretch>
                </a:blipFill>
              </p:spPr>
              <p:txBody>
                <a:bodyPr/>
                <a:lstStyle/>
                <a:p>
                  <a:r>
                    <a:rPr lang="en-SG">
                      <a:noFill/>
                    </a:rPr>
                    <a:t> </a:t>
                  </a:r>
                </a:p>
              </p:txBody>
            </p:sp>
          </mc:Fallback>
        </mc:AlternateContent>
      </p:grpSp>
      <p:sp>
        <p:nvSpPr>
          <p:cNvPr id="47" name="TextBox 46">
            <a:extLst>
              <a:ext uri="{FF2B5EF4-FFF2-40B4-BE49-F238E27FC236}">
                <a16:creationId xmlns:a16="http://schemas.microsoft.com/office/drawing/2014/main" id="{0EAD88E2-6492-4706-9715-A5779D8147E5}"/>
              </a:ext>
            </a:extLst>
          </p:cNvPr>
          <p:cNvSpPr txBox="1"/>
          <p:nvPr/>
        </p:nvSpPr>
        <p:spPr>
          <a:xfrm>
            <a:off x="203170" y="961658"/>
            <a:ext cx="3854480" cy="523220"/>
          </a:xfrm>
          <a:prstGeom prst="rect">
            <a:avLst/>
          </a:prstGeom>
          <a:noFill/>
          <a:ln>
            <a:noFill/>
          </a:ln>
        </p:spPr>
        <p:txBody>
          <a:bodyPr wrap="square" rtlCol="0">
            <a:spAutoFit/>
          </a:bodyPr>
          <a:lstStyle/>
          <a:p>
            <a:pPr>
              <a:spcAft>
                <a:spcPts val="600"/>
              </a:spcAft>
            </a:pPr>
            <a:r>
              <a:rPr lang="en-SG" altLang="en-US" sz="2800" dirty="0"/>
              <a:t>What about </a:t>
            </a:r>
            <a:r>
              <a:rPr lang="en-SG" altLang="en-US" sz="2800" dirty="0">
                <a:solidFill>
                  <a:srgbClr val="C00000"/>
                </a:solidFill>
              </a:rPr>
              <a:t>infinite sets</a:t>
            </a:r>
            <a:r>
              <a:rPr lang="en-SG" altLang="en-US" sz="2800" dirty="0"/>
              <a:t>?</a:t>
            </a:r>
            <a:endParaRPr lang="en-US" altLang="en-US" sz="2800" dirty="0"/>
          </a:p>
        </p:txBody>
      </p:sp>
      <p:grpSp>
        <p:nvGrpSpPr>
          <p:cNvPr id="3" name="Group 2">
            <a:extLst>
              <a:ext uri="{FF2B5EF4-FFF2-40B4-BE49-F238E27FC236}">
                <a16:creationId xmlns:a16="http://schemas.microsoft.com/office/drawing/2014/main" id="{98899A37-A461-4DF2-826D-9E54CF55A2D0}"/>
              </a:ext>
            </a:extLst>
          </p:cNvPr>
          <p:cNvGrpSpPr/>
          <p:nvPr/>
        </p:nvGrpSpPr>
        <p:grpSpPr>
          <a:xfrm>
            <a:off x="2747575" y="5845972"/>
            <a:ext cx="5333488" cy="707886"/>
            <a:chOff x="3604572" y="3429000"/>
            <a:chExt cx="5323528" cy="707886"/>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B2DF62A-BCD8-44C5-BD01-B00A93500A53}"/>
                    </a:ext>
                  </a:extLst>
                </p:cNvPr>
                <p:cNvSpPr txBox="1"/>
                <p:nvPr/>
              </p:nvSpPr>
              <p:spPr>
                <a:xfrm>
                  <a:off x="4483100" y="3429000"/>
                  <a:ext cx="4445000" cy="707886"/>
                </a:xfrm>
                <a:prstGeom prst="rect">
                  <a:avLst/>
                </a:prstGeom>
                <a:noFill/>
              </p:spPr>
              <p:txBody>
                <a:bodyPr wrap="square" rtlCol="0">
                  <a:spAutoFit/>
                </a:bodyPr>
                <a:lstStyle/>
                <a:p>
                  <a:r>
                    <a:rPr lang="en-US" sz="2000" dirty="0"/>
                    <a:t>We define what </a:t>
                  </a:r>
                  <a14:m>
                    <m:oMath xmlns:m="http://schemas.openxmlformats.org/officeDocument/2006/math">
                      <m:r>
                        <a:rPr lang="en-US" sz="2000" i="1" dirty="0" smtClean="0">
                          <a:latin typeface="Cambria Math" panose="02040503050406030204" pitchFamily="18" charset="0"/>
                        </a:rPr>
                        <m:t>|</m:t>
                      </m:r>
                      <m:r>
                        <a:rPr lang="en-US" sz="2000" i="1" dirty="0" smtClean="0">
                          <a:latin typeface="Cambria Math" panose="02040503050406030204" pitchFamily="18" charset="0"/>
                        </a:rPr>
                        <m:t>𝐴</m:t>
                      </m:r>
                      <m:r>
                        <a:rPr lang="en-US" sz="2000" i="1" dirty="0" smtClean="0">
                          <a:latin typeface="Cambria Math" panose="02040503050406030204" pitchFamily="18" charset="0"/>
                        </a:rPr>
                        <m:t>|=|</m:t>
                      </m:r>
                      <m:r>
                        <a:rPr lang="en-US" sz="2000" i="1" dirty="0" smtClean="0">
                          <a:latin typeface="Cambria Math" panose="02040503050406030204" pitchFamily="18" charset="0"/>
                        </a:rPr>
                        <m:t>𝐵</m:t>
                      </m:r>
                      <m:r>
                        <a:rPr lang="en-US" sz="2000" i="1" dirty="0" smtClean="0">
                          <a:latin typeface="Cambria Math" panose="02040503050406030204" pitchFamily="18" charset="0"/>
                        </a:rPr>
                        <m:t>| </m:t>
                      </m:r>
                    </m:oMath>
                  </a14:m>
                  <a:r>
                    <a:rPr lang="en-US" sz="2000" dirty="0"/>
                    <a:t>means without defining what </a:t>
                  </a:r>
                  <a14:m>
                    <m:oMath xmlns:m="http://schemas.openxmlformats.org/officeDocument/2006/math">
                      <m:r>
                        <a:rPr lang="en-US" sz="2000" i="1" dirty="0" smtClean="0">
                          <a:latin typeface="Cambria Math" panose="02040503050406030204" pitchFamily="18" charset="0"/>
                        </a:rPr>
                        <m:t>|</m:t>
                      </m:r>
                      <m:r>
                        <a:rPr lang="en-US" sz="2000" i="1" dirty="0" smtClean="0">
                          <a:latin typeface="Cambria Math" panose="02040503050406030204" pitchFamily="18" charset="0"/>
                        </a:rPr>
                        <m:t>𝐴</m:t>
                      </m:r>
                      <m:r>
                        <a:rPr lang="en-US" sz="2000" i="1" dirty="0" smtClean="0">
                          <a:latin typeface="Cambria Math" panose="02040503050406030204" pitchFamily="18" charset="0"/>
                        </a:rPr>
                        <m:t>| </m:t>
                      </m:r>
                    </m:oMath>
                  </a14:m>
                  <a:r>
                    <a:rPr lang="en-US" sz="2000" dirty="0"/>
                    <a:t>and </a:t>
                  </a:r>
                  <a14:m>
                    <m:oMath xmlns:m="http://schemas.openxmlformats.org/officeDocument/2006/math">
                      <m:r>
                        <a:rPr lang="en-US" sz="2000" i="1" dirty="0" smtClean="0">
                          <a:latin typeface="Cambria Math" panose="02040503050406030204" pitchFamily="18" charset="0"/>
                        </a:rPr>
                        <m:t>|</m:t>
                      </m:r>
                      <m:r>
                        <a:rPr lang="en-US" sz="2000" i="1" dirty="0" smtClean="0">
                          <a:latin typeface="Cambria Math" panose="02040503050406030204" pitchFamily="18" charset="0"/>
                        </a:rPr>
                        <m:t>𝐵</m:t>
                      </m:r>
                      <m:r>
                        <a:rPr lang="en-US" sz="2000" i="1" dirty="0" smtClean="0">
                          <a:latin typeface="Cambria Math" panose="02040503050406030204" pitchFamily="18" charset="0"/>
                        </a:rPr>
                        <m:t>| </m:t>
                      </m:r>
                    </m:oMath>
                  </a14:m>
                  <a:r>
                    <a:rPr lang="en-US" sz="2000" dirty="0"/>
                    <a:t>mean!</a:t>
                  </a:r>
                  <a:endParaRPr lang="en-SG" sz="2000" dirty="0"/>
                </a:p>
              </p:txBody>
            </p:sp>
          </mc:Choice>
          <mc:Fallback xmlns="">
            <p:sp>
              <p:nvSpPr>
                <p:cNvPr id="2" name="TextBox 1">
                  <a:extLst>
                    <a:ext uri="{FF2B5EF4-FFF2-40B4-BE49-F238E27FC236}">
                      <a16:creationId xmlns:a16="http://schemas.microsoft.com/office/drawing/2014/main" id="{FB2DF62A-BCD8-44C5-BD01-B00A93500A53}"/>
                    </a:ext>
                  </a:extLst>
                </p:cNvPr>
                <p:cNvSpPr txBox="1">
                  <a:spLocks noRot="1" noChangeAspect="1" noMove="1" noResize="1" noEditPoints="1" noAdjustHandles="1" noChangeArrowheads="1" noChangeShapeType="1" noTextEdit="1"/>
                </p:cNvSpPr>
                <p:nvPr/>
              </p:nvSpPr>
              <p:spPr>
                <a:xfrm>
                  <a:off x="4483100" y="3429000"/>
                  <a:ext cx="4445000" cy="707886"/>
                </a:xfrm>
                <a:prstGeom prst="rect">
                  <a:avLst/>
                </a:prstGeom>
                <a:blipFill>
                  <a:blip r:embed="rId4"/>
                  <a:stretch>
                    <a:fillRect l="-1368" t="-5172" r="-547" b="-14655"/>
                  </a:stretch>
                </a:blipFill>
              </p:spPr>
              <p:txBody>
                <a:bodyPr/>
                <a:lstStyle/>
                <a:p>
                  <a:r>
                    <a:rPr lang="en-SG">
                      <a:noFill/>
                    </a:rPr>
                    <a:t> </a:t>
                  </a:r>
                </a:p>
              </p:txBody>
            </p:sp>
          </mc:Fallback>
        </mc:AlternateContent>
        <p:pic>
          <p:nvPicPr>
            <p:cNvPr id="48" name="Picture 47">
              <a:extLst>
                <a:ext uri="{FF2B5EF4-FFF2-40B4-BE49-F238E27FC236}">
                  <a16:creationId xmlns:a16="http://schemas.microsoft.com/office/drawing/2014/main" id="{14CC8BC4-7524-40BA-8771-6A7271AF00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04572" y="3451899"/>
              <a:ext cx="794506" cy="662087"/>
            </a:xfrm>
            <a:prstGeom prst="rect">
              <a:avLst/>
            </a:prstGeom>
          </p:spPr>
        </p:pic>
      </p:grpSp>
      <p:sp>
        <p:nvSpPr>
          <p:cNvPr id="62" name="Oval 61">
            <a:extLst>
              <a:ext uri="{FF2B5EF4-FFF2-40B4-BE49-F238E27FC236}">
                <a16:creationId xmlns:a16="http://schemas.microsoft.com/office/drawing/2014/main" id="{31072C51-FF95-498E-B78C-5C4E59275938}"/>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8" name="Picture 7" descr="A person with a beard&#10;&#10;Description automatically generated with low confidence">
            <a:extLst>
              <a:ext uri="{FF2B5EF4-FFF2-40B4-BE49-F238E27FC236}">
                <a16:creationId xmlns:a16="http://schemas.microsoft.com/office/drawing/2014/main" id="{3FB7AA71-4E02-4D71-BCA7-D19709FB08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622" y="1611898"/>
            <a:ext cx="5736158" cy="1960602"/>
          </a:xfrm>
          <a:prstGeom prst="rect">
            <a:avLst/>
          </a:prstGeom>
        </p:spPr>
      </p:pic>
      <p:sp>
        <p:nvSpPr>
          <p:cNvPr id="9" name="TextBox 8">
            <a:extLst>
              <a:ext uri="{FF2B5EF4-FFF2-40B4-BE49-F238E27FC236}">
                <a16:creationId xmlns:a16="http://schemas.microsoft.com/office/drawing/2014/main" id="{621DCB81-5E87-4AAB-9B45-6522496B01BE}"/>
              </a:ext>
            </a:extLst>
          </p:cNvPr>
          <p:cNvSpPr txBox="1"/>
          <p:nvPr/>
        </p:nvSpPr>
        <p:spPr>
          <a:xfrm>
            <a:off x="3442836" y="3618275"/>
            <a:ext cx="4993930" cy="400110"/>
          </a:xfrm>
          <a:prstGeom prst="rect">
            <a:avLst/>
          </a:prstGeom>
          <a:noFill/>
        </p:spPr>
        <p:txBody>
          <a:bodyPr wrap="square" rtlCol="0">
            <a:spAutoFit/>
          </a:bodyPr>
          <a:lstStyle/>
          <a:p>
            <a:r>
              <a:rPr lang="en-SG" sz="2000" dirty="0">
                <a:hlinkClick r:id="rId7"/>
              </a:rPr>
              <a:t>https://en.wikipedia.org/wiki/Georg_Cantor</a:t>
            </a:r>
            <a:r>
              <a:rPr lang="en-SG" sz="2000" dirty="0"/>
              <a:t> </a:t>
            </a:r>
          </a:p>
        </p:txBody>
      </p:sp>
      <p:sp>
        <p:nvSpPr>
          <p:cNvPr id="15" name="TextBox 14">
            <a:extLst>
              <a:ext uri="{FF2B5EF4-FFF2-40B4-BE49-F238E27FC236}">
                <a16:creationId xmlns:a16="http://schemas.microsoft.com/office/drawing/2014/main" id="{4CFF1EC6-00A0-4B41-8DEF-13695560A32B}"/>
              </a:ext>
            </a:extLst>
          </p:cNvPr>
          <p:cNvSpPr txBox="1"/>
          <p:nvPr/>
        </p:nvSpPr>
        <p:spPr>
          <a:xfrm>
            <a:off x="6240780" y="1716775"/>
            <a:ext cx="2057400" cy="830997"/>
          </a:xfrm>
          <a:prstGeom prst="rect">
            <a:avLst/>
          </a:prstGeom>
          <a:noFill/>
        </p:spPr>
        <p:txBody>
          <a:bodyPr wrap="square" rtlCol="0">
            <a:spAutoFit/>
          </a:bodyPr>
          <a:lstStyle/>
          <a:p>
            <a:r>
              <a:rPr lang="en-US" sz="2400" dirty="0"/>
              <a:t>Georg Cantor</a:t>
            </a:r>
          </a:p>
          <a:p>
            <a:r>
              <a:rPr lang="en-US" sz="2400" dirty="0"/>
              <a:t>(1845 – 1918)</a:t>
            </a:r>
            <a:endParaRPr lang="en-SG" sz="2400" dirty="0"/>
          </a:p>
        </p:txBody>
      </p:sp>
      <p:sp>
        <p:nvSpPr>
          <p:cNvPr id="75" name="Oval 74">
            <a:extLst>
              <a:ext uri="{FF2B5EF4-FFF2-40B4-BE49-F238E27FC236}">
                <a16:creationId xmlns:a16="http://schemas.microsoft.com/office/drawing/2014/main" id="{76BD61CA-869F-4FEB-AC4F-18CB92F45B8F}"/>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a:extLst>
              <a:ext uri="{FF2B5EF4-FFF2-40B4-BE49-F238E27FC236}">
                <a16:creationId xmlns:a16="http://schemas.microsoft.com/office/drawing/2014/main" id="{A3B9EA16-F10B-4F86-8662-37C8A08A8700}"/>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a:extLst>
              <a:ext uri="{FF2B5EF4-FFF2-40B4-BE49-F238E27FC236}">
                <a16:creationId xmlns:a16="http://schemas.microsoft.com/office/drawing/2014/main" id="{03212B06-66F8-48BC-BC03-57EFA8BA5612}"/>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a:extLst>
              <a:ext uri="{FF2B5EF4-FFF2-40B4-BE49-F238E27FC236}">
                <a16:creationId xmlns:a16="http://schemas.microsoft.com/office/drawing/2014/main" id="{B5BD8BAF-D321-4E54-87CE-9A3621F920A3}"/>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a:extLst>
              <a:ext uri="{FF2B5EF4-FFF2-40B4-BE49-F238E27FC236}">
                <a16:creationId xmlns:a16="http://schemas.microsoft.com/office/drawing/2014/main" id="{688766F4-D1E1-4B5A-8A96-0A7E70341523}"/>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a:extLst>
              <a:ext uri="{FF2B5EF4-FFF2-40B4-BE49-F238E27FC236}">
                <a16:creationId xmlns:a16="http://schemas.microsoft.com/office/drawing/2014/main" id="{3E78FBC5-B450-45F0-BF4A-23E00D37C2EE}"/>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a:extLst>
              <a:ext uri="{FF2B5EF4-FFF2-40B4-BE49-F238E27FC236}">
                <a16:creationId xmlns:a16="http://schemas.microsoft.com/office/drawing/2014/main" id="{FE0F6C5E-92C7-46CD-997C-EADF3AEEE5E1}"/>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a:extLst>
              <a:ext uri="{FF2B5EF4-FFF2-40B4-BE49-F238E27FC236}">
                <a16:creationId xmlns:a16="http://schemas.microsoft.com/office/drawing/2014/main" id="{6A85D2BF-1DDD-4E2B-B277-3DC7386B1109}"/>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BC71707F-BE6D-454A-9854-1A9A9BA8BBD5}"/>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5734624-A56B-4922-8B30-108C72055118}"/>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0085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40000"/>
                    <a:lumOff val="60000"/>
                  </a:schemeClr>
                </a:solidFill>
              </a:rPr>
              <a:t>Cardinality</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Cardinality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33" name="Oval 32">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7" name="Group 26">
            <a:extLst>
              <a:ext uri="{FF2B5EF4-FFF2-40B4-BE49-F238E27FC236}">
                <a16:creationId xmlns:a16="http://schemas.microsoft.com/office/drawing/2014/main" id="{4AF4CBDA-2FFF-4502-B300-A93A51AC8A81}"/>
              </a:ext>
            </a:extLst>
          </p:cNvPr>
          <p:cNvGrpSpPr/>
          <p:nvPr/>
        </p:nvGrpSpPr>
        <p:grpSpPr>
          <a:xfrm>
            <a:off x="277016" y="1046438"/>
            <a:ext cx="8511384" cy="1365172"/>
            <a:chOff x="993228" y="4598517"/>
            <a:chExt cx="8238334" cy="1365172"/>
          </a:xfrm>
        </p:grpSpPr>
        <p:sp>
          <p:nvSpPr>
            <p:cNvPr id="35" name="Rectangle 34">
              <a:extLst>
                <a:ext uri="{FF2B5EF4-FFF2-40B4-BE49-F238E27FC236}">
                  <a16:creationId xmlns:a16="http://schemas.microsoft.com/office/drawing/2014/main" id="{BDD68542-6C30-48A2-ABEB-ADA260AEC0A4}"/>
                </a:ext>
              </a:extLst>
            </p:cNvPr>
            <p:cNvSpPr/>
            <p:nvPr/>
          </p:nvSpPr>
          <p:spPr>
            <a:xfrm>
              <a:off x="993228" y="4598518"/>
              <a:ext cx="8238334" cy="136517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Rectangle 36">
              <a:extLst>
                <a:ext uri="{FF2B5EF4-FFF2-40B4-BE49-F238E27FC236}">
                  <a16:creationId xmlns:a16="http://schemas.microsoft.com/office/drawing/2014/main" id="{4182FFA9-A24B-40D8-8564-E6AB4E839E90}"/>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TextBox 44">
              <a:extLst>
                <a:ext uri="{FF2B5EF4-FFF2-40B4-BE49-F238E27FC236}">
                  <a16:creationId xmlns:a16="http://schemas.microsoft.com/office/drawing/2014/main" id="{51FDCC47-730A-4687-A892-F3371DF03071}"/>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Same Cardinality (Cantor)</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78F9BAD-4102-4E18-9048-2D4E1247F65D}"/>
                    </a:ext>
                  </a:extLst>
                </p:cNvPr>
                <p:cNvSpPr txBox="1"/>
                <p:nvPr/>
              </p:nvSpPr>
              <p:spPr>
                <a:xfrm>
                  <a:off x="1109374" y="5089172"/>
                  <a:ext cx="8122188" cy="830997"/>
                </a:xfrm>
                <a:prstGeom prst="rect">
                  <a:avLst/>
                </a:prstGeom>
                <a:noFill/>
              </p:spPr>
              <p:txBody>
                <a:bodyPr wrap="square" rtlCol="0">
                  <a:spAutoFit/>
                </a:bodyPr>
                <a:lstStyle/>
                <a:p>
                  <a:pPr>
                    <a:spcAft>
                      <a:spcPts val="600"/>
                    </a:spcAft>
                  </a:pPr>
                  <a:r>
                    <a:rPr lang="en-US" sz="2400" dirty="0"/>
                    <a:t>Given any two sets </a:t>
                  </a:r>
                  <a14:m>
                    <m:oMath xmlns:m="http://schemas.openxmlformats.org/officeDocument/2006/math">
                      <m:r>
                        <a:rPr lang="en-US" sz="2400" i="1" dirty="0" smtClean="0">
                          <a:latin typeface="Cambria Math" panose="02040503050406030204" pitchFamily="18" charset="0"/>
                        </a:rPr>
                        <m:t>𝐴</m:t>
                      </m:r>
                    </m:oMath>
                  </a14:m>
                  <a:r>
                    <a:rPr lang="en-US" sz="2400" dirty="0"/>
                    <a:t> and </a:t>
                  </a:r>
                  <a14:m>
                    <m:oMath xmlns:m="http://schemas.openxmlformats.org/officeDocument/2006/math">
                      <m:r>
                        <a:rPr lang="en-US" sz="2400" i="1" dirty="0" smtClean="0">
                          <a:latin typeface="Cambria Math" panose="02040503050406030204" pitchFamily="18" charset="0"/>
                        </a:rPr>
                        <m:t>𝐵</m:t>
                      </m:r>
                    </m:oMath>
                  </a14:m>
                  <a:r>
                    <a:rPr lang="en-US" sz="2400" dirty="0"/>
                    <a:t>. </a:t>
                  </a:r>
                  <a14:m>
                    <m:oMath xmlns:m="http://schemas.openxmlformats.org/officeDocument/2006/math">
                      <m:r>
                        <a:rPr lang="en-US" sz="2400" i="1" dirty="0" smtClean="0">
                          <a:latin typeface="Cambria Math" panose="02040503050406030204" pitchFamily="18" charset="0"/>
                        </a:rPr>
                        <m:t>𝐴</m:t>
                      </m:r>
                    </m:oMath>
                  </a14:m>
                  <a:r>
                    <a:rPr lang="en-US" sz="2400" dirty="0"/>
                    <a:t> is said to have the </a:t>
                  </a:r>
                  <a:r>
                    <a:rPr lang="en-US" sz="2400" b="1" dirty="0"/>
                    <a:t>same</a:t>
                  </a:r>
                  <a:r>
                    <a:rPr lang="en-US" sz="2400" dirty="0"/>
                    <a:t> </a:t>
                  </a:r>
                  <a:r>
                    <a:rPr lang="en-US" sz="2400" b="1" dirty="0"/>
                    <a:t>cardinality</a:t>
                  </a:r>
                  <a:r>
                    <a:rPr lang="en-US" sz="2400" dirty="0"/>
                    <a:t> as </a:t>
                  </a:r>
                  <a14:m>
                    <m:oMath xmlns:m="http://schemas.openxmlformats.org/officeDocument/2006/math">
                      <m:r>
                        <a:rPr lang="en-US" sz="2400" i="1" dirty="0" smtClean="0">
                          <a:latin typeface="Cambria Math" panose="02040503050406030204" pitchFamily="18" charset="0"/>
                        </a:rPr>
                        <m:t>𝐵</m:t>
                      </m:r>
                    </m:oMath>
                  </a14:m>
                  <a:r>
                    <a:rPr lang="en-US" sz="2400" dirty="0"/>
                    <a:t>, written as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𝐴</m:t>
                      </m:r>
                      <m:r>
                        <a:rPr lang="en-US" sz="2400" i="1" dirty="0" smtClean="0">
                          <a:latin typeface="Cambria Math" panose="02040503050406030204" pitchFamily="18" charset="0"/>
                        </a:rPr>
                        <m:t>|=|</m:t>
                      </m:r>
                      <m:r>
                        <a:rPr lang="en-US" sz="2400" i="1" dirty="0" smtClean="0">
                          <a:latin typeface="Cambria Math" panose="02040503050406030204" pitchFamily="18" charset="0"/>
                        </a:rPr>
                        <m:t>𝐵</m:t>
                      </m:r>
                      <m:r>
                        <a:rPr lang="en-US" sz="2400" i="1" dirty="0" smtClean="0">
                          <a:latin typeface="Cambria Math" panose="02040503050406030204" pitchFamily="18" charset="0"/>
                        </a:rPr>
                        <m:t>|, </m:t>
                      </m:r>
                    </m:oMath>
                  </a14:m>
                  <a:r>
                    <a:rPr lang="en-US" sz="2400" dirty="0" err="1"/>
                    <a:t>iff</a:t>
                  </a:r>
                  <a:r>
                    <a:rPr lang="en-US" sz="2400" dirty="0"/>
                    <a:t> there is a bijection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oMath>
                  </a14:m>
                  <a:r>
                    <a:rPr lang="en-US" sz="2400" dirty="0"/>
                    <a:t>.</a:t>
                  </a:r>
                </a:p>
              </p:txBody>
            </p:sp>
          </mc:Choice>
          <mc:Fallback xmlns="">
            <p:sp>
              <p:nvSpPr>
                <p:cNvPr id="46" name="TextBox 45">
                  <a:extLst>
                    <a:ext uri="{FF2B5EF4-FFF2-40B4-BE49-F238E27FC236}">
                      <a16:creationId xmlns:a16="http://schemas.microsoft.com/office/drawing/2014/main" id="{F78F9BAD-4102-4E18-9048-2D4E1247F65D}"/>
                    </a:ext>
                  </a:extLst>
                </p:cNvPr>
                <p:cNvSpPr txBox="1">
                  <a:spLocks noRot="1" noChangeAspect="1" noMove="1" noResize="1" noEditPoints="1" noAdjustHandles="1" noChangeArrowheads="1" noChangeShapeType="1" noTextEdit="1"/>
                </p:cNvSpPr>
                <p:nvPr/>
              </p:nvSpPr>
              <p:spPr>
                <a:xfrm>
                  <a:off x="1109374" y="5089172"/>
                  <a:ext cx="8122188" cy="830997"/>
                </a:xfrm>
                <a:prstGeom prst="rect">
                  <a:avLst/>
                </a:prstGeom>
                <a:blipFill>
                  <a:blip r:embed="rId3"/>
                  <a:stretch>
                    <a:fillRect l="-1089" t="-5882" r="-654" b="-16176"/>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A62A735-72D5-4846-B134-479FA4638827}"/>
                  </a:ext>
                </a:extLst>
              </p:cNvPr>
              <p:cNvSpPr txBox="1"/>
              <p:nvPr/>
            </p:nvSpPr>
            <p:spPr>
              <a:xfrm>
                <a:off x="324356" y="2670731"/>
                <a:ext cx="8290746" cy="830997"/>
              </a:xfrm>
              <a:prstGeom prst="rect">
                <a:avLst/>
              </a:prstGeom>
              <a:noFill/>
              <a:ln>
                <a:noFill/>
              </a:ln>
            </p:spPr>
            <p:txBody>
              <a:bodyPr wrap="square" rtlCol="0">
                <a:spAutoFit/>
              </a:bodyPr>
              <a:lstStyle/>
              <a:p>
                <a:pPr>
                  <a:spcAft>
                    <a:spcPts val="600"/>
                  </a:spcAft>
                </a:pPr>
                <a:r>
                  <a:rPr lang="en-US" altLang="en-US" sz="2400" dirty="0">
                    <a:solidFill>
                      <a:schemeClr val="accent2">
                        <a:lumMod val="50000"/>
                      </a:schemeClr>
                    </a:solidFill>
                  </a:rPr>
                  <a:t>Example #1: </a:t>
                </a:r>
                <a14:m>
                  <m:oMath xmlns:m="http://schemas.openxmlformats.org/officeDocument/2006/math">
                    <m:d>
                      <m:dPr>
                        <m:begChr m:val="|"/>
                        <m:endChr m:val="|"/>
                        <m:ctrlPr>
                          <a:rPr lang="en-US" altLang="en-US" sz="2400" b="0" i="1" smtClean="0">
                            <a:solidFill>
                              <a:srgbClr val="0000FF"/>
                            </a:solidFill>
                            <a:latin typeface="Cambria Math" panose="02040503050406030204" pitchFamily="18" charset="0"/>
                          </a:rPr>
                        </m:ctrlPr>
                      </m:dPr>
                      <m:e>
                        <m:r>
                          <a:rPr lang="en-US" altLang="en-US" sz="2400" b="0" i="1" smtClean="0">
                            <a:solidFill>
                              <a:srgbClr val="0000FF"/>
                            </a:solidFill>
                            <a:latin typeface="Cambria Math" panose="02040503050406030204" pitchFamily="18" charset="0"/>
                            <a:ea typeface="Cambria Math" panose="02040503050406030204" pitchFamily="18" charset="0"/>
                          </a:rPr>
                          <m:t>ℕ</m:t>
                        </m:r>
                      </m:e>
                    </m:d>
                    <m:r>
                      <a:rPr lang="en-US" altLang="en-US" sz="2400" b="0" i="1" smtClean="0">
                        <a:solidFill>
                          <a:srgbClr val="0000FF"/>
                        </a:solidFill>
                        <a:latin typeface="Cambria Math" panose="02040503050406030204" pitchFamily="18" charset="0"/>
                      </a:rPr>
                      <m:t>=|</m:t>
                    </m:r>
                  </m:oMath>
                </a14:m>
                <a:r>
                  <a:rPr lang="en-US" altLang="en-US" sz="2400" dirty="0">
                    <a:solidFill>
                      <a:srgbClr val="0000FF"/>
                    </a:solidFill>
                  </a:rPr>
                  <a:t> </a:t>
                </a:r>
                <a14:m>
                  <m:oMath xmlns:m="http://schemas.openxmlformats.org/officeDocument/2006/math">
                    <m:r>
                      <a:rPr lang="en-US" altLang="en-US" sz="2400" i="1" smtClean="0">
                        <a:solidFill>
                          <a:srgbClr val="0000FF"/>
                        </a:solidFill>
                        <a:latin typeface="Cambria Math" panose="02040503050406030204" pitchFamily="18" charset="0"/>
                        <a:ea typeface="Cambria Math" panose="02040503050406030204" pitchFamily="18" charset="0"/>
                      </a:rPr>
                      <m:t>ℕ</m:t>
                    </m:r>
                    <m:r>
                      <a:rPr lang="en-US" altLang="en-US" sz="2400" b="0" i="1" smtClean="0">
                        <a:solidFill>
                          <a:srgbClr val="0000FF"/>
                        </a:solidFill>
                        <a:latin typeface="Cambria Math" panose="02040503050406030204" pitchFamily="18" charset="0"/>
                        <a:ea typeface="Cambria Math" panose="02040503050406030204" pitchFamily="18" charset="0"/>
                      </a:rPr>
                      <m:t>\ {0}|</m:t>
                    </m:r>
                    <m:r>
                      <a:rPr lang="en-US" altLang="en-US" sz="2400" i="1">
                        <a:solidFill>
                          <a:srgbClr val="0000FF"/>
                        </a:solidFill>
                        <a:latin typeface="Cambria Math" panose="02040503050406030204" pitchFamily="18" charset="0"/>
                        <a:ea typeface="Cambria Math" panose="02040503050406030204" pitchFamily="18" charset="0"/>
                      </a:rPr>
                      <m:t> </m:t>
                    </m:r>
                  </m:oMath>
                </a14:m>
                <a:r>
                  <a:rPr lang="en-SG" altLang="en-US" sz="2400" dirty="0">
                    <a:solidFill>
                      <a:schemeClr val="tx1"/>
                    </a:solidFill>
                  </a:rPr>
                  <a:t>because the function </a:t>
                </a:r>
                <a14:m>
                  <m:oMath xmlns:m="http://schemas.openxmlformats.org/officeDocument/2006/math">
                    <m:r>
                      <a:rPr lang="en-US" altLang="en-US" sz="2400" b="0" i="1" smtClean="0">
                        <a:solidFill>
                          <a:schemeClr val="tx1"/>
                        </a:solidFill>
                        <a:latin typeface="Cambria Math" panose="02040503050406030204" pitchFamily="18" charset="0"/>
                      </a:rPr>
                      <m:t>𝑓</m:t>
                    </m:r>
                    <m:r>
                      <a:rPr lang="en-US" altLang="en-US" sz="2400" b="0" i="1" smtClean="0">
                        <a:solidFill>
                          <a:schemeClr val="tx1"/>
                        </a:solidFill>
                        <a:latin typeface="Cambria Math" panose="02040503050406030204" pitchFamily="18" charset="0"/>
                      </a:rPr>
                      <m:t>:</m:t>
                    </m:r>
                  </m:oMath>
                </a14:m>
                <a:r>
                  <a:rPr lang="en-SG" altLang="en-US" sz="2400" dirty="0">
                    <a:solidFill>
                      <a:schemeClr val="tx1"/>
                    </a:solidFill>
                  </a:rPr>
                  <a:t> </a:t>
                </a:r>
                <a14:m>
                  <m:oMath xmlns:m="http://schemas.openxmlformats.org/officeDocument/2006/math">
                    <m:r>
                      <a:rPr lang="en-US" altLang="en-US" sz="2400" i="1" smtClean="0">
                        <a:latin typeface="Cambria Math" panose="02040503050406030204" pitchFamily="18" charset="0"/>
                        <a:ea typeface="Cambria Math" panose="02040503050406030204" pitchFamily="18" charset="0"/>
                      </a:rPr>
                      <m:t>ℕ</m:t>
                    </m:r>
                    <m:r>
                      <a:rPr lang="en-US" altLang="en-US" sz="2400" i="1" smtClean="0">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ℕ</m:t>
                    </m:r>
                    <m:r>
                      <a:rPr lang="en-US" altLang="en-US" sz="2400" b="0" i="1" smtClean="0">
                        <a:latin typeface="Cambria Math" panose="02040503050406030204" pitchFamily="18" charset="0"/>
                        <a:ea typeface="Cambria Math" panose="02040503050406030204" pitchFamily="18" charset="0"/>
                      </a:rPr>
                      <m:t> </m:t>
                    </m:r>
                    <m:r>
                      <a:rPr lang="en-US" altLang="en-US" sz="2400" i="1">
                        <a:latin typeface="Cambria Math" panose="02040503050406030204" pitchFamily="18" charset="0"/>
                        <a:ea typeface="Cambria Math" panose="02040503050406030204" pitchFamily="18" charset="0"/>
                      </a:rPr>
                      <m:t>\ </m:t>
                    </m:r>
                    <m:d>
                      <m:dPr>
                        <m:begChr m:val="{"/>
                        <m:endChr m:val="}"/>
                        <m:ctrlPr>
                          <a:rPr lang="en-US" altLang="en-US" sz="2400" i="1">
                            <a:latin typeface="Cambria Math" panose="02040503050406030204" pitchFamily="18" charset="0"/>
                            <a:ea typeface="Cambria Math" panose="02040503050406030204" pitchFamily="18" charset="0"/>
                          </a:rPr>
                        </m:ctrlPr>
                      </m:dPr>
                      <m:e>
                        <m:r>
                          <a:rPr lang="en-US" altLang="en-US" sz="2400" i="1">
                            <a:latin typeface="Cambria Math" panose="02040503050406030204" pitchFamily="18" charset="0"/>
                            <a:ea typeface="Cambria Math" panose="02040503050406030204" pitchFamily="18" charset="0"/>
                          </a:rPr>
                          <m:t>0</m:t>
                        </m:r>
                      </m:e>
                    </m:d>
                    <m:r>
                      <a:rPr lang="en-US" altLang="en-US" sz="2400" b="0" i="1" smtClean="0">
                        <a:latin typeface="Cambria Math" panose="02040503050406030204" pitchFamily="18" charset="0"/>
                        <a:ea typeface="Cambria Math" panose="02040503050406030204" pitchFamily="18" charset="0"/>
                      </a:rPr>
                      <m:t> </m:t>
                    </m:r>
                  </m:oMath>
                </a14:m>
                <a:r>
                  <a:rPr lang="en-US" altLang="en-US" sz="2400" dirty="0"/>
                  <a:t>satisfying </a:t>
                </a:r>
                <a14:m>
                  <m:oMath xmlns:m="http://schemas.openxmlformats.org/officeDocument/2006/math">
                    <m:r>
                      <a:rPr lang="en-US" altLang="en-US" sz="2400" i="1">
                        <a:latin typeface="Cambria Math" panose="02040503050406030204" pitchFamily="18" charset="0"/>
                      </a:rPr>
                      <m:t>𝑓</m:t>
                    </m:r>
                    <m:d>
                      <m:dPr>
                        <m:ctrlPr>
                          <a:rPr lang="en-US" altLang="en-US" sz="2400" i="1">
                            <a:latin typeface="Cambria Math" panose="02040503050406030204" pitchFamily="18" charset="0"/>
                          </a:rPr>
                        </m:ctrlPr>
                      </m:dPr>
                      <m:e>
                        <m:r>
                          <a:rPr lang="en-US" altLang="en-US" sz="2400" i="1">
                            <a:latin typeface="Cambria Math" panose="02040503050406030204" pitchFamily="18" charset="0"/>
                          </a:rPr>
                          <m:t>𝑥</m:t>
                        </m:r>
                      </m:e>
                    </m:d>
                    <m:r>
                      <a:rPr lang="en-US" altLang="en-US" sz="2400" i="1">
                        <a:latin typeface="Cambria Math" panose="02040503050406030204" pitchFamily="18" charset="0"/>
                      </a:rPr>
                      <m:t>=</m:t>
                    </m:r>
                    <m:r>
                      <a:rPr lang="en-US" altLang="en-US" sz="2400" i="1">
                        <a:latin typeface="Cambria Math" panose="02040503050406030204" pitchFamily="18" charset="0"/>
                      </a:rPr>
                      <m:t>𝑥</m:t>
                    </m:r>
                    <m:r>
                      <a:rPr lang="en-US" altLang="en-US" sz="2400" i="1">
                        <a:latin typeface="Cambria Math" panose="02040503050406030204" pitchFamily="18" charset="0"/>
                      </a:rPr>
                      <m:t>+1</m:t>
                    </m:r>
                  </m:oMath>
                </a14:m>
                <a:r>
                  <a:rPr lang="en-US" altLang="en-US" sz="2400" dirty="0"/>
                  <a:t> for all </a:t>
                </a:r>
                <a14:m>
                  <m:oMath xmlns:m="http://schemas.openxmlformats.org/officeDocument/2006/math">
                    <m:r>
                      <a:rPr lang="en-US" altLang="en-US" sz="2400" b="0" i="1" smtClean="0">
                        <a:latin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ℕ</m:t>
                    </m:r>
                  </m:oMath>
                </a14:m>
                <a:r>
                  <a:rPr lang="en-US" altLang="en-US" sz="2400" dirty="0"/>
                  <a:t> is a bijection.</a:t>
                </a:r>
              </a:p>
            </p:txBody>
          </p:sp>
        </mc:Choice>
        <mc:Fallback xmlns="">
          <p:sp>
            <p:nvSpPr>
              <p:cNvPr id="49" name="TextBox 48">
                <a:extLst>
                  <a:ext uri="{FF2B5EF4-FFF2-40B4-BE49-F238E27FC236}">
                    <a16:creationId xmlns:a16="http://schemas.microsoft.com/office/drawing/2014/main" id="{0A62A735-72D5-4846-B134-479FA4638827}"/>
                  </a:ext>
                </a:extLst>
              </p:cNvPr>
              <p:cNvSpPr txBox="1">
                <a:spLocks noRot="1" noChangeAspect="1" noMove="1" noResize="1" noEditPoints="1" noAdjustHandles="1" noChangeArrowheads="1" noChangeShapeType="1" noTextEdit="1"/>
              </p:cNvSpPr>
              <p:nvPr/>
            </p:nvSpPr>
            <p:spPr>
              <a:xfrm>
                <a:off x="324356" y="2670731"/>
                <a:ext cx="8290746" cy="830997"/>
              </a:xfrm>
              <a:prstGeom prst="rect">
                <a:avLst/>
              </a:prstGeom>
              <a:blipFill>
                <a:blip r:embed="rId4"/>
                <a:stretch>
                  <a:fillRect l="-1103" t="-5882" b="-16176"/>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8A939A6F-DC64-4513-AEC0-719A9D34D503}"/>
                  </a:ext>
                </a:extLst>
              </p:cNvPr>
              <p:cNvSpPr txBox="1"/>
              <p:nvPr/>
            </p:nvSpPr>
            <p:spPr>
              <a:xfrm>
                <a:off x="277016" y="5196844"/>
                <a:ext cx="8160266" cy="1200329"/>
              </a:xfrm>
              <a:prstGeom prst="rect">
                <a:avLst/>
              </a:prstGeom>
              <a:noFill/>
              <a:ln>
                <a:noFill/>
              </a:ln>
            </p:spPr>
            <p:txBody>
              <a:bodyPr wrap="square" rtlCol="0">
                <a:spAutoFit/>
              </a:bodyPr>
              <a:lstStyle/>
              <a:p>
                <a:pPr>
                  <a:spcAft>
                    <a:spcPts val="600"/>
                  </a:spcAft>
                </a:pPr>
                <a:r>
                  <a:rPr lang="en-US" altLang="en-US" sz="2400" dirty="0">
                    <a:solidFill>
                      <a:schemeClr val="accent2">
                        <a:lumMod val="50000"/>
                      </a:schemeClr>
                    </a:solidFill>
                  </a:rPr>
                  <a:t>Example #2: </a:t>
                </a:r>
                <a14:m>
                  <m:oMath xmlns:m="http://schemas.openxmlformats.org/officeDocument/2006/math">
                    <m:d>
                      <m:dPr>
                        <m:begChr m:val="|"/>
                        <m:endChr m:val="|"/>
                        <m:ctrlPr>
                          <a:rPr lang="en-US" altLang="en-US" sz="2400" b="0" i="1" smtClean="0">
                            <a:solidFill>
                              <a:srgbClr val="0000FF"/>
                            </a:solidFill>
                            <a:latin typeface="Cambria Math" panose="02040503050406030204" pitchFamily="18" charset="0"/>
                          </a:rPr>
                        </m:ctrlPr>
                      </m:dPr>
                      <m:e>
                        <m:r>
                          <a:rPr lang="en-US" altLang="en-US" sz="2400" i="1">
                            <a:solidFill>
                              <a:srgbClr val="0000FF"/>
                            </a:solidFill>
                            <a:latin typeface="Cambria Math" panose="02040503050406030204" pitchFamily="18" charset="0"/>
                            <a:ea typeface="Cambria Math" panose="02040503050406030204" pitchFamily="18" charset="0"/>
                          </a:rPr>
                          <m:t>ℕ</m:t>
                        </m:r>
                      </m:e>
                    </m:d>
                    <m:r>
                      <a:rPr lang="en-US" altLang="en-US" sz="2400" b="0" i="1" smtClean="0">
                        <a:solidFill>
                          <a:srgbClr val="0000FF"/>
                        </a:solidFill>
                        <a:latin typeface="Cambria Math" panose="02040503050406030204" pitchFamily="18" charset="0"/>
                      </a:rPr>
                      <m:t>=|</m:t>
                    </m:r>
                    <m:r>
                      <a:rPr lang="en-US" altLang="en-US" sz="2400" i="1">
                        <a:solidFill>
                          <a:srgbClr val="0000FF"/>
                        </a:solidFill>
                        <a:latin typeface="Cambria Math" panose="02040503050406030204" pitchFamily="18" charset="0"/>
                        <a:ea typeface="Cambria Math" panose="02040503050406030204" pitchFamily="18" charset="0"/>
                      </a:rPr>
                      <m:t>ℕ</m:t>
                    </m:r>
                    <m:r>
                      <a:rPr lang="en-US" altLang="en-US" sz="2400" b="0" i="1" smtClean="0">
                        <a:solidFill>
                          <a:srgbClr val="0000FF"/>
                        </a:solidFill>
                        <a:latin typeface="Cambria Math" panose="02040503050406030204" pitchFamily="18" charset="0"/>
                        <a:ea typeface="Cambria Math" panose="02040503050406030204" pitchFamily="18" charset="0"/>
                      </a:rPr>
                      <m:t> \ {1,3,5,⋯}|</m:t>
                    </m:r>
                    <m:r>
                      <a:rPr lang="en-US" altLang="en-US" sz="2400" i="1">
                        <a:solidFill>
                          <a:srgbClr val="0000FF"/>
                        </a:solidFill>
                        <a:latin typeface="Cambria Math" panose="02040503050406030204" pitchFamily="18" charset="0"/>
                        <a:ea typeface="Cambria Math" panose="02040503050406030204" pitchFamily="18" charset="0"/>
                      </a:rPr>
                      <m:t> </m:t>
                    </m:r>
                  </m:oMath>
                </a14:m>
                <a:r>
                  <a:rPr lang="en-SG" altLang="en-US" sz="2400" dirty="0">
                    <a:solidFill>
                      <a:schemeClr val="tx1"/>
                    </a:solidFill>
                  </a:rPr>
                  <a:t>because the function </a:t>
                </a:r>
                <a:br>
                  <a:rPr lang="en-SG" altLang="en-US" sz="2400" dirty="0">
                    <a:solidFill>
                      <a:schemeClr val="tx1"/>
                    </a:solidFill>
                  </a:rPr>
                </a:br>
                <a14:m>
                  <m:oMath xmlns:m="http://schemas.openxmlformats.org/officeDocument/2006/math">
                    <m:r>
                      <a:rPr lang="en-US" altLang="en-US" sz="2400" b="0" i="1" smtClean="0">
                        <a:latin typeface="Cambria Math" panose="02040503050406030204" pitchFamily="18" charset="0"/>
                      </a:rPr>
                      <m:t>𝑔</m:t>
                    </m:r>
                    <m:r>
                      <a:rPr lang="en-US" altLang="en-US" sz="2400" i="1">
                        <a:latin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ℕ</m:t>
                    </m:r>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ℕ</m:t>
                    </m:r>
                    <m:r>
                      <a:rPr lang="en-US" altLang="en-US" sz="2400" b="0" i="1" smtClean="0">
                        <a:latin typeface="Cambria Math" panose="02040503050406030204" pitchFamily="18" charset="0"/>
                        <a:ea typeface="Cambria Math" panose="02040503050406030204" pitchFamily="18" charset="0"/>
                      </a:rPr>
                      <m:t> </m:t>
                    </m:r>
                    <m:r>
                      <a:rPr lang="en-US" altLang="en-US" sz="2400" i="1">
                        <a:latin typeface="Cambria Math" panose="02040503050406030204" pitchFamily="18" charset="0"/>
                        <a:ea typeface="Cambria Math" panose="02040503050406030204" pitchFamily="18" charset="0"/>
                      </a:rPr>
                      <m:t>\ </m:t>
                    </m:r>
                    <m:d>
                      <m:dPr>
                        <m:begChr m:val="{"/>
                        <m:endChr m:val="}"/>
                        <m:ctrlPr>
                          <a:rPr lang="en-US" altLang="en-US" sz="2400" i="1">
                            <a:latin typeface="Cambria Math" panose="02040503050406030204" pitchFamily="18" charset="0"/>
                            <a:ea typeface="Cambria Math" panose="02040503050406030204" pitchFamily="18" charset="0"/>
                          </a:rPr>
                        </m:ctrlPr>
                      </m:dPr>
                      <m:e>
                        <m:r>
                          <a:rPr lang="en-US" altLang="en-US" sz="2400" i="1">
                            <a:latin typeface="Cambria Math" panose="02040503050406030204" pitchFamily="18" charset="0"/>
                            <a:ea typeface="Cambria Math" panose="02040503050406030204" pitchFamily="18" charset="0"/>
                          </a:rPr>
                          <m:t>1,3,5,⋯</m:t>
                        </m:r>
                      </m:e>
                    </m:d>
                  </m:oMath>
                </a14:m>
                <a:r>
                  <a:rPr lang="en-SG" altLang="en-US" sz="2400" dirty="0">
                    <a:solidFill>
                      <a:schemeClr val="tx1"/>
                    </a:solidFill>
                  </a:rPr>
                  <a:t> satisfying </a:t>
                </a:r>
                <a14:m>
                  <m:oMath xmlns:m="http://schemas.openxmlformats.org/officeDocument/2006/math">
                    <m:r>
                      <a:rPr lang="en-US" altLang="en-US" sz="2400" b="0" i="1" smtClean="0">
                        <a:solidFill>
                          <a:schemeClr val="tx1"/>
                        </a:solidFill>
                        <a:latin typeface="Cambria Math" panose="02040503050406030204" pitchFamily="18" charset="0"/>
                      </a:rPr>
                      <m:t>𝑔</m:t>
                    </m:r>
                    <m:d>
                      <m:dPr>
                        <m:ctrlPr>
                          <a:rPr lang="en-US" altLang="en-US" sz="2400" b="0" i="1" smtClean="0">
                            <a:solidFill>
                              <a:schemeClr val="tx1"/>
                            </a:solidFill>
                            <a:latin typeface="Cambria Math" panose="02040503050406030204" pitchFamily="18" charset="0"/>
                          </a:rPr>
                        </m:ctrlPr>
                      </m:dPr>
                      <m:e>
                        <m:r>
                          <a:rPr lang="en-US" altLang="en-US" sz="2400" b="0" i="1" smtClean="0">
                            <a:solidFill>
                              <a:schemeClr val="tx1"/>
                            </a:solidFill>
                            <a:latin typeface="Cambria Math" panose="02040503050406030204" pitchFamily="18" charset="0"/>
                          </a:rPr>
                          <m:t>𝑥</m:t>
                        </m:r>
                      </m:e>
                    </m:d>
                    <m:r>
                      <a:rPr lang="en-US" altLang="en-US" sz="2400" b="0" i="1" smtClean="0">
                        <a:solidFill>
                          <a:schemeClr val="tx1"/>
                        </a:solidFill>
                        <a:latin typeface="Cambria Math" panose="02040503050406030204" pitchFamily="18" charset="0"/>
                      </a:rPr>
                      <m:t>=2</m:t>
                    </m:r>
                    <m:r>
                      <a:rPr lang="en-US" altLang="en-US" sz="2400" b="0" i="1" smtClean="0">
                        <a:solidFill>
                          <a:schemeClr val="tx1"/>
                        </a:solidFill>
                        <a:latin typeface="Cambria Math" panose="02040503050406030204" pitchFamily="18" charset="0"/>
                      </a:rPr>
                      <m:t>𝑥</m:t>
                    </m:r>
                  </m:oMath>
                </a14:m>
                <a:r>
                  <a:rPr lang="en-US" altLang="en-US" sz="2400" dirty="0"/>
                  <a:t> for all </a:t>
                </a:r>
                <a14:m>
                  <m:oMath xmlns:m="http://schemas.openxmlformats.org/officeDocument/2006/math">
                    <m:r>
                      <a:rPr lang="en-US" altLang="en-US" sz="2400" b="0" i="1" smtClean="0">
                        <a:latin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ℕ</m:t>
                    </m:r>
                  </m:oMath>
                </a14:m>
                <a:r>
                  <a:rPr lang="en-US" altLang="en-US" sz="2400" dirty="0"/>
                  <a:t> is a bijection.</a:t>
                </a:r>
              </a:p>
            </p:txBody>
          </p:sp>
        </mc:Choice>
        <mc:Fallback xmlns="">
          <p:sp>
            <p:nvSpPr>
              <p:cNvPr id="50" name="TextBox 49">
                <a:extLst>
                  <a:ext uri="{FF2B5EF4-FFF2-40B4-BE49-F238E27FC236}">
                    <a16:creationId xmlns:a16="http://schemas.microsoft.com/office/drawing/2014/main" id="{8A939A6F-DC64-4513-AEC0-719A9D34D503}"/>
                  </a:ext>
                </a:extLst>
              </p:cNvPr>
              <p:cNvSpPr txBox="1">
                <a:spLocks noRot="1" noChangeAspect="1" noMove="1" noResize="1" noEditPoints="1" noAdjustHandles="1" noChangeArrowheads="1" noChangeShapeType="1" noTextEdit="1"/>
              </p:cNvSpPr>
              <p:nvPr/>
            </p:nvSpPr>
            <p:spPr>
              <a:xfrm>
                <a:off x="277016" y="5196844"/>
                <a:ext cx="8160266" cy="1200329"/>
              </a:xfrm>
              <a:prstGeom prst="rect">
                <a:avLst/>
              </a:prstGeom>
              <a:blipFill>
                <a:blip r:embed="rId5"/>
                <a:stretch>
                  <a:fillRect l="-1120" t="-4082" b="-10714"/>
                </a:stretch>
              </a:blipFill>
              <a:ln>
                <a:noFill/>
              </a:ln>
            </p:spPr>
            <p:txBody>
              <a:bodyPr/>
              <a:lstStyle/>
              <a:p>
                <a:r>
                  <a:rPr lang="en-SG">
                    <a:noFill/>
                  </a:rPr>
                  <a:t> </a:t>
                </a:r>
              </a:p>
            </p:txBody>
          </p:sp>
        </mc:Fallback>
      </mc:AlternateContent>
      <p:grpSp>
        <p:nvGrpSpPr>
          <p:cNvPr id="7" name="Group 6">
            <a:extLst>
              <a:ext uri="{FF2B5EF4-FFF2-40B4-BE49-F238E27FC236}">
                <a16:creationId xmlns:a16="http://schemas.microsoft.com/office/drawing/2014/main" id="{C7269F43-98A7-427C-8DA9-0CB97A2769EF}"/>
              </a:ext>
            </a:extLst>
          </p:cNvPr>
          <p:cNvGrpSpPr/>
          <p:nvPr/>
        </p:nvGrpSpPr>
        <p:grpSpPr>
          <a:xfrm>
            <a:off x="750234" y="3742579"/>
            <a:ext cx="2403930" cy="400110"/>
            <a:chOff x="750234" y="3742579"/>
            <a:chExt cx="2403930" cy="40011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FC5019-6150-4B6D-8930-75A4DF66BD3B}"/>
                    </a:ext>
                  </a:extLst>
                </p:cNvPr>
                <p:cNvSpPr txBox="1"/>
                <p:nvPr/>
              </p:nvSpPr>
              <p:spPr>
                <a:xfrm>
                  <a:off x="750234" y="3742579"/>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SG" sz="2000" dirty="0"/>
                </a:p>
              </p:txBody>
            </p:sp>
          </mc:Choice>
          <mc:Fallback xmlns="">
            <p:sp>
              <p:nvSpPr>
                <p:cNvPr id="6" name="TextBox 5">
                  <a:extLst>
                    <a:ext uri="{FF2B5EF4-FFF2-40B4-BE49-F238E27FC236}">
                      <a16:creationId xmlns:a16="http://schemas.microsoft.com/office/drawing/2014/main" id="{99FC5019-6150-4B6D-8930-75A4DF66BD3B}"/>
                    </a:ext>
                  </a:extLst>
                </p:cNvPr>
                <p:cNvSpPr txBox="1">
                  <a:spLocks noRot="1" noChangeAspect="1" noMove="1" noResize="1" noEditPoints="1" noAdjustHandles="1" noChangeArrowheads="1" noChangeShapeType="1" noTextEdit="1"/>
                </p:cNvSpPr>
                <p:nvPr/>
              </p:nvSpPr>
              <p:spPr>
                <a:xfrm>
                  <a:off x="750234" y="3742579"/>
                  <a:ext cx="342900" cy="400110"/>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8A3D763B-0F2B-4012-9803-BCA427E74626}"/>
                    </a:ext>
                  </a:extLst>
                </p:cNvPr>
                <p:cNvSpPr txBox="1"/>
                <p:nvPr/>
              </p:nvSpPr>
              <p:spPr>
                <a:xfrm>
                  <a:off x="1174733" y="3742579"/>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1</m:t>
                        </m:r>
                      </m:oMath>
                    </m:oMathPara>
                  </a14:m>
                  <a:endParaRPr lang="en-SG" sz="2000" dirty="0"/>
                </a:p>
              </p:txBody>
            </p:sp>
          </mc:Choice>
          <mc:Fallback xmlns="">
            <p:sp>
              <p:nvSpPr>
                <p:cNvPr id="52" name="TextBox 51">
                  <a:extLst>
                    <a:ext uri="{FF2B5EF4-FFF2-40B4-BE49-F238E27FC236}">
                      <a16:creationId xmlns:a16="http://schemas.microsoft.com/office/drawing/2014/main" id="{8A3D763B-0F2B-4012-9803-BCA427E74626}"/>
                    </a:ext>
                  </a:extLst>
                </p:cNvPr>
                <p:cNvSpPr txBox="1">
                  <a:spLocks noRot="1" noChangeAspect="1" noMove="1" noResize="1" noEditPoints="1" noAdjustHandles="1" noChangeArrowheads="1" noChangeShapeType="1" noTextEdit="1"/>
                </p:cNvSpPr>
                <p:nvPr/>
              </p:nvSpPr>
              <p:spPr>
                <a:xfrm>
                  <a:off x="1174733" y="3742579"/>
                  <a:ext cx="342900" cy="400110"/>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CEA2121-E01F-4C02-BDD5-7FB8A77C0030}"/>
                    </a:ext>
                  </a:extLst>
                </p:cNvPr>
                <p:cNvSpPr txBox="1"/>
                <p:nvPr/>
              </p:nvSpPr>
              <p:spPr>
                <a:xfrm>
                  <a:off x="1626423" y="3742579"/>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2</m:t>
                        </m:r>
                      </m:oMath>
                    </m:oMathPara>
                  </a14:m>
                  <a:endParaRPr lang="en-SG" sz="2000" dirty="0"/>
                </a:p>
              </p:txBody>
            </p:sp>
          </mc:Choice>
          <mc:Fallback xmlns="">
            <p:sp>
              <p:nvSpPr>
                <p:cNvPr id="53" name="TextBox 52">
                  <a:extLst>
                    <a:ext uri="{FF2B5EF4-FFF2-40B4-BE49-F238E27FC236}">
                      <a16:creationId xmlns:a16="http://schemas.microsoft.com/office/drawing/2014/main" id="{1CEA2121-E01F-4C02-BDD5-7FB8A77C0030}"/>
                    </a:ext>
                  </a:extLst>
                </p:cNvPr>
                <p:cNvSpPr txBox="1">
                  <a:spLocks noRot="1" noChangeAspect="1" noMove="1" noResize="1" noEditPoints="1" noAdjustHandles="1" noChangeArrowheads="1" noChangeShapeType="1" noTextEdit="1"/>
                </p:cNvSpPr>
                <p:nvPr/>
              </p:nvSpPr>
              <p:spPr>
                <a:xfrm>
                  <a:off x="1626423" y="3742579"/>
                  <a:ext cx="342900" cy="400110"/>
                </a:xfrm>
                <a:prstGeom prst="rect">
                  <a:avLst/>
                </a:prstGeom>
                <a:blipFill>
                  <a:blip r:embed="rId8"/>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3D140060-AFA3-4B0E-8143-D40A8DC52F3B}"/>
                    </a:ext>
                  </a:extLst>
                </p:cNvPr>
                <p:cNvSpPr txBox="1"/>
                <p:nvPr/>
              </p:nvSpPr>
              <p:spPr>
                <a:xfrm>
                  <a:off x="2106495" y="3742579"/>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3</m:t>
                        </m:r>
                      </m:oMath>
                    </m:oMathPara>
                  </a14:m>
                  <a:endParaRPr lang="en-SG" sz="2000" dirty="0"/>
                </a:p>
              </p:txBody>
            </p:sp>
          </mc:Choice>
          <mc:Fallback xmlns="">
            <p:sp>
              <p:nvSpPr>
                <p:cNvPr id="54" name="TextBox 53">
                  <a:extLst>
                    <a:ext uri="{FF2B5EF4-FFF2-40B4-BE49-F238E27FC236}">
                      <a16:creationId xmlns:a16="http://schemas.microsoft.com/office/drawing/2014/main" id="{3D140060-AFA3-4B0E-8143-D40A8DC52F3B}"/>
                    </a:ext>
                  </a:extLst>
                </p:cNvPr>
                <p:cNvSpPr txBox="1">
                  <a:spLocks noRot="1" noChangeAspect="1" noMove="1" noResize="1" noEditPoints="1" noAdjustHandles="1" noChangeArrowheads="1" noChangeShapeType="1" noTextEdit="1"/>
                </p:cNvSpPr>
                <p:nvPr/>
              </p:nvSpPr>
              <p:spPr>
                <a:xfrm>
                  <a:off x="2106495" y="3742579"/>
                  <a:ext cx="342900" cy="400110"/>
                </a:xfrm>
                <a:prstGeom prst="rect">
                  <a:avLst/>
                </a:prstGeom>
                <a:blipFill>
                  <a:blip r:embed="rId9"/>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CBD0148-7282-4829-90AB-7B0AE77938D7}"/>
                    </a:ext>
                  </a:extLst>
                </p:cNvPr>
                <p:cNvSpPr txBox="1"/>
                <p:nvPr/>
              </p:nvSpPr>
              <p:spPr>
                <a:xfrm>
                  <a:off x="2521005" y="3742579"/>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m:t>
                        </m:r>
                      </m:oMath>
                    </m:oMathPara>
                  </a14:m>
                  <a:endParaRPr lang="en-SG" sz="2000" dirty="0"/>
                </a:p>
              </p:txBody>
            </p:sp>
          </mc:Choice>
          <mc:Fallback xmlns="">
            <p:sp>
              <p:nvSpPr>
                <p:cNvPr id="55" name="TextBox 54">
                  <a:extLst>
                    <a:ext uri="{FF2B5EF4-FFF2-40B4-BE49-F238E27FC236}">
                      <a16:creationId xmlns:a16="http://schemas.microsoft.com/office/drawing/2014/main" id="{9CBD0148-7282-4829-90AB-7B0AE77938D7}"/>
                    </a:ext>
                  </a:extLst>
                </p:cNvPr>
                <p:cNvSpPr txBox="1">
                  <a:spLocks noRot="1" noChangeAspect="1" noMove="1" noResize="1" noEditPoints="1" noAdjustHandles="1" noChangeArrowheads="1" noChangeShapeType="1" noTextEdit="1"/>
                </p:cNvSpPr>
                <p:nvPr/>
              </p:nvSpPr>
              <p:spPr>
                <a:xfrm>
                  <a:off x="2521005" y="3742579"/>
                  <a:ext cx="342900" cy="400110"/>
                </a:xfrm>
                <a:prstGeom prst="rect">
                  <a:avLst/>
                </a:prstGeom>
                <a:blipFill>
                  <a:blip r:embed="rId10"/>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F750983-D1DB-467D-8AAC-30AABA67966E}"/>
                    </a:ext>
                  </a:extLst>
                </p:cNvPr>
                <p:cNvSpPr txBox="1"/>
                <p:nvPr/>
              </p:nvSpPr>
              <p:spPr>
                <a:xfrm>
                  <a:off x="2811264" y="3742579"/>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oMath>
                    </m:oMathPara>
                  </a14:m>
                  <a:endParaRPr lang="en-SG" sz="2000" dirty="0"/>
                </a:p>
              </p:txBody>
            </p:sp>
          </mc:Choice>
          <mc:Fallback xmlns="">
            <p:sp>
              <p:nvSpPr>
                <p:cNvPr id="56" name="TextBox 55">
                  <a:extLst>
                    <a:ext uri="{FF2B5EF4-FFF2-40B4-BE49-F238E27FC236}">
                      <a16:creationId xmlns:a16="http://schemas.microsoft.com/office/drawing/2014/main" id="{7F750983-D1DB-467D-8AAC-30AABA67966E}"/>
                    </a:ext>
                  </a:extLst>
                </p:cNvPr>
                <p:cNvSpPr txBox="1">
                  <a:spLocks noRot="1" noChangeAspect="1" noMove="1" noResize="1" noEditPoints="1" noAdjustHandles="1" noChangeArrowheads="1" noChangeShapeType="1" noTextEdit="1"/>
                </p:cNvSpPr>
                <p:nvPr/>
              </p:nvSpPr>
              <p:spPr>
                <a:xfrm>
                  <a:off x="2811264" y="3742579"/>
                  <a:ext cx="342900" cy="400110"/>
                </a:xfrm>
                <a:prstGeom prst="rect">
                  <a:avLst/>
                </a:prstGeom>
                <a:blipFill>
                  <a:blip r:embed="rId11"/>
                  <a:stretch>
                    <a:fillRect r="-5357"/>
                  </a:stretch>
                </a:blipFill>
              </p:spPr>
              <p:txBody>
                <a:bodyPr/>
                <a:lstStyle/>
                <a:p>
                  <a:r>
                    <a:rPr lang="en-SG">
                      <a:noFill/>
                    </a:rPr>
                    <a:t> </a:t>
                  </a:r>
                </a:p>
              </p:txBody>
            </p:sp>
          </mc:Fallback>
        </mc:AlternateContent>
      </p:grpSp>
      <p:grpSp>
        <p:nvGrpSpPr>
          <p:cNvPr id="8" name="Group 7">
            <a:extLst>
              <a:ext uri="{FF2B5EF4-FFF2-40B4-BE49-F238E27FC236}">
                <a16:creationId xmlns:a16="http://schemas.microsoft.com/office/drawing/2014/main" id="{AA1A549C-779A-4716-8F2F-F73B0A28275F}"/>
              </a:ext>
            </a:extLst>
          </p:cNvPr>
          <p:cNvGrpSpPr/>
          <p:nvPr/>
        </p:nvGrpSpPr>
        <p:grpSpPr>
          <a:xfrm>
            <a:off x="1226484" y="4655858"/>
            <a:ext cx="2411020" cy="400190"/>
            <a:chOff x="1226484" y="4555883"/>
            <a:chExt cx="2411020" cy="400190"/>
          </a:xfrm>
        </p:grpSpPr>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570E56C-E938-4096-9E75-03497105BBDF}"/>
                    </a:ext>
                  </a:extLst>
                </p:cNvPr>
                <p:cNvSpPr txBox="1"/>
                <p:nvPr/>
              </p:nvSpPr>
              <p:spPr>
                <a:xfrm>
                  <a:off x="3044939" y="4555963"/>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5</m:t>
                        </m:r>
                      </m:oMath>
                    </m:oMathPara>
                  </a14:m>
                  <a:endParaRPr lang="en-SG" sz="2000" dirty="0"/>
                </a:p>
              </p:txBody>
            </p:sp>
          </mc:Choice>
          <mc:Fallback xmlns="">
            <p:sp>
              <p:nvSpPr>
                <p:cNvPr id="65" name="TextBox 64">
                  <a:extLst>
                    <a:ext uri="{FF2B5EF4-FFF2-40B4-BE49-F238E27FC236}">
                      <a16:creationId xmlns:a16="http://schemas.microsoft.com/office/drawing/2014/main" id="{5570E56C-E938-4096-9E75-03497105BBDF}"/>
                    </a:ext>
                  </a:extLst>
                </p:cNvPr>
                <p:cNvSpPr txBox="1">
                  <a:spLocks noRot="1" noChangeAspect="1" noMove="1" noResize="1" noEditPoints="1" noAdjustHandles="1" noChangeArrowheads="1" noChangeShapeType="1" noTextEdit="1"/>
                </p:cNvSpPr>
                <p:nvPr/>
              </p:nvSpPr>
              <p:spPr>
                <a:xfrm>
                  <a:off x="3044939" y="4555963"/>
                  <a:ext cx="342900" cy="400110"/>
                </a:xfrm>
                <a:prstGeom prst="rect">
                  <a:avLst/>
                </a:prstGeom>
                <a:blipFill>
                  <a:blip r:embed="rId1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406C25D0-7251-4BE0-90D6-3A99049E8B7B}"/>
                    </a:ext>
                  </a:extLst>
                </p:cNvPr>
                <p:cNvSpPr txBox="1"/>
                <p:nvPr/>
              </p:nvSpPr>
              <p:spPr>
                <a:xfrm>
                  <a:off x="1226484" y="4555963"/>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1</m:t>
                        </m:r>
                      </m:oMath>
                    </m:oMathPara>
                  </a14:m>
                  <a:endParaRPr lang="en-SG" sz="2000" dirty="0"/>
                </a:p>
              </p:txBody>
            </p:sp>
          </mc:Choice>
          <mc:Fallback xmlns="">
            <p:sp>
              <p:nvSpPr>
                <p:cNvPr id="66" name="TextBox 65">
                  <a:extLst>
                    <a:ext uri="{FF2B5EF4-FFF2-40B4-BE49-F238E27FC236}">
                      <a16:creationId xmlns:a16="http://schemas.microsoft.com/office/drawing/2014/main" id="{406C25D0-7251-4BE0-90D6-3A99049E8B7B}"/>
                    </a:ext>
                  </a:extLst>
                </p:cNvPr>
                <p:cNvSpPr txBox="1">
                  <a:spLocks noRot="1" noChangeAspect="1" noMove="1" noResize="1" noEditPoints="1" noAdjustHandles="1" noChangeArrowheads="1" noChangeShapeType="1" noTextEdit="1"/>
                </p:cNvSpPr>
                <p:nvPr/>
              </p:nvSpPr>
              <p:spPr>
                <a:xfrm>
                  <a:off x="1226484" y="4555963"/>
                  <a:ext cx="342900" cy="400110"/>
                </a:xfrm>
                <a:prstGeom prst="rect">
                  <a:avLst/>
                </a:prstGeom>
                <a:blipFill>
                  <a:blip r:embed="rId1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46627F6E-8222-48DA-AAFC-51A726062B51}"/>
                    </a:ext>
                  </a:extLst>
                </p:cNvPr>
                <p:cNvSpPr txBox="1"/>
                <p:nvPr/>
              </p:nvSpPr>
              <p:spPr>
                <a:xfrm>
                  <a:off x="1677287" y="4555963"/>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2</m:t>
                        </m:r>
                      </m:oMath>
                    </m:oMathPara>
                  </a14:m>
                  <a:endParaRPr lang="en-SG" sz="2000" dirty="0"/>
                </a:p>
              </p:txBody>
            </p:sp>
          </mc:Choice>
          <mc:Fallback xmlns="">
            <p:sp>
              <p:nvSpPr>
                <p:cNvPr id="67" name="TextBox 66">
                  <a:extLst>
                    <a:ext uri="{FF2B5EF4-FFF2-40B4-BE49-F238E27FC236}">
                      <a16:creationId xmlns:a16="http://schemas.microsoft.com/office/drawing/2014/main" id="{46627F6E-8222-48DA-AAFC-51A726062B51}"/>
                    </a:ext>
                  </a:extLst>
                </p:cNvPr>
                <p:cNvSpPr txBox="1">
                  <a:spLocks noRot="1" noChangeAspect="1" noMove="1" noResize="1" noEditPoints="1" noAdjustHandles="1" noChangeArrowheads="1" noChangeShapeType="1" noTextEdit="1"/>
                </p:cNvSpPr>
                <p:nvPr/>
              </p:nvSpPr>
              <p:spPr>
                <a:xfrm>
                  <a:off x="1677287" y="4555963"/>
                  <a:ext cx="342900" cy="400110"/>
                </a:xfrm>
                <a:prstGeom prst="rect">
                  <a:avLst/>
                </a:prstGeom>
                <a:blipFill>
                  <a:blip r:embed="rId1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D6A64D76-E982-4582-ADAD-8C081224C771}"/>
                    </a:ext>
                  </a:extLst>
                </p:cNvPr>
                <p:cNvSpPr txBox="1"/>
                <p:nvPr/>
              </p:nvSpPr>
              <p:spPr>
                <a:xfrm>
                  <a:off x="2137990" y="4555963"/>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3</m:t>
                        </m:r>
                      </m:oMath>
                    </m:oMathPara>
                  </a14:m>
                  <a:endParaRPr lang="en-SG" sz="2000" dirty="0"/>
                </a:p>
              </p:txBody>
            </p:sp>
          </mc:Choice>
          <mc:Fallback xmlns="">
            <p:sp>
              <p:nvSpPr>
                <p:cNvPr id="68" name="TextBox 67">
                  <a:extLst>
                    <a:ext uri="{FF2B5EF4-FFF2-40B4-BE49-F238E27FC236}">
                      <a16:creationId xmlns:a16="http://schemas.microsoft.com/office/drawing/2014/main" id="{D6A64D76-E982-4582-ADAD-8C081224C771}"/>
                    </a:ext>
                  </a:extLst>
                </p:cNvPr>
                <p:cNvSpPr txBox="1">
                  <a:spLocks noRot="1" noChangeAspect="1" noMove="1" noResize="1" noEditPoints="1" noAdjustHandles="1" noChangeArrowheads="1" noChangeShapeType="1" noTextEdit="1"/>
                </p:cNvSpPr>
                <p:nvPr/>
              </p:nvSpPr>
              <p:spPr>
                <a:xfrm>
                  <a:off x="2137990" y="4555963"/>
                  <a:ext cx="342900" cy="400110"/>
                </a:xfrm>
                <a:prstGeom prst="rect">
                  <a:avLst/>
                </a:prstGeom>
                <a:blipFill>
                  <a:blip r:embed="rId1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CEA6AB0E-5ED0-4943-9BDA-442F394AF142}"/>
                    </a:ext>
                  </a:extLst>
                </p:cNvPr>
                <p:cNvSpPr txBox="1"/>
                <p:nvPr/>
              </p:nvSpPr>
              <p:spPr>
                <a:xfrm>
                  <a:off x="2558185" y="4555963"/>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m:t>
                        </m:r>
                      </m:oMath>
                    </m:oMathPara>
                  </a14:m>
                  <a:endParaRPr lang="en-SG" sz="2000" dirty="0"/>
                </a:p>
              </p:txBody>
            </p:sp>
          </mc:Choice>
          <mc:Fallback xmlns="">
            <p:sp>
              <p:nvSpPr>
                <p:cNvPr id="69" name="TextBox 68">
                  <a:extLst>
                    <a:ext uri="{FF2B5EF4-FFF2-40B4-BE49-F238E27FC236}">
                      <a16:creationId xmlns:a16="http://schemas.microsoft.com/office/drawing/2014/main" id="{CEA6AB0E-5ED0-4943-9BDA-442F394AF142}"/>
                    </a:ext>
                  </a:extLst>
                </p:cNvPr>
                <p:cNvSpPr txBox="1">
                  <a:spLocks noRot="1" noChangeAspect="1" noMove="1" noResize="1" noEditPoints="1" noAdjustHandles="1" noChangeArrowheads="1" noChangeShapeType="1" noTextEdit="1"/>
                </p:cNvSpPr>
                <p:nvPr/>
              </p:nvSpPr>
              <p:spPr>
                <a:xfrm>
                  <a:off x="2558185" y="4555963"/>
                  <a:ext cx="342900" cy="400110"/>
                </a:xfrm>
                <a:prstGeom prst="rect">
                  <a:avLst/>
                </a:prstGeom>
                <a:blipFill>
                  <a:blip r:embed="rId1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2860DD78-398E-4A00-AFF9-A746C48D16E5}"/>
                    </a:ext>
                  </a:extLst>
                </p:cNvPr>
                <p:cNvSpPr txBox="1"/>
                <p:nvPr/>
              </p:nvSpPr>
              <p:spPr>
                <a:xfrm>
                  <a:off x="3294604" y="4555883"/>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oMath>
                    </m:oMathPara>
                  </a14:m>
                  <a:endParaRPr lang="en-SG" sz="2000" dirty="0"/>
                </a:p>
              </p:txBody>
            </p:sp>
          </mc:Choice>
          <mc:Fallback xmlns="">
            <p:sp>
              <p:nvSpPr>
                <p:cNvPr id="71" name="TextBox 70">
                  <a:extLst>
                    <a:ext uri="{FF2B5EF4-FFF2-40B4-BE49-F238E27FC236}">
                      <a16:creationId xmlns:a16="http://schemas.microsoft.com/office/drawing/2014/main" id="{2860DD78-398E-4A00-AFF9-A746C48D16E5}"/>
                    </a:ext>
                  </a:extLst>
                </p:cNvPr>
                <p:cNvSpPr txBox="1">
                  <a:spLocks noRot="1" noChangeAspect="1" noMove="1" noResize="1" noEditPoints="1" noAdjustHandles="1" noChangeArrowheads="1" noChangeShapeType="1" noTextEdit="1"/>
                </p:cNvSpPr>
                <p:nvPr/>
              </p:nvSpPr>
              <p:spPr>
                <a:xfrm>
                  <a:off x="3294604" y="4555883"/>
                  <a:ext cx="342900" cy="400110"/>
                </a:xfrm>
                <a:prstGeom prst="rect">
                  <a:avLst/>
                </a:prstGeom>
                <a:blipFill>
                  <a:blip r:embed="rId17"/>
                  <a:stretch>
                    <a:fillRect r="-3509"/>
                  </a:stretch>
                </a:blipFill>
              </p:spPr>
              <p:txBody>
                <a:bodyPr/>
                <a:lstStyle/>
                <a:p>
                  <a:r>
                    <a:rPr lang="en-SG">
                      <a:noFill/>
                    </a:rPr>
                    <a:t> </a:t>
                  </a:r>
                </a:p>
              </p:txBody>
            </p:sp>
          </mc:Fallback>
        </mc:AlternateContent>
      </p:grpSp>
      <p:grpSp>
        <p:nvGrpSpPr>
          <p:cNvPr id="9" name="Group 8">
            <a:extLst>
              <a:ext uri="{FF2B5EF4-FFF2-40B4-BE49-F238E27FC236}">
                <a16:creationId xmlns:a16="http://schemas.microsoft.com/office/drawing/2014/main" id="{336676F4-D1C1-4F30-B79D-8FF4532DBEFE}"/>
              </a:ext>
            </a:extLst>
          </p:cNvPr>
          <p:cNvGrpSpPr/>
          <p:nvPr/>
        </p:nvGrpSpPr>
        <p:grpSpPr>
          <a:xfrm>
            <a:off x="482340" y="4127940"/>
            <a:ext cx="2645225" cy="526004"/>
            <a:chOff x="482340" y="4127940"/>
            <a:chExt cx="2645225" cy="526004"/>
          </a:xfrm>
        </p:grpSpPr>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3259AEF-90EC-41C8-8B70-7BACF52CFBAA}"/>
                    </a:ext>
                  </a:extLst>
                </p:cNvPr>
                <p:cNvSpPr txBox="1"/>
                <p:nvPr/>
              </p:nvSpPr>
              <p:spPr>
                <a:xfrm>
                  <a:off x="482340" y="4127940"/>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solidFill>
                              <a:srgbClr val="0033CC"/>
                            </a:solidFill>
                            <a:latin typeface="Cambria Math" panose="02040503050406030204" pitchFamily="18" charset="0"/>
                          </a:rPr>
                          <m:t>𝑓</m:t>
                        </m:r>
                      </m:oMath>
                    </m:oMathPara>
                  </a14:m>
                  <a:endParaRPr lang="en-SG" sz="2000" dirty="0">
                    <a:solidFill>
                      <a:srgbClr val="0033CC"/>
                    </a:solidFill>
                  </a:endParaRPr>
                </a:p>
              </p:txBody>
            </p:sp>
          </mc:Choice>
          <mc:Fallback xmlns="">
            <p:sp>
              <p:nvSpPr>
                <p:cNvPr id="57" name="TextBox 56">
                  <a:extLst>
                    <a:ext uri="{FF2B5EF4-FFF2-40B4-BE49-F238E27FC236}">
                      <a16:creationId xmlns:a16="http://schemas.microsoft.com/office/drawing/2014/main" id="{03259AEF-90EC-41C8-8B70-7BACF52CFBAA}"/>
                    </a:ext>
                  </a:extLst>
                </p:cNvPr>
                <p:cNvSpPr txBox="1">
                  <a:spLocks noRot="1" noChangeAspect="1" noMove="1" noResize="1" noEditPoints="1" noAdjustHandles="1" noChangeArrowheads="1" noChangeShapeType="1" noTextEdit="1"/>
                </p:cNvSpPr>
                <p:nvPr/>
              </p:nvSpPr>
              <p:spPr>
                <a:xfrm>
                  <a:off x="482340" y="4127940"/>
                  <a:ext cx="342900" cy="400110"/>
                </a:xfrm>
                <a:prstGeom prst="rect">
                  <a:avLst/>
                </a:prstGeom>
                <a:blipFill>
                  <a:blip r:embed="rId18"/>
                  <a:stretch>
                    <a:fillRect l="-5357" r="-5357" b="-13636"/>
                  </a:stretch>
                </a:blipFill>
              </p:spPr>
              <p:txBody>
                <a:bodyPr/>
                <a:lstStyle/>
                <a:p>
                  <a:r>
                    <a:rPr lang="en-SG">
                      <a:noFill/>
                    </a:rPr>
                    <a:t> </a:t>
                  </a:r>
                </a:p>
              </p:txBody>
            </p:sp>
          </mc:Fallback>
        </mc:AlternateContent>
        <p:cxnSp>
          <p:nvCxnSpPr>
            <p:cNvPr id="11" name="Straight Arrow Connector 10">
              <a:extLst>
                <a:ext uri="{FF2B5EF4-FFF2-40B4-BE49-F238E27FC236}">
                  <a16:creationId xmlns:a16="http://schemas.microsoft.com/office/drawing/2014/main" id="{29DD687B-8261-4C76-8484-0B8F897997BC}"/>
                </a:ext>
              </a:extLst>
            </p:cNvPr>
            <p:cNvCxnSpPr>
              <a:cxnSpLocks/>
            </p:cNvCxnSpPr>
            <p:nvPr/>
          </p:nvCxnSpPr>
          <p:spPr>
            <a:xfrm>
              <a:off x="921684" y="4142689"/>
              <a:ext cx="428028" cy="511255"/>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F7690A3-7D16-4734-A88F-A270B01261AA}"/>
                </a:ext>
              </a:extLst>
            </p:cNvPr>
            <p:cNvCxnSpPr>
              <a:cxnSpLocks/>
            </p:cNvCxnSpPr>
            <p:nvPr/>
          </p:nvCxnSpPr>
          <p:spPr>
            <a:xfrm>
              <a:off x="1364333" y="4142689"/>
              <a:ext cx="428028" cy="511255"/>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6367A6B-6DCF-4FC3-880A-1A1B25E52F6C}"/>
                </a:ext>
              </a:extLst>
            </p:cNvPr>
            <p:cNvCxnSpPr>
              <a:cxnSpLocks/>
            </p:cNvCxnSpPr>
            <p:nvPr/>
          </p:nvCxnSpPr>
          <p:spPr>
            <a:xfrm>
              <a:off x="1832962" y="4142689"/>
              <a:ext cx="428028" cy="511255"/>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3E9B778-8C06-440F-A388-E4C6C939BF7D}"/>
                </a:ext>
              </a:extLst>
            </p:cNvPr>
            <p:cNvCxnSpPr>
              <a:cxnSpLocks/>
            </p:cNvCxnSpPr>
            <p:nvPr/>
          </p:nvCxnSpPr>
          <p:spPr>
            <a:xfrm>
              <a:off x="2285027" y="4142689"/>
              <a:ext cx="428028" cy="511255"/>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376AE75-6361-40AD-B4E5-83DED6E450C5}"/>
                </a:ext>
              </a:extLst>
            </p:cNvPr>
            <p:cNvCxnSpPr>
              <a:cxnSpLocks/>
            </p:cNvCxnSpPr>
            <p:nvPr/>
          </p:nvCxnSpPr>
          <p:spPr>
            <a:xfrm>
              <a:off x="2699537" y="4142689"/>
              <a:ext cx="428028" cy="511255"/>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7814F3E9-1D8A-4A3C-AD1C-BBD49908DE1E}"/>
              </a:ext>
            </a:extLst>
          </p:cNvPr>
          <p:cNvGrpSpPr/>
          <p:nvPr/>
        </p:nvGrpSpPr>
        <p:grpSpPr>
          <a:xfrm>
            <a:off x="5179815" y="3679919"/>
            <a:ext cx="2113018" cy="400110"/>
            <a:chOff x="5179815" y="3679919"/>
            <a:chExt cx="2113018" cy="400110"/>
          </a:xfrm>
        </p:grpSpPr>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AC8CCB69-BA84-44DC-ABDE-7F3BFA48C1EB}"/>
                    </a:ext>
                  </a:extLst>
                </p:cNvPr>
                <p:cNvSpPr txBox="1"/>
                <p:nvPr/>
              </p:nvSpPr>
              <p:spPr>
                <a:xfrm>
                  <a:off x="5179815" y="3679919"/>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SG" sz="2000" dirty="0"/>
                </a:p>
              </p:txBody>
            </p:sp>
          </mc:Choice>
          <mc:Fallback xmlns="">
            <p:sp>
              <p:nvSpPr>
                <p:cNvPr id="94" name="TextBox 93">
                  <a:extLst>
                    <a:ext uri="{FF2B5EF4-FFF2-40B4-BE49-F238E27FC236}">
                      <a16:creationId xmlns:a16="http://schemas.microsoft.com/office/drawing/2014/main" id="{AC8CCB69-BA84-44DC-ABDE-7F3BFA48C1EB}"/>
                    </a:ext>
                  </a:extLst>
                </p:cNvPr>
                <p:cNvSpPr txBox="1">
                  <a:spLocks noRot="1" noChangeAspect="1" noMove="1" noResize="1" noEditPoints="1" noAdjustHandles="1" noChangeArrowheads="1" noChangeShapeType="1" noTextEdit="1"/>
                </p:cNvSpPr>
                <p:nvPr/>
              </p:nvSpPr>
              <p:spPr>
                <a:xfrm>
                  <a:off x="5179815" y="3679919"/>
                  <a:ext cx="342900" cy="400110"/>
                </a:xfrm>
                <a:prstGeom prst="rect">
                  <a:avLst/>
                </a:prstGeom>
                <a:blipFill>
                  <a:blip r:embed="rId19"/>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6719EF92-B96B-4479-B811-2568CF54CBCA}"/>
                    </a:ext>
                  </a:extLst>
                </p:cNvPr>
                <p:cNvSpPr txBox="1"/>
                <p:nvPr/>
              </p:nvSpPr>
              <p:spPr>
                <a:xfrm>
                  <a:off x="5604314" y="3679919"/>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1</m:t>
                        </m:r>
                      </m:oMath>
                    </m:oMathPara>
                  </a14:m>
                  <a:endParaRPr lang="en-SG" sz="2000" dirty="0"/>
                </a:p>
              </p:txBody>
            </p:sp>
          </mc:Choice>
          <mc:Fallback xmlns="">
            <p:sp>
              <p:nvSpPr>
                <p:cNvPr id="95" name="TextBox 94">
                  <a:extLst>
                    <a:ext uri="{FF2B5EF4-FFF2-40B4-BE49-F238E27FC236}">
                      <a16:creationId xmlns:a16="http://schemas.microsoft.com/office/drawing/2014/main" id="{6719EF92-B96B-4479-B811-2568CF54CBCA}"/>
                    </a:ext>
                  </a:extLst>
                </p:cNvPr>
                <p:cNvSpPr txBox="1">
                  <a:spLocks noRot="1" noChangeAspect="1" noMove="1" noResize="1" noEditPoints="1" noAdjustHandles="1" noChangeArrowheads="1" noChangeShapeType="1" noTextEdit="1"/>
                </p:cNvSpPr>
                <p:nvPr/>
              </p:nvSpPr>
              <p:spPr>
                <a:xfrm>
                  <a:off x="5604314" y="3679919"/>
                  <a:ext cx="342900" cy="400110"/>
                </a:xfrm>
                <a:prstGeom prst="rect">
                  <a:avLst/>
                </a:prstGeom>
                <a:blipFill>
                  <a:blip r:embed="rId20"/>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93F06414-7CC0-4B85-ADD9-FAC2B5430AD4}"/>
                    </a:ext>
                  </a:extLst>
                </p:cNvPr>
                <p:cNvSpPr txBox="1"/>
                <p:nvPr/>
              </p:nvSpPr>
              <p:spPr>
                <a:xfrm>
                  <a:off x="6056004" y="3679919"/>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2</m:t>
                        </m:r>
                      </m:oMath>
                    </m:oMathPara>
                  </a14:m>
                  <a:endParaRPr lang="en-SG" sz="2000" dirty="0"/>
                </a:p>
              </p:txBody>
            </p:sp>
          </mc:Choice>
          <mc:Fallback xmlns="">
            <p:sp>
              <p:nvSpPr>
                <p:cNvPr id="96" name="TextBox 95">
                  <a:extLst>
                    <a:ext uri="{FF2B5EF4-FFF2-40B4-BE49-F238E27FC236}">
                      <a16:creationId xmlns:a16="http://schemas.microsoft.com/office/drawing/2014/main" id="{93F06414-7CC0-4B85-ADD9-FAC2B5430AD4}"/>
                    </a:ext>
                  </a:extLst>
                </p:cNvPr>
                <p:cNvSpPr txBox="1">
                  <a:spLocks noRot="1" noChangeAspect="1" noMove="1" noResize="1" noEditPoints="1" noAdjustHandles="1" noChangeArrowheads="1" noChangeShapeType="1" noTextEdit="1"/>
                </p:cNvSpPr>
                <p:nvPr/>
              </p:nvSpPr>
              <p:spPr>
                <a:xfrm>
                  <a:off x="6056004" y="3679919"/>
                  <a:ext cx="342900" cy="400110"/>
                </a:xfrm>
                <a:prstGeom prst="rect">
                  <a:avLst/>
                </a:prstGeom>
                <a:blipFill>
                  <a:blip r:embed="rId21"/>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433CAB6F-5374-4C3E-A895-0AE09F733B06}"/>
                    </a:ext>
                  </a:extLst>
                </p:cNvPr>
                <p:cNvSpPr txBox="1"/>
                <p:nvPr/>
              </p:nvSpPr>
              <p:spPr>
                <a:xfrm>
                  <a:off x="6536076" y="3679919"/>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3</m:t>
                        </m:r>
                      </m:oMath>
                    </m:oMathPara>
                  </a14:m>
                  <a:endParaRPr lang="en-SG" sz="2000" dirty="0"/>
                </a:p>
              </p:txBody>
            </p:sp>
          </mc:Choice>
          <mc:Fallback xmlns="">
            <p:sp>
              <p:nvSpPr>
                <p:cNvPr id="97" name="TextBox 96">
                  <a:extLst>
                    <a:ext uri="{FF2B5EF4-FFF2-40B4-BE49-F238E27FC236}">
                      <a16:creationId xmlns:a16="http://schemas.microsoft.com/office/drawing/2014/main" id="{433CAB6F-5374-4C3E-A895-0AE09F733B06}"/>
                    </a:ext>
                  </a:extLst>
                </p:cNvPr>
                <p:cNvSpPr txBox="1">
                  <a:spLocks noRot="1" noChangeAspect="1" noMove="1" noResize="1" noEditPoints="1" noAdjustHandles="1" noChangeArrowheads="1" noChangeShapeType="1" noTextEdit="1"/>
                </p:cNvSpPr>
                <p:nvPr/>
              </p:nvSpPr>
              <p:spPr>
                <a:xfrm>
                  <a:off x="6536076" y="3679919"/>
                  <a:ext cx="342900" cy="400110"/>
                </a:xfrm>
                <a:prstGeom prst="rect">
                  <a:avLst/>
                </a:prstGeom>
                <a:blipFill>
                  <a:blip r:embed="rId2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F80B195A-7226-4E9C-B031-4E7A47D62D04}"/>
                    </a:ext>
                  </a:extLst>
                </p:cNvPr>
                <p:cNvSpPr txBox="1"/>
                <p:nvPr/>
              </p:nvSpPr>
              <p:spPr>
                <a:xfrm>
                  <a:off x="6949933" y="3679919"/>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oMath>
                    </m:oMathPara>
                  </a14:m>
                  <a:endParaRPr lang="en-SG" sz="2000" dirty="0"/>
                </a:p>
              </p:txBody>
            </p:sp>
          </mc:Choice>
          <mc:Fallback xmlns="">
            <p:sp>
              <p:nvSpPr>
                <p:cNvPr id="99" name="TextBox 98">
                  <a:extLst>
                    <a:ext uri="{FF2B5EF4-FFF2-40B4-BE49-F238E27FC236}">
                      <a16:creationId xmlns:a16="http://schemas.microsoft.com/office/drawing/2014/main" id="{F80B195A-7226-4E9C-B031-4E7A47D62D04}"/>
                    </a:ext>
                  </a:extLst>
                </p:cNvPr>
                <p:cNvSpPr txBox="1">
                  <a:spLocks noRot="1" noChangeAspect="1" noMove="1" noResize="1" noEditPoints="1" noAdjustHandles="1" noChangeArrowheads="1" noChangeShapeType="1" noTextEdit="1"/>
                </p:cNvSpPr>
                <p:nvPr/>
              </p:nvSpPr>
              <p:spPr>
                <a:xfrm>
                  <a:off x="6949933" y="3679919"/>
                  <a:ext cx="342900" cy="400110"/>
                </a:xfrm>
                <a:prstGeom prst="rect">
                  <a:avLst/>
                </a:prstGeom>
                <a:blipFill>
                  <a:blip r:embed="rId23"/>
                  <a:stretch>
                    <a:fillRect r="-5357"/>
                  </a:stretch>
                </a:blipFill>
              </p:spPr>
              <p:txBody>
                <a:bodyPr/>
                <a:lstStyle/>
                <a:p>
                  <a:r>
                    <a:rPr lang="en-SG">
                      <a:noFill/>
                    </a:rPr>
                    <a:t> </a:t>
                  </a:r>
                </a:p>
              </p:txBody>
            </p:sp>
          </mc:Fallback>
        </mc:AlternateContent>
      </p:grpSp>
      <p:grpSp>
        <p:nvGrpSpPr>
          <p:cNvPr id="17" name="Group 16">
            <a:extLst>
              <a:ext uri="{FF2B5EF4-FFF2-40B4-BE49-F238E27FC236}">
                <a16:creationId xmlns:a16="http://schemas.microsoft.com/office/drawing/2014/main" id="{2A894023-6032-47F9-81EC-1C0FC9BC551B}"/>
              </a:ext>
            </a:extLst>
          </p:cNvPr>
          <p:cNvGrpSpPr/>
          <p:nvPr/>
        </p:nvGrpSpPr>
        <p:grpSpPr>
          <a:xfrm>
            <a:off x="4911921" y="4065280"/>
            <a:ext cx="3037148" cy="498433"/>
            <a:chOff x="4911921" y="4065280"/>
            <a:chExt cx="3037148" cy="498433"/>
          </a:xfrm>
        </p:grpSpPr>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986BFC9D-9F71-45D2-BA9F-B6CE2A13FB15}"/>
                    </a:ext>
                  </a:extLst>
                </p:cNvPr>
                <p:cNvSpPr txBox="1"/>
                <p:nvPr/>
              </p:nvSpPr>
              <p:spPr>
                <a:xfrm>
                  <a:off x="4911921" y="4065280"/>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solidFill>
                              <a:srgbClr val="0033CC"/>
                            </a:solidFill>
                            <a:latin typeface="Cambria Math" panose="02040503050406030204" pitchFamily="18" charset="0"/>
                          </a:rPr>
                          <m:t>𝑔</m:t>
                        </m:r>
                      </m:oMath>
                    </m:oMathPara>
                  </a14:m>
                  <a:endParaRPr lang="en-SG" sz="2000" dirty="0">
                    <a:solidFill>
                      <a:srgbClr val="0033CC"/>
                    </a:solidFill>
                  </a:endParaRPr>
                </a:p>
              </p:txBody>
            </p:sp>
          </mc:Choice>
          <mc:Fallback xmlns="">
            <p:sp>
              <p:nvSpPr>
                <p:cNvPr id="100" name="TextBox 99">
                  <a:extLst>
                    <a:ext uri="{FF2B5EF4-FFF2-40B4-BE49-F238E27FC236}">
                      <a16:creationId xmlns:a16="http://schemas.microsoft.com/office/drawing/2014/main" id="{986BFC9D-9F71-45D2-BA9F-B6CE2A13FB15}"/>
                    </a:ext>
                  </a:extLst>
                </p:cNvPr>
                <p:cNvSpPr txBox="1">
                  <a:spLocks noRot="1" noChangeAspect="1" noMove="1" noResize="1" noEditPoints="1" noAdjustHandles="1" noChangeArrowheads="1" noChangeShapeType="1" noTextEdit="1"/>
                </p:cNvSpPr>
                <p:nvPr/>
              </p:nvSpPr>
              <p:spPr>
                <a:xfrm>
                  <a:off x="4911921" y="4065280"/>
                  <a:ext cx="342900" cy="400110"/>
                </a:xfrm>
                <a:prstGeom prst="rect">
                  <a:avLst/>
                </a:prstGeom>
                <a:blipFill>
                  <a:blip r:embed="rId24"/>
                  <a:stretch>
                    <a:fillRect b="-6061"/>
                  </a:stretch>
                </a:blipFill>
              </p:spPr>
              <p:txBody>
                <a:bodyPr/>
                <a:lstStyle/>
                <a:p>
                  <a:r>
                    <a:rPr lang="en-SG">
                      <a:noFill/>
                    </a:rPr>
                    <a:t> </a:t>
                  </a:r>
                </a:p>
              </p:txBody>
            </p:sp>
          </mc:Fallback>
        </mc:AlternateContent>
        <p:cxnSp>
          <p:nvCxnSpPr>
            <p:cNvPr id="106" name="Straight Arrow Connector 105">
              <a:extLst>
                <a:ext uri="{FF2B5EF4-FFF2-40B4-BE49-F238E27FC236}">
                  <a16:creationId xmlns:a16="http://schemas.microsoft.com/office/drawing/2014/main" id="{B9F08B23-4EA5-43ED-B5AF-BB7F10238F21}"/>
                </a:ext>
              </a:extLst>
            </p:cNvPr>
            <p:cNvCxnSpPr>
              <a:cxnSpLocks/>
              <a:endCxn id="112" idx="0"/>
            </p:cNvCxnSpPr>
            <p:nvPr/>
          </p:nvCxnSpPr>
          <p:spPr>
            <a:xfrm>
              <a:off x="5351265" y="4080029"/>
              <a:ext cx="0" cy="468855"/>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0521F7C4-B211-4FE6-A6EF-817F84B4495E}"/>
                </a:ext>
              </a:extLst>
            </p:cNvPr>
            <p:cNvCxnSpPr>
              <a:cxnSpLocks/>
            </p:cNvCxnSpPr>
            <p:nvPr/>
          </p:nvCxnSpPr>
          <p:spPr>
            <a:xfrm>
              <a:off x="5793914" y="4080029"/>
              <a:ext cx="324345" cy="434614"/>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5DD9C99-D507-4720-B7C7-44E670488E37}"/>
                </a:ext>
              </a:extLst>
            </p:cNvPr>
            <p:cNvCxnSpPr>
              <a:cxnSpLocks/>
            </p:cNvCxnSpPr>
            <p:nvPr/>
          </p:nvCxnSpPr>
          <p:spPr>
            <a:xfrm>
              <a:off x="6262543" y="4080029"/>
              <a:ext cx="699536" cy="483684"/>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A058C5D-516F-4DAB-94DA-47E636044769}"/>
                </a:ext>
              </a:extLst>
            </p:cNvPr>
            <p:cNvCxnSpPr>
              <a:cxnSpLocks/>
            </p:cNvCxnSpPr>
            <p:nvPr/>
          </p:nvCxnSpPr>
          <p:spPr>
            <a:xfrm>
              <a:off x="6878976" y="4065280"/>
              <a:ext cx="1070093" cy="498433"/>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1004A794-DDB0-4418-B47F-44789947673C}"/>
              </a:ext>
            </a:extLst>
          </p:cNvPr>
          <p:cNvGrpSpPr/>
          <p:nvPr/>
        </p:nvGrpSpPr>
        <p:grpSpPr>
          <a:xfrm>
            <a:off x="5179815" y="4548884"/>
            <a:ext cx="3367088" cy="400190"/>
            <a:chOff x="5179815" y="4493223"/>
            <a:chExt cx="3367088" cy="400190"/>
          </a:xfrm>
        </p:grpSpPr>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B912D3D5-B8CD-4B6E-9786-6B70958DEC09}"/>
                    </a:ext>
                  </a:extLst>
                </p:cNvPr>
                <p:cNvSpPr txBox="1"/>
                <p:nvPr/>
              </p:nvSpPr>
              <p:spPr>
                <a:xfrm>
                  <a:off x="7876292" y="4493303"/>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6</m:t>
                        </m:r>
                      </m:oMath>
                    </m:oMathPara>
                  </a14:m>
                  <a:endParaRPr lang="en-SG" sz="2000" dirty="0"/>
                </a:p>
              </p:txBody>
            </p:sp>
          </mc:Choice>
          <mc:Fallback xmlns="">
            <p:sp>
              <p:nvSpPr>
                <p:cNvPr id="101" name="TextBox 100">
                  <a:extLst>
                    <a:ext uri="{FF2B5EF4-FFF2-40B4-BE49-F238E27FC236}">
                      <a16:creationId xmlns:a16="http://schemas.microsoft.com/office/drawing/2014/main" id="{B912D3D5-B8CD-4B6E-9786-6B70958DEC09}"/>
                    </a:ext>
                  </a:extLst>
                </p:cNvPr>
                <p:cNvSpPr txBox="1">
                  <a:spLocks noRot="1" noChangeAspect="1" noMove="1" noResize="1" noEditPoints="1" noAdjustHandles="1" noChangeArrowheads="1" noChangeShapeType="1" noTextEdit="1"/>
                </p:cNvSpPr>
                <p:nvPr/>
              </p:nvSpPr>
              <p:spPr>
                <a:xfrm>
                  <a:off x="7876292" y="4493303"/>
                  <a:ext cx="342900" cy="400110"/>
                </a:xfrm>
                <a:prstGeom prst="rect">
                  <a:avLst/>
                </a:prstGeom>
                <a:blipFill>
                  <a:blip r:embed="rId2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B9042F95-541B-4963-855A-9955C8EDF279}"/>
                    </a:ext>
                  </a:extLst>
                </p:cNvPr>
                <p:cNvSpPr txBox="1"/>
                <p:nvPr/>
              </p:nvSpPr>
              <p:spPr>
                <a:xfrm>
                  <a:off x="6040208" y="4493303"/>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2</m:t>
                        </m:r>
                      </m:oMath>
                    </m:oMathPara>
                  </a14:m>
                  <a:endParaRPr lang="en-SG" sz="2000" dirty="0"/>
                </a:p>
              </p:txBody>
            </p:sp>
          </mc:Choice>
          <mc:Fallback xmlns="">
            <p:sp>
              <p:nvSpPr>
                <p:cNvPr id="103" name="TextBox 102">
                  <a:extLst>
                    <a:ext uri="{FF2B5EF4-FFF2-40B4-BE49-F238E27FC236}">
                      <a16:creationId xmlns:a16="http://schemas.microsoft.com/office/drawing/2014/main" id="{B9042F95-541B-4963-855A-9955C8EDF279}"/>
                    </a:ext>
                  </a:extLst>
                </p:cNvPr>
                <p:cNvSpPr txBox="1">
                  <a:spLocks noRot="1" noChangeAspect="1" noMove="1" noResize="1" noEditPoints="1" noAdjustHandles="1" noChangeArrowheads="1" noChangeShapeType="1" noTextEdit="1"/>
                </p:cNvSpPr>
                <p:nvPr/>
              </p:nvSpPr>
              <p:spPr>
                <a:xfrm>
                  <a:off x="6040208" y="4493303"/>
                  <a:ext cx="342900" cy="400110"/>
                </a:xfrm>
                <a:prstGeom prst="rect">
                  <a:avLst/>
                </a:prstGeom>
                <a:blipFill>
                  <a:blip r:embed="rId2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6D86B5BD-6292-4F4C-B901-BEE648E66BD6}"/>
                    </a:ext>
                  </a:extLst>
                </p:cNvPr>
                <p:cNvSpPr txBox="1"/>
                <p:nvPr/>
              </p:nvSpPr>
              <p:spPr>
                <a:xfrm>
                  <a:off x="6987766" y="4493303"/>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m:t>
                        </m:r>
                      </m:oMath>
                    </m:oMathPara>
                  </a14:m>
                  <a:endParaRPr lang="en-SG" sz="2000" dirty="0"/>
                </a:p>
              </p:txBody>
            </p:sp>
          </mc:Choice>
          <mc:Fallback xmlns="">
            <p:sp>
              <p:nvSpPr>
                <p:cNvPr id="105" name="TextBox 104">
                  <a:extLst>
                    <a:ext uri="{FF2B5EF4-FFF2-40B4-BE49-F238E27FC236}">
                      <a16:creationId xmlns:a16="http://schemas.microsoft.com/office/drawing/2014/main" id="{6D86B5BD-6292-4F4C-B901-BEE648E66BD6}"/>
                    </a:ext>
                  </a:extLst>
                </p:cNvPr>
                <p:cNvSpPr txBox="1">
                  <a:spLocks noRot="1" noChangeAspect="1" noMove="1" noResize="1" noEditPoints="1" noAdjustHandles="1" noChangeArrowheads="1" noChangeShapeType="1" noTextEdit="1"/>
                </p:cNvSpPr>
                <p:nvPr/>
              </p:nvSpPr>
              <p:spPr>
                <a:xfrm>
                  <a:off x="6987766" y="4493303"/>
                  <a:ext cx="342900" cy="400110"/>
                </a:xfrm>
                <a:prstGeom prst="rect">
                  <a:avLst/>
                </a:prstGeom>
                <a:blipFill>
                  <a:blip r:embed="rId2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EF81F1AC-1F0C-4753-A462-0CB9610E5DD8}"/>
                    </a:ext>
                  </a:extLst>
                </p:cNvPr>
                <p:cNvSpPr txBox="1"/>
                <p:nvPr/>
              </p:nvSpPr>
              <p:spPr>
                <a:xfrm>
                  <a:off x="8204003" y="4493223"/>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oMath>
                    </m:oMathPara>
                  </a14:m>
                  <a:endParaRPr lang="en-SG" sz="2000" dirty="0"/>
                </a:p>
              </p:txBody>
            </p:sp>
          </mc:Choice>
          <mc:Fallback xmlns="">
            <p:sp>
              <p:nvSpPr>
                <p:cNvPr id="108" name="TextBox 107">
                  <a:extLst>
                    <a:ext uri="{FF2B5EF4-FFF2-40B4-BE49-F238E27FC236}">
                      <a16:creationId xmlns:a16="http://schemas.microsoft.com/office/drawing/2014/main" id="{EF81F1AC-1F0C-4753-A462-0CB9610E5DD8}"/>
                    </a:ext>
                  </a:extLst>
                </p:cNvPr>
                <p:cNvSpPr txBox="1">
                  <a:spLocks noRot="1" noChangeAspect="1" noMove="1" noResize="1" noEditPoints="1" noAdjustHandles="1" noChangeArrowheads="1" noChangeShapeType="1" noTextEdit="1"/>
                </p:cNvSpPr>
                <p:nvPr/>
              </p:nvSpPr>
              <p:spPr>
                <a:xfrm>
                  <a:off x="8204003" y="4493223"/>
                  <a:ext cx="342900" cy="400110"/>
                </a:xfrm>
                <a:prstGeom prst="rect">
                  <a:avLst/>
                </a:prstGeom>
                <a:blipFill>
                  <a:blip r:embed="rId28"/>
                  <a:stretch>
                    <a:fillRect r="-357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B069B24C-F708-4D48-AA2A-18B0CA565D3C}"/>
                    </a:ext>
                  </a:extLst>
                </p:cNvPr>
                <p:cNvSpPr txBox="1"/>
                <p:nvPr/>
              </p:nvSpPr>
              <p:spPr>
                <a:xfrm>
                  <a:off x="5179815" y="4493223"/>
                  <a:ext cx="3429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0</m:t>
                        </m:r>
                      </m:oMath>
                    </m:oMathPara>
                  </a14:m>
                  <a:endParaRPr lang="en-SG" sz="2000" dirty="0"/>
                </a:p>
              </p:txBody>
            </p:sp>
          </mc:Choice>
          <mc:Fallback xmlns="">
            <p:sp>
              <p:nvSpPr>
                <p:cNvPr id="112" name="TextBox 111">
                  <a:extLst>
                    <a:ext uri="{FF2B5EF4-FFF2-40B4-BE49-F238E27FC236}">
                      <a16:creationId xmlns:a16="http://schemas.microsoft.com/office/drawing/2014/main" id="{B069B24C-F708-4D48-AA2A-18B0CA565D3C}"/>
                    </a:ext>
                  </a:extLst>
                </p:cNvPr>
                <p:cNvSpPr txBox="1">
                  <a:spLocks noRot="1" noChangeAspect="1" noMove="1" noResize="1" noEditPoints="1" noAdjustHandles="1" noChangeArrowheads="1" noChangeShapeType="1" noTextEdit="1"/>
                </p:cNvSpPr>
                <p:nvPr/>
              </p:nvSpPr>
              <p:spPr>
                <a:xfrm>
                  <a:off x="5179815" y="4493223"/>
                  <a:ext cx="342900" cy="400110"/>
                </a:xfrm>
                <a:prstGeom prst="rect">
                  <a:avLst/>
                </a:prstGeom>
                <a:blipFill>
                  <a:blip r:embed="rId29"/>
                  <a:stretch>
                    <a:fillRect/>
                  </a:stretch>
                </a:blipFill>
              </p:spPr>
              <p:txBody>
                <a:bodyPr/>
                <a:lstStyle/>
                <a:p>
                  <a:r>
                    <a:rPr lang="en-SG">
                      <a:noFill/>
                    </a:rPr>
                    <a:t> </a:t>
                  </a:r>
                </a:p>
              </p:txBody>
            </p:sp>
          </mc:Fallback>
        </mc:AlternateContent>
      </p:grpSp>
      <p:sp>
        <p:nvSpPr>
          <p:cNvPr id="62" name="Oval 61">
            <a:extLst>
              <a:ext uri="{FF2B5EF4-FFF2-40B4-BE49-F238E27FC236}">
                <a16:creationId xmlns:a16="http://schemas.microsoft.com/office/drawing/2014/main" id="{31072C51-FF95-498E-B78C-5C4E59275938}"/>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a:extLst>
              <a:ext uri="{FF2B5EF4-FFF2-40B4-BE49-F238E27FC236}">
                <a16:creationId xmlns:a16="http://schemas.microsoft.com/office/drawing/2014/main" id="{E9049EDB-0181-4DC4-8232-B5D170634A64}"/>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a:extLst>
              <a:ext uri="{FF2B5EF4-FFF2-40B4-BE49-F238E27FC236}">
                <a16:creationId xmlns:a16="http://schemas.microsoft.com/office/drawing/2014/main" id="{B66BC090-0279-43F0-9173-4844B837C776}"/>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a:extLst>
              <a:ext uri="{FF2B5EF4-FFF2-40B4-BE49-F238E27FC236}">
                <a16:creationId xmlns:a16="http://schemas.microsoft.com/office/drawing/2014/main" id="{306545C5-AFEC-4679-AE47-DAC1FC83BEC1}"/>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a:extLst>
              <a:ext uri="{FF2B5EF4-FFF2-40B4-BE49-F238E27FC236}">
                <a16:creationId xmlns:a16="http://schemas.microsoft.com/office/drawing/2014/main" id="{120444DE-4A72-4739-BF9A-44C143B69778}"/>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a:extLst>
              <a:ext uri="{FF2B5EF4-FFF2-40B4-BE49-F238E27FC236}">
                <a16:creationId xmlns:a16="http://schemas.microsoft.com/office/drawing/2014/main" id="{C804622E-33F5-4DB6-A89D-9C992A241E1A}"/>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a:extLst>
              <a:ext uri="{FF2B5EF4-FFF2-40B4-BE49-F238E27FC236}">
                <a16:creationId xmlns:a16="http://schemas.microsoft.com/office/drawing/2014/main" id="{C2D28E04-ADEA-4D88-AB8F-E8D5C4F2988B}"/>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a:extLst>
              <a:ext uri="{FF2B5EF4-FFF2-40B4-BE49-F238E27FC236}">
                <a16:creationId xmlns:a16="http://schemas.microsoft.com/office/drawing/2014/main" id="{4C12869C-4DE8-4B2D-A775-80894292F508}"/>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a:extLst>
              <a:ext uri="{FF2B5EF4-FFF2-40B4-BE49-F238E27FC236}">
                <a16:creationId xmlns:a16="http://schemas.microsoft.com/office/drawing/2014/main" id="{F1E150D9-E789-4574-9026-34176E17122C}"/>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a:extLst>
              <a:ext uri="{FF2B5EF4-FFF2-40B4-BE49-F238E27FC236}">
                <a16:creationId xmlns:a16="http://schemas.microsoft.com/office/drawing/2014/main" id="{04A7C5C1-F9A9-4957-B55C-CA22C7FE840A}"/>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a:extLst>
              <a:ext uri="{FF2B5EF4-FFF2-40B4-BE49-F238E27FC236}">
                <a16:creationId xmlns:a16="http://schemas.microsoft.com/office/drawing/2014/main" id="{2B6AED5D-57B6-45AC-85D2-8712FD2F9916}"/>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881F1F-F7DE-42D5-9409-E6626C845CD4}"/>
                  </a:ext>
                </a:extLst>
              </p:cNvPr>
              <p:cNvSpPr txBox="1"/>
              <p:nvPr/>
            </p:nvSpPr>
            <p:spPr>
              <a:xfrm>
                <a:off x="3966249" y="6396978"/>
                <a:ext cx="3655329" cy="369332"/>
              </a:xfrm>
              <a:prstGeom prst="rect">
                <a:avLst/>
              </a:prstGeom>
              <a:solidFill>
                <a:schemeClr val="accent4">
                  <a:lumMod val="20000"/>
                  <a:lumOff val="80000"/>
                </a:schemeClr>
              </a:solidFill>
            </p:spPr>
            <p:txBody>
              <a:bodyPr wrap="square" rtlCol="0">
                <a:spAutoFit/>
              </a:bodyPr>
              <a:lstStyle/>
              <a:p>
                <a:r>
                  <a:rPr lang="en-US" dirty="0"/>
                  <a:t>Recall we define </a:t>
                </a:r>
                <a14:m>
                  <m:oMath xmlns:m="http://schemas.openxmlformats.org/officeDocument/2006/math">
                    <m:r>
                      <a:rPr lang="en-US" altLang="en-US" sz="1800" i="1" smtClean="0">
                        <a:latin typeface="Cambria Math" panose="02040503050406030204" pitchFamily="18" charset="0"/>
                        <a:ea typeface="Cambria Math" panose="02040503050406030204" pitchFamily="18" charset="0"/>
                      </a:rPr>
                      <m:t>ℕ</m:t>
                    </m:r>
                    <m:r>
                      <a:rPr lang="en-US" altLang="en-US" sz="1800" b="0" i="1" smtClean="0">
                        <a:latin typeface="Cambria Math" panose="02040503050406030204" pitchFamily="18" charset="0"/>
                        <a:ea typeface="Cambria Math" panose="02040503050406030204" pitchFamily="18" charset="0"/>
                      </a:rPr>
                      <m:t>=</m:t>
                    </m:r>
                    <m:d>
                      <m:dPr>
                        <m:begChr m:val="{"/>
                        <m:endChr m:val="}"/>
                        <m:ctrlPr>
                          <a:rPr lang="en-US" altLang="en-US" sz="1800" b="0" i="1" smtClean="0">
                            <a:latin typeface="Cambria Math" panose="02040503050406030204" pitchFamily="18" charset="0"/>
                            <a:ea typeface="Cambria Math" panose="02040503050406030204" pitchFamily="18" charset="0"/>
                          </a:rPr>
                        </m:ctrlPr>
                      </m:dPr>
                      <m:e>
                        <m:r>
                          <a:rPr lang="en-US" altLang="en-US" sz="1800" b="0" i="1" smtClean="0">
                            <a:latin typeface="Cambria Math" panose="02040503050406030204" pitchFamily="18" charset="0"/>
                            <a:ea typeface="Cambria Math" panose="02040503050406030204" pitchFamily="18" charset="0"/>
                          </a:rPr>
                          <m:t>0,1,2,3,⋯</m:t>
                        </m:r>
                      </m:e>
                    </m:d>
                    <m:r>
                      <a:rPr lang="en-US" altLang="en-US" sz="1800" b="0" i="1" smtClean="0">
                        <a:latin typeface="Cambria Math" panose="02040503050406030204" pitchFamily="18" charset="0"/>
                        <a:ea typeface="Cambria Math" panose="02040503050406030204" pitchFamily="18" charset="0"/>
                      </a:rPr>
                      <m:t>.</m:t>
                    </m:r>
                  </m:oMath>
                </a14:m>
                <a:endParaRPr lang="en-SG" dirty="0"/>
              </a:p>
            </p:txBody>
          </p:sp>
        </mc:Choice>
        <mc:Fallback xmlns="">
          <p:sp>
            <p:nvSpPr>
              <p:cNvPr id="2" name="TextBox 1">
                <a:extLst>
                  <a:ext uri="{FF2B5EF4-FFF2-40B4-BE49-F238E27FC236}">
                    <a16:creationId xmlns:a16="http://schemas.microsoft.com/office/drawing/2014/main" id="{3F881F1F-F7DE-42D5-9409-E6626C845CD4}"/>
                  </a:ext>
                </a:extLst>
              </p:cNvPr>
              <p:cNvSpPr txBox="1">
                <a:spLocks noRot="1" noChangeAspect="1" noMove="1" noResize="1" noEditPoints="1" noAdjustHandles="1" noChangeArrowheads="1" noChangeShapeType="1" noTextEdit="1"/>
              </p:cNvSpPr>
              <p:nvPr/>
            </p:nvSpPr>
            <p:spPr>
              <a:xfrm>
                <a:off x="3966249" y="6396978"/>
                <a:ext cx="3655329" cy="369332"/>
              </a:xfrm>
              <a:prstGeom prst="rect">
                <a:avLst/>
              </a:prstGeom>
              <a:blipFill>
                <a:blip r:embed="rId30"/>
                <a:stretch>
                  <a:fillRect l="-1503" t="-8197" b="-24590"/>
                </a:stretch>
              </a:blipFill>
            </p:spPr>
            <p:txBody>
              <a:bodyPr/>
              <a:lstStyle/>
              <a:p>
                <a:r>
                  <a:rPr lang="en-SG">
                    <a:noFill/>
                  </a:rPr>
                  <a:t> </a:t>
                </a:r>
              </a:p>
            </p:txBody>
          </p:sp>
        </mc:Fallback>
      </mc:AlternateContent>
    </p:spTree>
    <p:extLst>
      <p:ext uri="{BB962C8B-B14F-4D97-AF65-F5344CB8AC3E}">
        <p14:creationId xmlns:p14="http://schemas.microsoft.com/office/powerpoint/2010/main" val="348108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dissolve">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up)">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40000"/>
                    <a:lumOff val="60000"/>
                  </a:schemeClr>
                </a:solidFill>
              </a:rPr>
              <a:t>Cardinality</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Cardinality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grpSp>
        <p:nvGrpSpPr>
          <p:cNvPr id="28" name="Group 27">
            <a:extLst>
              <a:ext uri="{FF2B5EF4-FFF2-40B4-BE49-F238E27FC236}">
                <a16:creationId xmlns:a16="http://schemas.microsoft.com/office/drawing/2014/main" id="{CF59DEBF-DC43-439F-A171-CB62B0203B9E}"/>
              </a:ext>
            </a:extLst>
          </p:cNvPr>
          <p:cNvGrpSpPr/>
          <p:nvPr/>
        </p:nvGrpSpPr>
        <p:grpSpPr>
          <a:xfrm>
            <a:off x="567522" y="894541"/>
            <a:ext cx="8008955" cy="2442126"/>
            <a:chOff x="993227" y="4598517"/>
            <a:chExt cx="8008955" cy="2442126"/>
          </a:xfrm>
        </p:grpSpPr>
        <p:sp>
          <p:nvSpPr>
            <p:cNvPr id="29" name="Rectangle 28">
              <a:extLst>
                <a:ext uri="{FF2B5EF4-FFF2-40B4-BE49-F238E27FC236}">
                  <a16:creationId xmlns:a16="http://schemas.microsoft.com/office/drawing/2014/main" id="{0D9E5DA7-D1C8-4704-8972-3D3C52C2457A}"/>
                </a:ext>
              </a:extLst>
            </p:cNvPr>
            <p:cNvSpPr/>
            <p:nvPr/>
          </p:nvSpPr>
          <p:spPr>
            <a:xfrm>
              <a:off x="993228" y="4598518"/>
              <a:ext cx="8008954" cy="2442125"/>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Rectangle 29">
              <a:extLst>
                <a:ext uri="{FF2B5EF4-FFF2-40B4-BE49-F238E27FC236}">
                  <a16:creationId xmlns:a16="http://schemas.microsoft.com/office/drawing/2014/main" id="{FC6D4C03-D51E-4E7A-887A-2F9A43330DB0}"/>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a:extLst>
                <a:ext uri="{FF2B5EF4-FFF2-40B4-BE49-F238E27FC236}">
                  <a16:creationId xmlns:a16="http://schemas.microsoft.com/office/drawing/2014/main" id="{A34EAA0E-4622-4211-A936-73F0EFBF0A79}"/>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7.4.1 Properties of Cardinality</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9B7871D-5E80-4692-A2B5-48A148565D65}"/>
                    </a:ext>
                  </a:extLst>
                </p:cNvPr>
                <p:cNvSpPr txBox="1"/>
                <p:nvPr/>
              </p:nvSpPr>
              <p:spPr>
                <a:xfrm>
                  <a:off x="1109375" y="5193984"/>
                  <a:ext cx="7365177" cy="1846659"/>
                </a:xfrm>
                <a:prstGeom prst="rect">
                  <a:avLst/>
                </a:prstGeom>
                <a:noFill/>
              </p:spPr>
              <p:txBody>
                <a:bodyPr wrap="square" rtlCol="0">
                  <a:spAutoFit/>
                </a:bodyPr>
                <a:lstStyle/>
                <a:p>
                  <a:r>
                    <a:rPr lang="en-SG" sz="2400" dirty="0"/>
                    <a:t>The cardinality relation is an equivalence relation.</a:t>
                  </a:r>
                </a:p>
                <a:p>
                  <a:r>
                    <a:rPr lang="en-SG" sz="2400" dirty="0"/>
                    <a:t>For all sets </a:t>
                  </a:r>
                  <a14:m>
                    <m:oMath xmlns:m="http://schemas.openxmlformats.org/officeDocument/2006/math">
                      <m:r>
                        <a:rPr lang="en-SG" sz="2400" i="1" dirty="0" smtClean="0">
                          <a:latin typeface="Cambria Math" panose="02040503050406030204" pitchFamily="18" charset="0"/>
                        </a:rPr>
                        <m:t>𝐴</m:t>
                      </m:r>
                    </m:oMath>
                  </a14:m>
                  <a:r>
                    <a:rPr lang="en-SG" sz="2400" dirty="0"/>
                    <a:t>, </a:t>
                  </a:r>
                  <a14:m>
                    <m:oMath xmlns:m="http://schemas.openxmlformats.org/officeDocument/2006/math">
                      <m:r>
                        <a:rPr lang="en-SG" sz="2400" i="1" dirty="0" smtClean="0">
                          <a:latin typeface="Cambria Math" panose="02040503050406030204" pitchFamily="18" charset="0"/>
                        </a:rPr>
                        <m:t>𝐵</m:t>
                      </m:r>
                    </m:oMath>
                  </a14:m>
                  <a:r>
                    <a:rPr lang="en-SG" sz="2400" dirty="0"/>
                    <a:t> and </a:t>
                  </a:r>
                  <a14:m>
                    <m:oMath xmlns:m="http://schemas.openxmlformats.org/officeDocument/2006/math">
                      <m:r>
                        <a:rPr lang="en-SG" sz="2400" i="1" dirty="0" smtClean="0">
                          <a:latin typeface="Cambria Math" panose="02040503050406030204" pitchFamily="18" charset="0"/>
                        </a:rPr>
                        <m:t>𝐶</m:t>
                      </m:r>
                    </m:oMath>
                  </a14:m>
                  <a:r>
                    <a:rPr lang="en-SG" sz="2400" dirty="0"/>
                    <a:t>:</a:t>
                  </a:r>
                </a:p>
                <a:p>
                  <a:pPr marL="723900" indent="-458788"/>
                  <a:r>
                    <a:rPr lang="en-SG" sz="2200" dirty="0"/>
                    <a:t>a.	</a:t>
                  </a:r>
                  <a:r>
                    <a:rPr lang="en-SG" sz="2200" b="1" dirty="0"/>
                    <a:t>Reflexive</a:t>
                  </a:r>
                  <a:r>
                    <a:rPr lang="en-SG" sz="2200" dirty="0"/>
                    <a:t>: </a:t>
                  </a:r>
                  <a14:m>
                    <m:oMath xmlns:m="http://schemas.openxmlformats.org/officeDocument/2006/math">
                      <m:d>
                        <m:dPr>
                          <m:begChr m:val="|"/>
                          <m:endChr m:val="|"/>
                          <m:ctrlPr>
                            <a:rPr lang="en-SG" sz="2200" b="0" i="1" dirty="0" smtClean="0">
                              <a:latin typeface="Cambria Math" panose="02040503050406030204" pitchFamily="18" charset="0"/>
                            </a:rPr>
                          </m:ctrlPr>
                        </m:dPr>
                        <m:e>
                          <m:r>
                            <a:rPr lang="en-SG" sz="2200" i="1" dirty="0" smtClean="0">
                              <a:latin typeface="Cambria Math" panose="02040503050406030204" pitchFamily="18" charset="0"/>
                            </a:rPr>
                            <m:t>𝐴</m:t>
                          </m:r>
                        </m:e>
                      </m:d>
                      <m:r>
                        <a:rPr lang="en-SG" sz="2200" b="0" i="1" dirty="0" smtClean="0">
                          <a:latin typeface="Cambria Math" panose="02040503050406030204" pitchFamily="18" charset="0"/>
                        </a:rPr>
                        <m:t>=|</m:t>
                      </m:r>
                      <m:r>
                        <a:rPr lang="en-SG" sz="2200" b="0" i="1" dirty="0" smtClean="0">
                          <a:latin typeface="Cambria Math" panose="02040503050406030204" pitchFamily="18" charset="0"/>
                        </a:rPr>
                        <m:t>𝐴</m:t>
                      </m:r>
                      <m:r>
                        <a:rPr lang="en-SG" sz="2200" b="0" i="1" dirty="0" smtClean="0">
                          <a:latin typeface="Cambria Math" panose="02040503050406030204" pitchFamily="18" charset="0"/>
                        </a:rPr>
                        <m:t>|</m:t>
                      </m:r>
                    </m:oMath>
                  </a14:m>
                  <a:r>
                    <a:rPr lang="en-SG" sz="2200" dirty="0"/>
                    <a:t>.</a:t>
                  </a:r>
                </a:p>
                <a:p>
                  <a:pPr marL="723900" indent="-458788"/>
                  <a:r>
                    <a:rPr lang="en-SG" sz="2200" dirty="0"/>
                    <a:t>b.	</a:t>
                  </a:r>
                  <a:r>
                    <a:rPr lang="en-SG" sz="2200" b="1" dirty="0"/>
                    <a:t>Symmetric</a:t>
                  </a:r>
                  <a:r>
                    <a:rPr lang="en-SG" sz="2200" dirty="0"/>
                    <a:t>: </a:t>
                  </a:r>
                  <a14:m>
                    <m:oMath xmlns:m="http://schemas.openxmlformats.org/officeDocument/2006/math">
                      <m:d>
                        <m:dPr>
                          <m:begChr m:val="|"/>
                          <m:endChr m:val="|"/>
                          <m:ctrlPr>
                            <a:rPr lang="en-SG" sz="2200" b="0" i="1" dirty="0" smtClean="0">
                              <a:latin typeface="Cambria Math" panose="02040503050406030204" pitchFamily="18" charset="0"/>
                            </a:rPr>
                          </m:ctrlPr>
                        </m:dPr>
                        <m:e>
                          <m:r>
                            <a:rPr lang="en-SG" sz="2200" b="0" i="1" dirty="0" smtClean="0">
                              <a:latin typeface="Cambria Math" panose="02040503050406030204" pitchFamily="18" charset="0"/>
                            </a:rPr>
                            <m:t>𝐴</m:t>
                          </m:r>
                        </m:e>
                      </m:d>
                      <m:r>
                        <a:rPr lang="en-SG" sz="2200" b="0" i="1" dirty="0" smtClean="0">
                          <a:latin typeface="Cambria Math" panose="02040503050406030204" pitchFamily="18" charset="0"/>
                        </a:rPr>
                        <m:t>=</m:t>
                      </m:r>
                      <m:d>
                        <m:dPr>
                          <m:begChr m:val="|"/>
                          <m:endChr m:val="|"/>
                          <m:ctrlPr>
                            <a:rPr lang="en-SG" sz="2200" b="0" i="1" dirty="0" smtClean="0">
                              <a:latin typeface="Cambria Math" panose="02040503050406030204" pitchFamily="18" charset="0"/>
                            </a:rPr>
                          </m:ctrlPr>
                        </m:dPr>
                        <m:e>
                          <m:r>
                            <a:rPr lang="en-SG" sz="2200" b="0" i="1" dirty="0" smtClean="0">
                              <a:latin typeface="Cambria Math" panose="02040503050406030204" pitchFamily="18" charset="0"/>
                            </a:rPr>
                            <m:t>𝐵</m:t>
                          </m:r>
                        </m:e>
                      </m:d>
                      <m:r>
                        <a:rPr lang="en-SG" sz="2200" b="0" i="1" dirty="0" smtClean="0">
                          <a:latin typeface="Cambria Math" panose="02040503050406030204" pitchFamily="18" charset="0"/>
                          <a:ea typeface="Cambria Math" panose="02040503050406030204" pitchFamily="18" charset="0"/>
                        </a:rPr>
                        <m:t>→</m:t>
                      </m:r>
                      <m:d>
                        <m:dPr>
                          <m:begChr m:val="|"/>
                          <m:endChr m:val="|"/>
                          <m:ctrlPr>
                            <a:rPr lang="en-SG" sz="2200" b="0" i="1" dirty="0" smtClean="0">
                              <a:latin typeface="Cambria Math" panose="02040503050406030204" pitchFamily="18" charset="0"/>
                              <a:ea typeface="Cambria Math" panose="02040503050406030204" pitchFamily="18" charset="0"/>
                            </a:rPr>
                          </m:ctrlPr>
                        </m:dPr>
                        <m:e>
                          <m:r>
                            <a:rPr lang="en-SG" sz="2200" b="0" i="1" dirty="0" smtClean="0">
                              <a:latin typeface="Cambria Math" panose="02040503050406030204" pitchFamily="18" charset="0"/>
                              <a:ea typeface="Cambria Math" panose="02040503050406030204" pitchFamily="18" charset="0"/>
                            </a:rPr>
                            <m:t>𝐵</m:t>
                          </m:r>
                        </m:e>
                      </m:d>
                      <m:r>
                        <a:rPr lang="en-SG" sz="2200" b="0" i="1" dirty="0" smtClean="0">
                          <a:latin typeface="Cambria Math" panose="02040503050406030204" pitchFamily="18" charset="0"/>
                          <a:ea typeface="Cambria Math" panose="02040503050406030204" pitchFamily="18" charset="0"/>
                        </a:rPr>
                        <m:t>=|</m:t>
                      </m:r>
                      <m:r>
                        <a:rPr lang="en-SG" sz="2200" b="0" i="1" dirty="0" smtClean="0">
                          <a:latin typeface="Cambria Math" panose="02040503050406030204" pitchFamily="18" charset="0"/>
                          <a:ea typeface="Cambria Math" panose="02040503050406030204" pitchFamily="18" charset="0"/>
                        </a:rPr>
                        <m:t>𝐴</m:t>
                      </m:r>
                      <m:r>
                        <a:rPr lang="en-SG" sz="2200" b="0" i="1" dirty="0" smtClean="0">
                          <a:latin typeface="Cambria Math" panose="02040503050406030204" pitchFamily="18" charset="0"/>
                          <a:ea typeface="Cambria Math" panose="02040503050406030204" pitchFamily="18" charset="0"/>
                        </a:rPr>
                        <m:t>|</m:t>
                      </m:r>
                    </m:oMath>
                  </a14:m>
                  <a:r>
                    <a:rPr lang="en-SG" sz="2200" dirty="0"/>
                    <a:t>.</a:t>
                  </a:r>
                </a:p>
                <a:p>
                  <a:pPr marL="723900" indent="-458788"/>
                  <a:r>
                    <a:rPr lang="en-SG" sz="2200" dirty="0"/>
                    <a:t>c.	</a:t>
                  </a:r>
                  <a:r>
                    <a:rPr lang="en-SG" sz="2200" b="1" dirty="0"/>
                    <a:t>Transitive</a:t>
                  </a:r>
                  <a:r>
                    <a:rPr lang="en-SG" sz="2200" dirty="0"/>
                    <a:t>: </a:t>
                  </a:r>
                  <a14:m>
                    <m:oMath xmlns:m="http://schemas.openxmlformats.org/officeDocument/2006/math">
                      <m:r>
                        <a:rPr lang="en-SG" sz="2200" b="0" i="0" dirty="0" smtClean="0">
                          <a:latin typeface="Cambria Math" panose="02040503050406030204" pitchFamily="18" charset="0"/>
                        </a:rPr>
                        <m:t>(</m:t>
                      </m:r>
                      <m:d>
                        <m:dPr>
                          <m:begChr m:val="|"/>
                          <m:endChr m:val="|"/>
                          <m:ctrlPr>
                            <a:rPr lang="en-SG" sz="2200" b="0" i="1" dirty="0" smtClean="0">
                              <a:latin typeface="Cambria Math" panose="02040503050406030204" pitchFamily="18" charset="0"/>
                            </a:rPr>
                          </m:ctrlPr>
                        </m:dPr>
                        <m:e>
                          <m:r>
                            <a:rPr lang="en-SG" sz="2200" b="0" i="1" dirty="0" smtClean="0">
                              <a:latin typeface="Cambria Math" panose="02040503050406030204" pitchFamily="18" charset="0"/>
                            </a:rPr>
                            <m:t>𝐴</m:t>
                          </m:r>
                        </m:e>
                      </m:d>
                      <m:r>
                        <a:rPr lang="en-SG" sz="2200" b="0" i="1" dirty="0" smtClean="0">
                          <a:latin typeface="Cambria Math" panose="02040503050406030204" pitchFamily="18" charset="0"/>
                        </a:rPr>
                        <m:t>=</m:t>
                      </m:r>
                      <m:d>
                        <m:dPr>
                          <m:begChr m:val="|"/>
                          <m:endChr m:val="|"/>
                          <m:ctrlPr>
                            <a:rPr lang="en-SG" sz="2200" b="0" i="1" dirty="0" smtClean="0">
                              <a:latin typeface="Cambria Math" panose="02040503050406030204" pitchFamily="18" charset="0"/>
                            </a:rPr>
                          </m:ctrlPr>
                        </m:dPr>
                        <m:e>
                          <m:r>
                            <a:rPr lang="en-SG" sz="2200" b="0" i="1" dirty="0" smtClean="0">
                              <a:latin typeface="Cambria Math" panose="02040503050406030204" pitchFamily="18" charset="0"/>
                            </a:rPr>
                            <m:t>𝐵</m:t>
                          </m:r>
                        </m:e>
                      </m:d>
                      <m:r>
                        <a:rPr lang="en-SG" sz="2200" b="0" i="1" dirty="0" smtClean="0">
                          <a:latin typeface="Cambria Math" panose="02040503050406030204" pitchFamily="18" charset="0"/>
                        </a:rPr>
                        <m:t>)</m:t>
                      </m:r>
                      <m:r>
                        <a:rPr lang="en-SG" sz="2200" b="0" i="1" dirty="0" smtClean="0">
                          <a:latin typeface="Cambria Math" panose="02040503050406030204" pitchFamily="18" charset="0"/>
                          <a:ea typeface="Cambria Math" panose="02040503050406030204" pitchFamily="18" charset="0"/>
                        </a:rPr>
                        <m:t>∧(</m:t>
                      </m:r>
                      <m:d>
                        <m:dPr>
                          <m:begChr m:val="|"/>
                          <m:endChr m:val="|"/>
                          <m:ctrlPr>
                            <a:rPr lang="en-SG" sz="2200" b="0" i="1" dirty="0" smtClean="0">
                              <a:latin typeface="Cambria Math" panose="02040503050406030204" pitchFamily="18" charset="0"/>
                              <a:ea typeface="Cambria Math" panose="02040503050406030204" pitchFamily="18" charset="0"/>
                            </a:rPr>
                          </m:ctrlPr>
                        </m:dPr>
                        <m:e>
                          <m:r>
                            <a:rPr lang="en-SG" sz="2200" b="0" i="1" dirty="0" smtClean="0">
                              <a:latin typeface="Cambria Math" panose="02040503050406030204" pitchFamily="18" charset="0"/>
                              <a:ea typeface="Cambria Math" panose="02040503050406030204" pitchFamily="18" charset="0"/>
                            </a:rPr>
                            <m:t>𝐵</m:t>
                          </m:r>
                        </m:e>
                      </m:d>
                      <m:r>
                        <a:rPr lang="en-SG" sz="2200" b="0" i="1" dirty="0" smtClean="0">
                          <a:latin typeface="Cambria Math" panose="02040503050406030204" pitchFamily="18" charset="0"/>
                          <a:ea typeface="Cambria Math" panose="02040503050406030204" pitchFamily="18" charset="0"/>
                        </a:rPr>
                        <m:t>=</m:t>
                      </m:r>
                      <m:d>
                        <m:dPr>
                          <m:begChr m:val="|"/>
                          <m:endChr m:val="|"/>
                          <m:ctrlPr>
                            <a:rPr lang="en-SG" sz="2200" b="0" i="1" dirty="0" smtClean="0">
                              <a:latin typeface="Cambria Math" panose="02040503050406030204" pitchFamily="18" charset="0"/>
                              <a:ea typeface="Cambria Math" panose="02040503050406030204" pitchFamily="18" charset="0"/>
                            </a:rPr>
                          </m:ctrlPr>
                        </m:dPr>
                        <m:e>
                          <m:r>
                            <a:rPr lang="en-SG" sz="2200" b="0" i="1" dirty="0" smtClean="0">
                              <a:latin typeface="Cambria Math" panose="02040503050406030204" pitchFamily="18" charset="0"/>
                              <a:ea typeface="Cambria Math" panose="02040503050406030204" pitchFamily="18" charset="0"/>
                            </a:rPr>
                            <m:t>𝐶</m:t>
                          </m:r>
                        </m:e>
                      </m:d>
                      <m:r>
                        <a:rPr lang="en-SG" sz="2200" b="0" i="1" dirty="0" smtClean="0">
                          <a:latin typeface="Cambria Math" panose="02040503050406030204" pitchFamily="18" charset="0"/>
                          <a:ea typeface="Cambria Math" panose="02040503050406030204" pitchFamily="18" charset="0"/>
                        </a:rPr>
                        <m:t>)→</m:t>
                      </m:r>
                      <m:d>
                        <m:dPr>
                          <m:begChr m:val="|"/>
                          <m:endChr m:val="|"/>
                          <m:ctrlPr>
                            <a:rPr lang="en-SG" sz="2200" b="0" i="1" dirty="0" smtClean="0">
                              <a:latin typeface="Cambria Math" panose="02040503050406030204" pitchFamily="18" charset="0"/>
                              <a:ea typeface="Cambria Math" panose="02040503050406030204" pitchFamily="18" charset="0"/>
                            </a:rPr>
                          </m:ctrlPr>
                        </m:dPr>
                        <m:e>
                          <m:r>
                            <a:rPr lang="en-SG" sz="2200" b="0" i="1" dirty="0" smtClean="0">
                              <a:latin typeface="Cambria Math" panose="02040503050406030204" pitchFamily="18" charset="0"/>
                              <a:ea typeface="Cambria Math" panose="02040503050406030204" pitchFamily="18" charset="0"/>
                            </a:rPr>
                            <m:t>𝐴</m:t>
                          </m:r>
                        </m:e>
                      </m:d>
                      <m:r>
                        <a:rPr lang="en-SG" sz="2200" b="0" i="1" dirty="0" smtClean="0">
                          <a:latin typeface="Cambria Math" panose="02040503050406030204" pitchFamily="18" charset="0"/>
                          <a:ea typeface="Cambria Math" panose="02040503050406030204" pitchFamily="18" charset="0"/>
                        </a:rPr>
                        <m:t>=|</m:t>
                      </m:r>
                      <m:r>
                        <a:rPr lang="en-SG" sz="2200" b="0" i="1" dirty="0" smtClean="0">
                          <a:latin typeface="Cambria Math" panose="02040503050406030204" pitchFamily="18" charset="0"/>
                          <a:ea typeface="Cambria Math" panose="02040503050406030204" pitchFamily="18" charset="0"/>
                        </a:rPr>
                        <m:t>𝐶</m:t>
                      </m:r>
                      <m:r>
                        <a:rPr lang="en-SG" sz="2200" b="0" i="1" dirty="0" smtClean="0">
                          <a:latin typeface="Cambria Math" panose="02040503050406030204" pitchFamily="18" charset="0"/>
                          <a:ea typeface="Cambria Math" panose="02040503050406030204" pitchFamily="18" charset="0"/>
                        </a:rPr>
                        <m:t>|</m:t>
                      </m:r>
                    </m:oMath>
                  </a14:m>
                  <a:r>
                    <a:rPr lang="en-SG" sz="2200" dirty="0"/>
                    <a:t>.</a:t>
                  </a:r>
                </a:p>
              </p:txBody>
            </p:sp>
          </mc:Choice>
          <mc:Fallback xmlns="">
            <p:sp>
              <p:nvSpPr>
                <p:cNvPr id="32" name="TextBox 31">
                  <a:extLst>
                    <a:ext uri="{FF2B5EF4-FFF2-40B4-BE49-F238E27FC236}">
                      <a16:creationId xmlns:a16="http://schemas.microsoft.com/office/drawing/2014/main" id="{99B7871D-5E80-4692-A2B5-48A148565D65}"/>
                    </a:ext>
                  </a:extLst>
                </p:cNvPr>
                <p:cNvSpPr txBox="1">
                  <a:spLocks noRot="1" noChangeAspect="1" noMove="1" noResize="1" noEditPoints="1" noAdjustHandles="1" noChangeArrowheads="1" noChangeShapeType="1" noTextEdit="1"/>
                </p:cNvSpPr>
                <p:nvPr/>
              </p:nvSpPr>
              <p:spPr>
                <a:xfrm>
                  <a:off x="1109375" y="5193984"/>
                  <a:ext cx="7365177" cy="1846659"/>
                </a:xfrm>
                <a:prstGeom prst="rect">
                  <a:avLst/>
                </a:prstGeom>
                <a:blipFill>
                  <a:blip r:embed="rId3"/>
                  <a:stretch>
                    <a:fillRect l="-1242" t="-2640" b="-5941"/>
                  </a:stretch>
                </a:blipFill>
              </p:spPr>
              <p:txBody>
                <a:bodyPr/>
                <a:lstStyle/>
                <a:p>
                  <a:r>
                    <a:rPr lang="en-SG">
                      <a:noFill/>
                    </a:rPr>
                    <a:t> </a:t>
                  </a:r>
                </a:p>
              </p:txBody>
            </p:sp>
          </mc:Fallback>
        </mc:AlternateContent>
      </p:grpSp>
      <p:sp>
        <p:nvSpPr>
          <p:cNvPr id="33" name="Oval 32">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3AB83A4-7522-4170-8690-CFE7ECB88574}"/>
                  </a:ext>
                </a:extLst>
              </p:cNvPr>
              <p:cNvSpPr txBox="1"/>
              <p:nvPr/>
            </p:nvSpPr>
            <p:spPr>
              <a:xfrm>
                <a:off x="690090" y="3509418"/>
                <a:ext cx="7831681" cy="2846933"/>
              </a:xfrm>
              <a:prstGeom prst="rect">
                <a:avLst/>
              </a:prstGeom>
              <a:noFill/>
            </p:spPr>
            <p:txBody>
              <a:bodyPr wrap="square" rtlCol="0">
                <a:spAutoFit/>
              </a:bodyPr>
              <a:lstStyle/>
              <a:p>
                <a:pPr>
                  <a:spcAft>
                    <a:spcPts val="600"/>
                  </a:spcAft>
                </a:pPr>
                <a:r>
                  <a:rPr lang="en-SG" sz="2400" dirty="0"/>
                  <a:t>Proof (</a:t>
                </a:r>
                <a:r>
                  <a:rPr lang="en-SG" sz="2400" dirty="0">
                    <a:solidFill>
                      <a:srgbClr val="0000FF"/>
                    </a:solidFill>
                  </a:rPr>
                  <a:t>reflexivity</a:t>
                </a:r>
                <a:r>
                  <a:rPr lang="en-SG" sz="2400" dirty="0"/>
                  <a:t>): To prove </a:t>
                </a:r>
                <a14:m>
                  <m:oMath xmlns:m="http://schemas.openxmlformats.org/officeDocument/2006/math">
                    <m:d>
                      <m:dPr>
                        <m:begChr m:val="|"/>
                        <m:endChr m:val="|"/>
                        <m:ctrlPr>
                          <a:rPr lang="en-SG" sz="2400" i="1" dirty="0" smtClean="0">
                            <a:latin typeface="Cambria Math" panose="02040503050406030204" pitchFamily="18" charset="0"/>
                          </a:rPr>
                        </m:ctrlPr>
                      </m:dPr>
                      <m:e>
                        <m:r>
                          <a:rPr lang="en-SG" sz="2400" i="1" dirty="0" smtClean="0">
                            <a:latin typeface="Cambria Math" panose="02040503050406030204" pitchFamily="18" charset="0"/>
                          </a:rPr>
                          <m:t>𝐴</m:t>
                        </m:r>
                      </m:e>
                    </m:d>
                    <m:r>
                      <a:rPr lang="en-SG" sz="2400" b="0" i="1" dirty="0" smtClean="0">
                        <a:latin typeface="Cambria Math" panose="02040503050406030204" pitchFamily="18" charset="0"/>
                      </a:rPr>
                      <m:t>=|</m:t>
                    </m:r>
                    <m:r>
                      <a:rPr lang="en-SG" sz="2400" b="0" i="1" dirty="0" smtClean="0">
                        <a:latin typeface="Cambria Math" panose="02040503050406030204" pitchFamily="18" charset="0"/>
                      </a:rPr>
                      <m:t>𝐴</m:t>
                    </m:r>
                    <m:r>
                      <a:rPr lang="en-SG" sz="2400" b="0" i="1" dirty="0" smtClean="0">
                        <a:latin typeface="Cambria Math" panose="02040503050406030204" pitchFamily="18" charset="0"/>
                      </a:rPr>
                      <m:t>|</m:t>
                    </m:r>
                  </m:oMath>
                </a14:m>
                <a:r>
                  <a:rPr lang="en-SG" sz="2400" dirty="0"/>
                  <a:t>.</a:t>
                </a:r>
              </a:p>
              <a:p>
                <a:pPr>
                  <a:spcAft>
                    <a:spcPts val="600"/>
                  </a:spcAft>
                </a:pPr>
                <a:r>
                  <a:rPr lang="en-SG" sz="2200" dirty="0"/>
                  <a:t>It suffices to show that </a:t>
                </a:r>
                <a14:m>
                  <m:oMath xmlns:m="http://schemas.openxmlformats.org/officeDocument/2006/math">
                    <m:sSub>
                      <m:sSubPr>
                        <m:ctrlPr>
                          <a:rPr lang="en-SG" sz="2200" i="1" smtClean="0">
                            <a:latin typeface="Cambria Math" panose="02040503050406030204" pitchFamily="18" charset="0"/>
                          </a:rPr>
                        </m:ctrlPr>
                      </m:sSubPr>
                      <m:e>
                        <m:r>
                          <a:rPr lang="en-SG" sz="2200" b="0" i="1" smtClean="0">
                            <a:latin typeface="Cambria Math" panose="02040503050406030204" pitchFamily="18" charset="0"/>
                          </a:rPr>
                          <m:t>𝑖𝑑</m:t>
                        </m:r>
                      </m:e>
                      <m:sub>
                        <m:r>
                          <a:rPr lang="en-SG" sz="2200" b="0" i="1" smtClean="0">
                            <a:latin typeface="Cambria Math" panose="02040503050406030204" pitchFamily="18" charset="0"/>
                          </a:rPr>
                          <m:t>𝐴</m:t>
                        </m:r>
                      </m:sub>
                    </m:sSub>
                  </m:oMath>
                </a14:m>
                <a:r>
                  <a:rPr lang="en-SG" sz="2200" dirty="0"/>
                  <a:t> is a bijection </a:t>
                </a:r>
                <a14:m>
                  <m:oMath xmlns:m="http://schemas.openxmlformats.org/officeDocument/2006/math">
                    <m:r>
                      <a:rPr lang="en-SG" sz="2200" b="0" i="1" smtClean="0">
                        <a:latin typeface="Cambria Math" panose="02040503050406030204" pitchFamily="18" charset="0"/>
                      </a:rPr>
                      <m:t>𝐴</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𝐴</m:t>
                    </m:r>
                  </m:oMath>
                </a14:m>
                <a:r>
                  <a:rPr lang="en-SG" sz="2200" dirty="0"/>
                  <a:t>.</a:t>
                </a:r>
              </a:p>
              <a:p>
                <a:pPr marL="361950" indent="-361950">
                  <a:spcAft>
                    <a:spcPts val="600"/>
                  </a:spcAft>
                </a:pPr>
                <a:r>
                  <a:rPr lang="en-SG" sz="2200" dirty="0"/>
                  <a:t>1.	</a:t>
                </a:r>
                <a14:m>
                  <m:oMath xmlns:m="http://schemas.openxmlformats.org/officeDocument/2006/math">
                    <m:sSub>
                      <m:sSubPr>
                        <m:ctrlPr>
                          <a:rPr lang="en-SG" sz="2200" i="1" smtClean="0">
                            <a:latin typeface="Cambria Math" panose="02040503050406030204" pitchFamily="18" charset="0"/>
                          </a:rPr>
                        </m:ctrlPr>
                      </m:sSubPr>
                      <m:e>
                        <m:r>
                          <a:rPr lang="en-SG" sz="2200" b="0" i="1" smtClean="0">
                            <a:latin typeface="Cambria Math" panose="02040503050406030204" pitchFamily="18" charset="0"/>
                          </a:rPr>
                          <m:t>𝑖𝑑</m:t>
                        </m:r>
                      </m:e>
                      <m:sub>
                        <m:r>
                          <a:rPr lang="en-SG" sz="2200" b="0" i="1" smtClean="0">
                            <a:latin typeface="Cambria Math" panose="02040503050406030204" pitchFamily="18" charset="0"/>
                          </a:rPr>
                          <m:t>𝐴</m:t>
                        </m:r>
                      </m:sub>
                    </m:sSub>
                  </m:oMath>
                </a14:m>
                <a:r>
                  <a:rPr lang="en-SG" sz="2200" dirty="0"/>
                  <a:t> is injective because if </a:t>
                </a:r>
                <a14:m>
                  <m:oMath xmlns:m="http://schemas.openxmlformats.org/officeDocument/2006/math">
                    <m:sSub>
                      <m:sSubPr>
                        <m:ctrlPr>
                          <a:rPr lang="en-SG" sz="2200" i="1" smtClean="0">
                            <a:latin typeface="Cambria Math" panose="02040503050406030204" pitchFamily="18" charset="0"/>
                          </a:rPr>
                        </m:ctrlPr>
                      </m:sSubPr>
                      <m:e>
                        <m:r>
                          <a:rPr lang="en-SG" sz="2200" b="0" i="1" smtClean="0">
                            <a:latin typeface="Cambria Math" panose="02040503050406030204" pitchFamily="18" charset="0"/>
                          </a:rPr>
                          <m:t>𝑥</m:t>
                        </m:r>
                      </m:e>
                      <m:sub>
                        <m:r>
                          <a:rPr lang="en-SG" sz="2200" b="0" i="1" smtClean="0">
                            <a:latin typeface="Cambria Math" panose="02040503050406030204" pitchFamily="18" charset="0"/>
                          </a:rPr>
                          <m:t>1</m:t>
                        </m:r>
                      </m:sub>
                    </m:sSub>
                    <m:r>
                      <a:rPr lang="en-SG" sz="2200" b="0" i="1" smtClean="0">
                        <a:latin typeface="Cambria Math" panose="02040503050406030204" pitchFamily="18" charset="0"/>
                      </a:rPr>
                      <m:t>,</m:t>
                    </m:r>
                    <m:sSub>
                      <m:sSubPr>
                        <m:ctrlPr>
                          <a:rPr lang="en-SG" sz="2200" b="0" i="1" smtClean="0">
                            <a:latin typeface="Cambria Math" panose="02040503050406030204" pitchFamily="18" charset="0"/>
                          </a:rPr>
                        </m:ctrlPr>
                      </m:sSubPr>
                      <m:e>
                        <m:r>
                          <a:rPr lang="en-SG" sz="2200" b="0" i="1" smtClean="0">
                            <a:latin typeface="Cambria Math" panose="02040503050406030204" pitchFamily="18" charset="0"/>
                          </a:rPr>
                          <m:t>𝑥</m:t>
                        </m:r>
                      </m:e>
                      <m:sub>
                        <m:r>
                          <a:rPr lang="en-SG" sz="2200" b="0" i="1" smtClean="0">
                            <a:latin typeface="Cambria Math" panose="02040503050406030204" pitchFamily="18" charset="0"/>
                          </a:rPr>
                          <m:t>2</m:t>
                        </m:r>
                      </m:sub>
                    </m:sSub>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𝐴</m:t>
                    </m:r>
                  </m:oMath>
                </a14:m>
                <a:r>
                  <a:rPr lang="en-SG" sz="2200" dirty="0"/>
                  <a:t> such that </a:t>
                </a:r>
                <a14:m>
                  <m:oMath xmlns:m="http://schemas.openxmlformats.org/officeDocument/2006/math">
                    <m:sSub>
                      <m:sSubPr>
                        <m:ctrlPr>
                          <a:rPr lang="en-SG" sz="2200" i="1">
                            <a:latin typeface="Cambria Math" panose="02040503050406030204" pitchFamily="18" charset="0"/>
                          </a:rPr>
                        </m:ctrlPr>
                      </m:sSubPr>
                      <m:e>
                        <m:r>
                          <a:rPr lang="en-SG" sz="2200" i="1">
                            <a:latin typeface="Cambria Math" panose="02040503050406030204" pitchFamily="18" charset="0"/>
                          </a:rPr>
                          <m:t>𝑖𝑑</m:t>
                        </m:r>
                      </m:e>
                      <m:sub>
                        <m:r>
                          <a:rPr lang="en-SG" sz="2200" i="1">
                            <a:latin typeface="Cambria Math" panose="02040503050406030204" pitchFamily="18" charset="0"/>
                          </a:rPr>
                          <m:t>𝐴</m:t>
                        </m:r>
                      </m:sub>
                    </m:sSub>
                    <m:d>
                      <m:dPr>
                        <m:ctrlPr>
                          <a:rPr lang="en-SG" sz="2200" b="0" i="1" smtClean="0">
                            <a:latin typeface="Cambria Math" panose="02040503050406030204" pitchFamily="18" charset="0"/>
                          </a:rPr>
                        </m:ctrlPr>
                      </m:dPr>
                      <m:e>
                        <m:sSub>
                          <m:sSubPr>
                            <m:ctrlPr>
                              <a:rPr lang="en-SG" sz="2200" i="1">
                                <a:latin typeface="Cambria Math" panose="02040503050406030204" pitchFamily="18" charset="0"/>
                              </a:rPr>
                            </m:ctrlPr>
                          </m:sSubPr>
                          <m:e>
                            <m:r>
                              <a:rPr lang="en-SG" sz="2200" i="1">
                                <a:latin typeface="Cambria Math" panose="02040503050406030204" pitchFamily="18" charset="0"/>
                              </a:rPr>
                              <m:t>𝑥</m:t>
                            </m:r>
                          </m:e>
                          <m:sub>
                            <m:r>
                              <a:rPr lang="en-SG" sz="2200" i="1">
                                <a:latin typeface="Cambria Math" panose="02040503050406030204" pitchFamily="18" charset="0"/>
                              </a:rPr>
                              <m:t>1</m:t>
                            </m:r>
                          </m:sub>
                        </m:sSub>
                      </m:e>
                    </m:d>
                    <m:r>
                      <a:rPr lang="en-SG" sz="2200" b="0" i="1" smtClean="0">
                        <a:latin typeface="Cambria Math" panose="02040503050406030204" pitchFamily="18" charset="0"/>
                      </a:rPr>
                      <m:t>=</m:t>
                    </m:r>
                    <m:sSub>
                      <m:sSubPr>
                        <m:ctrlPr>
                          <a:rPr lang="en-SG" sz="2200" i="1">
                            <a:latin typeface="Cambria Math" panose="02040503050406030204" pitchFamily="18" charset="0"/>
                          </a:rPr>
                        </m:ctrlPr>
                      </m:sSubPr>
                      <m:e>
                        <m:r>
                          <a:rPr lang="en-SG" sz="2200" i="1">
                            <a:latin typeface="Cambria Math" panose="02040503050406030204" pitchFamily="18" charset="0"/>
                          </a:rPr>
                          <m:t>𝑖𝑑</m:t>
                        </m:r>
                      </m:e>
                      <m:sub>
                        <m:r>
                          <a:rPr lang="en-SG" sz="2200" i="1">
                            <a:latin typeface="Cambria Math" panose="02040503050406030204" pitchFamily="18" charset="0"/>
                          </a:rPr>
                          <m:t>𝐴</m:t>
                        </m:r>
                      </m:sub>
                    </m:sSub>
                    <m:d>
                      <m:dPr>
                        <m:ctrlPr>
                          <a:rPr lang="en-SG" sz="2200" i="1">
                            <a:latin typeface="Cambria Math" panose="02040503050406030204" pitchFamily="18" charset="0"/>
                          </a:rPr>
                        </m:ctrlPr>
                      </m:dPr>
                      <m:e>
                        <m:sSub>
                          <m:sSubPr>
                            <m:ctrlPr>
                              <a:rPr lang="en-SG" sz="2200" i="1">
                                <a:latin typeface="Cambria Math" panose="02040503050406030204" pitchFamily="18" charset="0"/>
                              </a:rPr>
                            </m:ctrlPr>
                          </m:sSubPr>
                          <m:e>
                            <m:r>
                              <a:rPr lang="en-SG" sz="2200" i="1">
                                <a:latin typeface="Cambria Math" panose="02040503050406030204" pitchFamily="18" charset="0"/>
                              </a:rPr>
                              <m:t>𝑥</m:t>
                            </m:r>
                          </m:e>
                          <m:sub>
                            <m:r>
                              <a:rPr lang="en-SG" sz="2200" b="0" i="1" smtClean="0">
                                <a:latin typeface="Cambria Math" panose="02040503050406030204" pitchFamily="18" charset="0"/>
                              </a:rPr>
                              <m:t>2</m:t>
                            </m:r>
                          </m:sub>
                        </m:sSub>
                      </m:e>
                    </m:d>
                  </m:oMath>
                </a14:m>
                <a:r>
                  <a:rPr lang="en-SG" sz="2200" dirty="0"/>
                  <a:t>, then </a:t>
                </a:r>
                <a14:m>
                  <m:oMath xmlns:m="http://schemas.openxmlformats.org/officeDocument/2006/math">
                    <m:sSub>
                      <m:sSubPr>
                        <m:ctrlPr>
                          <a:rPr lang="en-SG" sz="2200" i="1">
                            <a:latin typeface="Cambria Math" panose="02040503050406030204" pitchFamily="18" charset="0"/>
                          </a:rPr>
                        </m:ctrlPr>
                      </m:sSubPr>
                      <m:e>
                        <m:r>
                          <a:rPr lang="en-SG" sz="2200" i="1">
                            <a:latin typeface="Cambria Math" panose="02040503050406030204" pitchFamily="18" charset="0"/>
                          </a:rPr>
                          <m:t>𝑥</m:t>
                        </m:r>
                      </m:e>
                      <m:sub>
                        <m:r>
                          <a:rPr lang="en-SG" sz="2200" i="1">
                            <a:latin typeface="Cambria Math" panose="02040503050406030204" pitchFamily="18" charset="0"/>
                          </a:rPr>
                          <m:t>1</m:t>
                        </m:r>
                      </m:sub>
                    </m:sSub>
                    <m:r>
                      <a:rPr lang="en-SG" sz="2200" b="0" i="1" smtClean="0">
                        <a:latin typeface="Cambria Math" panose="02040503050406030204" pitchFamily="18" charset="0"/>
                      </a:rPr>
                      <m:t>=</m:t>
                    </m:r>
                    <m:sSub>
                      <m:sSubPr>
                        <m:ctrlPr>
                          <a:rPr lang="en-SG" sz="2200" i="1">
                            <a:latin typeface="Cambria Math" panose="02040503050406030204" pitchFamily="18" charset="0"/>
                          </a:rPr>
                        </m:ctrlPr>
                      </m:sSubPr>
                      <m:e>
                        <m:r>
                          <a:rPr lang="en-SG" sz="2200" i="1">
                            <a:latin typeface="Cambria Math" panose="02040503050406030204" pitchFamily="18" charset="0"/>
                          </a:rPr>
                          <m:t>𝑥</m:t>
                        </m:r>
                      </m:e>
                      <m:sub>
                        <m:r>
                          <a:rPr lang="en-SG" sz="2200" i="1">
                            <a:latin typeface="Cambria Math" panose="02040503050406030204" pitchFamily="18" charset="0"/>
                          </a:rPr>
                          <m:t>2</m:t>
                        </m:r>
                      </m:sub>
                    </m:sSub>
                  </m:oMath>
                </a14:m>
                <a:r>
                  <a:rPr lang="en-SG" sz="2200" dirty="0"/>
                  <a:t>.</a:t>
                </a:r>
              </a:p>
              <a:p>
                <a:pPr marL="361950" indent="-361950">
                  <a:spcAft>
                    <a:spcPts val="600"/>
                  </a:spcAft>
                </a:pPr>
                <a:r>
                  <a:rPr lang="en-SG" sz="2200" dirty="0"/>
                  <a:t>2.	</a:t>
                </a:r>
                <a14:m>
                  <m:oMath xmlns:m="http://schemas.openxmlformats.org/officeDocument/2006/math">
                    <m:sSub>
                      <m:sSubPr>
                        <m:ctrlPr>
                          <a:rPr lang="en-SG" sz="2200" i="1" smtClean="0">
                            <a:latin typeface="Cambria Math" panose="02040503050406030204" pitchFamily="18" charset="0"/>
                          </a:rPr>
                        </m:ctrlPr>
                      </m:sSubPr>
                      <m:e>
                        <m:r>
                          <a:rPr lang="en-SG" sz="2200" b="0" i="1" smtClean="0">
                            <a:latin typeface="Cambria Math" panose="02040503050406030204" pitchFamily="18" charset="0"/>
                          </a:rPr>
                          <m:t>𝑖𝑑</m:t>
                        </m:r>
                      </m:e>
                      <m:sub>
                        <m:r>
                          <a:rPr lang="en-SG" sz="2200" b="0" i="1" smtClean="0">
                            <a:latin typeface="Cambria Math" panose="02040503050406030204" pitchFamily="18" charset="0"/>
                          </a:rPr>
                          <m:t>𝐴</m:t>
                        </m:r>
                      </m:sub>
                    </m:sSub>
                  </m:oMath>
                </a14:m>
                <a:r>
                  <a:rPr lang="en-SG" sz="2200" dirty="0"/>
                  <a:t> is surjective because given any </a:t>
                </a:r>
                <a14:m>
                  <m:oMath xmlns:m="http://schemas.openxmlformats.org/officeDocument/2006/math">
                    <m:r>
                      <a:rPr lang="en-SG" sz="2200" b="0" i="1" smtClean="0">
                        <a:latin typeface="Cambria Math" panose="02040503050406030204" pitchFamily="18" charset="0"/>
                        <a:ea typeface="Cambria Math" panose="02040503050406030204" pitchFamily="18" charset="0"/>
                      </a:rPr>
                      <m:t>𝑥</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𝐴</m:t>
                    </m:r>
                  </m:oMath>
                </a14:m>
                <a:r>
                  <a:rPr lang="en-SG" sz="2200" dirty="0"/>
                  <a:t>, we have </a:t>
                </a:r>
                <a14:m>
                  <m:oMath xmlns:m="http://schemas.openxmlformats.org/officeDocument/2006/math">
                    <m:sSub>
                      <m:sSubPr>
                        <m:ctrlPr>
                          <a:rPr lang="en-SG" sz="2200" i="1">
                            <a:latin typeface="Cambria Math" panose="02040503050406030204" pitchFamily="18" charset="0"/>
                          </a:rPr>
                        </m:ctrlPr>
                      </m:sSubPr>
                      <m:e>
                        <m:r>
                          <a:rPr lang="en-SG" sz="2200" i="1">
                            <a:latin typeface="Cambria Math" panose="02040503050406030204" pitchFamily="18" charset="0"/>
                          </a:rPr>
                          <m:t>𝑖𝑑</m:t>
                        </m:r>
                      </m:e>
                      <m:sub>
                        <m:r>
                          <a:rPr lang="en-SG" sz="2200" i="1">
                            <a:latin typeface="Cambria Math" panose="02040503050406030204" pitchFamily="18" charset="0"/>
                          </a:rPr>
                          <m:t>𝐴</m:t>
                        </m:r>
                      </m:sub>
                    </m:sSub>
                    <m:d>
                      <m:dPr>
                        <m:ctrlPr>
                          <a:rPr lang="en-SG" sz="2200" i="1">
                            <a:latin typeface="Cambria Math" panose="02040503050406030204" pitchFamily="18" charset="0"/>
                          </a:rPr>
                        </m:ctrlPr>
                      </m:dPr>
                      <m:e>
                        <m:r>
                          <a:rPr lang="en-SG" sz="2200" b="0" i="1" smtClean="0">
                            <a:latin typeface="Cambria Math" panose="02040503050406030204" pitchFamily="18" charset="0"/>
                          </a:rPr>
                          <m:t>𝑥</m:t>
                        </m:r>
                      </m:e>
                    </m:d>
                    <m:r>
                      <a:rPr lang="en-SG" sz="2200" b="0" i="1" smtClean="0">
                        <a:latin typeface="Cambria Math" panose="02040503050406030204" pitchFamily="18" charset="0"/>
                      </a:rPr>
                      <m:t>=</m:t>
                    </m:r>
                    <m:r>
                      <a:rPr lang="en-SG" sz="2200" b="0" i="1" smtClean="0">
                        <a:latin typeface="Cambria Math" panose="02040503050406030204" pitchFamily="18" charset="0"/>
                      </a:rPr>
                      <m:t>𝑥</m:t>
                    </m:r>
                  </m:oMath>
                </a14:m>
                <a:r>
                  <a:rPr lang="en-SG" sz="2200" dirty="0"/>
                  <a:t>.</a:t>
                </a:r>
              </a:p>
              <a:p>
                <a:pPr marL="361950" indent="-361950">
                  <a:spcAft>
                    <a:spcPts val="600"/>
                  </a:spcAft>
                </a:pPr>
                <a:r>
                  <a:rPr lang="en-SG" sz="2200" dirty="0"/>
                  <a:t>3.	Therefore </a:t>
                </a:r>
                <a14:m>
                  <m:oMath xmlns:m="http://schemas.openxmlformats.org/officeDocument/2006/math">
                    <m:d>
                      <m:dPr>
                        <m:begChr m:val="|"/>
                        <m:endChr m:val="|"/>
                        <m:ctrlPr>
                          <a:rPr lang="en-SG" sz="2000" i="1" dirty="0">
                            <a:latin typeface="Cambria Math" panose="02040503050406030204" pitchFamily="18" charset="0"/>
                          </a:rPr>
                        </m:ctrlPr>
                      </m:dPr>
                      <m:e>
                        <m:r>
                          <a:rPr lang="en-SG" sz="2000" i="1" dirty="0">
                            <a:latin typeface="Cambria Math" panose="02040503050406030204" pitchFamily="18" charset="0"/>
                          </a:rPr>
                          <m:t>𝐴</m:t>
                        </m:r>
                      </m:e>
                    </m:d>
                    <m:r>
                      <a:rPr lang="en-SG" sz="2000" i="1" dirty="0">
                        <a:latin typeface="Cambria Math" panose="02040503050406030204" pitchFamily="18" charset="0"/>
                      </a:rPr>
                      <m:t>=|</m:t>
                    </m:r>
                    <m:r>
                      <a:rPr lang="en-SG" sz="2000" i="1" dirty="0">
                        <a:latin typeface="Cambria Math" panose="02040503050406030204" pitchFamily="18" charset="0"/>
                      </a:rPr>
                      <m:t>𝐴</m:t>
                    </m:r>
                    <m:r>
                      <a:rPr lang="en-SG" sz="2000" i="1" dirty="0">
                        <a:latin typeface="Cambria Math" panose="02040503050406030204" pitchFamily="18" charset="0"/>
                      </a:rPr>
                      <m:t>|</m:t>
                    </m:r>
                  </m:oMath>
                </a14:m>
                <a:r>
                  <a:rPr lang="en-SG" sz="2000" dirty="0"/>
                  <a:t>.</a:t>
                </a:r>
                <a:endParaRPr lang="en-SG" sz="2200" dirty="0"/>
              </a:p>
              <a:p>
                <a:endParaRPr lang="en-SG" dirty="0"/>
              </a:p>
            </p:txBody>
          </p:sp>
        </mc:Choice>
        <mc:Fallback xmlns="">
          <p:sp>
            <p:nvSpPr>
              <p:cNvPr id="2" name="TextBox 1">
                <a:extLst>
                  <a:ext uri="{FF2B5EF4-FFF2-40B4-BE49-F238E27FC236}">
                    <a16:creationId xmlns:a16="http://schemas.microsoft.com/office/drawing/2014/main" id="{13AB83A4-7522-4170-8690-CFE7ECB88574}"/>
                  </a:ext>
                </a:extLst>
              </p:cNvPr>
              <p:cNvSpPr txBox="1">
                <a:spLocks noRot="1" noChangeAspect="1" noMove="1" noResize="1" noEditPoints="1" noAdjustHandles="1" noChangeArrowheads="1" noChangeShapeType="1" noTextEdit="1"/>
              </p:cNvSpPr>
              <p:nvPr/>
            </p:nvSpPr>
            <p:spPr>
              <a:xfrm>
                <a:off x="690090" y="3509418"/>
                <a:ext cx="7831681" cy="2846933"/>
              </a:xfrm>
              <a:prstGeom prst="rect">
                <a:avLst/>
              </a:prstGeom>
              <a:blipFill>
                <a:blip r:embed="rId4"/>
                <a:stretch>
                  <a:fillRect l="-1167" t="-1713"/>
                </a:stretch>
              </a:blipFill>
            </p:spPr>
            <p:txBody>
              <a:bodyPr/>
              <a:lstStyle/>
              <a:p>
                <a:r>
                  <a:rPr lang="en-SG">
                    <a:noFill/>
                  </a:rPr>
                  <a:t> </a:t>
                </a:r>
              </a:p>
            </p:txBody>
          </p:sp>
        </mc:Fallback>
      </mc:AlternateContent>
      <p:sp>
        <p:nvSpPr>
          <p:cNvPr id="22" name="Oval 21">
            <a:extLst>
              <a:ext uri="{FF2B5EF4-FFF2-40B4-BE49-F238E27FC236}">
                <a16:creationId xmlns:a16="http://schemas.microsoft.com/office/drawing/2014/main" id="{F0339651-BF0C-4084-BBC9-203A3DE5B0BD}"/>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a:extLst>
              <a:ext uri="{FF2B5EF4-FFF2-40B4-BE49-F238E27FC236}">
                <a16:creationId xmlns:a16="http://schemas.microsoft.com/office/drawing/2014/main" id="{D8FF2F50-9AF9-4921-87EF-A8D2632A598E}"/>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3508D5A9-253E-44C8-B99E-2363B36724AD}"/>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EE9CC9C5-B0E2-4A3C-90DC-1BBA81FD84ED}"/>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D87AB3B9-0636-4EC1-A8DB-EDBCA3F3E5AF}"/>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20C49860-305B-48B6-8AB5-F50967C19590}"/>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79930628-8378-40D4-AA72-EC45F8D6D98D}"/>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C396678-09F3-41E0-8396-30F5D455F7B4}"/>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17441000-C058-4CE2-A2BE-F39EFC8B4CCB}"/>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D0219B17-C9DA-4C6B-A3E4-298C3B52EB0C}"/>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347CF314-BDFB-4354-AF1D-866EA85F7716}"/>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6436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dissolv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dissolv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40000"/>
                    <a:lumOff val="60000"/>
                  </a:schemeClr>
                </a:solidFill>
              </a:rPr>
              <a:t>Cardinality</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Cardinality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33" name="Oval 32">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3AB83A4-7522-4170-8690-CFE7ECB88574}"/>
                  </a:ext>
                </a:extLst>
              </p:cNvPr>
              <p:cNvSpPr txBox="1"/>
              <p:nvPr/>
            </p:nvSpPr>
            <p:spPr>
              <a:xfrm>
                <a:off x="656157" y="3405771"/>
                <a:ext cx="7831681" cy="2308324"/>
              </a:xfrm>
              <a:prstGeom prst="rect">
                <a:avLst/>
              </a:prstGeom>
              <a:noFill/>
            </p:spPr>
            <p:txBody>
              <a:bodyPr wrap="square" rtlCol="0">
                <a:spAutoFit/>
              </a:bodyPr>
              <a:lstStyle/>
              <a:p>
                <a:r>
                  <a:rPr lang="en-SG" sz="2400" dirty="0"/>
                  <a:t>Proof (</a:t>
                </a:r>
                <a:r>
                  <a:rPr lang="en-SG" sz="2400" dirty="0">
                    <a:solidFill>
                      <a:srgbClr val="0000FF"/>
                    </a:solidFill>
                  </a:rPr>
                  <a:t>symmetry</a:t>
                </a:r>
                <a:r>
                  <a:rPr lang="en-SG" sz="2400" dirty="0"/>
                  <a:t>): To prove </a:t>
                </a:r>
                <a14:m>
                  <m:oMath xmlns:m="http://schemas.openxmlformats.org/officeDocument/2006/math">
                    <m:d>
                      <m:dPr>
                        <m:begChr m:val="|"/>
                        <m:endChr m:val="|"/>
                        <m:ctrlPr>
                          <a:rPr lang="en-SG" sz="2400" i="1" dirty="0" smtClean="0">
                            <a:latin typeface="Cambria Math" panose="02040503050406030204" pitchFamily="18" charset="0"/>
                          </a:rPr>
                        </m:ctrlPr>
                      </m:dPr>
                      <m:e>
                        <m:r>
                          <a:rPr lang="en-SG" sz="2400" i="1" dirty="0" smtClean="0">
                            <a:latin typeface="Cambria Math" panose="02040503050406030204" pitchFamily="18" charset="0"/>
                          </a:rPr>
                          <m:t>𝐴</m:t>
                        </m:r>
                      </m:e>
                    </m:d>
                    <m:r>
                      <a:rPr lang="en-SG" sz="2400" b="0" i="1" dirty="0" smtClean="0">
                        <a:latin typeface="Cambria Math" panose="02040503050406030204" pitchFamily="18" charset="0"/>
                      </a:rPr>
                      <m:t>=|</m:t>
                    </m:r>
                    <m:r>
                      <a:rPr lang="en-SG" sz="2400" b="0" i="1" dirty="0" smtClean="0">
                        <a:latin typeface="Cambria Math" panose="02040503050406030204" pitchFamily="18" charset="0"/>
                      </a:rPr>
                      <m:t>𝐵</m:t>
                    </m:r>
                    <m:r>
                      <a:rPr lang="en-SG" sz="2400" b="0" i="1" dirty="0" smtClean="0">
                        <a:latin typeface="Cambria Math" panose="02040503050406030204" pitchFamily="18" charset="0"/>
                      </a:rPr>
                      <m:t>|→</m:t>
                    </m:r>
                    <m:d>
                      <m:dPr>
                        <m:begChr m:val="|"/>
                        <m:endChr m:val="|"/>
                        <m:ctrlPr>
                          <a:rPr lang="en-SG" sz="2400" i="1" dirty="0">
                            <a:latin typeface="Cambria Math" panose="02040503050406030204" pitchFamily="18" charset="0"/>
                          </a:rPr>
                        </m:ctrlPr>
                      </m:dPr>
                      <m:e>
                        <m:r>
                          <a:rPr lang="en-SG" sz="2400" b="0" i="1" dirty="0" smtClean="0">
                            <a:latin typeface="Cambria Math" panose="02040503050406030204" pitchFamily="18" charset="0"/>
                          </a:rPr>
                          <m:t>𝐵</m:t>
                        </m:r>
                      </m:e>
                    </m:d>
                    <m:r>
                      <a:rPr lang="en-SG" sz="2400" i="1" dirty="0">
                        <a:latin typeface="Cambria Math" panose="02040503050406030204" pitchFamily="18" charset="0"/>
                      </a:rPr>
                      <m:t>=|</m:t>
                    </m:r>
                    <m:r>
                      <a:rPr lang="en-SG" sz="2400" b="0" i="1" dirty="0" smtClean="0">
                        <a:latin typeface="Cambria Math" panose="02040503050406030204" pitchFamily="18" charset="0"/>
                      </a:rPr>
                      <m:t>𝐴</m:t>
                    </m:r>
                    <m:r>
                      <a:rPr lang="en-SG" sz="2400" i="1" dirty="0">
                        <a:latin typeface="Cambria Math" panose="02040503050406030204" pitchFamily="18" charset="0"/>
                      </a:rPr>
                      <m:t>|</m:t>
                    </m:r>
                  </m:oMath>
                </a14:m>
                <a:r>
                  <a:rPr lang="en-SG" sz="2400" dirty="0"/>
                  <a:t> .</a:t>
                </a:r>
              </a:p>
              <a:p>
                <a:pPr marL="361950" indent="-361950">
                  <a:spcAft>
                    <a:spcPts val="300"/>
                  </a:spcAft>
                </a:pPr>
                <a:r>
                  <a:rPr lang="en-SG" sz="2200" dirty="0"/>
                  <a:t>1.	Suppose </a:t>
                </a:r>
                <a14:m>
                  <m:oMath xmlns:m="http://schemas.openxmlformats.org/officeDocument/2006/math">
                    <m:d>
                      <m:dPr>
                        <m:begChr m:val="|"/>
                        <m:endChr m:val="|"/>
                        <m:ctrlPr>
                          <a:rPr lang="en-SG" sz="2000" i="1" dirty="0">
                            <a:latin typeface="Cambria Math" panose="02040503050406030204" pitchFamily="18" charset="0"/>
                          </a:rPr>
                        </m:ctrlPr>
                      </m:dPr>
                      <m:e>
                        <m:r>
                          <a:rPr lang="en-SG" sz="2000" i="1" dirty="0">
                            <a:latin typeface="Cambria Math" panose="02040503050406030204" pitchFamily="18" charset="0"/>
                          </a:rPr>
                          <m:t>𝐴</m:t>
                        </m:r>
                      </m:e>
                    </m:d>
                    <m:r>
                      <a:rPr lang="en-SG" sz="2000" i="1" dirty="0">
                        <a:latin typeface="Cambria Math" panose="02040503050406030204" pitchFamily="18" charset="0"/>
                      </a:rPr>
                      <m:t>=|</m:t>
                    </m:r>
                    <m:r>
                      <a:rPr lang="en-SG" sz="2000" i="1" dirty="0">
                        <a:latin typeface="Cambria Math" panose="02040503050406030204" pitchFamily="18" charset="0"/>
                      </a:rPr>
                      <m:t>𝐵</m:t>
                    </m:r>
                    <m:r>
                      <a:rPr lang="en-SG" sz="2000" i="1" dirty="0">
                        <a:latin typeface="Cambria Math" panose="02040503050406030204" pitchFamily="18" charset="0"/>
                      </a:rPr>
                      <m:t>|</m:t>
                    </m:r>
                  </m:oMath>
                </a14:m>
                <a:r>
                  <a:rPr lang="en-SG" sz="2200" dirty="0"/>
                  <a:t>.</a:t>
                </a:r>
              </a:p>
              <a:p>
                <a:pPr marL="361950" indent="-361950">
                  <a:spcAft>
                    <a:spcPts val="300"/>
                  </a:spcAft>
                </a:pPr>
                <a:r>
                  <a:rPr lang="en-SG" sz="2200" dirty="0"/>
                  <a:t>2.	Use Cantor’s definition of same-cardinality to find a bijection </a:t>
                </a:r>
                <a14:m>
                  <m:oMath xmlns:m="http://schemas.openxmlformats.org/officeDocument/2006/math">
                    <m:r>
                      <a:rPr lang="en-SG" sz="2200" b="0" i="1" smtClean="0">
                        <a:latin typeface="Cambria Math" panose="02040503050406030204" pitchFamily="18" charset="0"/>
                      </a:rPr>
                      <m:t>𝑓</m:t>
                    </m:r>
                    <m:r>
                      <a:rPr lang="en-SG" sz="2200" b="0" i="1" smtClean="0">
                        <a:latin typeface="Cambria Math" panose="02040503050406030204" pitchFamily="18" charset="0"/>
                      </a:rPr>
                      <m:t>:</m:t>
                    </m:r>
                    <m:r>
                      <a:rPr lang="en-SG" sz="2200" b="0" i="1" smtClean="0">
                        <a:latin typeface="Cambria Math" panose="02040503050406030204" pitchFamily="18" charset="0"/>
                      </a:rPr>
                      <m:t>𝐴</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𝐵</m:t>
                    </m:r>
                  </m:oMath>
                </a14:m>
                <a:r>
                  <a:rPr lang="en-SG" sz="2200" dirty="0"/>
                  <a:t>.</a:t>
                </a:r>
              </a:p>
              <a:p>
                <a:pPr marL="361950" indent="-361950">
                  <a:spcAft>
                    <a:spcPts val="300"/>
                  </a:spcAft>
                </a:pPr>
                <a:r>
                  <a:rPr lang="en-SG" sz="2200" dirty="0"/>
                  <a:t>3.	By Theorem 7.2.3, </a:t>
                </a:r>
                <a14:m>
                  <m:oMath xmlns:m="http://schemas.openxmlformats.org/officeDocument/2006/math">
                    <m:sSup>
                      <m:sSupPr>
                        <m:ctrlPr>
                          <a:rPr lang="en-SG" sz="2200" i="1" smtClean="0">
                            <a:latin typeface="Cambria Math" panose="02040503050406030204" pitchFamily="18" charset="0"/>
                          </a:rPr>
                        </m:ctrlPr>
                      </m:sSupPr>
                      <m:e>
                        <m:r>
                          <a:rPr lang="en-SG" sz="2200" b="0" i="1" smtClean="0">
                            <a:latin typeface="Cambria Math" panose="02040503050406030204" pitchFamily="18" charset="0"/>
                          </a:rPr>
                          <m:t>𝑓</m:t>
                        </m:r>
                      </m:e>
                      <m:sup>
                        <m:r>
                          <a:rPr lang="en-SG" sz="2200" b="0" i="1" smtClean="0">
                            <a:latin typeface="Cambria Math" panose="02040503050406030204" pitchFamily="18" charset="0"/>
                          </a:rPr>
                          <m:t>−1</m:t>
                        </m:r>
                      </m:sup>
                    </m:sSup>
                    <m:r>
                      <a:rPr lang="en-SG" sz="2200" i="1">
                        <a:latin typeface="Cambria Math" panose="02040503050406030204" pitchFamily="18" charset="0"/>
                      </a:rPr>
                      <m:t>:</m:t>
                    </m:r>
                    <m:r>
                      <a:rPr lang="en-SG" sz="2200" b="0" i="1" smtClean="0">
                        <a:latin typeface="Cambria Math" panose="02040503050406030204" pitchFamily="18" charset="0"/>
                      </a:rPr>
                      <m:t>𝐵</m:t>
                    </m:r>
                    <m:r>
                      <a:rPr lang="en-SG" sz="2200" i="1">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𝐴</m:t>
                    </m:r>
                  </m:oMath>
                </a14:m>
                <a:r>
                  <a:rPr lang="en-SG" sz="2200" dirty="0"/>
                  <a:t> is also a bijection.</a:t>
                </a:r>
              </a:p>
              <a:p>
                <a:pPr marL="361950" indent="-361950">
                  <a:spcAft>
                    <a:spcPts val="300"/>
                  </a:spcAft>
                </a:pPr>
                <a:r>
                  <a:rPr lang="en-SG" sz="2200" dirty="0"/>
                  <a:t>4.	Therefore, </a:t>
                </a:r>
                <a14:m>
                  <m:oMath xmlns:m="http://schemas.openxmlformats.org/officeDocument/2006/math">
                    <m:d>
                      <m:dPr>
                        <m:begChr m:val="|"/>
                        <m:endChr m:val="|"/>
                        <m:ctrlPr>
                          <a:rPr lang="en-SG" sz="2000" i="1" dirty="0">
                            <a:latin typeface="Cambria Math" panose="02040503050406030204" pitchFamily="18" charset="0"/>
                          </a:rPr>
                        </m:ctrlPr>
                      </m:dPr>
                      <m:e>
                        <m:r>
                          <a:rPr lang="en-SG" sz="2000" i="1" dirty="0">
                            <a:latin typeface="Cambria Math" panose="02040503050406030204" pitchFamily="18" charset="0"/>
                          </a:rPr>
                          <m:t>𝐵</m:t>
                        </m:r>
                      </m:e>
                    </m:d>
                    <m:r>
                      <a:rPr lang="en-SG" sz="2000" i="1" dirty="0">
                        <a:latin typeface="Cambria Math" panose="02040503050406030204" pitchFamily="18" charset="0"/>
                      </a:rPr>
                      <m:t>=|</m:t>
                    </m:r>
                    <m:r>
                      <a:rPr lang="en-SG" sz="2000" i="1" dirty="0">
                        <a:latin typeface="Cambria Math" panose="02040503050406030204" pitchFamily="18" charset="0"/>
                      </a:rPr>
                      <m:t>𝐴</m:t>
                    </m:r>
                    <m:r>
                      <a:rPr lang="en-SG" sz="2000" i="1" dirty="0">
                        <a:latin typeface="Cambria Math" panose="02040503050406030204" pitchFamily="18" charset="0"/>
                      </a:rPr>
                      <m:t>|</m:t>
                    </m:r>
                  </m:oMath>
                </a14:m>
                <a:r>
                  <a:rPr lang="en-SG" sz="2000" dirty="0"/>
                  <a:t>.</a:t>
                </a:r>
                <a:endParaRPr lang="en-SG" sz="2200" dirty="0"/>
              </a:p>
            </p:txBody>
          </p:sp>
        </mc:Choice>
        <mc:Fallback xmlns="">
          <p:sp>
            <p:nvSpPr>
              <p:cNvPr id="2" name="TextBox 1">
                <a:extLst>
                  <a:ext uri="{FF2B5EF4-FFF2-40B4-BE49-F238E27FC236}">
                    <a16:creationId xmlns:a16="http://schemas.microsoft.com/office/drawing/2014/main" id="{13AB83A4-7522-4170-8690-CFE7ECB88574}"/>
                  </a:ext>
                </a:extLst>
              </p:cNvPr>
              <p:cNvSpPr txBox="1">
                <a:spLocks noRot="1" noChangeAspect="1" noMove="1" noResize="1" noEditPoints="1" noAdjustHandles="1" noChangeArrowheads="1" noChangeShapeType="1" noTextEdit="1"/>
              </p:cNvSpPr>
              <p:nvPr/>
            </p:nvSpPr>
            <p:spPr>
              <a:xfrm>
                <a:off x="656157" y="3405771"/>
                <a:ext cx="7831681" cy="2308324"/>
              </a:xfrm>
              <a:prstGeom prst="rect">
                <a:avLst/>
              </a:prstGeom>
              <a:blipFill>
                <a:blip r:embed="rId3"/>
                <a:stretch>
                  <a:fillRect l="-1246" t="-2116" b="-2910"/>
                </a:stretch>
              </a:blipFill>
            </p:spPr>
            <p:txBody>
              <a:bodyPr/>
              <a:lstStyle/>
              <a:p>
                <a:r>
                  <a:rPr lang="en-SG">
                    <a:noFill/>
                  </a:rPr>
                  <a:t> </a:t>
                </a:r>
              </a:p>
            </p:txBody>
          </p:sp>
        </mc:Fallback>
      </mc:AlternateContent>
      <p:grpSp>
        <p:nvGrpSpPr>
          <p:cNvPr id="22" name="Group 21">
            <a:extLst>
              <a:ext uri="{FF2B5EF4-FFF2-40B4-BE49-F238E27FC236}">
                <a16:creationId xmlns:a16="http://schemas.microsoft.com/office/drawing/2014/main" id="{2BA6B880-31C3-479B-93E6-2C7DDD4ECF83}"/>
              </a:ext>
            </a:extLst>
          </p:cNvPr>
          <p:cNvGrpSpPr/>
          <p:nvPr/>
        </p:nvGrpSpPr>
        <p:grpSpPr>
          <a:xfrm>
            <a:off x="2026431" y="5694151"/>
            <a:ext cx="6107476" cy="1047401"/>
            <a:chOff x="993228" y="4598518"/>
            <a:chExt cx="6107476" cy="1047401"/>
          </a:xfrm>
        </p:grpSpPr>
        <p:sp>
          <p:nvSpPr>
            <p:cNvPr id="23" name="Rectangle 22">
              <a:extLst>
                <a:ext uri="{FF2B5EF4-FFF2-40B4-BE49-F238E27FC236}">
                  <a16:creationId xmlns:a16="http://schemas.microsoft.com/office/drawing/2014/main" id="{CA97EC1E-CCDC-44CB-85A5-769B4DFFDA98}"/>
                </a:ext>
              </a:extLst>
            </p:cNvPr>
            <p:cNvSpPr/>
            <p:nvPr/>
          </p:nvSpPr>
          <p:spPr>
            <a:xfrm>
              <a:off x="993228" y="4598518"/>
              <a:ext cx="6107476" cy="104740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a:extLst>
                <a:ext uri="{FF2B5EF4-FFF2-40B4-BE49-F238E27FC236}">
                  <a16:creationId xmlns:a16="http://schemas.microsoft.com/office/drawing/2014/main" id="{C94220B6-9C66-4103-BFC3-D390BCB4B389}"/>
                </a:ext>
              </a:extLst>
            </p:cNvPr>
            <p:cNvSpPr/>
            <p:nvPr/>
          </p:nvSpPr>
          <p:spPr>
            <a:xfrm>
              <a:off x="993228" y="4598518"/>
              <a:ext cx="6107476" cy="4087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TextBox 24">
              <a:extLst>
                <a:ext uri="{FF2B5EF4-FFF2-40B4-BE49-F238E27FC236}">
                  <a16:creationId xmlns:a16="http://schemas.microsoft.com/office/drawing/2014/main" id="{4D280E7C-C3B9-4C57-97D8-EDE201B522B8}"/>
                </a:ext>
              </a:extLst>
            </p:cNvPr>
            <p:cNvSpPr txBox="1"/>
            <p:nvPr/>
          </p:nvSpPr>
          <p:spPr>
            <a:xfrm>
              <a:off x="1070790" y="4637976"/>
              <a:ext cx="2099814" cy="369332"/>
            </a:xfrm>
            <a:prstGeom prst="rect">
              <a:avLst/>
            </a:prstGeom>
            <a:noFill/>
          </p:spPr>
          <p:txBody>
            <a:bodyPr wrap="square" rtlCol="0">
              <a:spAutoFit/>
            </a:bodyPr>
            <a:lstStyle/>
            <a:p>
              <a:r>
                <a:rPr lang="en-SG" dirty="0">
                  <a:solidFill>
                    <a:schemeClr val="bg1"/>
                  </a:solidFill>
                </a:rPr>
                <a:t>Theorem 7.2.3</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B231F07-81F2-4D3D-AEDB-13AD5E26545D}"/>
                    </a:ext>
                  </a:extLst>
                </p:cNvPr>
                <p:cNvSpPr txBox="1"/>
                <p:nvPr/>
              </p:nvSpPr>
              <p:spPr>
                <a:xfrm>
                  <a:off x="1109373" y="4999588"/>
                  <a:ext cx="5906271" cy="646331"/>
                </a:xfrm>
                <a:prstGeom prst="rect">
                  <a:avLst/>
                </a:prstGeom>
                <a:noFill/>
              </p:spPr>
              <p:txBody>
                <a:bodyPr wrap="square" rtlCol="0">
                  <a:spAutoFit/>
                </a:bodyPr>
                <a:lstStyle/>
                <a:p>
                  <a:r>
                    <a:rPr lang="en-SG" dirty="0"/>
                    <a:t>If </a:t>
                  </a:r>
                  <a14:m>
                    <m:oMath xmlns:m="http://schemas.openxmlformats.org/officeDocument/2006/math">
                      <m:r>
                        <a:rPr lang="en-US" b="0" i="1" smtClean="0">
                          <a:latin typeface="Cambria Math" panose="02040503050406030204" pitchFamily="18" charset="0"/>
                        </a:rPr>
                        <m:t>𝑓</m:t>
                      </m:r>
                      <m:r>
                        <a:rPr lang="en-SG" b="0" i="1" smtClean="0">
                          <a:latin typeface="Cambria Math" panose="02040503050406030204" pitchFamily="18" charset="0"/>
                        </a:rPr>
                        <m:t>:</m:t>
                      </m:r>
                      <m:r>
                        <a:rPr lang="en-SG" b="0" i="1" smtClean="0">
                          <a:latin typeface="Cambria Math" panose="02040503050406030204" pitchFamily="18" charset="0"/>
                        </a:rPr>
                        <m:t>𝑋</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𝑌</m:t>
                      </m:r>
                    </m:oMath>
                  </a14:m>
                  <a:r>
                    <a:rPr lang="en-SG" dirty="0"/>
                    <a:t> is a bijection, then </a:t>
                  </a:r>
                  <a14:m>
                    <m:oMath xmlns:m="http://schemas.openxmlformats.org/officeDocument/2006/math">
                      <m:sSup>
                        <m:sSupPr>
                          <m:ctrlPr>
                            <a:rPr lang="en-SG" i="1" smtClean="0">
                              <a:latin typeface="Cambria Math" panose="02040503050406030204" pitchFamily="18" charset="0"/>
                            </a:rPr>
                          </m:ctrlPr>
                        </m:sSupPr>
                        <m:e>
                          <m:r>
                            <a:rPr lang="en-US" b="0" i="1" smtClean="0">
                              <a:latin typeface="Cambria Math" panose="02040503050406030204" pitchFamily="18" charset="0"/>
                            </a:rPr>
                            <m:t>𝑓</m:t>
                          </m:r>
                        </m:e>
                        <m:sup>
                          <m:r>
                            <a:rPr lang="en-SG" b="0" i="1" smtClean="0">
                              <a:latin typeface="Cambria Math" panose="02040503050406030204" pitchFamily="18" charset="0"/>
                            </a:rPr>
                            <m:t>−1</m:t>
                          </m:r>
                        </m:sup>
                      </m:sSup>
                      <m:r>
                        <a:rPr lang="en-SG" b="0" i="1" smtClean="0">
                          <a:latin typeface="Cambria Math" panose="02040503050406030204" pitchFamily="18" charset="0"/>
                        </a:rPr>
                        <m:t>:</m:t>
                      </m:r>
                      <m:r>
                        <a:rPr lang="en-SG" b="0" i="1" smtClean="0">
                          <a:latin typeface="Cambria Math" panose="02040503050406030204" pitchFamily="18" charset="0"/>
                        </a:rPr>
                        <m:t>𝑌</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𝑋</m:t>
                      </m:r>
                    </m:oMath>
                  </a14:m>
                  <a:r>
                    <a:rPr lang="en-SG" dirty="0"/>
                    <a:t> is also a bijection.</a:t>
                  </a:r>
                </a:p>
                <a:p>
                  <a:r>
                    <a:rPr lang="en-SG" dirty="0"/>
                    <a:t>In other words, </a:t>
                  </a:r>
                  <a14:m>
                    <m:oMath xmlns:m="http://schemas.openxmlformats.org/officeDocument/2006/math">
                      <m:r>
                        <a:rPr lang="en-US" b="0" i="1" smtClean="0">
                          <a:solidFill>
                            <a:srgbClr val="0000FF"/>
                          </a:solidFill>
                          <a:latin typeface="Cambria Math" panose="02040503050406030204" pitchFamily="18" charset="0"/>
                        </a:rPr>
                        <m:t>𝑓</m:t>
                      </m:r>
                      <m:r>
                        <a:rPr lang="en-SG" b="0" i="1" smtClean="0">
                          <a:solidFill>
                            <a:srgbClr val="0000FF"/>
                          </a:solidFill>
                          <a:latin typeface="Cambria Math" panose="02040503050406030204" pitchFamily="18" charset="0"/>
                        </a:rPr>
                        <m:t>:</m:t>
                      </m:r>
                      <m:r>
                        <a:rPr lang="en-SG" b="0" i="1" smtClean="0">
                          <a:solidFill>
                            <a:srgbClr val="0000FF"/>
                          </a:solidFill>
                          <a:latin typeface="Cambria Math" panose="02040503050406030204" pitchFamily="18" charset="0"/>
                        </a:rPr>
                        <m:t>𝑋</m:t>
                      </m:r>
                      <m:r>
                        <a:rPr lang="en-SG" b="0" i="1" smtClean="0">
                          <a:solidFill>
                            <a:srgbClr val="0000FF"/>
                          </a:solidFill>
                          <a:latin typeface="Cambria Math" panose="02040503050406030204" pitchFamily="18" charset="0"/>
                          <a:ea typeface="Cambria Math" panose="02040503050406030204" pitchFamily="18" charset="0"/>
                        </a:rPr>
                        <m:t>→</m:t>
                      </m:r>
                      <m:r>
                        <a:rPr lang="en-SG" b="0" i="1" smtClean="0">
                          <a:solidFill>
                            <a:srgbClr val="0000FF"/>
                          </a:solidFill>
                          <a:latin typeface="Cambria Math" panose="02040503050406030204" pitchFamily="18" charset="0"/>
                          <a:ea typeface="Cambria Math" panose="02040503050406030204" pitchFamily="18" charset="0"/>
                        </a:rPr>
                        <m:t>𝑌</m:t>
                      </m:r>
                    </m:oMath>
                  </a14:m>
                  <a:r>
                    <a:rPr lang="en-SG" dirty="0">
                      <a:solidFill>
                        <a:srgbClr val="0000FF"/>
                      </a:solidFill>
                    </a:rPr>
                    <a:t> is bijective </a:t>
                  </a:r>
                  <a:r>
                    <a:rPr lang="en-SG" dirty="0" err="1">
                      <a:solidFill>
                        <a:srgbClr val="0000FF"/>
                      </a:solidFill>
                    </a:rPr>
                    <a:t>iff</a:t>
                  </a:r>
                  <a:r>
                    <a:rPr lang="en-SG" dirty="0">
                      <a:solidFill>
                        <a:srgbClr val="0000FF"/>
                      </a:solidFill>
                    </a:rPr>
                    <a:t> </a:t>
                  </a:r>
                  <a14:m>
                    <m:oMath xmlns:m="http://schemas.openxmlformats.org/officeDocument/2006/math">
                      <m:r>
                        <a:rPr lang="en-SG" i="1" dirty="0" smtClean="0">
                          <a:solidFill>
                            <a:srgbClr val="0000FF"/>
                          </a:solidFill>
                          <a:latin typeface="Cambria Math" panose="02040503050406030204" pitchFamily="18" charset="0"/>
                        </a:rPr>
                        <m:t>𝑓</m:t>
                      </m:r>
                    </m:oMath>
                  </a14:m>
                  <a:r>
                    <a:rPr lang="en-SG" dirty="0">
                      <a:solidFill>
                        <a:srgbClr val="0000FF"/>
                      </a:solidFill>
                    </a:rPr>
                    <a:t> has an inverse</a:t>
                  </a:r>
                  <a:r>
                    <a:rPr lang="en-SG" dirty="0"/>
                    <a:t>.</a:t>
                  </a:r>
                </a:p>
              </p:txBody>
            </p:sp>
          </mc:Choice>
          <mc:Fallback xmlns="">
            <p:sp>
              <p:nvSpPr>
                <p:cNvPr id="26" name="TextBox 25">
                  <a:extLst>
                    <a:ext uri="{FF2B5EF4-FFF2-40B4-BE49-F238E27FC236}">
                      <a16:creationId xmlns:a16="http://schemas.microsoft.com/office/drawing/2014/main" id="{EB231F07-81F2-4D3D-AEDB-13AD5E26545D}"/>
                    </a:ext>
                  </a:extLst>
                </p:cNvPr>
                <p:cNvSpPr txBox="1">
                  <a:spLocks noRot="1" noChangeAspect="1" noMove="1" noResize="1" noEditPoints="1" noAdjustHandles="1" noChangeArrowheads="1" noChangeShapeType="1" noTextEdit="1"/>
                </p:cNvSpPr>
                <p:nvPr/>
              </p:nvSpPr>
              <p:spPr>
                <a:xfrm>
                  <a:off x="1109373" y="4999588"/>
                  <a:ext cx="5906271" cy="646331"/>
                </a:xfrm>
                <a:prstGeom prst="rect">
                  <a:avLst/>
                </a:prstGeom>
                <a:blipFill>
                  <a:blip r:embed="rId4"/>
                  <a:stretch>
                    <a:fillRect l="-826" t="-5660" b="-14151"/>
                  </a:stretch>
                </a:blipFill>
              </p:spPr>
              <p:txBody>
                <a:bodyPr/>
                <a:lstStyle/>
                <a:p>
                  <a:r>
                    <a:rPr lang="en-SG">
                      <a:noFill/>
                    </a:rPr>
                    <a:t> </a:t>
                  </a:r>
                </a:p>
              </p:txBody>
            </p:sp>
          </mc:Fallback>
        </mc:AlternateContent>
      </p:grpSp>
      <p:grpSp>
        <p:nvGrpSpPr>
          <p:cNvPr id="27" name="Group 26">
            <a:extLst>
              <a:ext uri="{FF2B5EF4-FFF2-40B4-BE49-F238E27FC236}">
                <a16:creationId xmlns:a16="http://schemas.microsoft.com/office/drawing/2014/main" id="{C11EB3A6-F8B5-4698-8BF9-46BA941F4624}"/>
              </a:ext>
            </a:extLst>
          </p:cNvPr>
          <p:cNvGrpSpPr/>
          <p:nvPr/>
        </p:nvGrpSpPr>
        <p:grpSpPr>
          <a:xfrm>
            <a:off x="567522" y="894541"/>
            <a:ext cx="8008955" cy="2442126"/>
            <a:chOff x="993227" y="4598517"/>
            <a:chExt cx="8008955" cy="2442126"/>
          </a:xfrm>
        </p:grpSpPr>
        <p:sp>
          <p:nvSpPr>
            <p:cNvPr id="35" name="Rectangle 34">
              <a:extLst>
                <a:ext uri="{FF2B5EF4-FFF2-40B4-BE49-F238E27FC236}">
                  <a16:creationId xmlns:a16="http://schemas.microsoft.com/office/drawing/2014/main" id="{9CF2357B-833E-472C-97AC-8C24CEED4F87}"/>
                </a:ext>
              </a:extLst>
            </p:cNvPr>
            <p:cNvSpPr/>
            <p:nvPr/>
          </p:nvSpPr>
          <p:spPr>
            <a:xfrm>
              <a:off x="993228" y="4598518"/>
              <a:ext cx="8008954" cy="2442125"/>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Rectangle 36">
              <a:extLst>
                <a:ext uri="{FF2B5EF4-FFF2-40B4-BE49-F238E27FC236}">
                  <a16:creationId xmlns:a16="http://schemas.microsoft.com/office/drawing/2014/main" id="{89DC8DE0-93D7-4B16-A5AE-62C17A87827B}"/>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TextBox 44">
              <a:extLst>
                <a:ext uri="{FF2B5EF4-FFF2-40B4-BE49-F238E27FC236}">
                  <a16:creationId xmlns:a16="http://schemas.microsoft.com/office/drawing/2014/main" id="{3EC1B6FA-9033-4367-AE81-196C12A2F7F8}"/>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7.4.1 Properties of Cardinality</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2AB0290-171B-4FF8-8B02-A2759A282D09}"/>
                    </a:ext>
                  </a:extLst>
                </p:cNvPr>
                <p:cNvSpPr txBox="1"/>
                <p:nvPr/>
              </p:nvSpPr>
              <p:spPr>
                <a:xfrm>
                  <a:off x="1109375" y="5193984"/>
                  <a:ext cx="7365177" cy="1846659"/>
                </a:xfrm>
                <a:prstGeom prst="rect">
                  <a:avLst/>
                </a:prstGeom>
                <a:noFill/>
              </p:spPr>
              <p:txBody>
                <a:bodyPr wrap="square" rtlCol="0">
                  <a:spAutoFit/>
                </a:bodyPr>
                <a:lstStyle/>
                <a:p>
                  <a:r>
                    <a:rPr lang="en-SG" sz="2400" dirty="0"/>
                    <a:t>The cardinality relation is an equivalence relation.</a:t>
                  </a:r>
                </a:p>
                <a:p>
                  <a:r>
                    <a:rPr lang="en-SG" sz="2400" dirty="0"/>
                    <a:t>For all sets </a:t>
                  </a:r>
                  <a14:m>
                    <m:oMath xmlns:m="http://schemas.openxmlformats.org/officeDocument/2006/math">
                      <m:r>
                        <a:rPr lang="en-SG" sz="2400" i="1" dirty="0" smtClean="0">
                          <a:latin typeface="Cambria Math" panose="02040503050406030204" pitchFamily="18" charset="0"/>
                        </a:rPr>
                        <m:t>𝐴</m:t>
                      </m:r>
                    </m:oMath>
                  </a14:m>
                  <a:r>
                    <a:rPr lang="en-SG" sz="2400" dirty="0"/>
                    <a:t>, </a:t>
                  </a:r>
                  <a14:m>
                    <m:oMath xmlns:m="http://schemas.openxmlformats.org/officeDocument/2006/math">
                      <m:r>
                        <a:rPr lang="en-SG" sz="2400" i="1" dirty="0" smtClean="0">
                          <a:latin typeface="Cambria Math" panose="02040503050406030204" pitchFamily="18" charset="0"/>
                        </a:rPr>
                        <m:t>𝐵</m:t>
                      </m:r>
                    </m:oMath>
                  </a14:m>
                  <a:r>
                    <a:rPr lang="en-SG" sz="2400" dirty="0"/>
                    <a:t> and </a:t>
                  </a:r>
                  <a14:m>
                    <m:oMath xmlns:m="http://schemas.openxmlformats.org/officeDocument/2006/math">
                      <m:r>
                        <a:rPr lang="en-SG" sz="2400" i="1" dirty="0" smtClean="0">
                          <a:latin typeface="Cambria Math" panose="02040503050406030204" pitchFamily="18" charset="0"/>
                        </a:rPr>
                        <m:t>𝐶</m:t>
                      </m:r>
                    </m:oMath>
                  </a14:m>
                  <a:r>
                    <a:rPr lang="en-SG" sz="2400" dirty="0"/>
                    <a:t>:</a:t>
                  </a:r>
                </a:p>
                <a:p>
                  <a:pPr marL="723900" indent="-458788"/>
                  <a:r>
                    <a:rPr lang="en-SG" sz="2200" dirty="0"/>
                    <a:t>a.	</a:t>
                  </a:r>
                  <a:r>
                    <a:rPr lang="en-SG" sz="2200" b="1" dirty="0"/>
                    <a:t>Reflexive</a:t>
                  </a:r>
                  <a:r>
                    <a:rPr lang="en-SG" sz="2200" dirty="0"/>
                    <a:t>: </a:t>
                  </a:r>
                  <a14:m>
                    <m:oMath xmlns:m="http://schemas.openxmlformats.org/officeDocument/2006/math">
                      <m:d>
                        <m:dPr>
                          <m:begChr m:val="|"/>
                          <m:endChr m:val="|"/>
                          <m:ctrlPr>
                            <a:rPr lang="en-SG" sz="2200" b="0" i="1" dirty="0" smtClean="0">
                              <a:latin typeface="Cambria Math" panose="02040503050406030204" pitchFamily="18" charset="0"/>
                            </a:rPr>
                          </m:ctrlPr>
                        </m:dPr>
                        <m:e>
                          <m:r>
                            <a:rPr lang="en-SG" sz="2200" i="1" dirty="0" smtClean="0">
                              <a:latin typeface="Cambria Math" panose="02040503050406030204" pitchFamily="18" charset="0"/>
                            </a:rPr>
                            <m:t>𝐴</m:t>
                          </m:r>
                        </m:e>
                      </m:d>
                      <m:r>
                        <a:rPr lang="en-SG" sz="2200" b="0" i="1" dirty="0" smtClean="0">
                          <a:latin typeface="Cambria Math" panose="02040503050406030204" pitchFamily="18" charset="0"/>
                        </a:rPr>
                        <m:t>=|</m:t>
                      </m:r>
                      <m:r>
                        <a:rPr lang="en-SG" sz="2200" b="0" i="1" dirty="0" smtClean="0">
                          <a:latin typeface="Cambria Math" panose="02040503050406030204" pitchFamily="18" charset="0"/>
                        </a:rPr>
                        <m:t>𝐴</m:t>
                      </m:r>
                      <m:r>
                        <a:rPr lang="en-SG" sz="2200" b="0" i="1" dirty="0" smtClean="0">
                          <a:latin typeface="Cambria Math" panose="02040503050406030204" pitchFamily="18" charset="0"/>
                        </a:rPr>
                        <m:t>|</m:t>
                      </m:r>
                    </m:oMath>
                  </a14:m>
                  <a:r>
                    <a:rPr lang="en-SG" sz="2200" dirty="0"/>
                    <a:t>.</a:t>
                  </a:r>
                </a:p>
                <a:p>
                  <a:pPr marL="723900" indent="-458788"/>
                  <a:r>
                    <a:rPr lang="en-SG" sz="2200" dirty="0"/>
                    <a:t>b.	</a:t>
                  </a:r>
                  <a:r>
                    <a:rPr lang="en-SG" sz="2200" b="1" dirty="0"/>
                    <a:t>Symmetric</a:t>
                  </a:r>
                  <a:r>
                    <a:rPr lang="en-SG" sz="2200" dirty="0"/>
                    <a:t>: </a:t>
                  </a:r>
                  <a14:m>
                    <m:oMath xmlns:m="http://schemas.openxmlformats.org/officeDocument/2006/math">
                      <m:d>
                        <m:dPr>
                          <m:begChr m:val="|"/>
                          <m:endChr m:val="|"/>
                          <m:ctrlPr>
                            <a:rPr lang="en-SG" sz="2200" b="0" i="1" dirty="0" smtClean="0">
                              <a:latin typeface="Cambria Math" panose="02040503050406030204" pitchFamily="18" charset="0"/>
                            </a:rPr>
                          </m:ctrlPr>
                        </m:dPr>
                        <m:e>
                          <m:r>
                            <a:rPr lang="en-SG" sz="2200" b="0" i="1" dirty="0" smtClean="0">
                              <a:latin typeface="Cambria Math" panose="02040503050406030204" pitchFamily="18" charset="0"/>
                            </a:rPr>
                            <m:t>𝐴</m:t>
                          </m:r>
                        </m:e>
                      </m:d>
                      <m:r>
                        <a:rPr lang="en-SG" sz="2200" b="0" i="1" dirty="0" smtClean="0">
                          <a:latin typeface="Cambria Math" panose="02040503050406030204" pitchFamily="18" charset="0"/>
                        </a:rPr>
                        <m:t>=</m:t>
                      </m:r>
                      <m:d>
                        <m:dPr>
                          <m:begChr m:val="|"/>
                          <m:endChr m:val="|"/>
                          <m:ctrlPr>
                            <a:rPr lang="en-SG" sz="2200" b="0" i="1" dirty="0" smtClean="0">
                              <a:latin typeface="Cambria Math" panose="02040503050406030204" pitchFamily="18" charset="0"/>
                            </a:rPr>
                          </m:ctrlPr>
                        </m:dPr>
                        <m:e>
                          <m:r>
                            <a:rPr lang="en-SG" sz="2200" b="0" i="1" dirty="0" smtClean="0">
                              <a:latin typeface="Cambria Math" panose="02040503050406030204" pitchFamily="18" charset="0"/>
                            </a:rPr>
                            <m:t>𝐵</m:t>
                          </m:r>
                        </m:e>
                      </m:d>
                      <m:r>
                        <a:rPr lang="en-SG" sz="2200" b="0" i="1" dirty="0" smtClean="0">
                          <a:latin typeface="Cambria Math" panose="02040503050406030204" pitchFamily="18" charset="0"/>
                          <a:ea typeface="Cambria Math" panose="02040503050406030204" pitchFamily="18" charset="0"/>
                        </a:rPr>
                        <m:t>→</m:t>
                      </m:r>
                      <m:d>
                        <m:dPr>
                          <m:begChr m:val="|"/>
                          <m:endChr m:val="|"/>
                          <m:ctrlPr>
                            <a:rPr lang="en-SG" sz="2200" b="0" i="1" dirty="0" smtClean="0">
                              <a:latin typeface="Cambria Math" panose="02040503050406030204" pitchFamily="18" charset="0"/>
                              <a:ea typeface="Cambria Math" panose="02040503050406030204" pitchFamily="18" charset="0"/>
                            </a:rPr>
                          </m:ctrlPr>
                        </m:dPr>
                        <m:e>
                          <m:r>
                            <a:rPr lang="en-SG" sz="2200" b="0" i="1" dirty="0" smtClean="0">
                              <a:latin typeface="Cambria Math" panose="02040503050406030204" pitchFamily="18" charset="0"/>
                              <a:ea typeface="Cambria Math" panose="02040503050406030204" pitchFamily="18" charset="0"/>
                            </a:rPr>
                            <m:t>𝐵</m:t>
                          </m:r>
                        </m:e>
                      </m:d>
                      <m:r>
                        <a:rPr lang="en-SG" sz="2200" b="0" i="1" dirty="0" smtClean="0">
                          <a:latin typeface="Cambria Math" panose="02040503050406030204" pitchFamily="18" charset="0"/>
                          <a:ea typeface="Cambria Math" panose="02040503050406030204" pitchFamily="18" charset="0"/>
                        </a:rPr>
                        <m:t>=|</m:t>
                      </m:r>
                      <m:r>
                        <a:rPr lang="en-SG" sz="2200" b="0" i="1" dirty="0" smtClean="0">
                          <a:latin typeface="Cambria Math" panose="02040503050406030204" pitchFamily="18" charset="0"/>
                          <a:ea typeface="Cambria Math" panose="02040503050406030204" pitchFamily="18" charset="0"/>
                        </a:rPr>
                        <m:t>𝐴</m:t>
                      </m:r>
                      <m:r>
                        <a:rPr lang="en-SG" sz="2200" b="0" i="1" dirty="0" smtClean="0">
                          <a:latin typeface="Cambria Math" panose="02040503050406030204" pitchFamily="18" charset="0"/>
                          <a:ea typeface="Cambria Math" panose="02040503050406030204" pitchFamily="18" charset="0"/>
                        </a:rPr>
                        <m:t>|</m:t>
                      </m:r>
                    </m:oMath>
                  </a14:m>
                  <a:r>
                    <a:rPr lang="en-SG" sz="2200" dirty="0"/>
                    <a:t>.</a:t>
                  </a:r>
                </a:p>
                <a:p>
                  <a:pPr marL="723900" indent="-458788"/>
                  <a:r>
                    <a:rPr lang="en-SG" sz="2200" dirty="0"/>
                    <a:t>c.	</a:t>
                  </a:r>
                  <a:r>
                    <a:rPr lang="en-SG" sz="2200" b="1" dirty="0"/>
                    <a:t>Transitive</a:t>
                  </a:r>
                  <a:r>
                    <a:rPr lang="en-SG" sz="2200" dirty="0"/>
                    <a:t>: </a:t>
                  </a:r>
                  <a14:m>
                    <m:oMath xmlns:m="http://schemas.openxmlformats.org/officeDocument/2006/math">
                      <m:r>
                        <a:rPr lang="en-SG" sz="2200" b="0" i="0" dirty="0" smtClean="0">
                          <a:latin typeface="Cambria Math" panose="02040503050406030204" pitchFamily="18" charset="0"/>
                        </a:rPr>
                        <m:t>(</m:t>
                      </m:r>
                      <m:d>
                        <m:dPr>
                          <m:begChr m:val="|"/>
                          <m:endChr m:val="|"/>
                          <m:ctrlPr>
                            <a:rPr lang="en-SG" sz="2200" b="0" i="1" dirty="0" smtClean="0">
                              <a:latin typeface="Cambria Math" panose="02040503050406030204" pitchFamily="18" charset="0"/>
                            </a:rPr>
                          </m:ctrlPr>
                        </m:dPr>
                        <m:e>
                          <m:r>
                            <a:rPr lang="en-SG" sz="2200" b="0" i="1" dirty="0" smtClean="0">
                              <a:latin typeface="Cambria Math" panose="02040503050406030204" pitchFamily="18" charset="0"/>
                            </a:rPr>
                            <m:t>𝐴</m:t>
                          </m:r>
                        </m:e>
                      </m:d>
                      <m:r>
                        <a:rPr lang="en-SG" sz="2200" b="0" i="1" dirty="0" smtClean="0">
                          <a:latin typeface="Cambria Math" panose="02040503050406030204" pitchFamily="18" charset="0"/>
                        </a:rPr>
                        <m:t>=</m:t>
                      </m:r>
                      <m:d>
                        <m:dPr>
                          <m:begChr m:val="|"/>
                          <m:endChr m:val="|"/>
                          <m:ctrlPr>
                            <a:rPr lang="en-SG" sz="2200" b="0" i="1" dirty="0" smtClean="0">
                              <a:latin typeface="Cambria Math" panose="02040503050406030204" pitchFamily="18" charset="0"/>
                            </a:rPr>
                          </m:ctrlPr>
                        </m:dPr>
                        <m:e>
                          <m:r>
                            <a:rPr lang="en-SG" sz="2200" b="0" i="1" dirty="0" smtClean="0">
                              <a:latin typeface="Cambria Math" panose="02040503050406030204" pitchFamily="18" charset="0"/>
                            </a:rPr>
                            <m:t>𝐵</m:t>
                          </m:r>
                        </m:e>
                      </m:d>
                      <m:r>
                        <a:rPr lang="en-SG" sz="2200" b="0" i="1" dirty="0" smtClean="0">
                          <a:latin typeface="Cambria Math" panose="02040503050406030204" pitchFamily="18" charset="0"/>
                        </a:rPr>
                        <m:t>)</m:t>
                      </m:r>
                      <m:r>
                        <a:rPr lang="en-SG" sz="2200" b="0" i="1" dirty="0" smtClean="0">
                          <a:latin typeface="Cambria Math" panose="02040503050406030204" pitchFamily="18" charset="0"/>
                          <a:ea typeface="Cambria Math" panose="02040503050406030204" pitchFamily="18" charset="0"/>
                        </a:rPr>
                        <m:t>∧(</m:t>
                      </m:r>
                      <m:d>
                        <m:dPr>
                          <m:begChr m:val="|"/>
                          <m:endChr m:val="|"/>
                          <m:ctrlPr>
                            <a:rPr lang="en-SG" sz="2200" b="0" i="1" dirty="0" smtClean="0">
                              <a:latin typeface="Cambria Math" panose="02040503050406030204" pitchFamily="18" charset="0"/>
                              <a:ea typeface="Cambria Math" panose="02040503050406030204" pitchFamily="18" charset="0"/>
                            </a:rPr>
                          </m:ctrlPr>
                        </m:dPr>
                        <m:e>
                          <m:r>
                            <a:rPr lang="en-SG" sz="2200" b="0" i="1" dirty="0" smtClean="0">
                              <a:latin typeface="Cambria Math" panose="02040503050406030204" pitchFamily="18" charset="0"/>
                              <a:ea typeface="Cambria Math" panose="02040503050406030204" pitchFamily="18" charset="0"/>
                            </a:rPr>
                            <m:t>𝐵</m:t>
                          </m:r>
                        </m:e>
                      </m:d>
                      <m:r>
                        <a:rPr lang="en-SG" sz="2200" b="0" i="1" dirty="0" smtClean="0">
                          <a:latin typeface="Cambria Math" panose="02040503050406030204" pitchFamily="18" charset="0"/>
                          <a:ea typeface="Cambria Math" panose="02040503050406030204" pitchFamily="18" charset="0"/>
                        </a:rPr>
                        <m:t>=</m:t>
                      </m:r>
                      <m:d>
                        <m:dPr>
                          <m:begChr m:val="|"/>
                          <m:endChr m:val="|"/>
                          <m:ctrlPr>
                            <a:rPr lang="en-SG" sz="2200" b="0" i="1" dirty="0" smtClean="0">
                              <a:latin typeface="Cambria Math" panose="02040503050406030204" pitchFamily="18" charset="0"/>
                              <a:ea typeface="Cambria Math" panose="02040503050406030204" pitchFamily="18" charset="0"/>
                            </a:rPr>
                          </m:ctrlPr>
                        </m:dPr>
                        <m:e>
                          <m:r>
                            <a:rPr lang="en-SG" sz="2200" b="0" i="1" dirty="0" smtClean="0">
                              <a:latin typeface="Cambria Math" panose="02040503050406030204" pitchFamily="18" charset="0"/>
                              <a:ea typeface="Cambria Math" panose="02040503050406030204" pitchFamily="18" charset="0"/>
                            </a:rPr>
                            <m:t>𝐶</m:t>
                          </m:r>
                        </m:e>
                      </m:d>
                      <m:r>
                        <a:rPr lang="en-SG" sz="2200" b="0" i="1" dirty="0" smtClean="0">
                          <a:latin typeface="Cambria Math" panose="02040503050406030204" pitchFamily="18" charset="0"/>
                          <a:ea typeface="Cambria Math" panose="02040503050406030204" pitchFamily="18" charset="0"/>
                        </a:rPr>
                        <m:t>)→</m:t>
                      </m:r>
                      <m:d>
                        <m:dPr>
                          <m:begChr m:val="|"/>
                          <m:endChr m:val="|"/>
                          <m:ctrlPr>
                            <a:rPr lang="en-SG" sz="2200" b="0" i="1" dirty="0" smtClean="0">
                              <a:latin typeface="Cambria Math" panose="02040503050406030204" pitchFamily="18" charset="0"/>
                              <a:ea typeface="Cambria Math" panose="02040503050406030204" pitchFamily="18" charset="0"/>
                            </a:rPr>
                          </m:ctrlPr>
                        </m:dPr>
                        <m:e>
                          <m:r>
                            <a:rPr lang="en-SG" sz="2200" b="0" i="1" dirty="0" smtClean="0">
                              <a:latin typeface="Cambria Math" panose="02040503050406030204" pitchFamily="18" charset="0"/>
                              <a:ea typeface="Cambria Math" panose="02040503050406030204" pitchFamily="18" charset="0"/>
                            </a:rPr>
                            <m:t>𝐴</m:t>
                          </m:r>
                        </m:e>
                      </m:d>
                      <m:r>
                        <a:rPr lang="en-SG" sz="2200" b="0" i="1" dirty="0" smtClean="0">
                          <a:latin typeface="Cambria Math" panose="02040503050406030204" pitchFamily="18" charset="0"/>
                          <a:ea typeface="Cambria Math" panose="02040503050406030204" pitchFamily="18" charset="0"/>
                        </a:rPr>
                        <m:t>=|</m:t>
                      </m:r>
                      <m:r>
                        <a:rPr lang="en-SG" sz="2200" b="0" i="1" dirty="0" smtClean="0">
                          <a:latin typeface="Cambria Math" panose="02040503050406030204" pitchFamily="18" charset="0"/>
                          <a:ea typeface="Cambria Math" panose="02040503050406030204" pitchFamily="18" charset="0"/>
                        </a:rPr>
                        <m:t>𝐶</m:t>
                      </m:r>
                      <m:r>
                        <a:rPr lang="en-SG" sz="2200" b="0" i="1" dirty="0" smtClean="0">
                          <a:latin typeface="Cambria Math" panose="02040503050406030204" pitchFamily="18" charset="0"/>
                          <a:ea typeface="Cambria Math" panose="02040503050406030204" pitchFamily="18" charset="0"/>
                        </a:rPr>
                        <m:t>|</m:t>
                      </m:r>
                    </m:oMath>
                  </a14:m>
                  <a:r>
                    <a:rPr lang="en-SG" sz="2200" dirty="0"/>
                    <a:t>.</a:t>
                  </a:r>
                </a:p>
              </p:txBody>
            </p:sp>
          </mc:Choice>
          <mc:Fallback xmlns="">
            <p:sp>
              <p:nvSpPr>
                <p:cNvPr id="46" name="TextBox 45">
                  <a:extLst>
                    <a:ext uri="{FF2B5EF4-FFF2-40B4-BE49-F238E27FC236}">
                      <a16:creationId xmlns:a16="http://schemas.microsoft.com/office/drawing/2014/main" id="{C2AB0290-171B-4FF8-8B02-A2759A282D09}"/>
                    </a:ext>
                  </a:extLst>
                </p:cNvPr>
                <p:cNvSpPr txBox="1">
                  <a:spLocks noRot="1" noChangeAspect="1" noMove="1" noResize="1" noEditPoints="1" noAdjustHandles="1" noChangeArrowheads="1" noChangeShapeType="1" noTextEdit="1"/>
                </p:cNvSpPr>
                <p:nvPr/>
              </p:nvSpPr>
              <p:spPr>
                <a:xfrm>
                  <a:off x="1109375" y="5193984"/>
                  <a:ext cx="7365177" cy="1846659"/>
                </a:xfrm>
                <a:prstGeom prst="rect">
                  <a:avLst/>
                </a:prstGeom>
                <a:blipFill>
                  <a:blip r:embed="rId5"/>
                  <a:stretch>
                    <a:fillRect l="-1242" t="-2640" b="-5941"/>
                  </a:stretch>
                </a:blipFill>
              </p:spPr>
              <p:txBody>
                <a:bodyPr/>
                <a:lstStyle/>
                <a:p>
                  <a:r>
                    <a:rPr lang="en-SG">
                      <a:noFill/>
                    </a:rPr>
                    <a:t> </a:t>
                  </a:r>
                </a:p>
              </p:txBody>
            </p:sp>
          </mc:Fallback>
        </mc:AlternateContent>
      </p:grpSp>
      <p:sp>
        <p:nvSpPr>
          <p:cNvPr id="47" name="Oval 46">
            <a:extLst>
              <a:ext uri="{FF2B5EF4-FFF2-40B4-BE49-F238E27FC236}">
                <a16:creationId xmlns:a16="http://schemas.microsoft.com/office/drawing/2014/main" id="{2DC60EE8-F0B3-4899-96D0-8506B21765E8}"/>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BC2498B8-97D4-4391-AF4E-4942F826B5F5}"/>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E89B5173-C070-4AE4-BDDD-A883E54A7156}"/>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9786B05A-1E8D-4A01-8F9E-905F1F0FBAAB}"/>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24A20AA0-9721-4AB3-B96D-AB4184AA0A77}"/>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1FAB6030-1B3D-4FE4-8B12-608F3BCD04AA}"/>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359D70FA-0B8F-407B-9800-466974F62DEA}"/>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BCF490BF-F3DA-44D9-BFC3-A2BCA4E5AC1D}"/>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4A6D3C1F-7295-46F7-8978-C16A276F2EF1}"/>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C8D8EDAD-5EF2-4A6D-BF9B-A18409237FA6}"/>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1911D3C3-3580-4477-BFEE-B4EC90BFDA2A}"/>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922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dissolve">
                                      <p:cBhvr>
                                        <p:cTn id="22" dur="500"/>
                                        <p:tgtEl>
                                          <p:spTgt spid="2">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dissolve">
                                      <p:cBhvr>
                                        <p:cTn id="3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40000"/>
                    <a:lumOff val="60000"/>
                  </a:schemeClr>
                </a:solidFill>
              </a:rPr>
              <a:t>Cardinality</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Cardinality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33" name="Oval 32">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3AB83A4-7522-4170-8690-CFE7ECB88574}"/>
                  </a:ext>
                </a:extLst>
              </p:cNvPr>
              <p:cNvSpPr txBox="1"/>
              <p:nvPr/>
            </p:nvSpPr>
            <p:spPr>
              <a:xfrm>
                <a:off x="656157" y="3405771"/>
                <a:ext cx="7831681" cy="3023905"/>
              </a:xfrm>
              <a:prstGeom prst="rect">
                <a:avLst/>
              </a:prstGeom>
              <a:noFill/>
            </p:spPr>
            <p:txBody>
              <a:bodyPr wrap="square" rtlCol="0">
                <a:spAutoFit/>
              </a:bodyPr>
              <a:lstStyle/>
              <a:p>
                <a:r>
                  <a:rPr lang="en-SG" sz="2400" dirty="0"/>
                  <a:t>Proof (</a:t>
                </a:r>
                <a:r>
                  <a:rPr lang="en-SG" sz="2400" dirty="0">
                    <a:solidFill>
                      <a:srgbClr val="0000FF"/>
                    </a:solidFill>
                  </a:rPr>
                  <a:t>transitivity</a:t>
                </a:r>
                <a:r>
                  <a:rPr lang="en-SG" sz="2400" dirty="0"/>
                  <a:t>): To prove </a:t>
                </a:r>
                <a14:m>
                  <m:oMath xmlns:m="http://schemas.openxmlformats.org/officeDocument/2006/math">
                    <m:r>
                      <a:rPr lang="en-SG" sz="2000" dirty="0">
                        <a:latin typeface="Cambria Math" panose="02040503050406030204" pitchFamily="18" charset="0"/>
                      </a:rPr>
                      <m:t>(</m:t>
                    </m:r>
                    <m:d>
                      <m:dPr>
                        <m:begChr m:val="|"/>
                        <m:endChr m:val="|"/>
                        <m:ctrlPr>
                          <a:rPr lang="en-SG" sz="2000" i="1" dirty="0">
                            <a:latin typeface="Cambria Math" panose="02040503050406030204" pitchFamily="18" charset="0"/>
                          </a:rPr>
                        </m:ctrlPr>
                      </m:dPr>
                      <m:e>
                        <m:r>
                          <a:rPr lang="en-SG" sz="2000" i="1" dirty="0">
                            <a:latin typeface="Cambria Math" panose="02040503050406030204" pitchFamily="18" charset="0"/>
                          </a:rPr>
                          <m:t>𝐴</m:t>
                        </m:r>
                      </m:e>
                    </m:d>
                    <m:r>
                      <a:rPr lang="en-SG" sz="2000" i="1" dirty="0">
                        <a:latin typeface="Cambria Math" panose="02040503050406030204" pitchFamily="18" charset="0"/>
                      </a:rPr>
                      <m:t>=</m:t>
                    </m:r>
                    <m:d>
                      <m:dPr>
                        <m:begChr m:val="|"/>
                        <m:endChr m:val="|"/>
                        <m:ctrlPr>
                          <a:rPr lang="en-SG" sz="2000" i="1" dirty="0">
                            <a:latin typeface="Cambria Math" panose="02040503050406030204" pitchFamily="18" charset="0"/>
                          </a:rPr>
                        </m:ctrlPr>
                      </m:dPr>
                      <m:e>
                        <m:r>
                          <a:rPr lang="en-SG" sz="2000" i="1" dirty="0">
                            <a:latin typeface="Cambria Math" panose="02040503050406030204" pitchFamily="18" charset="0"/>
                          </a:rPr>
                          <m:t>𝐵</m:t>
                        </m:r>
                      </m:e>
                    </m:d>
                    <m:r>
                      <a:rPr lang="en-SG" sz="2000" i="1" dirty="0">
                        <a:latin typeface="Cambria Math" panose="02040503050406030204" pitchFamily="18" charset="0"/>
                      </a:rPr>
                      <m:t>)</m:t>
                    </m:r>
                    <m:r>
                      <a:rPr lang="en-SG" sz="2000" i="1" dirty="0">
                        <a:latin typeface="Cambria Math" panose="02040503050406030204" pitchFamily="18" charset="0"/>
                        <a:ea typeface="Cambria Math" panose="02040503050406030204" pitchFamily="18" charset="0"/>
                      </a:rPr>
                      <m:t>∧(</m:t>
                    </m:r>
                    <m:d>
                      <m:dPr>
                        <m:begChr m:val="|"/>
                        <m:endChr m:val="|"/>
                        <m:ctrlPr>
                          <a:rPr lang="en-SG" sz="2000" i="1" dirty="0">
                            <a:latin typeface="Cambria Math" panose="02040503050406030204" pitchFamily="18" charset="0"/>
                            <a:ea typeface="Cambria Math" panose="02040503050406030204" pitchFamily="18" charset="0"/>
                          </a:rPr>
                        </m:ctrlPr>
                      </m:dPr>
                      <m:e>
                        <m:r>
                          <a:rPr lang="en-SG" sz="2000" i="1" dirty="0">
                            <a:latin typeface="Cambria Math" panose="02040503050406030204" pitchFamily="18" charset="0"/>
                            <a:ea typeface="Cambria Math" panose="02040503050406030204" pitchFamily="18" charset="0"/>
                          </a:rPr>
                          <m:t>𝐵</m:t>
                        </m:r>
                      </m:e>
                    </m:d>
                    <m:r>
                      <a:rPr lang="en-SG" sz="2000" i="1" dirty="0">
                        <a:latin typeface="Cambria Math" panose="02040503050406030204" pitchFamily="18" charset="0"/>
                        <a:ea typeface="Cambria Math" panose="02040503050406030204" pitchFamily="18" charset="0"/>
                      </a:rPr>
                      <m:t>=</m:t>
                    </m:r>
                    <m:d>
                      <m:dPr>
                        <m:begChr m:val="|"/>
                        <m:endChr m:val="|"/>
                        <m:ctrlPr>
                          <a:rPr lang="en-SG" sz="2000" i="1" dirty="0">
                            <a:latin typeface="Cambria Math" panose="02040503050406030204" pitchFamily="18" charset="0"/>
                            <a:ea typeface="Cambria Math" panose="02040503050406030204" pitchFamily="18" charset="0"/>
                          </a:rPr>
                        </m:ctrlPr>
                      </m:dPr>
                      <m:e>
                        <m:r>
                          <a:rPr lang="en-SG" sz="2000" i="1" dirty="0">
                            <a:latin typeface="Cambria Math" panose="02040503050406030204" pitchFamily="18" charset="0"/>
                            <a:ea typeface="Cambria Math" panose="02040503050406030204" pitchFamily="18" charset="0"/>
                          </a:rPr>
                          <m:t>𝐶</m:t>
                        </m:r>
                      </m:e>
                    </m:d>
                    <m:r>
                      <a:rPr lang="en-SG" sz="2000" i="1" dirty="0">
                        <a:latin typeface="Cambria Math" panose="02040503050406030204" pitchFamily="18" charset="0"/>
                        <a:ea typeface="Cambria Math" panose="02040503050406030204" pitchFamily="18" charset="0"/>
                      </a:rPr>
                      <m:t>)→</m:t>
                    </m:r>
                    <m:d>
                      <m:dPr>
                        <m:begChr m:val="|"/>
                        <m:endChr m:val="|"/>
                        <m:ctrlPr>
                          <a:rPr lang="en-SG" sz="2000" i="1" dirty="0">
                            <a:latin typeface="Cambria Math" panose="02040503050406030204" pitchFamily="18" charset="0"/>
                            <a:ea typeface="Cambria Math" panose="02040503050406030204" pitchFamily="18" charset="0"/>
                          </a:rPr>
                        </m:ctrlPr>
                      </m:dPr>
                      <m:e>
                        <m:r>
                          <a:rPr lang="en-SG" sz="2000" i="1" dirty="0">
                            <a:latin typeface="Cambria Math" panose="02040503050406030204" pitchFamily="18" charset="0"/>
                            <a:ea typeface="Cambria Math" panose="02040503050406030204" pitchFamily="18" charset="0"/>
                          </a:rPr>
                          <m:t>𝐴</m:t>
                        </m:r>
                      </m:e>
                    </m:d>
                    <m:r>
                      <a:rPr lang="en-SG" sz="2000" i="1" dirty="0">
                        <a:latin typeface="Cambria Math" panose="02040503050406030204" pitchFamily="18" charset="0"/>
                        <a:ea typeface="Cambria Math" panose="02040503050406030204" pitchFamily="18" charset="0"/>
                      </a:rPr>
                      <m:t>=|</m:t>
                    </m:r>
                    <m:r>
                      <a:rPr lang="en-SG" sz="2000" i="1" dirty="0">
                        <a:latin typeface="Cambria Math" panose="02040503050406030204" pitchFamily="18" charset="0"/>
                        <a:ea typeface="Cambria Math" panose="02040503050406030204" pitchFamily="18" charset="0"/>
                      </a:rPr>
                      <m:t>𝐶</m:t>
                    </m:r>
                    <m:r>
                      <a:rPr lang="en-SG" sz="2000" i="1" dirty="0">
                        <a:latin typeface="Cambria Math" panose="02040503050406030204" pitchFamily="18" charset="0"/>
                        <a:ea typeface="Cambria Math" panose="02040503050406030204" pitchFamily="18" charset="0"/>
                      </a:rPr>
                      <m:t>|</m:t>
                    </m:r>
                  </m:oMath>
                </a14:m>
                <a:r>
                  <a:rPr lang="en-SG" sz="2000" dirty="0"/>
                  <a:t>.</a:t>
                </a:r>
                <a:endParaRPr lang="en-SG" sz="2400" dirty="0"/>
              </a:p>
              <a:p>
                <a:pPr marL="361950" indent="-361950">
                  <a:spcAft>
                    <a:spcPts val="300"/>
                  </a:spcAft>
                </a:pPr>
                <a:r>
                  <a:rPr lang="en-SG" sz="2200" dirty="0"/>
                  <a:t>1.	Suppose </a:t>
                </a:r>
                <a14:m>
                  <m:oMath xmlns:m="http://schemas.openxmlformats.org/officeDocument/2006/math">
                    <m:d>
                      <m:dPr>
                        <m:begChr m:val="|"/>
                        <m:endChr m:val="|"/>
                        <m:ctrlPr>
                          <a:rPr lang="en-SG" sz="2200" i="1" dirty="0">
                            <a:latin typeface="Cambria Math" panose="02040503050406030204" pitchFamily="18" charset="0"/>
                          </a:rPr>
                        </m:ctrlPr>
                      </m:dPr>
                      <m:e>
                        <m:r>
                          <a:rPr lang="en-SG" sz="2200" i="1" dirty="0">
                            <a:latin typeface="Cambria Math" panose="02040503050406030204" pitchFamily="18" charset="0"/>
                          </a:rPr>
                          <m:t>𝐴</m:t>
                        </m:r>
                      </m:e>
                    </m:d>
                    <m:r>
                      <a:rPr lang="en-SG" sz="2200" i="1" dirty="0">
                        <a:latin typeface="Cambria Math" panose="02040503050406030204" pitchFamily="18" charset="0"/>
                      </a:rPr>
                      <m:t>=|</m:t>
                    </m:r>
                    <m:r>
                      <a:rPr lang="en-SG" sz="2200" i="1" dirty="0">
                        <a:latin typeface="Cambria Math" panose="02040503050406030204" pitchFamily="18" charset="0"/>
                      </a:rPr>
                      <m:t>𝐵</m:t>
                    </m:r>
                    <m:r>
                      <a:rPr lang="en-SG" sz="2200" i="1" dirty="0">
                        <a:latin typeface="Cambria Math" panose="02040503050406030204" pitchFamily="18" charset="0"/>
                      </a:rPr>
                      <m:t>|</m:t>
                    </m:r>
                  </m:oMath>
                </a14:m>
                <a:r>
                  <a:rPr lang="en-SG" sz="2200" dirty="0"/>
                  <a:t> and </a:t>
                </a:r>
                <a14:m>
                  <m:oMath xmlns:m="http://schemas.openxmlformats.org/officeDocument/2006/math">
                    <m:d>
                      <m:dPr>
                        <m:begChr m:val="|"/>
                        <m:endChr m:val="|"/>
                        <m:ctrlPr>
                          <a:rPr lang="en-SG" sz="2200" i="1" dirty="0">
                            <a:latin typeface="Cambria Math" panose="02040503050406030204" pitchFamily="18" charset="0"/>
                          </a:rPr>
                        </m:ctrlPr>
                      </m:dPr>
                      <m:e>
                        <m:r>
                          <a:rPr lang="en-SG" sz="2200" b="0" i="1" dirty="0" smtClean="0">
                            <a:latin typeface="Cambria Math" panose="02040503050406030204" pitchFamily="18" charset="0"/>
                          </a:rPr>
                          <m:t>𝐵</m:t>
                        </m:r>
                      </m:e>
                    </m:d>
                    <m:r>
                      <a:rPr lang="en-SG" sz="2200" i="1" dirty="0">
                        <a:latin typeface="Cambria Math" panose="02040503050406030204" pitchFamily="18" charset="0"/>
                      </a:rPr>
                      <m:t>=|</m:t>
                    </m:r>
                    <m:r>
                      <a:rPr lang="en-SG" sz="2200" b="0" i="1" dirty="0" smtClean="0">
                        <a:latin typeface="Cambria Math" panose="02040503050406030204" pitchFamily="18" charset="0"/>
                      </a:rPr>
                      <m:t>𝐶</m:t>
                    </m:r>
                    <m:r>
                      <a:rPr lang="en-SG" sz="2200" i="1" dirty="0">
                        <a:latin typeface="Cambria Math" panose="02040503050406030204" pitchFamily="18" charset="0"/>
                      </a:rPr>
                      <m:t>|</m:t>
                    </m:r>
                  </m:oMath>
                </a14:m>
                <a:r>
                  <a:rPr lang="en-SG" sz="2200" dirty="0"/>
                  <a:t>.</a:t>
                </a:r>
              </a:p>
              <a:p>
                <a:pPr marL="361950" indent="-361950">
                  <a:spcAft>
                    <a:spcPts val="300"/>
                  </a:spcAft>
                </a:pPr>
                <a:r>
                  <a:rPr lang="en-SG" sz="2200" dirty="0"/>
                  <a:t>2.	Use Cantor’s definition of same-cardinality to find a bijection </a:t>
                </a:r>
                <a14:m>
                  <m:oMath xmlns:m="http://schemas.openxmlformats.org/officeDocument/2006/math">
                    <m:r>
                      <a:rPr lang="en-SG" sz="2200" b="0" i="1" smtClean="0">
                        <a:latin typeface="Cambria Math" panose="02040503050406030204" pitchFamily="18" charset="0"/>
                      </a:rPr>
                      <m:t>𝑓</m:t>
                    </m:r>
                    <m:r>
                      <a:rPr lang="en-SG" sz="2200" b="0" i="1" smtClean="0">
                        <a:latin typeface="Cambria Math" panose="02040503050406030204" pitchFamily="18" charset="0"/>
                      </a:rPr>
                      <m:t>:</m:t>
                    </m:r>
                    <m:r>
                      <a:rPr lang="en-SG" sz="2200" b="0" i="1" smtClean="0">
                        <a:latin typeface="Cambria Math" panose="02040503050406030204" pitchFamily="18" charset="0"/>
                      </a:rPr>
                      <m:t>𝐴</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𝐵</m:t>
                    </m:r>
                  </m:oMath>
                </a14:m>
                <a:r>
                  <a:rPr lang="en-SG" sz="2200" dirty="0"/>
                  <a:t> and a bijection </a:t>
                </a:r>
                <a14:m>
                  <m:oMath xmlns:m="http://schemas.openxmlformats.org/officeDocument/2006/math">
                    <m:r>
                      <a:rPr lang="en-SG" sz="2200" b="0" i="1" smtClean="0">
                        <a:latin typeface="Cambria Math" panose="02040503050406030204" pitchFamily="18" charset="0"/>
                      </a:rPr>
                      <m:t>𝑔</m:t>
                    </m:r>
                    <m:r>
                      <a:rPr lang="en-SG" sz="2200" i="1">
                        <a:latin typeface="Cambria Math" panose="02040503050406030204" pitchFamily="18" charset="0"/>
                      </a:rPr>
                      <m:t>:</m:t>
                    </m:r>
                    <m:r>
                      <a:rPr lang="en-SG" sz="2200" b="0" i="1" smtClean="0">
                        <a:latin typeface="Cambria Math" panose="02040503050406030204" pitchFamily="18" charset="0"/>
                      </a:rPr>
                      <m:t>𝐵</m:t>
                    </m:r>
                    <m:r>
                      <a:rPr lang="en-SG" sz="2200" i="1">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𝐶</m:t>
                    </m:r>
                  </m:oMath>
                </a14:m>
                <a:r>
                  <a:rPr lang="en-SG" sz="2200" dirty="0"/>
                  <a:t>.</a:t>
                </a:r>
              </a:p>
              <a:p>
                <a:pPr marL="361950" indent="-361950">
                  <a:spcAft>
                    <a:spcPts val="300"/>
                  </a:spcAft>
                </a:pPr>
                <a:r>
                  <a:rPr lang="en-SG" sz="2200" dirty="0"/>
                  <a:t>3.	From Tutorial 6 Q1, </a:t>
                </a:r>
                <a14:m>
                  <m:oMath xmlns:m="http://schemas.openxmlformats.org/officeDocument/2006/math">
                    <m:sSup>
                      <m:sSupPr>
                        <m:ctrlPr>
                          <a:rPr lang="en-SG" sz="2200" i="1" smtClean="0">
                            <a:latin typeface="Cambria Math" panose="02040503050406030204" pitchFamily="18" charset="0"/>
                          </a:rPr>
                        </m:ctrlPr>
                      </m:sSupPr>
                      <m:e>
                        <m:r>
                          <a:rPr lang="en-SG" sz="2200" b="0" i="1" smtClean="0">
                            <a:latin typeface="Cambria Math" panose="02040503050406030204" pitchFamily="18" charset="0"/>
                          </a:rPr>
                          <m:t>(</m:t>
                        </m:r>
                        <m:r>
                          <a:rPr lang="en-SG" sz="2200" b="0" i="1" smtClean="0">
                            <a:latin typeface="Cambria Math" panose="02040503050406030204" pitchFamily="18" charset="0"/>
                          </a:rPr>
                          <m:t>𝑔</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𝑓</m:t>
                        </m:r>
                        <m:r>
                          <a:rPr lang="en-SG" sz="2200" b="0" i="1" smtClean="0">
                            <a:latin typeface="Cambria Math" panose="02040503050406030204" pitchFamily="18" charset="0"/>
                            <a:ea typeface="Cambria Math" panose="02040503050406030204" pitchFamily="18" charset="0"/>
                          </a:rPr>
                          <m:t>)</m:t>
                        </m:r>
                      </m:e>
                      <m:sup>
                        <m:r>
                          <a:rPr lang="en-SG" sz="2200" b="0" i="1" smtClean="0">
                            <a:latin typeface="Cambria Math" panose="02040503050406030204" pitchFamily="18" charset="0"/>
                          </a:rPr>
                          <m:t>−1</m:t>
                        </m:r>
                      </m:sup>
                    </m:sSup>
                    <m:r>
                      <a:rPr lang="en-SG" sz="2200" b="0" i="1" smtClean="0">
                        <a:latin typeface="Cambria Math" panose="02040503050406030204" pitchFamily="18" charset="0"/>
                      </a:rPr>
                      <m:t>=</m:t>
                    </m:r>
                    <m:sSup>
                      <m:sSupPr>
                        <m:ctrlPr>
                          <a:rPr lang="en-SG" sz="2200" b="0" i="1" smtClean="0">
                            <a:latin typeface="Cambria Math" panose="02040503050406030204" pitchFamily="18" charset="0"/>
                          </a:rPr>
                        </m:ctrlPr>
                      </m:sSupPr>
                      <m:e>
                        <m:r>
                          <a:rPr lang="en-SG" sz="2200" b="0" i="1" smtClean="0">
                            <a:latin typeface="Cambria Math" panose="02040503050406030204" pitchFamily="18" charset="0"/>
                          </a:rPr>
                          <m:t>𝑓</m:t>
                        </m:r>
                      </m:e>
                      <m:sup>
                        <m:r>
                          <a:rPr lang="en-SG" sz="2200" b="0" i="1" smtClean="0">
                            <a:latin typeface="Cambria Math" panose="02040503050406030204" pitchFamily="18" charset="0"/>
                          </a:rPr>
                          <m:t>−1</m:t>
                        </m:r>
                      </m:sup>
                    </m:sSup>
                    <m:r>
                      <a:rPr lang="en-SG" sz="2200" b="0" i="1" smtClean="0">
                        <a:latin typeface="Cambria Math" panose="02040503050406030204" pitchFamily="18" charset="0"/>
                        <a:ea typeface="Cambria Math" panose="02040503050406030204" pitchFamily="18" charset="0"/>
                      </a:rPr>
                      <m:t>∘</m:t>
                    </m:r>
                    <m:sSup>
                      <m:sSupPr>
                        <m:ctrlPr>
                          <a:rPr lang="en-SG" sz="2200" b="0" i="1" smtClean="0">
                            <a:latin typeface="Cambria Math" panose="02040503050406030204" pitchFamily="18" charset="0"/>
                            <a:ea typeface="Cambria Math" panose="02040503050406030204" pitchFamily="18" charset="0"/>
                          </a:rPr>
                        </m:ctrlPr>
                      </m:sSupPr>
                      <m:e>
                        <m:r>
                          <a:rPr lang="en-SG" sz="2200" b="0" i="1" smtClean="0">
                            <a:latin typeface="Cambria Math" panose="02040503050406030204" pitchFamily="18" charset="0"/>
                            <a:ea typeface="Cambria Math" panose="02040503050406030204" pitchFamily="18" charset="0"/>
                          </a:rPr>
                          <m:t>𝑔</m:t>
                        </m:r>
                      </m:e>
                      <m:sup>
                        <m:r>
                          <a:rPr lang="en-SG" sz="2200" b="0" i="1" smtClean="0">
                            <a:latin typeface="Cambria Math" panose="02040503050406030204" pitchFamily="18" charset="0"/>
                            <a:ea typeface="Cambria Math" panose="02040503050406030204" pitchFamily="18" charset="0"/>
                          </a:rPr>
                          <m:t>−1</m:t>
                        </m:r>
                      </m:sup>
                    </m:sSup>
                  </m:oMath>
                </a14:m>
                <a:r>
                  <a:rPr lang="en-SG" sz="2200" dirty="0"/>
                  <a:t>.</a:t>
                </a:r>
              </a:p>
              <a:p>
                <a:pPr marL="361950" indent="-361950">
                  <a:spcAft>
                    <a:spcPts val="300"/>
                  </a:spcAft>
                </a:pPr>
                <a:r>
                  <a:rPr lang="en-SG" sz="2200" dirty="0"/>
                  <a:t>4.	In particular, this means </a:t>
                </a:r>
                <a14:m>
                  <m:oMath xmlns:m="http://schemas.openxmlformats.org/officeDocument/2006/math">
                    <m:r>
                      <a:rPr lang="en-SG" sz="2200" i="1">
                        <a:latin typeface="Cambria Math" panose="02040503050406030204" pitchFamily="18" charset="0"/>
                      </a:rPr>
                      <m:t>𝑔</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𝑓</m:t>
                    </m:r>
                  </m:oMath>
                </a14:m>
                <a:r>
                  <a:rPr lang="en-SG" sz="2200" dirty="0"/>
                  <a:t> has an inverse.</a:t>
                </a:r>
              </a:p>
              <a:p>
                <a:pPr marL="361950" indent="-361950">
                  <a:spcAft>
                    <a:spcPts val="300"/>
                  </a:spcAft>
                </a:pPr>
                <a:r>
                  <a:rPr lang="en-SG" sz="2200" dirty="0"/>
                  <a:t>5.	So by Theorem 7.2.3, </a:t>
                </a:r>
                <a14:m>
                  <m:oMath xmlns:m="http://schemas.openxmlformats.org/officeDocument/2006/math">
                    <m:r>
                      <a:rPr lang="en-SG" sz="2200" i="1">
                        <a:latin typeface="Cambria Math" panose="02040503050406030204" pitchFamily="18" charset="0"/>
                      </a:rPr>
                      <m:t>𝑔</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𝑓</m:t>
                    </m:r>
                  </m:oMath>
                </a14:m>
                <a:r>
                  <a:rPr lang="en-SG" sz="2200" dirty="0"/>
                  <a:t> is a bijection </a:t>
                </a:r>
                <a14:m>
                  <m:oMath xmlns:m="http://schemas.openxmlformats.org/officeDocument/2006/math">
                    <m:r>
                      <a:rPr lang="en-SG" sz="2200" b="0" i="1" smtClean="0">
                        <a:latin typeface="Cambria Math" panose="02040503050406030204" pitchFamily="18" charset="0"/>
                      </a:rPr>
                      <m:t>𝐴</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𝐶</m:t>
                    </m:r>
                  </m:oMath>
                </a14:m>
                <a:r>
                  <a:rPr lang="en-SG" sz="2200" dirty="0"/>
                  <a:t>.</a:t>
                </a:r>
              </a:p>
              <a:p>
                <a:pPr marL="361950" indent="-361950">
                  <a:spcAft>
                    <a:spcPts val="300"/>
                  </a:spcAft>
                </a:pPr>
                <a:r>
                  <a:rPr lang="en-SG" sz="2200" dirty="0"/>
                  <a:t>6.	Therefore, </a:t>
                </a:r>
                <a14:m>
                  <m:oMath xmlns:m="http://schemas.openxmlformats.org/officeDocument/2006/math">
                    <m:d>
                      <m:dPr>
                        <m:begChr m:val="|"/>
                        <m:endChr m:val="|"/>
                        <m:ctrlPr>
                          <a:rPr lang="en-SG" sz="2000" i="1" dirty="0">
                            <a:latin typeface="Cambria Math" panose="02040503050406030204" pitchFamily="18" charset="0"/>
                          </a:rPr>
                        </m:ctrlPr>
                      </m:dPr>
                      <m:e>
                        <m:r>
                          <a:rPr lang="en-SG" sz="2000" b="0" i="1" dirty="0" smtClean="0">
                            <a:latin typeface="Cambria Math" panose="02040503050406030204" pitchFamily="18" charset="0"/>
                          </a:rPr>
                          <m:t>𝐴</m:t>
                        </m:r>
                      </m:e>
                    </m:d>
                    <m:r>
                      <a:rPr lang="en-SG" sz="2000" i="1" dirty="0">
                        <a:latin typeface="Cambria Math" panose="02040503050406030204" pitchFamily="18" charset="0"/>
                      </a:rPr>
                      <m:t>=|</m:t>
                    </m:r>
                    <m:r>
                      <a:rPr lang="en-SG" sz="2000" b="0" i="1" dirty="0" smtClean="0">
                        <a:latin typeface="Cambria Math" panose="02040503050406030204" pitchFamily="18" charset="0"/>
                      </a:rPr>
                      <m:t>𝐶</m:t>
                    </m:r>
                    <m:r>
                      <a:rPr lang="en-SG" sz="2000" i="1" dirty="0">
                        <a:latin typeface="Cambria Math" panose="02040503050406030204" pitchFamily="18" charset="0"/>
                      </a:rPr>
                      <m:t>|</m:t>
                    </m:r>
                  </m:oMath>
                </a14:m>
                <a:r>
                  <a:rPr lang="en-SG" sz="2000" dirty="0"/>
                  <a:t>.</a:t>
                </a:r>
                <a:endParaRPr lang="en-SG" sz="2200" dirty="0"/>
              </a:p>
            </p:txBody>
          </p:sp>
        </mc:Choice>
        <mc:Fallback xmlns="">
          <p:sp>
            <p:nvSpPr>
              <p:cNvPr id="2" name="TextBox 1">
                <a:extLst>
                  <a:ext uri="{FF2B5EF4-FFF2-40B4-BE49-F238E27FC236}">
                    <a16:creationId xmlns:a16="http://schemas.microsoft.com/office/drawing/2014/main" id="{13AB83A4-7522-4170-8690-CFE7ECB88574}"/>
                  </a:ext>
                </a:extLst>
              </p:cNvPr>
              <p:cNvSpPr txBox="1">
                <a:spLocks noRot="1" noChangeAspect="1" noMove="1" noResize="1" noEditPoints="1" noAdjustHandles="1" noChangeArrowheads="1" noChangeShapeType="1" noTextEdit="1"/>
              </p:cNvSpPr>
              <p:nvPr/>
            </p:nvSpPr>
            <p:spPr>
              <a:xfrm>
                <a:off x="656157" y="3405771"/>
                <a:ext cx="7831681" cy="3023905"/>
              </a:xfrm>
              <a:prstGeom prst="rect">
                <a:avLst/>
              </a:prstGeom>
              <a:blipFill>
                <a:blip r:embed="rId3"/>
                <a:stretch>
                  <a:fillRect l="-1246" t="-1613" b="-3024"/>
                </a:stretch>
              </a:blipFill>
            </p:spPr>
            <p:txBody>
              <a:bodyPr/>
              <a:lstStyle/>
              <a:p>
                <a:r>
                  <a:rPr lang="en-SG">
                    <a:noFill/>
                  </a:rPr>
                  <a:t> </a:t>
                </a:r>
              </a:p>
            </p:txBody>
          </p:sp>
        </mc:Fallback>
      </mc:AlternateContent>
      <p:grpSp>
        <p:nvGrpSpPr>
          <p:cNvPr id="27" name="Group 26">
            <a:extLst>
              <a:ext uri="{FF2B5EF4-FFF2-40B4-BE49-F238E27FC236}">
                <a16:creationId xmlns:a16="http://schemas.microsoft.com/office/drawing/2014/main" id="{C11EB3A6-F8B5-4698-8BF9-46BA941F4624}"/>
              </a:ext>
            </a:extLst>
          </p:cNvPr>
          <p:cNvGrpSpPr/>
          <p:nvPr/>
        </p:nvGrpSpPr>
        <p:grpSpPr>
          <a:xfrm>
            <a:off x="567522" y="894541"/>
            <a:ext cx="8008955" cy="2442126"/>
            <a:chOff x="993227" y="4598517"/>
            <a:chExt cx="8008955" cy="2442126"/>
          </a:xfrm>
        </p:grpSpPr>
        <p:sp>
          <p:nvSpPr>
            <p:cNvPr id="35" name="Rectangle 34">
              <a:extLst>
                <a:ext uri="{FF2B5EF4-FFF2-40B4-BE49-F238E27FC236}">
                  <a16:creationId xmlns:a16="http://schemas.microsoft.com/office/drawing/2014/main" id="{9CF2357B-833E-472C-97AC-8C24CEED4F87}"/>
                </a:ext>
              </a:extLst>
            </p:cNvPr>
            <p:cNvSpPr/>
            <p:nvPr/>
          </p:nvSpPr>
          <p:spPr>
            <a:xfrm>
              <a:off x="993228" y="4598518"/>
              <a:ext cx="8008954" cy="2442125"/>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Rectangle 36">
              <a:extLst>
                <a:ext uri="{FF2B5EF4-FFF2-40B4-BE49-F238E27FC236}">
                  <a16:creationId xmlns:a16="http://schemas.microsoft.com/office/drawing/2014/main" id="{89DC8DE0-93D7-4B16-A5AE-62C17A87827B}"/>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TextBox 44">
              <a:extLst>
                <a:ext uri="{FF2B5EF4-FFF2-40B4-BE49-F238E27FC236}">
                  <a16:creationId xmlns:a16="http://schemas.microsoft.com/office/drawing/2014/main" id="{3EC1B6FA-9033-4367-AE81-196C12A2F7F8}"/>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7.4.1 Properties of Cardinality</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2AB0290-171B-4FF8-8B02-A2759A282D09}"/>
                    </a:ext>
                  </a:extLst>
                </p:cNvPr>
                <p:cNvSpPr txBox="1"/>
                <p:nvPr/>
              </p:nvSpPr>
              <p:spPr>
                <a:xfrm>
                  <a:off x="1109375" y="5193984"/>
                  <a:ext cx="7365177" cy="1846659"/>
                </a:xfrm>
                <a:prstGeom prst="rect">
                  <a:avLst/>
                </a:prstGeom>
                <a:noFill/>
              </p:spPr>
              <p:txBody>
                <a:bodyPr wrap="square" rtlCol="0">
                  <a:spAutoFit/>
                </a:bodyPr>
                <a:lstStyle/>
                <a:p>
                  <a:r>
                    <a:rPr lang="en-SG" sz="2400" dirty="0"/>
                    <a:t>The cardinality relation is an equivalence relation.</a:t>
                  </a:r>
                </a:p>
                <a:p>
                  <a:r>
                    <a:rPr lang="en-SG" sz="2400" dirty="0"/>
                    <a:t>For all sets </a:t>
                  </a:r>
                  <a14:m>
                    <m:oMath xmlns:m="http://schemas.openxmlformats.org/officeDocument/2006/math">
                      <m:r>
                        <a:rPr lang="en-SG" sz="2400" i="1" dirty="0" smtClean="0">
                          <a:latin typeface="Cambria Math" panose="02040503050406030204" pitchFamily="18" charset="0"/>
                        </a:rPr>
                        <m:t>𝐴</m:t>
                      </m:r>
                    </m:oMath>
                  </a14:m>
                  <a:r>
                    <a:rPr lang="en-SG" sz="2400" dirty="0"/>
                    <a:t>, </a:t>
                  </a:r>
                  <a14:m>
                    <m:oMath xmlns:m="http://schemas.openxmlformats.org/officeDocument/2006/math">
                      <m:r>
                        <a:rPr lang="en-SG" sz="2400" i="1" dirty="0" smtClean="0">
                          <a:latin typeface="Cambria Math" panose="02040503050406030204" pitchFamily="18" charset="0"/>
                        </a:rPr>
                        <m:t>𝐵</m:t>
                      </m:r>
                    </m:oMath>
                  </a14:m>
                  <a:r>
                    <a:rPr lang="en-SG" sz="2400" dirty="0"/>
                    <a:t> and </a:t>
                  </a:r>
                  <a14:m>
                    <m:oMath xmlns:m="http://schemas.openxmlformats.org/officeDocument/2006/math">
                      <m:r>
                        <a:rPr lang="en-SG" sz="2400" i="1" dirty="0" smtClean="0">
                          <a:latin typeface="Cambria Math" panose="02040503050406030204" pitchFamily="18" charset="0"/>
                        </a:rPr>
                        <m:t>𝐶</m:t>
                      </m:r>
                    </m:oMath>
                  </a14:m>
                  <a:r>
                    <a:rPr lang="en-SG" sz="2400" dirty="0"/>
                    <a:t>:</a:t>
                  </a:r>
                </a:p>
                <a:p>
                  <a:pPr marL="723900" indent="-458788"/>
                  <a:r>
                    <a:rPr lang="en-SG" sz="2200" dirty="0"/>
                    <a:t>a.	</a:t>
                  </a:r>
                  <a:r>
                    <a:rPr lang="en-SG" sz="2200" b="1" dirty="0"/>
                    <a:t>Reflexive</a:t>
                  </a:r>
                  <a:r>
                    <a:rPr lang="en-SG" sz="2200" dirty="0"/>
                    <a:t>: </a:t>
                  </a:r>
                  <a14:m>
                    <m:oMath xmlns:m="http://schemas.openxmlformats.org/officeDocument/2006/math">
                      <m:d>
                        <m:dPr>
                          <m:begChr m:val="|"/>
                          <m:endChr m:val="|"/>
                          <m:ctrlPr>
                            <a:rPr lang="en-SG" sz="2200" b="0" i="1" dirty="0" smtClean="0">
                              <a:latin typeface="Cambria Math" panose="02040503050406030204" pitchFamily="18" charset="0"/>
                            </a:rPr>
                          </m:ctrlPr>
                        </m:dPr>
                        <m:e>
                          <m:r>
                            <a:rPr lang="en-SG" sz="2200" i="1" dirty="0" smtClean="0">
                              <a:latin typeface="Cambria Math" panose="02040503050406030204" pitchFamily="18" charset="0"/>
                            </a:rPr>
                            <m:t>𝐴</m:t>
                          </m:r>
                        </m:e>
                      </m:d>
                      <m:r>
                        <a:rPr lang="en-SG" sz="2200" b="0" i="1" dirty="0" smtClean="0">
                          <a:latin typeface="Cambria Math" panose="02040503050406030204" pitchFamily="18" charset="0"/>
                        </a:rPr>
                        <m:t>=|</m:t>
                      </m:r>
                      <m:r>
                        <a:rPr lang="en-SG" sz="2200" b="0" i="1" dirty="0" smtClean="0">
                          <a:latin typeface="Cambria Math" panose="02040503050406030204" pitchFamily="18" charset="0"/>
                        </a:rPr>
                        <m:t>𝐴</m:t>
                      </m:r>
                      <m:r>
                        <a:rPr lang="en-SG" sz="2200" b="0" i="1" dirty="0" smtClean="0">
                          <a:latin typeface="Cambria Math" panose="02040503050406030204" pitchFamily="18" charset="0"/>
                        </a:rPr>
                        <m:t>|</m:t>
                      </m:r>
                    </m:oMath>
                  </a14:m>
                  <a:r>
                    <a:rPr lang="en-SG" sz="2200" dirty="0"/>
                    <a:t>.</a:t>
                  </a:r>
                </a:p>
                <a:p>
                  <a:pPr marL="723900" indent="-458788"/>
                  <a:r>
                    <a:rPr lang="en-SG" sz="2200" dirty="0"/>
                    <a:t>b.	</a:t>
                  </a:r>
                  <a:r>
                    <a:rPr lang="en-SG" sz="2200" b="1" dirty="0"/>
                    <a:t>Symmetric</a:t>
                  </a:r>
                  <a:r>
                    <a:rPr lang="en-SG" sz="2200" dirty="0"/>
                    <a:t>: </a:t>
                  </a:r>
                  <a14:m>
                    <m:oMath xmlns:m="http://schemas.openxmlformats.org/officeDocument/2006/math">
                      <m:d>
                        <m:dPr>
                          <m:begChr m:val="|"/>
                          <m:endChr m:val="|"/>
                          <m:ctrlPr>
                            <a:rPr lang="en-SG" sz="2200" b="0" i="1" dirty="0" smtClean="0">
                              <a:latin typeface="Cambria Math" panose="02040503050406030204" pitchFamily="18" charset="0"/>
                            </a:rPr>
                          </m:ctrlPr>
                        </m:dPr>
                        <m:e>
                          <m:r>
                            <a:rPr lang="en-SG" sz="2200" b="0" i="1" dirty="0" smtClean="0">
                              <a:latin typeface="Cambria Math" panose="02040503050406030204" pitchFamily="18" charset="0"/>
                            </a:rPr>
                            <m:t>𝐴</m:t>
                          </m:r>
                        </m:e>
                      </m:d>
                      <m:r>
                        <a:rPr lang="en-SG" sz="2200" b="0" i="1" dirty="0" smtClean="0">
                          <a:latin typeface="Cambria Math" panose="02040503050406030204" pitchFamily="18" charset="0"/>
                        </a:rPr>
                        <m:t>=</m:t>
                      </m:r>
                      <m:d>
                        <m:dPr>
                          <m:begChr m:val="|"/>
                          <m:endChr m:val="|"/>
                          <m:ctrlPr>
                            <a:rPr lang="en-SG" sz="2200" b="0" i="1" dirty="0" smtClean="0">
                              <a:latin typeface="Cambria Math" panose="02040503050406030204" pitchFamily="18" charset="0"/>
                            </a:rPr>
                          </m:ctrlPr>
                        </m:dPr>
                        <m:e>
                          <m:r>
                            <a:rPr lang="en-SG" sz="2200" b="0" i="1" dirty="0" smtClean="0">
                              <a:latin typeface="Cambria Math" panose="02040503050406030204" pitchFamily="18" charset="0"/>
                            </a:rPr>
                            <m:t>𝐵</m:t>
                          </m:r>
                        </m:e>
                      </m:d>
                      <m:r>
                        <a:rPr lang="en-SG" sz="2200" b="0" i="1" dirty="0" smtClean="0">
                          <a:latin typeface="Cambria Math" panose="02040503050406030204" pitchFamily="18" charset="0"/>
                          <a:ea typeface="Cambria Math" panose="02040503050406030204" pitchFamily="18" charset="0"/>
                        </a:rPr>
                        <m:t>→</m:t>
                      </m:r>
                      <m:d>
                        <m:dPr>
                          <m:begChr m:val="|"/>
                          <m:endChr m:val="|"/>
                          <m:ctrlPr>
                            <a:rPr lang="en-SG" sz="2200" b="0" i="1" dirty="0" smtClean="0">
                              <a:latin typeface="Cambria Math" panose="02040503050406030204" pitchFamily="18" charset="0"/>
                              <a:ea typeface="Cambria Math" panose="02040503050406030204" pitchFamily="18" charset="0"/>
                            </a:rPr>
                          </m:ctrlPr>
                        </m:dPr>
                        <m:e>
                          <m:r>
                            <a:rPr lang="en-SG" sz="2200" b="0" i="1" dirty="0" smtClean="0">
                              <a:latin typeface="Cambria Math" panose="02040503050406030204" pitchFamily="18" charset="0"/>
                              <a:ea typeface="Cambria Math" panose="02040503050406030204" pitchFamily="18" charset="0"/>
                            </a:rPr>
                            <m:t>𝐵</m:t>
                          </m:r>
                        </m:e>
                      </m:d>
                      <m:r>
                        <a:rPr lang="en-SG" sz="2200" b="0" i="1" dirty="0" smtClean="0">
                          <a:latin typeface="Cambria Math" panose="02040503050406030204" pitchFamily="18" charset="0"/>
                          <a:ea typeface="Cambria Math" panose="02040503050406030204" pitchFamily="18" charset="0"/>
                        </a:rPr>
                        <m:t>=|</m:t>
                      </m:r>
                      <m:r>
                        <a:rPr lang="en-SG" sz="2200" b="0" i="1" dirty="0" smtClean="0">
                          <a:latin typeface="Cambria Math" panose="02040503050406030204" pitchFamily="18" charset="0"/>
                          <a:ea typeface="Cambria Math" panose="02040503050406030204" pitchFamily="18" charset="0"/>
                        </a:rPr>
                        <m:t>𝐴</m:t>
                      </m:r>
                      <m:r>
                        <a:rPr lang="en-SG" sz="2200" b="0" i="1" dirty="0" smtClean="0">
                          <a:latin typeface="Cambria Math" panose="02040503050406030204" pitchFamily="18" charset="0"/>
                          <a:ea typeface="Cambria Math" panose="02040503050406030204" pitchFamily="18" charset="0"/>
                        </a:rPr>
                        <m:t>|</m:t>
                      </m:r>
                    </m:oMath>
                  </a14:m>
                  <a:r>
                    <a:rPr lang="en-SG" sz="2200" dirty="0"/>
                    <a:t>.</a:t>
                  </a:r>
                </a:p>
                <a:p>
                  <a:pPr marL="723900" indent="-458788"/>
                  <a:r>
                    <a:rPr lang="en-SG" sz="2200" dirty="0"/>
                    <a:t>c.	</a:t>
                  </a:r>
                  <a:r>
                    <a:rPr lang="en-SG" sz="2200" b="1" dirty="0"/>
                    <a:t>Transitive</a:t>
                  </a:r>
                  <a:r>
                    <a:rPr lang="en-SG" sz="2200" dirty="0"/>
                    <a:t>: </a:t>
                  </a:r>
                  <a14:m>
                    <m:oMath xmlns:m="http://schemas.openxmlformats.org/officeDocument/2006/math">
                      <m:r>
                        <a:rPr lang="en-SG" sz="2200" b="0" i="0" dirty="0" smtClean="0">
                          <a:latin typeface="Cambria Math" panose="02040503050406030204" pitchFamily="18" charset="0"/>
                        </a:rPr>
                        <m:t>(</m:t>
                      </m:r>
                      <m:d>
                        <m:dPr>
                          <m:begChr m:val="|"/>
                          <m:endChr m:val="|"/>
                          <m:ctrlPr>
                            <a:rPr lang="en-SG" sz="2200" b="0" i="1" dirty="0" smtClean="0">
                              <a:latin typeface="Cambria Math" panose="02040503050406030204" pitchFamily="18" charset="0"/>
                            </a:rPr>
                          </m:ctrlPr>
                        </m:dPr>
                        <m:e>
                          <m:r>
                            <a:rPr lang="en-SG" sz="2200" b="0" i="1" dirty="0" smtClean="0">
                              <a:latin typeface="Cambria Math" panose="02040503050406030204" pitchFamily="18" charset="0"/>
                            </a:rPr>
                            <m:t>𝐴</m:t>
                          </m:r>
                        </m:e>
                      </m:d>
                      <m:r>
                        <a:rPr lang="en-SG" sz="2200" b="0" i="1" dirty="0" smtClean="0">
                          <a:latin typeface="Cambria Math" panose="02040503050406030204" pitchFamily="18" charset="0"/>
                        </a:rPr>
                        <m:t>=</m:t>
                      </m:r>
                      <m:d>
                        <m:dPr>
                          <m:begChr m:val="|"/>
                          <m:endChr m:val="|"/>
                          <m:ctrlPr>
                            <a:rPr lang="en-SG" sz="2200" b="0" i="1" dirty="0" smtClean="0">
                              <a:latin typeface="Cambria Math" panose="02040503050406030204" pitchFamily="18" charset="0"/>
                            </a:rPr>
                          </m:ctrlPr>
                        </m:dPr>
                        <m:e>
                          <m:r>
                            <a:rPr lang="en-SG" sz="2200" b="0" i="1" dirty="0" smtClean="0">
                              <a:latin typeface="Cambria Math" panose="02040503050406030204" pitchFamily="18" charset="0"/>
                            </a:rPr>
                            <m:t>𝐵</m:t>
                          </m:r>
                        </m:e>
                      </m:d>
                      <m:r>
                        <a:rPr lang="en-SG" sz="2200" b="0" i="1" dirty="0" smtClean="0">
                          <a:latin typeface="Cambria Math" panose="02040503050406030204" pitchFamily="18" charset="0"/>
                        </a:rPr>
                        <m:t>)</m:t>
                      </m:r>
                      <m:r>
                        <a:rPr lang="en-SG" sz="2200" b="0" i="1" dirty="0" smtClean="0">
                          <a:latin typeface="Cambria Math" panose="02040503050406030204" pitchFamily="18" charset="0"/>
                          <a:ea typeface="Cambria Math" panose="02040503050406030204" pitchFamily="18" charset="0"/>
                        </a:rPr>
                        <m:t>∧(</m:t>
                      </m:r>
                      <m:d>
                        <m:dPr>
                          <m:begChr m:val="|"/>
                          <m:endChr m:val="|"/>
                          <m:ctrlPr>
                            <a:rPr lang="en-SG" sz="2200" b="0" i="1" dirty="0" smtClean="0">
                              <a:latin typeface="Cambria Math" panose="02040503050406030204" pitchFamily="18" charset="0"/>
                              <a:ea typeface="Cambria Math" panose="02040503050406030204" pitchFamily="18" charset="0"/>
                            </a:rPr>
                          </m:ctrlPr>
                        </m:dPr>
                        <m:e>
                          <m:r>
                            <a:rPr lang="en-SG" sz="2200" b="0" i="1" dirty="0" smtClean="0">
                              <a:latin typeface="Cambria Math" panose="02040503050406030204" pitchFamily="18" charset="0"/>
                              <a:ea typeface="Cambria Math" panose="02040503050406030204" pitchFamily="18" charset="0"/>
                            </a:rPr>
                            <m:t>𝐵</m:t>
                          </m:r>
                        </m:e>
                      </m:d>
                      <m:r>
                        <a:rPr lang="en-SG" sz="2200" b="0" i="1" dirty="0" smtClean="0">
                          <a:latin typeface="Cambria Math" panose="02040503050406030204" pitchFamily="18" charset="0"/>
                          <a:ea typeface="Cambria Math" panose="02040503050406030204" pitchFamily="18" charset="0"/>
                        </a:rPr>
                        <m:t>=</m:t>
                      </m:r>
                      <m:d>
                        <m:dPr>
                          <m:begChr m:val="|"/>
                          <m:endChr m:val="|"/>
                          <m:ctrlPr>
                            <a:rPr lang="en-SG" sz="2200" b="0" i="1" dirty="0" smtClean="0">
                              <a:latin typeface="Cambria Math" panose="02040503050406030204" pitchFamily="18" charset="0"/>
                              <a:ea typeface="Cambria Math" panose="02040503050406030204" pitchFamily="18" charset="0"/>
                            </a:rPr>
                          </m:ctrlPr>
                        </m:dPr>
                        <m:e>
                          <m:r>
                            <a:rPr lang="en-SG" sz="2200" b="0" i="1" dirty="0" smtClean="0">
                              <a:latin typeface="Cambria Math" panose="02040503050406030204" pitchFamily="18" charset="0"/>
                              <a:ea typeface="Cambria Math" panose="02040503050406030204" pitchFamily="18" charset="0"/>
                            </a:rPr>
                            <m:t>𝐶</m:t>
                          </m:r>
                        </m:e>
                      </m:d>
                      <m:r>
                        <a:rPr lang="en-SG" sz="2200" b="0" i="1" dirty="0" smtClean="0">
                          <a:latin typeface="Cambria Math" panose="02040503050406030204" pitchFamily="18" charset="0"/>
                          <a:ea typeface="Cambria Math" panose="02040503050406030204" pitchFamily="18" charset="0"/>
                        </a:rPr>
                        <m:t>)→</m:t>
                      </m:r>
                      <m:d>
                        <m:dPr>
                          <m:begChr m:val="|"/>
                          <m:endChr m:val="|"/>
                          <m:ctrlPr>
                            <a:rPr lang="en-SG" sz="2200" b="0" i="1" dirty="0" smtClean="0">
                              <a:latin typeface="Cambria Math" panose="02040503050406030204" pitchFamily="18" charset="0"/>
                              <a:ea typeface="Cambria Math" panose="02040503050406030204" pitchFamily="18" charset="0"/>
                            </a:rPr>
                          </m:ctrlPr>
                        </m:dPr>
                        <m:e>
                          <m:r>
                            <a:rPr lang="en-SG" sz="2200" b="0" i="1" dirty="0" smtClean="0">
                              <a:latin typeface="Cambria Math" panose="02040503050406030204" pitchFamily="18" charset="0"/>
                              <a:ea typeface="Cambria Math" panose="02040503050406030204" pitchFamily="18" charset="0"/>
                            </a:rPr>
                            <m:t>𝐴</m:t>
                          </m:r>
                        </m:e>
                      </m:d>
                      <m:r>
                        <a:rPr lang="en-SG" sz="2200" b="0" i="1" dirty="0" smtClean="0">
                          <a:latin typeface="Cambria Math" panose="02040503050406030204" pitchFamily="18" charset="0"/>
                          <a:ea typeface="Cambria Math" panose="02040503050406030204" pitchFamily="18" charset="0"/>
                        </a:rPr>
                        <m:t>=|</m:t>
                      </m:r>
                      <m:r>
                        <a:rPr lang="en-SG" sz="2200" b="0" i="1" dirty="0" smtClean="0">
                          <a:latin typeface="Cambria Math" panose="02040503050406030204" pitchFamily="18" charset="0"/>
                          <a:ea typeface="Cambria Math" panose="02040503050406030204" pitchFamily="18" charset="0"/>
                        </a:rPr>
                        <m:t>𝐶</m:t>
                      </m:r>
                      <m:r>
                        <a:rPr lang="en-SG" sz="2200" b="0" i="1" dirty="0" smtClean="0">
                          <a:latin typeface="Cambria Math" panose="02040503050406030204" pitchFamily="18" charset="0"/>
                          <a:ea typeface="Cambria Math" panose="02040503050406030204" pitchFamily="18" charset="0"/>
                        </a:rPr>
                        <m:t>|</m:t>
                      </m:r>
                    </m:oMath>
                  </a14:m>
                  <a:r>
                    <a:rPr lang="en-SG" sz="2200" dirty="0"/>
                    <a:t>.</a:t>
                  </a:r>
                </a:p>
              </p:txBody>
            </p:sp>
          </mc:Choice>
          <mc:Fallback xmlns="">
            <p:sp>
              <p:nvSpPr>
                <p:cNvPr id="46" name="TextBox 45">
                  <a:extLst>
                    <a:ext uri="{FF2B5EF4-FFF2-40B4-BE49-F238E27FC236}">
                      <a16:creationId xmlns:a16="http://schemas.microsoft.com/office/drawing/2014/main" id="{C2AB0290-171B-4FF8-8B02-A2759A282D09}"/>
                    </a:ext>
                  </a:extLst>
                </p:cNvPr>
                <p:cNvSpPr txBox="1">
                  <a:spLocks noRot="1" noChangeAspect="1" noMove="1" noResize="1" noEditPoints="1" noAdjustHandles="1" noChangeArrowheads="1" noChangeShapeType="1" noTextEdit="1"/>
                </p:cNvSpPr>
                <p:nvPr/>
              </p:nvSpPr>
              <p:spPr>
                <a:xfrm>
                  <a:off x="1109375" y="5193984"/>
                  <a:ext cx="7365177" cy="1846659"/>
                </a:xfrm>
                <a:prstGeom prst="rect">
                  <a:avLst/>
                </a:prstGeom>
                <a:blipFill>
                  <a:blip r:embed="rId4"/>
                  <a:stretch>
                    <a:fillRect l="-1242" t="-2640" b="-5941"/>
                  </a:stretch>
                </a:blipFill>
              </p:spPr>
              <p:txBody>
                <a:bodyPr/>
                <a:lstStyle/>
                <a:p>
                  <a:r>
                    <a:rPr lang="en-SG">
                      <a:noFill/>
                    </a:rPr>
                    <a:t> </a:t>
                  </a:r>
                </a:p>
              </p:txBody>
            </p:sp>
          </mc:Fallback>
        </mc:AlternateContent>
      </p:grpSp>
      <p:sp>
        <p:nvSpPr>
          <p:cNvPr id="28" name="Oval 27">
            <a:extLst>
              <a:ext uri="{FF2B5EF4-FFF2-40B4-BE49-F238E27FC236}">
                <a16:creationId xmlns:a16="http://schemas.microsoft.com/office/drawing/2014/main" id="{91AF36D5-0C49-44FA-B0E5-0FE5FDA82292}"/>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a:extLst>
              <a:ext uri="{FF2B5EF4-FFF2-40B4-BE49-F238E27FC236}">
                <a16:creationId xmlns:a16="http://schemas.microsoft.com/office/drawing/2014/main" id="{B191D90D-5A58-4CB8-AB3C-778B26EAF2C4}"/>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42B80DDD-6A84-4EF8-9804-BF59F7CA5937}"/>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99DFE38F-3FCA-436C-9B63-9EC59224F86F}"/>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EA825242-4F6E-416B-802D-B1E8AAFCA7E3}"/>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050AB221-1ADB-4304-9888-9325FA2FFBC3}"/>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AC6A0F23-DB0B-471B-9F52-B145332358AF}"/>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B0E63ABB-18E0-4155-8EB2-91C08FEF09CA}"/>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D1686584-31EA-429E-BE23-4083A47004C5}"/>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7FAA0EEE-1DBF-40D6-B2D2-F2F98B5CF5CA}"/>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B4B38C14-EB9F-4EBE-8CD6-996DD86D5E34}"/>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899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dissolv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dissolv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dissolv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dissolv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40000"/>
                    <a:lumOff val="60000"/>
                  </a:schemeClr>
                </a:solidFill>
              </a:rPr>
              <a:t>Cardinality</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p:txBody>
      </p:sp>
      <mc:AlternateContent xmlns:mc="http://schemas.openxmlformats.org/markup-compatibility/2006" xmlns:a14="http://schemas.microsoft.com/office/drawing/2010/main">
        <mc:Choice Requires="a14">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Cardinality: </a:t>
                </a:r>
                <a14:m>
                  <m:oMath xmlns:m="http://schemas.openxmlformats.org/officeDocument/2006/math">
                    <m:d>
                      <m:dPr>
                        <m:begChr m:val="|"/>
                        <m:endChr m:val="|"/>
                        <m:ctrlPr>
                          <a:rPr lang="en-SG" sz="1400" i="1">
                            <a:solidFill>
                              <a:schemeClr val="bg1"/>
                            </a:solidFill>
                            <a:latin typeface="Cambria Math" panose="02040503050406030204" pitchFamily="18" charset="0"/>
                          </a:rPr>
                        </m:ctrlPr>
                      </m:dPr>
                      <m:e>
                        <m:r>
                          <a:rPr lang="en-SG" sz="1400" i="1">
                            <a:solidFill>
                              <a:schemeClr val="bg1"/>
                            </a:solidFill>
                            <a:latin typeface="Cambria Math" panose="02040503050406030204" pitchFamily="18" charset="0"/>
                          </a:rPr>
                          <m:t>2</m:t>
                        </m:r>
                        <m:r>
                          <a:rPr lang="en-SG" sz="1400" i="1">
                            <a:solidFill>
                              <a:schemeClr val="bg1"/>
                            </a:solidFill>
                            <a:latin typeface="Cambria Math" panose="02040503050406030204" pitchFamily="18" charset="0"/>
                            <a:ea typeface="Cambria Math" panose="02040503050406030204" pitchFamily="18" charset="0"/>
                          </a:rPr>
                          <m:t>ℤ</m:t>
                        </m:r>
                      </m:e>
                    </m:d>
                    <m:r>
                      <a:rPr lang="en-SG" sz="1400" i="1">
                        <a:solidFill>
                          <a:schemeClr val="bg1"/>
                        </a:solidFill>
                        <a:latin typeface="Cambria Math" panose="02040503050406030204" pitchFamily="18" charset="0"/>
                        <a:ea typeface="Cambria Math" panose="02040503050406030204" pitchFamily="18" charset="0"/>
                      </a:rPr>
                      <m:t>=|</m:t>
                    </m:r>
                    <m:r>
                      <a:rPr lang="en-SG" sz="1400" i="1">
                        <a:solidFill>
                          <a:schemeClr val="bg1"/>
                        </a:solidFill>
                        <a:latin typeface="Cambria Math" panose="02040503050406030204" pitchFamily="18" charset="0"/>
                        <a:ea typeface="Cambria Math" panose="02040503050406030204" pitchFamily="18" charset="0"/>
                      </a:rPr>
                      <m:t>ℤ</m:t>
                    </m:r>
                    <m:r>
                      <a:rPr lang="en-SG" sz="1400" i="1">
                        <a:solidFill>
                          <a:schemeClr val="bg1"/>
                        </a:solidFill>
                        <a:latin typeface="Cambria Math" panose="02040503050406030204" pitchFamily="18" charset="0"/>
                        <a:ea typeface="Cambria Math" panose="02040503050406030204" pitchFamily="18" charset="0"/>
                      </a:rPr>
                      <m:t>|</m:t>
                    </m:r>
                  </m:oMath>
                </a14:m>
                <a:r>
                  <a:rPr lang="en-SG" sz="1400" dirty="0">
                    <a:solidFill>
                      <a:schemeClr val="bg1"/>
                    </a:solidFill>
                  </a:rPr>
                  <a:t> </a:t>
                </a:r>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SG">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5F4A397-FA0B-48D6-89F5-1673ACDCB64F}"/>
                  </a:ext>
                </a:extLst>
              </p:cNvPr>
              <p:cNvSpPr txBox="1"/>
              <p:nvPr/>
            </p:nvSpPr>
            <p:spPr>
              <a:xfrm>
                <a:off x="435347" y="1393462"/>
                <a:ext cx="8290746" cy="954107"/>
              </a:xfrm>
              <a:prstGeom prst="rect">
                <a:avLst/>
              </a:prstGeom>
              <a:noFill/>
              <a:ln>
                <a:noFill/>
              </a:ln>
            </p:spPr>
            <p:txBody>
              <a:bodyPr wrap="square" rtlCol="0">
                <a:spAutoFit/>
              </a:bodyPr>
              <a:lstStyle/>
              <a:p>
                <a:pPr>
                  <a:spcAft>
                    <a:spcPts val="600"/>
                  </a:spcAft>
                </a:pPr>
                <a:r>
                  <a:rPr lang="en-SG" altLang="en-US" sz="2800" dirty="0"/>
                  <a:t>An infinite set can have the same cardinality as a proper subset of itself</a:t>
                </a:r>
                <a14:m>
                  <m:oMath xmlns:m="http://schemas.openxmlformats.org/officeDocument/2006/math">
                    <m:r>
                      <a:rPr lang="en-SG" altLang="en-US" sz="2800" b="0" i="1" smtClean="0">
                        <a:latin typeface="Cambria Math" panose="02040503050406030204" pitchFamily="18" charset="0"/>
                      </a:rPr>
                      <m:t>.</m:t>
                    </m:r>
                  </m:oMath>
                </a14:m>
                <a:r>
                  <a:rPr lang="en-US" altLang="en-US" sz="2800" dirty="0"/>
                  <a:t> (Refer to Example #2.)</a:t>
                </a:r>
              </a:p>
            </p:txBody>
          </p:sp>
        </mc:Choice>
        <mc:Fallback xmlns="">
          <p:sp>
            <p:nvSpPr>
              <p:cNvPr id="25" name="TextBox 24">
                <a:extLst>
                  <a:ext uri="{FF2B5EF4-FFF2-40B4-BE49-F238E27FC236}">
                    <a16:creationId xmlns:a16="http://schemas.microsoft.com/office/drawing/2014/main" id="{55F4A397-FA0B-48D6-89F5-1673ACDCB64F}"/>
                  </a:ext>
                </a:extLst>
              </p:cNvPr>
              <p:cNvSpPr txBox="1">
                <a:spLocks noRot="1" noChangeAspect="1" noMove="1" noResize="1" noEditPoints="1" noAdjustHandles="1" noChangeArrowheads="1" noChangeShapeType="1" noTextEdit="1"/>
              </p:cNvSpPr>
              <p:nvPr/>
            </p:nvSpPr>
            <p:spPr>
              <a:xfrm>
                <a:off x="435347" y="1393462"/>
                <a:ext cx="8290746" cy="954107"/>
              </a:xfrm>
              <a:prstGeom prst="rect">
                <a:avLst/>
              </a:prstGeom>
              <a:blipFill>
                <a:blip r:embed="rId4"/>
                <a:stretch>
                  <a:fillRect l="-1471" t="-6410" r="-1912" b="-17949"/>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F8DA2C6-8308-49A6-A259-AAC8696B03BA}"/>
                  </a:ext>
                </a:extLst>
              </p:cNvPr>
              <p:cNvSpPr txBox="1"/>
              <p:nvPr/>
            </p:nvSpPr>
            <p:spPr>
              <a:xfrm>
                <a:off x="426627" y="2299187"/>
                <a:ext cx="8290746" cy="830997"/>
              </a:xfrm>
              <a:prstGeom prst="rect">
                <a:avLst/>
              </a:prstGeom>
              <a:solidFill>
                <a:schemeClr val="accent6">
                  <a:lumMod val="20000"/>
                  <a:lumOff val="80000"/>
                </a:schemeClr>
              </a:solidFill>
              <a:ln>
                <a:noFill/>
              </a:ln>
            </p:spPr>
            <p:txBody>
              <a:bodyPr wrap="square" rtlCol="0">
                <a:spAutoFit/>
              </a:bodyPr>
              <a:lstStyle/>
              <a:p>
                <a:pPr>
                  <a:spcAft>
                    <a:spcPts val="600"/>
                  </a:spcAft>
                </a:pPr>
                <a:r>
                  <a:rPr lang="en-SG" altLang="en-US" sz="2400" dirty="0"/>
                  <a:t>Let </a:t>
                </a:r>
                <a14:m>
                  <m:oMath xmlns:m="http://schemas.openxmlformats.org/officeDocument/2006/math">
                    <m:r>
                      <a:rPr lang="en-SG" altLang="en-US" sz="2400" b="0" i="1" smtClean="0">
                        <a:latin typeface="Cambria Math" panose="02040503050406030204" pitchFamily="18" charset="0"/>
                      </a:rPr>
                      <m:t>2</m:t>
                    </m:r>
                    <m:r>
                      <a:rPr lang="en-SG" altLang="en-US" sz="2400" i="1">
                        <a:latin typeface="Cambria Math" panose="02040503050406030204" pitchFamily="18" charset="0"/>
                        <a:ea typeface="Cambria Math" panose="02040503050406030204" pitchFamily="18" charset="0"/>
                      </a:rPr>
                      <m:t>ℤ</m:t>
                    </m:r>
                  </m:oMath>
                </a14:m>
                <a:r>
                  <a:rPr lang="en-SG" altLang="en-US" sz="2400" dirty="0"/>
                  <a:t> be the set of all even integers. Prove that </a:t>
                </a:r>
                <a14:m>
                  <m:oMath xmlns:m="http://schemas.openxmlformats.org/officeDocument/2006/math">
                    <m:r>
                      <a:rPr lang="en-SG" altLang="en-US" sz="2400" i="1">
                        <a:latin typeface="Cambria Math" panose="02040503050406030204" pitchFamily="18" charset="0"/>
                      </a:rPr>
                      <m:t>2</m:t>
                    </m:r>
                    <m:r>
                      <a:rPr lang="en-SG" altLang="en-US" sz="2400" i="1">
                        <a:latin typeface="Cambria Math" panose="02040503050406030204" pitchFamily="18" charset="0"/>
                        <a:ea typeface="Cambria Math" panose="02040503050406030204" pitchFamily="18" charset="0"/>
                      </a:rPr>
                      <m:t>ℤ</m:t>
                    </m:r>
                  </m:oMath>
                </a14:m>
                <a:r>
                  <a:rPr lang="en-SG" altLang="en-US" sz="2400" dirty="0"/>
                  <a:t>and </a:t>
                </a:r>
                <a14:m>
                  <m:oMath xmlns:m="http://schemas.openxmlformats.org/officeDocument/2006/math">
                    <m:r>
                      <a:rPr lang="en-SG" altLang="en-US" sz="2400" i="1">
                        <a:latin typeface="Cambria Math" panose="02040503050406030204" pitchFamily="18" charset="0"/>
                        <a:ea typeface="Cambria Math" panose="02040503050406030204" pitchFamily="18" charset="0"/>
                      </a:rPr>
                      <m:t>ℤ</m:t>
                    </m:r>
                  </m:oMath>
                </a14:m>
                <a:r>
                  <a:rPr lang="en-SG" altLang="en-US" sz="2400" dirty="0"/>
                  <a:t> have the same cardinality. </a:t>
                </a:r>
              </a:p>
            </p:txBody>
          </p:sp>
        </mc:Choice>
        <mc:Fallback xmlns="">
          <p:sp>
            <p:nvSpPr>
              <p:cNvPr id="26" name="TextBox 25">
                <a:extLst>
                  <a:ext uri="{FF2B5EF4-FFF2-40B4-BE49-F238E27FC236}">
                    <a16:creationId xmlns:a16="http://schemas.microsoft.com/office/drawing/2014/main" id="{1F8DA2C6-8308-49A6-A259-AAC8696B03BA}"/>
                  </a:ext>
                </a:extLst>
              </p:cNvPr>
              <p:cNvSpPr txBox="1">
                <a:spLocks noRot="1" noChangeAspect="1" noMove="1" noResize="1" noEditPoints="1" noAdjustHandles="1" noChangeArrowheads="1" noChangeShapeType="1" noTextEdit="1"/>
              </p:cNvSpPr>
              <p:nvPr/>
            </p:nvSpPr>
            <p:spPr>
              <a:xfrm>
                <a:off x="426627" y="2299187"/>
                <a:ext cx="8290746" cy="830997"/>
              </a:xfrm>
              <a:prstGeom prst="rect">
                <a:avLst/>
              </a:prstGeom>
              <a:blipFill>
                <a:blip r:embed="rId5"/>
                <a:stretch>
                  <a:fillRect l="-1176" t="-5882" b="-16176"/>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0494C0C-6F57-4658-ABD6-0313667B0D05}"/>
                  </a:ext>
                </a:extLst>
              </p:cNvPr>
              <p:cNvSpPr txBox="1"/>
              <p:nvPr/>
            </p:nvSpPr>
            <p:spPr>
              <a:xfrm>
                <a:off x="435347" y="3211947"/>
                <a:ext cx="8290746" cy="907941"/>
              </a:xfrm>
              <a:prstGeom prst="rect">
                <a:avLst/>
              </a:prstGeom>
              <a:solidFill>
                <a:schemeClr val="accent4">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Consider the function </a:t>
                </a:r>
                <a14:m>
                  <m:oMath xmlns:m="http://schemas.openxmlformats.org/officeDocument/2006/math">
                    <m:r>
                      <a:rPr lang="en-US" altLang="en-US" sz="2400" i="1" dirty="0" smtClean="0">
                        <a:latin typeface="Cambria Math" panose="02040503050406030204" pitchFamily="18" charset="0"/>
                      </a:rPr>
                      <m:t>𝐻</m:t>
                    </m:r>
                  </m:oMath>
                </a14:m>
                <a:r>
                  <a:rPr lang="en-US" altLang="en-US" sz="2400" dirty="0"/>
                  <a:t> from </a:t>
                </a:r>
                <a14:m>
                  <m:oMath xmlns:m="http://schemas.openxmlformats.org/officeDocument/2006/math">
                    <m:r>
                      <a:rPr lang="en-SG" altLang="en-US" sz="2400" i="1">
                        <a:latin typeface="Cambria Math" panose="02040503050406030204" pitchFamily="18" charset="0"/>
                        <a:ea typeface="Cambria Math" panose="02040503050406030204" pitchFamily="18" charset="0"/>
                      </a:rPr>
                      <m:t>ℤ</m:t>
                    </m:r>
                  </m:oMath>
                </a14:m>
                <a:r>
                  <a:rPr lang="en-US" altLang="en-US" sz="2400" dirty="0"/>
                  <a:t> to</a:t>
                </a:r>
                <a:r>
                  <a:rPr lang="en-SG" altLang="en-US" sz="2400" dirty="0"/>
                  <a:t> </a:t>
                </a:r>
                <a14:m>
                  <m:oMath xmlns:m="http://schemas.openxmlformats.org/officeDocument/2006/math">
                    <m:r>
                      <a:rPr lang="en-SG" altLang="en-US" sz="2400" i="1">
                        <a:latin typeface="Cambria Math" panose="02040503050406030204" pitchFamily="18" charset="0"/>
                      </a:rPr>
                      <m:t>2</m:t>
                    </m:r>
                    <m:r>
                      <a:rPr lang="en-SG" altLang="en-US" sz="2400" i="1">
                        <a:latin typeface="Cambria Math" panose="02040503050406030204" pitchFamily="18" charset="0"/>
                        <a:ea typeface="Cambria Math" panose="02040503050406030204" pitchFamily="18" charset="0"/>
                      </a:rPr>
                      <m:t>ℤ</m:t>
                    </m:r>
                  </m:oMath>
                </a14:m>
                <a:r>
                  <a:rPr lang="en-US" altLang="en-US" sz="2400" dirty="0"/>
                  <a:t> defined as follows:</a:t>
                </a:r>
              </a:p>
              <a:p>
                <a:pPr>
                  <a:spcAft>
                    <a:spcPts val="600"/>
                  </a:spcAft>
                  <a:tabLst>
                    <a:tab pos="457200" algn="l"/>
                    <a:tab pos="1547813" algn="l"/>
                  </a:tabLst>
                </a:pPr>
                <a:r>
                  <a:rPr lang="en-US" altLang="en-US" sz="2400" dirty="0"/>
                  <a:t>		</a:t>
                </a:r>
                <a14:m>
                  <m:oMath xmlns:m="http://schemas.openxmlformats.org/officeDocument/2006/math">
                    <m:r>
                      <a:rPr lang="en-US" altLang="en-US" sz="2400" i="1" dirty="0" smtClean="0">
                        <a:latin typeface="Cambria Math" panose="02040503050406030204" pitchFamily="18" charset="0"/>
                      </a:rPr>
                      <m:t>𝐻</m:t>
                    </m:r>
                    <m:d>
                      <m:dPr>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𝑛</m:t>
                        </m:r>
                      </m:e>
                    </m:d>
                    <m:r>
                      <a:rPr lang="en-US" altLang="en-US" sz="2400" i="1" dirty="0" smtClean="0">
                        <a:latin typeface="Cambria Math" panose="02040503050406030204" pitchFamily="18" charset="0"/>
                      </a:rPr>
                      <m:t>= 2</m:t>
                    </m:r>
                    <m:r>
                      <a:rPr lang="en-US" altLang="en-US" sz="2400" i="1" dirty="0" smtClean="0">
                        <a:latin typeface="Cambria Math" panose="02040503050406030204" pitchFamily="18" charset="0"/>
                      </a:rPr>
                      <m:t>𝑛</m:t>
                    </m:r>
                    <m:r>
                      <a:rPr lang="en-SG" altLang="en-US" sz="2400" b="0" i="1" dirty="0" smtClean="0">
                        <a:latin typeface="Cambria Math" panose="02040503050406030204" pitchFamily="18" charset="0"/>
                      </a:rPr>
                      <m:t>, </m:t>
                    </m:r>
                    <m:r>
                      <a:rPr lang="en-US" altLang="en-US" sz="2400" i="1" dirty="0" smtClean="0">
                        <a:latin typeface="Cambria Math" panose="02040503050406030204" pitchFamily="18" charset="0"/>
                        <a:ea typeface="Cambria Math" panose="02040503050406030204" pitchFamily="18" charset="0"/>
                      </a:rPr>
                      <m:t>∀</m:t>
                    </m:r>
                    <m:r>
                      <a:rPr lang="en-SG" altLang="en-US" sz="2400" b="0" i="1" dirty="0" smtClean="0">
                        <a:latin typeface="Cambria Math" panose="02040503050406030204" pitchFamily="18" charset="0"/>
                        <a:ea typeface="Cambria Math" panose="02040503050406030204" pitchFamily="18" charset="0"/>
                      </a:rPr>
                      <m:t>𝑛</m:t>
                    </m:r>
                    <m:r>
                      <a:rPr lang="en-SG" altLang="en-US" sz="2400" b="0" i="1" dirty="0" smtClean="0">
                        <a:latin typeface="Cambria Math" panose="02040503050406030204" pitchFamily="18" charset="0"/>
                        <a:ea typeface="Cambria Math" panose="02040503050406030204" pitchFamily="18" charset="0"/>
                      </a:rPr>
                      <m:t>∈</m:t>
                    </m:r>
                    <m:r>
                      <a:rPr lang="en-SG" altLang="en-US" sz="2400" b="0" i="1" dirty="0" smtClean="0">
                        <a:latin typeface="Cambria Math" panose="02040503050406030204" pitchFamily="18" charset="0"/>
                        <a:ea typeface="Cambria Math" panose="02040503050406030204" pitchFamily="18" charset="0"/>
                      </a:rPr>
                      <m:t>ℤ</m:t>
                    </m:r>
                    <m:r>
                      <a:rPr lang="en-US" altLang="en-US" sz="2400" i="1" dirty="0" smtClean="0">
                        <a:latin typeface="Cambria Math" panose="02040503050406030204" pitchFamily="18" charset="0"/>
                      </a:rPr>
                      <m:t> </m:t>
                    </m:r>
                  </m:oMath>
                </a14:m>
                <a:endParaRPr lang="en-US" altLang="en-US" sz="2400" dirty="0"/>
              </a:p>
            </p:txBody>
          </p:sp>
        </mc:Choice>
        <mc:Fallback xmlns="">
          <p:sp>
            <p:nvSpPr>
              <p:cNvPr id="23" name="TextBox 22">
                <a:extLst>
                  <a:ext uri="{FF2B5EF4-FFF2-40B4-BE49-F238E27FC236}">
                    <a16:creationId xmlns:a16="http://schemas.microsoft.com/office/drawing/2014/main" id="{F0494C0C-6F57-4658-ABD6-0313667B0D05}"/>
                  </a:ext>
                </a:extLst>
              </p:cNvPr>
              <p:cNvSpPr txBox="1">
                <a:spLocks noRot="1" noChangeAspect="1" noMove="1" noResize="1" noEditPoints="1" noAdjustHandles="1" noChangeArrowheads="1" noChangeShapeType="1" noTextEdit="1"/>
              </p:cNvSpPr>
              <p:nvPr/>
            </p:nvSpPr>
            <p:spPr>
              <a:xfrm>
                <a:off x="435347" y="3211947"/>
                <a:ext cx="8290746" cy="907941"/>
              </a:xfrm>
              <a:prstGeom prst="rect">
                <a:avLst/>
              </a:prstGeom>
              <a:blipFill>
                <a:blip r:embed="rId6"/>
                <a:stretch>
                  <a:fillRect l="-1103" t="-5369"/>
                </a:stretch>
              </a:blipFill>
              <a:ln>
                <a:noFill/>
              </a:ln>
            </p:spPr>
            <p:txBody>
              <a:bodyPr/>
              <a:lstStyle/>
              <a:p>
                <a:r>
                  <a:rPr lang="en-SG">
                    <a:noFill/>
                  </a:rPr>
                  <a:t> </a:t>
                </a:r>
              </a:p>
            </p:txBody>
          </p:sp>
        </mc:Fallback>
      </mc:AlternateContent>
      <p:grpSp>
        <p:nvGrpSpPr>
          <p:cNvPr id="3" name="Group 2">
            <a:extLst>
              <a:ext uri="{FF2B5EF4-FFF2-40B4-BE49-F238E27FC236}">
                <a16:creationId xmlns:a16="http://schemas.microsoft.com/office/drawing/2014/main" id="{7FF2E576-8D21-4161-86D5-ECF056F29AFC}"/>
              </a:ext>
            </a:extLst>
          </p:cNvPr>
          <p:cNvGrpSpPr/>
          <p:nvPr/>
        </p:nvGrpSpPr>
        <p:grpSpPr>
          <a:xfrm>
            <a:off x="1413687" y="4170793"/>
            <a:ext cx="5438669" cy="2532869"/>
            <a:chOff x="1368531" y="4072126"/>
            <a:chExt cx="5438669" cy="2532869"/>
          </a:xfrm>
        </p:grpSpPr>
        <p:pic>
          <p:nvPicPr>
            <p:cNvPr id="27" name="Picture 2">
              <a:extLst>
                <a:ext uri="{FF2B5EF4-FFF2-40B4-BE49-F238E27FC236}">
                  <a16:creationId xmlns:a16="http://schemas.microsoft.com/office/drawing/2014/main" id="{78C4CC54-52EF-485E-81FE-B829F289C62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57825" y="4072126"/>
              <a:ext cx="3449375" cy="253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32013AD-2167-4C6F-B2A7-EBCFAECCB50D}"/>
                    </a:ext>
                  </a:extLst>
                </p:cNvPr>
                <p:cNvSpPr txBox="1"/>
                <p:nvPr/>
              </p:nvSpPr>
              <p:spPr>
                <a:xfrm>
                  <a:off x="1368531" y="4465160"/>
                  <a:ext cx="1989294" cy="707886"/>
                </a:xfrm>
                <a:prstGeom prst="rect">
                  <a:avLst/>
                </a:prstGeom>
                <a:noFill/>
              </p:spPr>
              <p:txBody>
                <a:bodyPr wrap="square" rtlCol="0">
                  <a:spAutoFit/>
                </a:bodyPr>
                <a:lstStyle/>
                <a:p>
                  <a:r>
                    <a:rPr lang="en-SG" sz="2000" dirty="0"/>
                    <a:t>A partial arrow diagram for </a:t>
                  </a:r>
                  <a14:m>
                    <m:oMath xmlns:m="http://schemas.openxmlformats.org/officeDocument/2006/math">
                      <m:r>
                        <a:rPr lang="en-SG" sz="2000" i="1" dirty="0" smtClean="0">
                          <a:latin typeface="Cambria Math" panose="02040503050406030204" pitchFamily="18" charset="0"/>
                        </a:rPr>
                        <m:t>𝐻</m:t>
                      </m:r>
                    </m:oMath>
                  </a14:m>
                  <a:r>
                    <a:rPr lang="en-SG" sz="2000" dirty="0"/>
                    <a:t>:</a:t>
                  </a:r>
                </a:p>
              </p:txBody>
            </p:sp>
          </mc:Choice>
          <mc:Fallback xmlns="">
            <p:sp>
              <p:nvSpPr>
                <p:cNvPr id="2" name="TextBox 1">
                  <a:extLst>
                    <a:ext uri="{FF2B5EF4-FFF2-40B4-BE49-F238E27FC236}">
                      <a16:creationId xmlns:a16="http://schemas.microsoft.com/office/drawing/2014/main" id="{932013AD-2167-4C6F-B2A7-EBCFAECCB50D}"/>
                    </a:ext>
                  </a:extLst>
                </p:cNvPr>
                <p:cNvSpPr txBox="1">
                  <a:spLocks noRot="1" noChangeAspect="1" noMove="1" noResize="1" noEditPoints="1" noAdjustHandles="1" noChangeArrowheads="1" noChangeShapeType="1" noTextEdit="1"/>
                </p:cNvSpPr>
                <p:nvPr/>
              </p:nvSpPr>
              <p:spPr>
                <a:xfrm>
                  <a:off x="1368531" y="4465160"/>
                  <a:ext cx="1989294" cy="707886"/>
                </a:xfrm>
                <a:prstGeom prst="rect">
                  <a:avLst/>
                </a:prstGeom>
                <a:blipFill>
                  <a:blip r:embed="rId8"/>
                  <a:stretch>
                    <a:fillRect l="-3374" t="-5172" b="-14655"/>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31348F8-A3AA-401D-A508-D8CE24CB5EC5}"/>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9.1.3 </a:t>
                </a:r>
                <a14:m>
                  <m:oMath xmlns:m="http://schemas.openxmlformats.org/officeDocument/2006/math">
                    <m:d>
                      <m:dPr>
                        <m:begChr m:val="|"/>
                        <m:endChr m:val="|"/>
                        <m:ctrlPr>
                          <a:rPr lang="en-SG" sz="2800" b="0" i="1" smtClean="0">
                            <a:solidFill>
                              <a:schemeClr val="bg1"/>
                            </a:solidFill>
                            <a:latin typeface="Cambria Math" panose="02040503050406030204" pitchFamily="18" charset="0"/>
                          </a:rPr>
                        </m:ctrlPr>
                      </m:dPr>
                      <m:e>
                        <m:r>
                          <a:rPr lang="en-SG" sz="2800" b="0" i="1" smtClean="0">
                            <a:solidFill>
                              <a:schemeClr val="bg1"/>
                            </a:solidFill>
                            <a:latin typeface="Cambria Math" panose="02040503050406030204" pitchFamily="18" charset="0"/>
                          </a:rPr>
                          <m:t>2</m:t>
                        </m:r>
                        <m:r>
                          <a:rPr lang="en-SG" sz="2800" b="0" i="1" smtClean="0">
                            <a:solidFill>
                              <a:schemeClr val="bg1"/>
                            </a:solidFill>
                            <a:latin typeface="Cambria Math" panose="02040503050406030204" pitchFamily="18" charset="0"/>
                            <a:ea typeface="Cambria Math" panose="02040503050406030204" pitchFamily="18" charset="0"/>
                          </a:rPr>
                          <m:t>ℤ</m:t>
                        </m:r>
                      </m:e>
                    </m:d>
                    <m:r>
                      <a:rPr lang="en-SG" sz="2800" b="0" i="1" smtClean="0">
                        <a:solidFill>
                          <a:schemeClr val="bg1"/>
                        </a:solidFill>
                        <a:latin typeface="Cambria Math" panose="02040503050406030204" pitchFamily="18" charset="0"/>
                        <a:ea typeface="Cambria Math" panose="02040503050406030204" pitchFamily="18" charset="0"/>
                      </a:rPr>
                      <m:t>=|</m:t>
                    </m:r>
                    <m:r>
                      <a:rPr lang="en-SG" sz="2800" b="0" i="1" smtClean="0">
                        <a:solidFill>
                          <a:schemeClr val="bg1"/>
                        </a:solidFill>
                        <a:latin typeface="Cambria Math" panose="02040503050406030204" pitchFamily="18" charset="0"/>
                        <a:ea typeface="Cambria Math" panose="02040503050406030204" pitchFamily="18" charset="0"/>
                      </a:rPr>
                      <m:t>ℤ</m:t>
                    </m:r>
                    <m:r>
                      <a:rPr lang="en-SG" sz="2800" b="0" i="1" smtClean="0">
                        <a:solidFill>
                          <a:schemeClr val="bg1"/>
                        </a:solidFill>
                        <a:latin typeface="Cambria Math" panose="02040503050406030204" pitchFamily="18" charset="0"/>
                        <a:ea typeface="Cambria Math" panose="02040503050406030204" pitchFamily="18" charset="0"/>
                      </a:rPr>
                      <m:t>|</m:t>
                    </m:r>
                  </m:oMath>
                </a14:m>
                <a:endParaRPr lang="en-SG" sz="2000" dirty="0">
                  <a:solidFill>
                    <a:schemeClr val="bg1"/>
                  </a:solidFill>
                </a:endParaRPr>
              </a:p>
            </p:txBody>
          </p:sp>
        </mc:Choice>
        <mc:Fallback xmlns="">
          <p:sp>
            <p:nvSpPr>
              <p:cNvPr id="31" name="TextBox 30">
                <a:extLst>
                  <a:ext uri="{FF2B5EF4-FFF2-40B4-BE49-F238E27FC236}">
                    <a16:creationId xmlns:a16="http://schemas.microsoft.com/office/drawing/2014/main" id="{E31348F8-A3AA-401D-A508-D8CE24CB5EC5}"/>
                  </a:ext>
                </a:extLst>
              </p:cNvPr>
              <p:cNvSpPr txBox="1">
                <a:spLocks noRot="1" noChangeAspect="1" noMove="1" noResize="1" noEditPoints="1" noAdjustHandles="1" noChangeArrowheads="1" noChangeShapeType="1" noTextEdit="1"/>
              </p:cNvSpPr>
              <p:nvPr/>
            </p:nvSpPr>
            <p:spPr>
              <a:xfrm>
                <a:off x="0" y="784038"/>
                <a:ext cx="9144000" cy="611060"/>
              </a:xfrm>
              <a:prstGeom prst="rect">
                <a:avLst/>
              </a:prstGeom>
              <a:blipFill>
                <a:blip r:embed="rId9"/>
                <a:stretch>
                  <a:fillRect t="-10000" b="-14000"/>
                </a:stretch>
              </a:blipFill>
            </p:spPr>
            <p:txBody>
              <a:bodyPr/>
              <a:lstStyle/>
              <a:p>
                <a:r>
                  <a:rPr lang="en-SG">
                    <a:noFill/>
                  </a:rPr>
                  <a:t> </a:t>
                </a:r>
              </a:p>
            </p:txBody>
          </p:sp>
        </mc:Fallback>
      </mc:AlternateContent>
      <p:sp>
        <p:nvSpPr>
          <p:cNvPr id="32" name="Oval 31">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F30E43BF-1C81-44BE-A9A4-14F8A02C1910}"/>
              </a:ext>
            </a:extLst>
          </p:cNvPr>
          <p:cNvSpPr/>
          <p:nvPr/>
        </p:nvSpPr>
        <p:spPr>
          <a:xfrm>
            <a:off x="6447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37B0323B-2C98-4070-A8D4-E6D632ED1244}"/>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C9C04241-4E05-41B7-8ADA-16BB64ECA258}"/>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0A4E682-CAB5-4552-BDC0-271482639D5F}"/>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1490B8F2-B278-453E-B6F4-EB9CA20054AA}"/>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DD061E89-785F-4F71-97A5-4604B5430634}"/>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D1AEF787-415B-47EC-84C6-94611CD2C3BA}"/>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E7188833-887C-4EA8-8BAA-04A543DD8F9B}"/>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B003738F-EC11-4BA8-B257-33D3FBAFC158}"/>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EF6768E9-A77E-4A17-9EC5-F93C43C380AB}"/>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C0FEDD6E-C50D-40D6-BD11-5F9E8BF4AD4A}"/>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73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40000"/>
                    <a:lumOff val="60000"/>
                  </a:schemeClr>
                </a:solidFill>
              </a:rPr>
              <a:t>Cardinality</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p:txBody>
      </p:sp>
      <mc:AlternateContent xmlns:mc="http://schemas.openxmlformats.org/markup-compatibility/2006" xmlns:a14="http://schemas.microsoft.com/office/drawing/2010/main">
        <mc:Choice Requires="a14">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Cardinality: </a:t>
                </a:r>
                <a14:m>
                  <m:oMath xmlns:m="http://schemas.openxmlformats.org/officeDocument/2006/math">
                    <m:d>
                      <m:dPr>
                        <m:begChr m:val="|"/>
                        <m:endChr m:val="|"/>
                        <m:ctrlPr>
                          <a:rPr lang="en-SG" sz="1400" i="1">
                            <a:solidFill>
                              <a:schemeClr val="bg1"/>
                            </a:solidFill>
                            <a:latin typeface="Cambria Math" panose="02040503050406030204" pitchFamily="18" charset="0"/>
                          </a:rPr>
                        </m:ctrlPr>
                      </m:dPr>
                      <m:e>
                        <m:r>
                          <a:rPr lang="en-SG" sz="1400" i="1">
                            <a:solidFill>
                              <a:schemeClr val="bg1"/>
                            </a:solidFill>
                            <a:latin typeface="Cambria Math" panose="02040503050406030204" pitchFamily="18" charset="0"/>
                          </a:rPr>
                          <m:t>2</m:t>
                        </m:r>
                        <m:r>
                          <a:rPr lang="en-SG" sz="1400" i="1">
                            <a:solidFill>
                              <a:schemeClr val="bg1"/>
                            </a:solidFill>
                            <a:latin typeface="Cambria Math" panose="02040503050406030204" pitchFamily="18" charset="0"/>
                            <a:ea typeface="Cambria Math" panose="02040503050406030204" pitchFamily="18" charset="0"/>
                          </a:rPr>
                          <m:t>ℤ</m:t>
                        </m:r>
                      </m:e>
                    </m:d>
                    <m:r>
                      <a:rPr lang="en-SG" sz="1400" i="1">
                        <a:solidFill>
                          <a:schemeClr val="bg1"/>
                        </a:solidFill>
                        <a:latin typeface="Cambria Math" panose="02040503050406030204" pitchFamily="18" charset="0"/>
                        <a:ea typeface="Cambria Math" panose="02040503050406030204" pitchFamily="18" charset="0"/>
                      </a:rPr>
                      <m:t>=|</m:t>
                    </m:r>
                    <m:r>
                      <a:rPr lang="en-SG" sz="1400" i="1">
                        <a:solidFill>
                          <a:schemeClr val="bg1"/>
                        </a:solidFill>
                        <a:latin typeface="Cambria Math" panose="02040503050406030204" pitchFamily="18" charset="0"/>
                        <a:ea typeface="Cambria Math" panose="02040503050406030204" pitchFamily="18" charset="0"/>
                      </a:rPr>
                      <m:t>ℤ</m:t>
                    </m:r>
                    <m:r>
                      <a:rPr lang="en-SG" sz="1400" i="1">
                        <a:solidFill>
                          <a:schemeClr val="bg1"/>
                        </a:solidFill>
                        <a:latin typeface="Cambria Math" panose="02040503050406030204" pitchFamily="18" charset="0"/>
                        <a:ea typeface="Cambria Math" panose="02040503050406030204" pitchFamily="18" charset="0"/>
                      </a:rPr>
                      <m:t>|</m:t>
                    </m:r>
                  </m:oMath>
                </a14:m>
                <a:r>
                  <a:rPr lang="en-SG" sz="1400" dirty="0">
                    <a:solidFill>
                      <a:schemeClr val="bg1"/>
                    </a:solidFill>
                  </a:rPr>
                  <a:t> </a:t>
                </a:r>
              </a:p>
            </p:txBody>
          </p:sp>
        </mc:Choice>
        <mc:Fallback xmlns="">
          <p:sp>
            <p:nvSpPr>
              <p:cNvPr id="14" name="TextBox 13"/>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SG">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0494C0C-6F57-4658-ABD6-0313667B0D05}"/>
                  </a:ext>
                </a:extLst>
              </p:cNvPr>
              <p:cNvSpPr txBox="1"/>
              <p:nvPr/>
            </p:nvSpPr>
            <p:spPr>
              <a:xfrm>
                <a:off x="435347" y="1108791"/>
                <a:ext cx="8285743" cy="4770537"/>
              </a:xfrm>
              <a:prstGeom prst="rect">
                <a:avLst/>
              </a:prstGeom>
              <a:solidFill>
                <a:schemeClr val="accent4">
                  <a:lumMod val="20000"/>
                  <a:lumOff val="80000"/>
                </a:schemeClr>
              </a:solidFill>
              <a:ln>
                <a:noFill/>
              </a:ln>
            </p:spPr>
            <p:txBody>
              <a:bodyPr wrap="square" rtlCol="0">
                <a:spAutoFit/>
              </a:bodyPr>
              <a:lstStyle/>
              <a:p>
                <a:pPr marL="457200" indent="-457200">
                  <a:buAutoNum type="arabicPeriod"/>
                  <a:tabLst>
                    <a:tab pos="457200" algn="l"/>
                    <a:tab pos="1371600" algn="l"/>
                    <a:tab pos="1547813" algn="l"/>
                  </a:tabLst>
                </a:pPr>
                <a:r>
                  <a:rPr lang="en-SG" altLang="en-US" sz="2400" dirty="0"/>
                  <a:t>To show that </a:t>
                </a:r>
                <a14:m>
                  <m:oMath xmlns:m="http://schemas.openxmlformats.org/officeDocument/2006/math">
                    <m:r>
                      <a:rPr lang="en-SG" altLang="en-US" sz="2400" i="1" dirty="0" smtClean="0">
                        <a:latin typeface="Cambria Math" panose="02040503050406030204" pitchFamily="18" charset="0"/>
                      </a:rPr>
                      <m:t>𝐻</m:t>
                    </m:r>
                  </m:oMath>
                </a14:m>
                <a:r>
                  <a:rPr lang="en-SG" altLang="en-US" sz="2400" dirty="0"/>
                  <a:t> is injective:</a:t>
                </a:r>
              </a:p>
              <a:p>
                <a:pPr>
                  <a:tabLst>
                    <a:tab pos="354013" algn="l"/>
                    <a:tab pos="982663" algn="l"/>
                  </a:tabLst>
                </a:pPr>
                <a:r>
                  <a:rPr lang="en-SG" altLang="en-US" sz="2200" dirty="0"/>
                  <a:t>	1.1	Suppose </a:t>
                </a:r>
                <a14:m>
                  <m:oMath xmlns:m="http://schemas.openxmlformats.org/officeDocument/2006/math">
                    <m:r>
                      <a:rPr lang="en-SG" altLang="en-US" sz="2200" b="0" i="1" smtClean="0">
                        <a:latin typeface="Cambria Math" panose="02040503050406030204" pitchFamily="18" charset="0"/>
                      </a:rPr>
                      <m:t>𝐻</m:t>
                    </m:r>
                    <m:r>
                      <a:rPr lang="en-SG" altLang="en-US" sz="2200" b="0" i="1" smtClean="0">
                        <a:latin typeface="Cambria Math" panose="02040503050406030204" pitchFamily="18" charset="0"/>
                      </a:rPr>
                      <m:t>(</m:t>
                    </m:r>
                    <m:sSub>
                      <m:sSubPr>
                        <m:ctrlPr>
                          <a:rPr lang="en-SG" altLang="en-US" sz="2200" b="0" i="1" smtClean="0">
                            <a:latin typeface="Cambria Math" panose="02040503050406030204" pitchFamily="18" charset="0"/>
                          </a:rPr>
                        </m:ctrlPr>
                      </m:sSubPr>
                      <m:e>
                        <m:r>
                          <a:rPr lang="en-SG" altLang="en-US" sz="2200" b="0" i="1" smtClean="0">
                            <a:latin typeface="Cambria Math" panose="02040503050406030204" pitchFamily="18" charset="0"/>
                          </a:rPr>
                          <m:t>𝑛</m:t>
                        </m:r>
                      </m:e>
                      <m:sub>
                        <m:r>
                          <a:rPr lang="en-SG" altLang="en-US" sz="2200" b="0" i="1" smtClean="0">
                            <a:latin typeface="Cambria Math" panose="02040503050406030204" pitchFamily="18" charset="0"/>
                          </a:rPr>
                          <m:t>1</m:t>
                        </m:r>
                      </m:sub>
                    </m:sSub>
                    <m:r>
                      <a:rPr lang="en-SG" altLang="en-US" sz="2200" b="0" i="1" smtClean="0">
                        <a:latin typeface="Cambria Math" panose="02040503050406030204" pitchFamily="18" charset="0"/>
                      </a:rPr>
                      <m:t>)=</m:t>
                    </m:r>
                    <m:r>
                      <a:rPr lang="en-SG" altLang="en-US" sz="2200" b="0" i="1" smtClean="0">
                        <a:latin typeface="Cambria Math" panose="02040503050406030204" pitchFamily="18" charset="0"/>
                      </a:rPr>
                      <m:t>𝐻</m:t>
                    </m:r>
                    <m:r>
                      <a:rPr lang="en-SG" altLang="en-US" sz="2200" b="0" i="1" smtClean="0">
                        <a:latin typeface="Cambria Math" panose="02040503050406030204" pitchFamily="18" charset="0"/>
                      </a:rPr>
                      <m:t>(</m:t>
                    </m:r>
                    <m:sSub>
                      <m:sSubPr>
                        <m:ctrlPr>
                          <a:rPr lang="en-SG" altLang="en-US" sz="2200" b="0" i="1" smtClean="0">
                            <a:latin typeface="Cambria Math" panose="02040503050406030204" pitchFamily="18" charset="0"/>
                          </a:rPr>
                        </m:ctrlPr>
                      </m:sSubPr>
                      <m:e>
                        <m:r>
                          <a:rPr lang="en-SG" altLang="en-US" sz="2200" b="0" i="1" smtClean="0">
                            <a:latin typeface="Cambria Math" panose="02040503050406030204" pitchFamily="18" charset="0"/>
                          </a:rPr>
                          <m:t>𝑛</m:t>
                        </m:r>
                      </m:e>
                      <m:sub>
                        <m:r>
                          <a:rPr lang="en-SG" altLang="en-US" sz="2200" b="0" i="1" smtClean="0">
                            <a:latin typeface="Cambria Math" panose="02040503050406030204" pitchFamily="18" charset="0"/>
                          </a:rPr>
                          <m:t>2</m:t>
                        </m:r>
                      </m:sub>
                    </m:sSub>
                    <m:r>
                      <a:rPr lang="en-SG" altLang="en-US" sz="2200" b="0" i="1" smtClean="0">
                        <a:latin typeface="Cambria Math" panose="02040503050406030204" pitchFamily="18" charset="0"/>
                      </a:rPr>
                      <m:t>)</m:t>
                    </m:r>
                  </m:oMath>
                </a14:m>
                <a:r>
                  <a:rPr lang="en-SG" altLang="en-US" sz="2200" dirty="0"/>
                  <a:t> for some integers </a:t>
                </a:r>
                <a14:m>
                  <m:oMath xmlns:m="http://schemas.openxmlformats.org/officeDocument/2006/math">
                    <m:sSub>
                      <m:sSubPr>
                        <m:ctrlPr>
                          <a:rPr lang="en-SG" altLang="en-US" sz="2200" i="1">
                            <a:latin typeface="Cambria Math" panose="02040503050406030204" pitchFamily="18" charset="0"/>
                          </a:rPr>
                        </m:ctrlPr>
                      </m:sSubPr>
                      <m:e>
                        <m:r>
                          <a:rPr lang="en-SG" altLang="en-US" sz="2200" i="1">
                            <a:latin typeface="Cambria Math" panose="02040503050406030204" pitchFamily="18" charset="0"/>
                          </a:rPr>
                          <m:t>𝑛</m:t>
                        </m:r>
                      </m:e>
                      <m:sub>
                        <m:r>
                          <a:rPr lang="en-SG" altLang="en-US" sz="2200" i="1">
                            <a:latin typeface="Cambria Math" panose="02040503050406030204" pitchFamily="18" charset="0"/>
                          </a:rPr>
                          <m:t>1</m:t>
                        </m:r>
                      </m:sub>
                    </m:sSub>
                  </m:oMath>
                </a14:m>
                <a:r>
                  <a:rPr lang="en-SG" altLang="en-US" sz="2200" dirty="0"/>
                  <a:t>, </a:t>
                </a:r>
                <a14:m>
                  <m:oMath xmlns:m="http://schemas.openxmlformats.org/officeDocument/2006/math">
                    <m:sSub>
                      <m:sSubPr>
                        <m:ctrlPr>
                          <a:rPr lang="en-SG" altLang="en-US" sz="2200" i="1">
                            <a:latin typeface="Cambria Math" panose="02040503050406030204" pitchFamily="18" charset="0"/>
                          </a:rPr>
                        </m:ctrlPr>
                      </m:sSubPr>
                      <m:e>
                        <m:r>
                          <a:rPr lang="en-SG" altLang="en-US" sz="2200" i="1">
                            <a:latin typeface="Cambria Math" panose="02040503050406030204" pitchFamily="18" charset="0"/>
                          </a:rPr>
                          <m:t>𝑛</m:t>
                        </m:r>
                      </m:e>
                      <m:sub>
                        <m:r>
                          <a:rPr lang="en-SG" altLang="en-US" sz="2200" b="0" i="1" smtClean="0">
                            <a:latin typeface="Cambria Math" panose="02040503050406030204" pitchFamily="18" charset="0"/>
                          </a:rPr>
                          <m:t>2</m:t>
                        </m:r>
                      </m:sub>
                    </m:sSub>
                  </m:oMath>
                </a14:m>
                <a:r>
                  <a:rPr lang="en-SG" altLang="en-US" sz="2200" dirty="0"/>
                  <a:t>.</a:t>
                </a:r>
              </a:p>
              <a:p>
                <a:pPr>
                  <a:tabLst>
                    <a:tab pos="354013" algn="l"/>
                    <a:tab pos="982663" algn="l"/>
                  </a:tabLst>
                </a:pPr>
                <a:r>
                  <a:rPr lang="en-SG" altLang="en-US" sz="2200" dirty="0"/>
                  <a:t>	1.2	Then 2</a:t>
                </a:r>
                <a14:m>
                  <m:oMath xmlns:m="http://schemas.openxmlformats.org/officeDocument/2006/math">
                    <m:sSub>
                      <m:sSubPr>
                        <m:ctrlPr>
                          <a:rPr lang="en-SG" altLang="en-US" sz="2200" i="1">
                            <a:latin typeface="Cambria Math" panose="02040503050406030204" pitchFamily="18" charset="0"/>
                          </a:rPr>
                        </m:ctrlPr>
                      </m:sSubPr>
                      <m:e>
                        <m:r>
                          <a:rPr lang="en-SG" altLang="en-US" sz="2200" i="1">
                            <a:latin typeface="Cambria Math" panose="02040503050406030204" pitchFamily="18" charset="0"/>
                          </a:rPr>
                          <m:t>𝑛</m:t>
                        </m:r>
                      </m:e>
                      <m:sub>
                        <m:r>
                          <a:rPr lang="en-SG" altLang="en-US" sz="2200" i="1">
                            <a:latin typeface="Cambria Math" panose="02040503050406030204" pitchFamily="18" charset="0"/>
                          </a:rPr>
                          <m:t>1</m:t>
                        </m:r>
                      </m:sub>
                    </m:sSub>
                    <m:r>
                      <a:rPr lang="en-SG" altLang="en-US" sz="2200" i="1">
                        <a:latin typeface="Cambria Math" panose="02040503050406030204" pitchFamily="18" charset="0"/>
                      </a:rPr>
                      <m:t>=</m:t>
                    </m:r>
                    <m:r>
                      <a:rPr lang="en-SG" altLang="en-US" sz="2200" b="0" i="1" smtClean="0">
                        <a:latin typeface="Cambria Math" panose="02040503050406030204" pitchFamily="18" charset="0"/>
                      </a:rPr>
                      <m:t>2</m:t>
                    </m:r>
                    <m:sSub>
                      <m:sSubPr>
                        <m:ctrlPr>
                          <a:rPr lang="en-SG" altLang="en-US" sz="2200" i="1">
                            <a:latin typeface="Cambria Math" panose="02040503050406030204" pitchFamily="18" charset="0"/>
                          </a:rPr>
                        </m:ctrlPr>
                      </m:sSubPr>
                      <m:e>
                        <m:r>
                          <a:rPr lang="en-SG" altLang="en-US" sz="2200" i="1">
                            <a:latin typeface="Cambria Math" panose="02040503050406030204" pitchFamily="18" charset="0"/>
                          </a:rPr>
                          <m:t>𝑛</m:t>
                        </m:r>
                      </m:e>
                      <m:sub>
                        <m:r>
                          <a:rPr lang="en-SG" altLang="en-US" sz="2200" i="1">
                            <a:latin typeface="Cambria Math" panose="02040503050406030204" pitchFamily="18" charset="0"/>
                          </a:rPr>
                          <m:t>2</m:t>
                        </m:r>
                      </m:sub>
                    </m:sSub>
                  </m:oMath>
                </a14:m>
                <a:r>
                  <a:rPr lang="en-SG" altLang="en-US" sz="2200" dirty="0"/>
                  <a:t> </a:t>
                </a:r>
                <a:r>
                  <a:rPr lang="en-SG" altLang="en-US" sz="2200" dirty="0">
                    <a:solidFill>
                      <a:srgbClr val="006600"/>
                    </a:solidFill>
                  </a:rPr>
                  <a:t>(by the definition of </a:t>
                </a:r>
                <a14:m>
                  <m:oMath xmlns:m="http://schemas.openxmlformats.org/officeDocument/2006/math">
                    <m:r>
                      <a:rPr lang="en-SG" altLang="en-US" sz="2200" i="1" dirty="0" smtClean="0">
                        <a:solidFill>
                          <a:srgbClr val="006600"/>
                        </a:solidFill>
                        <a:latin typeface="Cambria Math" panose="02040503050406030204" pitchFamily="18" charset="0"/>
                      </a:rPr>
                      <m:t>𝐻</m:t>
                    </m:r>
                  </m:oMath>
                </a14:m>
                <a:r>
                  <a:rPr lang="en-SG" altLang="en-US" sz="2200" dirty="0">
                    <a:solidFill>
                      <a:srgbClr val="006600"/>
                    </a:solidFill>
                  </a:rPr>
                  <a:t>)</a:t>
                </a:r>
                <a:r>
                  <a:rPr lang="en-SG" altLang="en-US" sz="2200" dirty="0"/>
                  <a:t>, and hence </a:t>
                </a:r>
                <a14:m>
                  <m:oMath xmlns:m="http://schemas.openxmlformats.org/officeDocument/2006/math">
                    <m:sSub>
                      <m:sSubPr>
                        <m:ctrlPr>
                          <a:rPr lang="en-SG" altLang="en-US" sz="2200" i="1">
                            <a:latin typeface="Cambria Math" panose="02040503050406030204" pitchFamily="18" charset="0"/>
                          </a:rPr>
                        </m:ctrlPr>
                      </m:sSubPr>
                      <m:e>
                        <m:r>
                          <a:rPr lang="en-SG" altLang="en-US" sz="2200" i="1">
                            <a:latin typeface="Cambria Math" panose="02040503050406030204" pitchFamily="18" charset="0"/>
                          </a:rPr>
                          <m:t>𝑛</m:t>
                        </m:r>
                      </m:e>
                      <m:sub>
                        <m:r>
                          <a:rPr lang="en-SG" altLang="en-US" sz="2200" i="1">
                            <a:latin typeface="Cambria Math" panose="02040503050406030204" pitchFamily="18" charset="0"/>
                          </a:rPr>
                          <m:t>1</m:t>
                        </m:r>
                      </m:sub>
                    </m:sSub>
                    <m:r>
                      <a:rPr lang="en-SG" altLang="en-US" sz="2200" i="1">
                        <a:latin typeface="Cambria Math" panose="02040503050406030204" pitchFamily="18" charset="0"/>
                      </a:rPr>
                      <m:t>=</m:t>
                    </m:r>
                    <m:sSub>
                      <m:sSubPr>
                        <m:ctrlPr>
                          <a:rPr lang="en-SG" altLang="en-US" sz="2200" i="1">
                            <a:latin typeface="Cambria Math" panose="02040503050406030204" pitchFamily="18" charset="0"/>
                          </a:rPr>
                        </m:ctrlPr>
                      </m:sSubPr>
                      <m:e>
                        <m:r>
                          <a:rPr lang="en-SG" altLang="en-US" sz="2200" i="1">
                            <a:latin typeface="Cambria Math" panose="02040503050406030204" pitchFamily="18" charset="0"/>
                          </a:rPr>
                          <m:t>𝑛</m:t>
                        </m:r>
                      </m:e>
                      <m:sub>
                        <m:r>
                          <a:rPr lang="en-SG" altLang="en-US" sz="2200" i="1">
                            <a:latin typeface="Cambria Math" panose="02040503050406030204" pitchFamily="18" charset="0"/>
                          </a:rPr>
                          <m:t>2</m:t>
                        </m:r>
                      </m:sub>
                    </m:sSub>
                  </m:oMath>
                </a14:m>
                <a:r>
                  <a:rPr lang="en-SG" altLang="en-US" sz="2200" dirty="0"/>
                  <a:t>.</a:t>
                </a:r>
              </a:p>
              <a:p>
                <a:pPr>
                  <a:spcAft>
                    <a:spcPts val="600"/>
                  </a:spcAft>
                  <a:tabLst>
                    <a:tab pos="354013" algn="l"/>
                    <a:tab pos="982663" algn="l"/>
                  </a:tabLst>
                </a:pPr>
                <a:r>
                  <a:rPr lang="en-SG" altLang="en-US" sz="2200" dirty="0"/>
                  <a:t>	1.3	Therefore </a:t>
                </a:r>
                <a14:m>
                  <m:oMath xmlns:m="http://schemas.openxmlformats.org/officeDocument/2006/math">
                    <m:r>
                      <a:rPr lang="en-SG" altLang="en-US" sz="2200" i="1" dirty="0" smtClean="0">
                        <a:latin typeface="Cambria Math" panose="02040503050406030204" pitchFamily="18" charset="0"/>
                      </a:rPr>
                      <m:t>𝐻</m:t>
                    </m:r>
                  </m:oMath>
                </a14:m>
                <a:r>
                  <a:rPr lang="en-SG" altLang="en-US" sz="2200" dirty="0"/>
                  <a:t> is injective.</a:t>
                </a:r>
              </a:p>
              <a:p>
                <a:pPr>
                  <a:tabLst>
                    <a:tab pos="457200" algn="l"/>
                    <a:tab pos="1371600" algn="l"/>
                    <a:tab pos="1547813" algn="l"/>
                  </a:tabLst>
                </a:pPr>
                <a:r>
                  <a:rPr lang="en-SG" altLang="en-US" sz="2400" dirty="0"/>
                  <a:t>2.	To show that </a:t>
                </a:r>
                <a14:m>
                  <m:oMath xmlns:m="http://schemas.openxmlformats.org/officeDocument/2006/math">
                    <m:r>
                      <a:rPr lang="en-SG" altLang="en-US" sz="2400" i="1" dirty="0" smtClean="0">
                        <a:latin typeface="Cambria Math" panose="02040503050406030204" pitchFamily="18" charset="0"/>
                      </a:rPr>
                      <m:t>𝐻</m:t>
                    </m:r>
                  </m:oMath>
                </a14:m>
                <a:r>
                  <a:rPr lang="en-SG" altLang="en-US" sz="2400" dirty="0"/>
                  <a:t> is surjective:</a:t>
                </a:r>
              </a:p>
              <a:p>
                <a:pPr marL="982663" indent="-982663">
                  <a:tabLst>
                    <a:tab pos="354013" algn="l"/>
                  </a:tabLst>
                </a:pPr>
                <a:r>
                  <a:rPr lang="en-SG" altLang="en-US" sz="2200" dirty="0"/>
                  <a:t>	2.1	Suppose </a:t>
                </a:r>
                <a14:m>
                  <m:oMath xmlns:m="http://schemas.openxmlformats.org/officeDocument/2006/math">
                    <m:r>
                      <a:rPr lang="en-SG" altLang="en-US" sz="2200" b="0" i="1" smtClean="0">
                        <a:latin typeface="Cambria Math" panose="02040503050406030204" pitchFamily="18" charset="0"/>
                      </a:rPr>
                      <m:t>𝑚</m:t>
                    </m:r>
                    <m:r>
                      <a:rPr lang="en-SG" altLang="en-US" sz="2200" b="0" i="1" smtClean="0">
                        <a:latin typeface="Cambria Math" panose="02040503050406030204" pitchFamily="18" charset="0"/>
                        <a:ea typeface="Cambria Math" panose="02040503050406030204" pitchFamily="18" charset="0"/>
                      </a:rPr>
                      <m:t>∈2</m:t>
                    </m:r>
                    <m:r>
                      <a:rPr lang="en-SG" altLang="en-US" sz="2000" i="1">
                        <a:latin typeface="Cambria Math" panose="02040503050406030204" pitchFamily="18" charset="0"/>
                        <a:ea typeface="Cambria Math" panose="02040503050406030204" pitchFamily="18" charset="0"/>
                      </a:rPr>
                      <m:t>ℤ</m:t>
                    </m:r>
                  </m:oMath>
                </a14:m>
                <a:r>
                  <a:rPr lang="en-US" altLang="en-US" sz="2200" dirty="0"/>
                  <a:t>.</a:t>
                </a:r>
              </a:p>
              <a:p>
                <a:pPr marL="982663" indent="-982663">
                  <a:tabLst>
                    <a:tab pos="354013" algn="l"/>
                  </a:tabLst>
                </a:pPr>
                <a:r>
                  <a:rPr lang="en-US" altLang="en-US" sz="2200" dirty="0"/>
                  <a:t>	2.2	Then </a:t>
                </a:r>
                <a14:m>
                  <m:oMath xmlns:m="http://schemas.openxmlformats.org/officeDocument/2006/math">
                    <m:r>
                      <a:rPr lang="en-US" altLang="en-US" sz="2200" i="1" dirty="0" smtClean="0">
                        <a:latin typeface="Cambria Math" panose="02040503050406030204" pitchFamily="18" charset="0"/>
                      </a:rPr>
                      <m:t>𝑚</m:t>
                    </m:r>
                  </m:oMath>
                </a14:m>
                <a:r>
                  <a:rPr lang="en-US" altLang="en-US" sz="2200" dirty="0"/>
                  <a:t> is an even integer, so </a:t>
                </a:r>
                <a14:m>
                  <m:oMath xmlns:m="http://schemas.openxmlformats.org/officeDocument/2006/math">
                    <m:r>
                      <a:rPr lang="en-SG" altLang="en-US" sz="2200" b="0" i="1" smtClean="0">
                        <a:latin typeface="Cambria Math" panose="02040503050406030204" pitchFamily="18" charset="0"/>
                      </a:rPr>
                      <m:t>𝑚</m:t>
                    </m:r>
                    <m:r>
                      <a:rPr lang="en-SG" altLang="en-US" sz="2200" b="0" i="1" smtClean="0">
                        <a:latin typeface="Cambria Math" panose="02040503050406030204" pitchFamily="18" charset="0"/>
                      </a:rPr>
                      <m:t>=2</m:t>
                    </m:r>
                    <m:r>
                      <a:rPr lang="en-SG" altLang="en-US" sz="2200" b="0" i="1" smtClean="0">
                        <a:latin typeface="Cambria Math" panose="02040503050406030204" pitchFamily="18" charset="0"/>
                      </a:rPr>
                      <m:t>𝑘</m:t>
                    </m:r>
                  </m:oMath>
                </a14:m>
                <a:r>
                  <a:rPr lang="en-US" altLang="en-US" sz="2200" dirty="0"/>
                  <a:t> for some integer </a:t>
                </a:r>
                <a14:m>
                  <m:oMath xmlns:m="http://schemas.openxmlformats.org/officeDocument/2006/math">
                    <m:r>
                      <a:rPr lang="en-US" altLang="en-US" sz="2200" i="1" dirty="0" smtClean="0">
                        <a:latin typeface="Cambria Math" panose="02040503050406030204" pitchFamily="18" charset="0"/>
                      </a:rPr>
                      <m:t>𝑘</m:t>
                    </m:r>
                  </m:oMath>
                </a14:m>
                <a:r>
                  <a:rPr lang="en-US" altLang="en-US" sz="2200" dirty="0"/>
                  <a:t> </a:t>
                </a:r>
                <a:r>
                  <a:rPr lang="en-US" altLang="en-US" sz="2200" dirty="0">
                    <a:solidFill>
                      <a:srgbClr val="006600"/>
                    </a:solidFill>
                  </a:rPr>
                  <a:t>(by the definition of even integer)</a:t>
                </a:r>
              </a:p>
              <a:p>
                <a:pPr marL="982663" indent="-982663">
                  <a:tabLst>
                    <a:tab pos="354013" algn="l"/>
                  </a:tabLst>
                </a:pPr>
                <a:r>
                  <a:rPr lang="en-US" altLang="en-US" sz="2200" dirty="0"/>
                  <a:t>	2.3	But </a:t>
                </a:r>
                <a14:m>
                  <m:oMath xmlns:m="http://schemas.openxmlformats.org/officeDocument/2006/math">
                    <m:r>
                      <a:rPr lang="en-SG" altLang="en-US" sz="2200" b="0" i="1" smtClean="0">
                        <a:latin typeface="Cambria Math" panose="02040503050406030204" pitchFamily="18" charset="0"/>
                      </a:rPr>
                      <m:t>𝐻</m:t>
                    </m:r>
                    <m:d>
                      <m:dPr>
                        <m:ctrlPr>
                          <a:rPr lang="en-SG" altLang="en-US" sz="2200" b="0" i="1" smtClean="0">
                            <a:latin typeface="Cambria Math" panose="02040503050406030204" pitchFamily="18" charset="0"/>
                          </a:rPr>
                        </m:ctrlPr>
                      </m:dPr>
                      <m:e>
                        <m:r>
                          <a:rPr lang="en-SG" altLang="en-US" sz="2200" b="0" i="1" smtClean="0">
                            <a:latin typeface="Cambria Math" panose="02040503050406030204" pitchFamily="18" charset="0"/>
                          </a:rPr>
                          <m:t>𝑘</m:t>
                        </m:r>
                      </m:e>
                    </m:d>
                    <m:r>
                      <a:rPr lang="en-SG" altLang="en-US" sz="2200" b="0" i="1" smtClean="0">
                        <a:latin typeface="Cambria Math" panose="02040503050406030204" pitchFamily="18" charset="0"/>
                      </a:rPr>
                      <m:t>=2</m:t>
                    </m:r>
                    <m:r>
                      <a:rPr lang="en-SG" altLang="en-US" sz="2200" b="0" i="1" smtClean="0">
                        <a:latin typeface="Cambria Math" panose="02040503050406030204" pitchFamily="18" charset="0"/>
                      </a:rPr>
                      <m:t>𝑘</m:t>
                    </m:r>
                    <m:r>
                      <a:rPr lang="en-SG" altLang="en-US" sz="2200" b="0" i="1" smtClean="0">
                        <a:latin typeface="Cambria Math" panose="02040503050406030204" pitchFamily="18" charset="0"/>
                      </a:rPr>
                      <m:t>=</m:t>
                    </m:r>
                    <m:r>
                      <a:rPr lang="en-SG" altLang="en-US" sz="2200" b="0" i="1" smtClean="0">
                        <a:latin typeface="Cambria Math" panose="02040503050406030204" pitchFamily="18" charset="0"/>
                      </a:rPr>
                      <m:t>𝑚</m:t>
                    </m:r>
                  </m:oMath>
                </a14:m>
                <a:r>
                  <a:rPr lang="en-US" altLang="en-US" sz="2200" dirty="0"/>
                  <a:t>. </a:t>
                </a:r>
              </a:p>
              <a:p>
                <a:pPr marL="982663" indent="-982663">
                  <a:tabLst>
                    <a:tab pos="354013" algn="l"/>
                  </a:tabLst>
                </a:pPr>
                <a:r>
                  <a:rPr lang="en-US" altLang="en-US" sz="2200" dirty="0"/>
                  <a:t>	2.4	Thus </a:t>
                </a:r>
                <a14:m>
                  <m:oMath xmlns:m="http://schemas.openxmlformats.org/officeDocument/2006/math">
                    <m:r>
                      <a:rPr lang="en-US" altLang="en-US" sz="2200" i="1" smtClean="0">
                        <a:latin typeface="Cambria Math" panose="02040503050406030204" pitchFamily="18" charset="0"/>
                        <a:ea typeface="Cambria Math" panose="02040503050406030204" pitchFamily="18" charset="0"/>
                      </a:rPr>
                      <m:t>∃</m:t>
                    </m:r>
                    <m:r>
                      <a:rPr lang="en-SG" altLang="en-US" sz="2200" b="0" i="1" smtClean="0">
                        <a:latin typeface="Cambria Math" panose="02040503050406030204" pitchFamily="18" charset="0"/>
                        <a:ea typeface="Cambria Math" panose="02040503050406030204" pitchFamily="18" charset="0"/>
                      </a:rPr>
                      <m:t>𝑘</m:t>
                    </m:r>
                    <m:r>
                      <a:rPr lang="en-SG" altLang="en-US" sz="2200" b="0" i="1" smtClean="0">
                        <a:latin typeface="Cambria Math" panose="02040503050406030204" pitchFamily="18" charset="0"/>
                        <a:ea typeface="Cambria Math" panose="02040503050406030204" pitchFamily="18" charset="0"/>
                      </a:rPr>
                      <m:t>∈</m:t>
                    </m:r>
                    <m:r>
                      <a:rPr lang="en-SG" altLang="en-US" sz="2200" b="0" i="1" smtClean="0">
                        <a:latin typeface="Cambria Math" panose="02040503050406030204" pitchFamily="18" charset="0"/>
                        <a:ea typeface="Cambria Math" panose="02040503050406030204" pitchFamily="18" charset="0"/>
                      </a:rPr>
                      <m:t>ℤ</m:t>
                    </m:r>
                  </m:oMath>
                </a14:m>
                <a:r>
                  <a:rPr lang="en-US" altLang="en-US" sz="2200" dirty="0"/>
                  <a:t> </a:t>
                </a:r>
                <a:r>
                  <a:rPr lang="en-US" altLang="en-US" sz="2200" dirty="0" err="1"/>
                  <a:t>s.t.</a:t>
                </a:r>
                <a:r>
                  <a:rPr lang="en-US" altLang="en-US" sz="2200" dirty="0"/>
                  <a:t> </a:t>
                </a:r>
                <a14:m>
                  <m:oMath xmlns:m="http://schemas.openxmlformats.org/officeDocument/2006/math">
                    <m:r>
                      <a:rPr lang="en-US" altLang="en-US" sz="2200" i="1" dirty="0" smtClean="0">
                        <a:latin typeface="Cambria Math" panose="02040503050406030204" pitchFamily="18" charset="0"/>
                      </a:rPr>
                      <m:t>𝐻</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𝑘</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𝑚</m:t>
                    </m:r>
                  </m:oMath>
                </a14:m>
                <a:r>
                  <a:rPr lang="en-US" altLang="en-US" sz="2200" dirty="0"/>
                  <a:t>. </a:t>
                </a:r>
              </a:p>
              <a:p>
                <a:pPr marL="982663" indent="-982663">
                  <a:spcAft>
                    <a:spcPts val="600"/>
                  </a:spcAft>
                  <a:tabLst>
                    <a:tab pos="354013" algn="l"/>
                  </a:tabLst>
                </a:pPr>
                <a:r>
                  <a:rPr lang="en-US" altLang="en-US" sz="2200" dirty="0"/>
                  <a:t>	2.5	Therefore </a:t>
                </a:r>
                <a14:m>
                  <m:oMath xmlns:m="http://schemas.openxmlformats.org/officeDocument/2006/math">
                    <m:r>
                      <a:rPr lang="en-US" altLang="en-US" sz="2200" i="1" dirty="0" smtClean="0">
                        <a:latin typeface="Cambria Math" panose="02040503050406030204" pitchFamily="18" charset="0"/>
                      </a:rPr>
                      <m:t>𝐻</m:t>
                    </m:r>
                  </m:oMath>
                </a14:m>
                <a:r>
                  <a:rPr lang="en-US" altLang="en-US" sz="2200" dirty="0"/>
                  <a:t> is surjective.</a:t>
                </a:r>
              </a:p>
              <a:p>
                <a:pPr marL="450850" indent="-450850">
                  <a:spcAft>
                    <a:spcPts val="600"/>
                  </a:spcAft>
                  <a:tabLst>
                    <a:tab pos="457200" algn="l"/>
                    <a:tab pos="1371600" algn="l"/>
                    <a:tab pos="1547813" algn="l"/>
                  </a:tabLst>
                </a:pPr>
                <a:r>
                  <a:rPr lang="en-SG" altLang="en-US" sz="2400" dirty="0"/>
                  <a:t>3.	Therefore </a:t>
                </a:r>
                <a14:m>
                  <m:oMath xmlns:m="http://schemas.openxmlformats.org/officeDocument/2006/math">
                    <m:r>
                      <a:rPr lang="en-SG" altLang="en-US" sz="2400" i="1" dirty="0" smtClean="0">
                        <a:latin typeface="Cambria Math" panose="02040503050406030204" pitchFamily="18" charset="0"/>
                      </a:rPr>
                      <m:t>𝐻</m:t>
                    </m:r>
                  </m:oMath>
                </a14:m>
                <a:r>
                  <a:rPr lang="en-SG" altLang="en-US" sz="2400" dirty="0"/>
                  <a:t> is a bijection, and so </a:t>
                </a:r>
                <a14:m>
                  <m:oMath xmlns:m="http://schemas.openxmlformats.org/officeDocument/2006/math">
                    <m:r>
                      <a:rPr lang="en-SG" altLang="en-US" sz="2400" i="1">
                        <a:latin typeface="Cambria Math" panose="02040503050406030204" pitchFamily="18" charset="0"/>
                      </a:rPr>
                      <m:t>2</m:t>
                    </m:r>
                    <m:r>
                      <a:rPr lang="en-SG" altLang="en-US" sz="2400" i="1">
                        <a:latin typeface="Cambria Math" panose="02040503050406030204" pitchFamily="18" charset="0"/>
                        <a:ea typeface="Cambria Math" panose="02040503050406030204" pitchFamily="18" charset="0"/>
                      </a:rPr>
                      <m:t>ℤ</m:t>
                    </m:r>
                  </m:oMath>
                </a14:m>
                <a:r>
                  <a:rPr lang="en-SG" altLang="en-US" sz="2400" dirty="0"/>
                  <a:t> and </a:t>
                </a:r>
                <a14:m>
                  <m:oMath xmlns:m="http://schemas.openxmlformats.org/officeDocument/2006/math">
                    <m:r>
                      <a:rPr lang="en-SG" altLang="en-US" sz="2400" i="1">
                        <a:latin typeface="Cambria Math" panose="02040503050406030204" pitchFamily="18" charset="0"/>
                        <a:ea typeface="Cambria Math" panose="02040503050406030204" pitchFamily="18" charset="0"/>
                      </a:rPr>
                      <m:t>ℤ</m:t>
                    </m:r>
                  </m:oMath>
                </a14:m>
                <a:r>
                  <a:rPr lang="en-SG" altLang="en-US" sz="2400" dirty="0"/>
                  <a:t> have the same cardinality </a:t>
                </a:r>
                <a:r>
                  <a:rPr lang="en-SG" altLang="en-US" sz="2000" dirty="0">
                    <a:solidFill>
                      <a:srgbClr val="006600"/>
                    </a:solidFill>
                  </a:rPr>
                  <a:t>(by Cantor’s definition of cardinality)</a:t>
                </a:r>
                <a:r>
                  <a:rPr lang="en-SG" altLang="en-US" sz="2400" dirty="0"/>
                  <a:t>. </a:t>
                </a:r>
              </a:p>
            </p:txBody>
          </p:sp>
        </mc:Choice>
        <mc:Fallback xmlns="">
          <p:sp>
            <p:nvSpPr>
              <p:cNvPr id="23" name="TextBox 22">
                <a:extLst>
                  <a:ext uri="{FF2B5EF4-FFF2-40B4-BE49-F238E27FC236}">
                    <a16:creationId xmlns:a16="http://schemas.microsoft.com/office/drawing/2014/main" id="{F0494C0C-6F57-4658-ABD6-0313667B0D05}"/>
                  </a:ext>
                </a:extLst>
              </p:cNvPr>
              <p:cNvSpPr txBox="1">
                <a:spLocks noRot="1" noChangeAspect="1" noMove="1" noResize="1" noEditPoints="1" noAdjustHandles="1" noChangeArrowheads="1" noChangeShapeType="1" noTextEdit="1"/>
              </p:cNvSpPr>
              <p:nvPr/>
            </p:nvSpPr>
            <p:spPr>
              <a:xfrm>
                <a:off x="435347" y="1108791"/>
                <a:ext cx="8285743" cy="4770537"/>
              </a:xfrm>
              <a:prstGeom prst="rect">
                <a:avLst/>
              </a:prstGeom>
              <a:blipFill>
                <a:blip r:embed="rId4"/>
                <a:stretch>
                  <a:fillRect l="-1176" t="-1151" b="-2046"/>
                </a:stretch>
              </a:blipFill>
              <a:ln>
                <a:noFill/>
              </a:ln>
            </p:spPr>
            <p:txBody>
              <a:bodyPr/>
              <a:lstStyle/>
              <a:p>
                <a:r>
                  <a:rPr lang="en-SG">
                    <a:noFill/>
                  </a:rPr>
                  <a:t> </a:t>
                </a:r>
              </a:p>
            </p:txBody>
          </p:sp>
        </mc:Fallback>
      </mc:AlternateContent>
      <p:sp>
        <p:nvSpPr>
          <p:cNvPr id="20" name="Oval 19">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a:extLst>
              <a:ext uri="{FF2B5EF4-FFF2-40B4-BE49-F238E27FC236}">
                <a16:creationId xmlns:a16="http://schemas.microsoft.com/office/drawing/2014/main" id="{40C1EE6B-B175-4786-BD46-640C5261B857}"/>
              </a:ext>
            </a:extLst>
          </p:cNvPr>
          <p:cNvSpPr/>
          <p:nvPr/>
        </p:nvSpPr>
        <p:spPr>
          <a:xfrm>
            <a:off x="6447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a:extLst>
              <a:ext uri="{FF2B5EF4-FFF2-40B4-BE49-F238E27FC236}">
                <a16:creationId xmlns:a16="http://schemas.microsoft.com/office/drawing/2014/main" id="{5369EED6-5D71-4F95-8055-F2F6F23593A7}"/>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04E3E5C2-6D9B-4D51-B9CF-591F3B717476}"/>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CFF071A9-DCD3-40D8-BE36-38CEA724207D}"/>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D9EF87D-959B-41D1-9F0E-9D1B349A1AB0}"/>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D7EE269B-73D8-4D2F-A88F-BB7DD4BBDD7E}"/>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013D4511-9876-4F39-8EC0-09049435843A}"/>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507FBC8D-A60E-4DFC-AD9E-4A306B7841A1}"/>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E0B34AB0-45FD-4B47-8AAA-0EAF1A336330}"/>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E10556CB-DA54-4310-89E0-3D522E336BEF}"/>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DD7AAFCC-EDCB-41D9-A63C-729F3A8773C8}"/>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86399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 pos="6726238" algn="l"/>
              </a:tabLst>
            </a:pPr>
            <a:r>
              <a:rPr lang="en-SG" sz="900" dirty="0">
                <a:solidFill>
                  <a:schemeClr val="bg1"/>
                </a:solidFill>
              </a:rPr>
              <a:t>	 </a:t>
            </a:r>
            <a:r>
              <a:rPr lang="en-SG" sz="1200" b="1" dirty="0">
                <a:solidFill>
                  <a:schemeClr val="accent4">
                    <a:lumMod val="40000"/>
                    <a:lumOff val="60000"/>
                  </a:schemeClr>
                </a:solidFill>
              </a:rPr>
              <a:t>Cardinality</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p:txBody>
      </p:sp>
      <mc:AlternateContent xmlns:mc="http://schemas.openxmlformats.org/markup-compatibility/2006" xmlns:a14="http://schemas.microsoft.com/office/drawing/2010/main">
        <mc:Choice Requires="a14">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Cardinality: </a:t>
                </a:r>
                <a14:m>
                  <m:oMath xmlns:m="http://schemas.openxmlformats.org/officeDocument/2006/math">
                    <m:d>
                      <m:dPr>
                        <m:begChr m:val="|"/>
                        <m:endChr m:val="|"/>
                        <m:ctrlPr>
                          <a:rPr lang="en-SG" sz="1400" i="1">
                            <a:solidFill>
                              <a:schemeClr val="bg1"/>
                            </a:solidFill>
                            <a:latin typeface="Cambria Math" panose="02040503050406030204" pitchFamily="18" charset="0"/>
                          </a:rPr>
                        </m:ctrlPr>
                      </m:dPr>
                      <m:e>
                        <m:r>
                          <a:rPr lang="en-SG" sz="1400" i="1">
                            <a:solidFill>
                              <a:schemeClr val="bg1"/>
                            </a:solidFill>
                            <a:latin typeface="Cambria Math" panose="02040503050406030204" pitchFamily="18" charset="0"/>
                          </a:rPr>
                          <m:t>2</m:t>
                        </m:r>
                        <m:r>
                          <a:rPr lang="en-SG" sz="1400" i="1">
                            <a:solidFill>
                              <a:schemeClr val="bg1"/>
                            </a:solidFill>
                            <a:latin typeface="Cambria Math" panose="02040503050406030204" pitchFamily="18" charset="0"/>
                            <a:ea typeface="Cambria Math" panose="02040503050406030204" pitchFamily="18" charset="0"/>
                          </a:rPr>
                          <m:t>ℤ</m:t>
                        </m:r>
                      </m:e>
                    </m:d>
                    <m:r>
                      <a:rPr lang="en-SG" sz="1400" i="1">
                        <a:solidFill>
                          <a:schemeClr val="bg1"/>
                        </a:solidFill>
                        <a:latin typeface="Cambria Math" panose="02040503050406030204" pitchFamily="18" charset="0"/>
                        <a:ea typeface="Cambria Math" panose="02040503050406030204" pitchFamily="18" charset="0"/>
                      </a:rPr>
                      <m:t>=|</m:t>
                    </m:r>
                    <m:r>
                      <a:rPr lang="en-SG" sz="1400" i="1">
                        <a:solidFill>
                          <a:schemeClr val="bg1"/>
                        </a:solidFill>
                        <a:latin typeface="Cambria Math" panose="02040503050406030204" pitchFamily="18" charset="0"/>
                        <a:ea typeface="Cambria Math" panose="02040503050406030204" pitchFamily="18" charset="0"/>
                      </a:rPr>
                      <m:t>ℤ</m:t>
                    </m:r>
                    <m:r>
                      <a:rPr lang="en-SG" sz="1400" i="1">
                        <a:solidFill>
                          <a:schemeClr val="bg1"/>
                        </a:solidFill>
                        <a:latin typeface="Cambria Math" panose="02040503050406030204" pitchFamily="18" charset="0"/>
                        <a:ea typeface="Cambria Math" panose="02040503050406030204" pitchFamily="18" charset="0"/>
                      </a:rPr>
                      <m:t>|</m:t>
                    </m:r>
                  </m:oMath>
                </a14:m>
                <a:r>
                  <a:rPr lang="en-SG" sz="1400" dirty="0">
                    <a:solidFill>
                      <a:schemeClr val="bg1"/>
                    </a:solidFill>
                  </a:rPr>
                  <a:t> </a:t>
                </a:r>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SG">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A9CA472-2F71-4903-A70A-E098032D106F}"/>
                  </a:ext>
                </a:extLst>
              </p:cNvPr>
              <p:cNvSpPr txBox="1"/>
              <p:nvPr/>
            </p:nvSpPr>
            <p:spPr>
              <a:xfrm>
                <a:off x="426627" y="1081967"/>
                <a:ext cx="8290746" cy="830997"/>
              </a:xfrm>
              <a:prstGeom prst="rect">
                <a:avLst/>
              </a:prstGeom>
              <a:solidFill>
                <a:schemeClr val="accent6">
                  <a:lumMod val="20000"/>
                  <a:lumOff val="80000"/>
                </a:schemeClr>
              </a:solidFill>
              <a:ln>
                <a:noFill/>
              </a:ln>
            </p:spPr>
            <p:txBody>
              <a:bodyPr wrap="square" rtlCol="0">
                <a:spAutoFit/>
              </a:bodyPr>
              <a:lstStyle/>
              <a:p>
                <a:pPr>
                  <a:spcAft>
                    <a:spcPts val="600"/>
                  </a:spcAft>
                </a:pPr>
                <a:r>
                  <a:rPr lang="en-SG" altLang="en-US" sz="2400" dirty="0"/>
                  <a:t>Note that </a:t>
                </a:r>
                <a14:m>
                  <m:oMath xmlns:m="http://schemas.openxmlformats.org/officeDocument/2006/math">
                    <m:r>
                      <a:rPr lang="en-SG" altLang="en-US" sz="2400" b="0" i="1" smtClean="0">
                        <a:latin typeface="Cambria Math" panose="02040503050406030204" pitchFamily="18" charset="0"/>
                      </a:rPr>
                      <m:t>2</m:t>
                    </m:r>
                    <m:r>
                      <a:rPr lang="en-SG" altLang="en-US" sz="2400" i="1">
                        <a:latin typeface="Cambria Math" panose="02040503050406030204" pitchFamily="18" charset="0"/>
                        <a:ea typeface="Cambria Math" panose="02040503050406030204" pitchFamily="18" charset="0"/>
                      </a:rPr>
                      <m:t>ℤ</m:t>
                    </m:r>
                  </m:oMath>
                </a14:m>
                <a:r>
                  <a:rPr lang="en-SG" altLang="en-US" sz="2400" dirty="0"/>
                  <a:t> is a proper subset of </a:t>
                </a:r>
                <a14:m>
                  <m:oMath xmlns:m="http://schemas.openxmlformats.org/officeDocument/2006/math">
                    <m:r>
                      <a:rPr lang="en-SG" altLang="en-US" sz="2400" i="1">
                        <a:latin typeface="Cambria Math" panose="02040503050406030204" pitchFamily="18" charset="0"/>
                        <a:ea typeface="Cambria Math" panose="02040503050406030204" pitchFamily="18" charset="0"/>
                      </a:rPr>
                      <m:t>ℤ</m:t>
                    </m:r>
                  </m:oMath>
                </a14:m>
                <a:r>
                  <a:rPr lang="en-SG" altLang="en-US" sz="2400" dirty="0"/>
                  <a:t>, that is, </a:t>
                </a:r>
                <a14:m>
                  <m:oMath xmlns:m="http://schemas.openxmlformats.org/officeDocument/2006/math">
                    <m:r>
                      <a:rPr lang="en-SG" altLang="en-US" sz="2400" i="1">
                        <a:latin typeface="Cambria Math" panose="02040503050406030204" pitchFamily="18" charset="0"/>
                      </a:rPr>
                      <m:t>2</m:t>
                    </m:r>
                    <m:r>
                      <a:rPr lang="en-SG" altLang="en-US" sz="2400" i="1">
                        <a:latin typeface="Cambria Math" panose="02040503050406030204" pitchFamily="18" charset="0"/>
                        <a:ea typeface="Cambria Math" panose="02040503050406030204" pitchFamily="18" charset="0"/>
                      </a:rPr>
                      <m:t>ℤ</m:t>
                    </m:r>
                    <m:r>
                      <a:rPr lang="en-SG" altLang="en-US" sz="2400" i="1" smtClean="0">
                        <a:latin typeface="Cambria Math" panose="02040503050406030204" pitchFamily="18" charset="0"/>
                        <a:ea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ℤ</m:t>
                    </m:r>
                  </m:oMath>
                </a14:m>
                <a:r>
                  <a:rPr lang="en-SG" altLang="en-US" sz="2400" dirty="0"/>
                  <a:t> and </a:t>
                </a:r>
                <a14:m>
                  <m:oMath xmlns:m="http://schemas.openxmlformats.org/officeDocument/2006/math">
                    <m:r>
                      <a:rPr lang="en-SG" altLang="en-US" sz="2400" i="1">
                        <a:latin typeface="Cambria Math" panose="02040503050406030204" pitchFamily="18" charset="0"/>
                      </a:rPr>
                      <m:t>2</m:t>
                    </m:r>
                    <m:r>
                      <a:rPr lang="en-SG" altLang="en-US" sz="2400" i="1">
                        <a:latin typeface="Cambria Math" panose="02040503050406030204" pitchFamily="18" charset="0"/>
                        <a:ea typeface="Cambria Math" panose="02040503050406030204" pitchFamily="18" charset="0"/>
                      </a:rPr>
                      <m:t>ℤ</m:t>
                    </m:r>
                    <m:r>
                      <a:rPr lang="en-SG" altLang="en-US" sz="2400" i="1" smtClean="0">
                        <a:latin typeface="Cambria Math" panose="02040503050406030204" pitchFamily="18" charset="0"/>
                        <a:ea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ℤ</m:t>
                    </m:r>
                  </m:oMath>
                </a14:m>
                <a:r>
                  <a:rPr lang="en-SG" altLang="en-US" sz="2400" dirty="0"/>
                  <a:t>. And yet </a:t>
                </a:r>
                <a14:m>
                  <m:oMath xmlns:m="http://schemas.openxmlformats.org/officeDocument/2006/math">
                    <m:d>
                      <m:dPr>
                        <m:begChr m:val="|"/>
                        <m:endChr m:val="|"/>
                        <m:ctrlPr>
                          <a:rPr lang="en-SG" altLang="en-US" sz="2400" b="0" i="1" smtClean="0">
                            <a:latin typeface="Cambria Math" panose="02040503050406030204" pitchFamily="18" charset="0"/>
                          </a:rPr>
                        </m:ctrlPr>
                      </m:dPr>
                      <m:e>
                        <m:r>
                          <a:rPr lang="en-SG" altLang="en-US" sz="2400" i="1">
                            <a:latin typeface="Cambria Math" panose="02040503050406030204" pitchFamily="18" charset="0"/>
                          </a:rPr>
                          <m:t>2</m:t>
                        </m:r>
                        <m:r>
                          <a:rPr lang="en-SG" altLang="en-US" sz="2400" i="1">
                            <a:latin typeface="Cambria Math" panose="02040503050406030204" pitchFamily="18" charset="0"/>
                            <a:ea typeface="Cambria Math" panose="02040503050406030204" pitchFamily="18" charset="0"/>
                          </a:rPr>
                          <m:t>ℤ</m:t>
                        </m:r>
                      </m:e>
                    </m:d>
                    <m:r>
                      <a:rPr lang="en-SG" altLang="en-US" sz="2400" b="0" i="1" smtClean="0">
                        <a:latin typeface="Cambria Math" panose="02040503050406030204" pitchFamily="18" charset="0"/>
                        <a:ea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ℤ</m:t>
                    </m:r>
                    <m:r>
                      <a:rPr lang="en-SG" altLang="en-US" sz="2400" b="0" i="1" smtClean="0">
                        <a:latin typeface="Cambria Math" panose="02040503050406030204" pitchFamily="18" charset="0"/>
                        <a:ea typeface="Cambria Math" panose="02040503050406030204" pitchFamily="18" charset="0"/>
                      </a:rPr>
                      <m:t>|</m:t>
                    </m:r>
                  </m:oMath>
                </a14:m>
                <a:r>
                  <a:rPr lang="en-SG" altLang="en-US" sz="2400" dirty="0"/>
                  <a:t>! How strange!</a:t>
                </a:r>
              </a:p>
            </p:txBody>
          </p:sp>
        </mc:Choice>
        <mc:Fallback xmlns="">
          <p:sp>
            <p:nvSpPr>
              <p:cNvPr id="20" name="TextBox 19">
                <a:extLst>
                  <a:ext uri="{FF2B5EF4-FFF2-40B4-BE49-F238E27FC236}">
                    <a16:creationId xmlns:a16="http://schemas.microsoft.com/office/drawing/2014/main" id="{8A9CA472-2F71-4903-A70A-E098032D106F}"/>
                  </a:ext>
                </a:extLst>
              </p:cNvPr>
              <p:cNvSpPr txBox="1">
                <a:spLocks noRot="1" noChangeAspect="1" noMove="1" noResize="1" noEditPoints="1" noAdjustHandles="1" noChangeArrowheads="1" noChangeShapeType="1" noTextEdit="1"/>
              </p:cNvSpPr>
              <p:nvPr/>
            </p:nvSpPr>
            <p:spPr>
              <a:xfrm>
                <a:off x="426627" y="1081967"/>
                <a:ext cx="8290746" cy="830997"/>
              </a:xfrm>
              <a:prstGeom prst="rect">
                <a:avLst/>
              </a:prstGeom>
              <a:blipFill>
                <a:blip r:embed="rId4"/>
                <a:stretch>
                  <a:fillRect l="-1176" t="-5839" r="-1029" b="-15328"/>
                </a:stretch>
              </a:blipFill>
              <a:ln>
                <a:noFill/>
              </a:ln>
            </p:spPr>
            <p:txBody>
              <a:bodyPr/>
              <a:lstStyle/>
              <a:p>
                <a:r>
                  <a:rPr lang="en-SG">
                    <a:noFill/>
                  </a:rPr>
                  <a:t> </a:t>
                </a:r>
              </a:p>
            </p:txBody>
          </p:sp>
        </mc:Fallback>
      </mc:AlternateContent>
      <p:grpSp>
        <p:nvGrpSpPr>
          <p:cNvPr id="8" name="Group 7">
            <a:extLst>
              <a:ext uri="{FF2B5EF4-FFF2-40B4-BE49-F238E27FC236}">
                <a16:creationId xmlns:a16="http://schemas.microsoft.com/office/drawing/2014/main" id="{7E5A8324-E88C-4736-9D9B-A734DE1F325F}"/>
              </a:ext>
            </a:extLst>
          </p:cNvPr>
          <p:cNvGrpSpPr/>
          <p:nvPr/>
        </p:nvGrpSpPr>
        <p:grpSpPr>
          <a:xfrm>
            <a:off x="2641879" y="2141715"/>
            <a:ext cx="3522381" cy="1793126"/>
            <a:chOff x="2420277" y="2519482"/>
            <a:chExt cx="3864503" cy="1967289"/>
          </a:xfrm>
        </p:grpSpPr>
        <p:pic>
          <p:nvPicPr>
            <p:cNvPr id="3" name="Picture 2">
              <a:extLst>
                <a:ext uri="{FF2B5EF4-FFF2-40B4-BE49-F238E27FC236}">
                  <a16:creationId xmlns:a16="http://schemas.microsoft.com/office/drawing/2014/main" id="{443F9116-ECE2-44FB-B803-62F9B134B6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0277" y="2519482"/>
              <a:ext cx="2151723" cy="1967289"/>
            </a:xfrm>
            <a:prstGeom prst="rect">
              <a:avLst/>
            </a:prstGeom>
          </p:spPr>
        </p:pic>
        <p:pic>
          <p:nvPicPr>
            <p:cNvPr id="7" name="Picture 6">
              <a:extLst>
                <a:ext uri="{FF2B5EF4-FFF2-40B4-BE49-F238E27FC236}">
                  <a16:creationId xmlns:a16="http://schemas.microsoft.com/office/drawing/2014/main" id="{053BEE82-0384-4AAE-95EF-9D4DD668186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076" y="2610620"/>
              <a:ext cx="1441704" cy="1865376"/>
            </a:xfrm>
            <a:prstGeom prst="rect">
              <a:avLst/>
            </a:prstGeom>
          </p:spPr>
        </p:pic>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D737EEA-2AD8-46D3-B60C-3756C63D1DEC}"/>
                  </a:ext>
                </a:extLst>
              </p:cNvPr>
              <p:cNvSpPr txBox="1"/>
              <p:nvPr/>
            </p:nvSpPr>
            <p:spPr>
              <a:xfrm>
                <a:off x="369739" y="4236841"/>
                <a:ext cx="8100227" cy="2015936"/>
              </a:xfrm>
              <a:prstGeom prst="rect">
                <a:avLst/>
              </a:prstGeom>
              <a:noFill/>
              <a:ln>
                <a:noFill/>
              </a:ln>
            </p:spPr>
            <p:txBody>
              <a:bodyPr wrap="square" rtlCol="0">
                <a:spAutoFit/>
              </a:bodyPr>
              <a:lstStyle/>
              <a:p>
                <a:pPr>
                  <a:spcAft>
                    <a:spcPts val="600"/>
                  </a:spcAft>
                </a:pPr>
                <a:r>
                  <a:rPr lang="en-SG" altLang="en-US" sz="2400" dirty="0"/>
                  <a:t>For a finite set </a:t>
                </a:r>
                <a14:m>
                  <m:oMath xmlns:m="http://schemas.openxmlformats.org/officeDocument/2006/math">
                    <m:r>
                      <a:rPr lang="en-SG" altLang="en-US" sz="2400" i="1" dirty="0" smtClean="0">
                        <a:latin typeface="Cambria Math" panose="02040503050406030204" pitchFamily="18" charset="0"/>
                      </a:rPr>
                      <m:t>𝐴</m:t>
                    </m:r>
                  </m:oMath>
                </a14:m>
                <a:r>
                  <a:rPr lang="en-SG" altLang="en-US" sz="2400" dirty="0"/>
                  <a:t>, any proper subset </a:t>
                </a:r>
                <a14:m>
                  <m:oMath xmlns:m="http://schemas.openxmlformats.org/officeDocument/2006/math">
                    <m:r>
                      <a:rPr lang="en-SG" altLang="en-US" sz="2400" i="1" dirty="0" smtClean="0">
                        <a:latin typeface="Cambria Math" panose="02040503050406030204" pitchFamily="18" charset="0"/>
                      </a:rPr>
                      <m:t>𝐵</m:t>
                    </m:r>
                  </m:oMath>
                </a14:m>
                <a:r>
                  <a:rPr lang="en-SG" altLang="en-US" sz="2400" dirty="0"/>
                  <a:t> of </a:t>
                </a:r>
                <a14:m>
                  <m:oMath xmlns:m="http://schemas.openxmlformats.org/officeDocument/2006/math">
                    <m:r>
                      <a:rPr lang="en-SG" altLang="en-US" sz="2400" i="1" dirty="0" smtClean="0">
                        <a:latin typeface="Cambria Math" panose="02040503050406030204" pitchFamily="18" charset="0"/>
                      </a:rPr>
                      <m:t>𝐴</m:t>
                    </m:r>
                  </m:oMath>
                </a14:m>
                <a:r>
                  <a:rPr lang="en-SG" altLang="en-US" sz="2400" dirty="0"/>
                  <a:t> will have </a:t>
                </a:r>
                <a14:m>
                  <m:oMath xmlns:m="http://schemas.openxmlformats.org/officeDocument/2006/math">
                    <m:d>
                      <m:dPr>
                        <m:begChr m:val="|"/>
                        <m:endChr m:val="|"/>
                        <m:ctrlPr>
                          <a:rPr lang="en-SG" altLang="en-US" sz="2400" b="0" i="1" smtClean="0">
                            <a:latin typeface="Cambria Math" panose="02040503050406030204" pitchFamily="18" charset="0"/>
                          </a:rPr>
                        </m:ctrlPr>
                      </m:dPr>
                      <m:e>
                        <m:r>
                          <a:rPr lang="en-SG" altLang="en-US" sz="2400" b="0" i="1" smtClean="0">
                            <a:latin typeface="Cambria Math" panose="02040503050406030204" pitchFamily="18" charset="0"/>
                          </a:rPr>
                          <m:t>𝐵</m:t>
                        </m:r>
                      </m:e>
                    </m:d>
                    <m:r>
                      <a:rPr lang="en-SG" altLang="en-US" sz="2400" b="0" i="1" smtClean="0">
                        <a:latin typeface="Cambria Math" panose="02040503050406030204" pitchFamily="18" charset="0"/>
                      </a:rPr>
                      <m:t>&lt;|</m:t>
                    </m:r>
                    <m:r>
                      <a:rPr lang="en-SG" altLang="en-US" sz="2400" b="0" i="1" smtClean="0">
                        <a:latin typeface="Cambria Math" panose="02040503050406030204" pitchFamily="18" charset="0"/>
                      </a:rPr>
                      <m:t>𝐴</m:t>
                    </m:r>
                    <m:r>
                      <a:rPr lang="en-SG" altLang="en-US" sz="2400" b="0" i="1" smtClean="0">
                        <a:latin typeface="Cambria Math" panose="02040503050406030204" pitchFamily="18" charset="0"/>
                      </a:rPr>
                      <m:t>|</m:t>
                    </m:r>
                  </m:oMath>
                </a14:m>
                <a:r>
                  <a:rPr lang="en-SG" altLang="en-US" sz="2400" dirty="0"/>
                  <a:t>. But this is </a:t>
                </a:r>
                <a:r>
                  <a:rPr lang="en-SG" altLang="en-US" sz="2400" u="sng" dirty="0">
                    <a:solidFill>
                      <a:srgbClr val="C00000"/>
                    </a:solidFill>
                  </a:rPr>
                  <a:t>not true</a:t>
                </a:r>
                <a:r>
                  <a:rPr lang="en-SG" altLang="en-US" sz="2400" dirty="0">
                    <a:solidFill>
                      <a:srgbClr val="C00000"/>
                    </a:solidFill>
                  </a:rPr>
                  <a:t> </a:t>
                </a:r>
                <a:r>
                  <a:rPr lang="en-SG" altLang="en-US" sz="2400" dirty="0"/>
                  <a:t>for infinite sets.</a:t>
                </a:r>
              </a:p>
              <a:p>
                <a:pPr>
                  <a:spcAft>
                    <a:spcPts val="600"/>
                  </a:spcAft>
                </a:pPr>
                <a:r>
                  <a:rPr lang="en-SG" altLang="en-US" sz="2400" dirty="0"/>
                  <a:t>Some mathematicians have proposed to use this as the definition of an infinite set. That is, a set </a:t>
                </a:r>
                <a14:m>
                  <m:oMath xmlns:m="http://schemas.openxmlformats.org/officeDocument/2006/math">
                    <m:r>
                      <a:rPr lang="en-SG" altLang="en-US" sz="2400" i="1" dirty="0" smtClean="0">
                        <a:latin typeface="Cambria Math" panose="02040503050406030204" pitchFamily="18" charset="0"/>
                      </a:rPr>
                      <m:t>𝐴</m:t>
                    </m:r>
                  </m:oMath>
                </a14:m>
                <a:r>
                  <a:rPr lang="en-SG" altLang="en-US" sz="2400" dirty="0"/>
                  <a:t> is infinite </a:t>
                </a:r>
                <a:r>
                  <a:rPr lang="en-SG" altLang="en-US" sz="2400" dirty="0" err="1"/>
                  <a:t>iff</a:t>
                </a:r>
                <a:r>
                  <a:rPr lang="en-SG" altLang="en-US" sz="2400" dirty="0"/>
                  <a:t> there exists a set </a:t>
                </a:r>
                <a14:m>
                  <m:oMath xmlns:m="http://schemas.openxmlformats.org/officeDocument/2006/math">
                    <m:r>
                      <a:rPr lang="en-SG" altLang="en-US" sz="2400" i="1" dirty="0" smtClean="0">
                        <a:latin typeface="Cambria Math" panose="02040503050406030204" pitchFamily="18" charset="0"/>
                      </a:rPr>
                      <m:t>𝐵</m:t>
                    </m:r>
                  </m:oMath>
                </a14:m>
                <a:r>
                  <a:rPr lang="en-SG" altLang="en-US" sz="2400" dirty="0"/>
                  <a:t> such that </a:t>
                </a:r>
                <a14:m>
                  <m:oMath xmlns:m="http://schemas.openxmlformats.org/officeDocument/2006/math">
                    <m:d>
                      <m:dPr>
                        <m:ctrlPr>
                          <a:rPr lang="en-SG" altLang="en-US" sz="2400" b="0" i="1" smtClean="0">
                            <a:latin typeface="Cambria Math" panose="02040503050406030204" pitchFamily="18" charset="0"/>
                          </a:rPr>
                        </m:ctrlPr>
                      </m:dPr>
                      <m:e>
                        <m:r>
                          <a:rPr lang="en-SG" altLang="en-US" sz="2400" b="0" i="1" smtClean="0">
                            <a:latin typeface="Cambria Math" panose="02040503050406030204" pitchFamily="18" charset="0"/>
                          </a:rPr>
                          <m:t>𝐵</m:t>
                        </m:r>
                        <m:r>
                          <a:rPr lang="en-SG" altLang="en-US" sz="2400" b="0" i="1" smtClean="0">
                            <a:latin typeface="Cambria Math" panose="02040503050406030204" pitchFamily="18" charset="0"/>
                            <a:ea typeface="Cambria Math" panose="02040503050406030204" pitchFamily="18" charset="0"/>
                          </a:rPr>
                          <m:t>⊆</m:t>
                        </m:r>
                        <m:r>
                          <a:rPr lang="en-SG" altLang="en-US" sz="2400" b="0" i="1" smtClean="0">
                            <a:latin typeface="Cambria Math" panose="02040503050406030204" pitchFamily="18" charset="0"/>
                            <a:ea typeface="Cambria Math" panose="02040503050406030204" pitchFamily="18" charset="0"/>
                          </a:rPr>
                          <m:t>𝐴</m:t>
                        </m:r>
                      </m:e>
                    </m:d>
                    <m:r>
                      <a:rPr lang="en-SG" altLang="en-US" sz="2400" b="0" i="1" smtClean="0">
                        <a:latin typeface="Cambria Math" panose="02040503050406030204" pitchFamily="18" charset="0"/>
                        <a:ea typeface="Cambria Math" panose="02040503050406030204" pitchFamily="18" charset="0"/>
                      </a:rPr>
                      <m:t>∧</m:t>
                    </m:r>
                    <m:d>
                      <m:dPr>
                        <m:ctrlPr>
                          <a:rPr lang="en-SG" altLang="en-US" sz="2400" b="0" i="1" smtClean="0">
                            <a:latin typeface="Cambria Math" panose="02040503050406030204" pitchFamily="18" charset="0"/>
                            <a:ea typeface="Cambria Math" panose="02040503050406030204" pitchFamily="18" charset="0"/>
                          </a:rPr>
                        </m:ctrlPr>
                      </m:dPr>
                      <m:e>
                        <m:r>
                          <a:rPr lang="en-SG" altLang="en-US" sz="2400" b="0" i="1" smtClean="0">
                            <a:latin typeface="Cambria Math" panose="02040503050406030204" pitchFamily="18" charset="0"/>
                            <a:ea typeface="Cambria Math" panose="02040503050406030204" pitchFamily="18" charset="0"/>
                          </a:rPr>
                          <m:t>𝐵</m:t>
                        </m:r>
                        <m:r>
                          <a:rPr lang="en-SG" altLang="en-US" sz="2400" b="0" i="1" smtClean="0">
                            <a:latin typeface="Cambria Math" panose="02040503050406030204" pitchFamily="18" charset="0"/>
                            <a:ea typeface="Cambria Math" panose="02040503050406030204" pitchFamily="18" charset="0"/>
                          </a:rPr>
                          <m:t>≠</m:t>
                        </m:r>
                        <m:r>
                          <a:rPr lang="en-SG" altLang="en-US" sz="2400" b="0" i="1" smtClean="0">
                            <a:latin typeface="Cambria Math" panose="02040503050406030204" pitchFamily="18" charset="0"/>
                            <a:ea typeface="Cambria Math" panose="02040503050406030204" pitchFamily="18" charset="0"/>
                          </a:rPr>
                          <m:t>𝐴</m:t>
                        </m:r>
                      </m:e>
                    </m:d>
                    <m:r>
                      <a:rPr lang="en-SG" altLang="en-US" sz="2400" b="0" i="1" smtClean="0">
                        <a:latin typeface="Cambria Math" panose="02040503050406030204" pitchFamily="18" charset="0"/>
                        <a:ea typeface="Cambria Math" panose="02040503050406030204" pitchFamily="18" charset="0"/>
                      </a:rPr>
                      <m:t>∧</m:t>
                    </m:r>
                    <m:d>
                      <m:dPr>
                        <m:ctrlPr>
                          <a:rPr lang="en-SG" altLang="en-US" sz="2400" b="0" i="1" smtClean="0">
                            <a:latin typeface="Cambria Math" panose="02040503050406030204" pitchFamily="18" charset="0"/>
                            <a:ea typeface="Cambria Math" panose="02040503050406030204" pitchFamily="18" charset="0"/>
                          </a:rPr>
                        </m:ctrlPr>
                      </m:dPr>
                      <m:e>
                        <m:d>
                          <m:dPr>
                            <m:begChr m:val="|"/>
                            <m:endChr m:val="|"/>
                            <m:ctrlPr>
                              <a:rPr lang="en-SG" altLang="en-US" sz="2400" b="0" i="1" smtClean="0">
                                <a:latin typeface="Cambria Math" panose="02040503050406030204" pitchFamily="18" charset="0"/>
                                <a:ea typeface="Cambria Math" panose="02040503050406030204" pitchFamily="18" charset="0"/>
                              </a:rPr>
                            </m:ctrlPr>
                          </m:dPr>
                          <m:e>
                            <m:r>
                              <a:rPr lang="en-SG" altLang="en-US" sz="2400" b="0" i="1" smtClean="0">
                                <a:latin typeface="Cambria Math" panose="02040503050406030204" pitchFamily="18" charset="0"/>
                                <a:ea typeface="Cambria Math" panose="02040503050406030204" pitchFamily="18" charset="0"/>
                              </a:rPr>
                              <m:t>𝐵</m:t>
                            </m:r>
                          </m:e>
                        </m:d>
                        <m:r>
                          <a:rPr lang="en-SG" altLang="en-US" sz="2400" b="0" i="1" smtClean="0">
                            <a:latin typeface="Cambria Math" panose="02040503050406030204" pitchFamily="18" charset="0"/>
                            <a:ea typeface="Cambria Math" panose="02040503050406030204" pitchFamily="18" charset="0"/>
                          </a:rPr>
                          <m:t>=</m:t>
                        </m:r>
                        <m:d>
                          <m:dPr>
                            <m:begChr m:val="|"/>
                            <m:endChr m:val="|"/>
                            <m:ctrlPr>
                              <a:rPr lang="en-SG" altLang="en-US" sz="2400" b="0" i="1" smtClean="0">
                                <a:latin typeface="Cambria Math" panose="02040503050406030204" pitchFamily="18" charset="0"/>
                                <a:ea typeface="Cambria Math" panose="02040503050406030204" pitchFamily="18" charset="0"/>
                              </a:rPr>
                            </m:ctrlPr>
                          </m:dPr>
                          <m:e>
                            <m:r>
                              <a:rPr lang="en-SG" altLang="en-US" sz="2400" b="0" i="1" smtClean="0">
                                <a:latin typeface="Cambria Math" panose="02040503050406030204" pitchFamily="18" charset="0"/>
                                <a:ea typeface="Cambria Math" panose="02040503050406030204" pitchFamily="18" charset="0"/>
                              </a:rPr>
                              <m:t>𝐴</m:t>
                            </m:r>
                          </m:e>
                        </m:d>
                      </m:e>
                    </m:d>
                    <m:r>
                      <a:rPr lang="en-SG" altLang="en-US" sz="2400" b="0" i="1" smtClean="0">
                        <a:latin typeface="Cambria Math" panose="02040503050406030204" pitchFamily="18" charset="0"/>
                        <a:ea typeface="Cambria Math" panose="02040503050406030204" pitchFamily="18" charset="0"/>
                      </a:rPr>
                      <m:t>.</m:t>
                    </m:r>
                  </m:oMath>
                </a14:m>
                <a:endParaRPr lang="en-SG" altLang="en-US" sz="2400" dirty="0"/>
              </a:p>
            </p:txBody>
          </p:sp>
        </mc:Choice>
        <mc:Fallback xmlns="">
          <p:sp>
            <p:nvSpPr>
              <p:cNvPr id="26" name="TextBox 25">
                <a:extLst>
                  <a:ext uri="{FF2B5EF4-FFF2-40B4-BE49-F238E27FC236}">
                    <a16:creationId xmlns:a16="http://schemas.microsoft.com/office/drawing/2014/main" id="{CD737EEA-2AD8-46D3-B60C-3756C63D1DEC}"/>
                  </a:ext>
                </a:extLst>
              </p:cNvPr>
              <p:cNvSpPr txBox="1">
                <a:spLocks noRot="1" noChangeAspect="1" noMove="1" noResize="1" noEditPoints="1" noAdjustHandles="1" noChangeArrowheads="1" noChangeShapeType="1" noTextEdit="1"/>
              </p:cNvSpPr>
              <p:nvPr/>
            </p:nvSpPr>
            <p:spPr>
              <a:xfrm>
                <a:off x="369739" y="4236841"/>
                <a:ext cx="8100227" cy="2015936"/>
              </a:xfrm>
              <a:prstGeom prst="rect">
                <a:avLst/>
              </a:prstGeom>
              <a:blipFill>
                <a:blip r:embed="rId7"/>
                <a:stretch>
                  <a:fillRect l="-1205" t="-2417" b="-5740"/>
                </a:stretch>
              </a:blipFill>
              <a:ln>
                <a:noFill/>
              </a:ln>
            </p:spPr>
            <p:txBody>
              <a:bodyPr/>
              <a:lstStyle/>
              <a:p>
                <a:r>
                  <a:rPr lang="en-SG">
                    <a:noFill/>
                  </a:rPr>
                  <a:t> </a:t>
                </a:r>
              </a:p>
            </p:txBody>
          </p:sp>
        </mc:Fallback>
      </mc:AlternateContent>
      <p:sp>
        <p:nvSpPr>
          <p:cNvPr id="24" name="Oval 23">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80FFBD20-7B6D-4659-B14C-5C97551636C3}"/>
              </a:ext>
            </a:extLst>
          </p:cNvPr>
          <p:cNvSpPr/>
          <p:nvPr/>
        </p:nvSpPr>
        <p:spPr>
          <a:xfrm>
            <a:off x="6447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393603A7-FA00-40E3-948B-A5E314C64CFF}"/>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a:extLst>
              <a:ext uri="{FF2B5EF4-FFF2-40B4-BE49-F238E27FC236}">
                <a16:creationId xmlns:a16="http://schemas.microsoft.com/office/drawing/2014/main" id="{E377422F-BA85-43B3-97F2-36ADF15A936B}"/>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E261B79E-1E91-4640-BB21-4E86AA61A8C2}"/>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0AA938C-639E-4FD2-9695-9D76B7CB4EC7}"/>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E3416F2A-5E8B-4327-9D2B-7C6DD3253F3A}"/>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2EF541E6-B775-4EEF-9881-DAE5AF3ACDB8}"/>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EB533FE3-2A43-4E24-A6A1-8321B9A57957}"/>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813A447B-B8DE-4CF9-846C-A8E3CE380CED}"/>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1A648484-FF2B-44B5-AEDB-149504E0ECB8}"/>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B175417A-BA62-4729-9012-CD44F4246541}"/>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4532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5913" algn="l"/>
                <a:tab pos="6550025" algn="l"/>
                <a:tab pos="8612188"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b="1" dirty="0">
                <a:solidFill>
                  <a:schemeClr val="accent4">
                    <a:lumMod val="40000"/>
                    <a:lumOff val="60000"/>
                  </a:schemeClr>
                </a:solidFill>
              </a:rPr>
              <a:t>Countably Infinite</a:t>
            </a:r>
            <a:r>
              <a:rPr lang="en-SG" sz="1200" dirty="0">
                <a:solidFill>
                  <a:schemeClr val="bg1"/>
                </a:solidFill>
              </a:rPr>
              <a:t>	Countability via Sequences	Larger Infinities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311442" y="2250032"/>
            <a:ext cx="6749716"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22313" indent="-722313" algn="ctr">
              <a:tabLst>
                <a:tab pos="722313" algn="l"/>
              </a:tabLst>
            </a:pPr>
            <a:r>
              <a:rPr lang="en-SG" sz="3600" dirty="0">
                <a:solidFill>
                  <a:schemeClr val="bg1"/>
                </a:solidFill>
                <a:latin typeface="+mn-lt"/>
              </a:rPr>
              <a:t>9.2	Countably Infinite</a:t>
            </a:r>
          </a:p>
        </p:txBody>
      </p:sp>
      <p:sp>
        <p:nvSpPr>
          <p:cNvPr id="21" name="Oval 20">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97104FCB-94EE-463A-A8D4-9DC42FF261AB}"/>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F5A0F061-BFFF-47CA-B3DF-E36B0D39DFD2}"/>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730FECC0-1833-41D3-B386-00F67E82FFC1}"/>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275C0493-34F3-4FAB-A562-CADB9AA4F199}"/>
              </a:ext>
            </a:extLst>
          </p:cNvPr>
          <p:cNvSpPr/>
          <p:nvPr/>
        </p:nvSpPr>
        <p:spPr>
          <a:xfrm>
            <a:off x="2037362"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EFAC7BD4-BA70-4E4D-82A2-68D4D67418E3}"/>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8F002682-6D0D-4982-AAFE-3DC41E3F8EFA}"/>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450F5DF9-8D7E-48CA-AE20-DD54D3198D77}"/>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9A37E30E-4DCC-4C40-8F64-17E52F66F8DB}"/>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2FE9C602-8DB9-40A5-8DC4-F1B3BD126864}"/>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9A4EFA0F-1C5D-4708-BA1E-F0768545C491}"/>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3811EF08-E653-494A-9CFE-17DFC196ACAA}"/>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1769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a:p>
            <a:pPr>
              <a:tabLst>
                <a:tab pos="200025" algn="l"/>
                <a:tab pos="1885950" algn="l"/>
                <a:tab pos="4125913" algn="l"/>
                <a:tab pos="6550025" algn="l"/>
              </a:tabLst>
            </a:pP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a:t>
            </a:fld>
            <a:endParaRPr lang="en-SG" dirty="0"/>
          </a:p>
        </p:txBody>
      </p:sp>
      <p:sp>
        <p:nvSpPr>
          <p:cNvPr id="21" name="TextBox 20">
            <a:extLst>
              <a:ext uri="{FF2B5EF4-FFF2-40B4-BE49-F238E27FC236}">
                <a16:creationId xmlns:a16="http://schemas.microsoft.com/office/drawing/2014/main" id="{807020B3-9667-4AF4-A96A-9657C4B5C9DE}"/>
              </a:ext>
            </a:extLst>
          </p:cNvPr>
          <p:cNvSpPr txBox="1"/>
          <p:nvPr/>
        </p:nvSpPr>
        <p:spPr>
          <a:xfrm>
            <a:off x="519122" y="561604"/>
            <a:ext cx="8290746" cy="1938992"/>
          </a:xfrm>
          <a:prstGeom prst="rect">
            <a:avLst/>
          </a:prstGeom>
          <a:noFill/>
          <a:ln>
            <a:noFill/>
          </a:ln>
        </p:spPr>
        <p:txBody>
          <a:bodyPr wrap="square" rtlCol="0">
            <a:spAutoFit/>
          </a:bodyPr>
          <a:lstStyle/>
          <a:p>
            <a:r>
              <a:rPr lang="en-US" altLang="en-US" sz="2400" dirty="0"/>
              <a:t>Aaron arrives at Hawaii for a long overdue vacation late one night. Tired, he walks into the famous Hilbert’s Hotel looking for a room with a comfortable bed for a good night rest. Unfortunately, the hotel is already full. However, fortunately, the night manager has a clever idea…</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0276" y="3551941"/>
            <a:ext cx="5380739" cy="3026665"/>
          </a:xfrm>
          <a:prstGeom prst="rect">
            <a:avLst/>
          </a:prstGeom>
        </p:spPr>
      </p:pic>
      <p:sp>
        <p:nvSpPr>
          <p:cNvPr id="36" name="Oval 35">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a:extLst>
              <a:ext uri="{FF2B5EF4-FFF2-40B4-BE49-F238E27FC236}">
                <a16:creationId xmlns:a16="http://schemas.microsoft.com/office/drawing/2014/main" id="{7951652A-A5B5-4496-BA3B-CB4CFA1F7C7B}"/>
              </a:ext>
            </a:extLst>
          </p:cNvPr>
          <p:cNvSpPr txBox="1"/>
          <p:nvPr/>
        </p:nvSpPr>
        <p:spPr>
          <a:xfrm>
            <a:off x="519122" y="2500596"/>
            <a:ext cx="8290746" cy="954107"/>
          </a:xfrm>
          <a:prstGeom prst="rect">
            <a:avLst/>
          </a:prstGeom>
          <a:noFill/>
          <a:ln>
            <a:noFill/>
          </a:ln>
        </p:spPr>
        <p:txBody>
          <a:bodyPr wrap="square" rtlCol="0">
            <a:spAutoFit/>
          </a:bodyPr>
          <a:lstStyle/>
          <a:p>
            <a:r>
              <a:rPr lang="en-US" altLang="en-US" sz="2800" dirty="0"/>
              <a:t>Hilbert’s Infinite Hotel:</a:t>
            </a:r>
          </a:p>
          <a:p>
            <a:r>
              <a:rPr lang="en-US" sz="2800" dirty="0">
                <a:hlinkClick r:id="rId4"/>
              </a:rPr>
              <a:t>https://</a:t>
            </a:r>
            <a:r>
              <a:rPr lang="en-US" sz="2800" dirty="0" err="1">
                <a:hlinkClick r:id="rId4"/>
              </a:rPr>
              <a:t>www.youtube.com</a:t>
            </a:r>
            <a:r>
              <a:rPr lang="en-US" sz="2800" dirty="0">
                <a:hlinkClick r:id="rId4"/>
              </a:rPr>
              <a:t>/</a:t>
            </a:r>
            <a:r>
              <a:rPr lang="en-US" sz="2800" dirty="0" err="1">
                <a:hlinkClick r:id="rId4"/>
              </a:rPr>
              <a:t>watch?v</a:t>
            </a:r>
            <a:r>
              <a:rPr lang="en-US" sz="2800" dirty="0">
                <a:hlinkClick r:id="rId4"/>
              </a:rPr>
              <a:t>=</a:t>
            </a:r>
            <a:r>
              <a:rPr lang="en-US" sz="2800" dirty="0" err="1">
                <a:hlinkClick r:id="rId4"/>
              </a:rPr>
              <a:t>Uj3_KqkI9Zo</a:t>
            </a:r>
            <a:endParaRPr lang="en-US" sz="2800" dirty="0"/>
          </a:p>
        </p:txBody>
      </p:sp>
      <p:sp>
        <p:nvSpPr>
          <p:cNvPr id="18" name="Oval 17">
            <a:extLst>
              <a:ext uri="{FF2B5EF4-FFF2-40B4-BE49-F238E27FC236}">
                <a16:creationId xmlns:a16="http://schemas.microsoft.com/office/drawing/2014/main" id="{E4B39A80-61EB-4569-B201-3FD60C85456C}"/>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2305C6CA-8285-4122-9D8C-7CE20B351762}"/>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a:extLst>
              <a:ext uri="{FF2B5EF4-FFF2-40B4-BE49-F238E27FC236}">
                <a16:creationId xmlns:a16="http://schemas.microsoft.com/office/drawing/2014/main" id="{C58EE8C9-92A6-41CE-934E-1E9A7FB229D4}"/>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2C02AE49-AB22-4EE1-95A4-40D266064FC0}"/>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FF7DA8D7-AC7D-4C4F-A187-22135ACE3764}"/>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B23DF956-8F3A-41CA-8FF3-F0DA09807C29}"/>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EC1CE7AF-8A7F-4377-ADEC-E14DDF83389A}"/>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9D6A515E-62C7-4306-8851-852E10C2316A}"/>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137C6864-18E7-4819-AC9C-F3F6DE6B8CB8}"/>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2355BBAE-541B-4411-B012-92107B691774}"/>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9E73D6E1-8631-4DA5-863E-43D694C02454}"/>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25934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b="1" dirty="0">
                <a:solidFill>
                  <a:schemeClr val="accent4">
                    <a:lumMod val="40000"/>
                    <a:lumOff val="60000"/>
                  </a:schemeClr>
                </a:solidFill>
              </a:rPr>
              <a:t>Countably Infinite</a:t>
            </a:r>
            <a:r>
              <a:rPr lang="en-SG" sz="1200" dirty="0">
                <a:solidFill>
                  <a:schemeClr val="bg1"/>
                </a:solidFill>
              </a:rPr>
              <a:t>	Countability via Sequences	Larger Infinities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Countably Infinite: Countable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31" name="TextBox 30">
            <a:extLst>
              <a:ext uri="{FF2B5EF4-FFF2-40B4-BE49-F238E27FC236}">
                <a16:creationId xmlns:a16="http://schemas.microsoft.com/office/drawing/2014/main" id="{DFC91E01-B64E-44AE-9F22-A227AAF29674}"/>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9.2.1 Countable Sets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4" name="TextBox 23"/>
              <p:cNvSpPr txBox="1"/>
              <p:nvPr/>
            </p:nvSpPr>
            <p:spPr>
              <a:xfrm>
                <a:off x="324356" y="1517428"/>
                <a:ext cx="8290746" cy="892552"/>
              </a:xfrm>
              <a:prstGeom prst="rect">
                <a:avLst/>
              </a:prstGeom>
              <a:noFill/>
              <a:ln>
                <a:noFill/>
              </a:ln>
            </p:spPr>
            <p:txBody>
              <a:bodyPr wrap="square" rtlCol="0">
                <a:spAutoFit/>
              </a:bodyPr>
              <a:lstStyle/>
              <a:p>
                <a:r>
                  <a:rPr lang="en-US" altLang="en-US" sz="2600" dirty="0"/>
                  <a:t>The set </a:t>
                </a:r>
                <a14:m>
                  <m:oMath xmlns:m="http://schemas.openxmlformats.org/officeDocument/2006/math">
                    <m:sSup>
                      <m:sSupPr>
                        <m:ctrlPr>
                          <a:rPr lang="en-US" altLang="en-US" sz="2600" i="1" smtClean="0">
                            <a:latin typeface="Cambria Math" panose="02040503050406030204" pitchFamily="18" charset="0"/>
                          </a:rPr>
                        </m:ctrlPr>
                      </m:sSupPr>
                      <m:e>
                        <m:r>
                          <a:rPr lang="en-US" altLang="en-US" sz="2600" i="1" smtClean="0">
                            <a:latin typeface="Cambria Math" panose="02040503050406030204" pitchFamily="18" charset="0"/>
                            <a:ea typeface="Cambria Math" panose="02040503050406030204" pitchFamily="18" charset="0"/>
                          </a:rPr>
                          <m:t>ℤ</m:t>
                        </m:r>
                      </m:e>
                      <m:sup>
                        <m:r>
                          <a:rPr lang="en-US" altLang="en-US" sz="2600" b="0" i="1" smtClean="0">
                            <a:latin typeface="Cambria Math" panose="02040503050406030204" pitchFamily="18" charset="0"/>
                          </a:rPr>
                          <m:t>+</m:t>
                        </m:r>
                      </m:sup>
                    </m:sSup>
                  </m:oMath>
                </a14:m>
                <a:r>
                  <a:rPr lang="en-SG" sz="2600" dirty="0"/>
                  <a:t>of counting numbers </a:t>
                </a:r>
                <a14:m>
                  <m:oMath xmlns:m="http://schemas.openxmlformats.org/officeDocument/2006/math">
                    <m:r>
                      <a:rPr lang="en-SG" sz="2600" i="1" dirty="0" smtClean="0">
                        <a:latin typeface="Cambria Math" panose="02040503050406030204" pitchFamily="18" charset="0"/>
                      </a:rPr>
                      <m:t>{1,2,3,…}</m:t>
                    </m:r>
                  </m:oMath>
                </a14:m>
                <a:r>
                  <a:rPr lang="en-SG" sz="2600" dirty="0"/>
                  <a:t> is in a sense, the most basic of all infinite sets.</a:t>
                </a:r>
              </a:p>
            </p:txBody>
          </p:sp>
        </mc:Choice>
        <mc:Fallback xmlns="">
          <p:sp>
            <p:nvSpPr>
              <p:cNvPr id="24" name="TextBox 23"/>
              <p:cNvSpPr txBox="1">
                <a:spLocks noRot="1" noChangeAspect="1" noMove="1" noResize="1" noEditPoints="1" noAdjustHandles="1" noChangeArrowheads="1" noChangeShapeType="1" noTextEdit="1"/>
              </p:cNvSpPr>
              <p:nvPr/>
            </p:nvSpPr>
            <p:spPr>
              <a:xfrm>
                <a:off x="324356" y="1517428"/>
                <a:ext cx="8290746" cy="892552"/>
              </a:xfrm>
              <a:prstGeom prst="rect">
                <a:avLst/>
              </a:prstGeom>
              <a:blipFill>
                <a:blip r:embed="rId3"/>
                <a:stretch>
                  <a:fillRect l="-1324" t="-5479" b="-17123"/>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179870" y="2532919"/>
                <a:ext cx="6710517" cy="954107"/>
              </a:xfrm>
              <a:prstGeom prst="rect">
                <a:avLst/>
              </a:prstGeom>
              <a:solidFill>
                <a:schemeClr val="accent1">
                  <a:lumMod val="20000"/>
                  <a:lumOff val="80000"/>
                </a:schemeClr>
              </a:solidFill>
              <a:ln>
                <a:noFill/>
              </a:ln>
            </p:spPr>
            <p:txBody>
              <a:bodyPr wrap="square" rtlCol="0">
                <a:spAutoFit/>
              </a:bodyPr>
              <a:lstStyle/>
              <a:p>
                <a:r>
                  <a:rPr lang="en-US" altLang="en-US" sz="2800" dirty="0"/>
                  <a:t>The set </a:t>
                </a:r>
                <a14:m>
                  <m:oMath xmlns:m="http://schemas.openxmlformats.org/officeDocument/2006/math">
                    <m:r>
                      <a:rPr lang="en-US" altLang="en-US" sz="2800" i="1" dirty="0" smtClean="0">
                        <a:latin typeface="Cambria Math" panose="02040503050406030204" pitchFamily="18" charset="0"/>
                      </a:rPr>
                      <m:t>𝐴</m:t>
                    </m:r>
                  </m:oMath>
                </a14:m>
                <a:r>
                  <a:rPr lang="en-US" altLang="en-US" sz="2800" dirty="0"/>
                  <a:t> </a:t>
                </a:r>
                <a:r>
                  <a:rPr lang="en-SG" sz="2800" dirty="0"/>
                  <a:t>having the same cardinality as </a:t>
                </a:r>
                <a14:m>
                  <m:oMath xmlns:m="http://schemas.openxmlformats.org/officeDocument/2006/math">
                    <m:sSup>
                      <m:sSupPr>
                        <m:ctrlPr>
                          <a:rPr lang="en-US" altLang="en-US" sz="2800" i="1">
                            <a:latin typeface="Cambria Math" panose="02040503050406030204" pitchFamily="18" charset="0"/>
                          </a:rPr>
                        </m:ctrlPr>
                      </m:sSupPr>
                      <m:e>
                        <m:r>
                          <a:rPr lang="en-US" altLang="en-US" sz="2800" i="1">
                            <a:latin typeface="Cambria Math" panose="02040503050406030204" pitchFamily="18" charset="0"/>
                            <a:ea typeface="Cambria Math" panose="02040503050406030204" pitchFamily="18" charset="0"/>
                          </a:rPr>
                          <m:t>ℤ</m:t>
                        </m:r>
                      </m:e>
                      <m:sup>
                        <m:r>
                          <a:rPr lang="en-US" altLang="en-US" sz="2800" i="1">
                            <a:latin typeface="Cambria Math" panose="02040503050406030204" pitchFamily="18" charset="0"/>
                          </a:rPr>
                          <m:t>+</m:t>
                        </m:r>
                      </m:sup>
                    </m:sSup>
                  </m:oMath>
                </a14:m>
                <a:r>
                  <a:rPr lang="en-SG" sz="2800" dirty="0"/>
                  <a:t> is called </a:t>
                </a:r>
                <a:r>
                  <a:rPr lang="en-SG" sz="2800" dirty="0">
                    <a:solidFill>
                      <a:srgbClr val="C00000"/>
                    </a:solidFill>
                  </a:rPr>
                  <a:t>countably infinite</a:t>
                </a:r>
                <a:r>
                  <a:rPr lang="en-SG" sz="2800" dirty="0"/>
                  <a:t>.</a:t>
                </a:r>
              </a:p>
            </p:txBody>
          </p:sp>
        </mc:Choice>
        <mc:Fallback xmlns="">
          <p:sp>
            <p:nvSpPr>
              <p:cNvPr id="32" name="TextBox 31"/>
              <p:cNvSpPr txBox="1">
                <a:spLocks noRot="1" noChangeAspect="1" noMove="1" noResize="1" noEditPoints="1" noAdjustHandles="1" noChangeArrowheads="1" noChangeShapeType="1" noTextEdit="1"/>
              </p:cNvSpPr>
              <p:nvPr/>
            </p:nvSpPr>
            <p:spPr>
              <a:xfrm>
                <a:off x="1179870" y="2532919"/>
                <a:ext cx="6710517" cy="954107"/>
              </a:xfrm>
              <a:prstGeom prst="rect">
                <a:avLst/>
              </a:prstGeom>
              <a:blipFill>
                <a:blip r:embed="rId4"/>
                <a:stretch>
                  <a:fillRect l="-1909" t="-6410" b="-17949"/>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24356" y="3609965"/>
                <a:ext cx="8290746" cy="2169825"/>
              </a:xfrm>
              <a:prstGeom prst="rect">
                <a:avLst/>
              </a:prstGeom>
              <a:noFill/>
              <a:ln>
                <a:noFill/>
              </a:ln>
            </p:spPr>
            <p:txBody>
              <a:bodyPr wrap="square" rtlCol="0">
                <a:spAutoFit/>
              </a:bodyPr>
              <a:lstStyle/>
              <a:p>
                <a:pPr>
                  <a:spcAft>
                    <a:spcPts val="600"/>
                  </a:spcAft>
                </a:pPr>
                <a:r>
                  <a:rPr lang="en-US" altLang="en-US" sz="2600" dirty="0"/>
                  <a:t>The reason is that the bijection between the two sets can be used to “count” the elements of </a:t>
                </a:r>
                <a14:m>
                  <m:oMath xmlns:m="http://schemas.openxmlformats.org/officeDocument/2006/math">
                    <m:r>
                      <a:rPr lang="en-US" altLang="en-US" sz="2600" i="1" dirty="0" smtClean="0">
                        <a:latin typeface="Cambria Math" panose="02040503050406030204" pitchFamily="18" charset="0"/>
                      </a:rPr>
                      <m:t>𝐴</m:t>
                    </m:r>
                  </m:oMath>
                </a14:m>
                <a:r>
                  <a:rPr lang="en-US" altLang="en-US" sz="2600" dirty="0"/>
                  <a:t>: </a:t>
                </a:r>
              </a:p>
              <a:p>
                <a:r>
                  <a:rPr lang="en-US" altLang="en-US" sz="2600" dirty="0"/>
                  <a:t>If </a:t>
                </a:r>
                <a14:m>
                  <m:oMath xmlns:m="http://schemas.openxmlformats.org/officeDocument/2006/math">
                    <m:r>
                      <a:rPr lang="en-US" altLang="en-US" sz="2600" i="1" dirty="0">
                        <a:latin typeface="Cambria Math" panose="02040503050406030204" pitchFamily="18" charset="0"/>
                      </a:rPr>
                      <m:t>𝐹</m:t>
                    </m:r>
                  </m:oMath>
                </a14:m>
                <a:r>
                  <a:rPr lang="en-US" altLang="en-US" sz="2600" dirty="0"/>
                  <a:t> </a:t>
                </a:r>
                <a:r>
                  <a:rPr lang="en-SG" altLang="en-US" sz="2600" dirty="0"/>
                  <a:t>is the bijection from </a:t>
                </a:r>
                <a14:m>
                  <m:oMath xmlns:m="http://schemas.openxmlformats.org/officeDocument/2006/math">
                    <m:sSup>
                      <m:sSupPr>
                        <m:ctrlPr>
                          <a:rPr lang="en-US" altLang="en-US" sz="2600" i="1">
                            <a:latin typeface="Cambria Math" panose="02040503050406030204" pitchFamily="18" charset="0"/>
                          </a:rPr>
                        </m:ctrlPr>
                      </m:sSupPr>
                      <m:e>
                        <m:r>
                          <a:rPr lang="en-US" altLang="en-US" sz="2600" i="1">
                            <a:latin typeface="Cambria Math" panose="02040503050406030204" pitchFamily="18" charset="0"/>
                            <a:ea typeface="Cambria Math" panose="02040503050406030204" pitchFamily="18" charset="0"/>
                          </a:rPr>
                          <m:t>ℤ</m:t>
                        </m:r>
                      </m:e>
                      <m:sup>
                        <m:r>
                          <a:rPr lang="en-US" altLang="en-US" sz="2600" i="1">
                            <a:latin typeface="Cambria Math" panose="02040503050406030204" pitchFamily="18" charset="0"/>
                          </a:rPr>
                          <m:t>+</m:t>
                        </m:r>
                      </m:sup>
                    </m:sSup>
                  </m:oMath>
                </a14:m>
                <a:r>
                  <a:rPr lang="en-SG" sz="2600" dirty="0"/>
                  <a:t> to </a:t>
                </a:r>
                <a14:m>
                  <m:oMath xmlns:m="http://schemas.openxmlformats.org/officeDocument/2006/math">
                    <m:r>
                      <a:rPr lang="en-US" altLang="en-US" sz="2600" i="1" dirty="0">
                        <a:latin typeface="Cambria Math" panose="02040503050406030204" pitchFamily="18" charset="0"/>
                      </a:rPr>
                      <m:t>𝐴</m:t>
                    </m:r>
                  </m:oMath>
                </a14:m>
                <a:r>
                  <a:rPr lang="en-SG" sz="2600" dirty="0"/>
                  <a:t>, then “</a:t>
                </a:r>
                <a14:m>
                  <m:oMath xmlns:m="http://schemas.openxmlformats.org/officeDocument/2006/math">
                    <m:r>
                      <a:rPr lang="en-US" altLang="en-US" sz="2600" i="1" dirty="0">
                        <a:latin typeface="Cambria Math" panose="02040503050406030204" pitchFamily="18" charset="0"/>
                      </a:rPr>
                      <m:t>𝐹</m:t>
                    </m:r>
                    <m:r>
                      <a:rPr lang="en-US" altLang="en-US" sz="2600" b="0" i="1" dirty="0" smtClean="0">
                        <a:latin typeface="Cambria Math" panose="02040503050406030204" pitchFamily="18" charset="0"/>
                      </a:rPr>
                      <m:t>(1)</m:t>
                    </m:r>
                  </m:oMath>
                </a14:m>
                <a:r>
                  <a:rPr lang="en-SG" sz="2600" dirty="0"/>
                  <a:t>” can be designated as the first element of </a:t>
                </a:r>
                <a14:m>
                  <m:oMath xmlns:m="http://schemas.openxmlformats.org/officeDocument/2006/math">
                    <m:r>
                      <a:rPr lang="en-SG" sz="2600" i="1" dirty="0" smtClean="0">
                        <a:latin typeface="Cambria Math" panose="02040503050406030204" pitchFamily="18" charset="0"/>
                      </a:rPr>
                      <m:t>𝐴</m:t>
                    </m:r>
                  </m:oMath>
                </a14:m>
                <a:r>
                  <a:rPr lang="en-SG" sz="2600" dirty="0"/>
                  <a:t>, “</a:t>
                </a:r>
                <a14:m>
                  <m:oMath xmlns:m="http://schemas.openxmlformats.org/officeDocument/2006/math">
                    <m:r>
                      <a:rPr lang="en-US" altLang="en-US" sz="2600" i="1" dirty="0">
                        <a:latin typeface="Cambria Math" panose="02040503050406030204" pitchFamily="18" charset="0"/>
                      </a:rPr>
                      <m:t>𝐹</m:t>
                    </m:r>
                    <m:r>
                      <a:rPr lang="en-US" altLang="en-US" sz="2600" i="1" dirty="0">
                        <a:latin typeface="Cambria Math" panose="02040503050406030204" pitchFamily="18" charset="0"/>
                      </a:rPr>
                      <m:t>(2)</m:t>
                    </m:r>
                  </m:oMath>
                </a14:m>
                <a:r>
                  <a:rPr lang="en-SG" sz="2600" dirty="0"/>
                  <a:t>” as the second element of </a:t>
                </a:r>
                <a14:m>
                  <m:oMath xmlns:m="http://schemas.openxmlformats.org/officeDocument/2006/math">
                    <m:r>
                      <a:rPr lang="en-SG" sz="2600" i="1" dirty="0">
                        <a:latin typeface="Cambria Math" panose="02040503050406030204" pitchFamily="18" charset="0"/>
                      </a:rPr>
                      <m:t>𝐴</m:t>
                    </m:r>
                  </m:oMath>
                </a14:m>
                <a:r>
                  <a:rPr lang="en-SG" sz="2600" dirty="0"/>
                  <a:t>, and so forth.</a:t>
                </a:r>
              </a:p>
            </p:txBody>
          </p:sp>
        </mc:Choice>
        <mc:Fallback xmlns="">
          <p:sp>
            <p:nvSpPr>
              <p:cNvPr id="36" name="TextBox 35"/>
              <p:cNvSpPr txBox="1">
                <a:spLocks noRot="1" noChangeAspect="1" noMove="1" noResize="1" noEditPoints="1" noAdjustHandles="1" noChangeArrowheads="1" noChangeShapeType="1" noTextEdit="1"/>
              </p:cNvSpPr>
              <p:nvPr/>
            </p:nvSpPr>
            <p:spPr>
              <a:xfrm>
                <a:off x="324356" y="3609965"/>
                <a:ext cx="8290746" cy="2169825"/>
              </a:xfrm>
              <a:prstGeom prst="rect">
                <a:avLst/>
              </a:prstGeom>
              <a:blipFill>
                <a:blip r:embed="rId5"/>
                <a:stretch>
                  <a:fillRect l="-1324" t="-2247" r="-1912" b="-6461"/>
                </a:stretch>
              </a:blipFill>
              <a:ln>
                <a:noFill/>
              </a:ln>
            </p:spPr>
            <p:txBody>
              <a:bodyPr/>
              <a:lstStyle/>
              <a:p>
                <a:r>
                  <a:rPr lang="en-SG">
                    <a:noFill/>
                  </a:rPr>
                  <a:t> </a:t>
                </a:r>
              </a:p>
            </p:txBody>
          </p:sp>
        </mc:Fallback>
      </mc:AlternateContent>
      <p:sp>
        <p:nvSpPr>
          <p:cNvPr id="23" name="Oval 22">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002E460-3DC8-4E6C-9881-8EC19B17E6EE}"/>
                  </a:ext>
                </a:extLst>
              </p:cNvPr>
              <p:cNvSpPr txBox="1"/>
              <p:nvPr/>
            </p:nvSpPr>
            <p:spPr>
              <a:xfrm>
                <a:off x="324356" y="5902729"/>
                <a:ext cx="8290746" cy="492443"/>
              </a:xfrm>
              <a:prstGeom prst="rect">
                <a:avLst/>
              </a:prstGeom>
              <a:solidFill>
                <a:schemeClr val="accent4">
                  <a:lumMod val="20000"/>
                  <a:lumOff val="80000"/>
                </a:schemeClr>
              </a:solidFill>
              <a:ln>
                <a:noFill/>
              </a:ln>
            </p:spPr>
            <p:txBody>
              <a:bodyPr wrap="square" rtlCol="0">
                <a:spAutoFit/>
              </a:bodyPr>
              <a:lstStyle/>
              <a:p>
                <a:pPr>
                  <a:spcAft>
                    <a:spcPts val="600"/>
                  </a:spcAft>
                </a:pPr>
                <a:r>
                  <a:rPr lang="en-US" altLang="en-US" sz="2600" dirty="0"/>
                  <a:t>Note: We may use </a:t>
                </a:r>
                <a14:m>
                  <m:oMath xmlns:m="http://schemas.openxmlformats.org/officeDocument/2006/math">
                    <m:r>
                      <a:rPr lang="en-US" altLang="en-US" sz="2600" i="1" dirty="0" smtClean="0">
                        <a:latin typeface="Cambria Math" panose="02040503050406030204" pitchFamily="18" charset="0"/>
                        <a:ea typeface="Cambria Math" panose="02040503050406030204" pitchFamily="18" charset="0"/>
                      </a:rPr>
                      <m:t>ℕ</m:t>
                    </m:r>
                  </m:oMath>
                </a14:m>
                <a:r>
                  <a:rPr lang="en-US" altLang="en-US" sz="2600" dirty="0"/>
                  <a:t> or </a:t>
                </a:r>
                <a14:m>
                  <m:oMath xmlns:m="http://schemas.openxmlformats.org/officeDocument/2006/math">
                    <m:sSub>
                      <m:sSubPr>
                        <m:ctrlPr>
                          <a:rPr lang="en-US" altLang="en-US" sz="2600" i="1" smtClean="0">
                            <a:latin typeface="Cambria Math" panose="02040503050406030204" pitchFamily="18" charset="0"/>
                          </a:rPr>
                        </m:ctrlPr>
                      </m:sSubPr>
                      <m:e>
                        <m:r>
                          <a:rPr lang="en-US" altLang="en-US" sz="2600" i="1" smtClean="0">
                            <a:latin typeface="Cambria Math" panose="02040503050406030204" pitchFamily="18" charset="0"/>
                            <a:ea typeface="Cambria Math" panose="02040503050406030204" pitchFamily="18" charset="0"/>
                          </a:rPr>
                          <m:t>ℤ</m:t>
                        </m:r>
                      </m:e>
                      <m:sub>
                        <m:r>
                          <a:rPr lang="en-US" altLang="en-US" sz="2600" i="1" smtClean="0">
                            <a:latin typeface="Cambria Math" panose="02040503050406030204" pitchFamily="18" charset="0"/>
                            <a:ea typeface="Cambria Math" panose="02040503050406030204" pitchFamily="18" charset="0"/>
                          </a:rPr>
                          <m:t>≥</m:t>
                        </m:r>
                        <m:r>
                          <a:rPr lang="en-US" altLang="en-US" sz="2600" b="0" i="1" smtClean="0">
                            <a:latin typeface="Cambria Math" panose="02040503050406030204" pitchFamily="18" charset="0"/>
                            <a:ea typeface="Cambria Math" panose="02040503050406030204" pitchFamily="18" charset="0"/>
                          </a:rPr>
                          <m:t>0</m:t>
                        </m:r>
                      </m:sub>
                    </m:sSub>
                  </m:oMath>
                </a14:m>
                <a:r>
                  <a:rPr lang="en-US" altLang="en-US" sz="2600" dirty="0"/>
                  <a:t> instead of</a:t>
                </a:r>
                <a:r>
                  <a:rPr lang="en-US" altLang="en-US" sz="2400" dirty="0"/>
                  <a:t> </a:t>
                </a:r>
                <a14:m>
                  <m:oMath xmlns:m="http://schemas.openxmlformats.org/officeDocument/2006/math">
                    <m:sSup>
                      <m:sSupPr>
                        <m:ctrlPr>
                          <a:rPr lang="en-US" altLang="en-US" sz="2400" i="1">
                            <a:latin typeface="Cambria Math" panose="02040503050406030204" pitchFamily="18" charset="0"/>
                          </a:rPr>
                        </m:ctrlPr>
                      </m:sSupPr>
                      <m:e>
                        <m:r>
                          <a:rPr lang="en-US" altLang="en-US" sz="2400" i="1">
                            <a:latin typeface="Cambria Math" panose="02040503050406030204" pitchFamily="18" charset="0"/>
                            <a:ea typeface="Cambria Math" panose="02040503050406030204" pitchFamily="18" charset="0"/>
                          </a:rPr>
                          <m:t>ℤ</m:t>
                        </m:r>
                      </m:e>
                      <m:sup>
                        <m:r>
                          <a:rPr lang="en-US" altLang="en-US" sz="2400" i="1">
                            <a:latin typeface="Cambria Math" panose="02040503050406030204" pitchFamily="18" charset="0"/>
                          </a:rPr>
                          <m:t>+</m:t>
                        </m:r>
                      </m:sup>
                    </m:sSup>
                  </m:oMath>
                </a14:m>
                <a:r>
                  <a:rPr lang="en-US" altLang="en-US" sz="2600" dirty="0"/>
                  <a:t> in the definition. </a:t>
                </a:r>
                <a:endParaRPr lang="en-SG" sz="2600" dirty="0"/>
              </a:p>
            </p:txBody>
          </p:sp>
        </mc:Choice>
        <mc:Fallback xmlns="">
          <p:sp>
            <p:nvSpPr>
              <p:cNvPr id="20" name="TextBox 19">
                <a:extLst>
                  <a:ext uri="{FF2B5EF4-FFF2-40B4-BE49-F238E27FC236}">
                    <a16:creationId xmlns:a16="http://schemas.microsoft.com/office/drawing/2014/main" id="{1002E460-3DC8-4E6C-9881-8EC19B17E6EE}"/>
                  </a:ext>
                </a:extLst>
              </p:cNvPr>
              <p:cNvSpPr txBox="1">
                <a:spLocks noRot="1" noChangeAspect="1" noMove="1" noResize="1" noEditPoints="1" noAdjustHandles="1" noChangeArrowheads="1" noChangeShapeType="1" noTextEdit="1"/>
              </p:cNvSpPr>
              <p:nvPr/>
            </p:nvSpPr>
            <p:spPr>
              <a:xfrm>
                <a:off x="324356" y="5902729"/>
                <a:ext cx="8290746" cy="492443"/>
              </a:xfrm>
              <a:prstGeom prst="rect">
                <a:avLst/>
              </a:prstGeom>
              <a:blipFill>
                <a:blip r:embed="rId6"/>
                <a:stretch>
                  <a:fillRect l="-1324" t="-9877" b="-32099"/>
                </a:stretch>
              </a:blipFill>
              <a:ln>
                <a:noFill/>
              </a:ln>
            </p:spPr>
            <p:txBody>
              <a:bodyPr/>
              <a:lstStyle/>
              <a:p>
                <a:r>
                  <a:rPr lang="en-SG">
                    <a:noFill/>
                  </a:rPr>
                  <a:t> </a:t>
                </a:r>
              </a:p>
            </p:txBody>
          </p:sp>
        </mc:Fallback>
      </mc:AlternateContent>
      <p:sp>
        <p:nvSpPr>
          <p:cNvPr id="21" name="Oval 20">
            <a:extLst>
              <a:ext uri="{FF2B5EF4-FFF2-40B4-BE49-F238E27FC236}">
                <a16:creationId xmlns:a16="http://schemas.microsoft.com/office/drawing/2014/main" id="{75BF7C9B-DCE8-41AB-92E2-0985290F75D1}"/>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59E13D62-0692-4091-BCB2-7E1A56A83E68}"/>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CFDE9434-775F-4A58-9290-4D0953718319}"/>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11A87DE9-225F-4806-8C32-77B8DA071DAF}"/>
              </a:ext>
            </a:extLst>
          </p:cNvPr>
          <p:cNvSpPr/>
          <p:nvPr/>
        </p:nvSpPr>
        <p:spPr>
          <a:xfrm>
            <a:off x="2037362"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4F611664-49BC-48E7-8F4E-33990A8EB17B}"/>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9F99D09E-91D9-4B0A-B339-9B6E68D3A979}"/>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CA06314-570A-4EE5-B2CA-8406BEF23F2A}"/>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69BD6E40-0CF7-4877-8E8C-9A8B183FACB3}"/>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9DBFF2D-0318-4638-9E51-2825F150A541}"/>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637DDCC4-DFBB-4659-B49F-357FA9F65784}"/>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08C4607C-6EC0-4B06-A9AA-594BCD84FF23}"/>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737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b="1" dirty="0">
                <a:solidFill>
                  <a:schemeClr val="accent4">
                    <a:lumMod val="40000"/>
                    <a:lumOff val="60000"/>
                  </a:schemeClr>
                </a:solidFill>
              </a:rPr>
              <a:t>Countably Infinite</a:t>
            </a:r>
            <a:r>
              <a:rPr lang="en-SG" sz="1200" dirty="0">
                <a:solidFill>
                  <a:schemeClr val="bg1"/>
                </a:solidFill>
              </a:rPr>
              <a:t>	Countability via Sequences	Larger Infinities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Countably Infinite: Countable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mc:AlternateContent xmlns:mc="http://schemas.openxmlformats.org/markup-compatibility/2006" xmlns:a14="http://schemas.microsoft.com/office/drawing/2010/main">
        <mc:Choice Requires="a14">
          <p:sp>
            <p:nvSpPr>
              <p:cNvPr id="24" name="TextBox 23"/>
              <p:cNvSpPr txBox="1"/>
              <p:nvPr/>
            </p:nvSpPr>
            <p:spPr>
              <a:xfrm>
                <a:off x="324356" y="4030532"/>
                <a:ext cx="8078969" cy="1384995"/>
              </a:xfrm>
              <a:prstGeom prst="rect">
                <a:avLst/>
              </a:prstGeom>
              <a:noFill/>
              <a:ln>
                <a:noFill/>
              </a:ln>
            </p:spPr>
            <p:txBody>
              <a:bodyPr wrap="square" rtlCol="0">
                <a:spAutoFit/>
              </a:bodyPr>
              <a:lstStyle/>
              <a:p>
                <a:r>
                  <a:rPr lang="en-US" altLang="en-US" sz="2800" dirty="0"/>
                  <a:t>Because </a:t>
                </a:r>
                <a14:m>
                  <m:oMath xmlns:m="http://schemas.openxmlformats.org/officeDocument/2006/math">
                    <m:r>
                      <a:rPr lang="en-US" altLang="en-US" sz="2800" i="1" dirty="0" smtClean="0">
                        <a:latin typeface="Cambria Math" panose="02040503050406030204" pitchFamily="18" charset="0"/>
                      </a:rPr>
                      <m:t>𝐹</m:t>
                    </m:r>
                  </m:oMath>
                </a14:m>
                <a:r>
                  <a:rPr lang="en-US" altLang="en-US" sz="2800" dirty="0"/>
                  <a:t> is injective, every element of </a:t>
                </a:r>
                <a14:m>
                  <m:oMath xmlns:m="http://schemas.openxmlformats.org/officeDocument/2006/math">
                    <m:r>
                      <a:rPr lang="en-US" altLang="en-US" sz="2800" i="1" dirty="0" smtClean="0">
                        <a:latin typeface="Cambria Math" panose="02040503050406030204" pitchFamily="18" charset="0"/>
                      </a:rPr>
                      <m:t>𝐴</m:t>
                    </m:r>
                  </m:oMath>
                </a14:m>
                <a:r>
                  <a:rPr lang="en-US" altLang="en-US" sz="2800" dirty="0"/>
                  <a:t> is counted at most once; because </a:t>
                </a:r>
                <a14:m>
                  <m:oMath xmlns:m="http://schemas.openxmlformats.org/officeDocument/2006/math">
                    <m:r>
                      <a:rPr lang="en-US" altLang="en-US" sz="2800" i="1" dirty="0">
                        <a:latin typeface="Cambria Math" panose="02040503050406030204" pitchFamily="18" charset="0"/>
                      </a:rPr>
                      <m:t>𝐹</m:t>
                    </m:r>
                  </m:oMath>
                </a14:m>
                <a:r>
                  <a:rPr lang="en-US" altLang="en-US" sz="2800" dirty="0"/>
                  <a:t> is surjective, every element of </a:t>
                </a:r>
                <a14:m>
                  <m:oMath xmlns:m="http://schemas.openxmlformats.org/officeDocument/2006/math">
                    <m:r>
                      <a:rPr lang="en-US" altLang="en-US" sz="2800" i="1" dirty="0" smtClean="0">
                        <a:latin typeface="Cambria Math" panose="02040503050406030204" pitchFamily="18" charset="0"/>
                      </a:rPr>
                      <m:t>𝐴</m:t>
                    </m:r>
                  </m:oMath>
                </a14:m>
                <a:r>
                  <a:rPr lang="en-US" altLang="en-US" sz="2800" dirty="0"/>
                  <a:t> is counted</a:t>
                </a:r>
                <a:r>
                  <a:rPr lang="en-SG" altLang="en-US" sz="2800" dirty="0"/>
                  <a:t> at least once.</a:t>
                </a:r>
                <a:endParaRPr lang="en-SG"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324356" y="4030532"/>
                <a:ext cx="8078969" cy="1384995"/>
              </a:xfrm>
              <a:prstGeom prst="rect">
                <a:avLst/>
              </a:prstGeom>
              <a:blipFill>
                <a:blip r:embed="rId3"/>
                <a:stretch>
                  <a:fillRect l="-1509" t="-3965" b="-11894"/>
                </a:stretch>
              </a:blipFill>
              <a:ln>
                <a:noFill/>
              </a:ln>
            </p:spPr>
            <p:txBody>
              <a:bodyPr/>
              <a:lstStyle/>
              <a:p>
                <a:r>
                  <a:rPr lang="en-SG">
                    <a:noFill/>
                  </a:rPr>
                  <a:t> </a:t>
                </a:r>
              </a:p>
            </p:txBody>
          </p:sp>
        </mc:Fallback>
      </mc:AlternateContent>
      <p:grpSp>
        <p:nvGrpSpPr>
          <p:cNvPr id="6" name="Group 5"/>
          <p:cNvGrpSpPr/>
          <p:nvPr/>
        </p:nvGrpSpPr>
        <p:grpSpPr>
          <a:xfrm>
            <a:off x="595979" y="1419604"/>
            <a:ext cx="8022379" cy="2370380"/>
            <a:chOff x="595979" y="1419604"/>
            <a:chExt cx="8022379" cy="2370380"/>
          </a:xfrm>
        </p:grpSpPr>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979" y="1419604"/>
              <a:ext cx="4444463" cy="237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039430" y="2450298"/>
              <a:ext cx="3578928" cy="646331"/>
            </a:xfrm>
            <a:prstGeom prst="rect">
              <a:avLst/>
            </a:prstGeom>
            <a:noFill/>
          </p:spPr>
          <p:txBody>
            <a:bodyPr wrap="none" rtlCol="0">
              <a:spAutoFit/>
            </a:bodyPr>
            <a:lstStyle/>
            <a:p>
              <a:r>
                <a:rPr lang="en-US" dirty="0"/>
                <a:t>“Counting” a Countably Infinite Set</a:t>
              </a:r>
            </a:p>
            <a:p>
              <a:pPr algn="ctr"/>
              <a:r>
                <a:rPr lang="en-US" b="1" dirty="0"/>
                <a:t>Figure 7.4.1</a:t>
              </a:r>
            </a:p>
          </p:txBody>
        </p:sp>
      </p:grpSp>
      <p:sp>
        <p:nvSpPr>
          <p:cNvPr id="25" name="Oval 2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C3C2BE5E-A306-4964-8D31-B73381987974}"/>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08F41A0D-7D40-4FED-8E82-A41A559AA1B5}"/>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1799ECB6-F1FC-4B8C-93AE-A11577AA2BCB}"/>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1956EED0-9E80-4796-9E19-E412A60FE5F1}"/>
              </a:ext>
            </a:extLst>
          </p:cNvPr>
          <p:cNvSpPr/>
          <p:nvPr/>
        </p:nvSpPr>
        <p:spPr>
          <a:xfrm>
            <a:off x="2037362"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36FE3AB5-00CA-43E8-BAE2-61ABF19C8105}"/>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0B3FFBE1-4EE3-4E95-9457-59629B6CC4E1}"/>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E3B5AE79-70FA-40AA-B4F6-B15486DD34DA}"/>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7DEDF817-F4DD-430A-9DE7-7C7EFC5085DD}"/>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9F607037-6AB2-407B-B4F3-EC905887BB1C}"/>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4ECCB76-92E9-44B7-963C-3C25ED57734D}"/>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B8A0ED15-BF5D-420E-AA06-C8AE09F922ED}"/>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60870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b="1" dirty="0">
                <a:solidFill>
                  <a:schemeClr val="accent4">
                    <a:lumMod val="40000"/>
                    <a:lumOff val="60000"/>
                  </a:schemeClr>
                </a:solidFill>
              </a:rPr>
              <a:t>Countably Infinite</a:t>
            </a:r>
            <a:r>
              <a:rPr lang="en-SG" sz="1200" dirty="0">
                <a:solidFill>
                  <a:schemeClr val="bg1"/>
                </a:solidFill>
              </a:rPr>
              <a:t>	Countability via Sequences	Larger Infinities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Countably Infinity: Countable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grpSp>
        <p:nvGrpSpPr>
          <p:cNvPr id="25" name="Group 24"/>
          <p:cNvGrpSpPr/>
          <p:nvPr/>
        </p:nvGrpSpPr>
        <p:grpSpPr>
          <a:xfrm>
            <a:off x="324356" y="1073664"/>
            <a:ext cx="8238334" cy="1767928"/>
            <a:chOff x="993228" y="4598517"/>
            <a:chExt cx="8238334" cy="1767928"/>
          </a:xfrm>
        </p:grpSpPr>
        <p:sp>
          <p:nvSpPr>
            <p:cNvPr id="26" name="Rectangle 25"/>
            <p:cNvSpPr/>
            <p:nvPr/>
          </p:nvSpPr>
          <p:spPr>
            <a:xfrm>
              <a:off x="993228" y="4598519"/>
              <a:ext cx="8238334" cy="176792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Rectangle 27"/>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Cardinal numbers</a:t>
              </a:r>
            </a:p>
          </p:txBody>
        </p:sp>
        <mc:AlternateContent xmlns:mc="http://schemas.openxmlformats.org/markup-compatibility/2006" xmlns:a14="http://schemas.microsoft.com/office/drawing/2010/main">
          <mc:Choice Requires="a14">
            <p:sp>
              <p:nvSpPr>
                <p:cNvPr id="32" name="TextBox 31"/>
                <p:cNvSpPr txBox="1"/>
                <p:nvPr/>
              </p:nvSpPr>
              <p:spPr>
                <a:xfrm>
                  <a:off x="1109374" y="5089172"/>
                  <a:ext cx="8122188" cy="1277273"/>
                </a:xfrm>
                <a:prstGeom prst="rect">
                  <a:avLst/>
                </a:prstGeom>
                <a:noFill/>
              </p:spPr>
              <p:txBody>
                <a:bodyPr wrap="square" rtlCol="0">
                  <a:spAutoFit/>
                </a:bodyPr>
                <a:lstStyle/>
                <a:p>
                  <a:pPr>
                    <a:spcAft>
                      <a:spcPts val="600"/>
                    </a:spcAft>
                  </a:pPr>
                  <a:r>
                    <a:rPr lang="en-US" sz="2400" dirty="0"/>
                    <a:t>Define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ℵ</m:t>
                          </m:r>
                        </m:e>
                        <m:sub>
                          <m:r>
                            <a:rPr lang="en-SG" sz="2400" b="0" i="1" smtClean="0">
                              <a:latin typeface="Cambria Math" panose="02040503050406030204" pitchFamily="18" charset="0"/>
                            </a:rPr>
                            <m:t>0</m:t>
                          </m:r>
                        </m:sub>
                      </m:sSub>
                      <m:r>
                        <a:rPr lang="en-SG" sz="2400" b="0" i="1" smtClean="0">
                          <a:latin typeface="Cambria Math" panose="02040503050406030204" pitchFamily="18" charset="0"/>
                        </a:rPr>
                        <m:t>=|</m:t>
                      </m:r>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ea typeface="Cambria Math" panose="02040503050406030204" pitchFamily="18" charset="0"/>
                            </a:rPr>
                            <m:t>ℤ</m:t>
                          </m:r>
                        </m:e>
                        <m:sup>
                          <m:r>
                            <a:rPr lang="en-SG" sz="2400" b="0" i="1" smtClean="0">
                              <a:latin typeface="Cambria Math" panose="02040503050406030204" pitchFamily="18" charset="0"/>
                            </a:rPr>
                            <m:t>+</m:t>
                          </m:r>
                        </m:sup>
                      </m:sSup>
                      <m:r>
                        <a:rPr lang="en-SG" sz="2400" b="0" i="1" smtClean="0">
                          <a:latin typeface="Cambria Math" panose="02040503050406030204" pitchFamily="18" charset="0"/>
                        </a:rPr>
                        <m:t>|</m:t>
                      </m:r>
                    </m:oMath>
                  </a14:m>
                  <a:r>
                    <a:rPr lang="en-US" sz="2400" dirty="0"/>
                    <a:t>. (Some author use </a:t>
                  </a:r>
                  <a14:m>
                    <m:oMath xmlns:m="http://schemas.openxmlformats.org/officeDocument/2006/math">
                      <m:r>
                        <a:rPr lang="en-US" altLang="en-US" sz="2400" i="1">
                          <a:latin typeface="Cambria Math" panose="02040503050406030204" pitchFamily="18" charset="0"/>
                          <a:ea typeface="Cambria Math" panose="02040503050406030204" pitchFamily="18" charset="0"/>
                        </a:rPr>
                        <m:t>ℕ</m:t>
                      </m:r>
                    </m:oMath>
                  </a14:m>
                  <a:r>
                    <a:rPr lang="en-US" sz="2400" dirty="0"/>
                    <a:t> instead of </a:t>
                  </a:r>
                  <a14:m>
                    <m:oMath xmlns:m="http://schemas.openxmlformats.org/officeDocument/2006/math">
                      <m:sSup>
                        <m:sSupPr>
                          <m:ctrlPr>
                            <a:rPr lang="en-SG" sz="2400" i="1">
                              <a:latin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ℤ</m:t>
                          </m:r>
                        </m:e>
                        <m:sup>
                          <m:r>
                            <a:rPr lang="en-SG" sz="2400" i="1">
                              <a:latin typeface="Cambria Math" panose="02040503050406030204" pitchFamily="18" charset="0"/>
                            </a:rPr>
                            <m:t>+</m:t>
                          </m:r>
                        </m:sup>
                      </m:sSup>
                    </m:oMath>
                  </a14:m>
                  <a:r>
                    <a:rPr lang="en-US" sz="2400" dirty="0"/>
                    <a:t>.)</a:t>
                  </a:r>
                </a:p>
                <a:p>
                  <a:pPr>
                    <a:spcAft>
                      <a:spcPts val="600"/>
                    </a:spcAft>
                  </a:pPr>
                  <a14:m>
                    <m:oMath xmlns:m="http://schemas.openxmlformats.org/officeDocument/2006/math">
                      <m:r>
                        <a:rPr lang="en-US" sz="2400" i="1">
                          <a:latin typeface="Cambria Math" panose="02040503050406030204" pitchFamily="18" charset="0"/>
                          <a:ea typeface="Cambria Math" panose="02040503050406030204" pitchFamily="18" charset="0"/>
                        </a:rPr>
                        <m:t>ℵ </m:t>
                      </m:r>
                    </m:oMath>
                  </a14:m>
                  <a:r>
                    <a:rPr lang="en-US" sz="2400" dirty="0"/>
                    <a:t>is pronounced “aleph”, the first letter of the Hebrew alphabet. This is the first cardinal number.</a:t>
                  </a:r>
                </a:p>
              </p:txBody>
            </p:sp>
          </mc:Choice>
          <mc:Fallback xmlns="">
            <p:sp>
              <p:nvSpPr>
                <p:cNvPr id="32" name="TextBox 31"/>
                <p:cNvSpPr txBox="1">
                  <a:spLocks noRot="1" noChangeAspect="1" noMove="1" noResize="1" noEditPoints="1" noAdjustHandles="1" noChangeArrowheads="1" noChangeShapeType="1" noTextEdit="1"/>
                </p:cNvSpPr>
                <p:nvPr/>
              </p:nvSpPr>
              <p:spPr>
                <a:xfrm>
                  <a:off x="1109374" y="5089172"/>
                  <a:ext cx="8122188" cy="1277273"/>
                </a:xfrm>
                <a:prstGeom prst="rect">
                  <a:avLst/>
                </a:prstGeom>
                <a:blipFill>
                  <a:blip r:embed="rId3"/>
                  <a:stretch>
                    <a:fillRect l="-1125" t="-3828" r="-1800" b="-10048"/>
                  </a:stretch>
                </a:blipFill>
              </p:spPr>
              <p:txBody>
                <a:bodyPr/>
                <a:lstStyle/>
                <a:p>
                  <a:r>
                    <a:rPr lang="en-SG">
                      <a:noFill/>
                    </a:rPr>
                    <a:t> </a:t>
                  </a:r>
                </a:p>
              </p:txBody>
            </p:sp>
          </mc:Fallback>
        </mc:AlternateContent>
      </p:grpSp>
      <p:grpSp>
        <p:nvGrpSpPr>
          <p:cNvPr id="24" name="Group 23">
            <a:extLst>
              <a:ext uri="{FF2B5EF4-FFF2-40B4-BE49-F238E27FC236}">
                <a16:creationId xmlns:a16="http://schemas.microsoft.com/office/drawing/2014/main" id="{287195F1-5F18-4C2A-9DD4-6126BA23BC64}"/>
              </a:ext>
            </a:extLst>
          </p:cNvPr>
          <p:cNvGrpSpPr/>
          <p:nvPr/>
        </p:nvGrpSpPr>
        <p:grpSpPr>
          <a:xfrm>
            <a:off x="324356" y="3022040"/>
            <a:ext cx="8238334" cy="1385935"/>
            <a:chOff x="993228" y="4598517"/>
            <a:chExt cx="8238334" cy="1385935"/>
          </a:xfrm>
        </p:grpSpPr>
        <p:sp>
          <p:nvSpPr>
            <p:cNvPr id="36" name="Rectangle 35">
              <a:extLst>
                <a:ext uri="{FF2B5EF4-FFF2-40B4-BE49-F238E27FC236}">
                  <a16:creationId xmlns:a16="http://schemas.microsoft.com/office/drawing/2014/main" id="{5B4F630C-DF13-4B8A-8CC6-DFE3E8F62244}"/>
                </a:ext>
              </a:extLst>
            </p:cNvPr>
            <p:cNvSpPr/>
            <p:nvPr/>
          </p:nvSpPr>
          <p:spPr>
            <a:xfrm>
              <a:off x="993228" y="4598519"/>
              <a:ext cx="8238334" cy="138593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Rectangle 41">
              <a:extLst>
                <a:ext uri="{FF2B5EF4-FFF2-40B4-BE49-F238E27FC236}">
                  <a16:creationId xmlns:a16="http://schemas.microsoft.com/office/drawing/2014/main" id="{D5E8550E-7819-42E6-9034-0BCF504A6F8F}"/>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TextBox 42">
              <a:extLst>
                <a:ext uri="{FF2B5EF4-FFF2-40B4-BE49-F238E27FC236}">
                  <a16:creationId xmlns:a16="http://schemas.microsoft.com/office/drawing/2014/main" id="{1575A64D-5D4A-494A-8B0E-7235F1B8D101}"/>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Countably infinite</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B9CE49B-C481-4520-9A08-7287DADF7F7D}"/>
                    </a:ext>
                  </a:extLst>
                </p:cNvPr>
                <p:cNvSpPr txBox="1"/>
                <p:nvPr/>
              </p:nvSpPr>
              <p:spPr>
                <a:xfrm>
                  <a:off x="1109374" y="5089172"/>
                  <a:ext cx="8043160" cy="830997"/>
                </a:xfrm>
                <a:prstGeom prst="rect">
                  <a:avLst/>
                </a:prstGeom>
                <a:noFill/>
              </p:spPr>
              <p:txBody>
                <a:bodyPr wrap="square" rtlCol="0">
                  <a:spAutoFit/>
                </a:bodyPr>
                <a:lstStyle/>
                <a:p>
                  <a:pPr>
                    <a:spcAft>
                      <a:spcPts val="600"/>
                    </a:spcAft>
                  </a:pPr>
                  <a:r>
                    <a:rPr lang="en-US" sz="2400" dirty="0"/>
                    <a:t>A set </a:t>
                  </a:r>
                  <a14:m>
                    <m:oMath xmlns:m="http://schemas.openxmlformats.org/officeDocument/2006/math">
                      <m:r>
                        <a:rPr lang="en-US" sz="2400" i="1" dirty="0" smtClean="0">
                          <a:latin typeface="Cambria Math" panose="02040503050406030204" pitchFamily="18" charset="0"/>
                        </a:rPr>
                        <m:t>𝑆</m:t>
                      </m:r>
                    </m:oMath>
                  </a14:m>
                  <a:r>
                    <a:rPr lang="en-US" sz="2400" dirty="0"/>
                    <a:t> is said to be </a:t>
                  </a:r>
                  <a:r>
                    <a:rPr lang="en-US" sz="2400" b="1" dirty="0"/>
                    <a:t>countably infinite </a:t>
                  </a:r>
                  <a:r>
                    <a:rPr lang="en-US" sz="2400" dirty="0"/>
                    <a:t>(or, </a:t>
                  </a:r>
                  <a14:m>
                    <m:oMath xmlns:m="http://schemas.openxmlformats.org/officeDocument/2006/math">
                      <m:r>
                        <a:rPr lang="en-US" sz="2400" i="1" dirty="0" smtClean="0">
                          <a:latin typeface="Cambria Math" panose="02040503050406030204" pitchFamily="18" charset="0"/>
                        </a:rPr>
                        <m:t>𝑆</m:t>
                      </m:r>
                    </m:oMath>
                  </a14:m>
                  <a:r>
                    <a:rPr lang="en-US" sz="2400" dirty="0"/>
                    <a:t> has the cardinality of natural numbers) </a:t>
                  </a:r>
                  <a:r>
                    <a:rPr lang="en-US" sz="2400" dirty="0" err="1"/>
                    <a:t>iff</a:t>
                  </a:r>
                  <a:r>
                    <a:rPr lang="en-US" sz="2400" dirty="0"/>
                    <a:t> </a:t>
                  </a:r>
                  <a14:m>
                    <m:oMath xmlns:m="http://schemas.openxmlformats.org/officeDocument/2006/math">
                      <m:d>
                        <m:dPr>
                          <m:begChr m:val="|"/>
                          <m:endChr m:val="|"/>
                          <m:ctrlPr>
                            <a:rPr lang="en-SG" sz="2400" b="0" i="1" smtClean="0">
                              <a:latin typeface="Cambria Math" panose="02040503050406030204" pitchFamily="18" charset="0"/>
                            </a:rPr>
                          </m:ctrlPr>
                        </m:dPr>
                        <m:e>
                          <m:r>
                            <a:rPr lang="en-US" sz="2400" i="1" dirty="0">
                              <a:latin typeface="Cambria Math" panose="02040503050406030204" pitchFamily="18" charset="0"/>
                            </a:rPr>
                            <m:t>𝑆</m:t>
                          </m:r>
                        </m:e>
                      </m:d>
                      <m:r>
                        <a:rPr lang="en-SG"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ℵ</m:t>
                          </m:r>
                        </m:e>
                        <m:sub>
                          <m:r>
                            <a:rPr lang="en-SG" sz="2400" i="1">
                              <a:latin typeface="Cambria Math" panose="02040503050406030204" pitchFamily="18" charset="0"/>
                            </a:rPr>
                            <m:t>0</m:t>
                          </m:r>
                        </m:sub>
                      </m:sSub>
                    </m:oMath>
                  </a14:m>
                  <a:r>
                    <a:rPr lang="en-US" sz="2400" dirty="0"/>
                    <a:t>.</a:t>
                  </a:r>
                </a:p>
              </p:txBody>
            </p:sp>
          </mc:Choice>
          <mc:Fallback xmlns="">
            <p:sp>
              <p:nvSpPr>
                <p:cNvPr id="44" name="TextBox 43">
                  <a:extLst>
                    <a:ext uri="{FF2B5EF4-FFF2-40B4-BE49-F238E27FC236}">
                      <a16:creationId xmlns:a16="http://schemas.microsoft.com/office/drawing/2014/main" id="{9B9CE49B-C481-4520-9A08-7287DADF7F7D}"/>
                    </a:ext>
                  </a:extLst>
                </p:cNvPr>
                <p:cNvSpPr txBox="1">
                  <a:spLocks noRot="1" noChangeAspect="1" noMove="1" noResize="1" noEditPoints="1" noAdjustHandles="1" noChangeArrowheads="1" noChangeShapeType="1" noTextEdit="1"/>
                </p:cNvSpPr>
                <p:nvPr/>
              </p:nvSpPr>
              <p:spPr>
                <a:xfrm>
                  <a:off x="1109374" y="5089172"/>
                  <a:ext cx="8043160" cy="830997"/>
                </a:xfrm>
                <a:prstGeom prst="rect">
                  <a:avLst/>
                </a:prstGeom>
                <a:blipFill>
                  <a:blip r:embed="rId4"/>
                  <a:stretch>
                    <a:fillRect l="-1136" t="-5839" r="-303" b="-15328"/>
                  </a:stretch>
                </a:blipFill>
              </p:spPr>
              <p:txBody>
                <a:bodyPr/>
                <a:lstStyle/>
                <a:p>
                  <a:r>
                    <a:rPr lang="en-SG">
                      <a:noFill/>
                    </a:rPr>
                    <a:t> </a:t>
                  </a:r>
                </a:p>
              </p:txBody>
            </p:sp>
          </mc:Fallback>
        </mc:AlternateContent>
      </p:grpSp>
      <p:grpSp>
        <p:nvGrpSpPr>
          <p:cNvPr id="45" name="Group 44">
            <a:extLst>
              <a:ext uri="{FF2B5EF4-FFF2-40B4-BE49-F238E27FC236}">
                <a16:creationId xmlns:a16="http://schemas.microsoft.com/office/drawing/2014/main" id="{045078BE-3CA0-4DD2-9B76-8B377F194ACD}"/>
              </a:ext>
            </a:extLst>
          </p:cNvPr>
          <p:cNvGrpSpPr/>
          <p:nvPr/>
        </p:nvGrpSpPr>
        <p:grpSpPr>
          <a:xfrm>
            <a:off x="324356" y="4631113"/>
            <a:ext cx="8238334" cy="1502100"/>
            <a:chOff x="993228" y="4598517"/>
            <a:chExt cx="8238334" cy="1502100"/>
          </a:xfrm>
        </p:grpSpPr>
        <p:sp>
          <p:nvSpPr>
            <p:cNvPr id="46" name="Rectangle 45">
              <a:extLst>
                <a:ext uri="{FF2B5EF4-FFF2-40B4-BE49-F238E27FC236}">
                  <a16:creationId xmlns:a16="http://schemas.microsoft.com/office/drawing/2014/main" id="{50FF25EC-FD77-464A-ACDB-4597F9EBF002}"/>
                </a:ext>
              </a:extLst>
            </p:cNvPr>
            <p:cNvSpPr/>
            <p:nvPr/>
          </p:nvSpPr>
          <p:spPr>
            <a:xfrm>
              <a:off x="993228" y="4598519"/>
              <a:ext cx="8238334" cy="150209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a:extLst>
                <a:ext uri="{FF2B5EF4-FFF2-40B4-BE49-F238E27FC236}">
                  <a16:creationId xmlns:a16="http://schemas.microsoft.com/office/drawing/2014/main" id="{2440F503-9A5D-4945-A18D-E22EC970EB66}"/>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a:extLst>
                <a:ext uri="{FF2B5EF4-FFF2-40B4-BE49-F238E27FC236}">
                  <a16:creationId xmlns:a16="http://schemas.microsoft.com/office/drawing/2014/main" id="{5CC0EFBD-1621-4279-8831-64EC7674E011}"/>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Definitions: Countable set and Uncountable set</a:t>
              </a:r>
            </a:p>
          </p:txBody>
        </p:sp>
        <p:sp>
          <p:nvSpPr>
            <p:cNvPr id="49" name="TextBox 48">
              <a:extLst>
                <a:ext uri="{FF2B5EF4-FFF2-40B4-BE49-F238E27FC236}">
                  <a16:creationId xmlns:a16="http://schemas.microsoft.com/office/drawing/2014/main" id="{277DAE47-CE80-445A-A0F1-A3799977DA80}"/>
                </a:ext>
              </a:extLst>
            </p:cNvPr>
            <p:cNvSpPr txBox="1"/>
            <p:nvPr/>
          </p:nvSpPr>
          <p:spPr>
            <a:xfrm>
              <a:off x="1109374" y="5089172"/>
              <a:ext cx="7885917" cy="907941"/>
            </a:xfrm>
            <a:prstGeom prst="rect">
              <a:avLst/>
            </a:prstGeom>
            <a:noFill/>
          </p:spPr>
          <p:txBody>
            <a:bodyPr wrap="square" rtlCol="0">
              <a:spAutoFit/>
            </a:bodyPr>
            <a:lstStyle/>
            <a:p>
              <a:pPr>
                <a:spcAft>
                  <a:spcPts val="600"/>
                </a:spcAft>
              </a:pPr>
              <a:r>
                <a:rPr lang="en-US" sz="2400" dirty="0"/>
                <a:t>A set is said to be </a:t>
              </a:r>
              <a:r>
                <a:rPr lang="en-US" sz="2400" b="1" dirty="0"/>
                <a:t>countable</a:t>
              </a:r>
              <a:r>
                <a:rPr lang="en-US" sz="2400" dirty="0"/>
                <a:t> </a:t>
              </a:r>
              <a:r>
                <a:rPr lang="en-US" sz="2400" dirty="0" err="1"/>
                <a:t>iff</a:t>
              </a:r>
              <a:r>
                <a:rPr lang="en-US" sz="2400" dirty="0"/>
                <a:t> it is finite or countably infinite.</a:t>
              </a:r>
            </a:p>
            <a:p>
              <a:pPr>
                <a:spcAft>
                  <a:spcPts val="600"/>
                </a:spcAft>
              </a:pPr>
              <a:r>
                <a:rPr lang="en-US" sz="2400" dirty="0"/>
                <a:t>A set is said to be </a:t>
              </a:r>
              <a:r>
                <a:rPr lang="en-US" sz="2400" b="1" dirty="0"/>
                <a:t>uncountable</a:t>
              </a:r>
              <a:r>
                <a:rPr lang="en-US" sz="2400" dirty="0"/>
                <a:t> if it is not countable </a:t>
              </a:r>
            </a:p>
          </p:txBody>
        </p:sp>
      </p:grpSp>
      <p:sp>
        <p:nvSpPr>
          <p:cNvPr id="50" name="Oval 49">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E264771D-F539-46E4-91AF-B82151FB9B83}"/>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7F288FCA-6901-4A29-B9C7-621B78CEBC90}"/>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7A5636A7-76D8-49EA-8770-235DC17756AE}"/>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59365132-2058-4BD2-975A-5F0591FEFB47}"/>
              </a:ext>
            </a:extLst>
          </p:cNvPr>
          <p:cNvSpPr/>
          <p:nvPr/>
        </p:nvSpPr>
        <p:spPr>
          <a:xfrm>
            <a:off x="2037362"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AE5F628C-0299-48D7-8ED3-9180C7028926}"/>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6187EE4A-A8BC-482A-87EB-70F98B4D6941}"/>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424532C6-E2A3-40C3-BF8E-B50A73B3C2C7}"/>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CFA0D028-7487-4F15-A03C-45B3B4E6B79A}"/>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127DDDD1-8806-402B-841D-89FCD87C753B}"/>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B84574FF-4E65-4D41-A628-BD4D09526630}"/>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307202EB-A543-4017-BAA5-D00B64606F4F}"/>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99836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b="1" dirty="0">
                <a:solidFill>
                  <a:schemeClr val="accent4">
                    <a:lumMod val="40000"/>
                    <a:lumOff val="60000"/>
                  </a:schemeClr>
                </a:solidFill>
              </a:rPr>
              <a:t>Countably Infinite</a:t>
            </a:r>
            <a:r>
              <a:rPr lang="en-SG" sz="1200" dirty="0">
                <a:solidFill>
                  <a:schemeClr val="bg1"/>
                </a:solidFill>
              </a:rPr>
              <a:t>	Countability via Sequences	Larger Infinities</a:t>
            </a:r>
            <a:endParaRPr lang="en-SG" sz="1050" dirty="0">
              <a:solidFill>
                <a:schemeClr val="bg1"/>
              </a:solidFill>
            </a:endParaRPr>
          </a:p>
        </p:txBody>
      </p:sp>
      <mc:AlternateContent xmlns:mc="http://schemas.openxmlformats.org/markup-compatibility/2006" xmlns:a14="http://schemas.microsoft.com/office/drawing/2010/main">
        <mc:Choice Requires="a14">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Countably Infinite: </a:t>
                </a:r>
                <a14:m>
                  <m:oMath xmlns:m="http://schemas.openxmlformats.org/officeDocument/2006/math">
                    <m:r>
                      <a:rPr lang="en-SG" sz="1400" i="1" smtClean="0">
                        <a:solidFill>
                          <a:schemeClr val="bg1"/>
                        </a:solidFill>
                        <a:latin typeface="Cambria Math" panose="02040503050406030204" pitchFamily="18" charset="0"/>
                        <a:ea typeface="Cambria Math" panose="02040503050406030204" pitchFamily="18" charset="0"/>
                      </a:rPr>
                      <m:t>ℤ</m:t>
                    </m:r>
                  </m:oMath>
                </a14:m>
                <a:r>
                  <a:rPr lang="en-SG" sz="1400" dirty="0">
                    <a:solidFill>
                      <a:schemeClr val="bg1"/>
                    </a:solidFill>
                  </a:rPr>
                  <a:t> is countable</a:t>
                </a:r>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SG">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5F4A397-FA0B-48D6-89F5-1673ACDCB64F}"/>
                  </a:ext>
                </a:extLst>
              </p:cNvPr>
              <p:cNvSpPr txBox="1"/>
              <p:nvPr/>
            </p:nvSpPr>
            <p:spPr>
              <a:xfrm>
                <a:off x="371281" y="1418142"/>
                <a:ext cx="8290746" cy="523220"/>
              </a:xfrm>
              <a:prstGeom prst="rect">
                <a:avLst/>
              </a:prstGeom>
              <a:noFill/>
              <a:ln>
                <a:noFill/>
              </a:ln>
            </p:spPr>
            <p:txBody>
              <a:bodyPr wrap="square" rtlCol="0">
                <a:spAutoFit/>
              </a:bodyPr>
              <a:lstStyle/>
              <a:p>
                <a:pPr>
                  <a:spcAft>
                    <a:spcPts val="600"/>
                  </a:spcAft>
                </a:pPr>
                <a:r>
                  <a:rPr lang="en-US" altLang="en-US" sz="2800" dirty="0">
                    <a:solidFill>
                      <a:schemeClr val="accent2">
                        <a:lumMod val="50000"/>
                      </a:schemeClr>
                    </a:solidFill>
                  </a:rPr>
                  <a:t>Example #3: </a:t>
                </a:r>
                <a:r>
                  <a:rPr lang="en-SG" altLang="en-US" sz="2800" dirty="0"/>
                  <a:t>Show that </a:t>
                </a:r>
                <a14:m>
                  <m:oMath xmlns:m="http://schemas.openxmlformats.org/officeDocument/2006/math">
                    <m:r>
                      <a:rPr lang="en-SG" altLang="en-US" sz="2800" i="1" smtClean="0">
                        <a:latin typeface="Cambria Math" panose="02040503050406030204" pitchFamily="18" charset="0"/>
                        <a:ea typeface="Cambria Math" panose="02040503050406030204" pitchFamily="18" charset="0"/>
                      </a:rPr>
                      <m:t>ℤ</m:t>
                    </m:r>
                  </m:oMath>
                </a14:m>
                <a:r>
                  <a:rPr lang="en-SG" altLang="en-US" sz="2800" dirty="0"/>
                  <a:t> is countable.</a:t>
                </a:r>
              </a:p>
            </p:txBody>
          </p:sp>
        </mc:Choice>
        <mc:Fallback xmlns="">
          <p:sp>
            <p:nvSpPr>
              <p:cNvPr id="24" name="TextBox 23">
                <a:extLst>
                  <a:ext uri="{FF2B5EF4-FFF2-40B4-BE49-F238E27FC236}">
                    <a16:creationId xmlns:a16="http://schemas.microsoft.com/office/drawing/2014/main" id="{55F4A397-FA0B-48D6-89F5-1673ACDCB64F}"/>
                  </a:ext>
                </a:extLst>
              </p:cNvPr>
              <p:cNvSpPr txBox="1">
                <a:spLocks noRot="1" noChangeAspect="1" noMove="1" noResize="1" noEditPoints="1" noAdjustHandles="1" noChangeArrowheads="1" noChangeShapeType="1" noTextEdit="1"/>
              </p:cNvSpPr>
              <p:nvPr/>
            </p:nvSpPr>
            <p:spPr>
              <a:xfrm>
                <a:off x="371281" y="1418142"/>
                <a:ext cx="8290746" cy="523220"/>
              </a:xfrm>
              <a:prstGeom prst="rect">
                <a:avLst/>
              </a:prstGeom>
              <a:blipFill>
                <a:blip r:embed="rId4"/>
                <a:stretch>
                  <a:fillRect l="-1544" t="-11765" b="-34118"/>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0494C0C-6F57-4658-ABD6-0313667B0D05}"/>
                  </a:ext>
                </a:extLst>
              </p:cNvPr>
              <p:cNvSpPr txBox="1"/>
              <p:nvPr/>
            </p:nvSpPr>
            <p:spPr>
              <a:xfrm>
                <a:off x="426627" y="2788054"/>
                <a:ext cx="8290746" cy="1277273"/>
              </a:xfrm>
              <a:prstGeom prst="rect">
                <a:avLst/>
              </a:prstGeom>
              <a:solidFill>
                <a:schemeClr val="accent4">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The set </a:t>
                </a:r>
                <a14:m>
                  <m:oMath xmlns:m="http://schemas.openxmlformats.org/officeDocument/2006/math">
                    <m:r>
                      <a:rPr lang="en-SG" altLang="en-US" sz="2400" i="1">
                        <a:latin typeface="Cambria Math" panose="02040503050406030204" pitchFamily="18" charset="0"/>
                        <a:ea typeface="Cambria Math" panose="02040503050406030204" pitchFamily="18" charset="0"/>
                      </a:rPr>
                      <m:t>ℤ</m:t>
                    </m:r>
                  </m:oMath>
                </a14:m>
                <a:r>
                  <a:rPr lang="en-US" altLang="en-US" sz="2400" dirty="0"/>
                  <a:t> is certainly not finite, so if it is countable, it has to be countably infinite.</a:t>
                </a:r>
              </a:p>
              <a:p>
                <a:pPr>
                  <a:spcAft>
                    <a:spcPts val="600"/>
                  </a:spcAft>
                  <a:tabLst>
                    <a:tab pos="457200" algn="l"/>
                    <a:tab pos="1371600" algn="l"/>
                    <a:tab pos="1547813" algn="l"/>
                  </a:tabLst>
                </a:pPr>
                <a:r>
                  <a:rPr lang="en-US" altLang="en-US" sz="2400" dirty="0"/>
                  <a:t>To show that </a:t>
                </a:r>
                <a14:m>
                  <m:oMath xmlns:m="http://schemas.openxmlformats.org/officeDocument/2006/math">
                    <m:r>
                      <a:rPr lang="en-SG" altLang="en-US" sz="2400" i="1">
                        <a:latin typeface="Cambria Math" panose="02040503050406030204" pitchFamily="18" charset="0"/>
                        <a:ea typeface="Cambria Math" panose="02040503050406030204" pitchFamily="18" charset="0"/>
                      </a:rPr>
                      <m:t>ℤ</m:t>
                    </m:r>
                  </m:oMath>
                </a14:m>
                <a:r>
                  <a:rPr lang="en-US" altLang="en-US" sz="2400" dirty="0"/>
                  <a:t> is countably infinite, find a bijection from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ℤ</m:t>
                        </m:r>
                      </m:e>
                      <m:sup>
                        <m:r>
                          <a:rPr lang="en-US" sz="2400" i="1">
                            <a:latin typeface="Cambria Math" panose="02040503050406030204" pitchFamily="18" charset="0"/>
                          </a:rPr>
                          <m:t>+</m:t>
                        </m:r>
                      </m:sup>
                    </m:sSup>
                  </m:oMath>
                </a14:m>
                <a:r>
                  <a:rPr lang="en-US" altLang="en-US" sz="2400" dirty="0"/>
                  <a:t> to </a:t>
                </a:r>
                <a14:m>
                  <m:oMath xmlns:m="http://schemas.openxmlformats.org/officeDocument/2006/math">
                    <m:r>
                      <a:rPr lang="en-SG" altLang="en-US" sz="2400" i="1">
                        <a:latin typeface="Cambria Math" panose="02040503050406030204" pitchFamily="18" charset="0"/>
                        <a:ea typeface="Cambria Math" panose="02040503050406030204" pitchFamily="18" charset="0"/>
                      </a:rPr>
                      <m:t>ℤ</m:t>
                    </m:r>
                  </m:oMath>
                </a14:m>
                <a:r>
                  <a:rPr lang="en-US" altLang="en-US" sz="2400" dirty="0"/>
                  <a:t>.</a:t>
                </a:r>
              </a:p>
            </p:txBody>
          </p:sp>
        </mc:Choice>
        <mc:Fallback xmlns="">
          <p:sp>
            <p:nvSpPr>
              <p:cNvPr id="36" name="TextBox 35">
                <a:extLst>
                  <a:ext uri="{FF2B5EF4-FFF2-40B4-BE49-F238E27FC236}">
                    <a16:creationId xmlns:a16="http://schemas.microsoft.com/office/drawing/2014/main" id="{F0494C0C-6F57-4658-ABD6-0313667B0D05}"/>
                  </a:ext>
                </a:extLst>
              </p:cNvPr>
              <p:cNvSpPr txBox="1">
                <a:spLocks noRot="1" noChangeAspect="1" noMove="1" noResize="1" noEditPoints="1" noAdjustHandles="1" noChangeArrowheads="1" noChangeShapeType="1" noTextEdit="1"/>
              </p:cNvSpPr>
              <p:nvPr/>
            </p:nvSpPr>
            <p:spPr>
              <a:xfrm>
                <a:off x="426627" y="2788054"/>
                <a:ext cx="8290746" cy="1277273"/>
              </a:xfrm>
              <a:prstGeom prst="rect">
                <a:avLst/>
              </a:prstGeom>
              <a:blipFill>
                <a:blip r:embed="rId5"/>
                <a:stretch>
                  <a:fillRect l="-1176" t="-3810" r="-441" b="-9524"/>
                </a:stretch>
              </a:blipFill>
              <a:ln>
                <a:noFill/>
              </a:ln>
            </p:spPr>
            <p:txBody>
              <a:bodyPr/>
              <a:lstStyle/>
              <a:p>
                <a:r>
                  <a:rPr lang="en-SG">
                    <a:noFill/>
                  </a:rPr>
                  <a:t> </a:t>
                </a:r>
              </a:p>
            </p:txBody>
          </p:sp>
        </mc:Fallback>
      </mc:AlternateContent>
      <p:sp>
        <p:nvSpPr>
          <p:cNvPr id="42" name="TextBox 41">
            <a:extLst>
              <a:ext uri="{FF2B5EF4-FFF2-40B4-BE49-F238E27FC236}">
                <a16:creationId xmlns:a16="http://schemas.microsoft.com/office/drawing/2014/main" id="{F0494C0C-6F57-4658-ABD6-0313667B0D05}"/>
              </a:ext>
            </a:extLst>
          </p:cNvPr>
          <p:cNvSpPr txBox="1"/>
          <p:nvPr/>
        </p:nvSpPr>
        <p:spPr>
          <a:xfrm>
            <a:off x="415123" y="4236608"/>
            <a:ext cx="8290746" cy="830997"/>
          </a:xfrm>
          <a:prstGeom prst="rect">
            <a:avLst/>
          </a:prstGeom>
          <a:solidFill>
            <a:schemeClr val="accent2">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The appears to contradict common sense, as there appear to be more than twice as many integers as there are positive integers:</a:t>
            </a:r>
          </a:p>
        </p:txBody>
      </p:sp>
      <p:pic>
        <p:nvPicPr>
          <p:cNvPr id="4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2307" y="5238886"/>
            <a:ext cx="782955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9B0B3B7-FD5C-41F1-911A-F2CF7AD98A07}"/>
                  </a:ext>
                </a:extLst>
              </p:cNvPr>
              <p:cNvSpPr txBox="1"/>
              <p:nvPr/>
            </p:nvSpPr>
            <p:spPr>
              <a:xfrm>
                <a:off x="390819" y="1890770"/>
                <a:ext cx="7577078" cy="707886"/>
              </a:xfrm>
              <a:prstGeom prst="rect">
                <a:avLst/>
              </a:prstGeom>
              <a:noFill/>
            </p:spPr>
            <p:txBody>
              <a:bodyPr wrap="square" rtlCol="0">
                <a:spAutoFit/>
              </a:bodyPr>
              <a:lstStyle/>
              <a:p>
                <a:r>
                  <a:rPr lang="en-SG" sz="2000" dirty="0"/>
                  <a:t>(Intuitively, </a:t>
                </a:r>
                <a14:m>
                  <m:oMath xmlns:m="http://schemas.openxmlformats.org/officeDocument/2006/math">
                    <m:r>
                      <a:rPr lang="en-SG" altLang="en-US" sz="2000" i="1">
                        <a:latin typeface="Cambria Math" panose="02040503050406030204" pitchFamily="18" charset="0"/>
                        <a:ea typeface="Cambria Math" panose="02040503050406030204" pitchFamily="18" charset="0"/>
                      </a:rPr>
                      <m:t>ℤ</m:t>
                    </m:r>
                  </m:oMath>
                </a14:m>
                <a:r>
                  <a:rPr lang="en-SG" sz="2000" dirty="0"/>
                  <a:t> contains twice as many numbers as </a:t>
                </a:r>
                <a14:m>
                  <m:oMath xmlns:m="http://schemas.openxmlformats.org/officeDocument/2006/math">
                    <m:sSup>
                      <m:sSupPr>
                        <m:ctrlPr>
                          <a:rPr lang="en-SG" sz="2000" i="1" smtClean="0">
                            <a:latin typeface="Cambria Math" panose="02040503050406030204" pitchFamily="18" charset="0"/>
                          </a:rPr>
                        </m:ctrlPr>
                      </m:sSupPr>
                      <m:e>
                        <m:r>
                          <a:rPr lang="en-SG" sz="2000" i="1" smtClean="0">
                            <a:latin typeface="Cambria Math" panose="02040503050406030204" pitchFamily="18" charset="0"/>
                            <a:ea typeface="Cambria Math" panose="02040503050406030204" pitchFamily="18" charset="0"/>
                          </a:rPr>
                          <m:t>ℤ</m:t>
                        </m:r>
                      </m:e>
                      <m:sup>
                        <m:r>
                          <a:rPr lang="en-SG" sz="2000" b="0" i="1" smtClean="0">
                            <a:latin typeface="Cambria Math" panose="02040503050406030204" pitchFamily="18" charset="0"/>
                          </a:rPr>
                          <m:t>+</m:t>
                        </m:r>
                      </m:sup>
                    </m:sSup>
                  </m:oMath>
                </a14:m>
                <a:r>
                  <a:rPr lang="en-SG" sz="2000" dirty="0"/>
                  <a:t>, so we expect </a:t>
                </a:r>
                <a14:m>
                  <m:oMath xmlns:m="http://schemas.openxmlformats.org/officeDocument/2006/math">
                    <m:sSup>
                      <m:sSupPr>
                        <m:ctrlPr>
                          <a:rPr lang="en-SG" sz="2000" i="1">
                            <a:latin typeface="Cambria Math" panose="02040503050406030204" pitchFamily="18" charset="0"/>
                          </a:rPr>
                        </m:ctrlPr>
                      </m:sSupPr>
                      <m:e>
                        <m:d>
                          <m:dPr>
                            <m:begChr m:val="|"/>
                            <m:endChr m:val="|"/>
                            <m:ctrlPr>
                              <a:rPr lang="en-SG" altLang="en-US" sz="2000" b="0" i="1" smtClean="0">
                                <a:latin typeface="Cambria Math" panose="02040503050406030204" pitchFamily="18" charset="0"/>
                                <a:ea typeface="Cambria Math" panose="02040503050406030204" pitchFamily="18" charset="0"/>
                              </a:rPr>
                            </m:ctrlPr>
                          </m:dPr>
                          <m:e>
                            <m:r>
                              <a:rPr lang="en-SG" altLang="en-US" sz="2000" i="1">
                                <a:latin typeface="Cambria Math" panose="02040503050406030204" pitchFamily="18" charset="0"/>
                                <a:ea typeface="Cambria Math" panose="02040503050406030204" pitchFamily="18" charset="0"/>
                              </a:rPr>
                              <m:t>ℤ</m:t>
                            </m:r>
                          </m:e>
                        </m:d>
                        <m:r>
                          <a:rPr lang="en-SG" altLang="en-US" sz="2000" b="0" i="1" smtClean="0">
                            <a:latin typeface="Cambria Math" panose="02040503050406030204" pitchFamily="18" charset="0"/>
                            <a:ea typeface="Cambria Math" panose="02040503050406030204" pitchFamily="18" charset="0"/>
                          </a:rPr>
                          <m:t>=2|</m:t>
                        </m:r>
                        <m:r>
                          <a:rPr lang="en-SG" sz="2000" i="1">
                            <a:latin typeface="Cambria Math" panose="02040503050406030204" pitchFamily="18" charset="0"/>
                            <a:ea typeface="Cambria Math" panose="02040503050406030204" pitchFamily="18" charset="0"/>
                          </a:rPr>
                          <m:t>ℤ</m:t>
                        </m:r>
                      </m:e>
                      <m:sup>
                        <m:r>
                          <a:rPr lang="en-SG" sz="2000" i="1">
                            <a:latin typeface="Cambria Math" panose="02040503050406030204" pitchFamily="18" charset="0"/>
                          </a:rPr>
                          <m:t>+</m:t>
                        </m:r>
                      </m:sup>
                    </m:sSup>
                    <m:r>
                      <a:rPr lang="en-SG" sz="2000" b="0" i="1" smtClean="0">
                        <a:latin typeface="Cambria Math" panose="02040503050406030204" pitchFamily="18" charset="0"/>
                      </a:rPr>
                      <m:t>|.</m:t>
                    </m:r>
                  </m:oMath>
                </a14:m>
                <a:r>
                  <a:rPr lang="en-SG" sz="2000" dirty="0"/>
                  <a:t> But this is not the case. They have the same cardinality!) </a:t>
                </a:r>
              </a:p>
            </p:txBody>
          </p:sp>
        </mc:Choice>
        <mc:Fallback xmlns="">
          <p:sp>
            <p:nvSpPr>
              <p:cNvPr id="2" name="TextBox 1">
                <a:extLst>
                  <a:ext uri="{FF2B5EF4-FFF2-40B4-BE49-F238E27FC236}">
                    <a16:creationId xmlns:a16="http://schemas.microsoft.com/office/drawing/2014/main" id="{D9B0B3B7-FD5C-41F1-911A-F2CF7AD98A07}"/>
                  </a:ext>
                </a:extLst>
              </p:cNvPr>
              <p:cNvSpPr txBox="1">
                <a:spLocks noRot="1" noChangeAspect="1" noMove="1" noResize="1" noEditPoints="1" noAdjustHandles="1" noChangeArrowheads="1" noChangeShapeType="1" noTextEdit="1"/>
              </p:cNvSpPr>
              <p:nvPr/>
            </p:nvSpPr>
            <p:spPr>
              <a:xfrm>
                <a:off x="390819" y="1890770"/>
                <a:ext cx="7577078" cy="707886"/>
              </a:xfrm>
              <a:prstGeom prst="rect">
                <a:avLst/>
              </a:prstGeom>
              <a:blipFill>
                <a:blip r:embed="rId7"/>
                <a:stretch>
                  <a:fillRect l="-805" t="-4310" b="-1465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BB11A51-AA4B-4A48-8850-BB3835A31623}"/>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9.2.2 </a:t>
                </a:r>
                <a14:m>
                  <m:oMath xmlns:m="http://schemas.openxmlformats.org/officeDocument/2006/math">
                    <m:r>
                      <a:rPr lang="en-SG" sz="2800" i="1" smtClean="0">
                        <a:solidFill>
                          <a:schemeClr val="bg1"/>
                        </a:solidFill>
                        <a:latin typeface="Cambria Math" panose="02040503050406030204" pitchFamily="18" charset="0"/>
                        <a:ea typeface="Cambria Math" panose="02040503050406030204" pitchFamily="18" charset="0"/>
                      </a:rPr>
                      <m:t>ℤ</m:t>
                    </m:r>
                  </m:oMath>
                </a14:m>
                <a:r>
                  <a:rPr lang="en-SG" sz="2800" dirty="0">
                    <a:solidFill>
                      <a:schemeClr val="bg1"/>
                    </a:solidFill>
                  </a:rPr>
                  <a:t> is countable</a:t>
                </a:r>
                <a:endParaRPr lang="en-SG" sz="2000" dirty="0">
                  <a:solidFill>
                    <a:schemeClr val="bg1"/>
                  </a:solidFill>
                </a:endParaRPr>
              </a:p>
            </p:txBody>
          </p:sp>
        </mc:Choice>
        <mc:Fallback xmlns="">
          <p:sp>
            <p:nvSpPr>
              <p:cNvPr id="31" name="TextBox 30">
                <a:extLst>
                  <a:ext uri="{FF2B5EF4-FFF2-40B4-BE49-F238E27FC236}">
                    <a16:creationId xmlns:a16="http://schemas.microsoft.com/office/drawing/2014/main" id="{8BB11A51-AA4B-4A48-8850-BB3835A31623}"/>
                  </a:ext>
                </a:extLst>
              </p:cNvPr>
              <p:cNvSpPr txBox="1">
                <a:spLocks noRot="1" noChangeAspect="1" noMove="1" noResize="1" noEditPoints="1" noAdjustHandles="1" noChangeArrowheads="1" noChangeShapeType="1" noTextEdit="1"/>
              </p:cNvSpPr>
              <p:nvPr/>
            </p:nvSpPr>
            <p:spPr>
              <a:xfrm>
                <a:off x="0" y="784038"/>
                <a:ext cx="9144000" cy="611060"/>
              </a:xfrm>
              <a:prstGeom prst="rect">
                <a:avLst/>
              </a:prstGeom>
              <a:blipFill>
                <a:blip r:embed="rId8"/>
                <a:stretch>
                  <a:fillRect t="-10000" b="-14000"/>
                </a:stretch>
              </a:blipFill>
            </p:spPr>
            <p:txBody>
              <a:bodyPr/>
              <a:lstStyle/>
              <a:p>
                <a:r>
                  <a:rPr lang="en-SG">
                    <a:noFill/>
                  </a:rPr>
                  <a:t> </a:t>
                </a:r>
              </a:p>
            </p:txBody>
          </p:sp>
        </mc:Fallback>
      </mc:AlternateContent>
      <p:grpSp>
        <p:nvGrpSpPr>
          <p:cNvPr id="25" name="Group 24">
            <a:extLst>
              <a:ext uri="{FF2B5EF4-FFF2-40B4-BE49-F238E27FC236}">
                <a16:creationId xmlns:a16="http://schemas.microsoft.com/office/drawing/2014/main" id="{F8D2C1B4-C4FE-4B76-8CF9-11BC6EE68874}"/>
              </a:ext>
            </a:extLst>
          </p:cNvPr>
          <p:cNvGrpSpPr/>
          <p:nvPr/>
        </p:nvGrpSpPr>
        <p:grpSpPr>
          <a:xfrm>
            <a:off x="7135509" y="877381"/>
            <a:ext cx="1777455" cy="904843"/>
            <a:chOff x="2420277" y="2519482"/>
            <a:chExt cx="3864503" cy="1967289"/>
          </a:xfrm>
        </p:grpSpPr>
        <p:pic>
          <p:nvPicPr>
            <p:cNvPr id="26" name="Picture 25">
              <a:extLst>
                <a:ext uri="{FF2B5EF4-FFF2-40B4-BE49-F238E27FC236}">
                  <a16:creationId xmlns:a16="http://schemas.microsoft.com/office/drawing/2014/main" id="{A3F557FD-F15B-4F9F-88D4-18CE8E23B8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20277" y="2519482"/>
              <a:ext cx="2151723" cy="1967289"/>
            </a:xfrm>
            <a:prstGeom prst="rect">
              <a:avLst/>
            </a:prstGeom>
          </p:spPr>
        </p:pic>
        <p:pic>
          <p:nvPicPr>
            <p:cNvPr id="28" name="Picture 27">
              <a:extLst>
                <a:ext uri="{FF2B5EF4-FFF2-40B4-BE49-F238E27FC236}">
                  <a16:creationId xmlns:a16="http://schemas.microsoft.com/office/drawing/2014/main" id="{55982D07-C79A-42AA-AE21-3ED1A3FD480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43076" y="2610620"/>
              <a:ext cx="1441704" cy="1865376"/>
            </a:xfrm>
            <a:prstGeom prst="rect">
              <a:avLst/>
            </a:prstGeom>
          </p:spPr>
        </p:pic>
      </p:grpSp>
      <p:sp>
        <p:nvSpPr>
          <p:cNvPr id="32" name="Oval 31">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D5065A02-2B76-4E7B-AB57-7846ACF71C66}"/>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B08D9EBE-DD2A-4CE2-B5E9-5B7A380F8D1E}"/>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F673653-633E-4972-A7B3-43240D552848}"/>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2590EFEB-3B9A-4109-A605-DD34C560D018}"/>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35B4FFD7-F851-4A1A-BFF3-037B855EEF5B}"/>
              </a:ext>
            </a:extLst>
          </p:cNvPr>
          <p:cNvSpPr/>
          <p:nvPr/>
        </p:nvSpPr>
        <p:spPr>
          <a:xfrm>
            <a:off x="2205313"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7BA622BB-4759-4847-8241-D263071217DB}"/>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741A1B16-3F84-4EE2-B1CE-F47F12546FE0}"/>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2D73C8FE-90F0-42BA-A85F-5B01FB1B4521}"/>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DC3A4850-F83A-4FD0-AAAE-9E0959B1AF92}"/>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DEC48D8A-5900-4123-A0DC-29C32FE51A1A}"/>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FB508A25-12CD-42C2-BE38-1A63521F49C0}"/>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9036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dissolv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4363" algn="l"/>
                <a:tab pos="4125913" algn="l"/>
                <a:tab pos="655002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b="1" dirty="0">
                <a:solidFill>
                  <a:schemeClr val="accent4">
                    <a:lumMod val="40000"/>
                    <a:lumOff val="60000"/>
                  </a:schemeClr>
                </a:solidFill>
              </a:rPr>
              <a:t>Countably Infinite</a:t>
            </a:r>
            <a:r>
              <a:rPr lang="en-SG" sz="1200" dirty="0">
                <a:solidFill>
                  <a:schemeClr val="bg1"/>
                </a:solidFill>
              </a:rPr>
              <a:t>	Countability via Sequences	Larger Infinities</a:t>
            </a:r>
            <a:endParaRPr lang="en-SG" sz="1600" dirty="0">
              <a:solidFill>
                <a:schemeClr val="bg1"/>
              </a:solidFill>
            </a:endParaRPr>
          </a:p>
        </p:txBody>
      </p:sp>
      <mc:AlternateContent xmlns:mc="http://schemas.openxmlformats.org/markup-compatibility/2006" xmlns:a14="http://schemas.microsoft.com/office/drawing/2010/main">
        <mc:Choice Requires="a14">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Countably Infinite: </a:t>
                </a:r>
                <a14:m>
                  <m:oMath xmlns:m="http://schemas.openxmlformats.org/officeDocument/2006/math">
                    <m:r>
                      <a:rPr lang="en-SG" sz="1400" i="1">
                        <a:solidFill>
                          <a:schemeClr val="bg1"/>
                        </a:solidFill>
                        <a:latin typeface="Cambria Math" panose="02040503050406030204" pitchFamily="18" charset="0"/>
                        <a:ea typeface="Cambria Math" panose="02040503050406030204" pitchFamily="18" charset="0"/>
                      </a:rPr>
                      <m:t>ℤ</m:t>
                    </m:r>
                  </m:oMath>
                </a14:m>
                <a:r>
                  <a:rPr lang="en-SG" sz="1400" dirty="0">
                    <a:solidFill>
                      <a:schemeClr val="bg1"/>
                    </a:solidFill>
                  </a:rPr>
                  <a:t> is countable</a:t>
                </a:r>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SG">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36" name="TextBox 35">
            <a:extLst>
              <a:ext uri="{FF2B5EF4-FFF2-40B4-BE49-F238E27FC236}">
                <a16:creationId xmlns:a16="http://schemas.microsoft.com/office/drawing/2014/main" id="{F0494C0C-6F57-4658-ABD6-0313667B0D05}"/>
              </a:ext>
            </a:extLst>
          </p:cNvPr>
          <p:cNvSpPr txBox="1"/>
          <p:nvPr/>
        </p:nvSpPr>
        <p:spPr>
          <a:xfrm>
            <a:off x="426627" y="1097053"/>
            <a:ext cx="7965205" cy="1200329"/>
          </a:xfrm>
          <a:prstGeom prst="rect">
            <a:avLst/>
          </a:prstGeom>
          <a:solidFill>
            <a:schemeClr val="accent4">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The trick is to </a:t>
            </a:r>
            <a:r>
              <a:rPr lang="en-US" altLang="en-US" sz="2400" u="sng" dirty="0"/>
              <a:t>start in the middle and work outward</a:t>
            </a:r>
            <a:r>
              <a:rPr lang="en-US" altLang="en-US" sz="2400" dirty="0"/>
              <a:t> systematically. Let the first integer be 0, the second 1, the third -1, the fourth 2, the fifth -2, and so forth: </a:t>
            </a:r>
          </a:p>
        </p:txBody>
      </p:sp>
      <p:grpSp>
        <p:nvGrpSpPr>
          <p:cNvPr id="2" name="Group 1"/>
          <p:cNvGrpSpPr/>
          <p:nvPr/>
        </p:nvGrpSpPr>
        <p:grpSpPr>
          <a:xfrm>
            <a:off x="191620" y="2545360"/>
            <a:ext cx="7977060" cy="2190804"/>
            <a:chOff x="324356" y="2692062"/>
            <a:chExt cx="7977060" cy="2190804"/>
          </a:xfrm>
        </p:grpSpPr>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t="3922"/>
            <a:stretch>
              <a:fillRect/>
            </a:stretch>
          </p:blipFill>
          <p:spPr bwMode="auto">
            <a:xfrm>
              <a:off x="324356" y="2692062"/>
              <a:ext cx="7977060" cy="219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a:xfrm>
              <a:off x="557195" y="3842381"/>
              <a:ext cx="3296415" cy="646331"/>
            </a:xfrm>
            <a:prstGeom prst="rect">
              <a:avLst/>
            </a:prstGeom>
            <a:noFill/>
          </p:spPr>
          <p:txBody>
            <a:bodyPr wrap="none" rtlCol="0">
              <a:spAutoFit/>
            </a:bodyPr>
            <a:lstStyle/>
            <a:p>
              <a:r>
                <a:rPr lang="en-US" dirty="0"/>
                <a:t>“Counting” the Set of All Integers</a:t>
              </a:r>
            </a:p>
            <a:p>
              <a:pPr algn="ctr"/>
              <a:r>
                <a:rPr lang="en-US" b="1" dirty="0"/>
                <a:t>Figure 7.4.2</a:t>
              </a: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0494C0C-6F57-4658-ABD6-0313667B0D05}"/>
                  </a:ext>
                </a:extLst>
              </p:cNvPr>
              <p:cNvSpPr txBox="1"/>
              <p:nvPr/>
            </p:nvSpPr>
            <p:spPr>
              <a:xfrm>
                <a:off x="426627" y="4882866"/>
                <a:ext cx="7965205" cy="1646605"/>
              </a:xfrm>
              <a:prstGeom prst="rect">
                <a:avLst/>
              </a:prstGeom>
              <a:solidFill>
                <a:schemeClr val="accent4">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Every integer in </a:t>
                </a:r>
                <a14:m>
                  <m:oMath xmlns:m="http://schemas.openxmlformats.org/officeDocument/2006/math">
                    <m:r>
                      <a:rPr lang="en-SG" altLang="en-US" sz="2400" i="1">
                        <a:latin typeface="Cambria Math" panose="02040503050406030204" pitchFamily="18" charset="0"/>
                        <a:ea typeface="Cambria Math" panose="02040503050406030204" pitchFamily="18" charset="0"/>
                      </a:rPr>
                      <m:t>ℤ</m:t>
                    </m:r>
                  </m:oMath>
                </a14:m>
                <a:r>
                  <a:rPr lang="en-US" altLang="en-US" sz="2400" dirty="0"/>
                  <a:t> is counted at most once (so the function is injective) and every integer in </a:t>
                </a:r>
                <a14:m>
                  <m:oMath xmlns:m="http://schemas.openxmlformats.org/officeDocument/2006/math">
                    <m:r>
                      <a:rPr lang="en-SG" altLang="en-US" sz="2400" i="1">
                        <a:latin typeface="Cambria Math" panose="02040503050406030204" pitchFamily="18" charset="0"/>
                        <a:ea typeface="Cambria Math" panose="02040503050406030204" pitchFamily="18" charset="0"/>
                      </a:rPr>
                      <m:t>ℤ</m:t>
                    </m:r>
                  </m:oMath>
                </a14:m>
                <a:r>
                  <a:rPr lang="en-US" altLang="en-US" sz="2400" dirty="0"/>
                  <a:t> is counted at least once (so the function is surjective).</a:t>
                </a:r>
              </a:p>
              <a:p>
                <a:pPr>
                  <a:spcAft>
                    <a:spcPts val="600"/>
                  </a:spcAft>
                  <a:tabLst>
                    <a:tab pos="457200" algn="l"/>
                    <a:tab pos="1371600" algn="l"/>
                    <a:tab pos="1547813" algn="l"/>
                  </a:tabLst>
                </a:pPr>
                <a:r>
                  <a:rPr lang="en-US" altLang="en-US" sz="2400" dirty="0"/>
                  <a:t>Therefore </a:t>
                </a:r>
                <a14:m>
                  <m:oMath xmlns:m="http://schemas.openxmlformats.org/officeDocument/2006/math">
                    <m:r>
                      <a:rPr lang="en-SG" altLang="en-US" sz="2400" i="1">
                        <a:latin typeface="Cambria Math" panose="02040503050406030204" pitchFamily="18" charset="0"/>
                        <a:ea typeface="Cambria Math" panose="02040503050406030204" pitchFamily="18" charset="0"/>
                      </a:rPr>
                      <m:t>ℤ</m:t>
                    </m:r>
                  </m:oMath>
                </a14:m>
                <a:r>
                  <a:rPr lang="en-US" altLang="en-US" sz="2400" dirty="0"/>
                  <a:t> is countably infinite and hence countable.</a:t>
                </a:r>
              </a:p>
            </p:txBody>
          </p:sp>
        </mc:Choice>
        <mc:Fallback xmlns="">
          <p:sp>
            <p:nvSpPr>
              <p:cNvPr id="26" name="TextBox 25">
                <a:extLst>
                  <a:ext uri="{FF2B5EF4-FFF2-40B4-BE49-F238E27FC236}">
                    <a16:creationId xmlns:a16="http://schemas.microsoft.com/office/drawing/2014/main" id="{F0494C0C-6F57-4658-ABD6-0313667B0D05}"/>
                  </a:ext>
                </a:extLst>
              </p:cNvPr>
              <p:cNvSpPr txBox="1">
                <a:spLocks noRot="1" noChangeAspect="1" noMove="1" noResize="1" noEditPoints="1" noAdjustHandles="1" noChangeArrowheads="1" noChangeShapeType="1" noTextEdit="1"/>
              </p:cNvSpPr>
              <p:nvPr/>
            </p:nvSpPr>
            <p:spPr>
              <a:xfrm>
                <a:off x="426627" y="4882866"/>
                <a:ext cx="7965205" cy="1646605"/>
              </a:xfrm>
              <a:prstGeom prst="rect">
                <a:avLst/>
              </a:prstGeom>
              <a:blipFill>
                <a:blip r:embed="rId5"/>
                <a:stretch>
                  <a:fillRect l="-1224" t="-2963" b="-7407"/>
                </a:stretch>
              </a:blipFill>
              <a:ln>
                <a:noFill/>
              </a:ln>
            </p:spPr>
            <p:txBody>
              <a:bodyPr/>
              <a:lstStyle/>
              <a:p>
                <a:r>
                  <a:rPr lang="en-SG">
                    <a:noFill/>
                  </a:rPr>
                  <a:t> </a:t>
                </a:r>
              </a:p>
            </p:txBody>
          </p:sp>
        </mc:Fallback>
      </mc:AlternateContent>
      <p:sp>
        <p:nvSpPr>
          <p:cNvPr id="24" name="Oval 23">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02846F43-A59D-44B1-982F-D7D07CBDC3F2}"/>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7A3123A9-F03F-4CF3-8EE7-718DE1A2F350}"/>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F52F6187-38D4-41DA-B354-1CD1D1CEFADC}"/>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A496729F-C460-4FC3-924C-1A55027C2CFD}"/>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979C5C55-BD98-4783-A0D2-79CA03AC0F8A}"/>
              </a:ext>
            </a:extLst>
          </p:cNvPr>
          <p:cNvSpPr/>
          <p:nvPr/>
        </p:nvSpPr>
        <p:spPr>
          <a:xfrm>
            <a:off x="2205313"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FF4F8AF1-8C34-452F-8195-AF35803034B1}"/>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F4255A6D-21C9-411B-8F90-23B6B8936717}"/>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FCD5F671-1A62-4DC2-87CD-8C4FB5496AF8}"/>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85B0FA8-9DC0-40CA-93B2-D1DBE248C11A}"/>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F5EA119E-48B2-4E7E-8D1A-EB940347ADA8}"/>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2C963889-1254-4938-A4CF-B1DF7F6A3BAB}"/>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5275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b="1" dirty="0">
                <a:solidFill>
                  <a:schemeClr val="accent4">
                    <a:lumMod val="40000"/>
                    <a:lumOff val="60000"/>
                  </a:schemeClr>
                </a:solidFill>
              </a:rPr>
              <a:t>Countably Infinite</a:t>
            </a:r>
            <a:r>
              <a:rPr lang="en-SG" sz="1200" dirty="0">
                <a:solidFill>
                  <a:schemeClr val="bg1"/>
                </a:solidFill>
              </a:rPr>
              <a:t>	Countability via Sequences	Larger Infinities</a:t>
            </a:r>
            <a:endParaRPr lang="en-SG" sz="1050" dirty="0">
              <a:solidFill>
                <a:schemeClr val="bg1"/>
              </a:solidFill>
            </a:endParaRPr>
          </a:p>
        </p:txBody>
      </p:sp>
      <mc:AlternateContent xmlns:mc="http://schemas.openxmlformats.org/markup-compatibility/2006" xmlns:a14="http://schemas.microsoft.com/office/drawing/2010/main">
        <mc:Choice Requires="a14">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Countably Infinite: </a:t>
                </a:r>
                <a14:m>
                  <m:oMath xmlns:m="http://schemas.openxmlformats.org/officeDocument/2006/math">
                    <m:r>
                      <a:rPr lang="en-SG" sz="1400" i="1">
                        <a:solidFill>
                          <a:schemeClr val="bg1"/>
                        </a:solidFill>
                        <a:latin typeface="Cambria Math" panose="02040503050406030204" pitchFamily="18" charset="0"/>
                        <a:ea typeface="Cambria Math" panose="02040503050406030204" pitchFamily="18" charset="0"/>
                      </a:rPr>
                      <m:t>ℤ</m:t>
                    </m:r>
                  </m:oMath>
                </a14:m>
                <a:r>
                  <a:rPr lang="en-SG" sz="1400" dirty="0">
                    <a:solidFill>
                      <a:schemeClr val="bg1"/>
                    </a:solidFill>
                  </a:rPr>
                  <a:t> is countable</a:t>
                </a:r>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SG">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36" name="TextBox 35">
            <a:extLst>
              <a:ext uri="{FF2B5EF4-FFF2-40B4-BE49-F238E27FC236}">
                <a16:creationId xmlns:a16="http://schemas.microsoft.com/office/drawing/2014/main" id="{F0494C0C-6F57-4658-ABD6-0313667B0D05}"/>
              </a:ext>
            </a:extLst>
          </p:cNvPr>
          <p:cNvSpPr txBox="1"/>
          <p:nvPr/>
        </p:nvSpPr>
        <p:spPr>
          <a:xfrm>
            <a:off x="426627" y="1097053"/>
            <a:ext cx="8193498" cy="461665"/>
          </a:xfrm>
          <a:prstGeom prst="rect">
            <a:avLst/>
          </a:prstGeom>
          <a:solidFill>
            <a:schemeClr val="accent4">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The bijection as described earlier can be formulated as follows:</a:t>
            </a:r>
          </a:p>
        </p:txBody>
      </p:sp>
      <p:grpSp>
        <p:nvGrpSpPr>
          <p:cNvPr id="7" name="Group 6"/>
          <p:cNvGrpSpPr/>
          <p:nvPr/>
        </p:nvGrpSpPr>
        <p:grpSpPr>
          <a:xfrm>
            <a:off x="1119573" y="2087926"/>
            <a:ext cx="6921528" cy="855483"/>
            <a:chOff x="1309534" y="2657191"/>
            <a:chExt cx="6921528" cy="855483"/>
          </a:xfrm>
        </p:grpSpPr>
        <mc:AlternateContent xmlns:mc="http://schemas.openxmlformats.org/markup-compatibility/2006" xmlns:a14="http://schemas.microsoft.com/office/drawing/2010/main">
          <mc:Choice Requires="a14">
            <p:sp>
              <p:nvSpPr>
                <p:cNvPr id="3" name="TextBox 2"/>
                <p:cNvSpPr txBox="1"/>
                <p:nvPr/>
              </p:nvSpPr>
              <p:spPr>
                <a:xfrm>
                  <a:off x="1309534" y="2688859"/>
                  <a:ext cx="2824812"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r>
                                  <a:rPr lang="en-SG" sz="2400" b="0" i="1" smtClean="0">
                                    <a:latin typeface="Cambria Math" panose="02040503050406030204" pitchFamily="18" charset="0"/>
                                  </a:rPr>
                                  <m:t>𝑛</m:t>
                                </m:r>
                                <m:r>
                                  <a:rPr lang="en-SG" sz="2400" b="0" i="1" smtClean="0">
                                    <a:latin typeface="Cambria Math" panose="02040503050406030204" pitchFamily="18" charset="0"/>
                                  </a:rPr>
                                  <m:t>/2,</m:t>
                                </m:r>
                              </m:e>
                              <m:e>
                                <m:r>
                                  <a:rPr lang="en-US" sz="2400" b="0" i="1" smtClean="0">
                                    <a:latin typeface="Cambria Math" panose="02040503050406030204" pitchFamily="18" charset="0"/>
                                  </a:rPr>
                                  <m:t>−</m:t>
                                </m:r>
                                <m:r>
                                  <a:rPr lang="en-SG" sz="2400" b="0" i="1" smtClean="0">
                                    <a:latin typeface="Cambria Math" panose="02040503050406030204" pitchFamily="18" charset="0"/>
                                  </a:rPr>
                                  <m:t>(</m:t>
                                </m:r>
                                <m:r>
                                  <a:rPr lang="en-SG" sz="2400" b="0" i="1" smtClean="0">
                                    <a:latin typeface="Cambria Math" panose="02040503050406030204" pitchFamily="18" charset="0"/>
                                  </a:rPr>
                                  <m:t>𝑛</m:t>
                                </m:r>
                                <m:r>
                                  <a:rPr lang="en-SG" sz="2400" b="0" i="1" smtClean="0">
                                    <a:latin typeface="Cambria Math" panose="02040503050406030204" pitchFamily="18" charset="0"/>
                                  </a:rPr>
                                  <m:t>−1)/2,</m:t>
                                </m:r>
                              </m:e>
                            </m:eqArr>
                          </m:e>
                        </m:d>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1309534" y="2688859"/>
                  <a:ext cx="2824812" cy="82381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124941" y="2657191"/>
                  <a:ext cx="4106121" cy="461665"/>
                </a:xfrm>
                <a:prstGeom prst="rect">
                  <a:avLst/>
                </a:prstGeom>
                <a:noFill/>
              </p:spPr>
              <p:txBody>
                <a:bodyPr wrap="square" rtlCol="0">
                  <a:spAutoFit/>
                </a:bodyPr>
                <a:lstStyle/>
                <a:p>
                  <a:r>
                    <a:rPr lang="en-US" sz="2400" dirty="0"/>
                    <a:t>if </a:t>
                  </a:r>
                  <a14:m>
                    <m:oMath xmlns:m="http://schemas.openxmlformats.org/officeDocument/2006/math">
                      <m:r>
                        <a:rPr lang="en-US" sz="2400" i="1" dirty="0" smtClean="0">
                          <a:latin typeface="Cambria Math" panose="02040503050406030204" pitchFamily="18" charset="0"/>
                        </a:rPr>
                        <m:t>𝑛</m:t>
                      </m:r>
                    </m:oMath>
                  </a14:m>
                  <a:r>
                    <a:rPr lang="en-US" sz="2400" dirty="0"/>
                    <a:t> is an even positive integer</a:t>
                  </a:r>
                </a:p>
              </p:txBody>
            </p:sp>
          </mc:Choice>
          <mc:Fallback xmlns="">
            <p:sp>
              <p:nvSpPr>
                <p:cNvPr id="6" name="TextBox 5"/>
                <p:cNvSpPr txBox="1">
                  <a:spLocks noRot="1" noChangeAspect="1" noMove="1" noResize="1" noEditPoints="1" noAdjustHandles="1" noChangeArrowheads="1" noChangeShapeType="1" noTextEdit="1"/>
                </p:cNvSpPr>
                <p:nvPr/>
              </p:nvSpPr>
              <p:spPr>
                <a:xfrm>
                  <a:off x="4124941" y="2657191"/>
                  <a:ext cx="4106121" cy="461665"/>
                </a:xfrm>
                <a:prstGeom prst="rect">
                  <a:avLst/>
                </a:prstGeom>
                <a:blipFill>
                  <a:blip r:embed="rId5"/>
                  <a:stretch>
                    <a:fillRect l="-2377" t="-10667" b="-30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4124940" y="3030188"/>
                  <a:ext cx="4106121" cy="461665"/>
                </a:xfrm>
                <a:prstGeom prst="rect">
                  <a:avLst/>
                </a:prstGeom>
                <a:noFill/>
              </p:spPr>
              <p:txBody>
                <a:bodyPr wrap="square" rtlCol="0">
                  <a:spAutoFit/>
                </a:bodyPr>
                <a:lstStyle/>
                <a:p>
                  <a:r>
                    <a:rPr lang="en-US" sz="2400" dirty="0"/>
                    <a:t>if </a:t>
                  </a:r>
                  <a14:m>
                    <m:oMath xmlns:m="http://schemas.openxmlformats.org/officeDocument/2006/math">
                      <m:r>
                        <a:rPr lang="en-US" sz="2400" i="1" dirty="0" smtClean="0">
                          <a:latin typeface="Cambria Math" panose="02040503050406030204" pitchFamily="18" charset="0"/>
                        </a:rPr>
                        <m:t>𝑛</m:t>
                      </m:r>
                    </m:oMath>
                  </a14:m>
                  <a:r>
                    <a:rPr lang="en-US" sz="2400" dirty="0"/>
                    <a:t> is an odd positive integer</a:t>
                  </a:r>
                </a:p>
              </p:txBody>
            </p:sp>
          </mc:Choice>
          <mc:Fallback xmlns="">
            <p:sp>
              <p:nvSpPr>
                <p:cNvPr id="28" name="TextBox 27"/>
                <p:cNvSpPr txBox="1">
                  <a:spLocks noRot="1" noChangeAspect="1" noMove="1" noResize="1" noEditPoints="1" noAdjustHandles="1" noChangeArrowheads="1" noChangeShapeType="1" noTextEdit="1"/>
                </p:cNvSpPr>
                <p:nvPr/>
              </p:nvSpPr>
              <p:spPr>
                <a:xfrm>
                  <a:off x="4124940" y="3030188"/>
                  <a:ext cx="4106121" cy="461665"/>
                </a:xfrm>
                <a:prstGeom prst="rect">
                  <a:avLst/>
                </a:prstGeom>
                <a:blipFill>
                  <a:blip r:embed="rId6"/>
                  <a:stretch>
                    <a:fillRect l="-2377" t="-10667" b="-30667"/>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8" name="TextBox 7"/>
              <p:cNvSpPr txBox="1"/>
              <p:nvPr/>
            </p:nvSpPr>
            <p:spPr>
              <a:xfrm>
                <a:off x="2525223" y="3418396"/>
                <a:ext cx="3952650" cy="2693045"/>
              </a:xfrm>
              <a:prstGeom prst="rect">
                <a:avLst/>
              </a:prstGeom>
              <a:noFill/>
            </p:spPr>
            <p:txBody>
              <a:bodyPr wrap="square" rtlCol="0">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rPr>
                        <m:t>𝑓</m:t>
                      </m:r>
                      <m:d>
                        <m:dPr>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1</m:t>
                          </m:r>
                        </m:e>
                      </m:d>
                      <m:r>
                        <a:rPr lang="en-US" sz="2400" b="0" i="1" smtClean="0">
                          <a:solidFill>
                            <a:srgbClr val="C00000"/>
                          </a:solidFill>
                          <a:latin typeface="Cambria Math" panose="02040503050406030204" pitchFamily="18" charset="0"/>
                        </a:rPr>
                        <m:t>=−</m:t>
                      </m:r>
                      <m:r>
                        <a:rPr lang="en-SG" sz="2400" b="0" i="1" smtClean="0">
                          <a:solidFill>
                            <a:srgbClr val="C00000"/>
                          </a:solidFill>
                          <a:latin typeface="Cambria Math" panose="02040503050406030204" pitchFamily="18" charset="0"/>
                        </a:rPr>
                        <m:t>(1−1)/2</m:t>
                      </m:r>
                      <m:r>
                        <a:rPr lang="en-US" sz="2400" b="0" i="1" smtClean="0">
                          <a:solidFill>
                            <a:srgbClr val="C00000"/>
                          </a:solidFill>
                          <a:latin typeface="Cambria Math" panose="02040503050406030204" pitchFamily="18" charset="0"/>
                        </a:rPr>
                        <m:t>=0</m:t>
                      </m:r>
                    </m:oMath>
                  </m:oMathPara>
                </a14:m>
                <a:endParaRPr lang="en-US" sz="2400" b="0" dirty="0">
                  <a:solidFill>
                    <a:srgbClr val="C00000"/>
                  </a:solidFill>
                </a:endParaRPr>
              </a:p>
              <a:p>
                <a:pPr>
                  <a:spcAft>
                    <a:spcPts val="600"/>
                  </a:spcAft>
                </a:pPr>
                <a14:m>
                  <m:oMathPara xmlns:m="http://schemas.openxmlformats.org/officeDocument/2006/math">
                    <m:oMathParaPr>
                      <m:jc m:val="left"/>
                    </m:oMathParaPr>
                    <m:oMath xmlns:m="http://schemas.openxmlformats.org/officeDocument/2006/math">
                      <m:r>
                        <a:rPr lang="en-US" sz="2400" b="0" i="1" smtClean="0">
                          <a:solidFill>
                            <a:srgbClr val="0000FF"/>
                          </a:solidFill>
                          <a:latin typeface="Cambria Math" panose="02040503050406030204" pitchFamily="18" charset="0"/>
                        </a:rPr>
                        <m:t>𝑓</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2</m:t>
                          </m:r>
                        </m:e>
                      </m:d>
                      <m:r>
                        <a:rPr lang="en-US" sz="2400" b="0" i="1" smtClean="0">
                          <a:solidFill>
                            <a:srgbClr val="0000FF"/>
                          </a:solidFill>
                          <a:latin typeface="Cambria Math" panose="02040503050406030204" pitchFamily="18" charset="0"/>
                        </a:rPr>
                        <m:t>=</m:t>
                      </m:r>
                      <m:r>
                        <a:rPr lang="en-SG" sz="2400" b="0" i="1" smtClean="0">
                          <a:solidFill>
                            <a:srgbClr val="0000FF"/>
                          </a:solidFill>
                          <a:latin typeface="Cambria Math" panose="02040503050406030204" pitchFamily="18" charset="0"/>
                        </a:rPr>
                        <m:t>2/2</m:t>
                      </m:r>
                      <m:r>
                        <a:rPr lang="en-US" sz="2400" b="0" i="1" smtClean="0">
                          <a:solidFill>
                            <a:srgbClr val="0000FF"/>
                          </a:solidFill>
                          <a:latin typeface="Cambria Math" panose="02040503050406030204" pitchFamily="18" charset="0"/>
                        </a:rPr>
                        <m:t>=1</m:t>
                      </m:r>
                    </m:oMath>
                  </m:oMathPara>
                </a14:m>
                <a:endParaRPr lang="en-US" sz="2400" b="0" dirty="0">
                  <a:solidFill>
                    <a:srgbClr val="0000FF"/>
                  </a:solidFill>
                </a:endParaRPr>
              </a:p>
              <a:p>
                <a:pPr>
                  <a:spcAft>
                    <a:spcPts val="600"/>
                  </a:spcAft>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rPr>
                        <m:t>𝑓</m:t>
                      </m:r>
                      <m:d>
                        <m:dPr>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3</m:t>
                          </m:r>
                        </m:e>
                      </m:d>
                      <m:r>
                        <a:rPr lang="en-US" sz="2400" b="0" i="1" smtClean="0">
                          <a:solidFill>
                            <a:srgbClr val="C00000"/>
                          </a:solidFill>
                          <a:latin typeface="Cambria Math" panose="02040503050406030204" pitchFamily="18" charset="0"/>
                        </a:rPr>
                        <m:t>=−</m:t>
                      </m:r>
                      <m:r>
                        <a:rPr lang="en-SG" sz="2400" b="0" i="1" smtClean="0">
                          <a:solidFill>
                            <a:srgbClr val="C00000"/>
                          </a:solidFill>
                          <a:latin typeface="Cambria Math" panose="02040503050406030204" pitchFamily="18" charset="0"/>
                        </a:rPr>
                        <m:t>(3−1)/2</m:t>
                      </m:r>
                      <m:r>
                        <a:rPr lang="en-US" sz="2400" b="0" i="1" smtClean="0">
                          <a:solidFill>
                            <a:srgbClr val="C00000"/>
                          </a:solidFill>
                          <a:latin typeface="Cambria Math" panose="02040503050406030204" pitchFamily="18" charset="0"/>
                        </a:rPr>
                        <m:t>=−1</m:t>
                      </m:r>
                    </m:oMath>
                  </m:oMathPara>
                </a14:m>
                <a:endParaRPr lang="en-US" sz="2400" b="0" dirty="0">
                  <a:solidFill>
                    <a:srgbClr val="C00000"/>
                  </a:solidFill>
                </a:endParaRPr>
              </a:p>
              <a:p>
                <a:pPr>
                  <a:spcAft>
                    <a:spcPts val="600"/>
                  </a:spcAft>
                </a:pPr>
                <a14:m>
                  <m:oMathPara xmlns:m="http://schemas.openxmlformats.org/officeDocument/2006/math">
                    <m:oMathParaPr>
                      <m:jc m:val="left"/>
                    </m:oMathParaPr>
                    <m:oMath xmlns:m="http://schemas.openxmlformats.org/officeDocument/2006/math">
                      <m:r>
                        <a:rPr lang="en-US" sz="2400" b="0" i="1" smtClean="0">
                          <a:solidFill>
                            <a:srgbClr val="0000FF"/>
                          </a:solidFill>
                          <a:latin typeface="Cambria Math" panose="02040503050406030204" pitchFamily="18" charset="0"/>
                        </a:rPr>
                        <m:t>𝑓</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4</m:t>
                          </m:r>
                        </m:e>
                      </m:d>
                      <m:r>
                        <a:rPr lang="en-US" sz="2400" b="0" i="1" smtClean="0">
                          <a:solidFill>
                            <a:srgbClr val="0000FF"/>
                          </a:solidFill>
                          <a:latin typeface="Cambria Math" panose="02040503050406030204" pitchFamily="18" charset="0"/>
                        </a:rPr>
                        <m:t>=</m:t>
                      </m:r>
                      <m:r>
                        <a:rPr lang="en-SG" sz="2400" b="0" i="1" smtClean="0">
                          <a:solidFill>
                            <a:srgbClr val="0000FF"/>
                          </a:solidFill>
                          <a:latin typeface="Cambria Math" panose="02040503050406030204" pitchFamily="18" charset="0"/>
                        </a:rPr>
                        <m:t>4/2</m:t>
                      </m:r>
                      <m:r>
                        <a:rPr lang="en-US" sz="2400" b="0" i="1" smtClean="0">
                          <a:solidFill>
                            <a:srgbClr val="0000FF"/>
                          </a:solidFill>
                          <a:latin typeface="Cambria Math" panose="02040503050406030204" pitchFamily="18" charset="0"/>
                        </a:rPr>
                        <m:t>=2</m:t>
                      </m:r>
                    </m:oMath>
                  </m:oMathPara>
                </a14:m>
                <a:endParaRPr lang="en-US" sz="2400" b="0" dirty="0">
                  <a:solidFill>
                    <a:srgbClr val="0000FF"/>
                  </a:solidFill>
                </a:endParaRPr>
              </a:p>
              <a:p>
                <a:pPr>
                  <a:spcAft>
                    <a:spcPts val="600"/>
                  </a:spcAft>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rPr>
                        <m:t>𝑓</m:t>
                      </m:r>
                      <m:d>
                        <m:dPr>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5</m:t>
                          </m:r>
                        </m:e>
                      </m:d>
                      <m:r>
                        <a:rPr lang="en-US" sz="2400" b="0" i="1" smtClean="0">
                          <a:solidFill>
                            <a:srgbClr val="C00000"/>
                          </a:solidFill>
                          <a:latin typeface="Cambria Math" panose="02040503050406030204" pitchFamily="18" charset="0"/>
                        </a:rPr>
                        <m:t>=−</m:t>
                      </m:r>
                      <m:r>
                        <a:rPr lang="en-SG" sz="2400" b="0" i="1" smtClean="0">
                          <a:solidFill>
                            <a:srgbClr val="C00000"/>
                          </a:solidFill>
                          <a:latin typeface="Cambria Math" panose="02040503050406030204" pitchFamily="18" charset="0"/>
                        </a:rPr>
                        <m:t>(5−1)/2</m:t>
                      </m:r>
                      <m:r>
                        <a:rPr lang="en-US" sz="2400" b="0" i="1" smtClean="0">
                          <a:solidFill>
                            <a:srgbClr val="C00000"/>
                          </a:solidFill>
                          <a:latin typeface="Cambria Math" panose="02040503050406030204" pitchFamily="18" charset="0"/>
                        </a:rPr>
                        <m:t>=−2</m:t>
                      </m:r>
                    </m:oMath>
                  </m:oMathPara>
                </a14:m>
                <a:endParaRPr lang="en-US" sz="2400" b="0" dirty="0">
                  <a:solidFill>
                    <a:srgbClr val="C00000"/>
                  </a:solidFill>
                </a:endParaRPr>
              </a:p>
              <a:p>
                <a:pPr>
                  <a:spcAft>
                    <a:spcPts val="600"/>
                  </a:spcAft>
                </a:pPr>
                <a:r>
                  <a:rPr lang="en-US" sz="2400" dirty="0"/>
                  <a:t>etc.</a:t>
                </a:r>
                <a:endParaRPr lang="en-US" sz="2400" b="0" dirty="0"/>
              </a:p>
            </p:txBody>
          </p:sp>
        </mc:Choice>
        <mc:Fallback xmlns="">
          <p:sp>
            <p:nvSpPr>
              <p:cNvPr id="8" name="TextBox 7"/>
              <p:cNvSpPr txBox="1">
                <a:spLocks noRot="1" noChangeAspect="1" noMove="1" noResize="1" noEditPoints="1" noAdjustHandles="1" noChangeArrowheads="1" noChangeShapeType="1" noTextEdit="1"/>
              </p:cNvSpPr>
              <p:nvPr/>
            </p:nvSpPr>
            <p:spPr>
              <a:xfrm>
                <a:off x="2525223" y="3418396"/>
                <a:ext cx="3952650" cy="2693045"/>
              </a:xfrm>
              <a:prstGeom prst="rect">
                <a:avLst/>
              </a:prstGeom>
              <a:blipFill>
                <a:blip r:embed="rId7"/>
                <a:stretch>
                  <a:fillRect l="-2311" b="-4072"/>
                </a:stretch>
              </a:blipFill>
            </p:spPr>
            <p:txBody>
              <a:bodyPr/>
              <a:lstStyle/>
              <a:p>
                <a:r>
                  <a:rPr lang="en-SG">
                    <a:noFill/>
                  </a:rPr>
                  <a:t> </a:t>
                </a:r>
              </a:p>
            </p:txBody>
          </p:sp>
        </mc:Fallback>
      </mc:AlternateContent>
      <p:sp>
        <p:nvSpPr>
          <p:cNvPr id="25" name="Oval 2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DD5C4CC3-BD81-4466-ADC1-E2C982ECA7AB}"/>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a:extLst>
              <a:ext uri="{FF2B5EF4-FFF2-40B4-BE49-F238E27FC236}">
                <a16:creationId xmlns:a16="http://schemas.microsoft.com/office/drawing/2014/main" id="{36B75ADC-C48E-454C-88B8-08A27F2B08D2}"/>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60CEDFBB-F998-46A1-BF2B-84E0CCA67641}"/>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9C2258ED-4B0D-4763-A492-09A192D896C0}"/>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CEF8E920-058B-4515-B356-8A6D47CF7BDB}"/>
              </a:ext>
            </a:extLst>
          </p:cNvPr>
          <p:cNvSpPr/>
          <p:nvPr/>
        </p:nvSpPr>
        <p:spPr>
          <a:xfrm>
            <a:off x="2205313"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D1E6E628-82F7-4CB0-A2EB-D3FC323B1045}"/>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34944A61-A5F8-4DC1-9CFC-17CE2079B740}"/>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97409BE0-4A1D-487B-A822-06A610DF3B50}"/>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30AAFB36-6C17-4E7D-8F56-C425442CB237}"/>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7B29731B-24F8-436D-80AB-486E2701302C}"/>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A448B466-E440-4B70-8D4F-6436A1DE34FF}"/>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4869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b="1" dirty="0">
                <a:solidFill>
                  <a:schemeClr val="accent4">
                    <a:lumMod val="40000"/>
                    <a:lumOff val="60000"/>
                  </a:schemeClr>
                </a:solidFill>
              </a:rPr>
              <a:t>Countably Infinite</a:t>
            </a:r>
            <a:r>
              <a:rPr lang="en-SG" sz="1200" dirty="0">
                <a:solidFill>
                  <a:schemeClr val="bg1"/>
                </a:solidFill>
              </a:rPr>
              <a:t>	Countability via Sequences	Larger Infinities</a:t>
            </a:r>
            <a:endParaRPr lang="en-SG" sz="1050" dirty="0">
              <a:solidFill>
                <a:schemeClr val="bg1"/>
              </a:solidFill>
            </a:endParaRPr>
          </a:p>
        </p:txBody>
      </p:sp>
      <mc:AlternateContent xmlns:mc="http://schemas.openxmlformats.org/markup-compatibility/2006" xmlns:a14="http://schemas.microsoft.com/office/drawing/2010/main">
        <mc:Choice Requires="a14">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Countably Infinite:</a:t>
                </a:r>
                <a:r>
                  <a:rPr lang="en-SG" sz="1400" dirty="0">
                    <a:solidFill>
                      <a:schemeClr val="bg1"/>
                    </a:solidFill>
                    <a:ea typeface="Cambria Math" panose="02040503050406030204" pitchFamily="18" charset="0"/>
                  </a:rPr>
                  <a:t> </a:t>
                </a:r>
                <a14:m>
                  <m:oMath xmlns:m="http://schemas.openxmlformats.org/officeDocument/2006/math">
                    <m:sSup>
                      <m:sSupPr>
                        <m:ctrlPr>
                          <a:rPr lang="en-SG" sz="1400" i="1">
                            <a:solidFill>
                              <a:schemeClr val="bg1"/>
                            </a:solidFill>
                            <a:latin typeface="Cambria Math" panose="02040503050406030204" pitchFamily="18" charset="0"/>
                          </a:rPr>
                        </m:ctrlPr>
                      </m:sSupPr>
                      <m:e>
                        <m:r>
                          <a:rPr lang="en-SG" sz="1400" i="1">
                            <a:solidFill>
                              <a:schemeClr val="bg1"/>
                            </a:solidFill>
                            <a:latin typeface="Cambria Math" panose="02040503050406030204" pitchFamily="18" charset="0"/>
                            <a:ea typeface="Cambria Math" panose="02040503050406030204" pitchFamily="18" charset="0"/>
                          </a:rPr>
                          <m:t>ℚ</m:t>
                        </m:r>
                      </m:e>
                      <m:sup>
                        <m:r>
                          <a:rPr lang="en-SG" sz="1400" i="1">
                            <a:solidFill>
                              <a:schemeClr val="bg1"/>
                            </a:solidFill>
                            <a:latin typeface="Cambria Math" panose="02040503050406030204" pitchFamily="18" charset="0"/>
                          </a:rPr>
                          <m:t>+</m:t>
                        </m:r>
                      </m:sup>
                    </m:sSup>
                  </m:oMath>
                </a14:m>
                <a:r>
                  <a:rPr lang="en-SG" sz="1400" dirty="0">
                    <a:solidFill>
                      <a:schemeClr val="bg1"/>
                    </a:solidFill>
                  </a:rPr>
                  <a:t> is countable </a:t>
                </a:r>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SG">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mc:AlternateContent xmlns:mc="http://schemas.openxmlformats.org/markup-compatibility/2006" xmlns:a14="http://schemas.microsoft.com/office/drawing/2010/main">
        <mc:Choice Requires="a14">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9.2.3 </a:t>
                </a:r>
                <a14:m>
                  <m:oMath xmlns:m="http://schemas.openxmlformats.org/officeDocument/2006/math">
                    <m:sSup>
                      <m:sSupPr>
                        <m:ctrlPr>
                          <a:rPr lang="en-SG" sz="2800" i="1" smtClean="0">
                            <a:solidFill>
                              <a:schemeClr val="bg1"/>
                            </a:solidFill>
                            <a:latin typeface="Cambria Math" panose="02040503050406030204" pitchFamily="18" charset="0"/>
                          </a:rPr>
                        </m:ctrlPr>
                      </m:sSupPr>
                      <m:e>
                        <m:r>
                          <a:rPr lang="en-SG" sz="2800" i="1" smtClean="0">
                            <a:solidFill>
                              <a:schemeClr val="bg1"/>
                            </a:solidFill>
                            <a:latin typeface="Cambria Math" panose="02040503050406030204" pitchFamily="18" charset="0"/>
                            <a:ea typeface="Cambria Math" panose="02040503050406030204" pitchFamily="18" charset="0"/>
                          </a:rPr>
                          <m:t>ℚ</m:t>
                        </m:r>
                      </m:e>
                      <m:sup>
                        <m:r>
                          <a:rPr lang="en-SG" sz="2800" b="0" i="1" smtClean="0">
                            <a:solidFill>
                              <a:schemeClr val="bg1"/>
                            </a:solidFill>
                            <a:latin typeface="Cambria Math" panose="02040503050406030204" pitchFamily="18" charset="0"/>
                          </a:rPr>
                          <m:t>+</m:t>
                        </m:r>
                      </m:sup>
                    </m:sSup>
                  </m:oMath>
                </a14:m>
                <a:r>
                  <a:rPr lang="en-SG" sz="2800" dirty="0">
                    <a:solidFill>
                      <a:schemeClr val="bg1"/>
                    </a:solidFill>
                  </a:rPr>
                  <a:t> is countable</a:t>
                </a:r>
                <a:endParaRPr lang="en-SG" sz="2000" dirty="0">
                  <a:solidFill>
                    <a:schemeClr val="bg1"/>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0" y="784038"/>
                <a:ext cx="9144000" cy="611060"/>
              </a:xfrm>
              <a:prstGeom prst="rect">
                <a:avLst/>
              </a:prstGeom>
              <a:blipFill>
                <a:blip r:embed="rId4"/>
                <a:stretch>
                  <a:fillRect t="-10000" b="-14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369739" y="1505867"/>
                <a:ext cx="8290746" cy="990977"/>
              </a:xfrm>
              <a:prstGeom prst="rect">
                <a:avLst/>
              </a:prstGeom>
              <a:noFill/>
              <a:ln>
                <a:noFill/>
              </a:ln>
            </p:spPr>
            <p:txBody>
              <a:bodyPr wrap="square" rtlCol="0">
                <a:spAutoFit/>
              </a:bodyPr>
              <a:lstStyle/>
              <a:p>
                <a:r>
                  <a:rPr lang="en-US" altLang="en-US" sz="2800" dirty="0">
                    <a:solidFill>
                      <a:schemeClr val="accent2">
                        <a:lumMod val="50000"/>
                      </a:schemeClr>
                    </a:solidFill>
                  </a:rPr>
                  <a:t>Example #4: </a:t>
                </a:r>
                <a:r>
                  <a:rPr lang="en-SG" altLang="en-US" sz="2800" dirty="0"/>
                  <a:t>Show that </a:t>
                </a:r>
                <a14:m>
                  <m:oMath xmlns:m="http://schemas.openxmlformats.org/officeDocument/2006/math">
                    <m:sSup>
                      <m:sSupPr>
                        <m:ctrlPr>
                          <a:rPr lang="en-SG" altLang="en-US" sz="2800" i="1" dirty="0" smtClean="0">
                            <a:latin typeface="Cambria Math" panose="02040503050406030204" pitchFamily="18" charset="0"/>
                            <a:ea typeface="Cambria Math" panose="02040503050406030204" pitchFamily="18" charset="0"/>
                          </a:rPr>
                        </m:ctrlPr>
                      </m:sSupPr>
                      <m:e>
                        <m:r>
                          <a:rPr lang="en-SG" altLang="en-US" sz="2800" i="1" dirty="0" smtClean="0">
                            <a:latin typeface="Cambria Math" panose="02040503050406030204" pitchFamily="18" charset="0"/>
                            <a:ea typeface="Cambria Math" panose="02040503050406030204" pitchFamily="18" charset="0"/>
                          </a:rPr>
                          <m:t>ℚ</m:t>
                        </m:r>
                      </m:e>
                      <m:sup>
                        <m:r>
                          <a:rPr lang="en-US" altLang="en-US" sz="2800" b="0" i="1" dirty="0" smtClean="0">
                            <a:latin typeface="Cambria Math" panose="02040503050406030204" pitchFamily="18" charset="0"/>
                            <a:ea typeface="Cambria Math" panose="02040503050406030204" pitchFamily="18" charset="0"/>
                          </a:rPr>
                          <m:t>+</m:t>
                        </m:r>
                      </m:sup>
                    </m:sSup>
                  </m:oMath>
                </a14:m>
                <a:r>
                  <a:rPr lang="en-SG" altLang="en-US" sz="2800" dirty="0"/>
                  <a:t> (the set of all positive rational numbers) is countable</a:t>
                </a:r>
                <a:r>
                  <a:rPr lang="en-US" altLang="en-US" sz="2800" dirty="0"/>
                  <a:t>.</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369739" y="1505867"/>
                <a:ext cx="8290746" cy="990977"/>
              </a:xfrm>
              <a:prstGeom prst="rect">
                <a:avLst/>
              </a:prstGeom>
              <a:blipFill>
                <a:blip r:embed="rId5"/>
                <a:stretch>
                  <a:fillRect l="-1544" t="-5521" b="-12883"/>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0494C0C-6F57-4658-ABD6-0313667B0D05}"/>
                  </a:ext>
                </a:extLst>
              </p:cNvPr>
              <p:cNvSpPr txBox="1"/>
              <p:nvPr/>
            </p:nvSpPr>
            <p:spPr>
              <a:xfrm>
                <a:off x="394851" y="2496844"/>
                <a:ext cx="4891524" cy="830997"/>
              </a:xfrm>
              <a:prstGeom prst="rect">
                <a:avLst/>
              </a:prstGeom>
              <a:solidFill>
                <a:schemeClr val="accent4">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Display the elements of </a:t>
                </a:r>
                <a14:m>
                  <m:oMath xmlns:m="http://schemas.openxmlformats.org/officeDocument/2006/math">
                    <m:sSup>
                      <m:sSupPr>
                        <m:ctrlPr>
                          <a:rPr lang="en-SG" altLang="en-US" sz="2400" i="1" dirty="0">
                            <a:latin typeface="Cambria Math" panose="02040503050406030204" pitchFamily="18" charset="0"/>
                            <a:ea typeface="Cambria Math" panose="02040503050406030204" pitchFamily="18" charset="0"/>
                          </a:rPr>
                        </m:ctrlPr>
                      </m:sSupPr>
                      <m:e>
                        <m:r>
                          <a:rPr lang="en-SG" altLang="en-US" sz="2400" i="1" dirty="0">
                            <a:latin typeface="Cambria Math" panose="02040503050406030204" pitchFamily="18" charset="0"/>
                            <a:ea typeface="Cambria Math" panose="02040503050406030204" pitchFamily="18" charset="0"/>
                          </a:rPr>
                          <m:t>ℚ</m:t>
                        </m:r>
                      </m:e>
                      <m:sup>
                        <m:r>
                          <a:rPr lang="en-US" altLang="en-US" sz="2400" i="1" dirty="0">
                            <a:latin typeface="Cambria Math" panose="02040503050406030204" pitchFamily="18" charset="0"/>
                            <a:ea typeface="Cambria Math" panose="02040503050406030204" pitchFamily="18" charset="0"/>
                          </a:rPr>
                          <m:t>+</m:t>
                        </m:r>
                      </m:sup>
                    </m:sSup>
                  </m:oMath>
                </a14:m>
                <a:r>
                  <a:rPr lang="en-US" altLang="en-US" sz="2400" dirty="0"/>
                  <a:t> in a grid as shown:</a:t>
                </a:r>
              </a:p>
            </p:txBody>
          </p:sp>
        </mc:Choice>
        <mc:Fallback xmlns="">
          <p:sp>
            <p:nvSpPr>
              <p:cNvPr id="42" name="TextBox 41">
                <a:extLst>
                  <a:ext uri="{FF2B5EF4-FFF2-40B4-BE49-F238E27FC236}">
                    <a16:creationId xmlns:a16="http://schemas.microsoft.com/office/drawing/2014/main" id="{F0494C0C-6F57-4658-ABD6-0313667B0D05}"/>
                  </a:ext>
                </a:extLst>
              </p:cNvPr>
              <p:cNvSpPr txBox="1">
                <a:spLocks noRot="1" noChangeAspect="1" noMove="1" noResize="1" noEditPoints="1" noAdjustHandles="1" noChangeArrowheads="1" noChangeShapeType="1" noTextEdit="1"/>
              </p:cNvSpPr>
              <p:nvPr/>
            </p:nvSpPr>
            <p:spPr>
              <a:xfrm>
                <a:off x="394851" y="2496844"/>
                <a:ext cx="4891524" cy="830997"/>
              </a:xfrm>
              <a:prstGeom prst="rect">
                <a:avLst/>
              </a:prstGeom>
              <a:blipFill>
                <a:blip r:embed="rId6"/>
                <a:stretch>
                  <a:fillRect l="-1995" t="-5882" b="-1617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494C0C-6F57-4658-ABD6-0313667B0D05}"/>
                  </a:ext>
                </a:extLst>
              </p:cNvPr>
              <p:cNvSpPr txBox="1"/>
              <p:nvPr/>
            </p:nvSpPr>
            <p:spPr>
              <a:xfrm>
                <a:off x="415123" y="3630522"/>
                <a:ext cx="4871252" cy="2091214"/>
              </a:xfrm>
              <a:prstGeom prst="rect">
                <a:avLst/>
              </a:prstGeom>
              <a:solidFill>
                <a:schemeClr val="accent2">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Define a function F from </a:t>
                </a:r>
                <a14:m>
                  <m:oMath xmlns:m="http://schemas.openxmlformats.org/officeDocument/2006/math">
                    <m:sSup>
                      <m:sSupPr>
                        <m:ctrlPr>
                          <a:rPr lang="en-SG" altLang="en-US" sz="2400" i="1" dirty="0">
                            <a:latin typeface="Cambria Math" panose="02040503050406030204" pitchFamily="18" charset="0"/>
                            <a:ea typeface="Cambria Math" panose="02040503050406030204" pitchFamily="18" charset="0"/>
                          </a:rPr>
                        </m:ctrlPr>
                      </m:sSupPr>
                      <m:e>
                        <m:r>
                          <a:rPr lang="en-SG" altLang="en-US" sz="2400" i="1" dirty="0" smtClean="0">
                            <a:latin typeface="Cambria Math" panose="02040503050406030204" pitchFamily="18" charset="0"/>
                            <a:ea typeface="Cambria Math" panose="02040503050406030204" pitchFamily="18" charset="0"/>
                          </a:rPr>
                          <m:t>ℤ</m:t>
                        </m:r>
                      </m:e>
                      <m:sup>
                        <m:r>
                          <a:rPr lang="en-US" altLang="en-US" sz="2400" i="1" dirty="0">
                            <a:latin typeface="Cambria Math" panose="02040503050406030204" pitchFamily="18" charset="0"/>
                            <a:ea typeface="Cambria Math" panose="02040503050406030204" pitchFamily="18" charset="0"/>
                          </a:rPr>
                          <m:t>+</m:t>
                        </m:r>
                      </m:sup>
                    </m:sSup>
                  </m:oMath>
                </a14:m>
                <a:r>
                  <a:rPr lang="en-US" altLang="en-US" sz="2400" dirty="0"/>
                  <a:t> to </a:t>
                </a:r>
                <a14:m>
                  <m:oMath xmlns:m="http://schemas.openxmlformats.org/officeDocument/2006/math">
                    <m:sSup>
                      <m:sSupPr>
                        <m:ctrlPr>
                          <a:rPr lang="en-SG" altLang="en-US" sz="2400" i="1" dirty="0">
                            <a:latin typeface="Cambria Math" panose="02040503050406030204" pitchFamily="18" charset="0"/>
                            <a:ea typeface="Cambria Math" panose="02040503050406030204" pitchFamily="18" charset="0"/>
                          </a:rPr>
                        </m:ctrlPr>
                      </m:sSupPr>
                      <m:e>
                        <m:r>
                          <a:rPr lang="en-SG" altLang="en-US" sz="2400" i="1" dirty="0">
                            <a:latin typeface="Cambria Math" panose="02040503050406030204" pitchFamily="18" charset="0"/>
                            <a:ea typeface="Cambria Math" panose="02040503050406030204" pitchFamily="18" charset="0"/>
                          </a:rPr>
                          <m:t>ℚ</m:t>
                        </m:r>
                      </m:e>
                      <m:sup>
                        <m:r>
                          <a:rPr lang="en-US" altLang="en-US" sz="2400" i="1" dirty="0">
                            <a:latin typeface="Cambria Math" panose="02040503050406030204" pitchFamily="18" charset="0"/>
                            <a:ea typeface="Cambria Math" panose="02040503050406030204" pitchFamily="18" charset="0"/>
                          </a:rPr>
                          <m:t>+</m:t>
                        </m:r>
                      </m:sup>
                    </m:sSup>
                  </m:oMath>
                </a14:m>
                <a:r>
                  <a:rPr lang="en-US" altLang="en-US" sz="2400" dirty="0"/>
                  <a:t> by starting to count at </a:t>
                </a:r>
                <a14:m>
                  <m:oMath xmlns:m="http://schemas.openxmlformats.org/officeDocument/2006/math">
                    <m:f>
                      <m:fPr>
                        <m:ctrlPr>
                          <a:rPr lang="en-US" altLang="en-US" sz="2400" i="1" smtClean="0">
                            <a:latin typeface="Cambria Math" panose="02040503050406030204" pitchFamily="18" charset="0"/>
                          </a:rPr>
                        </m:ctrlPr>
                      </m:fPr>
                      <m:num>
                        <m:r>
                          <a:rPr lang="en-US" altLang="en-US" sz="2400" b="0" i="1" smtClean="0">
                            <a:latin typeface="Cambria Math" panose="02040503050406030204" pitchFamily="18" charset="0"/>
                          </a:rPr>
                          <m:t>1</m:t>
                        </m:r>
                      </m:num>
                      <m:den>
                        <m:r>
                          <a:rPr lang="en-US" altLang="en-US" sz="2400" b="0" i="1" smtClean="0">
                            <a:latin typeface="Cambria Math" panose="02040503050406030204" pitchFamily="18" charset="0"/>
                          </a:rPr>
                          <m:t>1</m:t>
                        </m:r>
                      </m:den>
                    </m:f>
                  </m:oMath>
                </a14:m>
                <a:r>
                  <a:rPr lang="en-US" altLang="en-US" sz="2400" dirty="0"/>
                  <a:t> and following the arrows as indicated, skipping over any number that has already been counted.</a:t>
                </a:r>
              </a:p>
            </p:txBody>
          </p:sp>
        </mc:Choice>
        <mc:Fallback xmlns="">
          <p:sp>
            <p:nvSpPr>
              <p:cNvPr id="45" name="TextBox 44">
                <a:extLst>
                  <a:ext uri="{FF2B5EF4-FFF2-40B4-BE49-F238E27FC236}">
                    <a16:creationId xmlns:a16="http://schemas.microsoft.com/office/drawing/2014/main" id="{F0494C0C-6F57-4658-ABD6-0313667B0D05}"/>
                  </a:ext>
                </a:extLst>
              </p:cNvPr>
              <p:cNvSpPr txBox="1">
                <a:spLocks noRot="1" noChangeAspect="1" noMove="1" noResize="1" noEditPoints="1" noAdjustHandles="1" noChangeArrowheads="1" noChangeShapeType="1" noTextEdit="1"/>
              </p:cNvSpPr>
              <p:nvPr/>
            </p:nvSpPr>
            <p:spPr>
              <a:xfrm>
                <a:off x="415123" y="3630522"/>
                <a:ext cx="4871252" cy="2091214"/>
              </a:xfrm>
              <a:prstGeom prst="rect">
                <a:avLst/>
              </a:prstGeom>
              <a:blipFill>
                <a:blip r:embed="rId7"/>
                <a:stretch>
                  <a:fillRect l="-1877" t="-2332" r="-2753" b="-5831"/>
                </a:stretch>
              </a:blipFill>
              <a:ln>
                <a:noFill/>
              </a:ln>
            </p:spPr>
            <p:txBody>
              <a:bodyPr/>
              <a:lstStyle/>
              <a:p>
                <a:r>
                  <a:rPr lang="en-US">
                    <a:noFill/>
                  </a:rPr>
                  <a:t> </a:t>
                </a:r>
              </a:p>
            </p:txBody>
          </p:sp>
        </mc:Fallback>
      </mc:AlternateContent>
      <p:grpSp>
        <p:nvGrpSpPr>
          <p:cNvPr id="6" name="Group 5"/>
          <p:cNvGrpSpPr/>
          <p:nvPr/>
        </p:nvGrpSpPr>
        <p:grpSpPr>
          <a:xfrm>
            <a:off x="5640313" y="2287129"/>
            <a:ext cx="2588328" cy="4418473"/>
            <a:chOff x="5640313" y="2287129"/>
            <a:chExt cx="2588328" cy="4418473"/>
          </a:xfrm>
        </p:grpSpPr>
        <p:grpSp>
          <p:nvGrpSpPr>
            <p:cNvPr id="3" name="Group 2"/>
            <p:cNvGrpSpPr/>
            <p:nvPr/>
          </p:nvGrpSpPr>
          <p:grpSpPr>
            <a:xfrm>
              <a:off x="5640313" y="2287129"/>
              <a:ext cx="2588328" cy="4418473"/>
              <a:chOff x="5640313" y="2287129"/>
              <a:chExt cx="2588328" cy="4418473"/>
            </a:xfrm>
          </p:grpSpPr>
          <p:pic>
            <p:nvPicPr>
              <p:cNvPr id="4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40313" y="2287129"/>
                <a:ext cx="2588328" cy="401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p:nvPr/>
            </p:nvSpPr>
            <p:spPr>
              <a:xfrm>
                <a:off x="6284780" y="6336270"/>
                <a:ext cx="1299395" cy="369332"/>
              </a:xfrm>
              <a:prstGeom prst="rect">
                <a:avLst/>
              </a:prstGeom>
              <a:noFill/>
            </p:spPr>
            <p:txBody>
              <a:bodyPr wrap="none" rtlCol="0">
                <a:spAutoFit/>
              </a:bodyPr>
              <a:lstStyle/>
              <a:p>
                <a:r>
                  <a:rPr lang="en-US" b="1" dirty="0"/>
                  <a:t>Figure 7.4.3</a:t>
                </a:r>
              </a:p>
            </p:txBody>
          </p:sp>
        </p:grpSp>
        <p:sp>
          <p:nvSpPr>
            <p:cNvPr id="2" name="TextBox 1"/>
            <p:cNvSpPr txBox="1"/>
            <p:nvPr/>
          </p:nvSpPr>
          <p:spPr>
            <a:xfrm>
              <a:off x="5942658" y="2873701"/>
              <a:ext cx="488910" cy="461665"/>
            </a:xfrm>
            <a:prstGeom prst="rect">
              <a:avLst/>
            </a:prstGeom>
            <a:noFill/>
          </p:spPr>
          <p:txBody>
            <a:bodyPr wrap="square" rtlCol="0">
              <a:spAutoFit/>
            </a:bodyPr>
            <a:lstStyle/>
            <a:p>
              <a:pPr algn="ctr"/>
              <a:r>
                <a:rPr lang="en-US" sz="2400" dirty="0">
                  <a:solidFill>
                    <a:srgbClr val="C00000"/>
                  </a:solidFill>
                  <a:sym typeface="Wingdings" panose="05000000000000000000" pitchFamily="2" charset="2"/>
                </a:rPr>
                <a:t></a:t>
              </a:r>
              <a:endParaRPr lang="en-US" sz="2400" dirty="0">
                <a:solidFill>
                  <a:srgbClr val="C00000"/>
                </a:solidFill>
              </a:endParaRPr>
            </a:p>
          </p:txBody>
        </p:sp>
        <p:sp>
          <p:nvSpPr>
            <p:cNvPr id="27" name="TextBox 26"/>
            <p:cNvSpPr txBox="1"/>
            <p:nvPr/>
          </p:nvSpPr>
          <p:spPr>
            <a:xfrm>
              <a:off x="5942658" y="4206041"/>
              <a:ext cx="488910" cy="461665"/>
            </a:xfrm>
            <a:prstGeom prst="rect">
              <a:avLst/>
            </a:prstGeom>
            <a:noFill/>
          </p:spPr>
          <p:txBody>
            <a:bodyPr wrap="square" rtlCol="0">
              <a:spAutoFit/>
            </a:bodyPr>
            <a:lstStyle/>
            <a:p>
              <a:pPr algn="ctr"/>
              <a:r>
                <a:rPr lang="en-US" sz="2400" dirty="0">
                  <a:solidFill>
                    <a:srgbClr val="C00000"/>
                  </a:solidFill>
                  <a:sym typeface="Wingdings" panose="05000000000000000000" pitchFamily="2" charset="2"/>
                </a:rPr>
                <a:t></a:t>
              </a:r>
              <a:endParaRPr lang="en-US" sz="2400" dirty="0">
                <a:solidFill>
                  <a:srgbClr val="C00000"/>
                </a:solidFill>
              </a:endParaRPr>
            </a:p>
          </p:txBody>
        </p:sp>
        <p:sp>
          <p:nvSpPr>
            <p:cNvPr id="28" name="TextBox 27"/>
            <p:cNvSpPr txBox="1"/>
            <p:nvPr/>
          </p:nvSpPr>
          <p:spPr>
            <a:xfrm>
              <a:off x="6707865" y="2873701"/>
              <a:ext cx="488910" cy="461665"/>
            </a:xfrm>
            <a:prstGeom prst="rect">
              <a:avLst/>
            </a:prstGeom>
            <a:noFill/>
          </p:spPr>
          <p:txBody>
            <a:bodyPr wrap="square" rtlCol="0">
              <a:spAutoFit/>
            </a:bodyPr>
            <a:lstStyle/>
            <a:p>
              <a:pPr algn="ctr"/>
              <a:r>
                <a:rPr lang="en-US" sz="2400" dirty="0">
                  <a:solidFill>
                    <a:srgbClr val="C00000"/>
                  </a:solidFill>
                  <a:sym typeface="Wingdings" panose="05000000000000000000" pitchFamily="2" charset="2"/>
                </a:rPr>
                <a:t></a:t>
              </a:r>
              <a:endParaRPr lang="en-US" sz="2400" dirty="0">
                <a:solidFill>
                  <a:srgbClr val="C00000"/>
                </a:solidFill>
              </a:endParaRPr>
            </a:p>
          </p:txBody>
        </p:sp>
        <p:sp>
          <p:nvSpPr>
            <p:cNvPr id="38" name="TextBox 37"/>
            <p:cNvSpPr txBox="1"/>
            <p:nvPr/>
          </p:nvSpPr>
          <p:spPr>
            <a:xfrm>
              <a:off x="6305661" y="3558672"/>
              <a:ext cx="488910" cy="461665"/>
            </a:xfrm>
            <a:prstGeom prst="rect">
              <a:avLst/>
            </a:prstGeom>
            <a:noFill/>
          </p:spPr>
          <p:txBody>
            <a:bodyPr wrap="square" rtlCol="0">
              <a:spAutoFit/>
            </a:bodyPr>
            <a:lstStyle/>
            <a:p>
              <a:pPr algn="ctr"/>
              <a:r>
                <a:rPr lang="en-US" sz="2400" dirty="0">
                  <a:solidFill>
                    <a:srgbClr val="C00000"/>
                  </a:solidFill>
                  <a:sym typeface="Wingdings" panose="05000000000000000000" pitchFamily="2" charset="2"/>
                </a:rPr>
                <a:t></a:t>
              </a:r>
              <a:endParaRPr lang="en-US" sz="2400" dirty="0">
                <a:solidFill>
                  <a:srgbClr val="C00000"/>
                </a:solidFill>
              </a:endParaRPr>
            </a:p>
          </p:txBody>
        </p:sp>
      </p:grpSp>
      <p:sp>
        <p:nvSpPr>
          <p:cNvPr id="36" name="Oval 35">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BA02577E-23BD-41CF-8FCD-9F3237732D8B}"/>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63AF660B-2BE4-4E6A-8168-8CCAA7235F17}"/>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95204DE6-9203-4A32-BEAD-02FB834D6A28}"/>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067596B9-0B9F-4C3D-9018-BA19C59DA31F}"/>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696DC5C2-9CBD-4C66-B91F-28DC5BD500A7}"/>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30120C70-CBA4-4C2A-BDE1-1AF311128FBD}"/>
              </a:ext>
            </a:extLst>
          </p:cNvPr>
          <p:cNvSpPr/>
          <p:nvPr/>
        </p:nvSpPr>
        <p:spPr>
          <a:xfrm>
            <a:off x="2376374"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E02FC9EC-801A-4D86-B041-F9F471AF984F}"/>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CDC44464-8DD0-451D-A447-E88C8E4EFC7F}"/>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A1BF585-9C6C-40F5-8BCC-EE44A33865AB}"/>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6EFB95B9-0729-44E6-B162-9FCCE01908DA}"/>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1E791F8C-A813-4816-9907-5E1F675AB94A}"/>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2423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dirty="0">
                <a:solidFill>
                  <a:schemeClr val="bg1"/>
                </a:solidFill>
              </a:rPr>
              <a:t> Cardinality	</a:t>
            </a:r>
            <a:r>
              <a:rPr lang="en-SG" sz="1200" b="1" dirty="0">
                <a:solidFill>
                  <a:schemeClr val="accent4">
                    <a:lumMod val="20000"/>
                    <a:lumOff val="80000"/>
                  </a:schemeClr>
                </a:solidFill>
              </a:rPr>
              <a:t> </a:t>
            </a:r>
            <a:r>
              <a:rPr lang="en-SG" sz="1200" b="1" dirty="0">
                <a:solidFill>
                  <a:schemeClr val="accent4">
                    <a:lumMod val="40000"/>
                    <a:lumOff val="60000"/>
                  </a:schemeClr>
                </a:solidFill>
              </a:rPr>
              <a:t>Countably Infinite</a:t>
            </a:r>
            <a:r>
              <a:rPr lang="en-SG" sz="1200" dirty="0">
                <a:solidFill>
                  <a:schemeClr val="bg1"/>
                </a:solidFill>
              </a:rPr>
              <a:t>	Countability via Sequences	Larger Infinities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Larger Infinities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0494C0C-6F57-4658-ABD6-0313667B0D05}"/>
                  </a:ext>
                </a:extLst>
              </p:cNvPr>
              <p:cNvSpPr txBox="1"/>
              <p:nvPr/>
            </p:nvSpPr>
            <p:spPr>
              <a:xfrm>
                <a:off x="341502" y="859433"/>
                <a:ext cx="6307665" cy="1847750"/>
              </a:xfrm>
              <a:prstGeom prst="rect">
                <a:avLst/>
              </a:prstGeom>
              <a:solidFill>
                <a:schemeClr val="accent4">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So, set </a:t>
                </a:r>
                <a14:m>
                  <m:oMath xmlns:m="http://schemas.openxmlformats.org/officeDocument/2006/math">
                    <m:r>
                      <a:rPr lang="en-US" altLang="en-US" sz="2400" b="0" i="1" smtClean="0">
                        <a:latin typeface="Cambria Math" panose="02040503050406030204" pitchFamily="18" charset="0"/>
                      </a:rPr>
                      <m:t>𝐹</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1</m:t>
                        </m:r>
                      </m:e>
                    </m:d>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1</m:t>
                        </m:r>
                      </m:num>
                      <m:den>
                        <m:r>
                          <a:rPr lang="en-US" altLang="en-US" sz="2400" b="0" i="1" smtClean="0">
                            <a:latin typeface="Cambria Math" panose="02040503050406030204" pitchFamily="18" charset="0"/>
                          </a:rPr>
                          <m:t>1</m:t>
                        </m:r>
                      </m:den>
                    </m:f>
                    <m:r>
                      <a:rPr lang="en-US" altLang="en-US" sz="2400" b="0" i="1" smtClean="0">
                        <a:latin typeface="Cambria Math" panose="02040503050406030204" pitchFamily="18" charset="0"/>
                      </a:rPr>
                      <m:t>, </m:t>
                    </m:r>
                    <m:r>
                      <a:rPr lang="en-US" altLang="en-US" sz="2400" b="0" i="1" smtClean="0">
                        <a:latin typeface="Cambria Math" panose="02040503050406030204" pitchFamily="18" charset="0"/>
                      </a:rPr>
                      <m:t>𝐹</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2</m:t>
                        </m:r>
                      </m:e>
                    </m:d>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1</m:t>
                        </m:r>
                      </m:num>
                      <m:den>
                        <m:r>
                          <a:rPr lang="en-US" altLang="en-US" sz="2400" b="0" i="1" smtClean="0">
                            <a:latin typeface="Cambria Math" panose="02040503050406030204" pitchFamily="18" charset="0"/>
                          </a:rPr>
                          <m:t>2</m:t>
                        </m:r>
                      </m:den>
                    </m:f>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𝐹</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3</m:t>
                        </m:r>
                      </m:e>
                    </m:d>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2</m:t>
                        </m:r>
                      </m:num>
                      <m:den>
                        <m:r>
                          <a:rPr lang="en-US" altLang="en-US" sz="2400" b="0" i="1" smtClean="0">
                            <a:latin typeface="Cambria Math" panose="02040503050406030204" pitchFamily="18" charset="0"/>
                          </a:rPr>
                          <m:t>1</m:t>
                        </m:r>
                      </m:den>
                    </m:f>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𝐹</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4</m:t>
                        </m:r>
                      </m:e>
                    </m:d>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3</m:t>
                        </m:r>
                      </m:num>
                      <m:den>
                        <m:r>
                          <a:rPr lang="en-US" altLang="en-US" sz="2400" b="0" i="1" smtClean="0">
                            <a:latin typeface="Cambria Math" panose="02040503050406030204" pitchFamily="18" charset="0"/>
                          </a:rPr>
                          <m:t>1</m:t>
                        </m:r>
                      </m:den>
                    </m:f>
                    <m:r>
                      <a:rPr lang="en-US" altLang="en-US" sz="2400" b="0" i="1" smtClean="0">
                        <a:latin typeface="Cambria Math" panose="02040503050406030204" pitchFamily="18" charset="0"/>
                      </a:rPr>
                      <m:t>.</m:t>
                    </m:r>
                  </m:oMath>
                </a14:m>
                <a:endParaRPr lang="en-US" altLang="en-US" sz="2400" b="0" dirty="0"/>
              </a:p>
              <a:p>
                <a:pPr>
                  <a:spcAft>
                    <a:spcPts val="600"/>
                  </a:spcAft>
                  <a:tabLst>
                    <a:tab pos="457200" algn="l"/>
                    <a:tab pos="1371600" algn="l"/>
                    <a:tab pos="1547813" algn="l"/>
                  </a:tabLst>
                </a:pPr>
                <a:r>
                  <a:rPr lang="en-US" altLang="en-US" sz="2400" dirty="0"/>
                  <a:t>Then skip </a:t>
                </a:r>
                <a14:m>
                  <m:oMath xmlns:m="http://schemas.openxmlformats.org/officeDocument/2006/math">
                    <m:f>
                      <m:fPr>
                        <m:ctrlPr>
                          <a:rPr lang="en-US" altLang="en-US" sz="2400" i="1" smtClean="0">
                            <a:latin typeface="Cambria Math" panose="02040503050406030204" pitchFamily="18" charset="0"/>
                          </a:rPr>
                        </m:ctrlPr>
                      </m:fPr>
                      <m:num>
                        <m:r>
                          <a:rPr lang="en-US" altLang="en-US" sz="2400" b="0" i="1" smtClean="0">
                            <a:latin typeface="Cambria Math" panose="02040503050406030204" pitchFamily="18" charset="0"/>
                          </a:rPr>
                          <m:t>2</m:t>
                        </m:r>
                      </m:num>
                      <m:den>
                        <m:r>
                          <a:rPr lang="en-US" altLang="en-US" sz="2400" b="0" i="1" smtClean="0">
                            <a:latin typeface="Cambria Math" panose="02040503050406030204" pitchFamily="18" charset="0"/>
                          </a:rPr>
                          <m:t>2</m:t>
                        </m:r>
                      </m:den>
                    </m:f>
                  </m:oMath>
                </a14:m>
                <a:r>
                  <a:rPr lang="en-US" altLang="en-US" sz="2400" dirty="0"/>
                  <a:t> since </a:t>
                </a:r>
                <a14:m>
                  <m:oMath xmlns:m="http://schemas.openxmlformats.org/officeDocument/2006/math">
                    <m:f>
                      <m:fPr>
                        <m:ctrlPr>
                          <a:rPr lang="en-US" altLang="en-US" sz="2400" i="1">
                            <a:latin typeface="Cambria Math" panose="02040503050406030204" pitchFamily="18" charset="0"/>
                          </a:rPr>
                        </m:ctrlPr>
                      </m:fPr>
                      <m:num>
                        <m:r>
                          <a:rPr lang="en-US" altLang="en-US" sz="2400" i="1">
                            <a:latin typeface="Cambria Math" panose="02040503050406030204" pitchFamily="18" charset="0"/>
                          </a:rPr>
                          <m:t>2</m:t>
                        </m:r>
                      </m:num>
                      <m:den>
                        <m:r>
                          <a:rPr lang="en-US" altLang="en-US" sz="2400" i="1">
                            <a:latin typeface="Cambria Math" panose="02040503050406030204" pitchFamily="18" charset="0"/>
                          </a:rPr>
                          <m:t>2</m:t>
                        </m:r>
                      </m:den>
                    </m:f>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1</m:t>
                        </m:r>
                      </m:num>
                      <m:den>
                        <m:r>
                          <a:rPr lang="en-US" altLang="en-US" sz="2400" b="0" i="1" smtClean="0">
                            <a:latin typeface="Cambria Math" panose="02040503050406030204" pitchFamily="18" charset="0"/>
                          </a:rPr>
                          <m:t>1</m:t>
                        </m:r>
                      </m:den>
                    </m:f>
                  </m:oMath>
                </a14:m>
                <a:r>
                  <a:rPr lang="en-US" altLang="en-US" sz="2400" dirty="0"/>
                  <a:t> which was counted.</a:t>
                </a:r>
              </a:p>
              <a:p>
                <a:pPr>
                  <a:spcAft>
                    <a:spcPts val="600"/>
                  </a:spcAft>
                  <a:tabLst>
                    <a:tab pos="457200" algn="l"/>
                    <a:tab pos="1371600" algn="l"/>
                    <a:tab pos="1547813" algn="l"/>
                  </a:tabLst>
                </a:pPr>
                <a:r>
                  <a:rPr lang="en-US" altLang="en-US" sz="2400" dirty="0"/>
                  <a:t>Followed by </a:t>
                </a:r>
                <a14:m>
                  <m:oMath xmlns:m="http://schemas.openxmlformats.org/officeDocument/2006/math">
                    <m:r>
                      <a:rPr lang="en-US" altLang="en-US" sz="2400" i="1">
                        <a:latin typeface="Cambria Math" panose="02040503050406030204" pitchFamily="18" charset="0"/>
                      </a:rPr>
                      <m:t>𝐹</m:t>
                    </m:r>
                    <m:d>
                      <m:dPr>
                        <m:ctrlPr>
                          <a:rPr lang="en-US" altLang="en-US" sz="2400" i="1">
                            <a:latin typeface="Cambria Math" panose="02040503050406030204" pitchFamily="18" charset="0"/>
                          </a:rPr>
                        </m:ctrlPr>
                      </m:dPr>
                      <m:e>
                        <m:r>
                          <a:rPr lang="en-US" altLang="en-US" sz="2400" b="0" i="1" smtClean="0">
                            <a:latin typeface="Cambria Math" panose="02040503050406030204" pitchFamily="18" charset="0"/>
                          </a:rPr>
                          <m:t>5</m:t>
                        </m:r>
                      </m:e>
                    </m:d>
                    <m:r>
                      <a:rPr lang="en-US" altLang="en-US" sz="2400" i="1">
                        <a:latin typeface="Cambria Math" panose="02040503050406030204" pitchFamily="18" charset="0"/>
                      </a:rPr>
                      <m:t>=</m:t>
                    </m:r>
                    <m:f>
                      <m:fPr>
                        <m:ctrlPr>
                          <a:rPr lang="en-US" altLang="en-US" sz="2400" i="1">
                            <a:latin typeface="Cambria Math" panose="02040503050406030204" pitchFamily="18" charset="0"/>
                          </a:rPr>
                        </m:ctrlPr>
                      </m:fPr>
                      <m:num>
                        <m:r>
                          <a:rPr lang="en-US" altLang="en-US" sz="2400" i="1">
                            <a:latin typeface="Cambria Math" panose="02040503050406030204" pitchFamily="18" charset="0"/>
                          </a:rPr>
                          <m:t>1</m:t>
                        </m:r>
                      </m:num>
                      <m:den>
                        <m:r>
                          <a:rPr lang="en-US" altLang="en-US" sz="2400" b="0" i="1" smtClean="0">
                            <a:latin typeface="Cambria Math" panose="02040503050406030204" pitchFamily="18" charset="0"/>
                          </a:rPr>
                          <m:t>3</m:t>
                        </m:r>
                      </m:den>
                    </m:f>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𝐹</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6</m:t>
                        </m:r>
                      </m:e>
                    </m:d>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1</m:t>
                        </m:r>
                      </m:num>
                      <m:den>
                        <m:r>
                          <a:rPr lang="en-US" altLang="en-US" sz="2400" b="0" i="1" smtClean="0">
                            <a:latin typeface="Cambria Math" panose="02040503050406030204" pitchFamily="18" charset="0"/>
                          </a:rPr>
                          <m:t>4</m:t>
                        </m:r>
                      </m:den>
                    </m:f>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𝐹</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7</m:t>
                        </m:r>
                      </m:e>
                    </m:d>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2</m:t>
                        </m:r>
                      </m:num>
                      <m:den>
                        <m:r>
                          <a:rPr lang="en-US" altLang="en-US" sz="2400" b="0" i="1" smtClean="0">
                            <a:latin typeface="Cambria Math" panose="02040503050406030204" pitchFamily="18" charset="0"/>
                          </a:rPr>
                          <m:t>3</m:t>
                        </m:r>
                      </m:den>
                    </m:f>
                    <m:r>
                      <a:rPr lang="en-US" altLang="en-US" sz="2400" b="0" i="1" smtClean="0">
                        <a:latin typeface="Cambria Math" panose="02040503050406030204" pitchFamily="18" charset="0"/>
                      </a:rPr>
                      <m:t>,</m:t>
                    </m:r>
                  </m:oMath>
                </a14:m>
                <a:r>
                  <a:rPr lang="en-US" altLang="en-US" sz="2400" dirty="0"/>
                  <a:t> etc.</a:t>
                </a:r>
              </a:p>
            </p:txBody>
          </p:sp>
        </mc:Choice>
        <mc:Fallback xmlns="">
          <p:sp>
            <p:nvSpPr>
              <p:cNvPr id="42" name="TextBox 41">
                <a:extLst>
                  <a:ext uri="{FF2B5EF4-FFF2-40B4-BE49-F238E27FC236}">
                    <a16:creationId xmlns:a16="http://schemas.microsoft.com/office/drawing/2014/main" id="{F0494C0C-6F57-4658-ABD6-0313667B0D05}"/>
                  </a:ext>
                </a:extLst>
              </p:cNvPr>
              <p:cNvSpPr txBox="1">
                <a:spLocks noRot="1" noChangeAspect="1" noMove="1" noResize="1" noEditPoints="1" noAdjustHandles="1" noChangeArrowheads="1" noChangeShapeType="1" noTextEdit="1"/>
              </p:cNvSpPr>
              <p:nvPr/>
            </p:nvSpPr>
            <p:spPr>
              <a:xfrm>
                <a:off x="341502" y="859433"/>
                <a:ext cx="6307665" cy="1847750"/>
              </a:xfrm>
              <a:prstGeom prst="rect">
                <a:avLst/>
              </a:prstGeom>
              <a:blipFill>
                <a:blip r:embed="rId3"/>
                <a:stretch>
                  <a:fillRect l="-1449" b="-660"/>
                </a:stretch>
              </a:blipFill>
              <a:ln>
                <a:noFill/>
              </a:ln>
            </p:spPr>
            <p:txBody>
              <a:bodyPr/>
              <a:lstStyle/>
              <a:p>
                <a:r>
                  <a:rPr lang="en-US">
                    <a:noFill/>
                  </a:rPr>
                  <a:t> </a:t>
                </a:r>
              </a:p>
            </p:txBody>
          </p:sp>
        </mc:Fallback>
      </mc:AlternateContent>
      <p:grpSp>
        <p:nvGrpSpPr>
          <p:cNvPr id="27" name="Group 26"/>
          <p:cNvGrpSpPr/>
          <p:nvPr/>
        </p:nvGrpSpPr>
        <p:grpSpPr>
          <a:xfrm>
            <a:off x="6867864" y="709353"/>
            <a:ext cx="2037196" cy="3163645"/>
            <a:chOff x="5640313" y="2287129"/>
            <a:chExt cx="2588328" cy="4019520"/>
          </a:xfrm>
        </p:grpSpPr>
        <p:pic>
          <p:nvPicPr>
            <p:cNvPr id="4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0313" y="2287129"/>
              <a:ext cx="2588328" cy="401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p:nvPr/>
          </p:nvSpPr>
          <p:spPr>
            <a:xfrm>
              <a:off x="5942658" y="2873700"/>
              <a:ext cx="488911" cy="508354"/>
            </a:xfrm>
            <a:prstGeom prst="rect">
              <a:avLst/>
            </a:prstGeom>
            <a:noFill/>
          </p:spPr>
          <p:txBody>
            <a:bodyPr wrap="square" rtlCol="0">
              <a:spAutoFit/>
            </a:bodyPr>
            <a:lstStyle/>
            <a:p>
              <a:pPr algn="ctr"/>
              <a:r>
                <a:rPr lang="en-US" sz="2000" dirty="0">
                  <a:solidFill>
                    <a:srgbClr val="C00000"/>
                  </a:solidFill>
                  <a:sym typeface="Wingdings" panose="05000000000000000000" pitchFamily="2" charset="2"/>
                </a:rPr>
                <a:t></a:t>
              </a:r>
              <a:endParaRPr lang="en-US" sz="2000" dirty="0">
                <a:solidFill>
                  <a:srgbClr val="C00000"/>
                </a:solidFill>
              </a:endParaRPr>
            </a:p>
          </p:txBody>
        </p:sp>
        <p:sp>
          <p:nvSpPr>
            <p:cNvPr id="38" name="TextBox 37"/>
            <p:cNvSpPr txBox="1"/>
            <p:nvPr/>
          </p:nvSpPr>
          <p:spPr>
            <a:xfrm>
              <a:off x="5942658" y="4121153"/>
              <a:ext cx="488911" cy="508354"/>
            </a:xfrm>
            <a:prstGeom prst="rect">
              <a:avLst/>
            </a:prstGeom>
            <a:noFill/>
          </p:spPr>
          <p:txBody>
            <a:bodyPr wrap="square" rtlCol="0">
              <a:spAutoFit/>
            </a:bodyPr>
            <a:lstStyle/>
            <a:p>
              <a:pPr algn="ctr"/>
              <a:r>
                <a:rPr lang="en-US" sz="2000" dirty="0">
                  <a:solidFill>
                    <a:srgbClr val="C00000"/>
                  </a:solidFill>
                  <a:sym typeface="Wingdings" panose="05000000000000000000" pitchFamily="2" charset="2"/>
                </a:rPr>
                <a:t></a:t>
              </a:r>
              <a:endParaRPr lang="en-US" sz="2000" dirty="0">
                <a:solidFill>
                  <a:srgbClr val="C00000"/>
                </a:solidFill>
              </a:endParaRPr>
            </a:p>
          </p:txBody>
        </p:sp>
        <p:sp>
          <p:nvSpPr>
            <p:cNvPr id="39" name="TextBox 38"/>
            <p:cNvSpPr txBox="1"/>
            <p:nvPr/>
          </p:nvSpPr>
          <p:spPr>
            <a:xfrm>
              <a:off x="6707864" y="2873700"/>
              <a:ext cx="488911" cy="508354"/>
            </a:xfrm>
            <a:prstGeom prst="rect">
              <a:avLst/>
            </a:prstGeom>
            <a:noFill/>
          </p:spPr>
          <p:txBody>
            <a:bodyPr wrap="square" rtlCol="0">
              <a:spAutoFit/>
            </a:bodyPr>
            <a:lstStyle/>
            <a:p>
              <a:pPr algn="ctr"/>
              <a:r>
                <a:rPr lang="en-US" sz="2000" dirty="0">
                  <a:solidFill>
                    <a:srgbClr val="C00000"/>
                  </a:solidFill>
                  <a:sym typeface="Wingdings" panose="05000000000000000000" pitchFamily="2" charset="2"/>
                </a:rPr>
                <a:t></a:t>
              </a:r>
              <a:endParaRPr lang="en-US" sz="2000" dirty="0">
                <a:solidFill>
                  <a:srgbClr val="C00000"/>
                </a:solidFill>
              </a:endParaRPr>
            </a:p>
          </p:txBody>
        </p:sp>
        <p:sp>
          <p:nvSpPr>
            <p:cNvPr id="40" name="TextBox 39"/>
            <p:cNvSpPr txBox="1"/>
            <p:nvPr/>
          </p:nvSpPr>
          <p:spPr>
            <a:xfrm>
              <a:off x="6307339" y="3492813"/>
              <a:ext cx="488911" cy="508354"/>
            </a:xfrm>
            <a:prstGeom prst="rect">
              <a:avLst/>
            </a:prstGeom>
            <a:noFill/>
          </p:spPr>
          <p:txBody>
            <a:bodyPr wrap="square" rtlCol="0">
              <a:spAutoFit/>
            </a:bodyPr>
            <a:lstStyle/>
            <a:p>
              <a:pPr algn="ctr"/>
              <a:r>
                <a:rPr lang="en-US" sz="2000" dirty="0">
                  <a:solidFill>
                    <a:srgbClr val="C00000"/>
                  </a:solidFill>
                  <a:sym typeface="Wingdings" panose="05000000000000000000" pitchFamily="2" charset="2"/>
                </a:rPr>
                <a:t></a:t>
              </a:r>
              <a:endParaRPr lang="en-US" sz="2000" dirty="0">
                <a:solidFill>
                  <a:srgbClr val="C00000"/>
                </a:solidFill>
              </a:endParaRPr>
            </a:p>
          </p:txBody>
        </p:sp>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F0494C0C-6F57-4658-ABD6-0313667B0D05}"/>
                  </a:ext>
                </a:extLst>
              </p:cNvPr>
              <p:cNvSpPr txBox="1"/>
              <p:nvPr/>
            </p:nvSpPr>
            <p:spPr>
              <a:xfrm>
                <a:off x="324356" y="2771893"/>
                <a:ext cx="6307665" cy="1569660"/>
              </a:xfrm>
              <a:prstGeom prst="rect">
                <a:avLst/>
              </a:prstGeom>
              <a:solidFill>
                <a:schemeClr val="accent2">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Note that every positive rational number appears somewhere in the grid, and the counting procedure is set up so that every point in the grid is reached eventually. Thus </a:t>
                </a:r>
                <a14:m>
                  <m:oMath xmlns:m="http://schemas.openxmlformats.org/officeDocument/2006/math">
                    <m:r>
                      <a:rPr lang="en-US" altLang="en-US" sz="2400" i="1" dirty="0" smtClean="0">
                        <a:latin typeface="Cambria Math" panose="02040503050406030204" pitchFamily="18" charset="0"/>
                      </a:rPr>
                      <m:t>𝐹</m:t>
                    </m:r>
                  </m:oMath>
                </a14:m>
                <a:r>
                  <a:rPr lang="en-US" altLang="en-US" sz="2400" dirty="0"/>
                  <a:t> is surjective.</a:t>
                </a:r>
              </a:p>
            </p:txBody>
          </p:sp>
        </mc:Choice>
        <mc:Fallback xmlns="">
          <p:sp>
            <p:nvSpPr>
              <p:cNvPr id="47" name="TextBox 46">
                <a:extLst>
                  <a:ext uri="{FF2B5EF4-FFF2-40B4-BE49-F238E27FC236}">
                    <a16:creationId xmlns:a16="http://schemas.microsoft.com/office/drawing/2014/main" id="{F0494C0C-6F57-4658-ABD6-0313667B0D05}"/>
                  </a:ext>
                </a:extLst>
              </p:cNvPr>
              <p:cNvSpPr txBox="1">
                <a:spLocks noRot="1" noChangeAspect="1" noMove="1" noResize="1" noEditPoints="1" noAdjustHandles="1" noChangeArrowheads="1" noChangeShapeType="1" noTextEdit="1"/>
              </p:cNvSpPr>
              <p:nvPr/>
            </p:nvSpPr>
            <p:spPr>
              <a:xfrm>
                <a:off x="324356" y="2771893"/>
                <a:ext cx="6307665" cy="1569660"/>
              </a:xfrm>
              <a:prstGeom prst="rect">
                <a:avLst/>
              </a:prstGeom>
              <a:blipFill>
                <a:blip r:embed="rId5"/>
                <a:stretch>
                  <a:fillRect l="-1449" t="-3113" r="-2126" b="-8171"/>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0494C0C-6F57-4658-ABD6-0313667B0D05}"/>
                  </a:ext>
                </a:extLst>
              </p:cNvPr>
              <p:cNvSpPr txBox="1"/>
              <p:nvPr/>
            </p:nvSpPr>
            <p:spPr>
              <a:xfrm>
                <a:off x="311799" y="4406263"/>
                <a:ext cx="8306108" cy="830997"/>
              </a:xfrm>
              <a:prstGeom prst="rect">
                <a:avLst/>
              </a:prstGeom>
              <a:solidFill>
                <a:schemeClr val="accent4">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Skipping numbers that have already been counted ensures that no number is counted twice. Thus </a:t>
                </a:r>
                <a14:m>
                  <m:oMath xmlns:m="http://schemas.openxmlformats.org/officeDocument/2006/math">
                    <m:r>
                      <a:rPr lang="en-US" altLang="en-US" sz="2400" i="1" dirty="0" smtClean="0">
                        <a:latin typeface="Cambria Math" panose="02040503050406030204" pitchFamily="18" charset="0"/>
                      </a:rPr>
                      <m:t>𝐹</m:t>
                    </m:r>
                  </m:oMath>
                </a14:m>
                <a:r>
                  <a:rPr lang="en-US" altLang="en-US" sz="2400" dirty="0"/>
                  <a:t> is injective.</a:t>
                </a:r>
              </a:p>
            </p:txBody>
          </p:sp>
        </mc:Choice>
        <mc:Fallback xmlns="">
          <p:sp>
            <p:nvSpPr>
              <p:cNvPr id="48" name="TextBox 47">
                <a:extLst>
                  <a:ext uri="{FF2B5EF4-FFF2-40B4-BE49-F238E27FC236}">
                    <a16:creationId xmlns:a16="http://schemas.microsoft.com/office/drawing/2014/main" id="{F0494C0C-6F57-4658-ABD6-0313667B0D05}"/>
                  </a:ext>
                </a:extLst>
              </p:cNvPr>
              <p:cNvSpPr txBox="1">
                <a:spLocks noRot="1" noChangeAspect="1" noMove="1" noResize="1" noEditPoints="1" noAdjustHandles="1" noChangeArrowheads="1" noChangeShapeType="1" noTextEdit="1"/>
              </p:cNvSpPr>
              <p:nvPr/>
            </p:nvSpPr>
            <p:spPr>
              <a:xfrm>
                <a:off x="311799" y="4406263"/>
                <a:ext cx="8306108" cy="830997"/>
              </a:xfrm>
              <a:prstGeom prst="rect">
                <a:avLst/>
              </a:prstGeom>
              <a:blipFill>
                <a:blip r:embed="rId6"/>
                <a:stretch>
                  <a:fillRect l="-1101" t="-5882" b="-16176"/>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0494C0C-6F57-4658-ABD6-0313667B0D05}"/>
                  </a:ext>
                </a:extLst>
              </p:cNvPr>
              <p:cNvSpPr txBox="1"/>
              <p:nvPr/>
            </p:nvSpPr>
            <p:spPr>
              <a:xfrm>
                <a:off x="324356" y="5304338"/>
                <a:ext cx="8293551" cy="830997"/>
              </a:xfrm>
              <a:prstGeom prst="rect">
                <a:avLst/>
              </a:prstGeom>
              <a:solidFill>
                <a:schemeClr val="accent2">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S</a:t>
                </a:r>
                <a14:m>
                  <m:oMath xmlns:m="http://schemas.openxmlformats.org/officeDocument/2006/math">
                    <m:r>
                      <m:rPr>
                        <m:sty m:val="p"/>
                      </m:rPr>
                      <a:rPr lang="en-US" altLang="en-US" sz="2400" b="0" i="0" dirty="0" smtClean="0">
                        <a:latin typeface="Cambria Math" panose="02040503050406030204" pitchFamily="18" charset="0"/>
                      </a:rPr>
                      <m:t>o</m:t>
                    </m:r>
                    <m:r>
                      <a:rPr lang="en-US" altLang="en-US" sz="2400" b="0" i="0" dirty="0" smtClean="0">
                        <a:latin typeface="Cambria Math" panose="02040503050406030204" pitchFamily="18" charset="0"/>
                      </a:rPr>
                      <m:t> </m:t>
                    </m:r>
                    <m:r>
                      <a:rPr lang="en-US" altLang="en-US" sz="2400" i="1" dirty="0" smtClean="0">
                        <a:latin typeface="Cambria Math" panose="02040503050406030204" pitchFamily="18" charset="0"/>
                      </a:rPr>
                      <m:t>𝐹</m:t>
                    </m:r>
                  </m:oMath>
                </a14:m>
                <a:r>
                  <a:rPr lang="en-US" altLang="en-US" sz="2400" dirty="0"/>
                  <a:t> is a bijection from </a:t>
                </a:r>
                <a14:m>
                  <m:oMath xmlns:m="http://schemas.openxmlformats.org/officeDocument/2006/math">
                    <m:sSup>
                      <m:sSupPr>
                        <m:ctrlPr>
                          <a:rPr lang="en-SG" altLang="en-US" sz="2400" i="1" dirty="0">
                            <a:latin typeface="Cambria Math" panose="02040503050406030204" pitchFamily="18" charset="0"/>
                            <a:ea typeface="Cambria Math" panose="02040503050406030204" pitchFamily="18" charset="0"/>
                          </a:rPr>
                        </m:ctrlPr>
                      </m:sSupPr>
                      <m:e>
                        <m:r>
                          <a:rPr lang="en-SG" altLang="en-US" sz="2400" i="1" dirty="0">
                            <a:latin typeface="Cambria Math" panose="02040503050406030204" pitchFamily="18" charset="0"/>
                            <a:ea typeface="Cambria Math" panose="02040503050406030204" pitchFamily="18" charset="0"/>
                          </a:rPr>
                          <m:t>ℤ</m:t>
                        </m:r>
                      </m:e>
                      <m:sup>
                        <m:r>
                          <a:rPr lang="en-US" altLang="en-US" sz="2400" i="1" dirty="0">
                            <a:latin typeface="Cambria Math" panose="02040503050406030204" pitchFamily="18" charset="0"/>
                            <a:ea typeface="Cambria Math" panose="02040503050406030204" pitchFamily="18" charset="0"/>
                          </a:rPr>
                          <m:t>+</m:t>
                        </m:r>
                      </m:sup>
                    </m:sSup>
                  </m:oMath>
                </a14:m>
                <a:r>
                  <a:rPr lang="en-US" altLang="en-US" sz="2400" dirty="0"/>
                  <a:t> to </a:t>
                </a:r>
                <a14:m>
                  <m:oMath xmlns:m="http://schemas.openxmlformats.org/officeDocument/2006/math">
                    <m:sSup>
                      <m:sSupPr>
                        <m:ctrlPr>
                          <a:rPr lang="en-SG" altLang="en-US" sz="2400" i="1" dirty="0">
                            <a:latin typeface="Cambria Math" panose="02040503050406030204" pitchFamily="18" charset="0"/>
                            <a:ea typeface="Cambria Math" panose="02040503050406030204" pitchFamily="18" charset="0"/>
                          </a:rPr>
                        </m:ctrlPr>
                      </m:sSupPr>
                      <m:e>
                        <m:r>
                          <a:rPr lang="en-SG" altLang="en-US" sz="2400" i="1" dirty="0">
                            <a:latin typeface="Cambria Math" panose="02040503050406030204" pitchFamily="18" charset="0"/>
                            <a:ea typeface="Cambria Math" panose="02040503050406030204" pitchFamily="18" charset="0"/>
                          </a:rPr>
                          <m:t>ℚ</m:t>
                        </m:r>
                      </m:e>
                      <m:sup>
                        <m:r>
                          <a:rPr lang="en-US" altLang="en-US" sz="2400" i="1" dirty="0">
                            <a:latin typeface="Cambria Math" panose="02040503050406030204" pitchFamily="18" charset="0"/>
                            <a:ea typeface="Cambria Math" panose="02040503050406030204" pitchFamily="18" charset="0"/>
                          </a:rPr>
                          <m:t>+</m:t>
                        </m:r>
                      </m:sup>
                    </m:sSup>
                  </m:oMath>
                </a14:m>
                <a:r>
                  <a:rPr lang="en-US" altLang="en-US" sz="2400" dirty="0"/>
                  <a:t>. Therefore </a:t>
                </a:r>
                <a14:m>
                  <m:oMath xmlns:m="http://schemas.openxmlformats.org/officeDocument/2006/math">
                    <m:sSup>
                      <m:sSupPr>
                        <m:ctrlPr>
                          <a:rPr lang="en-SG" altLang="en-US" sz="2400" i="1" dirty="0">
                            <a:latin typeface="Cambria Math" panose="02040503050406030204" pitchFamily="18" charset="0"/>
                            <a:ea typeface="Cambria Math" panose="02040503050406030204" pitchFamily="18" charset="0"/>
                          </a:rPr>
                        </m:ctrlPr>
                      </m:sSupPr>
                      <m:e>
                        <m:r>
                          <a:rPr lang="en-SG" altLang="en-US" sz="2400" i="1" dirty="0">
                            <a:latin typeface="Cambria Math" panose="02040503050406030204" pitchFamily="18" charset="0"/>
                            <a:ea typeface="Cambria Math" panose="02040503050406030204" pitchFamily="18" charset="0"/>
                          </a:rPr>
                          <m:t>ℚ</m:t>
                        </m:r>
                      </m:e>
                      <m:sup>
                        <m:r>
                          <a:rPr lang="en-US" altLang="en-US" sz="2400" i="1" dirty="0">
                            <a:latin typeface="Cambria Math" panose="02040503050406030204" pitchFamily="18" charset="0"/>
                            <a:ea typeface="Cambria Math" panose="02040503050406030204" pitchFamily="18" charset="0"/>
                          </a:rPr>
                          <m:t>+</m:t>
                        </m:r>
                      </m:sup>
                    </m:sSup>
                  </m:oMath>
                </a14:m>
                <a:r>
                  <a:rPr lang="en-US" altLang="en-US" sz="2400" dirty="0"/>
                  <a:t> is countably infinite and hence countable. </a:t>
                </a:r>
              </a:p>
            </p:txBody>
          </p:sp>
        </mc:Choice>
        <mc:Fallback xmlns="">
          <p:sp>
            <p:nvSpPr>
              <p:cNvPr id="49" name="TextBox 48">
                <a:extLst>
                  <a:ext uri="{FF2B5EF4-FFF2-40B4-BE49-F238E27FC236}">
                    <a16:creationId xmlns:a16="http://schemas.microsoft.com/office/drawing/2014/main" id="{F0494C0C-6F57-4658-ABD6-0313667B0D05}"/>
                  </a:ext>
                </a:extLst>
              </p:cNvPr>
              <p:cNvSpPr txBox="1">
                <a:spLocks noRot="1" noChangeAspect="1" noMove="1" noResize="1" noEditPoints="1" noAdjustHandles="1" noChangeArrowheads="1" noChangeShapeType="1" noTextEdit="1"/>
              </p:cNvSpPr>
              <p:nvPr/>
            </p:nvSpPr>
            <p:spPr>
              <a:xfrm>
                <a:off x="324356" y="5304338"/>
                <a:ext cx="8293551" cy="830997"/>
              </a:xfrm>
              <a:prstGeom prst="rect">
                <a:avLst/>
              </a:prstGeom>
              <a:blipFill>
                <a:blip r:embed="rId7"/>
                <a:stretch>
                  <a:fillRect l="-1102" t="-5882" b="-16176"/>
                </a:stretch>
              </a:blipFill>
              <a:ln>
                <a:noFill/>
              </a:ln>
            </p:spPr>
            <p:txBody>
              <a:bodyPr/>
              <a:lstStyle/>
              <a:p>
                <a:r>
                  <a:rPr lang="en-US">
                    <a:noFill/>
                  </a:rPr>
                  <a:t> </a:t>
                </a:r>
              </a:p>
            </p:txBody>
          </p:sp>
        </mc:Fallback>
      </mc:AlternateContent>
      <p:sp>
        <p:nvSpPr>
          <p:cNvPr id="43" name="Oval 42">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2E59188C-4B65-4DB7-9AE6-FAEE6B3ECAB1}"/>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B92F1A51-34F6-4EEA-8F1A-08B796B680A4}"/>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7C2CDACD-65A9-42FC-B526-237263F8436F}"/>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ED0A396C-5E3C-44E8-88D2-818F2F88E953}"/>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6BB32845-247D-4095-9EB0-F1E842A8AF2D}"/>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168B456A-C253-45E2-B1D3-EF63BBD579C5}"/>
              </a:ext>
            </a:extLst>
          </p:cNvPr>
          <p:cNvSpPr/>
          <p:nvPr/>
        </p:nvSpPr>
        <p:spPr>
          <a:xfrm>
            <a:off x="2376374"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023EADDA-AE64-412D-A528-88B3D9056698}"/>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0C904C98-BCFD-4470-9A91-8201B8029FB0}"/>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664B7290-4369-414E-BE5E-E4441F34CDE4}"/>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A729A373-2A7D-49B3-865D-3E086AF6BBD9}"/>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26A36035-A302-479D-AEC9-199DB3F58C4F}"/>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04143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b="1" dirty="0">
                <a:solidFill>
                  <a:schemeClr val="accent4">
                    <a:lumMod val="40000"/>
                    <a:lumOff val="60000"/>
                  </a:schemeClr>
                </a:solidFill>
              </a:rPr>
              <a:t>Countably Infinite</a:t>
            </a:r>
            <a:r>
              <a:rPr lang="en-SG" sz="1200" dirty="0">
                <a:solidFill>
                  <a:schemeClr val="bg1"/>
                </a:solidFill>
              </a:rPr>
              <a:t>	Countability via Sequences	Larger Infinities</a:t>
            </a:r>
            <a:endParaRPr lang="en-SG" sz="1050" dirty="0">
              <a:solidFill>
                <a:schemeClr val="bg1"/>
              </a:solidFill>
            </a:endParaRPr>
          </a:p>
        </p:txBody>
      </p:sp>
      <mc:AlternateContent xmlns:mc="http://schemas.openxmlformats.org/markup-compatibility/2006" xmlns:a14="http://schemas.microsoft.com/office/drawing/2010/main">
        <mc:Choice Requires="a14">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Countably Infinite: </a:t>
                </a:r>
                <a14:m>
                  <m:oMath xmlns:m="http://schemas.openxmlformats.org/officeDocument/2006/math">
                    <m:sSup>
                      <m:sSupPr>
                        <m:ctrlPr>
                          <a:rPr lang="en-SG" sz="1400" i="1">
                            <a:solidFill>
                              <a:schemeClr val="bg1"/>
                            </a:solidFill>
                            <a:latin typeface="Cambria Math" panose="02040503050406030204" pitchFamily="18" charset="0"/>
                          </a:rPr>
                        </m:ctrlPr>
                      </m:sSupPr>
                      <m:e>
                        <m:r>
                          <a:rPr lang="en-SG" sz="1400" i="1">
                            <a:solidFill>
                              <a:schemeClr val="bg1"/>
                            </a:solidFill>
                            <a:latin typeface="Cambria Math" panose="02040503050406030204" pitchFamily="18" charset="0"/>
                            <a:ea typeface="Cambria Math" panose="02040503050406030204" pitchFamily="18" charset="0"/>
                          </a:rPr>
                          <m:t>ℤ</m:t>
                        </m:r>
                      </m:e>
                      <m:sup>
                        <m:r>
                          <a:rPr lang="en-SG" sz="1400" i="1">
                            <a:solidFill>
                              <a:schemeClr val="bg1"/>
                            </a:solidFill>
                            <a:latin typeface="Cambria Math" panose="02040503050406030204" pitchFamily="18" charset="0"/>
                          </a:rPr>
                          <m:t>+</m:t>
                        </m:r>
                      </m:sup>
                    </m:sSup>
                    <m:r>
                      <a:rPr lang="en-SG" sz="1400" i="1">
                        <a:solidFill>
                          <a:schemeClr val="bg1"/>
                        </a:solidFill>
                        <a:latin typeface="Cambria Math" panose="02040503050406030204" pitchFamily="18" charset="0"/>
                        <a:ea typeface="Cambria Math" panose="02040503050406030204" pitchFamily="18" charset="0"/>
                      </a:rPr>
                      <m:t>×</m:t>
                    </m:r>
                    <m:sSup>
                      <m:sSupPr>
                        <m:ctrlPr>
                          <a:rPr lang="en-SG" sz="1400" i="1">
                            <a:solidFill>
                              <a:schemeClr val="bg1"/>
                            </a:solidFill>
                            <a:latin typeface="Cambria Math" panose="02040503050406030204" pitchFamily="18" charset="0"/>
                          </a:rPr>
                        </m:ctrlPr>
                      </m:sSupPr>
                      <m:e>
                        <m:r>
                          <a:rPr lang="en-SG" sz="1400" i="1">
                            <a:solidFill>
                              <a:schemeClr val="bg1"/>
                            </a:solidFill>
                            <a:latin typeface="Cambria Math" panose="02040503050406030204" pitchFamily="18" charset="0"/>
                            <a:ea typeface="Cambria Math" panose="02040503050406030204" pitchFamily="18" charset="0"/>
                          </a:rPr>
                          <m:t>ℤ</m:t>
                        </m:r>
                      </m:e>
                      <m:sup>
                        <m:r>
                          <a:rPr lang="en-SG" sz="1400" i="1">
                            <a:solidFill>
                              <a:schemeClr val="bg1"/>
                            </a:solidFill>
                            <a:latin typeface="Cambria Math" panose="02040503050406030204" pitchFamily="18" charset="0"/>
                          </a:rPr>
                          <m:t>+</m:t>
                        </m:r>
                      </m:sup>
                    </m:sSup>
                  </m:oMath>
                </a14:m>
                <a:r>
                  <a:rPr lang="en-SG" sz="1400" dirty="0">
                    <a:solidFill>
                      <a:schemeClr val="bg1"/>
                    </a:solidFill>
                  </a:rPr>
                  <a:t> is countable </a:t>
                </a:r>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US">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mc:AlternateContent xmlns:mc="http://schemas.openxmlformats.org/markup-compatibility/2006" xmlns:a14="http://schemas.microsoft.com/office/drawing/2010/main">
        <mc:Choice Requires="a14">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9.2.4 </a:t>
                </a:r>
                <a14:m>
                  <m:oMath xmlns:m="http://schemas.openxmlformats.org/officeDocument/2006/math">
                    <m:sSup>
                      <m:sSupPr>
                        <m:ctrlPr>
                          <a:rPr lang="en-SG" sz="2800" i="1" smtClean="0">
                            <a:solidFill>
                              <a:schemeClr val="bg1"/>
                            </a:solidFill>
                            <a:latin typeface="Cambria Math" panose="02040503050406030204" pitchFamily="18" charset="0"/>
                          </a:rPr>
                        </m:ctrlPr>
                      </m:sSupPr>
                      <m:e>
                        <m:r>
                          <a:rPr lang="en-SG" sz="2800" i="1" smtClean="0">
                            <a:solidFill>
                              <a:schemeClr val="bg1"/>
                            </a:solidFill>
                            <a:latin typeface="Cambria Math" panose="02040503050406030204" pitchFamily="18" charset="0"/>
                            <a:ea typeface="Cambria Math" panose="02040503050406030204" pitchFamily="18" charset="0"/>
                          </a:rPr>
                          <m:t>ℤ</m:t>
                        </m:r>
                      </m:e>
                      <m:sup>
                        <m:r>
                          <a:rPr lang="en-SG" sz="2800" b="0" i="1" smtClean="0">
                            <a:solidFill>
                              <a:schemeClr val="bg1"/>
                            </a:solidFill>
                            <a:latin typeface="Cambria Math" panose="02040503050406030204" pitchFamily="18" charset="0"/>
                          </a:rPr>
                          <m:t>+</m:t>
                        </m:r>
                      </m:sup>
                    </m:sSup>
                    <m:r>
                      <a:rPr lang="en-SG" sz="2800" b="0" i="1" smtClean="0">
                        <a:solidFill>
                          <a:schemeClr val="bg1"/>
                        </a:solidFill>
                        <a:latin typeface="Cambria Math" panose="02040503050406030204" pitchFamily="18" charset="0"/>
                        <a:ea typeface="Cambria Math" panose="02040503050406030204" pitchFamily="18" charset="0"/>
                      </a:rPr>
                      <m:t>×</m:t>
                    </m:r>
                    <m:sSup>
                      <m:sSupPr>
                        <m:ctrlPr>
                          <a:rPr lang="en-SG" sz="2800" i="1">
                            <a:solidFill>
                              <a:schemeClr val="bg1"/>
                            </a:solidFill>
                            <a:latin typeface="Cambria Math" panose="02040503050406030204" pitchFamily="18" charset="0"/>
                          </a:rPr>
                        </m:ctrlPr>
                      </m:sSupPr>
                      <m:e>
                        <m:r>
                          <a:rPr lang="en-SG" sz="2800" i="1">
                            <a:solidFill>
                              <a:schemeClr val="bg1"/>
                            </a:solidFill>
                            <a:latin typeface="Cambria Math" panose="02040503050406030204" pitchFamily="18" charset="0"/>
                            <a:ea typeface="Cambria Math" panose="02040503050406030204" pitchFamily="18" charset="0"/>
                          </a:rPr>
                          <m:t>ℤ</m:t>
                        </m:r>
                      </m:e>
                      <m:sup>
                        <m:r>
                          <a:rPr lang="en-SG" sz="2800" i="1">
                            <a:solidFill>
                              <a:schemeClr val="bg1"/>
                            </a:solidFill>
                            <a:latin typeface="Cambria Math" panose="02040503050406030204" pitchFamily="18" charset="0"/>
                          </a:rPr>
                          <m:t>+</m:t>
                        </m:r>
                      </m:sup>
                    </m:sSup>
                  </m:oMath>
                </a14:m>
                <a:r>
                  <a:rPr lang="en-SG" sz="2800" dirty="0">
                    <a:solidFill>
                      <a:schemeClr val="bg1"/>
                    </a:solidFill>
                  </a:rPr>
                  <a:t>is countable</a:t>
                </a:r>
                <a:endParaRPr lang="en-SG" sz="2000" dirty="0">
                  <a:solidFill>
                    <a:schemeClr val="bg1"/>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0" y="784038"/>
                <a:ext cx="9144000" cy="611060"/>
              </a:xfrm>
              <a:prstGeom prst="rect">
                <a:avLst/>
              </a:prstGeom>
              <a:blipFill>
                <a:blip r:embed="rId4"/>
                <a:stretch>
                  <a:fillRect t="-10000" b="-14000"/>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807020B3-9667-4AF4-A96A-9657C4B5C9DE}"/>
              </a:ext>
            </a:extLst>
          </p:cNvPr>
          <p:cNvSpPr txBox="1"/>
          <p:nvPr/>
        </p:nvSpPr>
        <p:spPr>
          <a:xfrm>
            <a:off x="369739" y="1505867"/>
            <a:ext cx="8290746" cy="954107"/>
          </a:xfrm>
          <a:prstGeom prst="rect">
            <a:avLst/>
          </a:prstGeom>
          <a:noFill/>
          <a:ln>
            <a:noFill/>
          </a:ln>
        </p:spPr>
        <p:txBody>
          <a:bodyPr wrap="square" rtlCol="0">
            <a:spAutoFit/>
          </a:bodyPr>
          <a:lstStyle/>
          <a:p>
            <a:r>
              <a:rPr lang="en-US" altLang="en-US" sz="2800" dirty="0"/>
              <a:t>The Infinite Hotel:</a:t>
            </a:r>
          </a:p>
          <a:p>
            <a:r>
              <a:rPr lang="en-US" sz="2800" dirty="0">
                <a:hlinkClick r:id="rId5"/>
              </a:rPr>
              <a:t>https://</a:t>
            </a:r>
            <a:r>
              <a:rPr lang="en-US" sz="2800" dirty="0" err="1">
                <a:hlinkClick r:id="rId5"/>
              </a:rPr>
              <a:t>www.youtube.com</a:t>
            </a:r>
            <a:r>
              <a:rPr lang="en-US" sz="2800" dirty="0">
                <a:hlinkClick r:id="rId5"/>
              </a:rPr>
              <a:t>/</a:t>
            </a:r>
            <a:r>
              <a:rPr lang="en-US" sz="2800" dirty="0" err="1">
                <a:hlinkClick r:id="rId5"/>
              </a:rPr>
              <a:t>watch?v</a:t>
            </a:r>
            <a:r>
              <a:rPr lang="en-US" sz="2800" dirty="0">
                <a:hlinkClick r:id="rId5"/>
              </a:rPr>
              <a:t>=</a:t>
            </a:r>
            <a:r>
              <a:rPr lang="en-US" sz="2800" dirty="0" err="1">
                <a:hlinkClick r:id="rId5"/>
              </a:rPr>
              <a:t>Uj3_KqkI9Zo</a:t>
            </a:r>
            <a:endParaRPr lang="en-US" sz="2800" dirty="0"/>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4712" y="2671911"/>
            <a:ext cx="6550116" cy="3684440"/>
          </a:xfrm>
          <a:prstGeom prst="rect">
            <a:avLst/>
          </a:prstGeom>
        </p:spPr>
      </p:pic>
      <p:sp>
        <p:nvSpPr>
          <p:cNvPr id="36" name="Oval 35">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DD7CB6BD-63B9-49BD-9D75-20B3C58F9DFA}"/>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5EE20B5E-4CF2-4EAC-A22E-871F73AD66A2}"/>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a:extLst>
              <a:ext uri="{FF2B5EF4-FFF2-40B4-BE49-F238E27FC236}">
                <a16:creationId xmlns:a16="http://schemas.microsoft.com/office/drawing/2014/main" id="{B7D652F9-5D72-40EC-8FFA-AC6892CD8CFA}"/>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28EC6344-2A0D-47FD-B161-8840836CB144}"/>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09DAED01-66AB-4F9E-8B1A-BBE26ED6618B}"/>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81ECA44F-5A7E-43BA-B127-DCF185619A02}"/>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15A39763-F2CC-4665-B827-E5507BA31C61}"/>
              </a:ext>
            </a:extLst>
          </p:cNvPr>
          <p:cNvSpPr/>
          <p:nvPr/>
        </p:nvSpPr>
        <p:spPr>
          <a:xfrm>
            <a:off x="2557222"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C88EA283-0D15-4545-AFCF-D5E5E6B61F5F}"/>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2CC1A1B-CE3C-4EF6-9B31-7620C6094D2C}"/>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1C70D5E2-BA3F-4894-BC98-DC1CF519648F}"/>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50867B47-0436-4D3E-9423-D8098B2ED3AA}"/>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776344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b="1" dirty="0">
                <a:solidFill>
                  <a:schemeClr val="accent4">
                    <a:lumMod val="40000"/>
                    <a:lumOff val="60000"/>
                  </a:schemeClr>
                </a:solidFill>
              </a:rPr>
              <a:t>Countably Infinite</a:t>
            </a:r>
            <a:r>
              <a:rPr lang="en-SG" sz="1200" dirty="0">
                <a:solidFill>
                  <a:schemeClr val="bg1"/>
                </a:solidFill>
              </a:rPr>
              <a:t>	Countability via Sequences	Larger Infinities</a:t>
            </a:r>
            <a:endParaRPr lang="en-SG" sz="1050" dirty="0">
              <a:solidFill>
                <a:schemeClr val="bg1"/>
              </a:solidFill>
            </a:endParaRPr>
          </a:p>
        </p:txBody>
      </p:sp>
      <mc:AlternateContent xmlns:mc="http://schemas.openxmlformats.org/markup-compatibility/2006" xmlns:a14="http://schemas.microsoft.com/office/drawing/2010/main">
        <mc:Choice Requires="a14">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Countably Infinite: </a:t>
                </a:r>
                <a14:m>
                  <m:oMath xmlns:m="http://schemas.openxmlformats.org/officeDocument/2006/math">
                    <m:sSup>
                      <m:sSupPr>
                        <m:ctrlPr>
                          <a:rPr lang="en-SG" sz="1400" i="1">
                            <a:solidFill>
                              <a:schemeClr val="bg1"/>
                            </a:solidFill>
                            <a:latin typeface="Cambria Math" panose="02040503050406030204" pitchFamily="18" charset="0"/>
                          </a:rPr>
                        </m:ctrlPr>
                      </m:sSupPr>
                      <m:e>
                        <m:r>
                          <a:rPr lang="en-SG" sz="1400" i="1">
                            <a:solidFill>
                              <a:schemeClr val="bg1"/>
                            </a:solidFill>
                            <a:latin typeface="Cambria Math" panose="02040503050406030204" pitchFamily="18" charset="0"/>
                            <a:ea typeface="Cambria Math" panose="02040503050406030204" pitchFamily="18" charset="0"/>
                          </a:rPr>
                          <m:t>ℤ</m:t>
                        </m:r>
                      </m:e>
                      <m:sup>
                        <m:r>
                          <a:rPr lang="en-SG" sz="1400" i="1">
                            <a:solidFill>
                              <a:schemeClr val="bg1"/>
                            </a:solidFill>
                            <a:latin typeface="Cambria Math" panose="02040503050406030204" pitchFamily="18" charset="0"/>
                          </a:rPr>
                          <m:t>+</m:t>
                        </m:r>
                      </m:sup>
                    </m:sSup>
                    <m:r>
                      <a:rPr lang="en-SG" sz="1400" i="1">
                        <a:solidFill>
                          <a:schemeClr val="bg1"/>
                        </a:solidFill>
                        <a:latin typeface="Cambria Math" panose="02040503050406030204" pitchFamily="18" charset="0"/>
                        <a:ea typeface="Cambria Math" panose="02040503050406030204" pitchFamily="18" charset="0"/>
                      </a:rPr>
                      <m:t>×</m:t>
                    </m:r>
                    <m:sSup>
                      <m:sSupPr>
                        <m:ctrlPr>
                          <a:rPr lang="en-SG" sz="1400" i="1">
                            <a:solidFill>
                              <a:schemeClr val="bg1"/>
                            </a:solidFill>
                            <a:latin typeface="Cambria Math" panose="02040503050406030204" pitchFamily="18" charset="0"/>
                          </a:rPr>
                        </m:ctrlPr>
                      </m:sSupPr>
                      <m:e>
                        <m:r>
                          <a:rPr lang="en-SG" sz="1400" i="1">
                            <a:solidFill>
                              <a:schemeClr val="bg1"/>
                            </a:solidFill>
                            <a:latin typeface="Cambria Math" panose="02040503050406030204" pitchFamily="18" charset="0"/>
                            <a:ea typeface="Cambria Math" panose="02040503050406030204" pitchFamily="18" charset="0"/>
                          </a:rPr>
                          <m:t>ℤ</m:t>
                        </m:r>
                      </m:e>
                      <m:sup>
                        <m:r>
                          <a:rPr lang="en-SG" sz="1400" i="1">
                            <a:solidFill>
                              <a:schemeClr val="bg1"/>
                            </a:solidFill>
                            <a:latin typeface="Cambria Math" panose="02040503050406030204" pitchFamily="18" charset="0"/>
                          </a:rPr>
                          <m:t>+</m:t>
                        </m:r>
                      </m:sup>
                    </m:sSup>
                  </m:oMath>
                </a14:m>
                <a:r>
                  <a:rPr lang="en-SG" sz="1400" dirty="0">
                    <a:solidFill>
                      <a:schemeClr val="bg1"/>
                    </a:solidFill>
                  </a:rPr>
                  <a:t> is countable </a:t>
                </a:r>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US">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369739" y="972248"/>
                <a:ext cx="8290746" cy="523220"/>
              </a:xfrm>
              <a:prstGeom prst="rect">
                <a:avLst/>
              </a:prstGeom>
              <a:solidFill>
                <a:schemeClr val="accent4">
                  <a:lumMod val="50000"/>
                </a:schemeClr>
              </a:solidFill>
              <a:ln>
                <a:noFill/>
              </a:ln>
            </p:spPr>
            <p:txBody>
              <a:bodyPr wrap="square" rtlCol="0">
                <a:spAutoFit/>
              </a:bodyPr>
              <a:lstStyle/>
              <a:p>
                <a:r>
                  <a:rPr lang="en-US" altLang="en-US" sz="2800" dirty="0">
                    <a:solidFill>
                      <a:schemeClr val="bg1"/>
                    </a:solidFill>
                  </a:rPr>
                  <a:t>Theorem: </a:t>
                </a:r>
                <a14:m>
                  <m:oMath xmlns:m="http://schemas.openxmlformats.org/officeDocument/2006/math">
                    <m:sSup>
                      <m:sSupPr>
                        <m:ctrlPr>
                          <a:rPr lang="en-SG" sz="2800" i="1" smtClean="0">
                            <a:solidFill>
                              <a:schemeClr val="bg1"/>
                            </a:solidFill>
                            <a:latin typeface="Cambria Math" panose="02040503050406030204" pitchFamily="18" charset="0"/>
                          </a:rPr>
                        </m:ctrlPr>
                      </m:sSupPr>
                      <m:e>
                        <m:r>
                          <a:rPr lang="en-SG" sz="2800" i="1">
                            <a:solidFill>
                              <a:schemeClr val="bg1"/>
                            </a:solidFill>
                            <a:latin typeface="Cambria Math" panose="02040503050406030204" pitchFamily="18" charset="0"/>
                            <a:ea typeface="Cambria Math" panose="02040503050406030204" pitchFamily="18" charset="0"/>
                          </a:rPr>
                          <m:t>ℤ</m:t>
                        </m:r>
                      </m:e>
                      <m:sup>
                        <m:r>
                          <a:rPr lang="en-SG" sz="2800" i="1">
                            <a:solidFill>
                              <a:schemeClr val="bg1"/>
                            </a:solidFill>
                            <a:latin typeface="Cambria Math" panose="02040503050406030204" pitchFamily="18" charset="0"/>
                          </a:rPr>
                          <m:t>+</m:t>
                        </m:r>
                      </m:sup>
                    </m:sSup>
                    <m:r>
                      <a:rPr lang="en-SG" sz="2800" i="1">
                        <a:solidFill>
                          <a:schemeClr val="bg1"/>
                        </a:solidFill>
                        <a:latin typeface="Cambria Math" panose="02040503050406030204" pitchFamily="18" charset="0"/>
                        <a:ea typeface="Cambria Math" panose="02040503050406030204" pitchFamily="18" charset="0"/>
                      </a:rPr>
                      <m:t>×</m:t>
                    </m:r>
                    <m:sSup>
                      <m:sSupPr>
                        <m:ctrlPr>
                          <a:rPr lang="en-SG" sz="2800" i="1">
                            <a:solidFill>
                              <a:schemeClr val="bg1"/>
                            </a:solidFill>
                            <a:latin typeface="Cambria Math" panose="02040503050406030204" pitchFamily="18" charset="0"/>
                          </a:rPr>
                        </m:ctrlPr>
                      </m:sSupPr>
                      <m:e>
                        <m:r>
                          <a:rPr lang="en-SG" sz="2800" i="1">
                            <a:solidFill>
                              <a:schemeClr val="bg1"/>
                            </a:solidFill>
                            <a:latin typeface="Cambria Math" panose="02040503050406030204" pitchFamily="18" charset="0"/>
                            <a:ea typeface="Cambria Math" panose="02040503050406030204" pitchFamily="18" charset="0"/>
                          </a:rPr>
                          <m:t>ℤ</m:t>
                        </m:r>
                      </m:e>
                      <m:sup>
                        <m:r>
                          <a:rPr lang="en-SG" sz="2800" i="1">
                            <a:solidFill>
                              <a:schemeClr val="bg1"/>
                            </a:solidFill>
                            <a:latin typeface="Cambria Math" panose="02040503050406030204" pitchFamily="18" charset="0"/>
                          </a:rPr>
                          <m:t>+</m:t>
                        </m:r>
                      </m:sup>
                    </m:sSup>
                  </m:oMath>
                </a14:m>
                <a:r>
                  <a:rPr lang="en-SG" altLang="en-US" sz="2800" dirty="0">
                    <a:solidFill>
                      <a:schemeClr val="bg1"/>
                    </a:solidFill>
                  </a:rPr>
                  <a:t> is countable</a:t>
                </a:r>
                <a:r>
                  <a:rPr lang="en-US" altLang="en-US" sz="2800" dirty="0">
                    <a:solidFill>
                      <a:schemeClr val="bg1"/>
                    </a:solidFill>
                  </a:rPr>
                  <a:t>.</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369739" y="972248"/>
                <a:ext cx="8290746" cy="523220"/>
              </a:xfrm>
              <a:prstGeom prst="rect">
                <a:avLst/>
              </a:prstGeom>
              <a:blipFill>
                <a:blip r:embed="rId4"/>
                <a:stretch>
                  <a:fillRect l="-1544" t="-10465" b="-32558"/>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0494C0C-6F57-4658-ABD6-0313667B0D05}"/>
                  </a:ext>
                </a:extLst>
              </p:cNvPr>
              <p:cNvSpPr txBox="1"/>
              <p:nvPr/>
            </p:nvSpPr>
            <p:spPr>
              <a:xfrm>
                <a:off x="369738" y="2282869"/>
                <a:ext cx="7960009" cy="461665"/>
              </a:xfrm>
              <a:prstGeom prst="rect">
                <a:avLst/>
              </a:prstGeom>
              <a:solidFill>
                <a:schemeClr val="accent4">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Display the elements of</a:t>
                </a:r>
                <a14:m>
                  <m:oMath xmlns:m="http://schemas.openxmlformats.org/officeDocument/2006/math">
                    <m:r>
                      <a:rPr lang="en-US" sz="2400" b="0" i="0" smtClean="0">
                        <a:latin typeface="Cambria Math" panose="02040503050406030204" pitchFamily="18" charset="0"/>
                      </a:rPr>
                      <m:t> </m:t>
                    </m:r>
                    <m:sSup>
                      <m:sSupPr>
                        <m:ctrlPr>
                          <a:rPr lang="en-SG" sz="2400" i="1">
                            <a:latin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ℤ</m:t>
                        </m:r>
                      </m:e>
                      <m:sup>
                        <m:r>
                          <a:rPr lang="en-SG" sz="2400" i="1">
                            <a:latin typeface="Cambria Math" panose="02040503050406030204" pitchFamily="18" charset="0"/>
                          </a:rPr>
                          <m:t>+</m:t>
                        </m:r>
                      </m:sup>
                    </m:sSup>
                    <m:r>
                      <a:rPr lang="en-SG" sz="2400" i="1">
                        <a:latin typeface="Cambria Math" panose="02040503050406030204" pitchFamily="18" charset="0"/>
                        <a:ea typeface="Cambria Math" panose="02040503050406030204" pitchFamily="18" charset="0"/>
                      </a:rPr>
                      <m:t>×</m:t>
                    </m:r>
                    <m:sSup>
                      <m:sSupPr>
                        <m:ctrlPr>
                          <a:rPr lang="en-SG" sz="2400" i="1">
                            <a:latin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ℤ</m:t>
                        </m:r>
                      </m:e>
                      <m:sup>
                        <m:r>
                          <a:rPr lang="en-SG" sz="2400" i="1">
                            <a:latin typeface="Cambria Math" panose="02040503050406030204" pitchFamily="18" charset="0"/>
                          </a:rPr>
                          <m:t>+</m:t>
                        </m:r>
                      </m:sup>
                    </m:sSup>
                  </m:oMath>
                </a14:m>
                <a:r>
                  <a:rPr lang="en-US" altLang="en-US" sz="2400" dirty="0"/>
                  <a:t> in a grid as shown:</a:t>
                </a:r>
              </a:p>
            </p:txBody>
          </p:sp>
        </mc:Choice>
        <mc:Fallback xmlns="">
          <p:sp>
            <p:nvSpPr>
              <p:cNvPr id="42" name="TextBox 41">
                <a:extLst>
                  <a:ext uri="{FF2B5EF4-FFF2-40B4-BE49-F238E27FC236}">
                    <a16:creationId xmlns:a16="http://schemas.microsoft.com/office/drawing/2014/main" id="{F0494C0C-6F57-4658-ABD6-0313667B0D05}"/>
                  </a:ext>
                </a:extLst>
              </p:cNvPr>
              <p:cNvSpPr txBox="1">
                <a:spLocks noRot="1" noChangeAspect="1" noMove="1" noResize="1" noEditPoints="1" noAdjustHandles="1" noChangeArrowheads="1" noChangeShapeType="1" noTextEdit="1"/>
              </p:cNvSpPr>
              <p:nvPr/>
            </p:nvSpPr>
            <p:spPr>
              <a:xfrm>
                <a:off x="369738" y="2282869"/>
                <a:ext cx="7960009" cy="461665"/>
              </a:xfrm>
              <a:prstGeom prst="rect">
                <a:avLst/>
              </a:prstGeom>
              <a:blipFill>
                <a:blip r:embed="rId5"/>
                <a:stretch>
                  <a:fillRect l="-1226" t="-10526" b="-2894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494C0C-6F57-4658-ABD6-0313667B0D05}"/>
                  </a:ext>
                </a:extLst>
              </p:cNvPr>
              <p:cNvSpPr txBox="1"/>
              <p:nvPr/>
            </p:nvSpPr>
            <p:spPr>
              <a:xfrm>
                <a:off x="369739" y="3263882"/>
                <a:ext cx="3826480" cy="2385268"/>
              </a:xfrm>
              <a:prstGeom prst="rect">
                <a:avLst/>
              </a:prstGeom>
              <a:solidFill>
                <a:schemeClr val="accent2">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The ordered pair </a:t>
                </a:r>
                <a14:m>
                  <m:oMath xmlns:m="http://schemas.openxmlformats.org/officeDocument/2006/math">
                    <m:r>
                      <a:rPr lang="en-US" altLang="en-US" sz="2400" i="1" dirty="0" smtClean="0">
                        <a:latin typeface="Cambria Math" panose="02040503050406030204" pitchFamily="18" charset="0"/>
                      </a:rPr>
                      <m:t>(</m:t>
                    </m:r>
                    <m:r>
                      <a:rPr lang="en-US" altLang="en-US" sz="2400" i="1" dirty="0" err="1" smtClean="0">
                        <a:latin typeface="Cambria Math" panose="02040503050406030204" pitchFamily="18" charset="0"/>
                      </a:rPr>
                      <m:t>𝑥</m:t>
                    </m:r>
                    <m:r>
                      <a:rPr lang="en-US" altLang="en-US" sz="2400" i="1" dirty="0" err="1" smtClean="0">
                        <a:latin typeface="Cambria Math" panose="02040503050406030204" pitchFamily="18" charset="0"/>
                      </a:rPr>
                      <m:t>,</m:t>
                    </m:r>
                    <m:r>
                      <a:rPr lang="en-US" altLang="en-US" sz="2400" i="1" dirty="0" err="1" smtClean="0">
                        <a:latin typeface="Cambria Math" panose="02040503050406030204" pitchFamily="18" charset="0"/>
                      </a:rPr>
                      <m:t>𝑦</m:t>
                    </m:r>
                    <m:r>
                      <a:rPr lang="en-US" altLang="en-US" sz="2400" i="1" dirty="0" smtClean="0">
                        <a:latin typeface="Cambria Math" panose="02040503050406030204" pitchFamily="18" charset="0"/>
                      </a:rPr>
                      <m:t>)</m:t>
                    </m:r>
                  </m:oMath>
                </a14:m>
                <a:r>
                  <a:rPr lang="en-US" altLang="en-US" sz="2400" dirty="0"/>
                  <a:t> denotes bus </a:t>
                </a:r>
                <a14:m>
                  <m:oMath xmlns:m="http://schemas.openxmlformats.org/officeDocument/2006/math">
                    <m:r>
                      <a:rPr lang="en-US" altLang="en-US" sz="2400" i="1" dirty="0" smtClean="0">
                        <a:latin typeface="Cambria Math" panose="02040503050406030204" pitchFamily="18" charset="0"/>
                      </a:rPr>
                      <m:t>𝑥</m:t>
                    </m:r>
                  </m:oMath>
                </a14:m>
                <a:r>
                  <a:rPr lang="en-US" altLang="en-US" sz="2400" dirty="0"/>
                  <a:t> and guest </a:t>
                </a:r>
                <a14:m>
                  <m:oMath xmlns:m="http://schemas.openxmlformats.org/officeDocument/2006/math">
                    <m:r>
                      <a:rPr lang="en-US" altLang="en-US" sz="2400" i="1" dirty="0" smtClean="0">
                        <a:latin typeface="Cambria Math" panose="02040503050406030204" pitchFamily="18" charset="0"/>
                      </a:rPr>
                      <m:t>𝑦</m:t>
                    </m:r>
                  </m:oMath>
                </a14:m>
                <a:r>
                  <a:rPr lang="en-US" altLang="en-US" sz="2400" dirty="0"/>
                  <a:t>.</a:t>
                </a:r>
              </a:p>
              <a:p>
                <a:pPr>
                  <a:spcAft>
                    <a:spcPts val="600"/>
                  </a:spcAft>
                  <a:tabLst>
                    <a:tab pos="457200" algn="l"/>
                    <a:tab pos="1371600" algn="l"/>
                    <a:tab pos="1547813" algn="l"/>
                  </a:tabLst>
                </a:pPr>
                <a:r>
                  <a:rPr lang="en-US" altLang="en-US" sz="2400" dirty="0"/>
                  <a:t>We then count the ordered paired in the following order according to this function </a:t>
                </a:r>
                <a14:m>
                  <m:oMath xmlns:m="http://schemas.openxmlformats.org/officeDocument/2006/math">
                    <m:r>
                      <a:rPr lang="en-US" altLang="en-US" sz="2400" b="0" i="1" smtClean="0">
                        <a:latin typeface="Cambria Math" panose="02040503050406030204" pitchFamily="18" charset="0"/>
                      </a:rPr>
                      <m:t>𝑓</m:t>
                    </m:r>
                    <m:r>
                      <a:rPr lang="en-US" altLang="en-US" sz="2400" b="0" i="1" smtClean="0">
                        <a:latin typeface="Cambria Math" panose="02040503050406030204" pitchFamily="18" charset="0"/>
                      </a:rPr>
                      <m:t>:</m:t>
                    </m:r>
                    <m:sSup>
                      <m:sSupPr>
                        <m:ctrlPr>
                          <a:rPr lang="en-SG" sz="2400" i="1">
                            <a:latin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ℤ</m:t>
                        </m:r>
                      </m:e>
                      <m:sup>
                        <m:r>
                          <a:rPr lang="en-SG" sz="2400" i="1">
                            <a:latin typeface="Cambria Math" panose="02040503050406030204" pitchFamily="18" charset="0"/>
                          </a:rPr>
                          <m:t>+</m:t>
                        </m:r>
                      </m:sup>
                    </m:sSup>
                    <m:r>
                      <a:rPr lang="en-SG" sz="2400" i="1">
                        <a:latin typeface="Cambria Math" panose="02040503050406030204" pitchFamily="18" charset="0"/>
                        <a:ea typeface="Cambria Math" panose="02040503050406030204" pitchFamily="18" charset="0"/>
                      </a:rPr>
                      <m:t>×</m:t>
                    </m:r>
                    <m:sSup>
                      <m:sSupPr>
                        <m:ctrlPr>
                          <a:rPr lang="en-SG" sz="2400" i="1">
                            <a:latin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ℤ</m:t>
                        </m:r>
                      </m:e>
                      <m:sup>
                        <m:r>
                          <a:rPr lang="en-SG" sz="2400" i="1">
                            <a:latin typeface="Cambria Math" panose="02040503050406030204" pitchFamily="18" charset="0"/>
                          </a:rPr>
                          <m:t>+</m:t>
                        </m:r>
                      </m:sup>
                    </m:sSup>
                    <m:r>
                      <a:rPr lang="en-SG" sz="2400" i="1" smtClean="0">
                        <a:latin typeface="Cambria Math" panose="02040503050406030204" pitchFamily="18" charset="0"/>
                        <a:ea typeface="Cambria Math" panose="02040503050406030204" pitchFamily="18" charset="0"/>
                      </a:rPr>
                      <m:t>→</m:t>
                    </m:r>
                    <m:sSup>
                      <m:sSupPr>
                        <m:ctrlPr>
                          <a:rPr lang="en-SG" sz="2400" i="1">
                            <a:latin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ℤ</m:t>
                        </m:r>
                      </m:e>
                      <m:sup>
                        <m:r>
                          <a:rPr lang="en-SG" sz="2400" i="1">
                            <a:latin typeface="Cambria Math" panose="02040503050406030204" pitchFamily="18" charset="0"/>
                          </a:rPr>
                          <m:t>+</m:t>
                        </m:r>
                      </m:sup>
                    </m:sSup>
                  </m:oMath>
                </a14:m>
                <a:r>
                  <a:rPr lang="en-US" altLang="en-US" sz="2400" dirty="0"/>
                  <a:t> by:</a:t>
                </a:r>
              </a:p>
            </p:txBody>
          </p:sp>
        </mc:Choice>
        <mc:Fallback xmlns="">
          <p:sp>
            <p:nvSpPr>
              <p:cNvPr id="45" name="TextBox 44">
                <a:extLst>
                  <a:ext uri="{FF2B5EF4-FFF2-40B4-BE49-F238E27FC236}">
                    <a16:creationId xmlns:a16="http://schemas.microsoft.com/office/drawing/2014/main" id="{F0494C0C-6F57-4658-ABD6-0313667B0D05}"/>
                  </a:ext>
                </a:extLst>
              </p:cNvPr>
              <p:cNvSpPr txBox="1">
                <a:spLocks noRot="1" noChangeAspect="1" noMove="1" noResize="1" noEditPoints="1" noAdjustHandles="1" noChangeArrowheads="1" noChangeShapeType="1" noTextEdit="1"/>
              </p:cNvSpPr>
              <p:nvPr/>
            </p:nvSpPr>
            <p:spPr>
              <a:xfrm>
                <a:off x="369739" y="3263882"/>
                <a:ext cx="3826480" cy="2385268"/>
              </a:xfrm>
              <a:prstGeom prst="rect">
                <a:avLst/>
              </a:prstGeom>
              <a:blipFill>
                <a:blip r:embed="rId6"/>
                <a:stretch>
                  <a:fillRect l="-2552" t="-2041" r="-1276" b="-4592"/>
                </a:stretch>
              </a:blipFill>
              <a:ln>
                <a:noFill/>
              </a:ln>
            </p:spPr>
            <p:txBody>
              <a:bodyPr/>
              <a:lstStyle/>
              <a:p>
                <a:r>
                  <a:rPr lang="en-US">
                    <a:noFill/>
                  </a:rPr>
                  <a:t> </a:t>
                </a:r>
              </a:p>
            </p:txBody>
          </p:sp>
        </mc:Fallback>
      </mc:AlternateContent>
      <p:sp>
        <p:nvSpPr>
          <p:cNvPr id="7" name="TextBox 6"/>
          <p:cNvSpPr txBox="1"/>
          <p:nvPr/>
        </p:nvSpPr>
        <p:spPr>
          <a:xfrm>
            <a:off x="394851" y="1529145"/>
            <a:ext cx="7736334" cy="707886"/>
          </a:xfrm>
          <a:prstGeom prst="rect">
            <a:avLst/>
          </a:prstGeom>
          <a:noFill/>
        </p:spPr>
        <p:txBody>
          <a:bodyPr wrap="square" rtlCol="0">
            <a:spAutoFit/>
          </a:bodyPr>
          <a:lstStyle/>
          <a:p>
            <a:r>
              <a:rPr lang="en-US" sz="2000" dirty="0"/>
              <a:t>What if an infinite number of buses, each carrying an infinite number of guests, arrive at the Infinite Hotel? Is there room for all of them?</a:t>
            </a:r>
          </a:p>
        </p:txBody>
      </p:sp>
      <p:grpSp>
        <p:nvGrpSpPr>
          <p:cNvPr id="12" name="Group 11"/>
          <p:cNvGrpSpPr/>
          <p:nvPr/>
        </p:nvGrpSpPr>
        <p:grpSpPr>
          <a:xfrm>
            <a:off x="4349743" y="2885261"/>
            <a:ext cx="4541989" cy="2916148"/>
            <a:chOff x="4621144" y="2768632"/>
            <a:chExt cx="4098879" cy="2631653"/>
          </a:xfrm>
        </p:grpSpPr>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85008" y="2979276"/>
              <a:ext cx="4035015" cy="2421009"/>
            </a:xfrm>
            <a:prstGeom prst="rect">
              <a:avLst/>
            </a:prstGeom>
          </p:spPr>
        </p:pic>
        <p:sp>
          <p:nvSpPr>
            <p:cNvPr id="10" name="TextBox 9"/>
            <p:cNvSpPr txBox="1"/>
            <p:nvPr/>
          </p:nvSpPr>
          <p:spPr>
            <a:xfrm>
              <a:off x="6159102" y="2768632"/>
              <a:ext cx="1211462" cy="369332"/>
            </a:xfrm>
            <a:prstGeom prst="rect">
              <a:avLst/>
            </a:prstGeom>
            <a:noFill/>
          </p:spPr>
          <p:txBody>
            <a:bodyPr wrap="square" rtlCol="0">
              <a:spAutoFit/>
            </a:bodyPr>
            <a:lstStyle/>
            <a:p>
              <a:pPr algn="ctr"/>
              <a:r>
                <a:rPr lang="en-US" dirty="0"/>
                <a:t>Guests</a:t>
              </a:r>
            </a:p>
          </p:txBody>
        </p:sp>
        <p:sp>
          <p:nvSpPr>
            <p:cNvPr id="11" name="Rectangle 10"/>
            <p:cNvSpPr/>
            <p:nvPr/>
          </p:nvSpPr>
          <p:spPr>
            <a:xfrm>
              <a:off x="4621144" y="3874172"/>
              <a:ext cx="461665" cy="506321"/>
            </a:xfrm>
            <a:prstGeom prst="rect">
              <a:avLst/>
            </a:prstGeom>
          </p:spPr>
          <p:txBody>
            <a:bodyPr vert="vert270" wrap="square">
              <a:spAutoFit/>
            </a:bodyPr>
            <a:lstStyle/>
            <a:p>
              <a:pPr algn="ctr"/>
              <a:r>
                <a:rPr lang="en-US" dirty="0"/>
                <a:t>Bus</a:t>
              </a:r>
            </a:p>
          </p:txBody>
        </p: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0494C0C-6F57-4658-ABD6-0313667B0D05}"/>
                  </a:ext>
                </a:extLst>
              </p:cNvPr>
              <p:cNvSpPr txBox="1"/>
              <p:nvPr/>
            </p:nvSpPr>
            <p:spPr>
              <a:xfrm>
                <a:off x="369739" y="5649150"/>
                <a:ext cx="5367122" cy="870366"/>
              </a:xfrm>
              <a:prstGeom prst="rect">
                <a:avLst/>
              </a:prstGeom>
              <a:solidFill>
                <a:schemeClr val="accent2">
                  <a:lumMod val="20000"/>
                  <a:lumOff val="80000"/>
                </a:schemeClr>
              </a:solidFill>
              <a:ln>
                <a:noFill/>
              </a:ln>
            </p:spPr>
            <p:txBody>
              <a:bodyPr wrap="square" rtlCol="0">
                <a:spAutoFit/>
              </a:bodyPr>
              <a:lstStyle/>
              <a:p>
                <a:pPr>
                  <a:spcAft>
                    <a:spcPts val="600"/>
                  </a:spcAft>
                  <a:tabLst>
                    <a:tab pos="457200" algn="l"/>
                    <a:tab pos="1371600" algn="l"/>
                    <a:tab pos="1547813" algn="l"/>
                  </a:tabLst>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rPr>
                        <m:t>𝑓</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𝑦</m:t>
                          </m:r>
                        </m:e>
                      </m:d>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𝑦</m:t>
                          </m:r>
                          <m:r>
                            <a:rPr lang="en-US" altLang="en-US" sz="2400" b="0" i="1" smtClean="0">
                              <a:latin typeface="Cambria Math" panose="02040503050406030204" pitchFamily="18" charset="0"/>
                            </a:rPr>
                            <m:t>−2)(</m:t>
                          </m:r>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𝑦</m:t>
                          </m:r>
                          <m:r>
                            <a:rPr lang="en-US" altLang="en-US" sz="2400" b="0" i="1" smtClean="0">
                              <a:latin typeface="Cambria Math" panose="02040503050406030204" pitchFamily="18" charset="0"/>
                            </a:rPr>
                            <m:t>−1)</m:t>
                          </m:r>
                        </m:num>
                        <m:den>
                          <m:r>
                            <a:rPr lang="en-US" altLang="en-US" sz="2400" b="0" i="1" smtClean="0">
                              <a:latin typeface="Cambria Math" panose="02040503050406030204" pitchFamily="18" charset="0"/>
                            </a:rPr>
                            <m:t>2</m:t>
                          </m:r>
                        </m:den>
                      </m:f>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𝑥</m:t>
                      </m:r>
                    </m:oMath>
                  </m:oMathPara>
                </a14:m>
                <a:endParaRPr lang="en-US" altLang="en-US" sz="2400" dirty="0"/>
              </a:p>
            </p:txBody>
          </p:sp>
        </mc:Choice>
        <mc:Fallback xmlns="">
          <p:sp>
            <p:nvSpPr>
              <p:cNvPr id="39" name="TextBox 38">
                <a:extLst>
                  <a:ext uri="{FF2B5EF4-FFF2-40B4-BE49-F238E27FC236}">
                    <a16:creationId xmlns:a16="http://schemas.microsoft.com/office/drawing/2014/main" id="{F0494C0C-6F57-4658-ABD6-0313667B0D05}"/>
                  </a:ext>
                </a:extLst>
              </p:cNvPr>
              <p:cNvSpPr txBox="1">
                <a:spLocks noRot="1" noChangeAspect="1" noMove="1" noResize="1" noEditPoints="1" noAdjustHandles="1" noChangeArrowheads="1" noChangeShapeType="1" noTextEdit="1"/>
              </p:cNvSpPr>
              <p:nvPr/>
            </p:nvSpPr>
            <p:spPr>
              <a:xfrm>
                <a:off x="369739" y="5649150"/>
                <a:ext cx="5367122" cy="870366"/>
              </a:xfrm>
              <a:prstGeom prst="rect">
                <a:avLst/>
              </a:prstGeom>
              <a:blipFill>
                <a:blip r:embed="rId8"/>
                <a:stretch>
                  <a:fillRect/>
                </a:stretch>
              </a:blipFill>
              <a:ln>
                <a:noFill/>
              </a:ln>
            </p:spPr>
            <p:txBody>
              <a:bodyPr/>
              <a:lstStyle/>
              <a:p>
                <a:r>
                  <a:rPr lang="en-US">
                    <a:noFill/>
                  </a:rPr>
                  <a:t> </a:t>
                </a:r>
              </a:p>
            </p:txBody>
          </p:sp>
        </mc:Fallback>
      </mc:AlternateContent>
      <p:cxnSp>
        <p:nvCxnSpPr>
          <p:cNvPr id="18" name="Straight Arrow Connector 17"/>
          <p:cNvCxnSpPr/>
          <p:nvPr/>
        </p:nvCxnSpPr>
        <p:spPr>
          <a:xfrm>
            <a:off x="5804363" y="3707704"/>
            <a:ext cx="276590"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5754229" y="3773144"/>
            <a:ext cx="359490" cy="23641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754229" y="3696004"/>
            <a:ext cx="1059930" cy="4143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6457950" y="3787493"/>
            <a:ext cx="359490" cy="23641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5755247" y="4193340"/>
            <a:ext cx="359490" cy="23641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5736861" y="3707704"/>
            <a:ext cx="1749789" cy="78160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7159048" y="3787493"/>
            <a:ext cx="359490" cy="23641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6476376" y="4164132"/>
            <a:ext cx="359490" cy="23641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5754229" y="4604519"/>
            <a:ext cx="359490" cy="23641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8CB7537C-3E7C-4D15-8AFE-DE32FFAAF8BB}"/>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C1FAED51-B20B-42EE-AEE8-2C4F9D40B897}"/>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A7C61C7D-335B-4E38-85CA-FC43292F19AF}"/>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905C1DFE-F232-4E00-AC50-1F5387233E85}"/>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7F41F9EF-9D19-4103-9C63-54156A755105}"/>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A7A519BB-BD4C-46C0-9E6A-DEBEE699C142}"/>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FD01935D-CFD1-4EF7-96DC-8942948083D9}"/>
              </a:ext>
            </a:extLst>
          </p:cNvPr>
          <p:cNvSpPr/>
          <p:nvPr/>
        </p:nvSpPr>
        <p:spPr>
          <a:xfrm>
            <a:off x="2557222"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5BC220DE-13E7-4F2C-AE24-C55BECCF2A52}"/>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E4497554-4232-4E66-96A0-85A0B32B7A63}"/>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A3A5A403-F29C-461B-BE3F-1C7D5AAB2200}"/>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E600C1E3-D8EF-45DA-BD2F-651E8B4148F2}"/>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3657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dissolve">
                                      <p:cBhvr>
                                        <p:cTn id="19" dur="500"/>
                                        <p:tgtEl>
                                          <p:spTgt spid="3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right)">
                                      <p:cBhvr>
                                        <p:cTn id="28" dur="500"/>
                                        <p:tgtEl>
                                          <p:spTgt spid="46"/>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wipe(left)">
                                      <p:cBhvr>
                                        <p:cTn id="32" dur="500"/>
                                        <p:tgtEl>
                                          <p:spTgt spid="48"/>
                                        </p:tgtEl>
                                      </p:cBhvr>
                                    </p:animEffect>
                                  </p:childTnLst>
                                </p:cTn>
                              </p:par>
                            </p:childTnLst>
                          </p:cTn>
                        </p:par>
                        <p:par>
                          <p:cTn id="33" fill="hold">
                            <p:stCondLst>
                              <p:cond delay="1500"/>
                            </p:stCondLst>
                            <p:childTnLst>
                              <p:par>
                                <p:cTn id="34" presetID="22" presetClass="entr" presetSubtype="2" fill="hold" nodeType="after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wipe(right)">
                                      <p:cBhvr>
                                        <p:cTn id="36" dur="500"/>
                                        <p:tgtEl>
                                          <p:spTgt spid="58"/>
                                        </p:tgtEl>
                                      </p:cBhvr>
                                    </p:animEffect>
                                  </p:childTnLst>
                                </p:cTn>
                              </p:par>
                            </p:childTnLst>
                          </p:cTn>
                        </p:par>
                        <p:par>
                          <p:cTn id="37" fill="hold">
                            <p:stCondLst>
                              <p:cond delay="2000"/>
                            </p:stCondLst>
                            <p:childTnLst>
                              <p:par>
                                <p:cTn id="38" presetID="22" presetClass="entr" presetSubtype="2" fill="hold" nodeType="after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right)">
                                      <p:cBhvr>
                                        <p:cTn id="40" dur="500"/>
                                        <p:tgtEl>
                                          <p:spTgt spid="59"/>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wipe(left)">
                                      <p:cBhvr>
                                        <p:cTn id="44" dur="500"/>
                                        <p:tgtEl>
                                          <p:spTgt spid="60"/>
                                        </p:tgtEl>
                                      </p:cBhvr>
                                    </p:animEffect>
                                  </p:childTnLst>
                                </p:cTn>
                              </p:par>
                            </p:childTnLst>
                          </p:cTn>
                        </p:par>
                        <p:par>
                          <p:cTn id="45" fill="hold">
                            <p:stCondLst>
                              <p:cond delay="3000"/>
                            </p:stCondLst>
                            <p:childTnLst>
                              <p:par>
                                <p:cTn id="46" presetID="22" presetClass="entr" presetSubtype="2" fill="hold" nodeType="after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wipe(right)">
                                      <p:cBhvr>
                                        <p:cTn id="48" dur="500"/>
                                        <p:tgtEl>
                                          <p:spTgt spid="61"/>
                                        </p:tgtEl>
                                      </p:cBhvr>
                                    </p:animEffect>
                                  </p:childTnLst>
                                </p:cTn>
                              </p:par>
                            </p:childTnLst>
                          </p:cTn>
                        </p:par>
                        <p:par>
                          <p:cTn id="49" fill="hold">
                            <p:stCondLst>
                              <p:cond delay="3500"/>
                            </p:stCondLst>
                            <p:childTnLst>
                              <p:par>
                                <p:cTn id="50" presetID="22" presetClass="entr" presetSubtype="2" fill="hold" nodeType="after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wipe(right)">
                                      <p:cBhvr>
                                        <p:cTn id="52" dur="500"/>
                                        <p:tgtEl>
                                          <p:spTgt spid="62"/>
                                        </p:tgtEl>
                                      </p:cBhvr>
                                    </p:animEffect>
                                  </p:childTnLst>
                                </p:cTn>
                              </p:par>
                            </p:childTnLst>
                          </p:cTn>
                        </p:par>
                        <p:par>
                          <p:cTn id="53" fill="hold">
                            <p:stCondLst>
                              <p:cond delay="4000"/>
                            </p:stCondLst>
                            <p:childTnLst>
                              <p:par>
                                <p:cTn id="54" presetID="22" presetClass="entr" presetSubtype="2" fill="hold" nodeType="after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wipe(right)">
                                      <p:cBhvr>
                                        <p:cTn id="5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5"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3</a:t>
            </a:fld>
            <a:endParaRPr lang="en-SG"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9. Countability</a:t>
            </a:r>
            <a:endParaRPr lang="en-SG" sz="1100" dirty="0">
              <a:solidFill>
                <a:schemeClr val="bg1"/>
              </a:solidFill>
            </a:endParaRPr>
          </a:p>
        </p:txBody>
      </p:sp>
      <mc:AlternateContent xmlns:mc="http://schemas.openxmlformats.org/markup-compatibility/2006" xmlns:a14="http://schemas.microsoft.com/office/drawing/2010/main">
        <mc:Choice Requires="a14">
          <p:graphicFrame>
            <p:nvGraphicFramePr>
              <p:cNvPr id="9" name="Diagram 8"/>
              <p:cNvGraphicFramePr/>
              <p:nvPr>
                <p:extLst>
                  <p:ext uri="{D42A27DB-BD31-4B8C-83A1-F6EECF244321}">
                    <p14:modId xmlns:p14="http://schemas.microsoft.com/office/powerpoint/2010/main" val="801983663"/>
                  </p:ext>
                </p:extLst>
              </p:nvPr>
            </p:nvGraphicFramePr>
            <p:xfrm>
              <a:off x="492306" y="829194"/>
              <a:ext cx="8400233" cy="4980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9" name="Diagram 8"/>
              <p:cNvGraphicFramePr/>
              <p:nvPr>
                <p:extLst>
                  <p:ext uri="{D42A27DB-BD31-4B8C-83A1-F6EECF244321}">
                    <p14:modId xmlns:p14="http://schemas.microsoft.com/office/powerpoint/2010/main" val="801983663"/>
                  </p:ext>
                </p:extLst>
              </p:nvPr>
            </p:nvGraphicFramePr>
            <p:xfrm>
              <a:off x="492306" y="829194"/>
              <a:ext cx="8400233" cy="49808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7" name="TextBox 6"/>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8" name="TextBox 7"/>
          <p:cNvSpPr txBox="1"/>
          <p:nvPr/>
        </p:nvSpPr>
        <p:spPr>
          <a:xfrm>
            <a:off x="0" y="-643"/>
            <a:ext cx="9144000" cy="461665"/>
          </a:xfrm>
          <a:prstGeom prst="rect">
            <a:avLst/>
          </a:prstGeom>
          <a:noFill/>
        </p:spPr>
        <p:txBody>
          <a:bodyPr wrap="square" rtlCol="0">
            <a:noAutofit/>
          </a:bodyPr>
          <a:lstStyle/>
          <a:p>
            <a:pPr>
              <a:tabLst>
                <a:tab pos="200025" algn="l"/>
                <a:tab pos="1892300" algn="l"/>
                <a:tab pos="4125913" algn="l"/>
                <a:tab pos="655002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a:p>
            <a:pPr>
              <a:tabLst>
                <a:tab pos="200025" algn="l"/>
                <a:tab pos="1892300" algn="l"/>
                <a:tab pos="4572000" algn="l"/>
                <a:tab pos="6743700" algn="l"/>
              </a:tabLst>
            </a:pPr>
            <a:endParaRPr lang="en-SG" sz="1200" dirty="0">
              <a:solidFill>
                <a:schemeClr val="bg1"/>
              </a:solidFill>
            </a:endParaRPr>
          </a:p>
        </p:txBody>
      </p:sp>
      <p:sp>
        <p:nvSpPr>
          <p:cNvPr id="47" name="TextBox 46">
            <a:extLst>
              <a:ext uri="{FF2B5EF4-FFF2-40B4-BE49-F238E27FC236}">
                <a16:creationId xmlns:a16="http://schemas.microsoft.com/office/drawing/2014/main" id="{2F7849C3-455C-4E2C-AFB8-00C5134DC270}"/>
              </a:ext>
            </a:extLst>
          </p:cNvPr>
          <p:cNvSpPr txBox="1"/>
          <p:nvPr/>
        </p:nvSpPr>
        <p:spPr>
          <a:xfrm>
            <a:off x="466335" y="6363435"/>
            <a:ext cx="4613665" cy="400110"/>
          </a:xfrm>
          <a:prstGeom prst="rect">
            <a:avLst/>
          </a:prstGeom>
          <a:solidFill>
            <a:schemeClr val="accent4">
              <a:lumMod val="40000"/>
              <a:lumOff val="60000"/>
            </a:schemeClr>
          </a:solidFill>
        </p:spPr>
        <p:txBody>
          <a:bodyPr wrap="square" rtlCol="0">
            <a:spAutoFit/>
          </a:bodyPr>
          <a:lstStyle/>
          <a:p>
            <a:r>
              <a:rPr lang="en-US" sz="2000" dirty="0"/>
              <a:t>Reference: Epp’s Chapter 7 Section 7.4</a:t>
            </a:r>
          </a:p>
        </p:txBody>
      </p:sp>
      <p:grpSp>
        <p:nvGrpSpPr>
          <p:cNvPr id="34" name="Group 33"/>
          <p:cNvGrpSpPr/>
          <p:nvPr/>
        </p:nvGrpSpPr>
        <p:grpSpPr>
          <a:xfrm>
            <a:off x="505083" y="4367670"/>
            <a:ext cx="8137603" cy="888030"/>
            <a:chOff x="-158285" y="2595424"/>
            <a:chExt cx="8137603" cy="888030"/>
          </a:xfrm>
        </p:grpSpPr>
        <p:sp>
          <p:nvSpPr>
            <p:cNvPr id="35" name="Rectangle 34"/>
            <p:cNvSpPr/>
            <p:nvPr/>
          </p:nvSpPr>
          <p:spPr>
            <a:xfrm>
              <a:off x="0" y="2595424"/>
              <a:ext cx="7979318" cy="88803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6" name="TextBox 35"/>
            <p:cNvSpPr txBox="1"/>
            <p:nvPr/>
          </p:nvSpPr>
          <p:spPr>
            <a:xfrm>
              <a:off x="-158285" y="2714359"/>
              <a:ext cx="7979318" cy="75236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53343" tIns="27940" rIns="156464" bIns="27940" numCol="1" spcCol="1270" anchor="t" anchorCtr="0">
              <a:noAutofit/>
            </a:bodyPr>
            <a:lstStyle/>
            <a:p>
              <a:pPr marL="171450" lvl="1" indent="-171450" defTabSz="755650">
                <a:spcBef>
                  <a:spcPct val="0"/>
                </a:spcBef>
                <a:buChar char="••"/>
              </a:pPr>
              <a:r>
                <a:rPr lang="en-US" sz="2000" dirty="0"/>
                <a:t>Countability and sequences.</a:t>
              </a:r>
              <a:endParaRPr lang="en-US" sz="2000" kern="1200" dirty="0"/>
            </a:p>
          </p:txBody>
        </p:sp>
      </p:grpSp>
      <p:sp>
        <p:nvSpPr>
          <p:cNvPr id="25" name="Oval 2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03C7941C-FA54-4B5B-98F9-040A1CA2E5F6}"/>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3" name="Group 42">
            <a:extLst>
              <a:ext uri="{FF2B5EF4-FFF2-40B4-BE49-F238E27FC236}">
                <a16:creationId xmlns:a16="http://schemas.microsoft.com/office/drawing/2014/main" id="{C1EE3133-B8DB-4B93-8FDE-13C1F7A87376}"/>
              </a:ext>
            </a:extLst>
          </p:cNvPr>
          <p:cNvGrpSpPr/>
          <p:nvPr/>
        </p:nvGrpSpPr>
        <p:grpSpPr>
          <a:xfrm>
            <a:off x="505082" y="4811685"/>
            <a:ext cx="8309819" cy="735180"/>
            <a:chOff x="0" y="3708031"/>
            <a:chExt cx="8004847" cy="576600"/>
          </a:xfrm>
        </p:grpSpPr>
        <p:sp>
          <p:nvSpPr>
            <p:cNvPr id="44" name="Rectangle: Rounded Corners 43">
              <a:extLst>
                <a:ext uri="{FF2B5EF4-FFF2-40B4-BE49-F238E27FC236}">
                  <a16:creationId xmlns:a16="http://schemas.microsoft.com/office/drawing/2014/main" id="{B3D34D57-865D-4782-A8E7-F35F20BE347F}"/>
                </a:ext>
              </a:extLst>
            </p:cNvPr>
            <p:cNvSpPr/>
            <p:nvPr/>
          </p:nvSpPr>
          <p:spPr>
            <a:xfrm>
              <a:off x="0" y="3768884"/>
              <a:ext cx="7979318" cy="41715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Rectangle: Rounded Corners 4">
              <a:extLst>
                <a:ext uri="{FF2B5EF4-FFF2-40B4-BE49-F238E27FC236}">
                  <a16:creationId xmlns:a16="http://schemas.microsoft.com/office/drawing/2014/main" id="{B1BEE3E7-C63B-46AD-BCA0-888252189EE5}"/>
                </a:ext>
              </a:extLst>
            </p:cNvPr>
            <p:cNvSpPr txBox="1"/>
            <p:nvPr/>
          </p:nvSpPr>
          <p:spPr>
            <a:xfrm>
              <a:off x="25529" y="3708031"/>
              <a:ext cx="7979318" cy="576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9.4 Larger Infinities</a:t>
              </a:r>
            </a:p>
          </p:txBody>
        </p: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507F9BB-2D18-4DC5-B118-612C1FF04F73}"/>
                  </a:ext>
                </a:extLst>
              </p:cNvPr>
              <p:cNvSpPr txBox="1"/>
              <p:nvPr/>
            </p:nvSpPr>
            <p:spPr>
              <a:xfrm>
                <a:off x="505083" y="5451078"/>
                <a:ext cx="7979318" cy="90527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53343" tIns="27940" rIns="156464" bIns="27940" numCol="1" spcCol="1270" anchor="t" anchorCtr="0">
                <a:noAutofit/>
              </a:bodyPr>
              <a:lstStyle/>
              <a:p>
                <a:pPr marL="171450" lvl="1" indent="-171450" defTabSz="755650">
                  <a:spcBef>
                    <a:spcPct val="0"/>
                  </a:spcBef>
                  <a:buChar char="••"/>
                </a:pPr>
                <a:r>
                  <a:rPr lang="en-US" sz="2000" dirty="0"/>
                  <a:t>P</a:t>
                </a:r>
                <a:r>
                  <a:rPr lang="en-US" sz="2000" kern="1200" dirty="0"/>
                  <a:t>roving </a:t>
                </a:r>
                <a14:m>
                  <m:oMath xmlns:m="http://schemas.openxmlformats.org/officeDocument/2006/math">
                    <m:r>
                      <a:rPr lang="en-US" sz="2000" i="1" kern="1200" dirty="0" smtClean="0">
                        <a:latin typeface="Cambria Math" panose="02040503050406030204" pitchFamily="18" charset="0"/>
                      </a:rPr>
                      <m:t>(0,1) </m:t>
                    </m:r>
                  </m:oMath>
                </a14:m>
                <a:r>
                  <a:rPr lang="en-US" sz="2000" dirty="0"/>
                  <a:t>is uncountable; Cantor’s Diagonalization Argument.</a:t>
                </a:r>
                <a:endParaRPr lang="en-US" sz="2000" kern="1200" dirty="0"/>
              </a:p>
              <a:p>
                <a:pPr marL="171450" lvl="1" indent="-171450" defTabSz="755650">
                  <a:spcBef>
                    <a:spcPct val="0"/>
                  </a:spcBef>
                  <a:buChar char="••"/>
                </a:pPr>
                <a:r>
                  <a:rPr lang="en-US" sz="2000" dirty="0"/>
                  <a:t>Cardinality of </a:t>
                </a:r>
                <a14:m>
                  <m:oMath xmlns:m="http://schemas.openxmlformats.org/officeDocument/2006/math">
                    <m:r>
                      <a:rPr lang="en-US" sz="2000" i="1" smtClean="0">
                        <a:latin typeface="Cambria Math" panose="02040503050406030204" pitchFamily="18" charset="0"/>
                        <a:ea typeface="Cambria Math" panose="02040503050406030204" pitchFamily="18" charset="0"/>
                      </a:rPr>
                      <m:t>ℝ</m:t>
                    </m:r>
                  </m:oMath>
                </a14:m>
                <a:r>
                  <a:rPr lang="en-US" sz="2000" dirty="0"/>
                  <a:t>.</a:t>
                </a:r>
                <a:endParaRPr lang="en-US" sz="2000" kern="1200" dirty="0"/>
              </a:p>
            </p:txBody>
          </p:sp>
        </mc:Choice>
        <mc:Fallback xmlns="">
          <p:sp>
            <p:nvSpPr>
              <p:cNvPr id="46" name="TextBox 45">
                <a:extLst>
                  <a:ext uri="{FF2B5EF4-FFF2-40B4-BE49-F238E27FC236}">
                    <a16:creationId xmlns:a16="http://schemas.microsoft.com/office/drawing/2014/main" id="{2507F9BB-2D18-4DC5-B118-612C1FF04F73}"/>
                  </a:ext>
                </a:extLst>
              </p:cNvPr>
              <p:cNvSpPr txBox="1">
                <a:spLocks noRot="1" noChangeAspect="1" noMove="1" noResize="1" noEditPoints="1" noAdjustHandles="1" noChangeArrowheads="1" noChangeShapeType="1" noTextEdit="1"/>
              </p:cNvSpPr>
              <p:nvPr/>
            </p:nvSpPr>
            <p:spPr>
              <a:xfrm>
                <a:off x="505083" y="5451078"/>
                <a:ext cx="7979318" cy="905273"/>
              </a:xfrm>
              <a:prstGeom prst="rect">
                <a:avLst/>
              </a:prstGeom>
              <a:blipFill>
                <a:blip r:embed="rId12"/>
                <a:stretch>
                  <a:fillRect t="-6040"/>
                </a:stretch>
              </a:blipFill>
            </p:spPr>
            <p:txBody>
              <a:bodyPr/>
              <a:lstStyle/>
              <a:p>
                <a:r>
                  <a:rPr lang="en-SG">
                    <a:noFill/>
                  </a:rPr>
                  <a:t> </a:t>
                </a:r>
              </a:p>
            </p:txBody>
          </p:sp>
        </mc:Fallback>
      </mc:AlternateContent>
      <p:sp>
        <p:nvSpPr>
          <p:cNvPr id="48" name="Oval 47">
            <a:extLst>
              <a:ext uri="{FF2B5EF4-FFF2-40B4-BE49-F238E27FC236}">
                <a16:creationId xmlns:a16="http://schemas.microsoft.com/office/drawing/2014/main" id="{8218FB6B-D9F4-42A9-90D1-271783984398}"/>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F223815-3254-4ECC-A856-A3ED1AAFB111}"/>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1DD0A3EB-C2EE-4184-B103-C178AD524236}"/>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09E17F6A-12A3-4DEA-B582-D3615C96599B}"/>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6A9F42BA-8D75-446D-AA21-3B9A4667EFD6}"/>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589DC048-9912-4F50-8A67-D0B07FEE8B58}"/>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00B346BA-4621-437D-AC53-EE1FA25553A3}"/>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1ADD2DDD-2D04-41BB-99B6-66FC6974AD18}"/>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4E432FF8-AC9C-4E34-B768-7DCDA1E4BE12}"/>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FF2E8B91-CEE5-4893-AF32-4ABD4D8616E2}"/>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48475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b="1" dirty="0">
                <a:solidFill>
                  <a:schemeClr val="accent4">
                    <a:lumMod val="40000"/>
                    <a:lumOff val="60000"/>
                  </a:schemeClr>
                </a:solidFill>
              </a:rPr>
              <a:t>Countably Infinite</a:t>
            </a:r>
            <a:r>
              <a:rPr lang="en-SG" sz="1200" dirty="0">
                <a:solidFill>
                  <a:schemeClr val="bg1"/>
                </a:solidFill>
              </a:rPr>
              <a:t>	Countability via Sequences	Larger Infinities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Countably Infinite: Theorems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38" name="TextBox 3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9.2.5 Theorems</a:t>
            </a:r>
            <a:endParaRPr lang="en-SG" sz="2000" dirty="0">
              <a:solidFill>
                <a:schemeClr val="bg1"/>
              </a:solidFill>
            </a:endParaRPr>
          </a:p>
        </p:txBody>
      </p:sp>
      <p:grpSp>
        <p:nvGrpSpPr>
          <p:cNvPr id="40" name="Group 39">
            <a:extLst>
              <a:ext uri="{FF2B5EF4-FFF2-40B4-BE49-F238E27FC236}">
                <a16:creationId xmlns:a16="http://schemas.microsoft.com/office/drawing/2014/main" id="{0FBD8552-BD2A-45B9-95F9-317A20C642B2}"/>
              </a:ext>
            </a:extLst>
          </p:cNvPr>
          <p:cNvGrpSpPr/>
          <p:nvPr/>
        </p:nvGrpSpPr>
        <p:grpSpPr>
          <a:xfrm>
            <a:off x="387723" y="1368631"/>
            <a:ext cx="8008955" cy="828710"/>
            <a:chOff x="993227" y="4569959"/>
            <a:chExt cx="8008955" cy="828710"/>
          </a:xfrm>
        </p:grpSpPr>
        <p:sp>
          <p:nvSpPr>
            <p:cNvPr id="41" name="Rectangle 40">
              <a:extLst>
                <a:ext uri="{FF2B5EF4-FFF2-40B4-BE49-F238E27FC236}">
                  <a16:creationId xmlns:a16="http://schemas.microsoft.com/office/drawing/2014/main" id="{41C3BDB2-D026-4D58-BC5D-1379F7AB3CA1}"/>
                </a:ext>
              </a:extLst>
            </p:cNvPr>
            <p:cNvSpPr/>
            <p:nvPr/>
          </p:nvSpPr>
          <p:spPr>
            <a:xfrm>
              <a:off x="993228" y="4598517"/>
              <a:ext cx="8008954" cy="792806"/>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a:extLst>
                <a:ext uri="{FF2B5EF4-FFF2-40B4-BE49-F238E27FC236}">
                  <a16:creationId xmlns:a16="http://schemas.microsoft.com/office/drawing/2014/main" id="{3788101B-9733-4800-9D6D-6ED249122811}"/>
                </a:ext>
              </a:extLst>
            </p:cNvPr>
            <p:cNvSpPr/>
            <p:nvPr/>
          </p:nvSpPr>
          <p:spPr>
            <a:xfrm>
              <a:off x="993227" y="4598517"/>
              <a:ext cx="8008953" cy="37384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TextBox 43">
              <a:extLst>
                <a:ext uri="{FF2B5EF4-FFF2-40B4-BE49-F238E27FC236}">
                  <a16:creationId xmlns:a16="http://schemas.microsoft.com/office/drawing/2014/main" id="{4B9CF545-84F8-4AE4-853A-E1AA57FCC366}"/>
                </a:ext>
              </a:extLst>
            </p:cNvPr>
            <p:cNvSpPr txBox="1"/>
            <p:nvPr/>
          </p:nvSpPr>
          <p:spPr>
            <a:xfrm>
              <a:off x="1109374" y="4569959"/>
              <a:ext cx="7056040" cy="430887"/>
            </a:xfrm>
            <a:prstGeom prst="rect">
              <a:avLst/>
            </a:prstGeom>
            <a:noFill/>
          </p:spPr>
          <p:txBody>
            <a:bodyPr wrap="square" rtlCol="0">
              <a:spAutoFit/>
            </a:bodyPr>
            <a:lstStyle/>
            <a:p>
              <a:r>
                <a:rPr lang="en-SG" sz="2200" dirty="0">
                  <a:solidFill>
                    <a:schemeClr val="bg1"/>
                  </a:solidFill>
                </a:rPr>
                <a:t>Theorem (Cartesian Product)</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E5F2E50-6541-41A4-B70A-005E058D6248}"/>
                    </a:ext>
                  </a:extLst>
                </p:cNvPr>
                <p:cNvSpPr txBox="1"/>
                <p:nvPr/>
              </p:nvSpPr>
              <p:spPr>
                <a:xfrm>
                  <a:off x="1087761" y="4967782"/>
                  <a:ext cx="7685803" cy="430887"/>
                </a:xfrm>
                <a:prstGeom prst="rect">
                  <a:avLst/>
                </a:prstGeom>
                <a:noFill/>
              </p:spPr>
              <p:txBody>
                <a:bodyPr wrap="square" rtlCol="0">
                  <a:spAutoFit/>
                </a:bodyPr>
                <a:lstStyle/>
                <a:p>
                  <a:pPr>
                    <a:spcAft>
                      <a:spcPts val="600"/>
                    </a:spcAft>
                  </a:pPr>
                  <a:r>
                    <a:rPr lang="en-SG" sz="2200" dirty="0"/>
                    <a:t>If sets </a:t>
                  </a:r>
                  <a14:m>
                    <m:oMath xmlns:m="http://schemas.openxmlformats.org/officeDocument/2006/math">
                      <m:r>
                        <a:rPr lang="en-SG" sz="2200" i="1" dirty="0" smtClean="0">
                          <a:latin typeface="Cambria Math" panose="02040503050406030204" pitchFamily="18" charset="0"/>
                        </a:rPr>
                        <m:t>𝐴</m:t>
                      </m:r>
                    </m:oMath>
                  </a14:m>
                  <a:r>
                    <a:rPr lang="en-SG" sz="2200" dirty="0"/>
                    <a:t> and </a:t>
                  </a:r>
                  <a14:m>
                    <m:oMath xmlns:m="http://schemas.openxmlformats.org/officeDocument/2006/math">
                      <m:r>
                        <a:rPr lang="en-SG" sz="2200" i="1" dirty="0" smtClean="0">
                          <a:latin typeface="Cambria Math" panose="02040503050406030204" pitchFamily="18" charset="0"/>
                        </a:rPr>
                        <m:t>𝐵</m:t>
                      </m:r>
                    </m:oMath>
                  </a14:m>
                  <a:r>
                    <a:rPr lang="en-SG" sz="2200" dirty="0"/>
                    <a:t> are both countably infinite, then so is </a:t>
                  </a:r>
                  <a14:m>
                    <m:oMath xmlns:m="http://schemas.openxmlformats.org/officeDocument/2006/math">
                      <m:r>
                        <a:rPr lang="en-US" sz="2200" b="0" i="1" smtClean="0">
                          <a:latin typeface="Cambria Math" panose="02040503050406030204" pitchFamily="18" charset="0"/>
                        </a:rPr>
                        <m:t>𝐴</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𝐵</m:t>
                      </m:r>
                    </m:oMath>
                  </a14:m>
                  <a:r>
                    <a:rPr lang="en-SG" sz="2200" dirty="0"/>
                    <a:t>. </a:t>
                  </a:r>
                </a:p>
              </p:txBody>
            </p:sp>
          </mc:Choice>
          <mc:Fallback xmlns="">
            <p:sp>
              <p:nvSpPr>
                <p:cNvPr id="47" name="TextBox 46">
                  <a:extLst>
                    <a:ext uri="{FF2B5EF4-FFF2-40B4-BE49-F238E27FC236}">
                      <a16:creationId xmlns:a16="http://schemas.microsoft.com/office/drawing/2014/main" id="{0E5F2E50-6541-41A4-B70A-005E058D6248}"/>
                    </a:ext>
                  </a:extLst>
                </p:cNvPr>
                <p:cNvSpPr txBox="1">
                  <a:spLocks noRot="1" noChangeAspect="1" noMove="1" noResize="1" noEditPoints="1" noAdjustHandles="1" noChangeArrowheads="1" noChangeShapeType="1" noTextEdit="1"/>
                </p:cNvSpPr>
                <p:nvPr/>
              </p:nvSpPr>
              <p:spPr>
                <a:xfrm>
                  <a:off x="1087761" y="4967782"/>
                  <a:ext cx="7685803" cy="430887"/>
                </a:xfrm>
                <a:prstGeom prst="rect">
                  <a:avLst/>
                </a:prstGeom>
                <a:blipFill>
                  <a:blip r:embed="rId3"/>
                  <a:stretch>
                    <a:fillRect l="-1031" t="-10000" b="-28571"/>
                  </a:stretch>
                </a:blipFill>
              </p:spPr>
              <p:txBody>
                <a:bodyPr/>
                <a:lstStyle/>
                <a:p>
                  <a:r>
                    <a:rPr lang="en-US">
                      <a:noFill/>
                    </a:rPr>
                    <a:t> </a:t>
                  </a:r>
                </a:p>
              </p:txBody>
            </p:sp>
          </mc:Fallback>
        </mc:AlternateContent>
      </p:grpSp>
      <p:sp>
        <p:nvSpPr>
          <p:cNvPr id="2" name="TextBox 1"/>
          <p:cNvSpPr txBox="1"/>
          <p:nvPr/>
        </p:nvSpPr>
        <p:spPr>
          <a:xfrm>
            <a:off x="328298" y="2180195"/>
            <a:ext cx="7259012" cy="400110"/>
          </a:xfrm>
          <a:prstGeom prst="rect">
            <a:avLst/>
          </a:prstGeom>
          <a:noFill/>
        </p:spPr>
        <p:txBody>
          <a:bodyPr wrap="square" rtlCol="0">
            <a:spAutoFit/>
          </a:bodyPr>
          <a:lstStyle/>
          <a:p>
            <a:r>
              <a:rPr lang="en-US" sz="2000" dirty="0"/>
              <a:t>(Proof omitted. Similar to diagonal counting method in example #4.)</a:t>
            </a:r>
          </a:p>
        </p:txBody>
      </p:sp>
      <p:grpSp>
        <p:nvGrpSpPr>
          <p:cNvPr id="49" name="Group 48">
            <a:extLst>
              <a:ext uri="{FF2B5EF4-FFF2-40B4-BE49-F238E27FC236}">
                <a16:creationId xmlns:a16="http://schemas.microsoft.com/office/drawing/2014/main" id="{0FBD8552-BD2A-45B9-95F9-317A20C642B2}"/>
              </a:ext>
            </a:extLst>
          </p:cNvPr>
          <p:cNvGrpSpPr/>
          <p:nvPr/>
        </p:nvGrpSpPr>
        <p:grpSpPr>
          <a:xfrm>
            <a:off x="387723" y="2647551"/>
            <a:ext cx="8008955" cy="1131040"/>
            <a:chOff x="993227" y="4595606"/>
            <a:chExt cx="8008955" cy="1131040"/>
          </a:xfrm>
        </p:grpSpPr>
        <p:sp>
          <p:nvSpPr>
            <p:cNvPr id="53" name="Rectangle 52">
              <a:extLst>
                <a:ext uri="{FF2B5EF4-FFF2-40B4-BE49-F238E27FC236}">
                  <a16:creationId xmlns:a16="http://schemas.microsoft.com/office/drawing/2014/main" id="{41C3BDB2-D026-4D58-BC5D-1379F7AB3CA1}"/>
                </a:ext>
              </a:extLst>
            </p:cNvPr>
            <p:cNvSpPr/>
            <p:nvPr/>
          </p:nvSpPr>
          <p:spPr>
            <a:xfrm>
              <a:off x="993228" y="4598516"/>
              <a:ext cx="8008954" cy="112813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6" name="Rectangle 55">
              <a:extLst>
                <a:ext uri="{FF2B5EF4-FFF2-40B4-BE49-F238E27FC236}">
                  <a16:creationId xmlns:a16="http://schemas.microsoft.com/office/drawing/2014/main" id="{3788101B-9733-4800-9D6D-6ED249122811}"/>
                </a:ext>
              </a:extLst>
            </p:cNvPr>
            <p:cNvSpPr/>
            <p:nvPr/>
          </p:nvSpPr>
          <p:spPr>
            <a:xfrm>
              <a:off x="993227" y="4598517"/>
              <a:ext cx="8008953" cy="39521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7" name="TextBox 56">
              <a:extLst>
                <a:ext uri="{FF2B5EF4-FFF2-40B4-BE49-F238E27FC236}">
                  <a16:creationId xmlns:a16="http://schemas.microsoft.com/office/drawing/2014/main" id="{4B9CF545-84F8-4AE4-853A-E1AA57FCC366}"/>
                </a:ext>
              </a:extLst>
            </p:cNvPr>
            <p:cNvSpPr txBox="1"/>
            <p:nvPr/>
          </p:nvSpPr>
          <p:spPr>
            <a:xfrm>
              <a:off x="1109374" y="4595606"/>
              <a:ext cx="7056040" cy="430887"/>
            </a:xfrm>
            <a:prstGeom prst="rect">
              <a:avLst/>
            </a:prstGeom>
            <a:noFill/>
          </p:spPr>
          <p:txBody>
            <a:bodyPr wrap="square" rtlCol="0">
              <a:spAutoFit/>
            </a:bodyPr>
            <a:lstStyle/>
            <a:p>
              <a:r>
                <a:rPr lang="en-SG" sz="2200" dirty="0">
                  <a:solidFill>
                    <a:schemeClr val="bg1"/>
                  </a:solidFill>
                </a:rPr>
                <a:t>Corollary (General Cartesian Product)</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E5F2E50-6541-41A4-B70A-005E058D6248}"/>
                    </a:ext>
                  </a:extLst>
                </p:cNvPr>
                <p:cNvSpPr txBox="1"/>
                <p:nvPr/>
              </p:nvSpPr>
              <p:spPr>
                <a:xfrm>
                  <a:off x="1060361" y="4951778"/>
                  <a:ext cx="7941819" cy="769441"/>
                </a:xfrm>
                <a:prstGeom prst="rect">
                  <a:avLst/>
                </a:prstGeom>
                <a:noFill/>
              </p:spPr>
              <p:txBody>
                <a:bodyPr wrap="square" rtlCol="0">
                  <a:spAutoFit/>
                </a:bodyPr>
                <a:lstStyle/>
                <a:p>
                  <a:pPr>
                    <a:spcAft>
                      <a:spcPts val="600"/>
                    </a:spcAft>
                  </a:pPr>
                  <a:r>
                    <a:rPr lang="en-SG" sz="2200" dirty="0"/>
                    <a:t>Given </a:t>
                  </a:r>
                  <a14:m>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≥2</m:t>
                      </m:r>
                    </m:oMath>
                  </a14:m>
                  <a:r>
                    <a:rPr lang="en-SG" sz="2200" dirty="0"/>
                    <a:t> countably infinite sets </a:t>
                  </a:r>
                  <a14:m>
                    <m:oMath xmlns:m="http://schemas.openxmlformats.org/officeDocument/2006/math">
                      <m:sSub>
                        <m:sSubPr>
                          <m:ctrlPr>
                            <a:rPr lang="en-SG" sz="2200" i="1" smtClean="0">
                              <a:latin typeface="Cambria Math" panose="02040503050406030204" pitchFamily="18" charset="0"/>
                            </a:rPr>
                          </m:ctrlPr>
                        </m:sSubPr>
                        <m:e>
                          <m:r>
                            <a:rPr lang="en-US" sz="2200" b="0" i="1" smtClean="0">
                              <a:latin typeface="Cambria Math" panose="02040503050406030204" pitchFamily="18" charset="0"/>
                            </a:rPr>
                            <m:t>𝐴</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SG" sz="2200" i="1">
                              <a:latin typeface="Cambria Math" panose="02040503050406030204" pitchFamily="18" charset="0"/>
                            </a:rPr>
                          </m:ctrlPr>
                        </m:sSubPr>
                        <m:e>
                          <m:r>
                            <a:rPr lang="en-US" sz="2200" i="1">
                              <a:latin typeface="Cambria Math" panose="02040503050406030204" pitchFamily="18" charset="0"/>
                            </a:rPr>
                            <m:t>𝐴</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m:t>
                      </m:r>
                      <m:sSub>
                        <m:sSubPr>
                          <m:ctrlPr>
                            <a:rPr lang="en-SG" sz="2200" i="1">
                              <a:latin typeface="Cambria Math" panose="02040503050406030204" pitchFamily="18" charset="0"/>
                            </a:rPr>
                          </m:ctrlPr>
                        </m:sSubPr>
                        <m:e>
                          <m:r>
                            <a:rPr lang="en-US" sz="2200" i="1">
                              <a:latin typeface="Cambria Math" panose="02040503050406030204" pitchFamily="18" charset="0"/>
                            </a:rPr>
                            <m:t>𝐴</m:t>
                          </m:r>
                        </m:e>
                        <m:sub>
                          <m:r>
                            <a:rPr lang="en-US" sz="2200" b="0" i="1" smtClean="0">
                              <a:latin typeface="Cambria Math" panose="02040503050406030204" pitchFamily="18" charset="0"/>
                            </a:rPr>
                            <m:t>𝑛</m:t>
                          </m:r>
                        </m:sub>
                      </m:sSub>
                    </m:oMath>
                  </a14:m>
                  <a:r>
                    <a:rPr lang="en-SG" sz="2200" dirty="0"/>
                    <a:t>, the Cartesian product </a:t>
                  </a:r>
                  <a14:m>
                    <m:oMath xmlns:m="http://schemas.openxmlformats.org/officeDocument/2006/math">
                      <m:sSub>
                        <m:sSubPr>
                          <m:ctrlPr>
                            <a:rPr lang="en-SG"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1</m:t>
                          </m:r>
                        </m:sub>
                      </m:sSub>
                      <m:r>
                        <a:rPr lang="en-US" sz="2200" i="1" smtClean="0">
                          <a:latin typeface="Cambria Math" panose="02040503050406030204" pitchFamily="18" charset="0"/>
                          <a:ea typeface="Cambria Math" panose="02040503050406030204" pitchFamily="18" charset="0"/>
                        </a:rPr>
                        <m:t>×</m:t>
                      </m:r>
                      <m:sSub>
                        <m:sSubPr>
                          <m:ctrlPr>
                            <a:rPr lang="en-SG"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sSub>
                        <m:sSubPr>
                          <m:ctrlPr>
                            <a:rPr lang="en-SG"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𝑛</m:t>
                          </m:r>
                        </m:sub>
                      </m:sSub>
                    </m:oMath>
                  </a14:m>
                  <a:r>
                    <a:rPr lang="en-SG" sz="2200" dirty="0"/>
                    <a:t> is also countably infinite. </a:t>
                  </a:r>
                </a:p>
              </p:txBody>
            </p:sp>
          </mc:Choice>
          <mc:Fallback xmlns="">
            <p:sp>
              <p:nvSpPr>
                <p:cNvPr id="64" name="TextBox 63">
                  <a:extLst>
                    <a:ext uri="{FF2B5EF4-FFF2-40B4-BE49-F238E27FC236}">
                      <a16:creationId xmlns:a16="http://schemas.microsoft.com/office/drawing/2014/main" id="{0E5F2E50-6541-41A4-B70A-005E058D6248}"/>
                    </a:ext>
                  </a:extLst>
                </p:cNvPr>
                <p:cNvSpPr txBox="1">
                  <a:spLocks noRot="1" noChangeAspect="1" noMove="1" noResize="1" noEditPoints="1" noAdjustHandles="1" noChangeArrowheads="1" noChangeShapeType="1" noTextEdit="1"/>
                </p:cNvSpPr>
                <p:nvPr/>
              </p:nvSpPr>
              <p:spPr>
                <a:xfrm>
                  <a:off x="1060361" y="4951778"/>
                  <a:ext cx="7941819" cy="769441"/>
                </a:xfrm>
                <a:prstGeom prst="rect">
                  <a:avLst/>
                </a:prstGeom>
                <a:blipFill>
                  <a:blip r:embed="rId4"/>
                  <a:stretch>
                    <a:fillRect l="-998" t="-5556" b="-1507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5" name="TextBox 64"/>
              <p:cNvSpPr txBox="1"/>
              <p:nvPr/>
            </p:nvSpPr>
            <p:spPr>
              <a:xfrm>
                <a:off x="387723" y="3764020"/>
                <a:ext cx="4685318" cy="400110"/>
              </a:xfrm>
              <a:prstGeom prst="rect">
                <a:avLst/>
              </a:prstGeom>
              <a:noFill/>
            </p:spPr>
            <p:txBody>
              <a:bodyPr wrap="square" rtlCol="0">
                <a:spAutoFit/>
              </a:bodyPr>
              <a:lstStyle/>
              <a:p>
                <a:r>
                  <a:rPr lang="en-US" sz="2000" dirty="0"/>
                  <a:t>(Proof omitted. Proof by induction on </a:t>
                </a:r>
                <a14:m>
                  <m:oMath xmlns:m="http://schemas.openxmlformats.org/officeDocument/2006/math">
                    <m:r>
                      <a:rPr lang="en-US" sz="2000" i="1" dirty="0" smtClean="0">
                        <a:latin typeface="Cambria Math" panose="02040503050406030204" pitchFamily="18" charset="0"/>
                      </a:rPr>
                      <m:t>𝑛</m:t>
                    </m:r>
                  </m:oMath>
                </a14:m>
                <a:r>
                  <a:rPr lang="en-US" sz="2000" dirty="0"/>
                  <a:t>.)</a:t>
                </a:r>
              </a:p>
            </p:txBody>
          </p:sp>
        </mc:Choice>
        <mc:Fallback xmlns="">
          <p:sp>
            <p:nvSpPr>
              <p:cNvPr id="65" name="TextBox 64"/>
              <p:cNvSpPr txBox="1">
                <a:spLocks noRot="1" noChangeAspect="1" noMove="1" noResize="1" noEditPoints="1" noAdjustHandles="1" noChangeArrowheads="1" noChangeShapeType="1" noTextEdit="1"/>
              </p:cNvSpPr>
              <p:nvPr/>
            </p:nvSpPr>
            <p:spPr>
              <a:xfrm>
                <a:off x="387723" y="3764020"/>
                <a:ext cx="4685318" cy="400110"/>
              </a:xfrm>
              <a:prstGeom prst="rect">
                <a:avLst/>
              </a:prstGeom>
              <a:blipFill>
                <a:blip r:embed="rId5"/>
                <a:stretch>
                  <a:fillRect l="-1432" t="-7576" b="-25758"/>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0FBD8552-BD2A-45B9-95F9-317A20C642B2}"/>
              </a:ext>
            </a:extLst>
          </p:cNvPr>
          <p:cNvGrpSpPr/>
          <p:nvPr/>
        </p:nvGrpSpPr>
        <p:grpSpPr>
          <a:xfrm>
            <a:off x="415123" y="4203635"/>
            <a:ext cx="8008955" cy="2190384"/>
            <a:chOff x="993227" y="4595606"/>
            <a:chExt cx="8008955" cy="2190384"/>
          </a:xfrm>
        </p:grpSpPr>
        <p:sp>
          <p:nvSpPr>
            <p:cNvPr id="67" name="Rectangle 66">
              <a:extLst>
                <a:ext uri="{FF2B5EF4-FFF2-40B4-BE49-F238E27FC236}">
                  <a16:creationId xmlns:a16="http://schemas.microsoft.com/office/drawing/2014/main" id="{41C3BDB2-D026-4D58-BC5D-1379F7AB3CA1}"/>
                </a:ext>
              </a:extLst>
            </p:cNvPr>
            <p:cNvSpPr/>
            <p:nvPr/>
          </p:nvSpPr>
          <p:spPr>
            <a:xfrm>
              <a:off x="993228" y="4598516"/>
              <a:ext cx="8008954" cy="2187474"/>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8" name="Rectangle 67">
              <a:extLst>
                <a:ext uri="{FF2B5EF4-FFF2-40B4-BE49-F238E27FC236}">
                  <a16:creationId xmlns:a16="http://schemas.microsoft.com/office/drawing/2014/main" id="{3788101B-9733-4800-9D6D-6ED249122811}"/>
                </a:ext>
              </a:extLst>
            </p:cNvPr>
            <p:cNvSpPr/>
            <p:nvPr/>
          </p:nvSpPr>
          <p:spPr>
            <a:xfrm>
              <a:off x="993227" y="4598516"/>
              <a:ext cx="8008953" cy="390309"/>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9" name="TextBox 68">
              <a:extLst>
                <a:ext uri="{FF2B5EF4-FFF2-40B4-BE49-F238E27FC236}">
                  <a16:creationId xmlns:a16="http://schemas.microsoft.com/office/drawing/2014/main" id="{4B9CF545-84F8-4AE4-853A-E1AA57FCC366}"/>
                </a:ext>
              </a:extLst>
            </p:cNvPr>
            <p:cNvSpPr txBox="1"/>
            <p:nvPr/>
          </p:nvSpPr>
          <p:spPr>
            <a:xfrm>
              <a:off x="1109374" y="4595606"/>
              <a:ext cx="7056040" cy="430887"/>
            </a:xfrm>
            <a:prstGeom prst="rect">
              <a:avLst/>
            </a:prstGeom>
            <a:noFill/>
          </p:spPr>
          <p:txBody>
            <a:bodyPr wrap="square" rtlCol="0">
              <a:spAutoFit/>
            </a:bodyPr>
            <a:lstStyle/>
            <a:p>
              <a:r>
                <a:rPr lang="en-SG" sz="2200" dirty="0">
                  <a:solidFill>
                    <a:schemeClr val="bg1"/>
                  </a:solidFill>
                </a:rPr>
                <a:t>Theorem (Unions)</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0E5F2E50-6541-41A4-B70A-005E058D6248}"/>
                    </a:ext>
                  </a:extLst>
                </p:cNvPr>
                <p:cNvSpPr txBox="1"/>
                <p:nvPr/>
              </p:nvSpPr>
              <p:spPr>
                <a:xfrm>
                  <a:off x="1060361" y="4979395"/>
                  <a:ext cx="7559453" cy="1767472"/>
                </a:xfrm>
                <a:prstGeom prst="rect">
                  <a:avLst/>
                </a:prstGeom>
                <a:noFill/>
              </p:spPr>
              <p:txBody>
                <a:bodyPr wrap="square" rtlCol="0">
                  <a:spAutoFit/>
                </a:bodyPr>
                <a:lstStyle/>
                <a:p>
                  <a:pPr>
                    <a:spcAft>
                      <a:spcPts val="600"/>
                    </a:spcAft>
                  </a:pPr>
                  <a:r>
                    <a:rPr lang="en-SG" sz="2200" dirty="0"/>
                    <a:t>The union of countably many countable sets is countable. That is, if </a:t>
                  </a:r>
                  <a14:m>
                    <m:oMath xmlns:m="http://schemas.openxmlformats.org/officeDocument/2006/math">
                      <m:sSub>
                        <m:sSubPr>
                          <m:ctrlPr>
                            <a:rPr lang="en-SG" sz="2200" i="1" smtClean="0">
                              <a:latin typeface="Cambria Math" panose="02040503050406030204" pitchFamily="18" charset="0"/>
                            </a:rPr>
                          </m:ctrlPr>
                        </m:sSubPr>
                        <m:e>
                          <m:r>
                            <a:rPr lang="en-US" sz="2200" b="0" i="1" smtClean="0">
                              <a:latin typeface="Cambria Math" panose="02040503050406030204" pitchFamily="18" charset="0"/>
                            </a:rPr>
                            <m:t>𝐴</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SG" sz="2200" i="1">
                              <a:latin typeface="Cambria Math" panose="02040503050406030204" pitchFamily="18" charset="0"/>
                            </a:rPr>
                          </m:ctrlPr>
                        </m:sSubPr>
                        <m:e>
                          <m:r>
                            <a:rPr lang="en-US" sz="2200" i="1">
                              <a:latin typeface="Cambria Math" panose="02040503050406030204" pitchFamily="18" charset="0"/>
                            </a:rPr>
                            <m:t>𝐴</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m:t>
                      </m:r>
                    </m:oMath>
                  </a14:m>
                  <a:r>
                    <a:rPr lang="en-SG" sz="2200" dirty="0"/>
                    <a:t> </a:t>
                  </a:r>
                  <a:r>
                    <a:rPr lang="en-US" sz="2200" dirty="0"/>
                    <a:t>are all countable sets, then so is</a:t>
                  </a:r>
                </a:p>
                <a:p>
                  <a:pPr>
                    <a:spcAft>
                      <a:spcPts val="600"/>
                    </a:spcAft>
                  </a:pPr>
                  <a14:m>
                    <m:oMathPara xmlns:m="http://schemas.openxmlformats.org/officeDocument/2006/math">
                      <m:oMathParaPr>
                        <m:jc m:val="centerGroup"/>
                      </m:oMathParaPr>
                      <m:oMath xmlns:m="http://schemas.openxmlformats.org/officeDocument/2006/math">
                        <m:nary>
                          <m:naryPr>
                            <m:chr m:val="⋃"/>
                            <m:ctrlPr>
                              <a:rPr lang="en-SG"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SG" sz="2000" i="1">
                                <a:latin typeface="Cambria Math" panose="02040503050406030204" pitchFamily="18" charset="0"/>
                                <a:ea typeface="Cambria Math" panose="02040503050406030204" pitchFamily="18" charset="0"/>
                              </a:rPr>
                              <m:t>∞</m:t>
                            </m:r>
                          </m:sup>
                          <m:e>
                            <m:sSub>
                              <m:sSubPr>
                                <m:ctrlPr>
                                  <a:rPr lang="en-SG" sz="200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𝑖</m:t>
                                </m:r>
                              </m:sub>
                            </m:sSub>
                          </m:e>
                        </m:nary>
                      </m:oMath>
                    </m:oMathPara>
                  </a14:m>
                  <a:endParaRPr lang="en-SG" sz="2200" dirty="0"/>
                </a:p>
              </p:txBody>
            </p:sp>
          </mc:Choice>
          <mc:Fallback xmlns="">
            <p:sp>
              <p:nvSpPr>
                <p:cNvPr id="70" name="TextBox 69">
                  <a:extLst>
                    <a:ext uri="{FF2B5EF4-FFF2-40B4-BE49-F238E27FC236}">
                      <a16:creationId xmlns:a16="http://schemas.microsoft.com/office/drawing/2014/main" id="{0E5F2E50-6541-41A4-B70A-005E058D6248}"/>
                    </a:ext>
                  </a:extLst>
                </p:cNvPr>
                <p:cNvSpPr txBox="1">
                  <a:spLocks noRot="1" noChangeAspect="1" noMove="1" noResize="1" noEditPoints="1" noAdjustHandles="1" noChangeArrowheads="1" noChangeShapeType="1" noTextEdit="1"/>
                </p:cNvSpPr>
                <p:nvPr/>
              </p:nvSpPr>
              <p:spPr>
                <a:xfrm>
                  <a:off x="1060361" y="4979395"/>
                  <a:ext cx="7559453" cy="1767472"/>
                </a:xfrm>
                <a:prstGeom prst="rect">
                  <a:avLst/>
                </a:prstGeom>
                <a:blipFill>
                  <a:blip r:embed="rId6"/>
                  <a:stretch>
                    <a:fillRect l="-1048" t="-2422" r="-1855"/>
                  </a:stretch>
                </a:blipFill>
              </p:spPr>
              <p:txBody>
                <a:bodyPr/>
                <a:lstStyle/>
                <a:p>
                  <a:r>
                    <a:rPr lang="en-US">
                      <a:noFill/>
                    </a:rPr>
                    <a:t> </a:t>
                  </a:r>
                </a:p>
              </p:txBody>
            </p:sp>
          </mc:Fallback>
        </mc:AlternateContent>
      </p:grpSp>
      <p:sp>
        <p:nvSpPr>
          <p:cNvPr id="71" name="TextBox 70"/>
          <p:cNvSpPr txBox="1"/>
          <p:nvPr/>
        </p:nvSpPr>
        <p:spPr>
          <a:xfrm>
            <a:off x="5373594" y="5379083"/>
            <a:ext cx="3241667" cy="1015663"/>
          </a:xfrm>
          <a:prstGeom prst="rect">
            <a:avLst/>
          </a:prstGeom>
          <a:solidFill>
            <a:schemeClr val="bg1"/>
          </a:solidFill>
        </p:spPr>
        <p:txBody>
          <a:bodyPr wrap="square" rtlCol="0">
            <a:spAutoFit/>
          </a:bodyPr>
          <a:lstStyle/>
          <a:p>
            <a:r>
              <a:rPr lang="en-US" sz="2000" dirty="0"/>
              <a:t>(Proof omitted. Similar to diagonal counting method in example #4.)</a:t>
            </a:r>
          </a:p>
        </p:txBody>
      </p:sp>
      <p:sp>
        <p:nvSpPr>
          <p:cNvPr id="72" name="Oval 71">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38E1D6FA-5CC7-4F45-9AF1-EC174DEC88FF}"/>
              </a:ext>
            </a:extLst>
          </p:cNvPr>
          <p:cNvSpPr/>
          <p:nvPr/>
        </p:nvSpPr>
        <p:spPr>
          <a:xfrm>
            <a:off x="2738070" y="27939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5306C76C-A1CA-4C57-B097-A1FB337FFD62}"/>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51A644E2-2C7E-490E-910E-7AA725E99923}"/>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8CB70128-6FBA-4FE4-B450-AAD4B23B1BB7}"/>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5700A2EA-6B6B-4B95-A68D-59FFA25D65FA}"/>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326D8378-6155-4FF7-87EF-4D821A622BB3}"/>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3779689E-1960-4E1F-A128-09BF3EB248C5}"/>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CBF141ED-B6F1-466E-83BE-4B8AED8B0F4C}"/>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4D789DD1-DF73-40EA-A0DE-8FED6D9ECDB4}"/>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BA930A41-F2BD-48F6-868A-FEF2619460B2}"/>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6B4858AD-B75B-4D82-84D8-7EC953B80E91}"/>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058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dissolve">
                                      <p:cBhvr>
                                        <p:cTn id="10" dur="500"/>
                                        <p:tgtEl>
                                          <p:spTgt spid="6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dissolve">
                                      <p:cBhvr>
                                        <p:cTn id="15" dur="500"/>
                                        <p:tgtEl>
                                          <p:spTgt spid="6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dissolve">
                                      <p:cBhvr>
                                        <p:cTn id="1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5913" algn="l"/>
                <a:tab pos="655002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dirty="0">
                <a:solidFill>
                  <a:schemeClr val="bg1"/>
                </a:solidFill>
              </a:rPr>
              <a:t>Countably Infinite	</a:t>
            </a:r>
            <a:r>
              <a:rPr lang="en-SG" sz="1200" b="1" dirty="0">
                <a:solidFill>
                  <a:schemeClr val="accent4">
                    <a:lumMod val="40000"/>
                    <a:lumOff val="60000"/>
                  </a:schemeClr>
                </a:solidFill>
              </a:rPr>
              <a:t>Countability via Sequences</a:t>
            </a:r>
            <a:r>
              <a:rPr lang="en-SG" sz="1200" dirty="0">
                <a:solidFill>
                  <a:schemeClr val="bg1"/>
                </a:solidFill>
              </a:rPr>
              <a:t>	Larger Infinities</a:t>
            </a:r>
            <a:endParaRPr lang="en-SG" sz="1050" b="1" dirty="0">
              <a:solidFill>
                <a:schemeClr val="accent4">
                  <a:lumMod val="40000"/>
                  <a:lumOff val="60000"/>
                </a:schemeClr>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311442" y="2250032"/>
            <a:ext cx="6749716"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22313" indent="-722313" algn="ctr">
              <a:tabLst>
                <a:tab pos="722313" algn="l"/>
              </a:tabLst>
            </a:pPr>
            <a:r>
              <a:rPr lang="en-SG" sz="3600" dirty="0">
                <a:solidFill>
                  <a:schemeClr val="bg1"/>
                </a:solidFill>
                <a:latin typeface="+mn-lt"/>
              </a:rPr>
              <a:t>9.3	Countability via Sequences</a:t>
            </a:r>
          </a:p>
        </p:txBody>
      </p:sp>
      <p:sp>
        <p:nvSpPr>
          <p:cNvPr id="21" name="Oval 20">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8DBA552F-6936-4340-85E3-A7B97C209095}"/>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81238C3B-C837-48A4-9FE5-F2571DF51F4F}"/>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0C8803B2-C12C-4861-9655-7F3BC8D5608F}"/>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5E9AF513-B28F-4985-B852-0DACA642F1F2}"/>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327D09B4-919B-4F72-9298-BCD3E633195B}"/>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94C77048-B3E7-4105-9D24-E478E5FF982E}"/>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D4B188EA-CCFB-47D7-B3AD-CCB9FF39AD1C}"/>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E6ECFC36-33B7-4234-870C-7E802B04DC1D}"/>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F4A1F452-141F-4394-870A-E95EA3E96100}"/>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7311F680-DB07-414C-8E6D-BADA6BA3945B}"/>
              </a:ext>
            </a:extLst>
          </p:cNvPr>
          <p:cNvSpPr/>
          <p:nvPr/>
        </p:nvSpPr>
        <p:spPr>
          <a:xfrm>
            <a:off x="4237741" y="279391"/>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1B39A1B-DEFB-4A7A-A7BD-8C8E443FEBDA}"/>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06570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5913" algn="l"/>
                <a:tab pos="655002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dirty="0">
                <a:solidFill>
                  <a:schemeClr val="bg1"/>
                </a:solidFill>
              </a:rPr>
              <a:t>Countably Infinite	</a:t>
            </a:r>
            <a:r>
              <a:rPr lang="en-SG" sz="1200" b="1" dirty="0">
                <a:solidFill>
                  <a:schemeClr val="accent4">
                    <a:lumMod val="40000"/>
                    <a:lumOff val="60000"/>
                  </a:schemeClr>
                </a:solidFill>
              </a:rPr>
              <a:t>Countability via Sequences</a:t>
            </a:r>
            <a:r>
              <a:rPr lang="en-SG" sz="1200" dirty="0">
                <a:solidFill>
                  <a:schemeClr val="bg1"/>
                </a:solidFill>
              </a:rPr>
              <a:t>	Larger Infinities</a:t>
            </a:r>
            <a:endParaRPr lang="en-SG" sz="1050" b="1" dirty="0">
              <a:solidFill>
                <a:schemeClr val="accent4">
                  <a:lumMod val="40000"/>
                  <a:lumOff val="60000"/>
                </a:schemeClr>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1" name="Oval 20">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8DBA552F-6936-4340-85E3-A7B97C209095}"/>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81238C3B-C837-48A4-9FE5-F2571DF51F4F}"/>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0C8803B2-C12C-4861-9655-7F3BC8D5608F}"/>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5E9AF513-B28F-4985-B852-0DACA642F1F2}"/>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327D09B4-919B-4F72-9298-BCD3E633195B}"/>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94C77048-B3E7-4105-9D24-E478E5FF982E}"/>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D4B188EA-CCFB-47D7-B3AD-CCB9FF39AD1C}"/>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E6ECFC36-33B7-4234-870C-7E802B04DC1D}"/>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F4A1F452-141F-4394-870A-E95EA3E96100}"/>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3" name="Group 42">
            <a:extLst>
              <a:ext uri="{FF2B5EF4-FFF2-40B4-BE49-F238E27FC236}">
                <a16:creationId xmlns:a16="http://schemas.microsoft.com/office/drawing/2014/main" id="{D01E25F4-4CCC-4D9C-B6A1-421BB1AB86CD}"/>
              </a:ext>
            </a:extLst>
          </p:cNvPr>
          <p:cNvGrpSpPr/>
          <p:nvPr/>
        </p:nvGrpSpPr>
        <p:grpSpPr>
          <a:xfrm>
            <a:off x="324356" y="879181"/>
            <a:ext cx="8238334" cy="897396"/>
            <a:chOff x="993228" y="4598518"/>
            <a:chExt cx="8238334" cy="897396"/>
          </a:xfrm>
        </p:grpSpPr>
        <p:sp>
          <p:nvSpPr>
            <p:cNvPr id="44" name="Rectangle 43">
              <a:extLst>
                <a:ext uri="{FF2B5EF4-FFF2-40B4-BE49-F238E27FC236}">
                  <a16:creationId xmlns:a16="http://schemas.microsoft.com/office/drawing/2014/main" id="{8FB2F237-A412-4A51-BF82-B872398AE603}"/>
                </a:ext>
              </a:extLst>
            </p:cNvPr>
            <p:cNvSpPr/>
            <p:nvPr/>
          </p:nvSpPr>
          <p:spPr>
            <a:xfrm>
              <a:off x="993228" y="4598519"/>
              <a:ext cx="8238334" cy="89739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8285DC6-F5E5-40E7-921D-879C916C0233}"/>
                    </a:ext>
                  </a:extLst>
                </p:cNvPr>
                <p:cNvSpPr txBox="1"/>
                <p:nvPr/>
              </p:nvSpPr>
              <p:spPr>
                <a:xfrm>
                  <a:off x="1083995" y="4598518"/>
                  <a:ext cx="7885917" cy="862608"/>
                </a:xfrm>
                <a:prstGeom prst="rect">
                  <a:avLst/>
                </a:prstGeom>
                <a:noFill/>
              </p:spPr>
              <p:txBody>
                <a:bodyPr wrap="square" rtlCol="0">
                  <a:spAutoFit/>
                </a:bodyPr>
                <a:lstStyle/>
                <a:p>
                  <a:pPr>
                    <a:spcAft>
                      <a:spcPts val="600"/>
                    </a:spcAft>
                  </a:pPr>
                  <a:r>
                    <a:rPr lang="en-US" sz="2400" dirty="0"/>
                    <a:t>Definition: A set is said to be </a:t>
                  </a:r>
                  <a:r>
                    <a:rPr lang="en-US" sz="2400" b="1" dirty="0"/>
                    <a:t>countable</a:t>
                  </a:r>
                  <a:r>
                    <a:rPr lang="en-US" sz="2400" dirty="0"/>
                    <a:t> </a:t>
                  </a:r>
                  <a:r>
                    <a:rPr lang="en-US" sz="2400" dirty="0" err="1"/>
                    <a:t>iff</a:t>
                  </a:r>
                  <a:r>
                    <a:rPr lang="en-US" sz="2400" dirty="0"/>
                    <a:t> it is finite or countably infinite, that is, it has the same cardinality as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ℤ</m:t>
                          </m:r>
                        </m:e>
                        <m:sub>
                          <m:r>
                            <a:rPr lang="en-US" sz="2400" i="1">
                              <a:latin typeface="Cambria Math" panose="02040503050406030204" pitchFamily="18" charset="0"/>
                              <a:ea typeface="Cambria Math" panose="02040503050406030204" pitchFamily="18" charset="0"/>
                            </a:rPr>
                            <m:t>≥0</m:t>
                          </m:r>
                        </m:sub>
                      </m:sSub>
                    </m:oMath>
                  </a14:m>
                  <a:r>
                    <a:rPr lang="en-US" sz="2400" dirty="0"/>
                    <a:t>.</a:t>
                  </a:r>
                </a:p>
              </p:txBody>
            </p:sp>
          </mc:Choice>
          <mc:Fallback xmlns="">
            <p:sp>
              <p:nvSpPr>
                <p:cNvPr id="47" name="TextBox 46">
                  <a:extLst>
                    <a:ext uri="{FF2B5EF4-FFF2-40B4-BE49-F238E27FC236}">
                      <a16:creationId xmlns:a16="http://schemas.microsoft.com/office/drawing/2014/main" id="{88285DC6-F5E5-40E7-921D-879C916C0233}"/>
                    </a:ext>
                  </a:extLst>
                </p:cNvPr>
                <p:cNvSpPr txBox="1">
                  <a:spLocks noRot="1" noChangeAspect="1" noMove="1" noResize="1" noEditPoints="1" noAdjustHandles="1" noChangeArrowheads="1" noChangeShapeType="1" noTextEdit="1"/>
                </p:cNvSpPr>
                <p:nvPr/>
              </p:nvSpPr>
              <p:spPr>
                <a:xfrm>
                  <a:off x="1083995" y="4598518"/>
                  <a:ext cx="7885917" cy="862608"/>
                </a:xfrm>
                <a:prstGeom prst="rect">
                  <a:avLst/>
                </a:prstGeom>
                <a:blipFill>
                  <a:blip r:embed="rId3"/>
                  <a:stretch>
                    <a:fillRect l="-1159" t="-5634" b="-11268"/>
                  </a:stretch>
                </a:blipFill>
              </p:spPr>
              <p:txBody>
                <a:bodyPr/>
                <a:lstStyle/>
                <a:p>
                  <a:r>
                    <a:rPr lang="en-SG">
                      <a:noFill/>
                    </a:rPr>
                    <a:t> </a:t>
                  </a:r>
                </a:p>
              </p:txBody>
            </p:sp>
          </mc:Fallback>
        </mc:AlternateContent>
      </p:grpSp>
      <p:grpSp>
        <p:nvGrpSpPr>
          <p:cNvPr id="48" name="Group 47">
            <a:extLst>
              <a:ext uri="{FF2B5EF4-FFF2-40B4-BE49-F238E27FC236}">
                <a16:creationId xmlns:a16="http://schemas.microsoft.com/office/drawing/2014/main" id="{45390469-0D38-4822-A743-97F7E3AB4E0B}"/>
              </a:ext>
            </a:extLst>
          </p:cNvPr>
          <p:cNvGrpSpPr/>
          <p:nvPr/>
        </p:nvGrpSpPr>
        <p:grpSpPr>
          <a:xfrm>
            <a:off x="288169" y="5973140"/>
            <a:ext cx="7037911" cy="646331"/>
            <a:chOff x="993229" y="4814796"/>
            <a:chExt cx="7352431" cy="646331"/>
          </a:xfrm>
        </p:grpSpPr>
        <p:sp>
          <p:nvSpPr>
            <p:cNvPr id="49" name="Rectangle 48">
              <a:extLst>
                <a:ext uri="{FF2B5EF4-FFF2-40B4-BE49-F238E27FC236}">
                  <a16:creationId xmlns:a16="http://schemas.microsoft.com/office/drawing/2014/main" id="{737FB674-E940-4020-8D0D-ACED777C44FF}"/>
                </a:ext>
              </a:extLst>
            </p:cNvPr>
            <p:cNvSpPr/>
            <p:nvPr/>
          </p:nvSpPr>
          <p:spPr>
            <a:xfrm>
              <a:off x="993229" y="4820500"/>
              <a:ext cx="7352431" cy="64062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1271CC3-FE2D-4DB4-8E6F-216B68A7A7E2}"/>
                    </a:ext>
                  </a:extLst>
                </p:cNvPr>
                <p:cNvSpPr txBox="1"/>
                <p:nvPr/>
              </p:nvSpPr>
              <p:spPr>
                <a:xfrm>
                  <a:off x="1061942" y="4814796"/>
                  <a:ext cx="7283718" cy="646331"/>
                </a:xfrm>
                <a:prstGeom prst="rect">
                  <a:avLst/>
                </a:prstGeom>
                <a:noFill/>
              </p:spPr>
              <p:txBody>
                <a:bodyPr wrap="square" rtlCol="0">
                  <a:spAutoFit/>
                </a:bodyPr>
                <a:lstStyle/>
                <a:p>
                  <a:pPr>
                    <a:spcAft>
                      <a:spcPts val="600"/>
                    </a:spcAft>
                  </a:pPr>
                  <a:r>
                    <a:rPr lang="en-US" dirty="0"/>
                    <a:t>Definition: A </a:t>
                  </a:r>
                  <a:r>
                    <a:rPr lang="en-US" b="1" dirty="0"/>
                    <a:t>sequence</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oMath>
                  </a14:m>
                  <a:r>
                    <a:rPr lang="en-US" dirty="0"/>
                    <a:t> can be represented by a function </a:t>
                  </a:r>
                  <a14:m>
                    <m:oMath xmlns:m="http://schemas.openxmlformats.org/officeDocument/2006/math">
                      <m:r>
                        <a:rPr lang="en-US" i="1" dirty="0" smtClean="0">
                          <a:latin typeface="Cambria Math" panose="02040503050406030204" pitchFamily="18" charset="0"/>
                        </a:rPr>
                        <m:t>𝑎</m:t>
                      </m:r>
                    </m:oMath>
                  </a14:m>
                  <a:r>
                    <a:rPr lang="en-US" dirty="0"/>
                    <a:t> whose domain is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ℤ</m:t>
                          </m:r>
                        </m:e>
                        <m: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sub>
                      </m:sSub>
                    </m:oMath>
                  </a14:m>
                  <a:r>
                    <a:rPr lang="en-US" dirty="0"/>
                    <a:t> that satisfies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𝑛</m:t>
                          </m:r>
                        </m:sub>
                      </m:sSub>
                    </m:oMath>
                  </a14:m>
                  <a:r>
                    <a:rPr lang="en-US" dirty="0"/>
                    <a:t> for every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≥0</m:t>
                          </m:r>
                        </m:sub>
                      </m:sSub>
                    </m:oMath>
                  </a14:m>
                  <a:r>
                    <a:rPr lang="en-US" dirty="0"/>
                    <a:t>.</a:t>
                  </a:r>
                </a:p>
              </p:txBody>
            </p:sp>
          </mc:Choice>
          <mc:Fallback xmlns="">
            <p:sp>
              <p:nvSpPr>
                <p:cNvPr id="52" name="TextBox 51">
                  <a:extLst>
                    <a:ext uri="{FF2B5EF4-FFF2-40B4-BE49-F238E27FC236}">
                      <a16:creationId xmlns:a16="http://schemas.microsoft.com/office/drawing/2014/main" id="{91271CC3-FE2D-4DB4-8E6F-216B68A7A7E2}"/>
                    </a:ext>
                  </a:extLst>
                </p:cNvPr>
                <p:cNvSpPr txBox="1">
                  <a:spLocks noRot="1" noChangeAspect="1" noMove="1" noResize="1" noEditPoints="1" noAdjustHandles="1" noChangeArrowheads="1" noChangeShapeType="1" noTextEdit="1"/>
                </p:cNvSpPr>
                <p:nvPr/>
              </p:nvSpPr>
              <p:spPr>
                <a:xfrm>
                  <a:off x="1061942" y="4814796"/>
                  <a:ext cx="7283718" cy="646331"/>
                </a:xfrm>
                <a:prstGeom prst="rect">
                  <a:avLst/>
                </a:prstGeom>
                <a:blipFill>
                  <a:blip r:embed="rId4"/>
                  <a:stretch>
                    <a:fillRect l="-699" t="-5660" b="-14151"/>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F63F429-46F7-425A-A738-6A9379290AC4}"/>
                  </a:ext>
                </a:extLst>
              </p:cNvPr>
              <p:cNvSpPr txBox="1"/>
              <p:nvPr/>
            </p:nvSpPr>
            <p:spPr>
              <a:xfrm>
                <a:off x="1320740" y="1842240"/>
                <a:ext cx="7556244" cy="369332"/>
              </a:xfrm>
              <a:prstGeom prst="rect">
                <a:avLst/>
              </a:prstGeom>
              <a:noFill/>
            </p:spPr>
            <p:txBody>
              <a:bodyPr wrap="square" rtlCol="0">
                <a:spAutoFit/>
              </a:bodyPr>
              <a:lstStyle/>
              <a:p>
                <a:r>
                  <a:rPr lang="en-US" dirty="0"/>
                  <a:t>Note: In this section, we use </a:t>
                </a: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ℤ</m:t>
                        </m:r>
                      </m:e>
                      <m:sub>
                        <m:r>
                          <a:rPr lang="en-US" sz="1800" i="1">
                            <a:latin typeface="Cambria Math" panose="02040503050406030204" pitchFamily="18" charset="0"/>
                            <a:ea typeface="Cambria Math" panose="02040503050406030204" pitchFamily="18" charset="0"/>
                          </a:rPr>
                          <m:t>≥0</m:t>
                        </m:r>
                      </m:sub>
                    </m:sSub>
                  </m:oMath>
                </a14:m>
                <a:r>
                  <a:rPr lang="en-SG" dirty="0"/>
                  <a:t> instead of </a:t>
                </a:r>
                <a14:m>
                  <m:oMath xmlns:m="http://schemas.openxmlformats.org/officeDocument/2006/math">
                    <m:sSup>
                      <m:sSupPr>
                        <m:ctrlPr>
                          <a:rPr lang="en-SG" i="1" smtClean="0">
                            <a:latin typeface="Cambria Math" panose="02040503050406030204" pitchFamily="18" charset="0"/>
                          </a:rPr>
                        </m:ctrlPr>
                      </m:sSupPr>
                      <m:e>
                        <m:r>
                          <a:rPr lang="en-SG" i="1" smtClean="0">
                            <a:latin typeface="Cambria Math" panose="02040503050406030204" pitchFamily="18" charset="0"/>
                            <a:ea typeface="Cambria Math" panose="02040503050406030204" pitchFamily="18" charset="0"/>
                          </a:rPr>
                          <m:t>ℤ</m:t>
                        </m:r>
                      </m:e>
                      <m:sup>
                        <m:r>
                          <a:rPr lang="en-US" b="0" i="1" smtClean="0">
                            <a:latin typeface="Cambria Math" panose="02040503050406030204" pitchFamily="18" charset="0"/>
                          </a:rPr>
                          <m:t>+</m:t>
                        </m:r>
                      </m:sup>
                    </m:sSup>
                  </m:oMath>
                </a14:m>
                <a:r>
                  <a:rPr lang="en-SG" dirty="0"/>
                  <a:t> as we are relating to sequences.</a:t>
                </a:r>
              </a:p>
            </p:txBody>
          </p:sp>
        </mc:Choice>
        <mc:Fallback xmlns="">
          <p:sp>
            <p:nvSpPr>
              <p:cNvPr id="2" name="TextBox 1">
                <a:extLst>
                  <a:ext uri="{FF2B5EF4-FFF2-40B4-BE49-F238E27FC236}">
                    <a16:creationId xmlns:a16="http://schemas.microsoft.com/office/drawing/2014/main" id="{8F63F429-46F7-425A-A738-6A9379290AC4}"/>
                  </a:ext>
                </a:extLst>
              </p:cNvPr>
              <p:cNvSpPr txBox="1">
                <a:spLocks noRot="1" noChangeAspect="1" noMove="1" noResize="1" noEditPoints="1" noAdjustHandles="1" noChangeArrowheads="1" noChangeShapeType="1" noTextEdit="1"/>
              </p:cNvSpPr>
              <p:nvPr/>
            </p:nvSpPr>
            <p:spPr>
              <a:xfrm>
                <a:off x="1320740" y="1842240"/>
                <a:ext cx="7556244" cy="369332"/>
              </a:xfrm>
              <a:prstGeom prst="rect">
                <a:avLst/>
              </a:prstGeom>
              <a:blipFill>
                <a:blip r:embed="rId5"/>
                <a:stretch>
                  <a:fillRect l="-726" t="-8197" r="-565" b="-24590"/>
                </a:stretch>
              </a:blipFill>
            </p:spPr>
            <p:txBody>
              <a:bodyPr/>
              <a:lstStyle/>
              <a:p>
                <a:r>
                  <a:rPr lang="en-SG">
                    <a:noFill/>
                  </a:rPr>
                  <a:t> </a:t>
                </a:r>
              </a:p>
            </p:txBody>
          </p:sp>
        </mc:Fallback>
      </mc:AlternateContent>
      <p:grpSp>
        <p:nvGrpSpPr>
          <p:cNvPr id="53" name="Group 52">
            <a:extLst>
              <a:ext uri="{FF2B5EF4-FFF2-40B4-BE49-F238E27FC236}">
                <a16:creationId xmlns:a16="http://schemas.microsoft.com/office/drawing/2014/main" id="{3B6D7B64-38C6-42FB-81A5-B205F4D244A7}"/>
              </a:ext>
            </a:extLst>
          </p:cNvPr>
          <p:cNvGrpSpPr/>
          <p:nvPr/>
        </p:nvGrpSpPr>
        <p:grpSpPr>
          <a:xfrm>
            <a:off x="369739" y="2263557"/>
            <a:ext cx="8145611" cy="1259452"/>
            <a:chOff x="993227" y="4569959"/>
            <a:chExt cx="8008955" cy="1253452"/>
          </a:xfrm>
        </p:grpSpPr>
        <p:sp>
          <p:nvSpPr>
            <p:cNvPr id="54" name="Rectangle 53">
              <a:extLst>
                <a:ext uri="{FF2B5EF4-FFF2-40B4-BE49-F238E27FC236}">
                  <a16:creationId xmlns:a16="http://schemas.microsoft.com/office/drawing/2014/main" id="{572E4314-3BDF-46B5-A0A7-AC1E483353E3}"/>
                </a:ext>
              </a:extLst>
            </p:cNvPr>
            <p:cNvSpPr/>
            <p:nvPr/>
          </p:nvSpPr>
          <p:spPr>
            <a:xfrm>
              <a:off x="993228" y="4598518"/>
              <a:ext cx="8008954" cy="1224893"/>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a:extLst>
                <a:ext uri="{FF2B5EF4-FFF2-40B4-BE49-F238E27FC236}">
                  <a16:creationId xmlns:a16="http://schemas.microsoft.com/office/drawing/2014/main" id="{8F9D54DF-6075-48B4-A630-4770F2CAC32E}"/>
                </a:ext>
              </a:extLst>
            </p:cNvPr>
            <p:cNvSpPr/>
            <p:nvPr/>
          </p:nvSpPr>
          <p:spPr>
            <a:xfrm>
              <a:off x="993227" y="4598517"/>
              <a:ext cx="8008953" cy="37384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6" name="TextBox 55">
              <a:extLst>
                <a:ext uri="{FF2B5EF4-FFF2-40B4-BE49-F238E27FC236}">
                  <a16:creationId xmlns:a16="http://schemas.microsoft.com/office/drawing/2014/main" id="{02D41D46-CFAB-4D93-AD30-D64AFDA006F6}"/>
                </a:ext>
              </a:extLst>
            </p:cNvPr>
            <p:cNvSpPr txBox="1"/>
            <p:nvPr/>
          </p:nvSpPr>
          <p:spPr>
            <a:xfrm>
              <a:off x="1109374" y="4569959"/>
              <a:ext cx="7056040" cy="430887"/>
            </a:xfrm>
            <a:prstGeom prst="rect">
              <a:avLst/>
            </a:prstGeom>
            <a:noFill/>
          </p:spPr>
          <p:txBody>
            <a:bodyPr wrap="square" rtlCol="0">
              <a:spAutoFit/>
            </a:bodyPr>
            <a:lstStyle/>
            <a:p>
              <a:r>
                <a:rPr lang="en-SG" sz="2200" dirty="0">
                  <a:solidFill>
                    <a:schemeClr val="bg1"/>
                  </a:solidFill>
                </a:rPr>
                <a:t>Proposition 9.1</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B3D2BF4-CA75-4CBC-9371-82F08E1730AB}"/>
                    </a:ext>
                  </a:extLst>
                </p:cNvPr>
                <p:cNvSpPr txBox="1"/>
                <p:nvPr/>
              </p:nvSpPr>
              <p:spPr>
                <a:xfrm>
                  <a:off x="1087761" y="4967782"/>
                  <a:ext cx="7914419" cy="791692"/>
                </a:xfrm>
                <a:prstGeom prst="rect">
                  <a:avLst/>
                </a:prstGeom>
                <a:noFill/>
              </p:spPr>
              <p:txBody>
                <a:bodyPr wrap="square" rtlCol="0">
                  <a:spAutoFit/>
                </a:bodyPr>
                <a:lstStyle/>
                <a:p>
                  <a:pPr>
                    <a:spcAft>
                      <a:spcPts val="600"/>
                    </a:spcAft>
                  </a:pPr>
                  <a:r>
                    <a:rPr lang="en-US" sz="2200" dirty="0"/>
                    <a:t>An infinite set </a:t>
                  </a:r>
                  <a14:m>
                    <m:oMath xmlns:m="http://schemas.openxmlformats.org/officeDocument/2006/math">
                      <m:r>
                        <a:rPr lang="en-US" sz="2200" i="1" dirty="0" smtClean="0">
                          <a:latin typeface="Cambria Math" panose="02040503050406030204" pitchFamily="18" charset="0"/>
                        </a:rPr>
                        <m:t>𝐵</m:t>
                      </m:r>
                    </m:oMath>
                  </a14:m>
                  <a:r>
                    <a:rPr lang="en-US" sz="2200" dirty="0"/>
                    <a:t> is countable if and only if there is a sequence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r>
                    <a:rPr lang="en-US" sz="2200" dirty="0"/>
                    <a:t> in which every element of </a:t>
                  </a:r>
                  <a14:m>
                    <m:oMath xmlns:m="http://schemas.openxmlformats.org/officeDocument/2006/math">
                      <m:r>
                        <a:rPr lang="en-US" sz="2200" i="1" dirty="0" smtClean="0">
                          <a:latin typeface="Cambria Math" panose="02040503050406030204" pitchFamily="18" charset="0"/>
                        </a:rPr>
                        <m:t>𝐵</m:t>
                      </m:r>
                    </m:oMath>
                  </a14:m>
                  <a:r>
                    <a:rPr lang="en-US" sz="2200" dirty="0"/>
                    <a:t> appears </a:t>
                  </a:r>
                  <a:r>
                    <a:rPr lang="en-US" sz="2200" dirty="0">
                      <a:solidFill>
                        <a:srgbClr val="C00000"/>
                      </a:solidFill>
                    </a:rPr>
                    <a:t>exactly once</a:t>
                  </a:r>
                  <a:r>
                    <a:rPr lang="en-US" sz="2200" dirty="0"/>
                    <a:t>. </a:t>
                  </a:r>
                  <a:endParaRPr lang="en-SG" sz="2200" dirty="0"/>
                </a:p>
              </p:txBody>
            </p:sp>
          </mc:Choice>
          <mc:Fallback xmlns="">
            <p:sp>
              <p:nvSpPr>
                <p:cNvPr id="57" name="TextBox 56">
                  <a:extLst>
                    <a:ext uri="{FF2B5EF4-FFF2-40B4-BE49-F238E27FC236}">
                      <a16:creationId xmlns:a16="http://schemas.microsoft.com/office/drawing/2014/main" id="{CB3D2BF4-CA75-4CBC-9371-82F08E1730AB}"/>
                    </a:ext>
                  </a:extLst>
                </p:cNvPr>
                <p:cNvSpPr txBox="1">
                  <a:spLocks noRot="1" noChangeAspect="1" noMove="1" noResize="1" noEditPoints="1" noAdjustHandles="1" noChangeArrowheads="1" noChangeShapeType="1" noTextEdit="1"/>
                </p:cNvSpPr>
                <p:nvPr/>
              </p:nvSpPr>
              <p:spPr>
                <a:xfrm>
                  <a:off x="1087761" y="4967782"/>
                  <a:ext cx="7914419" cy="791692"/>
                </a:xfrm>
                <a:prstGeom prst="rect">
                  <a:avLst/>
                </a:prstGeom>
                <a:blipFill>
                  <a:blip r:embed="rId6"/>
                  <a:stretch>
                    <a:fillRect l="-984" t="-5385" r="-908" b="-14615"/>
                  </a:stretch>
                </a:blipFill>
              </p:spPr>
              <p:txBody>
                <a:bodyPr/>
                <a:lstStyle/>
                <a:p>
                  <a:r>
                    <a:rPr lang="en-SG">
                      <a:noFill/>
                    </a:rPr>
                    <a:t> </a:t>
                  </a:r>
                </a:p>
              </p:txBody>
            </p:sp>
          </mc:Fallback>
        </mc:AlternateContent>
      </p:grpSp>
      <p:sp>
        <p:nvSpPr>
          <p:cNvPr id="3" name="TextBox 2">
            <a:extLst>
              <a:ext uri="{FF2B5EF4-FFF2-40B4-BE49-F238E27FC236}">
                <a16:creationId xmlns:a16="http://schemas.microsoft.com/office/drawing/2014/main" id="{A1317C29-3A21-4E5B-B6B5-49798F5E088E}"/>
              </a:ext>
            </a:extLst>
          </p:cNvPr>
          <p:cNvSpPr txBox="1"/>
          <p:nvPr/>
        </p:nvSpPr>
        <p:spPr>
          <a:xfrm>
            <a:off x="324356" y="3829797"/>
            <a:ext cx="1971724" cy="400110"/>
          </a:xfrm>
          <a:prstGeom prst="rect">
            <a:avLst/>
          </a:prstGeom>
          <a:noFill/>
        </p:spPr>
        <p:txBody>
          <a:bodyPr wrap="square" rtlCol="0">
            <a:spAutoFit/>
          </a:bodyPr>
          <a:lstStyle/>
          <a:p>
            <a:r>
              <a:rPr lang="en-US" sz="2000" dirty="0"/>
              <a:t>Justification:</a:t>
            </a:r>
            <a:endParaRPr lang="en-SG" sz="2000" dirty="0"/>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19A129B4-B0C0-49CA-BE9D-0D1AB1BA2CE3}"/>
                  </a:ext>
                </a:extLst>
              </p:cNvPr>
              <p:cNvSpPr txBox="1"/>
              <p:nvPr/>
            </p:nvSpPr>
            <p:spPr>
              <a:xfrm>
                <a:off x="399524" y="4560331"/>
                <a:ext cx="4501451" cy="1200329"/>
              </a:xfrm>
              <a:prstGeom prst="rect">
                <a:avLst/>
              </a:prstGeom>
              <a:noFill/>
            </p:spPr>
            <p:txBody>
              <a:bodyPr wrap="square" rtlCol="0">
                <a:spAutoFit/>
              </a:bodyPr>
              <a:lstStyle/>
              <a:p>
                <a:r>
                  <a:rPr lang="en-US" dirty="0">
                    <a:solidFill>
                      <a:srgbClr val="0033CC"/>
                    </a:solidFill>
                  </a:rPr>
                  <a:t>function </a:t>
                </a:r>
                <a14:m>
                  <m:oMath xmlns:m="http://schemas.openxmlformats.org/officeDocument/2006/math">
                    <m:r>
                      <a:rPr lang="en-US" b="0" i="1" smtClean="0">
                        <a:solidFill>
                          <a:srgbClr val="0033CC"/>
                        </a:solidFill>
                        <a:latin typeface="Cambria Math" panose="02040503050406030204" pitchFamily="18" charset="0"/>
                      </a:rPr>
                      <m:t>𝑓</m:t>
                    </m:r>
                    <m:r>
                      <a:rPr lang="en-US" b="0" i="1" smtClean="0">
                        <a:solidFill>
                          <a:srgbClr val="0033CC"/>
                        </a:solidFill>
                        <a:latin typeface="Cambria Math" panose="02040503050406030204" pitchFamily="18" charset="0"/>
                      </a:rPr>
                      <m:t>:</m:t>
                    </m:r>
                    <m:sSub>
                      <m:sSubPr>
                        <m:ctrlPr>
                          <a:rPr lang="en-US" b="0" i="1" smtClean="0">
                            <a:solidFill>
                              <a:srgbClr val="0033CC"/>
                            </a:solidFill>
                            <a:latin typeface="Cambria Math" panose="02040503050406030204" pitchFamily="18" charset="0"/>
                          </a:rPr>
                        </m:ctrlPr>
                      </m:sSubPr>
                      <m:e>
                        <m:r>
                          <a:rPr lang="en-US" b="0" i="1" smtClean="0">
                            <a:solidFill>
                              <a:srgbClr val="0033CC"/>
                            </a:solidFill>
                            <a:latin typeface="Cambria Math" panose="02040503050406030204" pitchFamily="18" charset="0"/>
                            <a:ea typeface="Cambria Math" panose="02040503050406030204" pitchFamily="18" charset="0"/>
                          </a:rPr>
                          <m:t>ℤ</m:t>
                        </m:r>
                      </m:e>
                      <m:sub>
                        <m:r>
                          <a:rPr lang="en-US" b="0" i="1" smtClean="0">
                            <a:solidFill>
                              <a:srgbClr val="0033CC"/>
                            </a:solidFill>
                            <a:latin typeface="Cambria Math" panose="02040503050406030204" pitchFamily="18" charset="0"/>
                            <a:ea typeface="Cambria Math" panose="02040503050406030204" pitchFamily="18" charset="0"/>
                          </a:rPr>
                          <m:t>≥0</m:t>
                        </m:r>
                      </m:sub>
                    </m:sSub>
                    <m:r>
                      <a:rPr lang="en-US" b="0" i="1" smtClean="0">
                        <a:solidFill>
                          <a:srgbClr val="0033CC"/>
                        </a:solidFill>
                        <a:latin typeface="Cambria Math" panose="02040503050406030204" pitchFamily="18" charset="0"/>
                        <a:ea typeface="Cambria Math" panose="02040503050406030204" pitchFamily="18" charset="0"/>
                      </a:rPr>
                      <m:t>→</m:t>
                    </m:r>
                    <m:r>
                      <a:rPr lang="en-US" b="0" i="1" smtClean="0">
                        <a:solidFill>
                          <a:srgbClr val="0033CC"/>
                        </a:solidFill>
                        <a:latin typeface="Cambria Math" panose="02040503050406030204" pitchFamily="18" charset="0"/>
                        <a:ea typeface="Cambria Math" panose="02040503050406030204" pitchFamily="18" charset="0"/>
                      </a:rPr>
                      <m:t>𝐵</m:t>
                    </m:r>
                  </m:oMath>
                </a14:m>
                <a:endParaRPr lang="en-SG" dirty="0">
                  <a:solidFill>
                    <a:srgbClr val="0033CC"/>
                  </a:solidFill>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m:oMathPara>
                </a14:m>
                <a:endParaRPr lang="en-SG" dirty="0"/>
              </a:p>
              <a:p>
                <a:r>
                  <a:rPr lang="en-SG" dirty="0"/>
                  <a:t>(</a:t>
                </a:r>
                <a:r>
                  <a:rPr lang="en-SG" dirty="0" err="1"/>
                  <a:t>surjectivity</a:t>
                </a:r>
                <a:r>
                  <a:rPr lang="en-SG" dirty="0"/>
                  <a:t>) </a:t>
                </a:r>
                <a14:m>
                  <m:oMath xmlns:m="http://schemas.openxmlformats.org/officeDocument/2006/math">
                    <m:r>
                      <a:rPr lang="en-SG"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endParaRPr lang="en-SG" dirty="0"/>
              </a:p>
              <a:p>
                <a:r>
                  <a:rPr lang="en-SG" dirty="0"/>
                  <a:t>(injectivity) </a:t>
                </a:r>
                <a14:m>
                  <m:oMath xmlns:m="http://schemas.openxmlformats.org/officeDocument/2006/math">
                    <m:r>
                      <a:rPr lang="en-SG"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𝑗</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d>
                  </m:oMath>
                </a14:m>
                <a:endParaRPr lang="en-SG" dirty="0"/>
              </a:p>
            </p:txBody>
          </p:sp>
        </mc:Choice>
        <mc:Fallback xmlns="">
          <p:sp>
            <p:nvSpPr>
              <p:cNvPr id="58" name="TextBox 57">
                <a:extLst>
                  <a:ext uri="{FF2B5EF4-FFF2-40B4-BE49-F238E27FC236}">
                    <a16:creationId xmlns:a16="http://schemas.microsoft.com/office/drawing/2014/main" id="{19A129B4-B0C0-49CA-BE9D-0D1AB1BA2CE3}"/>
                  </a:ext>
                </a:extLst>
              </p:cNvPr>
              <p:cNvSpPr txBox="1">
                <a:spLocks noRot="1" noChangeAspect="1" noMove="1" noResize="1" noEditPoints="1" noAdjustHandles="1" noChangeArrowheads="1" noChangeShapeType="1" noTextEdit="1"/>
              </p:cNvSpPr>
              <p:nvPr/>
            </p:nvSpPr>
            <p:spPr>
              <a:xfrm>
                <a:off x="399524" y="4560331"/>
                <a:ext cx="4501451" cy="1200329"/>
              </a:xfrm>
              <a:prstGeom prst="rect">
                <a:avLst/>
              </a:prstGeom>
              <a:blipFill>
                <a:blip r:embed="rId7"/>
                <a:stretch>
                  <a:fillRect l="-1220" t="-2538" b="-710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678FAC5-C94A-44C1-A56A-8CBD7A38CF2B}"/>
                  </a:ext>
                </a:extLst>
              </p:cNvPr>
              <p:cNvSpPr txBox="1"/>
              <p:nvPr/>
            </p:nvSpPr>
            <p:spPr>
              <a:xfrm>
                <a:off x="5430068" y="4560331"/>
                <a:ext cx="3426252" cy="1200329"/>
              </a:xfrm>
              <a:prstGeom prst="rect">
                <a:avLst/>
              </a:prstGeom>
              <a:noFill/>
            </p:spPr>
            <p:txBody>
              <a:bodyPr wrap="square" rtlCol="0">
                <a:spAutoFit/>
              </a:bodyPr>
              <a:lstStyle/>
              <a:p>
                <a:r>
                  <a:rPr lang="en-US" dirty="0">
                    <a:solidFill>
                      <a:srgbClr val="0033CC"/>
                    </a:solidFill>
                  </a:rPr>
                  <a:t>sequence of elements of </a:t>
                </a:r>
                <a14:m>
                  <m:oMath xmlns:m="http://schemas.openxmlformats.org/officeDocument/2006/math">
                    <m:r>
                      <a:rPr lang="en-US" b="0" i="1" smtClean="0">
                        <a:solidFill>
                          <a:srgbClr val="0033CC"/>
                        </a:solidFill>
                        <a:latin typeface="Cambria Math" panose="02040503050406030204" pitchFamily="18" charset="0"/>
                        <a:ea typeface="Cambria Math" panose="02040503050406030204" pitchFamily="18" charset="0"/>
                      </a:rPr>
                      <m:t>𝐵</m:t>
                    </m:r>
                  </m:oMath>
                </a14:m>
                <a:endParaRPr lang="en-SG" dirty="0">
                  <a:solidFill>
                    <a:srgbClr val="0033CC"/>
                  </a:solidFill>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m:oMathPara>
                </a14:m>
                <a:endParaRPr lang="en-SG" dirty="0"/>
              </a:p>
              <a:p>
                <a:r>
                  <a:rPr lang="en-SG" dirty="0"/>
                  <a:t>Every </a:t>
                </a:r>
                <a14:m>
                  <m:oMath xmlns:m="http://schemas.openxmlformats.org/officeDocument/2006/math">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r>
                  <a:rPr lang="en-SG" dirty="0"/>
                  <a:t> appears at least once.</a:t>
                </a:r>
              </a:p>
              <a:p>
                <a:r>
                  <a:rPr lang="en-SG" dirty="0"/>
                  <a:t>Every </a:t>
                </a:r>
                <a14:m>
                  <m:oMath xmlns:m="http://schemas.openxmlformats.org/officeDocument/2006/math">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oMath>
                </a14:m>
                <a:r>
                  <a:rPr lang="en-SG" dirty="0"/>
                  <a:t> appears at most once.</a:t>
                </a:r>
              </a:p>
            </p:txBody>
          </p:sp>
        </mc:Choice>
        <mc:Fallback xmlns="">
          <p:sp>
            <p:nvSpPr>
              <p:cNvPr id="60" name="TextBox 59">
                <a:extLst>
                  <a:ext uri="{FF2B5EF4-FFF2-40B4-BE49-F238E27FC236}">
                    <a16:creationId xmlns:a16="http://schemas.microsoft.com/office/drawing/2014/main" id="{A678FAC5-C94A-44C1-A56A-8CBD7A38CF2B}"/>
                  </a:ext>
                </a:extLst>
              </p:cNvPr>
              <p:cNvSpPr txBox="1">
                <a:spLocks noRot="1" noChangeAspect="1" noMove="1" noResize="1" noEditPoints="1" noAdjustHandles="1" noChangeArrowheads="1" noChangeShapeType="1" noTextEdit="1"/>
              </p:cNvSpPr>
              <p:nvPr/>
            </p:nvSpPr>
            <p:spPr>
              <a:xfrm>
                <a:off x="5430068" y="4560331"/>
                <a:ext cx="3426252" cy="1200329"/>
              </a:xfrm>
              <a:prstGeom prst="rect">
                <a:avLst/>
              </a:prstGeom>
              <a:blipFill>
                <a:blip r:embed="rId8"/>
                <a:stretch>
                  <a:fillRect l="-1601" t="-2538" r="-1068" b="-7107"/>
                </a:stretch>
              </a:blipFill>
            </p:spPr>
            <p:txBody>
              <a:bodyPr/>
              <a:lstStyle/>
              <a:p>
                <a:r>
                  <a:rPr lang="en-SG">
                    <a:noFill/>
                  </a:rPr>
                  <a:t> </a:t>
                </a:r>
              </a:p>
            </p:txBody>
          </p:sp>
        </mc:Fallback>
      </mc:AlternateContent>
      <p:grpSp>
        <p:nvGrpSpPr>
          <p:cNvPr id="109" name="Group 108">
            <a:extLst>
              <a:ext uri="{FF2B5EF4-FFF2-40B4-BE49-F238E27FC236}">
                <a16:creationId xmlns:a16="http://schemas.microsoft.com/office/drawing/2014/main" id="{248A95AA-03D7-4FF2-8AE8-5E9F0DA26AD6}"/>
              </a:ext>
            </a:extLst>
          </p:cNvPr>
          <p:cNvGrpSpPr/>
          <p:nvPr/>
        </p:nvGrpSpPr>
        <p:grpSpPr>
          <a:xfrm>
            <a:off x="3666743" y="3515566"/>
            <a:ext cx="1671206" cy="1557870"/>
            <a:chOff x="3594981" y="3489312"/>
            <a:chExt cx="1671206" cy="1557870"/>
          </a:xfrm>
        </p:grpSpPr>
        <p:grpSp>
          <p:nvGrpSpPr>
            <p:cNvPr id="13" name="Group 12">
              <a:extLst>
                <a:ext uri="{FF2B5EF4-FFF2-40B4-BE49-F238E27FC236}">
                  <a16:creationId xmlns:a16="http://schemas.microsoft.com/office/drawing/2014/main" id="{6FEE2862-3B2A-4CE5-A2E1-C4EB699BF158}"/>
                </a:ext>
              </a:extLst>
            </p:cNvPr>
            <p:cNvGrpSpPr/>
            <p:nvPr/>
          </p:nvGrpSpPr>
          <p:grpSpPr>
            <a:xfrm>
              <a:off x="3594981" y="3489312"/>
              <a:ext cx="691763" cy="1557870"/>
              <a:chOff x="9144000" y="3255430"/>
              <a:chExt cx="691763" cy="1557870"/>
            </a:xfrm>
          </p:grpSpPr>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9EEF4462-5C29-4203-AA0B-1576B15E5E3D}"/>
                      </a:ext>
                    </a:extLst>
                  </p:cNvPr>
                  <p:cNvSpPr txBox="1"/>
                  <p:nvPr/>
                </p:nvSpPr>
                <p:spPr>
                  <a:xfrm>
                    <a:off x="9256858" y="3255430"/>
                    <a:ext cx="4660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ℤ</m:t>
                              </m:r>
                            </m:e>
                            <m:sub>
                              <m:r>
                                <a:rPr lang="en-US" i="1">
                                  <a:solidFill>
                                    <a:schemeClr val="tx1"/>
                                  </a:solidFill>
                                  <a:latin typeface="Cambria Math" panose="02040503050406030204" pitchFamily="18" charset="0"/>
                                  <a:ea typeface="Cambria Math" panose="02040503050406030204" pitchFamily="18" charset="0"/>
                                </a:rPr>
                                <m:t>≥0</m:t>
                              </m:r>
                            </m:sub>
                          </m:sSub>
                        </m:oMath>
                      </m:oMathPara>
                    </a14:m>
                    <a:endParaRPr lang="en-SG" dirty="0"/>
                  </a:p>
                </p:txBody>
              </p:sp>
            </mc:Choice>
            <mc:Fallback xmlns="">
              <p:sp>
                <p:nvSpPr>
                  <p:cNvPr id="83" name="TextBox 82">
                    <a:extLst>
                      <a:ext uri="{FF2B5EF4-FFF2-40B4-BE49-F238E27FC236}">
                        <a16:creationId xmlns:a16="http://schemas.microsoft.com/office/drawing/2014/main" id="{9EEF4462-5C29-4203-AA0B-1576B15E5E3D}"/>
                      </a:ext>
                    </a:extLst>
                  </p:cNvPr>
                  <p:cNvSpPr txBox="1">
                    <a:spLocks noRot="1" noChangeAspect="1" noMove="1" noResize="1" noEditPoints="1" noAdjustHandles="1" noChangeArrowheads="1" noChangeShapeType="1" noTextEdit="1"/>
                  </p:cNvSpPr>
                  <p:nvPr/>
                </p:nvSpPr>
                <p:spPr>
                  <a:xfrm>
                    <a:off x="9256858" y="3255430"/>
                    <a:ext cx="466047" cy="369332"/>
                  </a:xfrm>
                  <a:prstGeom prst="rect">
                    <a:avLst/>
                  </a:prstGeom>
                  <a:blipFill>
                    <a:blip r:embed="rId9"/>
                    <a:stretch>
                      <a:fillRect r="-6579"/>
                    </a:stretch>
                  </a:blipFill>
                </p:spPr>
                <p:txBody>
                  <a:bodyPr/>
                  <a:lstStyle/>
                  <a:p>
                    <a:r>
                      <a:rPr lang="en-SG">
                        <a:noFill/>
                      </a:rPr>
                      <a:t> </a:t>
                    </a:r>
                  </a:p>
                </p:txBody>
              </p:sp>
            </mc:Fallback>
          </mc:AlternateContent>
          <p:sp>
            <p:nvSpPr>
              <p:cNvPr id="82" name="Oval 81">
                <a:extLst>
                  <a:ext uri="{FF2B5EF4-FFF2-40B4-BE49-F238E27FC236}">
                    <a16:creationId xmlns:a16="http://schemas.microsoft.com/office/drawing/2014/main" id="{D1A1B8D7-DDF7-4FBF-9AD8-2AF6911BC4D5}"/>
                  </a:ext>
                </a:extLst>
              </p:cNvPr>
              <p:cNvSpPr/>
              <p:nvPr/>
            </p:nvSpPr>
            <p:spPr>
              <a:xfrm>
                <a:off x="9144000" y="3641378"/>
                <a:ext cx="691763" cy="11719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1" name="Group 10">
                <a:extLst>
                  <a:ext uri="{FF2B5EF4-FFF2-40B4-BE49-F238E27FC236}">
                    <a16:creationId xmlns:a16="http://schemas.microsoft.com/office/drawing/2014/main" id="{B4286C2F-1835-48F2-AA7F-9238DEB21CF3}"/>
                  </a:ext>
                </a:extLst>
              </p:cNvPr>
              <p:cNvGrpSpPr/>
              <p:nvPr/>
            </p:nvGrpSpPr>
            <p:grpSpPr>
              <a:xfrm>
                <a:off x="9489881" y="4063602"/>
                <a:ext cx="76693" cy="598537"/>
                <a:chOff x="9494778" y="4063602"/>
                <a:chExt cx="60348" cy="598537"/>
              </a:xfrm>
            </p:grpSpPr>
            <p:sp>
              <p:nvSpPr>
                <p:cNvPr id="87" name="Oval 86">
                  <a:extLst>
                    <a:ext uri="{FF2B5EF4-FFF2-40B4-BE49-F238E27FC236}">
                      <a16:creationId xmlns:a16="http://schemas.microsoft.com/office/drawing/2014/main" id="{73D03A39-C25C-46CF-BB47-060EA02B1740}"/>
                    </a:ext>
                  </a:extLst>
                </p:cNvPr>
                <p:cNvSpPr/>
                <p:nvPr/>
              </p:nvSpPr>
              <p:spPr>
                <a:xfrm>
                  <a:off x="9494778" y="4063602"/>
                  <a:ext cx="60348" cy="741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8" name="Oval 87">
                  <a:extLst>
                    <a:ext uri="{FF2B5EF4-FFF2-40B4-BE49-F238E27FC236}">
                      <a16:creationId xmlns:a16="http://schemas.microsoft.com/office/drawing/2014/main" id="{BB796051-F683-4EBD-A27C-7BEBEFEB76E6}"/>
                    </a:ext>
                  </a:extLst>
                </p:cNvPr>
                <p:cNvSpPr/>
                <p:nvPr/>
              </p:nvSpPr>
              <p:spPr>
                <a:xfrm>
                  <a:off x="9494778" y="4340262"/>
                  <a:ext cx="60348" cy="741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9" name="Oval 88">
                  <a:extLst>
                    <a:ext uri="{FF2B5EF4-FFF2-40B4-BE49-F238E27FC236}">
                      <a16:creationId xmlns:a16="http://schemas.microsoft.com/office/drawing/2014/main" id="{B8105B6E-779C-4CB5-BF41-0ED3023DEB6F}"/>
                    </a:ext>
                  </a:extLst>
                </p:cNvPr>
                <p:cNvSpPr/>
                <p:nvPr/>
              </p:nvSpPr>
              <p:spPr>
                <a:xfrm>
                  <a:off x="9494778" y="4588004"/>
                  <a:ext cx="60348" cy="741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CB55795-AFD1-4488-B45B-58629B20690B}"/>
                      </a:ext>
                    </a:extLst>
                  </p:cNvPr>
                  <p:cNvSpPr txBox="1"/>
                  <p:nvPr/>
                </p:nvSpPr>
                <p:spPr>
                  <a:xfrm>
                    <a:off x="9353261" y="3641378"/>
                    <a:ext cx="34993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7" name="TextBox 6">
                    <a:extLst>
                      <a:ext uri="{FF2B5EF4-FFF2-40B4-BE49-F238E27FC236}">
                        <a16:creationId xmlns:a16="http://schemas.microsoft.com/office/drawing/2014/main" id="{DCB55795-AFD1-4488-B45B-58629B20690B}"/>
                      </a:ext>
                    </a:extLst>
                  </p:cNvPr>
                  <p:cNvSpPr txBox="1">
                    <a:spLocks noRot="1" noChangeAspect="1" noMove="1" noResize="1" noEditPoints="1" noAdjustHandles="1" noChangeArrowheads="1" noChangeShapeType="1" noTextEdit="1"/>
                  </p:cNvSpPr>
                  <p:nvPr/>
                </p:nvSpPr>
                <p:spPr>
                  <a:xfrm>
                    <a:off x="9353261" y="3641378"/>
                    <a:ext cx="349932" cy="461665"/>
                  </a:xfrm>
                  <a:prstGeom prst="rect">
                    <a:avLst/>
                  </a:prstGeom>
                  <a:blipFill>
                    <a:blip r:embed="rId10"/>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C9F04787-0520-45A0-BECD-90B031FD7120}"/>
                      </a:ext>
                    </a:extLst>
                  </p:cNvPr>
                  <p:cNvSpPr txBox="1"/>
                  <p:nvPr/>
                </p:nvSpPr>
                <p:spPr>
                  <a:xfrm>
                    <a:off x="9251096" y="4479363"/>
                    <a:ext cx="27713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rPr>
                            <m:t>0</m:t>
                          </m:r>
                        </m:oMath>
                      </m:oMathPara>
                    </a14:m>
                    <a:endParaRPr lang="en-SG" sz="1200" dirty="0"/>
                  </a:p>
                </p:txBody>
              </p:sp>
            </mc:Choice>
            <mc:Fallback xmlns="">
              <p:sp>
                <p:nvSpPr>
                  <p:cNvPr id="91" name="TextBox 90">
                    <a:extLst>
                      <a:ext uri="{FF2B5EF4-FFF2-40B4-BE49-F238E27FC236}">
                        <a16:creationId xmlns:a16="http://schemas.microsoft.com/office/drawing/2014/main" id="{C9F04787-0520-45A0-BECD-90B031FD7120}"/>
                      </a:ext>
                    </a:extLst>
                  </p:cNvPr>
                  <p:cNvSpPr txBox="1">
                    <a:spLocks noRot="1" noChangeAspect="1" noMove="1" noResize="1" noEditPoints="1" noAdjustHandles="1" noChangeArrowheads="1" noChangeShapeType="1" noTextEdit="1"/>
                  </p:cNvSpPr>
                  <p:nvPr/>
                </p:nvSpPr>
                <p:spPr>
                  <a:xfrm>
                    <a:off x="9251096" y="4479363"/>
                    <a:ext cx="277132" cy="276999"/>
                  </a:xfrm>
                  <a:prstGeom prst="rect">
                    <a:avLst/>
                  </a:prstGeom>
                  <a:blipFill>
                    <a:blip r:embed="rId11"/>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38BB330B-1760-4732-9253-C159A48DF9EC}"/>
                      </a:ext>
                    </a:extLst>
                  </p:cNvPr>
                  <p:cNvSpPr txBox="1"/>
                  <p:nvPr/>
                </p:nvSpPr>
                <p:spPr>
                  <a:xfrm>
                    <a:off x="9240336" y="4238829"/>
                    <a:ext cx="27713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rPr>
                            <m:t>1</m:t>
                          </m:r>
                        </m:oMath>
                      </m:oMathPara>
                    </a14:m>
                    <a:endParaRPr lang="en-SG" sz="1200" dirty="0"/>
                  </a:p>
                </p:txBody>
              </p:sp>
            </mc:Choice>
            <mc:Fallback xmlns="">
              <p:sp>
                <p:nvSpPr>
                  <p:cNvPr id="94" name="TextBox 93">
                    <a:extLst>
                      <a:ext uri="{FF2B5EF4-FFF2-40B4-BE49-F238E27FC236}">
                        <a16:creationId xmlns:a16="http://schemas.microsoft.com/office/drawing/2014/main" id="{38BB330B-1760-4732-9253-C159A48DF9EC}"/>
                      </a:ext>
                    </a:extLst>
                  </p:cNvPr>
                  <p:cNvSpPr txBox="1">
                    <a:spLocks noRot="1" noChangeAspect="1" noMove="1" noResize="1" noEditPoints="1" noAdjustHandles="1" noChangeArrowheads="1" noChangeShapeType="1" noTextEdit="1"/>
                  </p:cNvSpPr>
                  <p:nvPr/>
                </p:nvSpPr>
                <p:spPr>
                  <a:xfrm>
                    <a:off x="9240336" y="4238829"/>
                    <a:ext cx="277132" cy="276999"/>
                  </a:xfrm>
                  <a:prstGeom prst="rect">
                    <a:avLst/>
                  </a:prstGeom>
                  <a:blipFill>
                    <a:blip r:embed="rId1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F62AB965-D3A1-4768-BBF0-555433AAE593}"/>
                      </a:ext>
                    </a:extLst>
                  </p:cNvPr>
                  <p:cNvSpPr txBox="1"/>
                  <p:nvPr/>
                </p:nvSpPr>
                <p:spPr>
                  <a:xfrm>
                    <a:off x="9240336" y="3961830"/>
                    <a:ext cx="27713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rPr>
                            <m:t>2</m:t>
                          </m:r>
                        </m:oMath>
                      </m:oMathPara>
                    </a14:m>
                    <a:endParaRPr lang="en-SG" sz="1200" dirty="0"/>
                  </a:p>
                </p:txBody>
              </p:sp>
            </mc:Choice>
            <mc:Fallback xmlns="">
              <p:sp>
                <p:nvSpPr>
                  <p:cNvPr id="95" name="TextBox 94">
                    <a:extLst>
                      <a:ext uri="{FF2B5EF4-FFF2-40B4-BE49-F238E27FC236}">
                        <a16:creationId xmlns:a16="http://schemas.microsoft.com/office/drawing/2014/main" id="{F62AB965-D3A1-4768-BBF0-555433AAE593}"/>
                      </a:ext>
                    </a:extLst>
                  </p:cNvPr>
                  <p:cNvSpPr txBox="1">
                    <a:spLocks noRot="1" noChangeAspect="1" noMove="1" noResize="1" noEditPoints="1" noAdjustHandles="1" noChangeArrowheads="1" noChangeShapeType="1" noTextEdit="1"/>
                  </p:cNvSpPr>
                  <p:nvPr/>
                </p:nvSpPr>
                <p:spPr>
                  <a:xfrm>
                    <a:off x="9240336" y="3961830"/>
                    <a:ext cx="277132" cy="276999"/>
                  </a:xfrm>
                  <a:prstGeom prst="rect">
                    <a:avLst/>
                  </a:prstGeom>
                  <a:blipFill>
                    <a:blip r:embed="rId13"/>
                    <a:stretch>
                      <a:fillRect/>
                    </a:stretch>
                  </a:blipFill>
                </p:spPr>
                <p:txBody>
                  <a:bodyPr/>
                  <a:lstStyle/>
                  <a:p>
                    <a:r>
                      <a:rPr lang="en-SG">
                        <a:noFill/>
                      </a:rPr>
                      <a:t> </a:t>
                    </a:r>
                  </a:p>
                </p:txBody>
              </p:sp>
            </mc:Fallback>
          </mc:AlternateContent>
        </p:grpSp>
        <p:grpSp>
          <p:nvGrpSpPr>
            <p:cNvPr id="17" name="Group 16">
              <a:extLst>
                <a:ext uri="{FF2B5EF4-FFF2-40B4-BE49-F238E27FC236}">
                  <a16:creationId xmlns:a16="http://schemas.microsoft.com/office/drawing/2014/main" id="{833AC067-C58D-4468-A22E-1863C309CF12}"/>
                </a:ext>
              </a:extLst>
            </p:cNvPr>
            <p:cNvGrpSpPr/>
            <p:nvPr/>
          </p:nvGrpSpPr>
          <p:grpSpPr>
            <a:xfrm>
              <a:off x="4574424" y="3523009"/>
              <a:ext cx="691763" cy="1524173"/>
              <a:chOff x="10476698" y="3289127"/>
              <a:chExt cx="691763" cy="1524173"/>
            </a:xfrm>
          </p:grpSpPr>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F4EC14CA-AA3D-4F6F-B8F9-D22E25402EB6}"/>
                      </a:ext>
                    </a:extLst>
                  </p:cNvPr>
                  <p:cNvSpPr txBox="1"/>
                  <p:nvPr/>
                </p:nvSpPr>
                <p:spPr>
                  <a:xfrm>
                    <a:off x="10589556" y="3289127"/>
                    <a:ext cx="4660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𝐵</m:t>
                          </m:r>
                        </m:oMath>
                      </m:oMathPara>
                    </a14:m>
                    <a:endParaRPr lang="en-SG" dirty="0"/>
                  </a:p>
                </p:txBody>
              </p:sp>
            </mc:Choice>
            <mc:Fallback xmlns="">
              <p:sp>
                <p:nvSpPr>
                  <p:cNvPr id="97" name="TextBox 96">
                    <a:extLst>
                      <a:ext uri="{FF2B5EF4-FFF2-40B4-BE49-F238E27FC236}">
                        <a16:creationId xmlns:a16="http://schemas.microsoft.com/office/drawing/2014/main" id="{F4EC14CA-AA3D-4F6F-B8F9-D22E25402EB6}"/>
                      </a:ext>
                    </a:extLst>
                  </p:cNvPr>
                  <p:cNvSpPr txBox="1">
                    <a:spLocks noRot="1" noChangeAspect="1" noMove="1" noResize="1" noEditPoints="1" noAdjustHandles="1" noChangeArrowheads="1" noChangeShapeType="1" noTextEdit="1"/>
                  </p:cNvSpPr>
                  <p:nvPr/>
                </p:nvSpPr>
                <p:spPr>
                  <a:xfrm>
                    <a:off x="10589556" y="3289127"/>
                    <a:ext cx="466047" cy="369332"/>
                  </a:xfrm>
                  <a:prstGeom prst="rect">
                    <a:avLst/>
                  </a:prstGeom>
                  <a:blipFill>
                    <a:blip r:embed="rId14"/>
                    <a:stretch>
                      <a:fillRect/>
                    </a:stretch>
                  </a:blipFill>
                </p:spPr>
                <p:txBody>
                  <a:bodyPr/>
                  <a:lstStyle/>
                  <a:p>
                    <a:r>
                      <a:rPr lang="en-SG">
                        <a:noFill/>
                      </a:rPr>
                      <a:t> </a:t>
                    </a:r>
                  </a:p>
                </p:txBody>
              </p:sp>
            </mc:Fallback>
          </mc:AlternateContent>
          <p:sp>
            <p:nvSpPr>
              <p:cNvPr id="98" name="Oval 97">
                <a:extLst>
                  <a:ext uri="{FF2B5EF4-FFF2-40B4-BE49-F238E27FC236}">
                    <a16:creationId xmlns:a16="http://schemas.microsoft.com/office/drawing/2014/main" id="{E2508184-BB44-48C4-9372-AFBD9886DBF0}"/>
                  </a:ext>
                </a:extLst>
              </p:cNvPr>
              <p:cNvSpPr/>
              <p:nvPr/>
            </p:nvSpPr>
            <p:spPr>
              <a:xfrm>
                <a:off x="10476698" y="3641378"/>
                <a:ext cx="691763" cy="11719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99" name="Group 98">
                <a:extLst>
                  <a:ext uri="{FF2B5EF4-FFF2-40B4-BE49-F238E27FC236}">
                    <a16:creationId xmlns:a16="http://schemas.microsoft.com/office/drawing/2014/main" id="{F22A6115-4876-4F42-9A0C-965AAA147AAF}"/>
                  </a:ext>
                </a:extLst>
              </p:cNvPr>
              <p:cNvGrpSpPr/>
              <p:nvPr/>
            </p:nvGrpSpPr>
            <p:grpSpPr>
              <a:xfrm>
                <a:off x="10732733" y="4063602"/>
                <a:ext cx="76693" cy="598537"/>
                <a:chOff x="9494778" y="4063602"/>
                <a:chExt cx="60348" cy="598537"/>
              </a:xfrm>
            </p:grpSpPr>
            <p:sp>
              <p:nvSpPr>
                <p:cNvPr id="104" name="Oval 103">
                  <a:extLst>
                    <a:ext uri="{FF2B5EF4-FFF2-40B4-BE49-F238E27FC236}">
                      <a16:creationId xmlns:a16="http://schemas.microsoft.com/office/drawing/2014/main" id="{1EF72578-BA74-43BB-8B65-FE875F412A03}"/>
                    </a:ext>
                  </a:extLst>
                </p:cNvPr>
                <p:cNvSpPr/>
                <p:nvPr/>
              </p:nvSpPr>
              <p:spPr>
                <a:xfrm>
                  <a:off x="9494778" y="4063602"/>
                  <a:ext cx="60348" cy="741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Oval 104">
                  <a:extLst>
                    <a:ext uri="{FF2B5EF4-FFF2-40B4-BE49-F238E27FC236}">
                      <a16:creationId xmlns:a16="http://schemas.microsoft.com/office/drawing/2014/main" id="{47B46E52-E63B-41F5-83C6-DD2FBB56FD4D}"/>
                    </a:ext>
                  </a:extLst>
                </p:cNvPr>
                <p:cNvSpPr/>
                <p:nvPr/>
              </p:nvSpPr>
              <p:spPr>
                <a:xfrm>
                  <a:off x="9494778" y="4340262"/>
                  <a:ext cx="60348" cy="741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Oval 105">
                  <a:extLst>
                    <a:ext uri="{FF2B5EF4-FFF2-40B4-BE49-F238E27FC236}">
                      <a16:creationId xmlns:a16="http://schemas.microsoft.com/office/drawing/2014/main" id="{779C1974-7D43-46CD-A1AA-229A25F945F6}"/>
                    </a:ext>
                  </a:extLst>
                </p:cNvPr>
                <p:cNvSpPr/>
                <p:nvPr/>
              </p:nvSpPr>
              <p:spPr>
                <a:xfrm>
                  <a:off x="9494778" y="4588004"/>
                  <a:ext cx="60348" cy="741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5FE42002-26B6-4B5F-8E57-981A54596BDB}"/>
                      </a:ext>
                    </a:extLst>
                  </p:cNvPr>
                  <p:cNvSpPr txBox="1"/>
                  <p:nvPr/>
                </p:nvSpPr>
                <p:spPr>
                  <a:xfrm>
                    <a:off x="10596113" y="3641378"/>
                    <a:ext cx="34993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100" name="TextBox 99">
                    <a:extLst>
                      <a:ext uri="{FF2B5EF4-FFF2-40B4-BE49-F238E27FC236}">
                        <a16:creationId xmlns:a16="http://schemas.microsoft.com/office/drawing/2014/main" id="{5FE42002-26B6-4B5F-8E57-981A54596BDB}"/>
                      </a:ext>
                    </a:extLst>
                  </p:cNvPr>
                  <p:cNvSpPr txBox="1">
                    <a:spLocks noRot="1" noChangeAspect="1" noMove="1" noResize="1" noEditPoints="1" noAdjustHandles="1" noChangeArrowheads="1" noChangeShapeType="1" noTextEdit="1"/>
                  </p:cNvSpPr>
                  <p:nvPr/>
                </p:nvSpPr>
                <p:spPr>
                  <a:xfrm>
                    <a:off x="10596113" y="3641378"/>
                    <a:ext cx="349932" cy="461665"/>
                  </a:xfrm>
                  <a:prstGeom prst="rect">
                    <a:avLst/>
                  </a:prstGeom>
                  <a:blipFill>
                    <a:blip r:embed="rId15"/>
                    <a:stretch>
                      <a:fillRect/>
                    </a:stretch>
                  </a:blipFill>
                </p:spPr>
                <p:txBody>
                  <a:bodyPr/>
                  <a:lstStyle/>
                  <a:p>
                    <a:r>
                      <a:rPr lang="en-SG">
                        <a:noFill/>
                      </a:rPr>
                      <a:t> </a:t>
                    </a:r>
                  </a:p>
                </p:txBody>
              </p:sp>
            </mc:Fallback>
          </mc:AlternateContent>
          <p:grpSp>
            <p:nvGrpSpPr>
              <p:cNvPr id="16" name="Group 15">
                <a:extLst>
                  <a:ext uri="{FF2B5EF4-FFF2-40B4-BE49-F238E27FC236}">
                    <a16:creationId xmlns:a16="http://schemas.microsoft.com/office/drawing/2014/main" id="{ABAFEA1C-24AE-4AF5-A094-4D72537ABBA5}"/>
                  </a:ext>
                </a:extLst>
              </p:cNvPr>
              <p:cNvGrpSpPr/>
              <p:nvPr/>
            </p:nvGrpSpPr>
            <p:grpSpPr>
              <a:xfrm>
                <a:off x="10759994" y="3961830"/>
                <a:ext cx="277132" cy="794532"/>
                <a:chOff x="10798246" y="3961830"/>
                <a:chExt cx="277132" cy="794532"/>
              </a:xfrm>
            </p:grpSpPr>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FD5AB38D-7E81-49FA-8E62-2407206D98E9}"/>
                        </a:ext>
                      </a:extLst>
                    </p:cNvPr>
                    <p:cNvSpPr txBox="1"/>
                    <p:nvPr/>
                  </p:nvSpPr>
                  <p:spPr>
                    <a:xfrm>
                      <a:off x="10798246" y="4479363"/>
                      <a:ext cx="27713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𝑏</m:t>
                                </m:r>
                              </m:e>
                              <m:sub>
                                <m:r>
                                  <a:rPr lang="en-US" sz="1200" i="1">
                                    <a:latin typeface="Cambria Math" panose="02040503050406030204" pitchFamily="18" charset="0"/>
                                  </a:rPr>
                                  <m:t>0</m:t>
                                </m:r>
                              </m:sub>
                            </m:sSub>
                          </m:oMath>
                        </m:oMathPara>
                      </a14:m>
                      <a:endParaRPr lang="en-SG" sz="1200" dirty="0"/>
                    </a:p>
                  </p:txBody>
                </p:sp>
              </mc:Choice>
              <mc:Fallback xmlns="">
                <p:sp>
                  <p:nvSpPr>
                    <p:cNvPr id="101" name="TextBox 100">
                      <a:extLst>
                        <a:ext uri="{FF2B5EF4-FFF2-40B4-BE49-F238E27FC236}">
                          <a16:creationId xmlns:a16="http://schemas.microsoft.com/office/drawing/2014/main" id="{FD5AB38D-7E81-49FA-8E62-2407206D98E9}"/>
                        </a:ext>
                      </a:extLst>
                    </p:cNvPr>
                    <p:cNvSpPr txBox="1">
                      <a:spLocks noRot="1" noChangeAspect="1" noMove="1" noResize="1" noEditPoints="1" noAdjustHandles="1" noChangeArrowheads="1" noChangeShapeType="1" noTextEdit="1"/>
                    </p:cNvSpPr>
                    <p:nvPr/>
                  </p:nvSpPr>
                  <p:spPr>
                    <a:xfrm>
                      <a:off x="10798246" y="4479363"/>
                      <a:ext cx="277132" cy="276999"/>
                    </a:xfrm>
                    <a:prstGeom prst="rect">
                      <a:avLst/>
                    </a:prstGeom>
                    <a:blipFill>
                      <a:blip r:embed="rId1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A784B321-C711-4EEF-8B45-ED37BD92F426}"/>
                        </a:ext>
                      </a:extLst>
                    </p:cNvPr>
                    <p:cNvSpPr txBox="1"/>
                    <p:nvPr/>
                  </p:nvSpPr>
                  <p:spPr>
                    <a:xfrm>
                      <a:off x="10798246" y="4238829"/>
                      <a:ext cx="27713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𝑏</m:t>
                                </m:r>
                              </m:e>
                              <m:sub>
                                <m:r>
                                  <a:rPr lang="en-US" sz="1200" b="0" i="1" smtClean="0">
                                    <a:latin typeface="Cambria Math" panose="02040503050406030204" pitchFamily="18" charset="0"/>
                                  </a:rPr>
                                  <m:t>1</m:t>
                                </m:r>
                              </m:sub>
                            </m:sSub>
                          </m:oMath>
                        </m:oMathPara>
                      </a14:m>
                      <a:endParaRPr lang="en-SG" sz="1200" dirty="0"/>
                    </a:p>
                  </p:txBody>
                </p:sp>
              </mc:Choice>
              <mc:Fallback xmlns="">
                <p:sp>
                  <p:nvSpPr>
                    <p:cNvPr id="102" name="TextBox 101">
                      <a:extLst>
                        <a:ext uri="{FF2B5EF4-FFF2-40B4-BE49-F238E27FC236}">
                          <a16:creationId xmlns:a16="http://schemas.microsoft.com/office/drawing/2014/main" id="{A784B321-C711-4EEF-8B45-ED37BD92F426}"/>
                        </a:ext>
                      </a:extLst>
                    </p:cNvPr>
                    <p:cNvSpPr txBox="1">
                      <a:spLocks noRot="1" noChangeAspect="1" noMove="1" noResize="1" noEditPoints="1" noAdjustHandles="1" noChangeArrowheads="1" noChangeShapeType="1" noTextEdit="1"/>
                    </p:cNvSpPr>
                    <p:nvPr/>
                  </p:nvSpPr>
                  <p:spPr>
                    <a:xfrm>
                      <a:off x="10798246" y="4238829"/>
                      <a:ext cx="277132" cy="276999"/>
                    </a:xfrm>
                    <a:prstGeom prst="rect">
                      <a:avLst/>
                    </a:prstGeom>
                    <a:blipFill>
                      <a:blip r:embed="rId1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5F5666A8-9B0B-401D-BAC6-82E7CC8B5EAD}"/>
                        </a:ext>
                      </a:extLst>
                    </p:cNvPr>
                    <p:cNvSpPr txBox="1"/>
                    <p:nvPr/>
                  </p:nvSpPr>
                  <p:spPr>
                    <a:xfrm>
                      <a:off x="10798246" y="3961830"/>
                      <a:ext cx="27713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𝑏</m:t>
                                </m:r>
                              </m:e>
                              <m:sub>
                                <m:r>
                                  <a:rPr lang="en-US" sz="1200" b="0" i="1" smtClean="0">
                                    <a:latin typeface="Cambria Math" panose="02040503050406030204" pitchFamily="18" charset="0"/>
                                  </a:rPr>
                                  <m:t>2</m:t>
                                </m:r>
                              </m:sub>
                            </m:sSub>
                          </m:oMath>
                        </m:oMathPara>
                      </a14:m>
                      <a:endParaRPr lang="en-SG" sz="1200" dirty="0"/>
                    </a:p>
                  </p:txBody>
                </p:sp>
              </mc:Choice>
              <mc:Fallback xmlns="">
                <p:sp>
                  <p:nvSpPr>
                    <p:cNvPr id="103" name="TextBox 102">
                      <a:extLst>
                        <a:ext uri="{FF2B5EF4-FFF2-40B4-BE49-F238E27FC236}">
                          <a16:creationId xmlns:a16="http://schemas.microsoft.com/office/drawing/2014/main" id="{5F5666A8-9B0B-401D-BAC6-82E7CC8B5EAD}"/>
                        </a:ext>
                      </a:extLst>
                    </p:cNvPr>
                    <p:cNvSpPr txBox="1">
                      <a:spLocks noRot="1" noChangeAspect="1" noMove="1" noResize="1" noEditPoints="1" noAdjustHandles="1" noChangeArrowheads="1" noChangeShapeType="1" noTextEdit="1"/>
                    </p:cNvSpPr>
                    <p:nvPr/>
                  </p:nvSpPr>
                  <p:spPr>
                    <a:xfrm>
                      <a:off x="10798246" y="3961830"/>
                      <a:ext cx="277132" cy="276999"/>
                    </a:xfrm>
                    <a:prstGeom prst="rect">
                      <a:avLst/>
                    </a:prstGeom>
                    <a:blipFill>
                      <a:blip r:embed="rId18"/>
                      <a:stretch>
                        <a:fillRect/>
                      </a:stretch>
                    </a:blipFill>
                  </p:spPr>
                  <p:txBody>
                    <a:bodyPr/>
                    <a:lstStyle/>
                    <a:p>
                      <a:r>
                        <a:rPr lang="en-SG">
                          <a:noFill/>
                        </a:rPr>
                        <a:t> </a:t>
                      </a:r>
                    </a:p>
                  </p:txBody>
                </p:sp>
              </mc:Fallback>
            </mc:AlternateContent>
          </p:grpSp>
        </p:grpSp>
        <p:grpSp>
          <p:nvGrpSpPr>
            <p:cNvPr id="18" name="Group 17">
              <a:extLst>
                <a:ext uri="{FF2B5EF4-FFF2-40B4-BE49-F238E27FC236}">
                  <a16:creationId xmlns:a16="http://schemas.microsoft.com/office/drawing/2014/main" id="{453B8407-B243-4B21-A556-5314EB84D90D}"/>
                </a:ext>
              </a:extLst>
            </p:cNvPr>
            <p:cNvGrpSpPr/>
            <p:nvPr/>
          </p:nvGrpSpPr>
          <p:grpSpPr>
            <a:xfrm>
              <a:off x="4078929" y="4334211"/>
              <a:ext cx="706983" cy="524448"/>
              <a:chOff x="9627948" y="4100329"/>
              <a:chExt cx="706983" cy="524448"/>
            </a:xfrm>
          </p:grpSpPr>
          <p:cxnSp>
            <p:nvCxnSpPr>
              <p:cNvPr id="90" name="Straight Arrow Connector 89">
                <a:extLst>
                  <a:ext uri="{FF2B5EF4-FFF2-40B4-BE49-F238E27FC236}">
                    <a16:creationId xmlns:a16="http://schemas.microsoft.com/office/drawing/2014/main" id="{E487083E-1495-47A6-98D0-AEE83F97A25B}"/>
                  </a:ext>
                </a:extLst>
              </p:cNvPr>
              <p:cNvCxnSpPr>
                <a:cxnSpLocks/>
              </p:cNvCxnSpPr>
              <p:nvPr/>
            </p:nvCxnSpPr>
            <p:spPr>
              <a:xfrm>
                <a:off x="9627950" y="4100329"/>
                <a:ext cx="706981" cy="0"/>
              </a:xfrm>
              <a:prstGeom prst="straightConnector1">
                <a:avLst/>
              </a:prstGeom>
              <a:ln w="1905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2A0D26E5-900A-4E2C-9FEA-5EF859E83C10}"/>
                  </a:ext>
                </a:extLst>
              </p:cNvPr>
              <p:cNvCxnSpPr>
                <a:cxnSpLocks/>
              </p:cNvCxnSpPr>
              <p:nvPr/>
            </p:nvCxnSpPr>
            <p:spPr>
              <a:xfrm>
                <a:off x="9627949" y="4355769"/>
                <a:ext cx="706981" cy="0"/>
              </a:xfrm>
              <a:prstGeom prst="straightConnector1">
                <a:avLst/>
              </a:prstGeom>
              <a:ln w="1905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A468AA5-8BF8-4EF6-B9E7-E0F35E80676A}"/>
                  </a:ext>
                </a:extLst>
              </p:cNvPr>
              <p:cNvCxnSpPr>
                <a:cxnSpLocks/>
              </p:cNvCxnSpPr>
              <p:nvPr/>
            </p:nvCxnSpPr>
            <p:spPr>
              <a:xfrm>
                <a:off x="9627948" y="4624777"/>
                <a:ext cx="706981" cy="0"/>
              </a:xfrm>
              <a:prstGeom prst="straightConnector1">
                <a:avLst/>
              </a:prstGeom>
              <a:ln w="1905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61" name="Oval 60">
            <a:extLst>
              <a:ext uri="{FF2B5EF4-FFF2-40B4-BE49-F238E27FC236}">
                <a16:creationId xmlns:a16="http://schemas.microsoft.com/office/drawing/2014/main" id="{F71EEC38-11AE-4FE6-AB8C-5A98D93FB637}"/>
              </a:ext>
            </a:extLst>
          </p:cNvPr>
          <p:cNvSpPr/>
          <p:nvPr/>
        </p:nvSpPr>
        <p:spPr>
          <a:xfrm>
            <a:off x="4237741" y="279391"/>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a:extLst>
              <a:ext uri="{FF2B5EF4-FFF2-40B4-BE49-F238E27FC236}">
                <a16:creationId xmlns:a16="http://schemas.microsoft.com/office/drawing/2014/main" id="{FA7E5BDA-41DE-4B68-BDFB-29CB3798E97B}"/>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6055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dissolve">
                                      <p:cBhvr>
                                        <p:cTn id="12" dur="500"/>
                                        <p:tgtEl>
                                          <p:spTgt spid="5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dissolv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09"/>
                                        </p:tgtEl>
                                        <p:attrNameLst>
                                          <p:attrName>style.visibility</p:attrName>
                                        </p:attrNameLst>
                                      </p:cBhvr>
                                      <p:to>
                                        <p:strVal val="visible"/>
                                      </p:to>
                                    </p:set>
                                    <p:animEffect transition="in" filter="dissolve">
                                      <p:cBhvr>
                                        <p:cTn id="20"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8" grpId="0"/>
      <p:bldP spid="6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5913" algn="l"/>
                <a:tab pos="655002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dirty="0">
                <a:solidFill>
                  <a:schemeClr val="bg1"/>
                </a:solidFill>
              </a:rPr>
              <a:t>Countably Infinite	</a:t>
            </a:r>
            <a:r>
              <a:rPr lang="en-SG" sz="1200" b="1" dirty="0">
                <a:solidFill>
                  <a:schemeClr val="accent4">
                    <a:lumMod val="40000"/>
                    <a:lumOff val="60000"/>
                  </a:schemeClr>
                </a:solidFill>
              </a:rPr>
              <a:t>Countability via Sequences</a:t>
            </a:r>
            <a:r>
              <a:rPr lang="en-SG" sz="1200" dirty="0">
                <a:solidFill>
                  <a:schemeClr val="bg1"/>
                </a:solidFill>
              </a:rPr>
              <a:t>	Larger Infinities</a:t>
            </a:r>
            <a:endParaRPr lang="en-SG" sz="1050" b="1" dirty="0">
              <a:solidFill>
                <a:schemeClr val="accent4">
                  <a:lumMod val="40000"/>
                  <a:lumOff val="60000"/>
                </a:schemeClr>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21" name="Oval 20">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8DBA552F-6936-4340-85E3-A7B97C209095}"/>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81238C3B-C837-48A4-9FE5-F2571DF51F4F}"/>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0C8803B2-C12C-4861-9655-7F3BC8D5608F}"/>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5E9AF513-B28F-4985-B852-0DACA642F1F2}"/>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327D09B4-919B-4F72-9298-BCD3E633195B}"/>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94C77048-B3E7-4105-9D24-E478E5FF982E}"/>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D4B188EA-CCFB-47D7-B3AD-CCB9FF39AD1C}"/>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E6ECFC36-33B7-4234-870C-7E802B04DC1D}"/>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F4A1F452-141F-4394-870A-E95EA3E96100}"/>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53" name="Group 52">
            <a:extLst>
              <a:ext uri="{FF2B5EF4-FFF2-40B4-BE49-F238E27FC236}">
                <a16:creationId xmlns:a16="http://schemas.microsoft.com/office/drawing/2014/main" id="{3B6D7B64-38C6-42FB-81A5-B205F4D244A7}"/>
              </a:ext>
            </a:extLst>
          </p:cNvPr>
          <p:cNvGrpSpPr/>
          <p:nvPr/>
        </p:nvGrpSpPr>
        <p:grpSpPr>
          <a:xfrm>
            <a:off x="369739" y="833563"/>
            <a:ext cx="8145611" cy="1259452"/>
            <a:chOff x="993227" y="4569959"/>
            <a:chExt cx="8008955" cy="1253452"/>
          </a:xfrm>
        </p:grpSpPr>
        <p:sp>
          <p:nvSpPr>
            <p:cNvPr id="54" name="Rectangle 53">
              <a:extLst>
                <a:ext uri="{FF2B5EF4-FFF2-40B4-BE49-F238E27FC236}">
                  <a16:creationId xmlns:a16="http://schemas.microsoft.com/office/drawing/2014/main" id="{572E4314-3BDF-46B5-A0A7-AC1E483353E3}"/>
                </a:ext>
              </a:extLst>
            </p:cNvPr>
            <p:cNvSpPr/>
            <p:nvPr/>
          </p:nvSpPr>
          <p:spPr>
            <a:xfrm>
              <a:off x="993228" y="4598518"/>
              <a:ext cx="8008954" cy="1224893"/>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a:extLst>
                <a:ext uri="{FF2B5EF4-FFF2-40B4-BE49-F238E27FC236}">
                  <a16:creationId xmlns:a16="http://schemas.microsoft.com/office/drawing/2014/main" id="{8F9D54DF-6075-48B4-A630-4770F2CAC32E}"/>
                </a:ext>
              </a:extLst>
            </p:cNvPr>
            <p:cNvSpPr/>
            <p:nvPr/>
          </p:nvSpPr>
          <p:spPr>
            <a:xfrm>
              <a:off x="993227" y="4598517"/>
              <a:ext cx="8008953" cy="37384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6" name="TextBox 55">
              <a:extLst>
                <a:ext uri="{FF2B5EF4-FFF2-40B4-BE49-F238E27FC236}">
                  <a16:creationId xmlns:a16="http://schemas.microsoft.com/office/drawing/2014/main" id="{02D41D46-CFAB-4D93-AD30-D64AFDA006F6}"/>
                </a:ext>
              </a:extLst>
            </p:cNvPr>
            <p:cNvSpPr txBox="1"/>
            <p:nvPr/>
          </p:nvSpPr>
          <p:spPr>
            <a:xfrm>
              <a:off x="1109374" y="4569959"/>
              <a:ext cx="7056040" cy="430887"/>
            </a:xfrm>
            <a:prstGeom prst="rect">
              <a:avLst/>
            </a:prstGeom>
            <a:noFill/>
          </p:spPr>
          <p:txBody>
            <a:bodyPr wrap="square" rtlCol="0">
              <a:spAutoFit/>
            </a:bodyPr>
            <a:lstStyle/>
            <a:p>
              <a:r>
                <a:rPr lang="en-SG" sz="2200" dirty="0">
                  <a:solidFill>
                    <a:schemeClr val="bg1"/>
                  </a:solidFill>
                </a:rPr>
                <a:t>Proposition 9.1</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B3D2BF4-CA75-4CBC-9371-82F08E1730AB}"/>
                    </a:ext>
                  </a:extLst>
                </p:cNvPr>
                <p:cNvSpPr txBox="1"/>
                <p:nvPr/>
              </p:nvSpPr>
              <p:spPr>
                <a:xfrm>
                  <a:off x="1087761" y="4967782"/>
                  <a:ext cx="7914419" cy="791692"/>
                </a:xfrm>
                <a:prstGeom prst="rect">
                  <a:avLst/>
                </a:prstGeom>
                <a:noFill/>
              </p:spPr>
              <p:txBody>
                <a:bodyPr wrap="square" rtlCol="0">
                  <a:spAutoFit/>
                </a:bodyPr>
                <a:lstStyle/>
                <a:p>
                  <a:pPr>
                    <a:spcAft>
                      <a:spcPts val="600"/>
                    </a:spcAft>
                  </a:pPr>
                  <a:r>
                    <a:rPr lang="en-US" sz="2200" dirty="0"/>
                    <a:t>An infinite set </a:t>
                  </a:r>
                  <a14:m>
                    <m:oMath xmlns:m="http://schemas.openxmlformats.org/officeDocument/2006/math">
                      <m:r>
                        <a:rPr lang="en-US" sz="2200" i="1" dirty="0" smtClean="0">
                          <a:latin typeface="Cambria Math" panose="02040503050406030204" pitchFamily="18" charset="0"/>
                        </a:rPr>
                        <m:t>𝐵</m:t>
                      </m:r>
                    </m:oMath>
                  </a14:m>
                  <a:r>
                    <a:rPr lang="en-US" sz="2200" dirty="0"/>
                    <a:t> is countable if and only if there is a sequence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r>
                    <a:rPr lang="en-US" sz="2200" dirty="0"/>
                    <a:t> in which every element of </a:t>
                  </a:r>
                  <a14:m>
                    <m:oMath xmlns:m="http://schemas.openxmlformats.org/officeDocument/2006/math">
                      <m:r>
                        <a:rPr lang="en-US" sz="2200" i="1" dirty="0" smtClean="0">
                          <a:latin typeface="Cambria Math" panose="02040503050406030204" pitchFamily="18" charset="0"/>
                        </a:rPr>
                        <m:t>𝐵</m:t>
                      </m:r>
                    </m:oMath>
                  </a14:m>
                  <a:r>
                    <a:rPr lang="en-US" sz="2200" dirty="0"/>
                    <a:t> appears </a:t>
                  </a:r>
                  <a:r>
                    <a:rPr lang="en-US" sz="2200" dirty="0">
                      <a:solidFill>
                        <a:srgbClr val="C00000"/>
                      </a:solidFill>
                    </a:rPr>
                    <a:t>exactly once</a:t>
                  </a:r>
                  <a:r>
                    <a:rPr lang="en-US" sz="2200" dirty="0"/>
                    <a:t>. </a:t>
                  </a:r>
                  <a:endParaRPr lang="en-SG" sz="2200" dirty="0"/>
                </a:p>
              </p:txBody>
            </p:sp>
          </mc:Choice>
          <mc:Fallback xmlns="">
            <p:sp>
              <p:nvSpPr>
                <p:cNvPr id="57" name="TextBox 56">
                  <a:extLst>
                    <a:ext uri="{FF2B5EF4-FFF2-40B4-BE49-F238E27FC236}">
                      <a16:creationId xmlns:a16="http://schemas.microsoft.com/office/drawing/2014/main" id="{CB3D2BF4-CA75-4CBC-9371-82F08E1730AB}"/>
                    </a:ext>
                  </a:extLst>
                </p:cNvPr>
                <p:cNvSpPr txBox="1">
                  <a:spLocks noRot="1" noChangeAspect="1" noMove="1" noResize="1" noEditPoints="1" noAdjustHandles="1" noChangeArrowheads="1" noChangeShapeType="1" noTextEdit="1"/>
                </p:cNvSpPr>
                <p:nvPr/>
              </p:nvSpPr>
              <p:spPr>
                <a:xfrm>
                  <a:off x="1087761" y="4967782"/>
                  <a:ext cx="7914419" cy="791692"/>
                </a:xfrm>
                <a:prstGeom prst="rect">
                  <a:avLst/>
                </a:prstGeom>
                <a:blipFill>
                  <a:blip r:embed="rId3"/>
                  <a:stretch>
                    <a:fillRect l="-984" t="-4580" r="-908" b="-14504"/>
                  </a:stretch>
                </a:blipFill>
              </p:spPr>
              <p:txBody>
                <a:bodyPr/>
                <a:lstStyle/>
                <a:p>
                  <a:r>
                    <a:rPr lang="en-SG">
                      <a:noFill/>
                    </a:rPr>
                    <a:t> </a:t>
                  </a:r>
                </a:p>
              </p:txBody>
            </p:sp>
          </mc:Fallback>
        </mc:AlternateContent>
      </p:grpSp>
      <p:grpSp>
        <p:nvGrpSpPr>
          <p:cNvPr id="61" name="Group 60">
            <a:extLst>
              <a:ext uri="{FF2B5EF4-FFF2-40B4-BE49-F238E27FC236}">
                <a16:creationId xmlns:a16="http://schemas.microsoft.com/office/drawing/2014/main" id="{207F220E-03B2-4F0B-9239-82207610E646}"/>
              </a:ext>
            </a:extLst>
          </p:cNvPr>
          <p:cNvGrpSpPr/>
          <p:nvPr/>
        </p:nvGrpSpPr>
        <p:grpSpPr>
          <a:xfrm>
            <a:off x="369738" y="2214757"/>
            <a:ext cx="8145611" cy="1259452"/>
            <a:chOff x="993227" y="4569959"/>
            <a:chExt cx="8008955" cy="1253452"/>
          </a:xfrm>
        </p:grpSpPr>
        <p:sp>
          <p:nvSpPr>
            <p:cNvPr id="62" name="Rectangle 61">
              <a:extLst>
                <a:ext uri="{FF2B5EF4-FFF2-40B4-BE49-F238E27FC236}">
                  <a16:creationId xmlns:a16="http://schemas.microsoft.com/office/drawing/2014/main" id="{04374347-526C-4D95-94A0-266D70703A0A}"/>
                </a:ext>
              </a:extLst>
            </p:cNvPr>
            <p:cNvSpPr/>
            <p:nvPr/>
          </p:nvSpPr>
          <p:spPr>
            <a:xfrm>
              <a:off x="993228" y="4598518"/>
              <a:ext cx="8008954" cy="1224893"/>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3" name="Rectangle 62">
              <a:extLst>
                <a:ext uri="{FF2B5EF4-FFF2-40B4-BE49-F238E27FC236}">
                  <a16:creationId xmlns:a16="http://schemas.microsoft.com/office/drawing/2014/main" id="{522747E4-ABB7-47C8-9591-4B7D3D77C1EB}"/>
                </a:ext>
              </a:extLst>
            </p:cNvPr>
            <p:cNvSpPr/>
            <p:nvPr/>
          </p:nvSpPr>
          <p:spPr>
            <a:xfrm>
              <a:off x="993227" y="4598517"/>
              <a:ext cx="8008953" cy="37384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4" name="TextBox 63">
              <a:extLst>
                <a:ext uri="{FF2B5EF4-FFF2-40B4-BE49-F238E27FC236}">
                  <a16:creationId xmlns:a16="http://schemas.microsoft.com/office/drawing/2014/main" id="{DF05FBF8-5E4E-4842-A08D-618E7AE371F2}"/>
                </a:ext>
              </a:extLst>
            </p:cNvPr>
            <p:cNvSpPr txBox="1"/>
            <p:nvPr/>
          </p:nvSpPr>
          <p:spPr>
            <a:xfrm>
              <a:off x="1109374" y="4569959"/>
              <a:ext cx="7056040" cy="430887"/>
            </a:xfrm>
            <a:prstGeom prst="rect">
              <a:avLst/>
            </a:prstGeom>
            <a:noFill/>
          </p:spPr>
          <p:txBody>
            <a:bodyPr wrap="square" rtlCol="0">
              <a:spAutoFit/>
            </a:bodyPr>
            <a:lstStyle/>
            <a:p>
              <a:r>
                <a:rPr lang="en-SG" sz="2200" dirty="0">
                  <a:solidFill>
                    <a:schemeClr val="bg1"/>
                  </a:solidFill>
                </a:rPr>
                <a:t>Lemma 9.2: Countability via Sequence</a:t>
              </a: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9312B538-06F6-487E-8636-ABDBD53A8F8F}"/>
                    </a:ext>
                  </a:extLst>
                </p:cNvPr>
                <p:cNvSpPr txBox="1"/>
                <p:nvPr/>
              </p:nvSpPr>
              <p:spPr>
                <a:xfrm>
                  <a:off x="1087761" y="4967782"/>
                  <a:ext cx="7914419" cy="787920"/>
                </a:xfrm>
                <a:prstGeom prst="rect">
                  <a:avLst/>
                </a:prstGeom>
                <a:noFill/>
              </p:spPr>
              <p:txBody>
                <a:bodyPr wrap="square" rtlCol="0">
                  <a:spAutoFit/>
                </a:bodyPr>
                <a:lstStyle/>
                <a:p>
                  <a:pPr>
                    <a:spcAft>
                      <a:spcPts val="600"/>
                    </a:spcAft>
                  </a:pPr>
                  <a:r>
                    <a:rPr lang="en-US" sz="2200" dirty="0"/>
                    <a:t>An infinite set </a:t>
                  </a:r>
                  <a14:m>
                    <m:oMath xmlns:m="http://schemas.openxmlformats.org/officeDocument/2006/math">
                      <m:r>
                        <a:rPr lang="en-US" sz="2200" i="1" dirty="0" smtClean="0">
                          <a:latin typeface="Cambria Math" panose="02040503050406030204" pitchFamily="18" charset="0"/>
                        </a:rPr>
                        <m:t>𝐵</m:t>
                      </m:r>
                    </m:oMath>
                  </a14:m>
                  <a:r>
                    <a:rPr lang="en-US" sz="2200" dirty="0"/>
                    <a:t> is countable if and only if there is a sequence </a:t>
                  </a:r>
                  <a14:m>
                    <m:oMath xmlns:m="http://schemas.openxmlformats.org/officeDocument/2006/math">
                      <m:sSub>
                        <m:sSubPr>
                          <m:ctrlPr>
                            <a:rPr lang="en-US" sz="2400" i="1" smtClean="0">
                              <a:latin typeface="Cambria Math" panose="02040503050406030204" pitchFamily="18" charset="0"/>
                            </a:rPr>
                          </m:ctrlPr>
                        </m:sSubPr>
                        <m:e>
                          <m:r>
                            <a:rPr lang="en-SG" sz="2400" b="0" i="1" smtClean="0">
                              <a:latin typeface="Cambria Math" panose="02040503050406030204" pitchFamily="18" charset="0"/>
                            </a:rPr>
                            <m:t>𝑏</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SG" sz="2400" b="0" i="1" smtClean="0">
                              <a:latin typeface="Cambria Math" panose="02040503050406030204" pitchFamily="18" charset="0"/>
                            </a:rPr>
                            <m:t>𝑏</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SG"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oMath>
                  </a14:m>
                  <a:r>
                    <a:rPr lang="en-US" sz="2200" dirty="0"/>
                    <a:t> in which every element of </a:t>
                  </a:r>
                  <a14:m>
                    <m:oMath xmlns:m="http://schemas.openxmlformats.org/officeDocument/2006/math">
                      <m:r>
                        <a:rPr lang="en-US" sz="2200" i="1" dirty="0" smtClean="0">
                          <a:latin typeface="Cambria Math" panose="02040503050406030204" pitchFamily="18" charset="0"/>
                        </a:rPr>
                        <m:t>𝐵</m:t>
                      </m:r>
                    </m:oMath>
                  </a14:m>
                  <a:r>
                    <a:rPr lang="en-US" sz="2200" dirty="0"/>
                    <a:t> appears. </a:t>
                  </a:r>
                  <a:endParaRPr lang="en-SG" sz="2200" dirty="0"/>
                </a:p>
              </p:txBody>
            </p:sp>
          </mc:Choice>
          <mc:Fallback xmlns="">
            <p:sp>
              <p:nvSpPr>
                <p:cNvPr id="65" name="TextBox 64">
                  <a:extLst>
                    <a:ext uri="{FF2B5EF4-FFF2-40B4-BE49-F238E27FC236}">
                      <a16:creationId xmlns:a16="http://schemas.microsoft.com/office/drawing/2014/main" id="{9312B538-06F6-487E-8636-ABDBD53A8F8F}"/>
                    </a:ext>
                  </a:extLst>
                </p:cNvPr>
                <p:cNvSpPr txBox="1">
                  <a:spLocks noRot="1" noChangeAspect="1" noMove="1" noResize="1" noEditPoints="1" noAdjustHandles="1" noChangeArrowheads="1" noChangeShapeType="1" noTextEdit="1"/>
                </p:cNvSpPr>
                <p:nvPr/>
              </p:nvSpPr>
              <p:spPr>
                <a:xfrm>
                  <a:off x="1087761" y="4967782"/>
                  <a:ext cx="7914419" cy="787920"/>
                </a:xfrm>
                <a:prstGeom prst="rect">
                  <a:avLst/>
                </a:prstGeom>
                <a:blipFill>
                  <a:blip r:embed="rId4"/>
                  <a:stretch>
                    <a:fillRect l="-984" t="-5385" b="-14615"/>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BB3825B-01F1-4425-8C58-FBA72D003EF0}"/>
                  </a:ext>
                </a:extLst>
              </p:cNvPr>
              <p:cNvSpPr txBox="1"/>
              <p:nvPr/>
            </p:nvSpPr>
            <p:spPr>
              <a:xfrm>
                <a:off x="210153" y="3673239"/>
                <a:ext cx="8830646" cy="2893100"/>
              </a:xfrm>
              <a:prstGeom prst="rect">
                <a:avLst/>
              </a:prstGeom>
              <a:noFill/>
            </p:spPr>
            <p:txBody>
              <a:bodyPr wrap="square" rtlCol="0">
                <a:spAutoFit/>
              </a:bodyPr>
              <a:lstStyle/>
              <a:p>
                <a:r>
                  <a:rPr lang="en-US" sz="2200" dirty="0"/>
                  <a:t>Proof:</a:t>
                </a:r>
              </a:p>
              <a:p>
                <a:pPr marL="446088" indent="-446088"/>
                <a:r>
                  <a:rPr lang="en-US" sz="2000" dirty="0"/>
                  <a:t>1.	(“only if”) This follows directly from Proposition 9.1.</a:t>
                </a:r>
              </a:p>
              <a:p>
                <a:pPr marL="446088" indent="-446088"/>
                <a:r>
                  <a:rPr lang="en-SG" sz="2000" dirty="0"/>
                  <a:t>2.	(“if”)</a:t>
                </a:r>
              </a:p>
              <a:p>
                <a:pPr marL="808038" indent="-542925"/>
                <a:r>
                  <a:rPr lang="en-SG" sz="2000" dirty="0"/>
                  <a:t>2.1.	Let </a:t>
                </a:r>
                <a14:m>
                  <m:oMath xmlns:m="http://schemas.openxmlformats.org/officeDocument/2006/math">
                    <m:sSub>
                      <m:sSubPr>
                        <m:ctrlPr>
                          <a:rPr lang="en-US" sz="2000" i="1" smtClean="0">
                            <a:latin typeface="Cambria Math" panose="02040503050406030204" pitchFamily="18" charset="0"/>
                          </a:rPr>
                        </m:ctrlPr>
                      </m:sSubPr>
                      <m:e>
                        <m:r>
                          <a:rPr lang="en-SG" sz="2000" b="0" i="1" smtClean="0">
                            <a:latin typeface="Cambria Math" panose="02040503050406030204" pitchFamily="18" charset="0"/>
                          </a:rPr>
                          <m:t>𝑏</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SG" sz="2000" b="0" i="1" smtClean="0">
                            <a:latin typeface="Cambria Math" panose="02040503050406030204" pitchFamily="18" charset="0"/>
                          </a:rPr>
                          <m:t>𝑏</m:t>
                        </m:r>
                      </m:e>
                      <m:sub>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SG" sz="2000" b="0" i="1" smtClean="0">
                            <a:latin typeface="Cambria Math" panose="02040503050406030204" pitchFamily="18" charset="0"/>
                          </a:rPr>
                          <m:t>𝑏</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oMath>
                </a14:m>
                <a:r>
                  <a:rPr lang="en-SG" sz="2000" dirty="0"/>
                  <a:t> be a sequence in which every element of </a:t>
                </a:r>
                <a14:m>
                  <m:oMath xmlns:m="http://schemas.openxmlformats.org/officeDocument/2006/math">
                    <m:r>
                      <a:rPr lang="en-SG" sz="2000" i="1" dirty="0" smtClean="0">
                        <a:latin typeface="Cambria Math" panose="02040503050406030204" pitchFamily="18" charset="0"/>
                      </a:rPr>
                      <m:t>𝐵</m:t>
                    </m:r>
                  </m:oMath>
                </a14:m>
                <a:r>
                  <a:rPr lang="en-SG" sz="2000" dirty="0"/>
                  <a:t> appears.</a:t>
                </a:r>
              </a:p>
              <a:p>
                <a:pPr marL="808038" indent="-542925"/>
                <a:r>
                  <a:rPr lang="en-SG" sz="2000" dirty="0"/>
                  <a:t>2.2.	Remove those terms in the sequence that are not in </a:t>
                </a:r>
                <a14:m>
                  <m:oMath xmlns:m="http://schemas.openxmlformats.org/officeDocument/2006/math">
                    <m:r>
                      <a:rPr lang="en-SG" sz="2000" i="1" dirty="0" smtClean="0">
                        <a:latin typeface="Cambria Math" panose="02040503050406030204" pitchFamily="18" charset="0"/>
                      </a:rPr>
                      <m:t>𝐵</m:t>
                    </m:r>
                  </m:oMath>
                </a14:m>
                <a:r>
                  <a:rPr lang="en-SG" sz="2000" dirty="0"/>
                  <a:t>.</a:t>
                </a:r>
              </a:p>
              <a:p>
                <a:pPr marL="808038" indent="-542925"/>
                <a:r>
                  <a:rPr lang="en-SG" sz="2000" dirty="0"/>
                  <a:t>2.3.	If an element of </a:t>
                </a:r>
                <a14:m>
                  <m:oMath xmlns:m="http://schemas.openxmlformats.org/officeDocument/2006/math">
                    <m:r>
                      <a:rPr lang="en-SG" sz="2000" i="1" dirty="0" smtClean="0">
                        <a:latin typeface="Cambria Math" panose="02040503050406030204" pitchFamily="18" charset="0"/>
                      </a:rPr>
                      <m:t>𝐵</m:t>
                    </m:r>
                  </m:oMath>
                </a14:m>
                <a:r>
                  <a:rPr lang="en-SG" sz="2000" dirty="0"/>
                  <a:t> appears more than once, then remove all but the first appearance.</a:t>
                </a:r>
              </a:p>
              <a:p>
                <a:pPr marL="808038" indent="-542925"/>
                <a:r>
                  <a:rPr lang="en-SG" sz="2000" dirty="0"/>
                  <a:t>2.4.	The result is a sequence in which every element of </a:t>
                </a:r>
                <a14:m>
                  <m:oMath xmlns:m="http://schemas.openxmlformats.org/officeDocument/2006/math">
                    <m:r>
                      <a:rPr lang="en-SG" sz="2000" i="1" dirty="0" smtClean="0">
                        <a:latin typeface="Cambria Math" panose="02040503050406030204" pitchFamily="18" charset="0"/>
                      </a:rPr>
                      <m:t>𝐵</m:t>
                    </m:r>
                  </m:oMath>
                </a14:m>
                <a:r>
                  <a:rPr lang="en-SG" sz="2000" dirty="0"/>
                  <a:t> appears exactly once.</a:t>
                </a:r>
              </a:p>
              <a:p>
                <a:pPr marL="808038" indent="-542925"/>
                <a:r>
                  <a:rPr lang="en-SG" sz="2000" dirty="0"/>
                  <a:t>2.5.	So </a:t>
                </a:r>
                <a14:m>
                  <m:oMath xmlns:m="http://schemas.openxmlformats.org/officeDocument/2006/math">
                    <m:r>
                      <a:rPr lang="en-SG" sz="2000" i="1" dirty="0" smtClean="0">
                        <a:latin typeface="Cambria Math" panose="02040503050406030204" pitchFamily="18" charset="0"/>
                      </a:rPr>
                      <m:t>𝐵</m:t>
                    </m:r>
                  </m:oMath>
                </a14:m>
                <a:r>
                  <a:rPr lang="en-SG" sz="2000" dirty="0"/>
                  <a:t> is countable.</a:t>
                </a:r>
              </a:p>
            </p:txBody>
          </p:sp>
        </mc:Choice>
        <mc:Fallback xmlns="">
          <p:sp>
            <p:nvSpPr>
              <p:cNvPr id="6" name="TextBox 5">
                <a:extLst>
                  <a:ext uri="{FF2B5EF4-FFF2-40B4-BE49-F238E27FC236}">
                    <a16:creationId xmlns:a16="http://schemas.microsoft.com/office/drawing/2014/main" id="{0BB3825B-01F1-4425-8C58-FBA72D003EF0}"/>
                  </a:ext>
                </a:extLst>
              </p:cNvPr>
              <p:cNvSpPr txBox="1">
                <a:spLocks noRot="1" noChangeAspect="1" noMove="1" noResize="1" noEditPoints="1" noAdjustHandles="1" noChangeArrowheads="1" noChangeShapeType="1" noTextEdit="1"/>
              </p:cNvSpPr>
              <p:nvPr/>
            </p:nvSpPr>
            <p:spPr>
              <a:xfrm>
                <a:off x="210153" y="3673239"/>
                <a:ext cx="8830646" cy="2893100"/>
              </a:xfrm>
              <a:prstGeom prst="rect">
                <a:avLst/>
              </a:prstGeom>
              <a:blipFill>
                <a:blip r:embed="rId5"/>
                <a:stretch>
                  <a:fillRect l="-897" t="-1477" b="-2954"/>
                </a:stretch>
              </a:blipFill>
            </p:spPr>
            <p:txBody>
              <a:bodyPr/>
              <a:lstStyle/>
              <a:p>
                <a:r>
                  <a:rPr lang="en-SG">
                    <a:noFill/>
                  </a:rPr>
                  <a:t> </a:t>
                </a:r>
              </a:p>
            </p:txBody>
          </p:sp>
        </mc:Fallback>
      </mc:AlternateContent>
      <p:sp>
        <p:nvSpPr>
          <p:cNvPr id="28" name="Oval 27">
            <a:extLst>
              <a:ext uri="{FF2B5EF4-FFF2-40B4-BE49-F238E27FC236}">
                <a16:creationId xmlns:a16="http://schemas.microsoft.com/office/drawing/2014/main" id="{681E7421-79BF-4994-AE66-01B9D00D0DCD}"/>
              </a:ext>
            </a:extLst>
          </p:cNvPr>
          <p:cNvSpPr/>
          <p:nvPr/>
        </p:nvSpPr>
        <p:spPr>
          <a:xfrm>
            <a:off x="4237741" y="279391"/>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3752153E-D275-4D44-AD31-C3F1CB851638}"/>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7911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ssolv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dissolve">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5913" algn="l"/>
                <a:tab pos="655002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dirty="0">
                <a:solidFill>
                  <a:schemeClr val="bg1"/>
                </a:solidFill>
              </a:rPr>
              <a:t>Countably Infinite	</a:t>
            </a:r>
            <a:r>
              <a:rPr lang="en-SG" sz="1200" b="1" dirty="0">
                <a:solidFill>
                  <a:schemeClr val="accent4">
                    <a:lumMod val="40000"/>
                    <a:lumOff val="60000"/>
                  </a:schemeClr>
                </a:solidFill>
              </a:rPr>
              <a:t>Countability via Sequences</a:t>
            </a:r>
            <a:r>
              <a:rPr lang="en-SG" sz="1200" dirty="0">
                <a:solidFill>
                  <a:schemeClr val="bg1"/>
                </a:solidFill>
              </a:rPr>
              <a:t>	Larger Infinities</a:t>
            </a:r>
            <a:endParaRPr lang="en-SG" sz="1050" b="1" dirty="0">
              <a:solidFill>
                <a:schemeClr val="accent4">
                  <a:lumMod val="40000"/>
                  <a:lumOff val="60000"/>
                </a:schemeClr>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21" name="Oval 20">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8DBA552F-6936-4340-85E3-A7B97C209095}"/>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81238C3B-C837-48A4-9FE5-F2571DF51F4F}"/>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0C8803B2-C12C-4861-9655-7F3BC8D5608F}"/>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5E9AF513-B28F-4985-B852-0DACA642F1F2}"/>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327D09B4-919B-4F72-9298-BCD3E633195B}"/>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94C77048-B3E7-4105-9D24-E478E5FF982E}"/>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D4B188EA-CCFB-47D7-B3AD-CCB9FF39AD1C}"/>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E6ECFC36-33B7-4234-870C-7E802B04DC1D}"/>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F4A1F452-141F-4394-870A-E95EA3E96100}"/>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681E7421-79BF-4994-AE66-01B9D00D0DCD}"/>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B5E4356-116F-4050-B42F-7FAA6312E1C9}"/>
                  </a:ext>
                </a:extLst>
              </p:cNvPr>
              <p:cNvSpPr txBox="1"/>
              <p:nvPr/>
            </p:nvSpPr>
            <p:spPr>
              <a:xfrm>
                <a:off x="369739" y="972248"/>
                <a:ext cx="8290746" cy="523220"/>
              </a:xfrm>
              <a:prstGeom prst="rect">
                <a:avLst/>
              </a:prstGeom>
              <a:solidFill>
                <a:schemeClr val="accent4">
                  <a:lumMod val="50000"/>
                </a:schemeClr>
              </a:solidFill>
              <a:ln>
                <a:noFill/>
              </a:ln>
            </p:spPr>
            <p:txBody>
              <a:bodyPr wrap="square" rtlCol="0">
                <a:spAutoFit/>
              </a:bodyPr>
              <a:lstStyle/>
              <a:p>
                <a:r>
                  <a:rPr lang="en-US" altLang="en-US" sz="2800" dirty="0">
                    <a:solidFill>
                      <a:schemeClr val="bg1"/>
                    </a:solidFill>
                  </a:rPr>
                  <a:t>Theorem: </a:t>
                </a:r>
                <a14:m>
                  <m:oMath xmlns:m="http://schemas.openxmlformats.org/officeDocument/2006/math">
                    <m:sSup>
                      <m:sSupPr>
                        <m:ctrlPr>
                          <a:rPr lang="en-SG" sz="2800" i="1" smtClean="0">
                            <a:solidFill>
                              <a:schemeClr val="bg1"/>
                            </a:solidFill>
                            <a:latin typeface="Cambria Math" panose="02040503050406030204" pitchFamily="18" charset="0"/>
                          </a:rPr>
                        </m:ctrlPr>
                      </m:sSupPr>
                      <m:e>
                        <m:r>
                          <a:rPr lang="en-SG" sz="2800" i="1">
                            <a:solidFill>
                              <a:schemeClr val="bg1"/>
                            </a:solidFill>
                            <a:latin typeface="Cambria Math" panose="02040503050406030204" pitchFamily="18" charset="0"/>
                            <a:ea typeface="Cambria Math" panose="02040503050406030204" pitchFamily="18" charset="0"/>
                          </a:rPr>
                          <m:t>ℤ</m:t>
                        </m:r>
                      </m:e>
                      <m:sup>
                        <m:r>
                          <a:rPr lang="en-SG" sz="2800" i="1">
                            <a:solidFill>
                              <a:schemeClr val="bg1"/>
                            </a:solidFill>
                            <a:latin typeface="Cambria Math" panose="02040503050406030204" pitchFamily="18" charset="0"/>
                          </a:rPr>
                          <m:t>+</m:t>
                        </m:r>
                      </m:sup>
                    </m:sSup>
                    <m:r>
                      <a:rPr lang="en-SG" sz="2800" i="1">
                        <a:solidFill>
                          <a:schemeClr val="bg1"/>
                        </a:solidFill>
                        <a:latin typeface="Cambria Math" panose="02040503050406030204" pitchFamily="18" charset="0"/>
                        <a:ea typeface="Cambria Math" panose="02040503050406030204" pitchFamily="18" charset="0"/>
                      </a:rPr>
                      <m:t>×</m:t>
                    </m:r>
                    <m:sSup>
                      <m:sSupPr>
                        <m:ctrlPr>
                          <a:rPr lang="en-SG" sz="2800" i="1">
                            <a:solidFill>
                              <a:schemeClr val="bg1"/>
                            </a:solidFill>
                            <a:latin typeface="Cambria Math" panose="02040503050406030204" pitchFamily="18" charset="0"/>
                          </a:rPr>
                        </m:ctrlPr>
                      </m:sSupPr>
                      <m:e>
                        <m:r>
                          <a:rPr lang="en-SG" sz="2800" i="1">
                            <a:solidFill>
                              <a:schemeClr val="bg1"/>
                            </a:solidFill>
                            <a:latin typeface="Cambria Math" panose="02040503050406030204" pitchFamily="18" charset="0"/>
                            <a:ea typeface="Cambria Math" panose="02040503050406030204" pitchFamily="18" charset="0"/>
                          </a:rPr>
                          <m:t>ℤ</m:t>
                        </m:r>
                      </m:e>
                      <m:sup>
                        <m:r>
                          <a:rPr lang="en-SG" sz="2800" i="1">
                            <a:solidFill>
                              <a:schemeClr val="bg1"/>
                            </a:solidFill>
                            <a:latin typeface="Cambria Math" panose="02040503050406030204" pitchFamily="18" charset="0"/>
                          </a:rPr>
                          <m:t>+</m:t>
                        </m:r>
                      </m:sup>
                    </m:sSup>
                  </m:oMath>
                </a14:m>
                <a:r>
                  <a:rPr lang="en-SG" altLang="en-US" sz="2800" dirty="0">
                    <a:solidFill>
                      <a:schemeClr val="bg1"/>
                    </a:solidFill>
                  </a:rPr>
                  <a:t> is countable</a:t>
                </a:r>
                <a:r>
                  <a:rPr lang="en-US" altLang="en-US" sz="2800" dirty="0">
                    <a:solidFill>
                      <a:schemeClr val="bg1"/>
                    </a:solidFill>
                  </a:rPr>
                  <a:t>. (Revisit)</a:t>
                </a:r>
              </a:p>
            </p:txBody>
          </p:sp>
        </mc:Choice>
        <mc:Fallback xmlns="">
          <p:sp>
            <p:nvSpPr>
              <p:cNvPr id="32" name="TextBox 31">
                <a:extLst>
                  <a:ext uri="{FF2B5EF4-FFF2-40B4-BE49-F238E27FC236}">
                    <a16:creationId xmlns:a16="http://schemas.microsoft.com/office/drawing/2014/main" id="{3B5E4356-116F-4050-B42F-7FAA6312E1C9}"/>
                  </a:ext>
                </a:extLst>
              </p:cNvPr>
              <p:cNvSpPr txBox="1">
                <a:spLocks noRot="1" noChangeAspect="1" noMove="1" noResize="1" noEditPoints="1" noAdjustHandles="1" noChangeArrowheads="1" noChangeShapeType="1" noTextEdit="1"/>
              </p:cNvSpPr>
              <p:nvPr/>
            </p:nvSpPr>
            <p:spPr>
              <a:xfrm>
                <a:off x="369739" y="972248"/>
                <a:ext cx="8290746" cy="523220"/>
              </a:xfrm>
              <a:prstGeom prst="rect">
                <a:avLst/>
              </a:prstGeom>
              <a:blipFill>
                <a:blip r:embed="rId3"/>
                <a:stretch>
                  <a:fillRect l="-1544" t="-10465" b="-32558"/>
                </a:stretch>
              </a:blipFill>
              <a:ln>
                <a:noFill/>
              </a:ln>
            </p:spPr>
            <p:txBody>
              <a:bodyPr/>
              <a:lstStyle/>
              <a:p>
                <a:r>
                  <a:rPr lang="en-SG">
                    <a:noFill/>
                  </a:rPr>
                  <a:t> </a:t>
                </a:r>
              </a:p>
            </p:txBody>
          </p:sp>
        </mc:Fallback>
      </mc:AlternateContent>
      <p:sp>
        <p:nvSpPr>
          <p:cNvPr id="36" name="TextBox 35">
            <a:extLst>
              <a:ext uri="{FF2B5EF4-FFF2-40B4-BE49-F238E27FC236}">
                <a16:creationId xmlns:a16="http://schemas.microsoft.com/office/drawing/2014/main" id="{B253F923-F52C-4491-B736-06A3424CDC42}"/>
              </a:ext>
            </a:extLst>
          </p:cNvPr>
          <p:cNvSpPr txBox="1"/>
          <p:nvPr/>
        </p:nvSpPr>
        <p:spPr>
          <a:xfrm>
            <a:off x="394851" y="1529145"/>
            <a:ext cx="7736334" cy="400110"/>
          </a:xfrm>
          <a:prstGeom prst="rect">
            <a:avLst/>
          </a:prstGeom>
          <a:noFill/>
        </p:spPr>
        <p:txBody>
          <a:bodyPr wrap="square" rtlCol="0">
            <a:spAutoFit/>
          </a:bodyPr>
          <a:lstStyle/>
          <a:p>
            <a:r>
              <a:rPr lang="en-US" sz="2000" dirty="0"/>
              <a:t>We will provide a proof sketch using sequence. </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95732E0-F455-400F-A079-2BF59EDA516B}"/>
                  </a:ext>
                </a:extLst>
              </p:cNvPr>
              <p:cNvSpPr txBox="1"/>
              <p:nvPr/>
            </p:nvSpPr>
            <p:spPr>
              <a:xfrm>
                <a:off x="344935" y="2009044"/>
                <a:ext cx="8170415" cy="2123658"/>
              </a:xfrm>
              <a:prstGeom prst="rect">
                <a:avLst/>
              </a:prstGeom>
              <a:noFill/>
              <a:ln>
                <a:noFill/>
              </a:ln>
            </p:spPr>
            <p:txBody>
              <a:bodyPr wrap="square" rtlCol="0">
                <a:spAutoFit/>
              </a:bodyPr>
              <a:lstStyle/>
              <a:p>
                <a:pPr>
                  <a:spcAft>
                    <a:spcPts val="600"/>
                  </a:spcAft>
                  <a:tabLst>
                    <a:tab pos="457200" algn="l"/>
                    <a:tab pos="1371600" algn="l"/>
                    <a:tab pos="1547813" algn="l"/>
                  </a:tabLst>
                </a:pPr>
                <a:r>
                  <a:rPr lang="en-US" altLang="en-US" sz="2400" dirty="0"/>
                  <a:t>Proof sketch:</a:t>
                </a:r>
              </a:p>
              <a:p>
                <a:pPr>
                  <a:spcAft>
                    <a:spcPts val="600"/>
                  </a:spcAft>
                  <a:tabLst>
                    <a:tab pos="457200" algn="l"/>
                    <a:tab pos="1371600" algn="l"/>
                    <a:tab pos="1547813" algn="l"/>
                  </a:tabLst>
                </a:pPr>
                <a:r>
                  <a:rPr lang="en-US" altLang="en-US" sz="2200" dirty="0"/>
                  <a:t>The figure below describes a sequence: (1,1),(1,2),(2,1),(1,3),(2,2),…</a:t>
                </a:r>
              </a:p>
              <a:p>
                <a:pPr>
                  <a:spcAft>
                    <a:spcPts val="600"/>
                  </a:spcAft>
                  <a:tabLst>
                    <a:tab pos="457200" algn="l"/>
                    <a:tab pos="1371600" algn="l"/>
                    <a:tab pos="1547813" algn="l"/>
                  </a:tabLst>
                </a:pPr>
                <a:r>
                  <a:rPr lang="en-US" altLang="en-US" sz="2200" dirty="0"/>
                  <a:t>in which every element of  </a:t>
                </a:r>
                <a14:m>
                  <m:oMath xmlns:m="http://schemas.openxmlformats.org/officeDocument/2006/math">
                    <m:sSup>
                      <m:sSupPr>
                        <m:ctrlPr>
                          <a:rPr lang="en-SG" sz="2200" i="1" smtClean="0">
                            <a:solidFill>
                              <a:schemeClr val="tx1"/>
                            </a:solidFill>
                            <a:latin typeface="Cambria Math" panose="02040503050406030204" pitchFamily="18" charset="0"/>
                          </a:rPr>
                        </m:ctrlPr>
                      </m:sSupPr>
                      <m:e>
                        <m:r>
                          <a:rPr lang="en-SG" sz="2200" i="1">
                            <a:solidFill>
                              <a:schemeClr val="tx1"/>
                            </a:solidFill>
                            <a:latin typeface="Cambria Math" panose="02040503050406030204" pitchFamily="18" charset="0"/>
                            <a:ea typeface="Cambria Math" panose="02040503050406030204" pitchFamily="18" charset="0"/>
                          </a:rPr>
                          <m:t>ℤ</m:t>
                        </m:r>
                      </m:e>
                      <m:sup>
                        <m:r>
                          <a:rPr lang="en-SG" sz="2200" i="1">
                            <a:solidFill>
                              <a:schemeClr val="tx1"/>
                            </a:solidFill>
                            <a:latin typeface="Cambria Math" panose="02040503050406030204" pitchFamily="18" charset="0"/>
                          </a:rPr>
                          <m:t>+</m:t>
                        </m:r>
                      </m:sup>
                    </m:sSup>
                    <m:r>
                      <a:rPr lang="en-SG" sz="2200" i="1">
                        <a:solidFill>
                          <a:schemeClr val="tx1"/>
                        </a:solidFill>
                        <a:latin typeface="Cambria Math" panose="02040503050406030204" pitchFamily="18" charset="0"/>
                        <a:ea typeface="Cambria Math" panose="02040503050406030204" pitchFamily="18" charset="0"/>
                      </a:rPr>
                      <m:t>×</m:t>
                    </m:r>
                    <m:sSup>
                      <m:sSupPr>
                        <m:ctrlPr>
                          <a:rPr lang="en-SG" sz="2200" i="1">
                            <a:solidFill>
                              <a:schemeClr val="tx1"/>
                            </a:solidFill>
                            <a:latin typeface="Cambria Math" panose="02040503050406030204" pitchFamily="18" charset="0"/>
                          </a:rPr>
                        </m:ctrlPr>
                      </m:sSupPr>
                      <m:e>
                        <m:r>
                          <a:rPr lang="en-SG" sz="2200" i="1">
                            <a:solidFill>
                              <a:schemeClr val="tx1"/>
                            </a:solidFill>
                            <a:latin typeface="Cambria Math" panose="02040503050406030204" pitchFamily="18" charset="0"/>
                            <a:ea typeface="Cambria Math" panose="02040503050406030204" pitchFamily="18" charset="0"/>
                          </a:rPr>
                          <m:t>ℤ</m:t>
                        </m:r>
                      </m:e>
                      <m:sup>
                        <m:r>
                          <a:rPr lang="en-SG" sz="2200" i="1">
                            <a:solidFill>
                              <a:schemeClr val="tx1"/>
                            </a:solidFill>
                            <a:latin typeface="Cambria Math" panose="02040503050406030204" pitchFamily="18" charset="0"/>
                          </a:rPr>
                          <m:t>+</m:t>
                        </m:r>
                      </m:sup>
                    </m:sSup>
                  </m:oMath>
                </a14:m>
                <a:r>
                  <a:rPr lang="en-US" altLang="en-US" sz="2200" dirty="0"/>
                  <a:t> appears. </a:t>
                </a:r>
              </a:p>
              <a:p>
                <a:pPr>
                  <a:spcAft>
                    <a:spcPts val="600"/>
                  </a:spcAft>
                  <a:tabLst>
                    <a:tab pos="457200" algn="l"/>
                    <a:tab pos="1371600" algn="l"/>
                    <a:tab pos="1547813" algn="l"/>
                  </a:tabLst>
                </a:pPr>
                <a:r>
                  <a:rPr lang="en-US" altLang="en-US" sz="2200" dirty="0"/>
                  <a:t>So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ea typeface="Cambria Math" panose="02040503050406030204" pitchFamily="18" charset="0"/>
                          </a:rPr>
                          <m:t>ℤ</m:t>
                        </m:r>
                      </m:e>
                      <m:sup>
                        <m:r>
                          <a:rPr lang="en-SG" sz="2200" i="1">
                            <a:latin typeface="Cambria Math" panose="02040503050406030204" pitchFamily="18" charset="0"/>
                          </a:rPr>
                          <m:t>+</m:t>
                        </m:r>
                      </m:sup>
                    </m:sSup>
                    <m:r>
                      <a:rPr lang="en-SG" sz="2200" i="1">
                        <a:latin typeface="Cambria Math" panose="02040503050406030204" pitchFamily="18" charset="0"/>
                        <a:ea typeface="Cambria Math" panose="02040503050406030204" pitchFamily="18" charset="0"/>
                      </a:rPr>
                      <m:t>×</m:t>
                    </m:r>
                    <m:sSup>
                      <m:sSupPr>
                        <m:ctrlPr>
                          <a:rPr lang="en-SG" sz="2200" i="1">
                            <a:latin typeface="Cambria Math" panose="02040503050406030204" pitchFamily="18" charset="0"/>
                          </a:rPr>
                        </m:ctrlPr>
                      </m:sSupPr>
                      <m:e>
                        <m:r>
                          <a:rPr lang="en-SG" sz="2200" i="1">
                            <a:latin typeface="Cambria Math" panose="02040503050406030204" pitchFamily="18" charset="0"/>
                            <a:ea typeface="Cambria Math" panose="02040503050406030204" pitchFamily="18" charset="0"/>
                          </a:rPr>
                          <m:t>ℤ</m:t>
                        </m:r>
                      </m:e>
                      <m:sup>
                        <m:r>
                          <a:rPr lang="en-SG" sz="2200" i="1">
                            <a:latin typeface="Cambria Math" panose="02040503050406030204" pitchFamily="18" charset="0"/>
                          </a:rPr>
                          <m:t>+</m:t>
                        </m:r>
                      </m:sup>
                    </m:sSup>
                  </m:oMath>
                </a14:m>
                <a:r>
                  <a:rPr lang="en-US" altLang="en-US" sz="2200" dirty="0"/>
                  <a:t>is countable by Lemma 9.2.</a:t>
                </a:r>
              </a:p>
              <a:p>
                <a:pPr>
                  <a:spcAft>
                    <a:spcPts val="600"/>
                  </a:spcAft>
                  <a:tabLst>
                    <a:tab pos="457200" algn="l"/>
                    <a:tab pos="1371600" algn="l"/>
                    <a:tab pos="1547813" algn="l"/>
                  </a:tabLst>
                </a:pPr>
                <a:endParaRPr lang="en-US" altLang="en-US" sz="2200" dirty="0"/>
              </a:p>
            </p:txBody>
          </p:sp>
        </mc:Choice>
        <mc:Fallback xmlns="">
          <p:sp>
            <p:nvSpPr>
              <p:cNvPr id="37" name="TextBox 36">
                <a:extLst>
                  <a:ext uri="{FF2B5EF4-FFF2-40B4-BE49-F238E27FC236}">
                    <a16:creationId xmlns:a16="http://schemas.microsoft.com/office/drawing/2014/main" id="{C95732E0-F455-400F-A079-2BF59EDA516B}"/>
                  </a:ext>
                </a:extLst>
              </p:cNvPr>
              <p:cNvSpPr txBox="1">
                <a:spLocks noRot="1" noChangeAspect="1" noMove="1" noResize="1" noEditPoints="1" noAdjustHandles="1" noChangeArrowheads="1" noChangeShapeType="1" noTextEdit="1"/>
              </p:cNvSpPr>
              <p:nvPr/>
            </p:nvSpPr>
            <p:spPr>
              <a:xfrm>
                <a:off x="344935" y="2009044"/>
                <a:ext cx="8170415" cy="2123658"/>
              </a:xfrm>
              <a:prstGeom prst="rect">
                <a:avLst/>
              </a:prstGeom>
              <a:blipFill>
                <a:blip r:embed="rId4"/>
                <a:stretch>
                  <a:fillRect l="-1194" t="-2299"/>
                </a:stretch>
              </a:blipFill>
              <a:ln>
                <a:noFill/>
              </a:ln>
            </p:spPr>
            <p:txBody>
              <a:bodyPr/>
              <a:lstStyle/>
              <a:p>
                <a:r>
                  <a:rPr lang="en-SG">
                    <a:noFill/>
                  </a:rPr>
                  <a:t> </a:t>
                </a:r>
              </a:p>
            </p:txBody>
          </p:sp>
        </mc:Fallback>
      </mc:AlternateContent>
      <p:grpSp>
        <p:nvGrpSpPr>
          <p:cNvPr id="38" name="Group 37">
            <a:extLst>
              <a:ext uri="{FF2B5EF4-FFF2-40B4-BE49-F238E27FC236}">
                <a16:creationId xmlns:a16="http://schemas.microsoft.com/office/drawing/2014/main" id="{2860E4AD-4193-4547-ABE2-F97B0344579E}"/>
              </a:ext>
            </a:extLst>
          </p:cNvPr>
          <p:cNvGrpSpPr/>
          <p:nvPr/>
        </p:nvGrpSpPr>
        <p:grpSpPr>
          <a:xfrm>
            <a:off x="2647989" y="3879507"/>
            <a:ext cx="4541989" cy="2916148"/>
            <a:chOff x="4621144" y="2768632"/>
            <a:chExt cx="4098879" cy="2631653"/>
          </a:xfrm>
        </p:grpSpPr>
        <p:pic>
          <p:nvPicPr>
            <p:cNvPr id="40" name="Picture 39">
              <a:extLst>
                <a:ext uri="{FF2B5EF4-FFF2-40B4-BE49-F238E27FC236}">
                  <a16:creationId xmlns:a16="http://schemas.microsoft.com/office/drawing/2014/main" id="{DD45407B-7938-4369-9B5A-21983B5270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85008" y="2979276"/>
              <a:ext cx="4035015" cy="2421009"/>
            </a:xfrm>
            <a:prstGeom prst="rect">
              <a:avLst/>
            </a:prstGeom>
          </p:spPr>
        </p:pic>
        <p:sp>
          <p:nvSpPr>
            <p:cNvPr id="41" name="TextBox 40">
              <a:extLst>
                <a:ext uri="{FF2B5EF4-FFF2-40B4-BE49-F238E27FC236}">
                  <a16:creationId xmlns:a16="http://schemas.microsoft.com/office/drawing/2014/main" id="{F81EB9E9-5997-4C58-B7EC-6E89D1FEFED7}"/>
                </a:ext>
              </a:extLst>
            </p:cNvPr>
            <p:cNvSpPr txBox="1"/>
            <p:nvPr/>
          </p:nvSpPr>
          <p:spPr>
            <a:xfrm>
              <a:off x="6159102" y="2768632"/>
              <a:ext cx="1211462" cy="369332"/>
            </a:xfrm>
            <a:prstGeom prst="rect">
              <a:avLst/>
            </a:prstGeom>
            <a:noFill/>
          </p:spPr>
          <p:txBody>
            <a:bodyPr wrap="square" rtlCol="0">
              <a:spAutoFit/>
            </a:bodyPr>
            <a:lstStyle/>
            <a:p>
              <a:pPr algn="ctr"/>
              <a:r>
                <a:rPr lang="en-US" dirty="0"/>
                <a:t>Guests</a:t>
              </a:r>
            </a:p>
          </p:txBody>
        </p:sp>
        <p:sp>
          <p:nvSpPr>
            <p:cNvPr id="42" name="Rectangle 41">
              <a:extLst>
                <a:ext uri="{FF2B5EF4-FFF2-40B4-BE49-F238E27FC236}">
                  <a16:creationId xmlns:a16="http://schemas.microsoft.com/office/drawing/2014/main" id="{EA4FE5A8-3B49-4900-B4E2-0BCD8A8DAF0B}"/>
                </a:ext>
              </a:extLst>
            </p:cNvPr>
            <p:cNvSpPr/>
            <p:nvPr/>
          </p:nvSpPr>
          <p:spPr>
            <a:xfrm>
              <a:off x="4621144" y="3874172"/>
              <a:ext cx="461665" cy="506321"/>
            </a:xfrm>
            <a:prstGeom prst="rect">
              <a:avLst/>
            </a:prstGeom>
          </p:spPr>
          <p:txBody>
            <a:bodyPr vert="vert270" wrap="square">
              <a:spAutoFit/>
            </a:bodyPr>
            <a:lstStyle/>
            <a:p>
              <a:pPr algn="ctr"/>
              <a:r>
                <a:rPr lang="en-US" dirty="0"/>
                <a:t>Bus</a:t>
              </a:r>
            </a:p>
          </p:txBody>
        </p:sp>
      </p:grpSp>
      <p:cxnSp>
        <p:nvCxnSpPr>
          <p:cNvPr id="44" name="Straight Arrow Connector 43">
            <a:extLst>
              <a:ext uri="{FF2B5EF4-FFF2-40B4-BE49-F238E27FC236}">
                <a16:creationId xmlns:a16="http://schemas.microsoft.com/office/drawing/2014/main" id="{62556177-EC8B-4A2E-BBD4-EEC5BD28F646}"/>
              </a:ext>
            </a:extLst>
          </p:cNvPr>
          <p:cNvCxnSpPr/>
          <p:nvPr/>
        </p:nvCxnSpPr>
        <p:spPr>
          <a:xfrm>
            <a:off x="4102609" y="4701950"/>
            <a:ext cx="276590"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1FC3024-913C-41C5-A04D-0EEEE7ECA288}"/>
              </a:ext>
            </a:extLst>
          </p:cNvPr>
          <p:cNvCxnSpPr/>
          <p:nvPr/>
        </p:nvCxnSpPr>
        <p:spPr>
          <a:xfrm flipH="1">
            <a:off x="4052475" y="4767390"/>
            <a:ext cx="359490" cy="23641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CCE9407-55D4-44B1-A49C-D873AE8B2ECE}"/>
              </a:ext>
            </a:extLst>
          </p:cNvPr>
          <p:cNvCxnSpPr/>
          <p:nvPr/>
        </p:nvCxnSpPr>
        <p:spPr>
          <a:xfrm flipV="1">
            <a:off x="4052475" y="4690250"/>
            <a:ext cx="1059930" cy="4143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702DCD4-879A-4037-84AF-BF3AC05E3860}"/>
              </a:ext>
            </a:extLst>
          </p:cNvPr>
          <p:cNvCxnSpPr/>
          <p:nvPr/>
        </p:nvCxnSpPr>
        <p:spPr>
          <a:xfrm flipH="1">
            <a:off x="4756196" y="4781739"/>
            <a:ext cx="359490" cy="23641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0A6ACBB-96D9-4A39-A804-89B058BC3C25}"/>
              </a:ext>
            </a:extLst>
          </p:cNvPr>
          <p:cNvCxnSpPr/>
          <p:nvPr/>
        </p:nvCxnSpPr>
        <p:spPr>
          <a:xfrm flipH="1">
            <a:off x="4053493" y="5187586"/>
            <a:ext cx="359490" cy="23641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568D527-E042-4919-ADF0-0C139E5571A6}"/>
              </a:ext>
            </a:extLst>
          </p:cNvPr>
          <p:cNvCxnSpPr/>
          <p:nvPr/>
        </p:nvCxnSpPr>
        <p:spPr>
          <a:xfrm flipV="1">
            <a:off x="4035107" y="4701950"/>
            <a:ext cx="1749789" cy="78160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B0E3DC1-5571-4719-96C9-1FDAF67CAF3D}"/>
              </a:ext>
            </a:extLst>
          </p:cNvPr>
          <p:cNvCxnSpPr/>
          <p:nvPr/>
        </p:nvCxnSpPr>
        <p:spPr>
          <a:xfrm flipH="1">
            <a:off x="5457294" y="4781739"/>
            <a:ext cx="359490" cy="23641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6BAF6BF-2A73-4EB0-A749-8BEB91EC40C5}"/>
              </a:ext>
            </a:extLst>
          </p:cNvPr>
          <p:cNvCxnSpPr/>
          <p:nvPr/>
        </p:nvCxnSpPr>
        <p:spPr>
          <a:xfrm flipH="1">
            <a:off x="4774622" y="5158378"/>
            <a:ext cx="359490" cy="23641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F2D0094-273D-4F4A-9391-DC79881CF01D}"/>
              </a:ext>
            </a:extLst>
          </p:cNvPr>
          <p:cNvCxnSpPr/>
          <p:nvPr/>
        </p:nvCxnSpPr>
        <p:spPr>
          <a:xfrm flipH="1">
            <a:off x="4052475" y="5598765"/>
            <a:ext cx="359490" cy="23641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F5E6A3BE-12BA-4C6F-81C5-91E9F2A64B5B}"/>
              </a:ext>
            </a:extLst>
          </p:cNvPr>
          <p:cNvSpPr/>
          <p:nvPr/>
        </p:nvSpPr>
        <p:spPr>
          <a:xfrm>
            <a:off x="4390141" y="279391"/>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1998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right)">
                                      <p:cBhvr>
                                        <p:cTn id="16" dur="500"/>
                                        <p:tgtEl>
                                          <p:spTgt spid="4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wipe(left)">
                                      <p:cBhvr>
                                        <p:cTn id="20" dur="500"/>
                                        <p:tgtEl>
                                          <p:spTgt spid="46"/>
                                        </p:tgtEl>
                                      </p:cBhvr>
                                    </p:animEffect>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right)">
                                      <p:cBhvr>
                                        <p:cTn id="24" dur="500"/>
                                        <p:tgtEl>
                                          <p:spTgt spid="47"/>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par>
                          <p:cTn id="33" fill="hold">
                            <p:stCondLst>
                              <p:cond delay="3000"/>
                            </p:stCondLst>
                            <p:childTnLst>
                              <p:par>
                                <p:cTn id="34" presetID="22" presetClass="entr" presetSubtype="2" fill="hold"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wipe(right)">
                                      <p:cBhvr>
                                        <p:cTn id="36" dur="500"/>
                                        <p:tgtEl>
                                          <p:spTgt spid="50"/>
                                        </p:tgtEl>
                                      </p:cBhvr>
                                    </p:animEffect>
                                  </p:childTnLst>
                                </p:cTn>
                              </p:par>
                            </p:childTnLst>
                          </p:cTn>
                        </p:par>
                        <p:par>
                          <p:cTn id="37" fill="hold">
                            <p:stCondLst>
                              <p:cond delay="3500"/>
                            </p:stCondLst>
                            <p:childTnLst>
                              <p:par>
                                <p:cTn id="38" presetID="22" presetClass="entr" presetSubtype="2" fill="hold" nodeType="after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right)">
                                      <p:cBhvr>
                                        <p:cTn id="40" dur="500"/>
                                        <p:tgtEl>
                                          <p:spTgt spid="51"/>
                                        </p:tgtEl>
                                      </p:cBhvr>
                                    </p:animEffect>
                                  </p:childTnLst>
                                </p:cTn>
                              </p:par>
                            </p:childTnLst>
                          </p:cTn>
                        </p:par>
                        <p:par>
                          <p:cTn id="41" fill="hold">
                            <p:stCondLst>
                              <p:cond delay="4000"/>
                            </p:stCondLst>
                            <p:childTnLst>
                              <p:par>
                                <p:cTn id="42" presetID="22" presetClass="entr" presetSubtype="2"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right)">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dissolve">
                                      <p:cBhvr>
                                        <p:cTn id="4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5913" algn="l"/>
                <a:tab pos="655002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dirty="0">
                <a:solidFill>
                  <a:schemeClr val="bg1"/>
                </a:solidFill>
              </a:rPr>
              <a:t>Countably Infinite	Countability via Sequences	</a:t>
            </a:r>
            <a:r>
              <a:rPr lang="en-SG" sz="1200" b="1" dirty="0">
                <a:solidFill>
                  <a:schemeClr val="accent4">
                    <a:lumMod val="40000"/>
                    <a:lumOff val="60000"/>
                  </a:schemeClr>
                </a:solidFill>
              </a:rPr>
              <a:t>Larger Infinities</a:t>
            </a:r>
            <a:endParaRPr lang="en-SG" sz="1050" b="1" dirty="0">
              <a:solidFill>
                <a:schemeClr val="accent4">
                  <a:lumMod val="40000"/>
                  <a:lumOff val="60000"/>
                </a:schemeClr>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311442" y="2250032"/>
            <a:ext cx="6749716"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22313" indent="-722313" algn="ctr">
              <a:tabLst>
                <a:tab pos="722313" algn="l"/>
              </a:tabLst>
            </a:pPr>
            <a:r>
              <a:rPr lang="en-SG" sz="3600" dirty="0">
                <a:solidFill>
                  <a:schemeClr val="bg1"/>
                </a:solidFill>
                <a:latin typeface="+mn-lt"/>
              </a:rPr>
              <a:t>9.4	Larger Infinities</a:t>
            </a:r>
          </a:p>
        </p:txBody>
      </p:sp>
      <p:sp>
        <p:nvSpPr>
          <p:cNvPr id="21" name="Oval 20">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0985" y="3641080"/>
            <a:ext cx="3006852" cy="3006852"/>
          </a:xfrm>
          <a:prstGeom prst="rect">
            <a:avLst/>
          </a:prstGeom>
        </p:spPr>
      </p:pic>
      <p:sp>
        <p:nvSpPr>
          <p:cNvPr id="20" name="Oval 19">
            <a:extLst>
              <a:ext uri="{FF2B5EF4-FFF2-40B4-BE49-F238E27FC236}">
                <a16:creationId xmlns:a16="http://schemas.microsoft.com/office/drawing/2014/main" id="{22458EB5-085F-4B57-B753-11FA068589AB}"/>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E3064DE2-B65F-4163-8D60-63629AF2585E}"/>
              </a:ext>
            </a:extLst>
          </p:cNvPr>
          <p:cNvSpPr/>
          <p:nvPr/>
        </p:nvSpPr>
        <p:spPr>
          <a:xfrm>
            <a:off x="66737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5B34777C-66C2-4771-88FC-57AFC53B9607}"/>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1E729A3A-282C-49A8-A874-3CCA22A460F7}"/>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F1A8CBEB-EB53-4139-AA3D-1A47858BA931}"/>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25666B66-9B29-417D-A443-5876138DD51C}"/>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B0E9DA7C-2783-44BB-ACF4-FEDF49923A68}"/>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3D6507B-27A0-49A3-BC9E-16BA9E270AD7}"/>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15FD8352-9214-4885-B015-DF11DDB416EF}"/>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CDE0CD8C-2B78-4977-B0B4-D07F8CA8C7C6}"/>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9C0A7925-8640-41CB-AB6E-B52C45E54C7F}"/>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36492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5913" algn="l"/>
                <a:tab pos="6550025"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dirty="0">
                <a:solidFill>
                  <a:schemeClr val="bg1"/>
                </a:solidFill>
              </a:rPr>
              <a:t>Countably Infinite	Countability via Sequences	</a:t>
            </a:r>
            <a:r>
              <a:rPr lang="en-SG" sz="1200" b="1" dirty="0">
                <a:solidFill>
                  <a:schemeClr val="accent4">
                    <a:lumMod val="40000"/>
                    <a:lumOff val="60000"/>
                  </a:schemeClr>
                </a:solidFill>
              </a:rPr>
              <a:t>Larger Infinities</a:t>
            </a:r>
            <a:endParaRPr lang="en-SG" sz="1050" b="1" dirty="0">
              <a:solidFill>
                <a:schemeClr val="accent4">
                  <a:lumMod val="40000"/>
                  <a:lumOff val="6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Larger Infinities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21" name="TextBox 20">
            <a:extLst>
              <a:ext uri="{FF2B5EF4-FFF2-40B4-BE49-F238E27FC236}">
                <a16:creationId xmlns:a16="http://schemas.microsoft.com/office/drawing/2014/main" id="{807020B3-9667-4AF4-A96A-9657C4B5C9DE}"/>
              </a:ext>
            </a:extLst>
          </p:cNvPr>
          <p:cNvSpPr txBox="1"/>
          <p:nvPr/>
        </p:nvSpPr>
        <p:spPr>
          <a:xfrm>
            <a:off x="369739" y="1130086"/>
            <a:ext cx="5382879" cy="2308324"/>
          </a:xfrm>
          <a:prstGeom prst="rect">
            <a:avLst/>
          </a:prstGeom>
          <a:noFill/>
          <a:ln>
            <a:noFill/>
          </a:ln>
        </p:spPr>
        <p:txBody>
          <a:bodyPr wrap="square" rtlCol="0">
            <a:spAutoFit/>
          </a:bodyPr>
          <a:lstStyle/>
          <a:p>
            <a:pPr>
              <a:spcAft>
                <a:spcPts val="1200"/>
              </a:spcAft>
            </a:pPr>
            <a:r>
              <a:rPr lang="en-US" altLang="en-US" sz="2400" dirty="0"/>
              <a:t>In 1874 the German mathematician Georg Cantor achieved success in the search for a larger infinity by showing that </a:t>
            </a:r>
            <a:r>
              <a:rPr lang="en-US" altLang="en-US" sz="2400" dirty="0">
                <a:solidFill>
                  <a:srgbClr val="C00000"/>
                </a:solidFill>
              </a:rPr>
              <a:t>the set of all real numbers is uncountable</a:t>
            </a:r>
            <a:r>
              <a:rPr lang="en-US" altLang="en-US" sz="2400" dirty="0"/>
              <a:t>. His method of proof was somewhat complicated, however. </a:t>
            </a:r>
          </a:p>
        </p:txBody>
      </p:sp>
      <p:sp>
        <p:nvSpPr>
          <p:cNvPr id="23" name="TextBox 22">
            <a:extLst>
              <a:ext uri="{FF2B5EF4-FFF2-40B4-BE49-F238E27FC236}">
                <a16:creationId xmlns:a16="http://schemas.microsoft.com/office/drawing/2014/main" id="{CA27060B-ABD2-45E1-9344-50DA6D861E4C}"/>
              </a:ext>
            </a:extLst>
          </p:cNvPr>
          <p:cNvSpPr txBox="1"/>
          <p:nvPr/>
        </p:nvSpPr>
        <p:spPr>
          <a:xfrm>
            <a:off x="368584" y="4076700"/>
            <a:ext cx="8290746" cy="2462213"/>
          </a:xfrm>
          <a:prstGeom prst="rect">
            <a:avLst/>
          </a:prstGeom>
          <a:noFill/>
          <a:ln>
            <a:noFill/>
          </a:ln>
        </p:spPr>
        <p:txBody>
          <a:bodyPr wrap="square" rtlCol="0">
            <a:spAutoFit/>
          </a:bodyPr>
          <a:lstStyle/>
          <a:p>
            <a:pPr>
              <a:spcAft>
                <a:spcPts val="1200"/>
              </a:spcAft>
            </a:pPr>
            <a:r>
              <a:rPr lang="en-US" altLang="en-US" sz="2400" dirty="0"/>
              <a:t>The uncountability of the </a:t>
            </a:r>
            <a:r>
              <a:rPr lang="en-US" altLang="en-US" sz="2400" dirty="0">
                <a:solidFill>
                  <a:srgbClr val="0000FF"/>
                </a:solidFill>
              </a:rPr>
              <a:t>set of all real numbers between 0 and 1 </a:t>
            </a:r>
            <a:r>
              <a:rPr lang="en-US" altLang="en-US" sz="2400" dirty="0"/>
              <a:t>using a simpler technique introduced by Cantor in 1891 is known as the </a:t>
            </a:r>
            <a:r>
              <a:rPr lang="en-US" altLang="en-US" sz="2400" b="1" dirty="0"/>
              <a:t>Cantor’s diagonalization process. </a:t>
            </a:r>
          </a:p>
          <a:p>
            <a:pPr>
              <a:spcAft>
                <a:spcPts val="1200"/>
              </a:spcAft>
            </a:pPr>
            <a:r>
              <a:rPr lang="en-US" altLang="en-US" sz="2400" dirty="0"/>
              <a:t>Over the intervening years, this technique and variations on it have been used to establish a number of important results in logic and the theory of computation.</a:t>
            </a:r>
            <a:endParaRPr lang="en-US" altLang="en-US" sz="2400" i="1" dirty="0"/>
          </a:p>
        </p:txBody>
      </p:sp>
      <p:grpSp>
        <p:nvGrpSpPr>
          <p:cNvPr id="8" name="Group 7">
            <a:extLst>
              <a:ext uri="{FF2B5EF4-FFF2-40B4-BE49-F238E27FC236}">
                <a16:creationId xmlns:a16="http://schemas.microsoft.com/office/drawing/2014/main" id="{4AB75190-E531-4B28-B5F1-B5B5CE5EBCC6}"/>
              </a:ext>
            </a:extLst>
          </p:cNvPr>
          <p:cNvGrpSpPr/>
          <p:nvPr/>
        </p:nvGrpSpPr>
        <p:grpSpPr>
          <a:xfrm>
            <a:off x="5593194" y="878670"/>
            <a:ext cx="3066136" cy="2951361"/>
            <a:chOff x="5647450" y="1095927"/>
            <a:chExt cx="3066136" cy="2951361"/>
          </a:xfrm>
        </p:grpSpPr>
        <p:pic>
          <p:nvPicPr>
            <p:cNvPr id="3" name="Picture 2">
              <a:extLst>
                <a:ext uri="{FF2B5EF4-FFF2-40B4-BE49-F238E27FC236}">
                  <a16:creationId xmlns:a16="http://schemas.microsoft.com/office/drawing/2014/main" id="{96EAB5F9-AB74-490D-A6C0-30DAE868058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189" r="8247" b="20862"/>
            <a:stretch/>
          </p:blipFill>
          <p:spPr>
            <a:xfrm>
              <a:off x="6213358" y="1095927"/>
              <a:ext cx="1760508" cy="2308324"/>
            </a:xfrm>
            <a:prstGeom prst="rect">
              <a:avLst/>
            </a:prstGeom>
          </p:spPr>
        </p:pic>
        <p:sp>
          <p:nvSpPr>
            <p:cNvPr id="7" name="TextBox 6">
              <a:extLst>
                <a:ext uri="{FF2B5EF4-FFF2-40B4-BE49-F238E27FC236}">
                  <a16:creationId xmlns:a16="http://schemas.microsoft.com/office/drawing/2014/main" id="{4295F607-6497-4213-87B0-0645D7C271F9}"/>
                </a:ext>
              </a:extLst>
            </p:cNvPr>
            <p:cNvSpPr txBox="1"/>
            <p:nvPr/>
          </p:nvSpPr>
          <p:spPr>
            <a:xfrm>
              <a:off x="5647450" y="3400957"/>
              <a:ext cx="3066136" cy="646331"/>
            </a:xfrm>
            <a:prstGeom prst="rect">
              <a:avLst/>
            </a:prstGeom>
            <a:noFill/>
          </p:spPr>
          <p:txBody>
            <a:bodyPr wrap="square" rtlCol="0">
              <a:spAutoFit/>
            </a:bodyPr>
            <a:lstStyle/>
            <a:p>
              <a:r>
                <a:rPr lang="en-SG" dirty="0"/>
                <a:t>Georg Cantor, the man who discovered different infinities.</a:t>
              </a:r>
            </a:p>
          </p:txBody>
        </p:sp>
      </p:grpSp>
      <p:pic>
        <p:nvPicPr>
          <p:cNvPr id="12" name="Picture 11">
            <a:extLst>
              <a:ext uri="{FF2B5EF4-FFF2-40B4-BE49-F238E27FC236}">
                <a16:creationId xmlns:a16="http://schemas.microsoft.com/office/drawing/2014/main" id="{DA6F5A8F-C63E-4311-86B5-EE16F748A144}"/>
              </a:ext>
            </a:extLst>
          </p:cNvPr>
          <p:cNvPicPr>
            <a:picLocks noChangeAspect="1"/>
          </p:cNvPicPr>
          <p:nvPr/>
        </p:nvPicPr>
        <p:blipFill rotWithShape="1">
          <a:blip r:embed="rId4">
            <a:extLst>
              <a:ext uri="{28A0092B-C50C-407E-A947-70E740481C1C}">
                <a14:useLocalDpi xmlns:a14="http://schemas.microsoft.com/office/drawing/2010/main" val="0"/>
              </a:ext>
            </a:extLst>
          </a:blip>
          <a:srcRect l="11792" t="33087" r="11792" b="33262"/>
          <a:stretch/>
        </p:blipFill>
        <p:spPr>
          <a:xfrm>
            <a:off x="4513957" y="3287775"/>
            <a:ext cx="902213" cy="397304"/>
          </a:xfrm>
          <a:prstGeom prst="rect">
            <a:avLst/>
          </a:prstGeom>
        </p:spPr>
      </p:pic>
      <p:sp>
        <p:nvSpPr>
          <p:cNvPr id="25" name="Oval 2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CA4B4D2E-9CB8-49F4-8D50-DF6E83A3CE06}"/>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A8169913-4CC1-415D-9E27-993CDAA3F75F}"/>
              </a:ext>
            </a:extLst>
          </p:cNvPr>
          <p:cNvSpPr/>
          <p:nvPr/>
        </p:nvSpPr>
        <p:spPr>
          <a:xfrm>
            <a:off x="66737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5A9EC1B-E153-462D-9098-A509721D1B88}"/>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C1AE1328-45BE-4F96-B05E-14647A035400}"/>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541F9C3F-0945-447B-B5E9-FEC5319D1FD0}"/>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A2B7A8F6-F258-43B4-964B-A29E6CA612FF}"/>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643A0A48-8F84-483E-8BC1-B2EEE5A97322}"/>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F7351635-EBE5-4352-9E79-34C4A1FFB92A}"/>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9F8DF048-1AC7-4471-B834-9FC0F7EF7AD7}"/>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6526CA4E-0E23-45A9-90B7-CF00B8EEBE66}"/>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11EDB99F-3CDE-44D5-89BB-BFD2CB3BACAA}"/>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62449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5913" algn="l"/>
                <a:tab pos="6550025" algn="l"/>
              </a:tabLst>
            </a:pPr>
            <a:r>
              <a:rPr lang="en-SG" sz="900" dirty="0">
                <a:solidFill>
                  <a:schemeClr val="bg1"/>
                </a:solidFill>
              </a:rPr>
              <a:t>	</a:t>
            </a:r>
            <a:r>
              <a:rPr lang="en-SG" sz="1200" dirty="0">
                <a:solidFill>
                  <a:schemeClr val="bg1"/>
                </a:solidFill>
              </a:rPr>
              <a:t> Cardinality	</a:t>
            </a:r>
            <a:r>
              <a:rPr lang="en-SG" sz="1200" b="1" dirty="0">
                <a:solidFill>
                  <a:schemeClr val="accent4">
                    <a:lumMod val="20000"/>
                    <a:lumOff val="80000"/>
                  </a:schemeClr>
                </a:solidFill>
              </a:rPr>
              <a:t> </a:t>
            </a:r>
            <a:r>
              <a:rPr lang="en-SG" sz="1200" dirty="0">
                <a:solidFill>
                  <a:schemeClr val="bg1"/>
                </a:solidFill>
              </a:rPr>
              <a:t>Countably Infinite	Countability via Sequences	</a:t>
            </a:r>
            <a:r>
              <a:rPr lang="en-SG" sz="1200" b="1" dirty="0">
                <a:solidFill>
                  <a:schemeClr val="accent4">
                    <a:lumMod val="40000"/>
                    <a:lumOff val="60000"/>
                  </a:schemeClr>
                </a:solidFill>
              </a:rPr>
              <a:t>Larger Infinities</a:t>
            </a:r>
            <a:endParaRPr lang="en-SG" sz="1050" b="1" dirty="0">
              <a:solidFill>
                <a:schemeClr val="accent4">
                  <a:lumMod val="40000"/>
                  <a:lumOff val="6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Larger Infinities: Cantor’s Diagonalization Argument</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9.4.1 Cantor’s Diagonalization Argument</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369739" y="3760307"/>
                <a:ext cx="8544585" cy="2754600"/>
              </a:xfrm>
              <a:prstGeom prst="rect">
                <a:avLst/>
              </a:prstGeom>
              <a:noFill/>
              <a:ln>
                <a:noFill/>
              </a:ln>
            </p:spPr>
            <p:txBody>
              <a:bodyPr wrap="square" rtlCol="0">
                <a:spAutoFit/>
              </a:bodyPr>
              <a:lstStyle/>
              <a:p>
                <a:pPr>
                  <a:spcAft>
                    <a:spcPts val="600"/>
                  </a:spcAft>
                </a:pPr>
                <a:r>
                  <a:rPr lang="en-US" altLang="en-US" sz="2800" dirty="0"/>
                  <a:t>To prove that a set is uncountable means proving that there is </a:t>
                </a:r>
                <a:r>
                  <a:rPr lang="en-US" altLang="en-US" sz="2800" u="sng" dirty="0"/>
                  <a:t>no possibility of a bijection from that set to </a:t>
                </a:r>
                <a14:m>
                  <m:oMath xmlns:m="http://schemas.openxmlformats.org/officeDocument/2006/math">
                    <m:sSup>
                      <m:sSupPr>
                        <m:ctrlPr>
                          <a:rPr lang="en-US" altLang="en-US" sz="2800" i="1" u="sng" smtClean="0">
                            <a:latin typeface="Cambria Math" panose="02040503050406030204" pitchFamily="18" charset="0"/>
                          </a:rPr>
                        </m:ctrlPr>
                      </m:sSupPr>
                      <m:e>
                        <m:r>
                          <a:rPr lang="en-US" altLang="en-US" sz="2800" i="1" u="sng" smtClean="0">
                            <a:latin typeface="Cambria Math" panose="02040503050406030204" pitchFamily="18" charset="0"/>
                            <a:ea typeface="Cambria Math" panose="02040503050406030204" pitchFamily="18" charset="0"/>
                          </a:rPr>
                          <m:t>ℤ</m:t>
                        </m:r>
                      </m:e>
                      <m:sup>
                        <m:r>
                          <a:rPr lang="en-SG" altLang="en-US" sz="2800" b="0" i="1" u="sng" smtClean="0">
                            <a:latin typeface="Cambria Math" panose="02040503050406030204" pitchFamily="18" charset="0"/>
                          </a:rPr>
                          <m:t>+</m:t>
                        </m:r>
                      </m:sup>
                    </m:sSup>
                    <m:r>
                      <a:rPr lang="en-SG" altLang="en-US" sz="2800" b="0" i="1" u="sng" smtClean="0">
                        <a:latin typeface="Cambria Math" panose="02040503050406030204" pitchFamily="18" charset="0"/>
                      </a:rPr>
                      <m:t>.</m:t>
                    </m:r>
                  </m:oMath>
                </a14:m>
                <a:endParaRPr lang="en-SG" altLang="en-US" sz="2800" b="0" u="sng" dirty="0"/>
              </a:p>
              <a:p>
                <a:pPr>
                  <a:spcAft>
                    <a:spcPts val="600"/>
                  </a:spcAft>
                </a:pPr>
                <a:r>
                  <a:rPr lang="en-US" altLang="en-US" sz="2800" dirty="0"/>
                  <a:t>The way to prove is by contradiction. Georg Cantor, who gave us set theory, also gave an ingenious proof for the above theorem, came to be known as the Cantor’s Diagonalization Argument.</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369739" y="3760307"/>
                <a:ext cx="8544585" cy="2754600"/>
              </a:xfrm>
              <a:prstGeom prst="rect">
                <a:avLst/>
              </a:prstGeom>
              <a:blipFill>
                <a:blip r:embed="rId3"/>
                <a:stretch>
                  <a:fillRect l="-1499" t="-2212" b="-5310"/>
                </a:stretch>
              </a:blipFill>
              <a:ln>
                <a:noFill/>
              </a:ln>
            </p:spPr>
            <p:txBody>
              <a:bodyPr/>
              <a:lstStyle/>
              <a:p>
                <a:r>
                  <a:rPr lang="en-SG">
                    <a:noFill/>
                  </a:rPr>
                  <a:t> </a:t>
                </a:r>
              </a:p>
            </p:txBody>
          </p:sp>
        </mc:Fallback>
      </mc:AlternateContent>
      <p:grpSp>
        <p:nvGrpSpPr>
          <p:cNvPr id="23" name="Group 22">
            <a:extLst>
              <a:ext uri="{FF2B5EF4-FFF2-40B4-BE49-F238E27FC236}">
                <a16:creationId xmlns:a16="http://schemas.microsoft.com/office/drawing/2014/main" id="{0FBD8552-BD2A-45B9-95F9-317A20C642B2}"/>
              </a:ext>
            </a:extLst>
          </p:cNvPr>
          <p:cNvGrpSpPr/>
          <p:nvPr/>
        </p:nvGrpSpPr>
        <p:grpSpPr>
          <a:xfrm>
            <a:off x="415123" y="1531811"/>
            <a:ext cx="8008955" cy="1888130"/>
            <a:chOff x="993227" y="4598516"/>
            <a:chExt cx="8008955" cy="1888130"/>
          </a:xfrm>
        </p:grpSpPr>
        <p:sp>
          <p:nvSpPr>
            <p:cNvPr id="36" name="Rectangle 35">
              <a:extLst>
                <a:ext uri="{FF2B5EF4-FFF2-40B4-BE49-F238E27FC236}">
                  <a16:creationId xmlns:a16="http://schemas.microsoft.com/office/drawing/2014/main" id="{41C3BDB2-D026-4D58-BC5D-1379F7AB3CA1}"/>
                </a:ext>
              </a:extLst>
            </p:cNvPr>
            <p:cNvSpPr/>
            <p:nvPr/>
          </p:nvSpPr>
          <p:spPr>
            <a:xfrm>
              <a:off x="993228" y="4598516"/>
              <a:ext cx="8008954" cy="188812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a:extLst>
                <a:ext uri="{FF2B5EF4-FFF2-40B4-BE49-F238E27FC236}">
                  <a16:creationId xmlns:a16="http://schemas.microsoft.com/office/drawing/2014/main" id="{3788101B-9733-4800-9D6D-6ED249122811}"/>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a:extLst>
                <a:ext uri="{FF2B5EF4-FFF2-40B4-BE49-F238E27FC236}">
                  <a16:creationId xmlns:a16="http://schemas.microsoft.com/office/drawing/2014/main" id="{4B9CF545-84F8-4AE4-853A-E1AA57FCC366}"/>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7.4.2 (Cantor)</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E5F2E50-6541-41A4-B70A-005E058D6248}"/>
                    </a:ext>
                  </a:extLst>
                </p:cNvPr>
                <p:cNvSpPr txBox="1"/>
                <p:nvPr/>
              </p:nvSpPr>
              <p:spPr>
                <a:xfrm>
                  <a:off x="1109375" y="5193984"/>
                  <a:ext cx="7546130" cy="1292662"/>
                </a:xfrm>
                <a:prstGeom prst="rect">
                  <a:avLst/>
                </a:prstGeom>
                <a:noFill/>
              </p:spPr>
              <p:txBody>
                <a:bodyPr wrap="square" rtlCol="0">
                  <a:spAutoFit/>
                </a:bodyPr>
                <a:lstStyle/>
                <a:p>
                  <a:pPr>
                    <a:spcAft>
                      <a:spcPts val="600"/>
                    </a:spcAft>
                  </a:pPr>
                  <a:r>
                    <a:rPr lang="en-SG" sz="2400" dirty="0"/>
                    <a:t>The set of real numbers between 0 and 1, </a:t>
                  </a:r>
                  <a:endParaRPr lang="en-SG" sz="2200" dirty="0"/>
                </a:p>
                <a:p>
                  <a:pPr>
                    <a:spcAft>
                      <a:spcPts val="600"/>
                    </a:spcAft>
                    <a:tabLst>
                      <a:tab pos="1612900" algn="l"/>
                    </a:tabLst>
                  </a:pPr>
                  <a:r>
                    <a:rPr lang="en-SG" sz="2200" dirty="0"/>
                    <a:t>	</a:t>
                  </a:r>
                  <a14:m>
                    <m:oMath xmlns:m="http://schemas.openxmlformats.org/officeDocument/2006/math">
                      <m:d>
                        <m:dPr>
                          <m:ctrlPr>
                            <a:rPr lang="en-SG" sz="2200" b="0" i="1" smtClean="0">
                              <a:latin typeface="Cambria Math" panose="02040503050406030204" pitchFamily="18" charset="0"/>
                              <a:ea typeface="Cambria Math" panose="02040503050406030204" pitchFamily="18" charset="0"/>
                            </a:rPr>
                          </m:ctrlPr>
                        </m:dPr>
                        <m:e>
                          <m:r>
                            <a:rPr lang="en-SG" sz="2200" b="0" i="0" smtClean="0">
                              <a:latin typeface="Cambria Math" panose="02040503050406030204" pitchFamily="18" charset="0"/>
                              <a:ea typeface="Cambria Math" panose="02040503050406030204" pitchFamily="18" charset="0"/>
                            </a:rPr>
                            <m:t>0,1</m:t>
                          </m:r>
                        </m:e>
                      </m:d>
                      <m:r>
                        <a:rPr lang="en-SG" sz="2200" b="0" i="1" smtClean="0">
                          <a:latin typeface="Cambria Math" panose="02040503050406030204" pitchFamily="18" charset="0"/>
                          <a:ea typeface="Cambria Math" panose="02040503050406030204" pitchFamily="18" charset="0"/>
                        </a:rPr>
                        <m:t>=</m:t>
                      </m:r>
                      <m:d>
                        <m:dPr>
                          <m:begChr m:val="{"/>
                          <m:endChr m:val="|"/>
                          <m:ctrlPr>
                            <a:rPr lang="en-SG" sz="2200" b="0" i="1" smtClean="0">
                              <a:latin typeface="Cambria Math" panose="02040503050406030204" pitchFamily="18" charset="0"/>
                              <a:ea typeface="Cambria Math" panose="02040503050406030204" pitchFamily="18" charset="0"/>
                            </a:rPr>
                          </m:ctrlPr>
                        </m:dPr>
                        <m:e>
                          <m:r>
                            <a:rPr lang="en-SG" sz="2200" b="0" i="1" smtClean="0">
                              <a:latin typeface="Cambria Math" panose="02040503050406030204" pitchFamily="18" charset="0"/>
                              <a:ea typeface="Cambria Math" panose="02040503050406030204" pitchFamily="18" charset="0"/>
                            </a:rPr>
                            <m:t>𝑥</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ℝ</m:t>
                          </m:r>
                          <m:r>
                            <a:rPr lang="en-SG" sz="2200" b="0" i="1" smtClean="0">
                              <a:latin typeface="Cambria Math" panose="02040503050406030204" pitchFamily="18" charset="0"/>
                              <a:ea typeface="Cambria Math" panose="02040503050406030204" pitchFamily="18" charset="0"/>
                            </a:rPr>
                            <m:t> </m:t>
                          </m:r>
                        </m:e>
                      </m:d>
                      <m:r>
                        <a:rPr lang="en-SG" sz="2200" b="0" i="1" smtClean="0">
                          <a:latin typeface="Cambria Math" panose="02040503050406030204" pitchFamily="18" charset="0"/>
                          <a:ea typeface="Cambria Math" panose="02040503050406030204" pitchFamily="18" charset="0"/>
                        </a:rPr>
                        <m:t> 0&lt;</m:t>
                      </m:r>
                      <m:r>
                        <a:rPr lang="en-SG" sz="2200" b="0" i="1" smtClean="0">
                          <a:latin typeface="Cambria Math" panose="02040503050406030204" pitchFamily="18" charset="0"/>
                          <a:ea typeface="Cambria Math" panose="02040503050406030204" pitchFamily="18" charset="0"/>
                        </a:rPr>
                        <m:t>𝑥</m:t>
                      </m:r>
                      <m:r>
                        <a:rPr lang="en-SG" sz="2200" b="0" i="1" smtClean="0">
                          <a:latin typeface="Cambria Math" panose="02040503050406030204" pitchFamily="18" charset="0"/>
                          <a:ea typeface="Cambria Math" panose="02040503050406030204" pitchFamily="18" charset="0"/>
                        </a:rPr>
                        <m:t>&lt;1}</m:t>
                      </m:r>
                    </m:oMath>
                  </a14:m>
                  <a:endParaRPr lang="en-SG" sz="2200" dirty="0"/>
                </a:p>
                <a:p>
                  <a:pPr>
                    <a:spcAft>
                      <a:spcPts val="600"/>
                    </a:spcAft>
                    <a:tabLst>
                      <a:tab pos="1612900" algn="l"/>
                    </a:tabLst>
                  </a:pPr>
                  <a:r>
                    <a:rPr lang="en-SG" sz="2200" dirty="0"/>
                    <a:t>is uncountable.</a:t>
                  </a:r>
                </a:p>
              </p:txBody>
            </p:sp>
          </mc:Choice>
          <mc:Fallback xmlns="">
            <p:sp>
              <p:nvSpPr>
                <p:cNvPr id="40" name="TextBox 39">
                  <a:extLst>
                    <a:ext uri="{FF2B5EF4-FFF2-40B4-BE49-F238E27FC236}">
                      <a16:creationId xmlns:a16="http://schemas.microsoft.com/office/drawing/2014/main" id="{0E5F2E50-6541-41A4-B70A-005E058D6248}"/>
                    </a:ext>
                  </a:extLst>
                </p:cNvPr>
                <p:cNvSpPr txBox="1">
                  <a:spLocks noRot="1" noChangeAspect="1" noMove="1" noResize="1" noEditPoints="1" noAdjustHandles="1" noChangeArrowheads="1" noChangeShapeType="1" noTextEdit="1"/>
                </p:cNvSpPr>
                <p:nvPr/>
              </p:nvSpPr>
              <p:spPr>
                <a:xfrm>
                  <a:off x="1109375" y="5193984"/>
                  <a:ext cx="7546130" cy="1292662"/>
                </a:xfrm>
                <a:prstGeom prst="rect">
                  <a:avLst/>
                </a:prstGeom>
                <a:blipFill>
                  <a:blip r:embed="rId4"/>
                  <a:stretch>
                    <a:fillRect l="-1212" t="-3774" b="-8491"/>
                  </a:stretch>
                </a:blipFill>
              </p:spPr>
              <p:txBody>
                <a:bodyPr/>
                <a:lstStyle/>
                <a:p>
                  <a:r>
                    <a:rPr lang="en-SG">
                      <a:noFill/>
                    </a:rPr>
                    <a:t> </a:t>
                  </a:r>
                </a:p>
              </p:txBody>
            </p:sp>
          </mc:Fallback>
        </mc:AlternateContent>
      </p:grpSp>
      <p:sp>
        <p:nvSpPr>
          <p:cNvPr id="41" name="Oval 40">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719E2A6E-F79D-447A-99FE-15AFFD6B6005}"/>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EE4ACB79-A8D0-44D5-8992-3B3B9BD51C14}"/>
              </a:ext>
            </a:extLst>
          </p:cNvPr>
          <p:cNvSpPr/>
          <p:nvPr/>
        </p:nvSpPr>
        <p:spPr>
          <a:xfrm>
            <a:off x="66737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6A3C9391-485C-43F7-B738-D65D0E7B30A2}"/>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D6CF7EF-311F-4BE0-87B4-48B5070F70AD}"/>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F634AB2C-62C1-4107-B5A9-70D25557C2E8}"/>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EC06C42F-63F7-45A1-8158-23A7F8E298E0}"/>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40329EF8-0EE0-40D9-914B-4997A91A1067}"/>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71F35BD-C6E4-44DA-9C8B-2F12A5AAF1D4}"/>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0DCA7B67-8DA3-49F1-AF26-2752ABDA230D}"/>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64691E06-9C85-46AC-9918-1086FCDE7509}"/>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9240F8B1-2C01-45E4-BE62-5BB532F154E0}"/>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9876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5913" algn="l"/>
                <a:tab pos="6550025" algn="l"/>
              </a:tabLst>
            </a:pPr>
            <a:r>
              <a:rPr lang="en-SG" sz="900" dirty="0">
                <a:solidFill>
                  <a:schemeClr val="bg1"/>
                </a:solidFill>
              </a:rPr>
              <a:t>	</a:t>
            </a:r>
            <a:r>
              <a:rPr lang="en-SG" sz="1200" dirty="0">
                <a:solidFill>
                  <a:schemeClr val="bg1"/>
                </a:solidFill>
              </a:rPr>
              <a:t> Cardinality	</a:t>
            </a:r>
            <a:r>
              <a:rPr lang="en-SG" sz="1200" b="1" dirty="0">
                <a:solidFill>
                  <a:schemeClr val="accent4">
                    <a:lumMod val="20000"/>
                    <a:lumOff val="80000"/>
                  </a:schemeClr>
                </a:solidFill>
              </a:rPr>
              <a:t> </a:t>
            </a:r>
            <a:r>
              <a:rPr lang="en-SG" sz="1200" dirty="0">
                <a:solidFill>
                  <a:schemeClr val="bg1"/>
                </a:solidFill>
              </a:rPr>
              <a:t>Countably Infinite	Countability via Sequences	</a:t>
            </a:r>
            <a:r>
              <a:rPr lang="en-SG" sz="1200" b="1" dirty="0">
                <a:solidFill>
                  <a:schemeClr val="accent4">
                    <a:lumMod val="40000"/>
                    <a:lumOff val="60000"/>
                  </a:schemeClr>
                </a:solidFill>
              </a:rPr>
              <a:t>Larger Infinities</a:t>
            </a:r>
            <a:endParaRPr lang="en-SG" sz="1050" b="1" dirty="0">
              <a:solidFill>
                <a:schemeClr val="accent4">
                  <a:lumMod val="40000"/>
                  <a:lumOff val="6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Larger Infinities: Cantor’s Diagonalization Argument</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7CAD15D-DE91-40EB-9DAE-F923C46AE2A9}"/>
                  </a:ext>
                </a:extLst>
              </p:cNvPr>
              <p:cNvSpPr txBox="1"/>
              <p:nvPr/>
            </p:nvSpPr>
            <p:spPr>
              <a:xfrm>
                <a:off x="369739" y="1353785"/>
                <a:ext cx="8193498" cy="4507901"/>
              </a:xfrm>
              <a:prstGeom prst="rect">
                <a:avLst/>
              </a:prstGeom>
              <a:solidFill>
                <a:schemeClr val="accent4">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1.	Suppose </a:t>
                </a:r>
                <a14:m>
                  <m:oMath xmlns:m="http://schemas.openxmlformats.org/officeDocument/2006/math">
                    <m:r>
                      <a:rPr lang="en-US" altLang="en-US" sz="2400" i="1" dirty="0" smtClean="0">
                        <a:latin typeface="Cambria Math" panose="02040503050406030204" pitchFamily="18" charset="0"/>
                      </a:rPr>
                      <m:t>(0,1)</m:t>
                    </m:r>
                  </m:oMath>
                </a14:m>
                <a:r>
                  <a:rPr lang="en-US" altLang="en-US" sz="2400" dirty="0"/>
                  <a:t> is countable.</a:t>
                </a:r>
              </a:p>
              <a:p>
                <a:pPr>
                  <a:spcAft>
                    <a:spcPts val="600"/>
                  </a:spcAft>
                  <a:tabLst>
                    <a:tab pos="457200" algn="l"/>
                    <a:tab pos="1371600" algn="l"/>
                    <a:tab pos="1547813" algn="l"/>
                  </a:tabLst>
                </a:pPr>
                <a:r>
                  <a:rPr lang="en-US" altLang="en-US" sz="2400" dirty="0"/>
                  <a:t>2.	Since it is not finite, it is countably infinite.</a:t>
                </a:r>
              </a:p>
              <a:p>
                <a:pPr>
                  <a:spcAft>
                    <a:spcPts val="600"/>
                  </a:spcAft>
                  <a:tabLst>
                    <a:tab pos="457200" algn="l"/>
                    <a:tab pos="1371600" algn="l"/>
                    <a:tab pos="1547813" algn="l"/>
                  </a:tabLst>
                </a:pPr>
                <a:r>
                  <a:rPr lang="en-US" altLang="en-US" sz="2400" dirty="0"/>
                  <a:t>3.	We list the elements </a:t>
                </a:r>
                <a14:m>
                  <m:oMath xmlns:m="http://schemas.openxmlformats.org/officeDocument/2006/math">
                    <m:sSub>
                      <m:sSubPr>
                        <m:ctrlPr>
                          <a:rPr lang="en-US" altLang="en-US" sz="2400" i="1" smtClean="0">
                            <a:latin typeface="Cambria Math" panose="02040503050406030204" pitchFamily="18" charset="0"/>
                          </a:rPr>
                        </m:ctrlPr>
                      </m:sSubPr>
                      <m:e>
                        <m:r>
                          <a:rPr lang="en-SG" altLang="en-US" sz="2400" b="0" i="1" smtClean="0">
                            <a:latin typeface="Cambria Math" panose="02040503050406030204" pitchFamily="18" charset="0"/>
                          </a:rPr>
                          <m:t>𝑥</m:t>
                        </m:r>
                      </m:e>
                      <m:sub>
                        <m:r>
                          <a:rPr lang="en-SG" altLang="en-US" sz="2400" b="0" i="1" smtClean="0">
                            <a:latin typeface="Cambria Math" panose="02040503050406030204" pitchFamily="18" charset="0"/>
                          </a:rPr>
                          <m:t>𝑖</m:t>
                        </m:r>
                      </m:sub>
                    </m:sSub>
                  </m:oMath>
                </a14:m>
                <a:r>
                  <a:rPr lang="en-US" altLang="en-US" sz="2400" dirty="0"/>
                  <a:t> of </a:t>
                </a:r>
                <a14:m>
                  <m:oMath xmlns:m="http://schemas.openxmlformats.org/officeDocument/2006/math">
                    <m:r>
                      <a:rPr lang="en-US" altLang="en-US" sz="2400" i="1" dirty="0" smtClean="0">
                        <a:latin typeface="Cambria Math" panose="02040503050406030204" pitchFamily="18" charset="0"/>
                      </a:rPr>
                      <m:t>(0,1)</m:t>
                    </m:r>
                    <m:r>
                      <a:rPr lang="en-US" altLang="en-US" sz="2400" i="1" dirty="0">
                        <a:latin typeface="Cambria Math" panose="02040503050406030204" pitchFamily="18" charset="0"/>
                      </a:rPr>
                      <m:t> </m:t>
                    </m:r>
                  </m:oMath>
                </a14:m>
                <a:r>
                  <a:rPr lang="en-US" altLang="en-US" sz="2400" dirty="0"/>
                  <a:t>in a sequence as follows:</a:t>
                </a:r>
              </a:p>
              <a:p>
                <a:pPr>
                  <a:spcAft>
                    <a:spcPts val="600"/>
                  </a:spcAft>
                  <a:tabLst>
                    <a:tab pos="457200" algn="l"/>
                    <a:tab pos="1547813" algn="l"/>
                  </a:tabLst>
                </a:pPr>
                <a:r>
                  <a:rPr lang="en-US" altLang="en-US" sz="2400" dirty="0"/>
                  <a:t>		</a:t>
                </a:r>
                <a14:m>
                  <m:oMath xmlns:m="http://schemas.openxmlformats.org/officeDocument/2006/math">
                    <m:sSub>
                      <m:sSubPr>
                        <m:ctrlPr>
                          <a:rPr lang="en-US" altLang="en-US" sz="2400" i="1" smtClean="0">
                            <a:latin typeface="Cambria Math" panose="02040503050406030204" pitchFamily="18" charset="0"/>
                          </a:rPr>
                        </m:ctrlPr>
                      </m:sSubPr>
                      <m:e>
                        <m:r>
                          <a:rPr lang="en-SG" altLang="en-US" sz="2400" b="0" i="1" smtClean="0">
                            <a:latin typeface="Cambria Math" panose="02040503050406030204" pitchFamily="18" charset="0"/>
                          </a:rPr>
                          <m:t>𝑥</m:t>
                        </m:r>
                      </m:e>
                      <m:sub>
                        <m:r>
                          <a:rPr lang="en-SG" altLang="en-US" sz="2400" b="0" i="1" smtClean="0">
                            <a:latin typeface="Cambria Math" panose="02040503050406030204" pitchFamily="18" charset="0"/>
                          </a:rPr>
                          <m:t>1</m:t>
                        </m:r>
                      </m:sub>
                    </m:sSub>
                    <m:r>
                      <a:rPr lang="en-SG" altLang="en-US" sz="2400" b="0" i="1" smtClean="0">
                        <a:latin typeface="Cambria Math" panose="02040503050406030204" pitchFamily="18" charset="0"/>
                      </a:rPr>
                      <m:t>=0.</m:t>
                    </m:r>
                  </m:oMath>
                </a14:m>
                <a:r>
                  <a:rPr lang="en-US" altLang="en-US" sz="2400" dirty="0"/>
                  <a:t> </a:t>
                </a:r>
                <a14:m>
                  <m:oMath xmlns:m="http://schemas.openxmlformats.org/officeDocument/2006/math">
                    <m:sSub>
                      <m:sSubPr>
                        <m:ctrlPr>
                          <a:rPr lang="en-US" altLang="en-US" sz="2400" i="1">
                            <a:latin typeface="Cambria Math" panose="02040503050406030204" pitchFamily="18" charset="0"/>
                          </a:rPr>
                        </m:ctrlPr>
                      </m:sSubPr>
                      <m:e>
                        <m:r>
                          <a:rPr lang="en-SG" altLang="en-US" sz="2400" b="0" i="1" smtClean="0">
                            <a:latin typeface="Cambria Math" panose="02040503050406030204" pitchFamily="18" charset="0"/>
                          </a:rPr>
                          <m:t>𝑎</m:t>
                        </m:r>
                      </m:e>
                      <m:sub>
                        <m:r>
                          <a:rPr lang="en-SG" altLang="en-US" sz="2400" i="1">
                            <a:latin typeface="Cambria Math" panose="02040503050406030204" pitchFamily="18" charset="0"/>
                          </a:rPr>
                          <m:t>1</m:t>
                        </m:r>
                        <m:r>
                          <a:rPr lang="en-SG" altLang="en-US" sz="2400" b="0" i="1" smtClean="0">
                            <a:latin typeface="Cambria Math" panose="02040503050406030204" pitchFamily="18" charset="0"/>
                          </a:rPr>
                          <m:t>1</m:t>
                        </m:r>
                      </m:sub>
                    </m:sSub>
                  </m:oMath>
                </a14:m>
                <a:r>
                  <a:rPr lang="en-US" altLang="en-US" sz="2400" dirty="0"/>
                  <a:t> </a:t>
                </a:r>
                <a14:m>
                  <m:oMath xmlns:m="http://schemas.openxmlformats.org/officeDocument/2006/math">
                    <m:sSub>
                      <m:sSubPr>
                        <m:ctrlPr>
                          <a:rPr lang="en-US" altLang="en-US" sz="2400" i="1" smtClean="0">
                            <a:latin typeface="Cambria Math" panose="02040503050406030204" pitchFamily="18" charset="0"/>
                          </a:rPr>
                        </m:ctrlPr>
                      </m:sSubPr>
                      <m:e>
                        <m:r>
                          <a:rPr lang="en-SG" altLang="en-US" sz="2400" i="1">
                            <a:latin typeface="Cambria Math" panose="02040503050406030204" pitchFamily="18" charset="0"/>
                          </a:rPr>
                          <m:t>𝑎</m:t>
                        </m:r>
                      </m:e>
                      <m:sub>
                        <m:r>
                          <a:rPr lang="en-SG" altLang="en-US" sz="2400" i="1">
                            <a:latin typeface="Cambria Math" panose="02040503050406030204" pitchFamily="18" charset="0"/>
                          </a:rPr>
                          <m:t>1</m:t>
                        </m:r>
                        <m:r>
                          <a:rPr lang="en-SG" altLang="en-US" sz="2400" b="0" i="1" smtClean="0">
                            <a:latin typeface="Cambria Math" panose="02040503050406030204" pitchFamily="18" charset="0"/>
                          </a:rPr>
                          <m:t>2</m:t>
                        </m:r>
                      </m:sub>
                    </m:sSub>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𝑎</m:t>
                        </m:r>
                      </m:e>
                      <m:sub>
                        <m:r>
                          <a:rPr lang="en-SG" altLang="en-US" sz="2400" i="1">
                            <a:latin typeface="Cambria Math" panose="02040503050406030204" pitchFamily="18" charset="0"/>
                          </a:rPr>
                          <m:t>1</m:t>
                        </m:r>
                        <m:r>
                          <a:rPr lang="en-SG" altLang="en-US" sz="2400" b="0" i="1" smtClean="0">
                            <a:latin typeface="Cambria Math" panose="02040503050406030204" pitchFamily="18" charset="0"/>
                          </a:rPr>
                          <m:t>3</m:t>
                        </m:r>
                      </m:sub>
                    </m:sSub>
                    <m:r>
                      <a:rPr lang="en-SG" altLang="en-US" sz="2400" i="1" smtClean="0">
                        <a:latin typeface="Cambria Math" panose="02040503050406030204" pitchFamily="18" charset="0"/>
                        <a:ea typeface="Cambria Math" panose="02040503050406030204" pitchFamily="18" charset="0"/>
                      </a:rPr>
                      <m:t>⋯</m:t>
                    </m:r>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𝑎</m:t>
                        </m:r>
                      </m:e>
                      <m:sub>
                        <m:r>
                          <a:rPr lang="en-SG" altLang="en-US" sz="2400" i="1">
                            <a:latin typeface="Cambria Math" panose="02040503050406030204" pitchFamily="18" charset="0"/>
                          </a:rPr>
                          <m:t>1</m:t>
                        </m:r>
                        <m:r>
                          <a:rPr lang="en-SG" altLang="en-US" sz="2400" b="0" i="1" smtClean="0">
                            <a:latin typeface="Cambria Math" panose="02040503050406030204" pitchFamily="18" charset="0"/>
                          </a:rPr>
                          <m:t>𝑛</m:t>
                        </m:r>
                      </m:sub>
                    </m:sSub>
                  </m:oMath>
                </a14:m>
                <a:r>
                  <a:rPr lang="en-SG" altLang="en-US" sz="2400" dirty="0">
                    <a:ea typeface="Cambria Math" panose="02040503050406030204" pitchFamily="18" charset="0"/>
                  </a:rPr>
                  <a:t> </a:t>
                </a:r>
                <a14:m>
                  <m:oMath xmlns:m="http://schemas.openxmlformats.org/officeDocument/2006/math">
                    <m:r>
                      <a:rPr lang="en-SG" altLang="en-US" sz="2400" i="1">
                        <a:latin typeface="Cambria Math" panose="02040503050406030204" pitchFamily="18" charset="0"/>
                        <a:ea typeface="Cambria Math" panose="02040503050406030204" pitchFamily="18" charset="0"/>
                      </a:rPr>
                      <m:t>⋯</m:t>
                    </m:r>
                  </m:oMath>
                </a14:m>
                <a:endParaRPr lang="en-US" altLang="en-US" sz="2400" dirty="0"/>
              </a:p>
              <a:p>
                <a:pPr>
                  <a:spcAft>
                    <a:spcPts val="600"/>
                  </a:spcAft>
                  <a:tabLst>
                    <a:tab pos="457200" algn="l"/>
                    <a:tab pos="1547813" algn="l"/>
                  </a:tabLst>
                </a:pPr>
                <a:r>
                  <a:rPr lang="en-US" altLang="en-US" sz="2400" dirty="0"/>
                  <a:t>		</a:t>
                </a:r>
                <a14:m>
                  <m:oMath xmlns:m="http://schemas.openxmlformats.org/officeDocument/2006/math">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b="0" i="1" smtClean="0">
                            <a:latin typeface="Cambria Math" panose="02040503050406030204" pitchFamily="18" charset="0"/>
                          </a:rPr>
                          <m:t>2</m:t>
                        </m:r>
                      </m:sub>
                    </m:sSub>
                    <m:r>
                      <a:rPr lang="en-SG" altLang="en-US" sz="2400" i="1">
                        <a:latin typeface="Cambria Math" panose="02040503050406030204" pitchFamily="18" charset="0"/>
                      </a:rPr>
                      <m:t>=0.</m:t>
                    </m:r>
                  </m:oMath>
                </a14:m>
                <a:r>
                  <a:rPr lang="en-US" altLang="en-US" sz="2400" dirty="0"/>
                  <a:t> </a:t>
                </a:r>
                <a14:m>
                  <m:oMath xmlns:m="http://schemas.openxmlformats.org/officeDocument/2006/math">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𝑎</m:t>
                        </m:r>
                      </m:e>
                      <m:sub>
                        <m:r>
                          <a:rPr lang="en-SG" altLang="en-US" sz="2400" b="0" i="1" smtClean="0">
                            <a:latin typeface="Cambria Math" panose="02040503050406030204" pitchFamily="18" charset="0"/>
                          </a:rPr>
                          <m:t>2</m:t>
                        </m:r>
                        <m:r>
                          <a:rPr lang="en-SG" altLang="en-US" sz="2400" i="1">
                            <a:latin typeface="Cambria Math" panose="02040503050406030204" pitchFamily="18" charset="0"/>
                          </a:rPr>
                          <m:t>1</m:t>
                        </m:r>
                      </m:sub>
                    </m:sSub>
                  </m:oMath>
                </a14:m>
                <a:r>
                  <a:rPr lang="en-US" altLang="en-US" sz="2400" dirty="0"/>
                  <a:t> </a:t>
                </a:r>
                <a14:m>
                  <m:oMath xmlns:m="http://schemas.openxmlformats.org/officeDocument/2006/math">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𝑎</m:t>
                        </m:r>
                      </m:e>
                      <m:sub>
                        <m:r>
                          <a:rPr lang="en-SG" altLang="en-US" sz="2400" b="0" i="1" smtClean="0">
                            <a:latin typeface="Cambria Math" panose="02040503050406030204" pitchFamily="18" charset="0"/>
                          </a:rPr>
                          <m:t>2</m:t>
                        </m:r>
                        <m:r>
                          <a:rPr lang="en-SG" altLang="en-US" sz="2400" i="1">
                            <a:latin typeface="Cambria Math" panose="02040503050406030204" pitchFamily="18" charset="0"/>
                          </a:rPr>
                          <m:t>2</m:t>
                        </m:r>
                      </m:sub>
                    </m:sSub>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𝑎</m:t>
                        </m:r>
                      </m:e>
                      <m:sub>
                        <m:r>
                          <a:rPr lang="en-SG" altLang="en-US" sz="2400" b="0" i="1" smtClean="0">
                            <a:latin typeface="Cambria Math" panose="02040503050406030204" pitchFamily="18" charset="0"/>
                          </a:rPr>
                          <m:t>2</m:t>
                        </m:r>
                        <m:r>
                          <a:rPr lang="en-SG" altLang="en-US" sz="2400" i="1">
                            <a:latin typeface="Cambria Math" panose="02040503050406030204" pitchFamily="18" charset="0"/>
                          </a:rPr>
                          <m:t>3</m:t>
                        </m:r>
                      </m:sub>
                    </m:sSub>
                    <m:r>
                      <a:rPr lang="en-SG" altLang="en-US" sz="2400" i="1">
                        <a:latin typeface="Cambria Math" panose="02040503050406030204" pitchFamily="18" charset="0"/>
                        <a:ea typeface="Cambria Math" panose="02040503050406030204" pitchFamily="18" charset="0"/>
                      </a:rPr>
                      <m:t>⋯</m:t>
                    </m:r>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𝑎</m:t>
                        </m:r>
                      </m:e>
                      <m:sub>
                        <m:r>
                          <a:rPr lang="en-SG" altLang="en-US" sz="2400" b="0" i="1" smtClean="0">
                            <a:latin typeface="Cambria Math" panose="02040503050406030204" pitchFamily="18" charset="0"/>
                          </a:rPr>
                          <m:t>2</m:t>
                        </m:r>
                        <m:r>
                          <a:rPr lang="en-SG" altLang="en-US" sz="2400" i="1">
                            <a:latin typeface="Cambria Math" panose="02040503050406030204" pitchFamily="18" charset="0"/>
                          </a:rPr>
                          <m:t>𝑛</m:t>
                        </m:r>
                      </m:sub>
                    </m:sSub>
                  </m:oMath>
                </a14:m>
                <a:r>
                  <a:rPr lang="en-SG" altLang="en-US" sz="2400" dirty="0">
                    <a:ea typeface="Cambria Math" panose="02040503050406030204" pitchFamily="18" charset="0"/>
                  </a:rPr>
                  <a:t> </a:t>
                </a:r>
                <a14:m>
                  <m:oMath xmlns:m="http://schemas.openxmlformats.org/officeDocument/2006/math">
                    <m:r>
                      <a:rPr lang="en-SG" altLang="en-US" sz="2400" i="1">
                        <a:latin typeface="Cambria Math" panose="02040503050406030204" pitchFamily="18" charset="0"/>
                        <a:ea typeface="Cambria Math" panose="02040503050406030204" pitchFamily="18" charset="0"/>
                      </a:rPr>
                      <m:t>⋯</m:t>
                    </m:r>
                  </m:oMath>
                </a14:m>
                <a:endParaRPr lang="en-US" altLang="en-US" sz="2400" dirty="0"/>
              </a:p>
              <a:p>
                <a:pPr>
                  <a:spcAft>
                    <a:spcPts val="600"/>
                  </a:spcAft>
                  <a:tabLst>
                    <a:tab pos="457200" algn="l"/>
                    <a:tab pos="1547813" algn="l"/>
                  </a:tabLst>
                </a:pPr>
                <a:r>
                  <a:rPr lang="en-US" altLang="en-US" sz="2400" dirty="0"/>
                  <a:t>		</a:t>
                </a:r>
                <a14:m>
                  <m:oMath xmlns:m="http://schemas.openxmlformats.org/officeDocument/2006/math">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b="0" i="1" smtClean="0">
                            <a:latin typeface="Cambria Math" panose="02040503050406030204" pitchFamily="18" charset="0"/>
                          </a:rPr>
                          <m:t>3</m:t>
                        </m:r>
                      </m:sub>
                    </m:sSub>
                    <m:r>
                      <a:rPr lang="en-SG" altLang="en-US" sz="2400" i="1">
                        <a:latin typeface="Cambria Math" panose="02040503050406030204" pitchFamily="18" charset="0"/>
                      </a:rPr>
                      <m:t>=0.</m:t>
                    </m:r>
                  </m:oMath>
                </a14:m>
                <a:r>
                  <a:rPr lang="en-US" altLang="en-US" sz="2400" dirty="0"/>
                  <a:t> </a:t>
                </a:r>
                <a14:m>
                  <m:oMath xmlns:m="http://schemas.openxmlformats.org/officeDocument/2006/math">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𝑎</m:t>
                        </m:r>
                      </m:e>
                      <m:sub>
                        <m:r>
                          <a:rPr lang="en-SG" altLang="en-US" sz="2400" b="0" i="1" smtClean="0">
                            <a:latin typeface="Cambria Math" panose="02040503050406030204" pitchFamily="18" charset="0"/>
                          </a:rPr>
                          <m:t>3</m:t>
                        </m:r>
                        <m:r>
                          <a:rPr lang="en-SG" altLang="en-US" sz="2400" i="1">
                            <a:latin typeface="Cambria Math" panose="02040503050406030204" pitchFamily="18" charset="0"/>
                          </a:rPr>
                          <m:t>1</m:t>
                        </m:r>
                      </m:sub>
                    </m:sSub>
                  </m:oMath>
                </a14:m>
                <a:r>
                  <a:rPr lang="en-US" altLang="en-US" sz="2400" dirty="0"/>
                  <a:t> </a:t>
                </a:r>
                <a14:m>
                  <m:oMath xmlns:m="http://schemas.openxmlformats.org/officeDocument/2006/math">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𝑎</m:t>
                        </m:r>
                      </m:e>
                      <m:sub>
                        <m:r>
                          <a:rPr lang="en-SG" altLang="en-US" sz="2400" b="0" i="1" smtClean="0">
                            <a:latin typeface="Cambria Math" panose="02040503050406030204" pitchFamily="18" charset="0"/>
                          </a:rPr>
                          <m:t>3</m:t>
                        </m:r>
                        <m:r>
                          <a:rPr lang="en-SG" altLang="en-US" sz="2400" i="1">
                            <a:latin typeface="Cambria Math" panose="02040503050406030204" pitchFamily="18" charset="0"/>
                          </a:rPr>
                          <m:t>2</m:t>
                        </m:r>
                      </m:sub>
                    </m:sSub>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𝑎</m:t>
                        </m:r>
                      </m:e>
                      <m:sub>
                        <m:r>
                          <a:rPr lang="en-SG" altLang="en-US" sz="2400" b="0" i="1" smtClean="0">
                            <a:latin typeface="Cambria Math" panose="02040503050406030204" pitchFamily="18" charset="0"/>
                          </a:rPr>
                          <m:t>3</m:t>
                        </m:r>
                        <m:r>
                          <a:rPr lang="en-SG" altLang="en-US" sz="2400" i="1">
                            <a:latin typeface="Cambria Math" panose="02040503050406030204" pitchFamily="18" charset="0"/>
                          </a:rPr>
                          <m:t>3</m:t>
                        </m:r>
                      </m:sub>
                    </m:sSub>
                    <m:r>
                      <a:rPr lang="en-SG" altLang="en-US" sz="2400" i="1">
                        <a:latin typeface="Cambria Math" panose="02040503050406030204" pitchFamily="18" charset="0"/>
                        <a:ea typeface="Cambria Math" panose="02040503050406030204" pitchFamily="18" charset="0"/>
                      </a:rPr>
                      <m:t>⋯</m:t>
                    </m:r>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𝑎</m:t>
                        </m:r>
                      </m:e>
                      <m:sub>
                        <m:r>
                          <a:rPr lang="en-SG" altLang="en-US" sz="2400" b="0" i="1" smtClean="0">
                            <a:latin typeface="Cambria Math" panose="02040503050406030204" pitchFamily="18" charset="0"/>
                          </a:rPr>
                          <m:t>3</m:t>
                        </m:r>
                        <m:r>
                          <a:rPr lang="en-SG" altLang="en-US" sz="2400" i="1">
                            <a:latin typeface="Cambria Math" panose="02040503050406030204" pitchFamily="18" charset="0"/>
                          </a:rPr>
                          <m:t>𝑛</m:t>
                        </m:r>
                      </m:sub>
                    </m:sSub>
                  </m:oMath>
                </a14:m>
                <a:r>
                  <a:rPr lang="en-SG" altLang="en-US" sz="2400" dirty="0">
                    <a:ea typeface="Cambria Math" panose="02040503050406030204" pitchFamily="18" charset="0"/>
                  </a:rPr>
                  <a:t> </a:t>
                </a:r>
                <a14:m>
                  <m:oMath xmlns:m="http://schemas.openxmlformats.org/officeDocument/2006/math">
                    <m:r>
                      <a:rPr lang="en-SG" altLang="en-US" sz="2400" i="1">
                        <a:latin typeface="Cambria Math" panose="02040503050406030204" pitchFamily="18" charset="0"/>
                        <a:ea typeface="Cambria Math" panose="02040503050406030204" pitchFamily="18" charset="0"/>
                      </a:rPr>
                      <m:t>⋯</m:t>
                    </m:r>
                  </m:oMath>
                </a14:m>
                <a:endParaRPr lang="en-US" altLang="en-US" sz="2400" dirty="0"/>
              </a:p>
              <a:p>
                <a:pPr>
                  <a:spcAft>
                    <a:spcPts val="600"/>
                  </a:spcAft>
                  <a:tabLst>
                    <a:tab pos="457200" algn="l"/>
                    <a:tab pos="1547813" algn="l"/>
                  </a:tabLst>
                </a:pPr>
                <a:r>
                  <a:rPr lang="en-US" altLang="en-US" sz="2400" dirty="0"/>
                  <a:t>			</a:t>
                </a:r>
                <a14:m>
                  <m:oMath xmlns:m="http://schemas.openxmlformats.org/officeDocument/2006/math">
                    <m:r>
                      <a:rPr lang="en-US" altLang="en-US" sz="2400" i="1" smtClean="0">
                        <a:latin typeface="Cambria Math" panose="02040503050406030204" pitchFamily="18" charset="0"/>
                        <a:ea typeface="Cambria Math" panose="02040503050406030204" pitchFamily="18" charset="0"/>
                      </a:rPr>
                      <m:t>⋮</m:t>
                    </m:r>
                  </m:oMath>
                </a14:m>
                <a:endParaRPr lang="en-US" altLang="en-US" sz="2400" dirty="0"/>
              </a:p>
              <a:p>
                <a:pPr>
                  <a:spcAft>
                    <a:spcPts val="600"/>
                  </a:spcAft>
                  <a:tabLst>
                    <a:tab pos="457200" algn="l"/>
                    <a:tab pos="1547813" algn="l"/>
                  </a:tabLst>
                </a:pPr>
                <a:r>
                  <a:rPr lang="en-US" altLang="en-US" sz="2400" dirty="0"/>
                  <a:t>		</a:t>
                </a:r>
                <a14:m>
                  <m:oMath xmlns:m="http://schemas.openxmlformats.org/officeDocument/2006/math">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b="0" i="1" smtClean="0">
                            <a:latin typeface="Cambria Math" panose="02040503050406030204" pitchFamily="18" charset="0"/>
                          </a:rPr>
                          <m:t>𝑛</m:t>
                        </m:r>
                      </m:sub>
                    </m:sSub>
                    <m:r>
                      <a:rPr lang="en-SG" altLang="en-US" sz="2400" i="1">
                        <a:latin typeface="Cambria Math" panose="02040503050406030204" pitchFamily="18" charset="0"/>
                      </a:rPr>
                      <m:t>=0.</m:t>
                    </m:r>
                  </m:oMath>
                </a14:m>
                <a:r>
                  <a:rPr lang="en-US" altLang="en-US" sz="2400" dirty="0"/>
                  <a:t> </a:t>
                </a:r>
                <a14:m>
                  <m:oMath xmlns:m="http://schemas.openxmlformats.org/officeDocument/2006/math">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𝑎</m:t>
                        </m:r>
                      </m:e>
                      <m:sub>
                        <m:r>
                          <a:rPr lang="en-SG" altLang="en-US" sz="2400" b="0" i="1" smtClean="0">
                            <a:latin typeface="Cambria Math" panose="02040503050406030204" pitchFamily="18" charset="0"/>
                          </a:rPr>
                          <m:t>𝑛</m:t>
                        </m:r>
                        <m:r>
                          <a:rPr lang="en-SG" altLang="en-US" sz="2400" i="1">
                            <a:latin typeface="Cambria Math" panose="02040503050406030204" pitchFamily="18" charset="0"/>
                          </a:rPr>
                          <m:t>1</m:t>
                        </m:r>
                      </m:sub>
                    </m:sSub>
                  </m:oMath>
                </a14:m>
                <a:r>
                  <a:rPr lang="en-US" altLang="en-US" sz="2400" dirty="0"/>
                  <a:t> </a:t>
                </a:r>
                <a14:m>
                  <m:oMath xmlns:m="http://schemas.openxmlformats.org/officeDocument/2006/math">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𝑎</m:t>
                        </m:r>
                      </m:e>
                      <m:sub>
                        <m:r>
                          <a:rPr lang="en-SG" altLang="en-US" sz="2400" b="0" i="1" smtClean="0">
                            <a:latin typeface="Cambria Math" panose="02040503050406030204" pitchFamily="18" charset="0"/>
                          </a:rPr>
                          <m:t>𝑛</m:t>
                        </m:r>
                        <m:r>
                          <a:rPr lang="en-SG" altLang="en-US" sz="2400" i="1">
                            <a:latin typeface="Cambria Math" panose="02040503050406030204" pitchFamily="18" charset="0"/>
                          </a:rPr>
                          <m:t>2</m:t>
                        </m:r>
                      </m:sub>
                    </m:sSub>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𝑎</m:t>
                        </m:r>
                      </m:e>
                      <m:sub>
                        <m:r>
                          <a:rPr lang="en-SG" altLang="en-US" sz="2400" b="0" i="1" smtClean="0">
                            <a:latin typeface="Cambria Math" panose="02040503050406030204" pitchFamily="18" charset="0"/>
                          </a:rPr>
                          <m:t>𝑛</m:t>
                        </m:r>
                        <m:r>
                          <a:rPr lang="en-SG" altLang="en-US" sz="2400" i="1">
                            <a:latin typeface="Cambria Math" panose="02040503050406030204" pitchFamily="18" charset="0"/>
                          </a:rPr>
                          <m:t>3</m:t>
                        </m:r>
                      </m:sub>
                    </m:sSub>
                    <m:r>
                      <a:rPr lang="en-SG" altLang="en-US" sz="2400" i="1">
                        <a:latin typeface="Cambria Math" panose="02040503050406030204" pitchFamily="18" charset="0"/>
                        <a:ea typeface="Cambria Math" panose="02040503050406030204" pitchFamily="18" charset="0"/>
                      </a:rPr>
                      <m:t>⋯</m:t>
                    </m:r>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𝑎</m:t>
                        </m:r>
                      </m:e>
                      <m:sub>
                        <m:r>
                          <a:rPr lang="en-SG" altLang="en-US" sz="2400" b="0" i="1" smtClean="0">
                            <a:latin typeface="Cambria Math" panose="02040503050406030204" pitchFamily="18" charset="0"/>
                          </a:rPr>
                          <m:t>𝑛</m:t>
                        </m:r>
                        <m:r>
                          <a:rPr lang="en-SG" altLang="en-US" sz="2400" i="1">
                            <a:latin typeface="Cambria Math" panose="02040503050406030204" pitchFamily="18" charset="0"/>
                          </a:rPr>
                          <m:t>𝑛</m:t>
                        </m:r>
                      </m:sub>
                    </m:sSub>
                  </m:oMath>
                </a14:m>
                <a:r>
                  <a:rPr lang="en-SG" altLang="en-US" sz="2400" dirty="0">
                    <a:ea typeface="Cambria Math" panose="02040503050406030204" pitchFamily="18" charset="0"/>
                  </a:rPr>
                  <a:t> </a:t>
                </a:r>
                <a14:m>
                  <m:oMath xmlns:m="http://schemas.openxmlformats.org/officeDocument/2006/math">
                    <m:r>
                      <a:rPr lang="en-SG" altLang="en-US" sz="2400" i="1">
                        <a:latin typeface="Cambria Math" panose="02040503050406030204" pitchFamily="18" charset="0"/>
                        <a:ea typeface="Cambria Math" panose="02040503050406030204" pitchFamily="18" charset="0"/>
                      </a:rPr>
                      <m:t>⋯</m:t>
                    </m:r>
                  </m:oMath>
                </a14:m>
                <a:endParaRPr lang="en-SG" altLang="en-US" sz="2400" i="1" dirty="0">
                  <a:latin typeface="Cambria Math" panose="02040503050406030204" pitchFamily="18" charset="0"/>
                  <a:ea typeface="Cambria Math" panose="02040503050406030204" pitchFamily="18" charset="0"/>
                </a:endParaRPr>
              </a:p>
              <a:p>
                <a:pPr>
                  <a:spcAft>
                    <a:spcPts val="600"/>
                  </a:spcAft>
                  <a:tabLst>
                    <a:tab pos="457200" algn="l"/>
                    <a:tab pos="1547813" algn="l"/>
                  </a:tabLst>
                </a:pPr>
                <a:r>
                  <a:rPr lang="en-US" altLang="en-US" sz="2400" dirty="0">
                    <a:ea typeface="Cambria Math" panose="02040503050406030204" pitchFamily="18" charset="0"/>
                  </a:rPr>
                  <a:t>			</a:t>
                </a:r>
                <a14:m>
                  <m:oMath xmlns:m="http://schemas.openxmlformats.org/officeDocument/2006/math">
                    <m:r>
                      <a:rPr lang="en-US" altLang="en-US" sz="2400" i="1">
                        <a:latin typeface="Cambria Math" panose="02040503050406030204" pitchFamily="18" charset="0"/>
                        <a:ea typeface="Cambria Math" panose="02040503050406030204" pitchFamily="18" charset="0"/>
                      </a:rPr>
                      <m:t>⋮</m:t>
                    </m:r>
                  </m:oMath>
                </a14:m>
                <a:endParaRPr lang="en-US" altLang="en-US" sz="2400" dirty="0"/>
              </a:p>
              <a:p>
                <a:pPr>
                  <a:spcAft>
                    <a:spcPts val="600"/>
                  </a:spcAft>
                  <a:tabLst>
                    <a:tab pos="457200" algn="l"/>
                    <a:tab pos="1547813" algn="l"/>
                  </a:tabLst>
                </a:pPr>
                <a:r>
                  <a:rPr lang="en-US" altLang="en-US" sz="2400" dirty="0"/>
                  <a:t>	where each </a:t>
                </a:r>
                <a14:m>
                  <m:oMath xmlns:m="http://schemas.openxmlformats.org/officeDocument/2006/math">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𝑎</m:t>
                        </m:r>
                      </m:e>
                      <m:sub>
                        <m:r>
                          <a:rPr lang="en-SG" altLang="en-US" sz="2400" b="0" i="1" smtClean="0">
                            <a:latin typeface="Cambria Math" panose="02040503050406030204" pitchFamily="18" charset="0"/>
                          </a:rPr>
                          <m:t>𝑖𝑗</m:t>
                        </m:r>
                      </m:sub>
                    </m:sSub>
                    <m:r>
                      <a:rPr lang="en-SG" altLang="en-US" sz="2400" i="1" smtClean="0">
                        <a:latin typeface="Cambria Math" panose="02040503050406030204" pitchFamily="18" charset="0"/>
                        <a:ea typeface="Cambria Math" panose="02040503050406030204" pitchFamily="18" charset="0"/>
                      </a:rPr>
                      <m:t>∈</m:t>
                    </m:r>
                    <m:r>
                      <a:rPr lang="en-SG" altLang="en-US" sz="2400" b="0" i="1" smtClean="0">
                        <a:latin typeface="Cambria Math" panose="02040503050406030204" pitchFamily="18" charset="0"/>
                        <a:ea typeface="Cambria Math" panose="02040503050406030204" pitchFamily="18" charset="0"/>
                      </a:rPr>
                      <m:t>{0,1,⋯,9}</m:t>
                    </m:r>
                  </m:oMath>
                </a14:m>
                <a:r>
                  <a:rPr lang="en-US" altLang="en-US" sz="2400" dirty="0"/>
                  <a:t> is a digit.</a:t>
                </a:r>
                <a:r>
                  <a:rPr lang="en-US" altLang="en-US" sz="2400" baseline="30000" dirty="0"/>
                  <a:t>*</a:t>
                </a:r>
              </a:p>
            </p:txBody>
          </p:sp>
        </mc:Choice>
        <mc:Fallback xmlns="">
          <p:sp>
            <p:nvSpPr>
              <p:cNvPr id="41" name="TextBox 40">
                <a:extLst>
                  <a:ext uri="{FF2B5EF4-FFF2-40B4-BE49-F238E27FC236}">
                    <a16:creationId xmlns:a16="http://schemas.microsoft.com/office/drawing/2014/main" id="{B7CAD15D-DE91-40EB-9DAE-F923C46AE2A9}"/>
                  </a:ext>
                </a:extLst>
              </p:cNvPr>
              <p:cNvSpPr txBox="1">
                <a:spLocks noRot="1" noChangeAspect="1" noMove="1" noResize="1" noEditPoints="1" noAdjustHandles="1" noChangeArrowheads="1" noChangeShapeType="1" noTextEdit="1"/>
              </p:cNvSpPr>
              <p:nvPr/>
            </p:nvSpPr>
            <p:spPr>
              <a:xfrm>
                <a:off x="369739" y="1353785"/>
                <a:ext cx="8193498" cy="4507901"/>
              </a:xfrm>
              <a:prstGeom prst="rect">
                <a:avLst/>
              </a:prstGeom>
              <a:blipFill>
                <a:blip r:embed="rId3"/>
                <a:stretch>
                  <a:fillRect l="-1190" t="-1081" b="-1486"/>
                </a:stretch>
              </a:blipFill>
              <a:ln>
                <a:noFill/>
              </a:ln>
            </p:spPr>
            <p:txBody>
              <a:bodyPr/>
              <a:lstStyle/>
              <a:p>
                <a:r>
                  <a:rPr lang="en-SG">
                    <a:noFill/>
                  </a:rPr>
                  <a:t> </a:t>
                </a:r>
              </a:p>
            </p:txBody>
          </p:sp>
        </mc:Fallback>
      </mc:AlternateContent>
      <p:sp>
        <p:nvSpPr>
          <p:cNvPr id="2" name="TextBox 1">
            <a:extLst>
              <a:ext uri="{FF2B5EF4-FFF2-40B4-BE49-F238E27FC236}">
                <a16:creationId xmlns:a16="http://schemas.microsoft.com/office/drawing/2014/main" id="{65992470-3866-4A0C-A26D-3009D8B5119A}"/>
              </a:ext>
            </a:extLst>
          </p:cNvPr>
          <p:cNvSpPr txBox="1"/>
          <p:nvPr/>
        </p:nvSpPr>
        <p:spPr>
          <a:xfrm>
            <a:off x="358736" y="892120"/>
            <a:ext cx="5583921" cy="461665"/>
          </a:xfrm>
          <a:prstGeom prst="rect">
            <a:avLst/>
          </a:prstGeom>
          <a:noFill/>
        </p:spPr>
        <p:txBody>
          <a:bodyPr wrap="square" rtlCol="0">
            <a:spAutoFit/>
          </a:bodyPr>
          <a:lstStyle/>
          <a:p>
            <a:r>
              <a:rPr lang="en-SG" sz="2400" dirty="0"/>
              <a:t>Sketch of proof (proof by contradiction):</a:t>
            </a:r>
          </a:p>
        </p:txBody>
      </p:sp>
      <p:sp>
        <p:nvSpPr>
          <p:cNvPr id="3" name="TextBox 2">
            <a:extLst>
              <a:ext uri="{FF2B5EF4-FFF2-40B4-BE49-F238E27FC236}">
                <a16:creationId xmlns:a16="http://schemas.microsoft.com/office/drawing/2014/main" id="{D4E72D61-B76F-4FA0-B339-6D5BA75B43BE}"/>
              </a:ext>
            </a:extLst>
          </p:cNvPr>
          <p:cNvSpPr txBox="1"/>
          <p:nvPr/>
        </p:nvSpPr>
        <p:spPr>
          <a:xfrm>
            <a:off x="324356" y="6000185"/>
            <a:ext cx="7136574" cy="646331"/>
          </a:xfrm>
          <a:prstGeom prst="rect">
            <a:avLst/>
          </a:prstGeom>
          <a:noFill/>
        </p:spPr>
        <p:txBody>
          <a:bodyPr wrap="square" rtlCol="0">
            <a:spAutoFit/>
          </a:bodyPr>
          <a:lstStyle/>
          <a:p>
            <a:pPr marL="180975" indent="-180975"/>
            <a:r>
              <a:rPr lang="en-SG" dirty="0"/>
              <a:t>*	Note that some numbers have two representations, </a:t>
            </a:r>
            <a:r>
              <a:rPr lang="en-SG" dirty="0" err="1"/>
              <a:t>eg</a:t>
            </a:r>
            <a:r>
              <a:rPr lang="en-SG" dirty="0"/>
              <a:t>: 0.49999… = 0.50000… We agree to use only the latter representation.</a:t>
            </a:r>
          </a:p>
        </p:txBody>
      </p:sp>
      <p:sp>
        <p:nvSpPr>
          <p:cNvPr id="22" name="Oval 21">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67519FAB-C407-45E3-AE44-04FB589409E9}"/>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DC49D369-293B-4D23-BA3E-1FEB10971722}"/>
              </a:ext>
            </a:extLst>
          </p:cNvPr>
          <p:cNvSpPr/>
          <p:nvPr/>
        </p:nvSpPr>
        <p:spPr>
          <a:xfrm>
            <a:off x="66737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B2D80A69-FF77-4FAC-852A-335BCC5783E7}"/>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818663B8-3564-422D-B3FA-959303D3F118}"/>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189A0C77-B3FB-4D35-ACCC-81210F54F0D4}"/>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CFF5FA3A-667A-4A03-B77E-695A62800391}"/>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146037AF-5438-42ED-AEC5-769C1045F029}"/>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AA86BB34-7768-48F1-B843-1B8D9BE96FCB}"/>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4F4DAB34-AA63-4FCA-8457-5F5A6318C850}"/>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DDC9D290-A042-4EB9-AEF4-CAC91A3773C2}"/>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FA727156-F424-446E-9493-C869F623A1CB}"/>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02688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2332038" algn="l"/>
                <a:tab pos="4125913" algn="l"/>
                <a:tab pos="6550025" algn="l"/>
              </a:tabLst>
            </a:pPr>
            <a:r>
              <a:rPr lang="en-SG" sz="900" dirty="0">
                <a:solidFill>
                  <a:schemeClr val="bg1"/>
                </a:solidFill>
              </a:rPr>
              <a:t>	</a:t>
            </a:r>
            <a:r>
              <a:rPr lang="en-SG" sz="1200" dirty="0">
                <a:solidFill>
                  <a:schemeClr val="bg1"/>
                </a:solidFill>
              </a:rPr>
              <a:t> Cardinality	</a:t>
            </a:r>
            <a:r>
              <a:rPr lang="en-SG" sz="1200" b="1" dirty="0">
                <a:solidFill>
                  <a:schemeClr val="accent4">
                    <a:lumMod val="20000"/>
                    <a:lumOff val="80000"/>
                  </a:schemeClr>
                </a:solidFill>
              </a:rPr>
              <a:t> </a:t>
            </a:r>
            <a:r>
              <a:rPr lang="en-SG" sz="1200" dirty="0">
                <a:solidFill>
                  <a:schemeClr val="bg1"/>
                </a:solidFill>
              </a:rPr>
              <a:t>Countably Infinite	Countability via Sequences	</a:t>
            </a:r>
            <a:r>
              <a:rPr lang="en-SG" sz="1200" b="1" dirty="0">
                <a:solidFill>
                  <a:schemeClr val="accent4">
                    <a:lumMod val="40000"/>
                    <a:lumOff val="60000"/>
                  </a:schemeClr>
                </a:solidFill>
              </a:rPr>
              <a:t>Larger Infinities</a:t>
            </a:r>
            <a:endParaRPr lang="en-SG" sz="1050" b="1" dirty="0">
              <a:solidFill>
                <a:schemeClr val="accent4">
                  <a:lumMod val="40000"/>
                  <a:lumOff val="6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Larger Infinities: Cantor’s Diagonalization Argument</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7CAD15D-DE91-40EB-9DAE-F923C46AE2A9}"/>
                  </a:ext>
                </a:extLst>
              </p:cNvPr>
              <p:cNvSpPr txBox="1"/>
              <p:nvPr/>
            </p:nvSpPr>
            <p:spPr>
              <a:xfrm>
                <a:off x="308568" y="866439"/>
                <a:ext cx="8193498" cy="1362424"/>
              </a:xfrm>
              <a:prstGeom prst="rect">
                <a:avLst/>
              </a:prstGeom>
              <a:solidFill>
                <a:schemeClr val="accent4">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4.	Now, construct a number </a:t>
                </a:r>
                <a14:m>
                  <m:oMath xmlns:m="http://schemas.openxmlformats.org/officeDocument/2006/math">
                    <m:r>
                      <a:rPr lang="en-SG" altLang="en-US" sz="2400" b="0" i="1" smtClean="0">
                        <a:latin typeface="Cambria Math" panose="02040503050406030204" pitchFamily="18" charset="0"/>
                      </a:rPr>
                      <m:t>𝑑</m:t>
                    </m:r>
                    <m:r>
                      <a:rPr lang="en-SG" altLang="en-US" sz="2400" i="1">
                        <a:latin typeface="Cambria Math" panose="02040503050406030204" pitchFamily="18" charset="0"/>
                      </a:rPr>
                      <m:t>=0.</m:t>
                    </m:r>
                  </m:oMath>
                </a14:m>
                <a:r>
                  <a:rPr lang="en-US" altLang="en-US" sz="2400" dirty="0"/>
                  <a:t> </a:t>
                </a:r>
                <a14:m>
                  <m:oMath xmlns:m="http://schemas.openxmlformats.org/officeDocument/2006/math">
                    <m:sSub>
                      <m:sSubPr>
                        <m:ctrlPr>
                          <a:rPr lang="en-US" altLang="en-US" sz="2400" i="1">
                            <a:latin typeface="Cambria Math" panose="02040503050406030204" pitchFamily="18" charset="0"/>
                          </a:rPr>
                        </m:ctrlPr>
                      </m:sSubPr>
                      <m:e>
                        <m:r>
                          <a:rPr lang="en-SG" altLang="en-US" sz="2400" b="0" i="1" smtClean="0">
                            <a:latin typeface="Cambria Math" panose="02040503050406030204" pitchFamily="18" charset="0"/>
                          </a:rPr>
                          <m:t>𝑑</m:t>
                        </m:r>
                      </m:e>
                      <m:sub>
                        <m:r>
                          <a:rPr lang="en-SG" altLang="en-US" sz="2400" i="1">
                            <a:latin typeface="Cambria Math" panose="02040503050406030204" pitchFamily="18" charset="0"/>
                          </a:rPr>
                          <m:t>1</m:t>
                        </m:r>
                      </m:sub>
                    </m:sSub>
                  </m:oMath>
                </a14:m>
                <a:r>
                  <a:rPr lang="en-US" altLang="en-US" sz="2400" dirty="0"/>
                  <a:t> </a:t>
                </a:r>
                <a14:m>
                  <m:oMath xmlns:m="http://schemas.openxmlformats.org/officeDocument/2006/math">
                    <m:sSub>
                      <m:sSubPr>
                        <m:ctrlPr>
                          <a:rPr lang="en-US" altLang="en-US" sz="2400" i="1" smtClean="0">
                            <a:latin typeface="Cambria Math" panose="02040503050406030204" pitchFamily="18" charset="0"/>
                          </a:rPr>
                        </m:ctrlPr>
                      </m:sSubPr>
                      <m:e>
                        <m:r>
                          <a:rPr lang="en-SG" altLang="en-US" sz="2400" b="0" i="1" smtClean="0">
                            <a:latin typeface="Cambria Math" panose="02040503050406030204" pitchFamily="18" charset="0"/>
                          </a:rPr>
                          <m:t>𝑑</m:t>
                        </m:r>
                      </m:e>
                      <m:sub>
                        <m:r>
                          <a:rPr lang="en-SG" altLang="en-US" sz="2400" i="1">
                            <a:latin typeface="Cambria Math" panose="02040503050406030204" pitchFamily="18" charset="0"/>
                          </a:rPr>
                          <m:t>2</m:t>
                        </m:r>
                      </m:sub>
                    </m:sSub>
                    <m:sSub>
                      <m:sSubPr>
                        <m:ctrlPr>
                          <a:rPr lang="en-US" altLang="en-US" sz="2400" i="1">
                            <a:latin typeface="Cambria Math" panose="02040503050406030204" pitchFamily="18" charset="0"/>
                          </a:rPr>
                        </m:ctrlPr>
                      </m:sSubPr>
                      <m:e>
                        <m:r>
                          <a:rPr lang="en-SG" altLang="en-US" sz="2400" b="0" i="1" smtClean="0">
                            <a:latin typeface="Cambria Math" panose="02040503050406030204" pitchFamily="18" charset="0"/>
                          </a:rPr>
                          <m:t>𝑑</m:t>
                        </m:r>
                      </m:e>
                      <m:sub>
                        <m:r>
                          <a:rPr lang="en-SG" altLang="en-US" sz="2400" i="1">
                            <a:latin typeface="Cambria Math" panose="02040503050406030204" pitchFamily="18" charset="0"/>
                          </a:rPr>
                          <m:t>3</m:t>
                        </m:r>
                      </m:sub>
                    </m:sSub>
                    <m:r>
                      <a:rPr lang="en-SG" altLang="en-US" sz="2400" i="1">
                        <a:latin typeface="Cambria Math" panose="02040503050406030204" pitchFamily="18" charset="0"/>
                        <a:ea typeface="Cambria Math" panose="02040503050406030204" pitchFamily="18" charset="0"/>
                      </a:rPr>
                      <m:t>⋯</m:t>
                    </m:r>
                    <m:sSub>
                      <m:sSubPr>
                        <m:ctrlPr>
                          <a:rPr lang="en-US" altLang="en-US" sz="2400" i="1">
                            <a:latin typeface="Cambria Math" panose="02040503050406030204" pitchFamily="18" charset="0"/>
                          </a:rPr>
                        </m:ctrlPr>
                      </m:sSubPr>
                      <m:e>
                        <m:r>
                          <a:rPr lang="en-SG" altLang="en-US" sz="2400" b="0" i="1" smtClean="0">
                            <a:latin typeface="Cambria Math" panose="02040503050406030204" pitchFamily="18" charset="0"/>
                          </a:rPr>
                          <m:t>𝑑</m:t>
                        </m:r>
                      </m:e>
                      <m:sub>
                        <m:r>
                          <a:rPr lang="en-SG" altLang="en-US" sz="2400" i="1">
                            <a:latin typeface="Cambria Math" panose="02040503050406030204" pitchFamily="18" charset="0"/>
                          </a:rPr>
                          <m:t>𝑛</m:t>
                        </m:r>
                      </m:sub>
                    </m:sSub>
                  </m:oMath>
                </a14:m>
                <a:r>
                  <a:rPr lang="en-SG" altLang="en-US" sz="2400" dirty="0">
                    <a:ea typeface="Cambria Math" panose="02040503050406030204" pitchFamily="18" charset="0"/>
                  </a:rPr>
                  <a:t> </a:t>
                </a:r>
                <a14:m>
                  <m:oMath xmlns:m="http://schemas.openxmlformats.org/officeDocument/2006/math">
                    <m:r>
                      <a:rPr lang="en-SG" altLang="en-US" sz="2400" i="1">
                        <a:latin typeface="Cambria Math" panose="02040503050406030204" pitchFamily="18" charset="0"/>
                        <a:ea typeface="Cambria Math" panose="02040503050406030204" pitchFamily="18" charset="0"/>
                      </a:rPr>
                      <m:t>⋯</m:t>
                    </m:r>
                  </m:oMath>
                </a14:m>
                <a:r>
                  <a:rPr lang="en-US" altLang="en-US" sz="2400" dirty="0"/>
                  <a:t> </a:t>
                </a:r>
                <a:r>
                  <a:rPr lang="en-US" altLang="en-US" sz="2400" dirty="0" err="1"/>
                  <a:t>s.t.</a:t>
                </a:r>
                <a:endParaRPr lang="en-US" altLang="en-US" sz="2400" dirty="0"/>
              </a:p>
              <a:p>
                <a:pPr>
                  <a:spcAft>
                    <a:spcPts val="600"/>
                  </a:spcAft>
                  <a:tabLst>
                    <a:tab pos="457200" algn="l"/>
                    <a:tab pos="1547813" algn="l"/>
                    <a:tab pos="2776538" algn="l"/>
                  </a:tabLst>
                </a:pPr>
                <a:r>
                  <a:rPr lang="en-US" altLang="en-US" sz="2400" dirty="0"/>
                  <a:t>		</a:t>
                </a:r>
                <a14:m>
                  <m:oMath xmlns:m="http://schemas.openxmlformats.org/officeDocument/2006/math">
                    <m:sSub>
                      <m:sSubPr>
                        <m:ctrlPr>
                          <a:rPr lang="en-SG" altLang="en-US" sz="2400" i="1" smtClean="0">
                            <a:latin typeface="Cambria Math" panose="02040503050406030204" pitchFamily="18" charset="0"/>
                          </a:rPr>
                        </m:ctrlPr>
                      </m:sSubPr>
                      <m:e>
                        <m:r>
                          <a:rPr lang="en-SG" altLang="en-US" sz="2400" b="0" i="1" smtClean="0">
                            <a:latin typeface="Cambria Math" panose="02040503050406030204" pitchFamily="18" charset="0"/>
                          </a:rPr>
                          <m:t>𝑑</m:t>
                        </m:r>
                      </m:e>
                      <m:sub>
                        <m:r>
                          <a:rPr lang="en-SG" altLang="en-US" sz="2400" b="0" i="1" smtClean="0">
                            <a:latin typeface="Cambria Math" panose="02040503050406030204" pitchFamily="18" charset="0"/>
                          </a:rPr>
                          <m:t>𝑛</m:t>
                        </m:r>
                      </m:sub>
                    </m:sSub>
                    <m:r>
                      <a:rPr lang="en-SG" altLang="en-US" sz="2400" b="0" i="1" smtClean="0">
                        <a:latin typeface="Cambria Math" panose="02040503050406030204" pitchFamily="18" charset="0"/>
                      </a:rPr>
                      <m:t>=</m:t>
                    </m:r>
                    <m:d>
                      <m:dPr>
                        <m:begChr m:val="{"/>
                        <m:endChr m:val=""/>
                        <m:ctrlPr>
                          <a:rPr lang="en-SG" altLang="en-US" sz="2400" i="1" smtClean="0">
                            <a:latin typeface="Cambria Math" panose="02040503050406030204" pitchFamily="18" charset="0"/>
                          </a:rPr>
                        </m:ctrlPr>
                      </m:dPr>
                      <m:e>
                        <m:eqArr>
                          <m:eqArrPr>
                            <m:ctrlPr>
                              <a:rPr lang="en-SG" altLang="en-US" sz="2400" i="1" smtClean="0">
                                <a:latin typeface="Cambria Math" panose="02040503050406030204" pitchFamily="18" charset="0"/>
                              </a:rPr>
                            </m:ctrlPr>
                          </m:eqArrPr>
                          <m:e>
                            <m:r>
                              <a:rPr lang="en-SG" altLang="en-US" sz="2400" b="0" i="1" smtClean="0">
                                <a:latin typeface="Cambria Math" panose="02040503050406030204" pitchFamily="18" charset="0"/>
                              </a:rPr>
                              <m:t>1,     </m:t>
                            </m:r>
                            <m:r>
                              <m:rPr>
                                <m:sty m:val="p"/>
                              </m:rPr>
                              <a:rPr lang="en-SG" altLang="en-US" sz="2400" b="0" i="0" smtClean="0">
                                <a:latin typeface="Cambria Math" panose="02040503050406030204" pitchFamily="18" charset="0"/>
                              </a:rPr>
                              <m:t>if</m:t>
                            </m:r>
                            <m:r>
                              <a:rPr lang="en-SG" altLang="en-US" sz="2400" b="0" i="1" smtClean="0">
                                <a:latin typeface="Cambria Math" panose="02040503050406030204" pitchFamily="18" charset="0"/>
                              </a:rPr>
                              <m:t> </m:t>
                            </m:r>
                            <m:sSub>
                              <m:sSubPr>
                                <m:ctrlPr>
                                  <a:rPr lang="en-SG" altLang="en-US" sz="2400" b="0" i="1" smtClean="0">
                                    <a:latin typeface="Cambria Math" panose="02040503050406030204" pitchFamily="18" charset="0"/>
                                  </a:rPr>
                                </m:ctrlPr>
                              </m:sSubPr>
                              <m:e>
                                <m:r>
                                  <a:rPr lang="en-SG" altLang="en-US" sz="2400" b="0" i="1" smtClean="0">
                                    <a:latin typeface="Cambria Math" panose="02040503050406030204" pitchFamily="18" charset="0"/>
                                  </a:rPr>
                                  <m:t>𝑎</m:t>
                                </m:r>
                              </m:e>
                              <m:sub>
                                <m:r>
                                  <a:rPr lang="en-SG" altLang="en-US" sz="2400" b="0" i="1" smtClean="0">
                                    <a:latin typeface="Cambria Math" panose="02040503050406030204" pitchFamily="18" charset="0"/>
                                  </a:rPr>
                                  <m:t>𝑛𝑛</m:t>
                                </m:r>
                              </m:sub>
                            </m:sSub>
                            <m:r>
                              <a:rPr lang="en-SG" altLang="en-US" sz="2400" b="0" i="1" smtClean="0">
                                <a:latin typeface="Cambria Math" panose="02040503050406030204" pitchFamily="18" charset="0"/>
                                <a:ea typeface="Cambria Math" panose="02040503050406030204" pitchFamily="18" charset="0"/>
                              </a:rPr>
                              <m:t>≠1;</m:t>
                            </m:r>
                          </m:e>
                          <m:e>
                            <m:r>
                              <a:rPr lang="en-SG" altLang="en-US" sz="2400" b="0" i="1" smtClean="0">
                                <a:latin typeface="Cambria Math" panose="02040503050406030204" pitchFamily="18" charset="0"/>
                              </a:rPr>
                              <m:t>2, </m:t>
                            </m:r>
                            <m:r>
                              <a:rPr lang="en-SG" altLang="en-US" sz="2400" b="0" i="0" smtClean="0">
                                <a:latin typeface="Cambria Math" panose="02040503050406030204" pitchFamily="18" charset="0"/>
                              </a:rPr>
                              <m:t>   </m:t>
                            </m:r>
                            <m:r>
                              <m:rPr>
                                <m:sty m:val="p"/>
                              </m:rPr>
                              <a:rPr lang="en-SG" altLang="en-US" sz="2400" b="0" i="0" smtClean="0">
                                <a:latin typeface="Cambria Math" panose="02040503050406030204" pitchFamily="18" charset="0"/>
                              </a:rPr>
                              <m:t>if</m:t>
                            </m:r>
                            <m:r>
                              <a:rPr lang="en-SG" altLang="en-US" sz="2400" b="0" i="1" smtClean="0">
                                <a:latin typeface="Cambria Math" panose="02040503050406030204" pitchFamily="18" charset="0"/>
                              </a:rPr>
                              <m:t> </m:t>
                            </m:r>
                            <m:sSub>
                              <m:sSubPr>
                                <m:ctrlPr>
                                  <a:rPr lang="en-SG" altLang="en-US" sz="2400" b="0" i="1" smtClean="0">
                                    <a:latin typeface="Cambria Math" panose="02040503050406030204" pitchFamily="18" charset="0"/>
                                  </a:rPr>
                                </m:ctrlPr>
                              </m:sSubPr>
                              <m:e>
                                <m:r>
                                  <a:rPr lang="en-SG" altLang="en-US" sz="2400" b="0" i="1" smtClean="0">
                                    <a:latin typeface="Cambria Math" panose="02040503050406030204" pitchFamily="18" charset="0"/>
                                  </a:rPr>
                                  <m:t>𝑎</m:t>
                                </m:r>
                              </m:e>
                              <m:sub>
                                <m:r>
                                  <a:rPr lang="en-SG" altLang="en-US" sz="2400" b="0" i="1" smtClean="0">
                                    <a:latin typeface="Cambria Math" panose="02040503050406030204" pitchFamily="18" charset="0"/>
                                  </a:rPr>
                                  <m:t>𝑛𝑛</m:t>
                                </m:r>
                              </m:sub>
                            </m:sSub>
                            <m:r>
                              <a:rPr lang="en-SG" altLang="en-US" sz="2400" b="0" i="1" smtClean="0">
                                <a:latin typeface="Cambria Math" panose="02040503050406030204" pitchFamily="18" charset="0"/>
                              </a:rPr>
                              <m:t>=1.</m:t>
                            </m:r>
                          </m:e>
                        </m:eqArr>
                      </m:e>
                    </m:d>
                  </m:oMath>
                </a14:m>
                <a:endParaRPr lang="en-US" altLang="en-US" sz="2400" dirty="0"/>
              </a:p>
            </p:txBody>
          </p:sp>
        </mc:Choice>
        <mc:Fallback xmlns="">
          <p:sp>
            <p:nvSpPr>
              <p:cNvPr id="41" name="TextBox 40">
                <a:extLst>
                  <a:ext uri="{FF2B5EF4-FFF2-40B4-BE49-F238E27FC236}">
                    <a16:creationId xmlns:a16="http://schemas.microsoft.com/office/drawing/2014/main" id="{B7CAD15D-DE91-40EB-9DAE-F923C46AE2A9}"/>
                  </a:ext>
                </a:extLst>
              </p:cNvPr>
              <p:cNvSpPr txBox="1">
                <a:spLocks noRot="1" noChangeAspect="1" noMove="1" noResize="1" noEditPoints="1" noAdjustHandles="1" noChangeArrowheads="1" noChangeShapeType="1" noTextEdit="1"/>
              </p:cNvSpPr>
              <p:nvPr/>
            </p:nvSpPr>
            <p:spPr>
              <a:xfrm>
                <a:off x="308568" y="866439"/>
                <a:ext cx="8193498" cy="1362424"/>
              </a:xfrm>
              <a:prstGeom prst="rect">
                <a:avLst/>
              </a:prstGeom>
              <a:blipFill>
                <a:blip r:embed="rId3"/>
                <a:stretch>
                  <a:fillRect l="-1190" t="-3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7C64FA2-01AD-465C-9C72-C1B385F3665F}"/>
                  </a:ext>
                </a:extLst>
              </p:cNvPr>
              <p:cNvSpPr txBox="1"/>
              <p:nvPr/>
            </p:nvSpPr>
            <p:spPr>
              <a:xfrm>
                <a:off x="5491126" y="1713713"/>
                <a:ext cx="3321728" cy="1938992"/>
              </a:xfrm>
              <a:prstGeom prst="rect">
                <a:avLst/>
              </a:prstGeom>
              <a:solidFill>
                <a:schemeClr val="accent6">
                  <a:lumMod val="20000"/>
                  <a:lumOff val="80000"/>
                </a:schemeClr>
              </a:solidFill>
              <a:ln>
                <a:solidFill>
                  <a:schemeClr val="tx1"/>
                </a:solidFill>
              </a:ln>
            </p:spPr>
            <p:txBody>
              <a:bodyPr wrap="square" rtlCol="0">
                <a:spAutoFit/>
              </a:bodyPr>
              <a:lstStyle/>
              <a:p>
                <a:pPr>
                  <a:spcAft>
                    <a:spcPts val="600"/>
                  </a:spcAft>
                  <a:tabLst>
                    <a:tab pos="457200" algn="l"/>
                    <a:tab pos="1371600" algn="l"/>
                    <a:tab pos="1547813" algn="l"/>
                  </a:tabLst>
                </a:pPr>
                <a14:m>
                  <m:oMath xmlns:m="http://schemas.openxmlformats.org/officeDocument/2006/math">
                    <m:sSub>
                      <m:sSubPr>
                        <m:ctrlPr>
                          <a:rPr lang="en-US" altLang="en-US" sz="2000" i="1" smtClean="0">
                            <a:latin typeface="Cambria Math" panose="02040503050406030204" pitchFamily="18" charset="0"/>
                          </a:rPr>
                        </m:ctrlPr>
                      </m:sSubPr>
                      <m:e>
                        <m:r>
                          <a:rPr lang="en-SG" altLang="en-US" sz="2000" b="0" i="1" smtClean="0">
                            <a:latin typeface="Cambria Math" panose="02040503050406030204" pitchFamily="18" charset="0"/>
                          </a:rPr>
                          <m:t>𝑥</m:t>
                        </m:r>
                      </m:e>
                      <m:sub>
                        <m:r>
                          <a:rPr lang="en-SG" altLang="en-US" sz="2000" b="0" i="1" smtClean="0">
                            <a:latin typeface="Cambria Math" panose="02040503050406030204" pitchFamily="18" charset="0"/>
                          </a:rPr>
                          <m:t>1</m:t>
                        </m:r>
                      </m:sub>
                    </m:sSub>
                    <m:r>
                      <a:rPr lang="en-SG" altLang="en-US" sz="2000" b="0" i="1" smtClean="0">
                        <a:latin typeface="Cambria Math" panose="02040503050406030204" pitchFamily="18" charset="0"/>
                      </a:rPr>
                      <m:t>=0.</m:t>
                    </m:r>
                  </m:oMath>
                </a14:m>
                <a:r>
                  <a:rPr lang="en-US" altLang="en-US" sz="2000" dirty="0"/>
                  <a:t> </a:t>
                </a:r>
                <a14:m>
                  <m:oMath xmlns:m="http://schemas.openxmlformats.org/officeDocument/2006/math">
                    <m:sSub>
                      <m:sSubPr>
                        <m:ctrlPr>
                          <a:rPr lang="en-US" altLang="en-US" sz="2000" i="1">
                            <a:latin typeface="Cambria Math" panose="02040503050406030204" pitchFamily="18" charset="0"/>
                          </a:rPr>
                        </m:ctrlPr>
                      </m:sSubPr>
                      <m:e>
                        <m:r>
                          <a:rPr lang="en-SG" altLang="en-US" sz="2000" b="0" i="1" smtClean="0">
                            <a:latin typeface="Cambria Math" panose="02040503050406030204" pitchFamily="18" charset="0"/>
                          </a:rPr>
                          <m:t>𝑎</m:t>
                        </m:r>
                      </m:e>
                      <m:sub>
                        <m:r>
                          <a:rPr lang="en-SG" altLang="en-US" sz="2000" i="1">
                            <a:latin typeface="Cambria Math" panose="02040503050406030204" pitchFamily="18" charset="0"/>
                          </a:rPr>
                          <m:t>1</m:t>
                        </m:r>
                        <m:r>
                          <a:rPr lang="en-SG" altLang="en-US" sz="2000" b="0" i="1" smtClean="0">
                            <a:latin typeface="Cambria Math" panose="02040503050406030204" pitchFamily="18" charset="0"/>
                          </a:rPr>
                          <m:t>1</m:t>
                        </m:r>
                      </m:sub>
                    </m:sSub>
                  </m:oMath>
                </a14:m>
                <a:r>
                  <a:rPr lang="en-US" altLang="en-US" sz="2000" dirty="0"/>
                  <a:t> </a:t>
                </a:r>
                <a14:m>
                  <m:oMath xmlns:m="http://schemas.openxmlformats.org/officeDocument/2006/math">
                    <m:sSub>
                      <m:sSubPr>
                        <m:ctrlPr>
                          <a:rPr lang="en-US" altLang="en-US" sz="2000" i="1" smtClean="0">
                            <a:latin typeface="Cambria Math" panose="02040503050406030204" pitchFamily="18" charset="0"/>
                          </a:rPr>
                        </m:ctrlPr>
                      </m:sSubPr>
                      <m:e>
                        <m:r>
                          <a:rPr lang="en-SG" altLang="en-US" sz="2000" i="1">
                            <a:latin typeface="Cambria Math" panose="02040503050406030204" pitchFamily="18" charset="0"/>
                          </a:rPr>
                          <m:t>𝑎</m:t>
                        </m:r>
                      </m:e>
                      <m:sub>
                        <m:r>
                          <a:rPr lang="en-SG" altLang="en-US" sz="2000" i="1">
                            <a:latin typeface="Cambria Math" panose="02040503050406030204" pitchFamily="18" charset="0"/>
                          </a:rPr>
                          <m:t>1</m:t>
                        </m:r>
                        <m:r>
                          <a:rPr lang="en-SG" altLang="en-US" sz="2000" b="0" i="1" smtClean="0">
                            <a:latin typeface="Cambria Math" panose="02040503050406030204" pitchFamily="18" charset="0"/>
                          </a:rPr>
                          <m:t>2</m:t>
                        </m:r>
                      </m:sub>
                    </m:sSub>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𝑎</m:t>
                        </m:r>
                      </m:e>
                      <m:sub>
                        <m:r>
                          <a:rPr lang="en-SG" altLang="en-US" sz="2000" i="1">
                            <a:latin typeface="Cambria Math" panose="02040503050406030204" pitchFamily="18" charset="0"/>
                          </a:rPr>
                          <m:t>1</m:t>
                        </m:r>
                        <m:r>
                          <a:rPr lang="en-SG" altLang="en-US" sz="2000" b="0" i="1" smtClean="0">
                            <a:latin typeface="Cambria Math" panose="02040503050406030204" pitchFamily="18" charset="0"/>
                          </a:rPr>
                          <m:t>3</m:t>
                        </m:r>
                      </m:sub>
                    </m:sSub>
                    <m:r>
                      <a:rPr lang="en-SG" altLang="en-US" sz="2000" i="1" smtClean="0">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𝑎</m:t>
                        </m:r>
                      </m:e>
                      <m:sub>
                        <m:r>
                          <a:rPr lang="en-SG" altLang="en-US" sz="2000" i="1">
                            <a:latin typeface="Cambria Math" panose="02040503050406030204" pitchFamily="18" charset="0"/>
                          </a:rPr>
                          <m:t>1</m:t>
                        </m:r>
                        <m:r>
                          <a:rPr lang="en-SG" altLang="en-US" sz="2000" b="0" i="1" smtClean="0">
                            <a:latin typeface="Cambria Math" panose="02040503050406030204" pitchFamily="18" charset="0"/>
                          </a:rPr>
                          <m:t>𝑛</m:t>
                        </m:r>
                      </m:sub>
                    </m:sSub>
                  </m:oMath>
                </a14:m>
                <a:r>
                  <a:rPr lang="en-SG" altLang="en-US" sz="2000" dirty="0">
                    <a:ea typeface="Cambria Math" panose="02040503050406030204" pitchFamily="18" charset="0"/>
                  </a:rPr>
                  <a:t> </a:t>
                </a:r>
                <a14:m>
                  <m:oMath xmlns:m="http://schemas.openxmlformats.org/officeDocument/2006/math">
                    <m:r>
                      <a:rPr lang="en-SG" altLang="en-US" sz="2000" i="1">
                        <a:latin typeface="Cambria Math" panose="02040503050406030204" pitchFamily="18" charset="0"/>
                        <a:ea typeface="Cambria Math" panose="02040503050406030204" pitchFamily="18" charset="0"/>
                      </a:rPr>
                      <m:t>⋯</m:t>
                    </m:r>
                  </m:oMath>
                </a14:m>
                <a:endParaRPr lang="en-US" altLang="en-US" sz="2000" dirty="0"/>
              </a:p>
              <a:p>
                <a:pPr>
                  <a:spcAft>
                    <a:spcPts val="600"/>
                  </a:spcAft>
                  <a:tabLst>
                    <a:tab pos="457200" algn="l"/>
                    <a:tab pos="1547813" algn="l"/>
                  </a:tabLst>
                </a:pPr>
                <a14:m>
                  <m:oMath xmlns:m="http://schemas.openxmlformats.org/officeDocument/2006/math">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𝑥</m:t>
                        </m:r>
                      </m:e>
                      <m:sub>
                        <m:r>
                          <a:rPr lang="en-SG" altLang="en-US" sz="2000" b="0" i="1" smtClean="0">
                            <a:latin typeface="Cambria Math" panose="02040503050406030204" pitchFamily="18" charset="0"/>
                          </a:rPr>
                          <m:t>2</m:t>
                        </m:r>
                      </m:sub>
                    </m:sSub>
                    <m:r>
                      <a:rPr lang="en-SG" altLang="en-US" sz="2000" i="1">
                        <a:latin typeface="Cambria Math" panose="02040503050406030204" pitchFamily="18" charset="0"/>
                      </a:rPr>
                      <m:t>=0.</m:t>
                    </m:r>
                  </m:oMath>
                </a14:m>
                <a:r>
                  <a:rPr lang="en-US" altLang="en-US" sz="2000" dirty="0"/>
                  <a:t> </a:t>
                </a:r>
                <a14:m>
                  <m:oMath xmlns:m="http://schemas.openxmlformats.org/officeDocument/2006/math">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𝑎</m:t>
                        </m:r>
                      </m:e>
                      <m:sub>
                        <m:r>
                          <a:rPr lang="en-SG" altLang="en-US" sz="2000" b="0" i="1" smtClean="0">
                            <a:latin typeface="Cambria Math" panose="02040503050406030204" pitchFamily="18" charset="0"/>
                          </a:rPr>
                          <m:t>2</m:t>
                        </m:r>
                        <m:r>
                          <a:rPr lang="en-SG" altLang="en-US" sz="2000" i="1">
                            <a:latin typeface="Cambria Math" panose="02040503050406030204" pitchFamily="18" charset="0"/>
                          </a:rPr>
                          <m:t>1</m:t>
                        </m:r>
                      </m:sub>
                    </m:sSub>
                  </m:oMath>
                </a14:m>
                <a:r>
                  <a:rPr lang="en-US" altLang="en-US" sz="2000" dirty="0"/>
                  <a:t> </a:t>
                </a:r>
                <a14:m>
                  <m:oMath xmlns:m="http://schemas.openxmlformats.org/officeDocument/2006/math">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𝑎</m:t>
                        </m:r>
                      </m:e>
                      <m:sub>
                        <m:r>
                          <a:rPr lang="en-SG" altLang="en-US" sz="2000" b="0" i="1" smtClean="0">
                            <a:latin typeface="Cambria Math" panose="02040503050406030204" pitchFamily="18" charset="0"/>
                          </a:rPr>
                          <m:t>2</m:t>
                        </m:r>
                        <m:r>
                          <a:rPr lang="en-SG" altLang="en-US" sz="2000" i="1">
                            <a:latin typeface="Cambria Math" panose="02040503050406030204" pitchFamily="18" charset="0"/>
                          </a:rPr>
                          <m:t>2</m:t>
                        </m:r>
                      </m:sub>
                    </m:sSub>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𝑎</m:t>
                        </m:r>
                      </m:e>
                      <m:sub>
                        <m:r>
                          <a:rPr lang="en-SG" altLang="en-US" sz="2000" b="0" i="1" smtClean="0">
                            <a:latin typeface="Cambria Math" panose="02040503050406030204" pitchFamily="18" charset="0"/>
                          </a:rPr>
                          <m:t>2</m:t>
                        </m:r>
                        <m:r>
                          <a:rPr lang="en-SG" altLang="en-US" sz="2000" i="1">
                            <a:latin typeface="Cambria Math" panose="02040503050406030204" pitchFamily="18" charset="0"/>
                          </a:rPr>
                          <m:t>3</m:t>
                        </m:r>
                      </m:sub>
                    </m:sSub>
                    <m:r>
                      <a:rPr lang="en-SG" altLang="en-US" sz="2000" i="1">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𝑎</m:t>
                        </m:r>
                      </m:e>
                      <m:sub>
                        <m:r>
                          <a:rPr lang="en-SG" altLang="en-US" sz="2000" b="0" i="1" smtClean="0">
                            <a:latin typeface="Cambria Math" panose="02040503050406030204" pitchFamily="18" charset="0"/>
                          </a:rPr>
                          <m:t>2</m:t>
                        </m:r>
                        <m:r>
                          <a:rPr lang="en-SG" altLang="en-US" sz="2000" i="1">
                            <a:latin typeface="Cambria Math" panose="02040503050406030204" pitchFamily="18" charset="0"/>
                          </a:rPr>
                          <m:t>𝑛</m:t>
                        </m:r>
                      </m:sub>
                    </m:sSub>
                  </m:oMath>
                </a14:m>
                <a:r>
                  <a:rPr lang="en-SG" altLang="en-US" sz="2000" dirty="0">
                    <a:ea typeface="Cambria Math" panose="02040503050406030204" pitchFamily="18" charset="0"/>
                  </a:rPr>
                  <a:t> </a:t>
                </a:r>
                <a14:m>
                  <m:oMath xmlns:m="http://schemas.openxmlformats.org/officeDocument/2006/math">
                    <m:r>
                      <a:rPr lang="en-SG" altLang="en-US" sz="2000" i="1">
                        <a:latin typeface="Cambria Math" panose="02040503050406030204" pitchFamily="18" charset="0"/>
                        <a:ea typeface="Cambria Math" panose="02040503050406030204" pitchFamily="18" charset="0"/>
                      </a:rPr>
                      <m:t>⋯</m:t>
                    </m:r>
                  </m:oMath>
                </a14:m>
                <a:endParaRPr lang="en-US" altLang="en-US" sz="2000" dirty="0"/>
              </a:p>
              <a:p>
                <a:pPr>
                  <a:spcAft>
                    <a:spcPts val="600"/>
                  </a:spcAft>
                  <a:tabLst>
                    <a:tab pos="457200" algn="l"/>
                    <a:tab pos="1547813" algn="l"/>
                  </a:tabLst>
                </a:pPr>
                <a14:m>
                  <m:oMath xmlns:m="http://schemas.openxmlformats.org/officeDocument/2006/math">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𝑥</m:t>
                        </m:r>
                      </m:e>
                      <m:sub>
                        <m:r>
                          <a:rPr lang="en-SG" altLang="en-US" sz="2000" b="0" i="1" smtClean="0">
                            <a:latin typeface="Cambria Math" panose="02040503050406030204" pitchFamily="18" charset="0"/>
                          </a:rPr>
                          <m:t>3</m:t>
                        </m:r>
                      </m:sub>
                    </m:sSub>
                    <m:r>
                      <a:rPr lang="en-SG" altLang="en-US" sz="2000" i="1">
                        <a:latin typeface="Cambria Math" panose="02040503050406030204" pitchFamily="18" charset="0"/>
                      </a:rPr>
                      <m:t>=0.</m:t>
                    </m:r>
                  </m:oMath>
                </a14:m>
                <a:r>
                  <a:rPr lang="en-US" altLang="en-US" sz="2000" dirty="0"/>
                  <a:t> </a:t>
                </a:r>
                <a14:m>
                  <m:oMath xmlns:m="http://schemas.openxmlformats.org/officeDocument/2006/math">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𝑎</m:t>
                        </m:r>
                      </m:e>
                      <m:sub>
                        <m:r>
                          <a:rPr lang="en-SG" altLang="en-US" sz="2000" b="0" i="1" smtClean="0">
                            <a:latin typeface="Cambria Math" panose="02040503050406030204" pitchFamily="18" charset="0"/>
                          </a:rPr>
                          <m:t>3</m:t>
                        </m:r>
                        <m:r>
                          <a:rPr lang="en-SG" altLang="en-US" sz="2000" i="1">
                            <a:latin typeface="Cambria Math" panose="02040503050406030204" pitchFamily="18" charset="0"/>
                          </a:rPr>
                          <m:t>1</m:t>
                        </m:r>
                      </m:sub>
                    </m:sSub>
                  </m:oMath>
                </a14:m>
                <a:r>
                  <a:rPr lang="en-US" altLang="en-US" sz="2000" dirty="0"/>
                  <a:t> </a:t>
                </a:r>
                <a14:m>
                  <m:oMath xmlns:m="http://schemas.openxmlformats.org/officeDocument/2006/math">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𝑎</m:t>
                        </m:r>
                      </m:e>
                      <m:sub>
                        <m:r>
                          <a:rPr lang="en-SG" altLang="en-US" sz="2000" b="0" i="1" smtClean="0">
                            <a:latin typeface="Cambria Math" panose="02040503050406030204" pitchFamily="18" charset="0"/>
                          </a:rPr>
                          <m:t>3</m:t>
                        </m:r>
                        <m:r>
                          <a:rPr lang="en-SG" altLang="en-US" sz="2000" i="1">
                            <a:latin typeface="Cambria Math" panose="02040503050406030204" pitchFamily="18" charset="0"/>
                          </a:rPr>
                          <m:t>2</m:t>
                        </m:r>
                      </m:sub>
                    </m:sSub>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𝑎</m:t>
                        </m:r>
                      </m:e>
                      <m:sub>
                        <m:r>
                          <a:rPr lang="en-SG" altLang="en-US" sz="2000" b="0" i="1" smtClean="0">
                            <a:latin typeface="Cambria Math" panose="02040503050406030204" pitchFamily="18" charset="0"/>
                          </a:rPr>
                          <m:t>3</m:t>
                        </m:r>
                        <m:r>
                          <a:rPr lang="en-SG" altLang="en-US" sz="2000" i="1">
                            <a:latin typeface="Cambria Math" panose="02040503050406030204" pitchFamily="18" charset="0"/>
                          </a:rPr>
                          <m:t>3</m:t>
                        </m:r>
                      </m:sub>
                    </m:sSub>
                    <m:r>
                      <a:rPr lang="en-SG" altLang="en-US" sz="2000" i="1">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𝑎</m:t>
                        </m:r>
                      </m:e>
                      <m:sub>
                        <m:r>
                          <a:rPr lang="en-SG" altLang="en-US" sz="2000" b="0" i="1" smtClean="0">
                            <a:latin typeface="Cambria Math" panose="02040503050406030204" pitchFamily="18" charset="0"/>
                          </a:rPr>
                          <m:t>3</m:t>
                        </m:r>
                        <m:r>
                          <a:rPr lang="en-SG" altLang="en-US" sz="2000" i="1">
                            <a:latin typeface="Cambria Math" panose="02040503050406030204" pitchFamily="18" charset="0"/>
                          </a:rPr>
                          <m:t>𝑛</m:t>
                        </m:r>
                      </m:sub>
                    </m:sSub>
                  </m:oMath>
                </a14:m>
                <a:r>
                  <a:rPr lang="en-SG" altLang="en-US" sz="2000" dirty="0">
                    <a:ea typeface="Cambria Math" panose="02040503050406030204" pitchFamily="18" charset="0"/>
                  </a:rPr>
                  <a:t> </a:t>
                </a:r>
                <a14:m>
                  <m:oMath xmlns:m="http://schemas.openxmlformats.org/officeDocument/2006/math">
                    <m:r>
                      <a:rPr lang="en-SG" altLang="en-US" sz="2000" i="1">
                        <a:latin typeface="Cambria Math" panose="02040503050406030204" pitchFamily="18" charset="0"/>
                        <a:ea typeface="Cambria Math" panose="02040503050406030204" pitchFamily="18" charset="0"/>
                      </a:rPr>
                      <m:t>⋯</m:t>
                    </m:r>
                  </m:oMath>
                </a14:m>
                <a:endParaRPr lang="en-US" altLang="en-US" sz="2000" dirty="0"/>
              </a:p>
              <a:p>
                <a:pPr>
                  <a:spcAft>
                    <a:spcPts val="600"/>
                  </a:spcAft>
                  <a:tabLst>
                    <a:tab pos="457200" algn="l"/>
                    <a:tab pos="1547813" algn="l"/>
                  </a:tabLst>
                </a:pPr>
                <a:r>
                  <a:rPr lang="en-US" altLang="en-US" sz="2000" dirty="0"/>
                  <a:t>	</a:t>
                </a:r>
                <a14:m>
                  <m:oMath xmlns:m="http://schemas.openxmlformats.org/officeDocument/2006/math">
                    <m:r>
                      <a:rPr lang="en-US" altLang="en-US" sz="2000" i="1" smtClean="0">
                        <a:latin typeface="Cambria Math" panose="02040503050406030204" pitchFamily="18" charset="0"/>
                        <a:ea typeface="Cambria Math" panose="02040503050406030204" pitchFamily="18" charset="0"/>
                      </a:rPr>
                      <m:t>⋮</m:t>
                    </m:r>
                  </m:oMath>
                </a14:m>
                <a:endParaRPr lang="en-US" altLang="en-US" sz="2000" dirty="0"/>
              </a:p>
              <a:p>
                <a:pPr>
                  <a:spcAft>
                    <a:spcPts val="600"/>
                  </a:spcAft>
                  <a:tabLst>
                    <a:tab pos="457200" algn="l"/>
                    <a:tab pos="1547813" algn="l"/>
                  </a:tabLst>
                </a:pPr>
                <a14:m>
                  <m:oMath xmlns:m="http://schemas.openxmlformats.org/officeDocument/2006/math">
                    <m:sSub>
                      <m:sSubPr>
                        <m:ctrlPr>
                          <a:rPr lang="en-US" altLang="en-US" sz="2000" i="1" smtClean="0">
                            <a:latin typeface="Cambria Math" panose="02040503050406030204" pitchFamily="18" charset="0"/>
                          </a:rPr>
                        </m:ctrlPr>
                      </m:sSubPr>
                      <m:e>
                        <m:r>
                          <a:rPr lang="en-SG" altLang="en-US" sz="2000" i="1">
                            <a:latin typeface="Cambria Math" panose="02040503050406030204" pitchFamily="18" charset="0"/>
                          </a:rPr>
                          <m:t>𝑥</m:t>
                        </m:r>
                      </m:e>
                      <m:sub>
                        <m:r>
                          <a:rPr lang="en-SG" altLang="en-US" sz="2000" b="0" i="1" smtClean="0">
                            <a:latin typeface="Cambria Math" panose="02040503050406030204" pitchFamily="18" charset="0"/>
                          </a:rPr>
                          <m:t>𝑛</m:t>
                        </m:r>
                      </m:sub>
                    </m:sSub>
                    <m:r>
                      <a:rPr lang="en-SG" altLang="en-US" sz="2000" i="1">
                        <a:latin typeface="Cambria Math" panose="02040503050406030204" pitchFamily="18" charset="0"/>
                      </a:rPr>
                      <m:t>=0.</m:t>
                    </m:r>
                  </m:oMath>
                </a14:m>
                <a:r>
                  <a:rPr lang="en-US" altLang="en-US" sz="2000" dirty="0"/>
                  <a:t> </a:t>
                </a:r>
                <a14:m>
                  <m:oMath xmlns:m="http://schemas.openxmlformats.org/officeDocument/2006/math">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𝑎</m:t>
                        </m:r>
                      </m:e>
                      <m:sub>
                        <m:r>
                          <a:rPr lang="en-SG" altLang="en-US" sz="2000" b="0" i="1" smtClean="0">
                            <a:latin typeface="Cambria Math" panose="02040503050406030204" pitchFamily="18" charset="0"/>
                          </a:rPr>
                          <m:t>𝑛</m:t>
                        </m:r>
                        <m:r>
                          <a:rPr lang="en-SG" altLang="en-US" sz="2000" i="1">
                            <a:latin typeface="Cambria Math" panose="02040503050406030204" pitchFamily="18" charset="0"/>
                          </a:rPr>
                          <m:t>1</m:t>
                        </m:r>
                      </m:sub>
                    </m:sSub>
                  </m:oMath>
                </a14:m>
                <a:r>
                  <a:rPr lang="en-US" altLang="en-US" sz="2000" dirty="0"/>
                  <a:t> </a:t>
                </a:r>
                <a14:m>
                  <m:oMath xmlns:m="http://schemas.openxmlformats.org/officeDocument/2006/math">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𝑎</m:t>
                        </m:r>
                      </m:e>
                      <m:sub>
                        <m:r>
                          <a:rPr lang="en-SG" altLang="en-US" sz="2000" b="0" i="1" smtClean="0">
                            <a:latin typeface="Cambria Math" panose="02040503050406030204" pitchFamily="18" charset="0"/>
                          </a:rPr>
                          <m:t>𝑛</m:t>
                        </m:r>
                        <m:r>
                          <a:rPr lang="en-SG" altLang="en-US" sz="2000" i="1">
                            <a:latin typeface="Cambria Math" panose="02040503050406030204" pitchFamily="18" charset="0"/>
                          </a:rPr>
                          <m:t>2</m:t>
                        </m:r>
                      </m:sub>
                    </m:sSub>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𝑎</m:t>
                        </m:r>
                      </m:e>
                      <m:sub>
                        <m:r>
                          <a:rPr lang="en-SG" altLang="en-US" sz="2000" b="0" i="1" smtClean="0">
                            <a:latin typeface="Cambria Math" panose="02040503050406030204" pitchFamily="18" charset="0"/>
                          </a:rPr>
                          <m:t>𝑛</m:t>
                        </m:r>
                        <m:r>
                          <a:rPr lang="en-SG" altLang="en-US" sz="2000" i="1">
                            <a:latin typeface="Cambria Math" panose="02040503050406030204" pitchFamily="18" charset="0"/>
                          </a:rPr>
                          <m:t>3</m:t>
                        </m:r>
                      </m:sub>
                    </m:sSub>
                    <m:r>
                      <a:rPr lang="en-SG" altLang="en-US" sz="2000" i="1">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𝑎</m:t>
                        </m:r>
                      </m:e>
                      <m:sub>
                        <m:r>
                          <a:rPr lang="en-SG" altLang="en-US" sz="2000" b="0" i="1" smtClean="0">
                            <a:latin typeface="Cambria Math" panose="02040503050406030204" pitchFamily="18" charset="0"/>
                          </a:rPr>
                          <m:t>𝑛</m:t>
                        </m:r>
                        <m:r>
                          <a:rPr lang="en-SG" altLang="en-US" sz="2000" i="1">
                            <a:latin typeface="Cambria Math" panose="02040503050406030204" pitchFamily="18" charset="0"/>
                          </a:rPr>
                          <m:t>𝑛</m:t>
                        </m:r>
                      </m:sub>
                    </m:sSub>
                  </m:oMath>
                </a14:m>
                <a:r>
                  <a:rPr lang="en-SG" altLang="en-US" sz="2000" dirty="0">
                    <a:ea typeface="Cambria Math" panose="02040503050406030204" pitchFamily="18" charset="0"/>
                  </a:rPr>
                  <a:t> </a:t>
                </a:r>
                <a14:m>
                  <m:oMath xmlns:m="http://schemas.openxmlformats.org/officeDocument/2006/math">
                    <m:r>
                      <a:rPr lang="en-SG" altLang="en-US" sz="2000" i="1">
                        <a:latin typeface="Cambria Math" panose="02040503050406030204" pitchFamily="18" charset="0"/>
                        <a:ea typeface="Cambria Math" panose="02040503050406030204" pitchFamily="18" charset="0"/>
                      </a:rPr>
                      <m:t>⋯</m:t>
                    </m:r>
                  </m:oMath>
                </a14:m>
                <a:endParaRPr lang="en-SG" altLang="en-US" sz="2000" i="1" dirty="0">
                  <a:latin typeface="Cambria Math" panose="02040503050406030204" pitchFamily="18" charset="0"/>
                  <a:ea typeface="Cambria Math" panose="02040503050406030204" pitchFamily="18" charset="0"/>
                </a:endParaRPr>
              </a:p>
            </p:txBody>
          </p:sp>
        </mc:Choice>
        <mc:Fallback xmlns="">
          <p:sp>
            <p:nvSpPr>
              <p:cNvPr id="22" name="TextBox 21">
                <a:extLst>
                  <a:ext uri="{FF2B5EF4-FFF2-40B4-BE49-F238E27FC236}">
                    <a16:creationId xmlns:a16="http://schemas.microsoft.com/office/drawing/2014/main" id="{D7C64FA2-01AD-465C-9C72-C1B385F3665F}"/>
                  </a:ext>
                </a:extLst>
              </p:cNvPr>
              <p:cNvSpPr txBox="1">
                <a:spLocks noRot="1" noChangeAspect="1" noMove="1" noResize="1" noEditPoints="1" noAdjustHandles="1" noChangeArrowheads="1" noChangeShapeType="1" noTextEdit="1"/>
              </p:cNvSpPr>
              <p:nvPr/>
            </p:nvSpPr>
            <p:spPr>
              <a:xfrm>
                <a:off x="5491126" y="1713713"/>
                <a:ext cx="3321728" cy="1938992"/>
              </a:xfrm>
              <a:prstGeom prst="rect">
                <a:avLst/>
              </a:prstGeom>
              <a:blipFill>
                <a:blip r:embed="rId4"/>
                <a:stretch>
                  <a:fillRect/>
                </a:stretch>
              </a:blipFill>
              <a:ln>
                <a:solidFill>
                  <a:schemeClr val="tx1"/>
                </a:solidFill>
              </a:ln>
            </p:spPr>
            <p:txBody>
              <a:bodyPr/>
              <a:lstStyle/>
              <a:p>
                <a:r>
                  <a:rPr lang="en-SG">
                    <a:noFill/>
                  </a:rPr>
                  <a:t> </a:t>
                </a:r>
              </a:p>
            </p:txBody>
          </p:sp>
        </mc:Fallback>
      </mc:AlternateContent>
      <p:sp>
        <p:nvSpPr>
          <p:cNvPr id="6" name="Rectangle 5">
            <a:extLst>
              <a:ext uri="{FF2B5EF4-FFF2-40B4-BE49-F238E27FC236}">
                <a16:creationId xmlns:a16="http://schemas.microsoft.com/office/drawing/2014/main" id="{C7241C5B-61B2-473B-926F-01C8A970064A}"/>
              </a:ext>
            </a:extLst>
          </p:cNvPr>
          <p:cNvSpPr/>
          <p:nvPr/>
        </p:nvSpPr>
        <p:spPr>
          <a:xfrm rot="2729843">
            <a:off x="5960118" y="2520005"/>
            <a:ext cx="2824843" cy="39118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B618CB6-D26E-4E7F-A9EF-5FF3D80B92F9}"/>
                  </a:ext>
                </a:extLst>
              </p:cNvPr>
              <p:cNvSpPr txBox="1"/>
              <p:nvPr/>
            </p:nvSpPr>
            <p:spPr>
              <a:xfrm>
                <a:off x="308568" y="2228863"/>
                <a:ext cx="4871770" cy="830997"/>
              </a:xfrm>
              <a:prstGeom prst="rect">
                <a:avLst/>
              </a:prstGeom>
              <a:solidFill>
                <a:schemeClr val="accent4">
                  <a:lumMod val="20000"/>
                  <a:lumOff val="80000"/>
                </a:schemeClr>
              </a:solidFill>
              <a:ln>
                <a:noFill/>
              </a:ln>
            </p:spPr>
            <p:txBody>
              <a:bodyPr wrap="square" rtlCol="0">
                <a:spAutoFit/>
              </a:bodyPr>
              <a:lstStyle/>
              <a:p>
                <a:pPr marL="450850" indent="-450850">
                  <a:spcAft>
                    <a:spcPts val="600"/>
                  </a:spcAft>
                  <a:tabLst>
                    <a:tab pos="457200" algn="l"/>
                    <a:tab pos="1371600" algn="l"/>
                    <a:tab pos="1547813" algn="l"/>
                  </a:tabLst>
                </a:pPr>
                <a:r>
                  <a:rPr lang="en-US" altLang="en-US" sz="2400" dirty="0"/>
                  <a:t>5.	Note that </a:t>
                </a:r>
                <a14:m>
                  <m:oMath xmlns:m="http://schemas.openxmlformats.org/officeDocument/2006/math">
                    <m:r>
                      <a:rPr lang="en-US" altLang="en-US" sz="2400" i="1" smtClean="0">
                        <a:latin typeface="Cambria Math" panose="02040503050406030204" pitchFamily="18" charset="0"/>
                        <a:ea typeface="Cambria Math" panose="02040503050406030204" pitchFamily="18" charset="0"/>
                      </a:rPr>
                      <m:t>∀</m:t>
                    </m:r>
                    <m:r>
                      <a:rPr lang="en-SG" altLang="en-US" sz="2400" b="0" i="1" smtClean="0">
                        <a:latin typeface="Cambria Math" panose="02040503050406030204" pitchFamily="18" charset="0"/>
                        <a:ea typeface="Cambria Math" panose="02040503050406030204" pitchFamily="18" charset="0"/>
                      </a:rPr>
                      <m:t>𝑛</m:t>
                    </m:r>
                    <m:r>
                      <a:rPr lang="en-SG" altLang="en-US" sz="2400" b="0" i="1" smtClean="0">
                        <a:latin typeface="Cambria Math" panose="02040503050406030204" pitchFamily="18" charset="0"/>
                        <a:ea typeface="Cambria Math" panose="02040503050406030204" pitchFamily="18" charset="0"/>
                      </a:rPr>
                      <m:t>∈</m:t>
                    </m:r>
                    <m:sSup>
                      <m:sSupPr>
                        <m:ctrlPr>
                          <a:rPr lang="en-SG" altLang="en-US" sz="2400" b="0" i="1" smtClean="0">
                            <a:latin typeface="Cambria Math" panose="02040503050406030204" pitchFamily="18" charset="0"/>
                            <a:ea typeface="Cambria Math" panose="02040503050406030204" pitchFamily="18" charset="0"/>
                          </a:rPr>
                        </m:ctrlPr>
                      </m:sSupPr>
                      <m:e>
                        <m:r>
                          <a:rPr lang="en-SG" altLang="en-US" sz="2400" b="0" i="1" smtClean="0">
                            <a:latin typeface="Cambria Math" panose="02040503050406030204" pitchFamily="18" charset="0"/>
                            <a:ea typeface="Cambria Math" panose="02040503050406030204" pitchFamily="18" charset="0"/>
                          </a:rPr>
                          <m:t>ℤ</m:t>
                        </m:r>
                      </m:e>
                      <m:sup>
                        <m:r>
                          <a:rPr lang="en-SG" altLang="en-US" sz="2400" b="0" i="1" smtClean="0">
                            <a:latin typeface="Cambria Math" panose="02040503050406030204" pitchFamily="18" charset="0"/>
                            <a:ea typeface="Cambria Math" panose="02040503050406030204" pitchFamily="18" charset="0"/>
                          </a:rPr>
                          <m:t>+</m:t>
                        </m:r>
                      </m:sup>
                    </m:sSup>
                    <m:r>
                      <a:rPr lang="en-SG" altLang="en-US" sz="2400" b="0" i="1" smtClean="0">
                        <a:latin typeface="Cambria Math" panose="02040503050406030204" pitchFamily="18" charset="0"/>
                        <a:ea typeface="Cambria Math" panose="02040503050406030204" pitchFamily="18" charset="0"/>
                      </a:rPr>
                      <m:t>,</m:t>
                    </m:r>
                    <m:sSub>
                      <m:sSubPr>
                        <m:ctrlPr>
                          <a:rPr lang="en-SG" altLang="en-US" sz="2400" b="0" i="1" smtClean="0">
                            <a:latin typeface="Cambria Math" panose="02040503050406030204" pitchFamily="18" charset="0"/>
                            <a:ea typeface="Cambria Math" panose="02040503050406030204" pitchFamily="18" charset="0"/>
                          </a:rPr>
                        </m:ctrlPr>
                      </m:sSubPr>
                      <m:e>
                        <m:r>
                          <a:rPr lang="en-SG" altLang="en-US" sz="2400" b="0" i="1" smtClean="0">
                            <a:latin typeface="Cambria Math" panose="02040503050406030204" pitchFamily="18" charset="0"/>
                            <a:ea typeface="Cambria Math" panose="02040503050406030204" pitchFamily="18" charset="0"/>
                          </a:rPr>
                          <m:t>𝑑</m:t>
                        </m:r>
                      </m:e>
                      <m:sub>
                        <m:r>
                          <a:rPr lang="en-SG" altLang="en-US" sz="2400" b="0" i="1" smtClean="0">
                            <a:latin typeface="Cambria Math" panose="02040503050406030204" pitchFamily="18" charset="0"/>
                            <a:ea typeface="Cambria Math" panose="02040503050406030204" pitchFamily="18" charset="0"/>
                          </a:rPr>
                          <m:t>𝑛</m:t>
                        </m:r>
                      </m:sub>
                    </m:sSub>
                    <m:r>
                      <a:rPr lang="en-SG" altLang="en-US" sz="2400" b="0" i="1" smtClean="0">
                        <a:latin typeface="Cambria Math" panose="02040503050406030204" pitchFamily="18" charset="0"/>
                        <a:ea typeface="Cambria Math" panose="02040503050406030204" pitchFamily="18" charset="0"/>
                      </a:rPr>
                      <m:t>≠</m:t>
                    </m:r>
                    <m:sSub>
                      <m:sSubPr>
                        <m:ctrlPr>
                          <a:rPr lang="en-SG" altLang="en-US" sz="2400" b="0" i="1" smtClean="0">
                            <a:latin typeface="Cambria Math" panose="02040503050406030204" pitchFamily="18" charset="0"/>
                            <a:ea typeface="Cambria Math" panose="02040503050406030204" pitchFamily="18" charset="0"/>
                          </a:rPr>
                        </m:ctrlPr>
                      </m:sSubPr>
                      <m:e>
                        <m:r>
                          <a:rPr lang="en-SG" altLang="en-US" sz="2400" b="0" i="1" smtClean="0">
                            <a:latin typeface="Cambria Math" panose="02040503050406030204" pitchFamily="18" charset="0"/>
                            <a:ea typeface="Cambria Math" panose="02040503050406030204" pitchFamily="18" charset="0"/>
                          </a:rPr>
                          <m:t>𝑎</m:t>
                        </m:r>
                      </m:e>
                      <m:sub>
                        <m:r>
                          <a:rPr lang="en-SG" altLang="en-US" sz="2400" b="0" i="1" smtClean="0">
                            <a:latin typeface="Cambria Math" panose="02040503050406030204" pitchFamily="18" charset="0"/>
                            <a:ea typeface="Cambria Math" panose="02040503050406030204" pitchFamily="18" charset="0"/>
                          </a:rPr>
                          <m:t>𝑛𝑛</m:t>
                        </m:r>
                      </m:sub>
                    </m:sSub>
                  </m:oMath>
                </a14:m>
                <a:r>
                  <a:rPr lang="en-US" altLang="en-US" sz="2400" dirty="0"/>
                  <a:t>. Thus, </a:t>
                </a:r>
                <a14:m>
                  <m:oMath xmlns:m="http://schemas.openxmlformats.org/officeDocument/2006/math">
                    <m:r>
                      <a:rPr lang="en-SG" altLang="en-US" sz="2400" b="0" i="1" smtClean="0">
                        <a:latin typeface="Cambria Math" panose="02040503050406030204" pitchFamily="18" charset="0"/>
                      </a:rPr>
                      <m:t>𝑑</m:t>
                    </m:r>
                    <m:r>
                      <a:rPr lang="en-SG" altLang="en-US" sz="2400" b="0" i="1" smtClean="0">
                        <a:latin typeface="Cambria Math" panose="02040503050406030204" pitchFamily="18" charset="0"/>
                        <a:ea typeface="Cambria Math" panose="02040503050406030204" pitchFamily="18" charset="0"/>
                      </a:rPr>
                      <m:t>≠</m:t>
                    </m:r>
                    <m:sSub>
                      <m:sSubPr>
                        <m:ctrlPr>
                          <a:rPr lang="en-SG" altLang="en-US" sz="2400" b="0" i="1" smtClean="0">
                            <a:latin typeface="Cambria Math" panose="02040503050406030204" pitchFamily="18" charset="0"/>
                            <a:ea typeface="Cambria Math" panose="02040503050406030204" pitchFamily="18" charset="0"/>
                          </a:rPr>
                        </m:ctrlPr>
                      </m:sSubPr>
                      <m:e>
                        <m:r>
                          <a:rPr lang="en-SG" altLang="en-US" sz="2400" b="0" i="1" smtClean="0">
                            <a:latin typeface="Cambria Math" panose="02040503050406030204" pitchFamily="18" charset="0"/>
                            <a:ea typeface="Cambria Math" panose="02040503050406030204" pitchFamily="18" charset="0"/>
                          </a:rPr>
                          <m:t>𝑥</m:t>
                        </m:r>
                      </m:e>
                      <m:sub>
                        <m:r>
                          <a:rPr lang="en-SG" altLang="en-US" sz="2400" b="0" i="1" smtClean="0">
                            <a:latin typeface="Cambria Math" panose="02040503050406030204" pitchFamily="18" charset="0"/>
                            <a:ea typeface="Cambria Math" panose="02040503050406030204" pitchFamily="18" charset="0"/>
                          </a:rPr>
                          <m:t>𝑛</m:t>
                        </m:r>
                      </m:sub>
                    </m:sSub>
                    <m:r>
                      <a:rPr lang="en-SG" altLang="en-US" sz="2400" b="0" i="1" smtClean="0">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𝑛</m:t>
                    </m:r>
                    <m:r>
                      <a:rPr lang="en-SG" altLang="en-US" sz="2400" i="1">
                        <a:latin typeface="Cambria Math" panose="02040503050406030204" pitchFamily="18" charset="0"/>
                        <a:ea typeface="Cambria Math" panose="02040503050406030204" pitchFamily="18" charset="0"/>
                      </a:rPr>
                      <m:t>∈</m:t>
                    </m:r>
                    <m:sSup>
                      <m:sSupPr>
                        <m:ctrlPr>
                          <a:rPr lang="en-SG" altLang="en-US" sz="2400" i="1">
                            <a:latin typeface="Cambria Math" panose="02040503050406030204" pitchFamily="18" charset="0"/>
                            <a:ea typeface="Cambria Math" panose="02040503050406030204" pitchFamily="18" charset="0"/>
                          </a:rPr>
                        </m:ctrlPr>
                      </m:sSupPr>
                      <m:e>
                        <m:r>
                          <a:rPr lang="en-SG" altLang="en-US" sz="2400" i="1">
                            <a:latin typeface="Cambria Math" panose="02040503050406030204" pitchFamily="18" charset="0"/>
                            <a:ea typeface="Cambria Math" panose="02040503050406030204" pitchFamily="18" charset="0"/>
                          </a:rPr>
                          <m:t>ℤ</m:t>
                        </m:r>
                      </m:e>
                      <m:sup>
                        <m:r>
                          <a:rPr lang="en-SG" altLang="en-US" sz="2400" i="1">
                            <a:latin typeface="Cambria Math" panose="02040503050406030204" pitchFamily="18" charset="0"/>
                            <a:ea typeface="Cambria Math" panose="02040503050406030204" pitchFamily="18" charset="0"/>
                          </a:rPr>
                          <m:t>+</m:t>
                        </m:r>
                      </m:sup>
                    </m:sSup>
                  </m:oMath>
                </a14:m>
                <a:r>
                  <a:rPr lang="en-US" altLang="en-US" sz="2400" dirty="0"/>
                  <a:t>.</a:t>
                </a:r>
              </a:p>
            </p:txBody>
          </p:sp>
        </mc:Choice>
        <mc:Fallback xmlns="">
          <p:sp>
            <p:nvSpPr>
              <p:cNvPr id="36" name="TextBox 35">
                <a:extLst>
                  <a:ext uri="{FF2B5EF4-FFF2-40B4-BE49-F238E27FC236}">
                    <a16:creationId xmlns:a16="http://schemas.microsoft.com/office/drawing/2014/main" id="{3B618CB6-D26E-4E7F-A9EF-5FF3D80B92F9}"/>
                  </a:ext>
                </a:extLst>
              </p:cNvPr>
              <p:cNvSpPr txBox="1">
                <a:spLocks noRot="1" noChangeAspect="1" noMove="1" noResize="1" noEditPoints="1" noAdjustHandles="1" noChangeArrowheads="1" noChangeShapeType="1" noTextEdit="1"/>
              </p:cNvSpPr>
              <p:nvPr/>
            </p:nvSpPr>
            <p:spPr>
              <a:xfrm>
                <a:off x="308568" y="2228863"/>
                <a:ext cx="4871770" cy="830997"/>
              </a:xfrm>
              <a:prstGeom prst="rect">
                <a:avLst/>
              </a:prstGeom>
              <a:blipFill>
                <a:blip r:embed="rId5"/>
                <a:stretch>
                  <a:fillRect l="-2003" t="-5882" b="-1617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07112C5-A316-4793-B7CC-C71988F229D2}"/>
                  </a:ext>
                </a:extLst>
              </p:cNvPr>
              <p:cNvSpPr txBox="1"/>
              <p:nvPr/>
            </p:nvSpPr>
            <p:spPr>
              <a:xfrm>
                <a:off x="308568" y="3059860"/>
                <a:ext cx="4871770" cy="1200329"/>
              </a:xfrm>
              <a:prstGeom prst="rect">
                <a:avLst/>
              </a:prstGeom>
              <a:solidFill>
                <a:schemeClr val="accent4">
                  <a:lumMod val="20000"/>
                  <a:lumOff val="80000"/>
                </a:schemeClr>
              </a:solidFill>
              <a:ln>
                <a:noFill/>
              </a:ln>
            </p:spPr>
            <p:txBody>
              <a:bodyPr wrap="square" rtlCol="0">
                <a:spAutoFit/>
              </a:bodyPr>
              <a:lstStyle/>
              <a:p>
                <a:pPr marL="450850" indent="-450850">
                  <a:spcAft>
                    <a:spcPts val="600"/>
                  </a:spcAft>
                  <a:tabLst>
                    <a:tab pos="457200" algn="l"/>
                    <a:tab pos="1371600" algn="l"/>
                    <a:tab pos="1547813" algn="l"/>
                  </a:tabLst>
                </a:pPr>
                <a:r>
                  <a:rPr lang="en-US" altLang="en-US" sz="2400" dirty="0"/>
                  <a:t>6.	</a:t>
                </a:r>
                <a:r>
                  <a:rPr lang="en-SG" altLang="en-US" sz="2400" dirty="0"/>
                  <a:t>But clearly, </a:t>
                </a:r>
                <a14:m>
                  <m:oMath xmlns:m="http://schemas.openxmlformats.org/officeDocument/2006/math">
                    <m:r>
                      <a:rPr lang="en-SG" altLang="en-US" sz="2400" b="0" i="1" smtClean="0">
                        <a:latin typeface="Cambria Math" panose="02040503050406030204" pitchFamily="18" charset="0"/>
                      </a:rPr>
                      <m:t>𝑑</m:t>
                    </m:r>
                    <m:r>
                      <a:rPr lang="en-SG" altLang="en-US" sz="2400" b="0" i="1" smtClean="0">
                        <a:latin typeface="Cambria Math" panose="02040503050406030204" pitchFamily="18" charset="0"/>
                        <a:ea typeface="Cambria Math" panose="02040503050406030204" pitchFamily="18" charset="0"/>
                      </a:rPr>
                      <m:t>∈(0,1)</m:t>
                    </m:r>
                  </m:oMath>
                </a14:m>
                <a:r>
                  <a:rPr lang="en-US" altLang="en-US" sz="2400" dirty="0"/>
                  <a:t>, hence a contradiction. Therefore </a:t>
                </a:r>
                <a14:m>
                  <m:oMath xmlns:m="http://schemas.openxmlformats.org/officeDocument/2006/math">
                    <m:r>
                      <a:rPr lang="en-US" altLang="en-US" sz="2400" i="1" dirty="0" smtClean="0">
                        <a:latin typeface="Cambria Math" panose="02040503050406030204" pitchFamily="18" charset="0"/>
                      </a:rPr>
                      <m:t>(0,1) </m:t>
                    </m:r>
                  </m:oMath>
                </a14:m>
                <a:r>
                  <a:rPr lang="en-US" altLang="en-US" sz="2400" dirty="0"/>
                  <a:t>is uncountable.</a:t>
                </a:r>
              </a:p>
            </p:txBody>
          </p:sp>
        </mc:Choice>
        <mc:Fallback xmlns="">
          <p:sp>
            <p:nvSpPr>
              <p:cNvPr id="38" name="TextBox 37">
                <a:extLst>
                  <a:ext uri="{FF2B5EF4-FFF2-40B4-BE49-F238E27FC236}">
                    <a16:creationId xmlns:a16="http://schemas.microsoft.com/office/drawing/2014/main" id="{907112C5-A316-4793-B7CC-C71988F229D2}"/>
                  </a:ext>
                </a:extLst>
              </p:cNvPr>
              <p:cNvSpPr txBox="1">
                <a:spLocks noRot="1" noChangeAspect="1" noMove="1" noResize="1" noEditPoints="1" noAdjustHandles="1" noChangeArrowheads="1" noChangeShapeType="1" noTextEdit="1"/>
              </p:cNvSpPr>
              <p:nvPr/>
            </p:nvSpPr>
            <p:spPr>
              <a:xfrm>
                <a:off x="308568" y="3059860"/>
                <a:ext cx="4871770" cy="1200329"/>
              </a:xfrm>
              <a:prstGeom prst="rect">
                <a:avLst/>
              </a:prstGeom>
              <a:blipFill>
                <a:blip r:embed="rId6"/>
                <a:stretch>
                  <a:fillRect l="-2003" t="-4061" b="-1066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23D0F44-DB6B-4D8D-9410-57A602B5FBB8}"/>
                  </a:ext>
                </a:extLst>
              </p:cNvPr>
              <p:cNvSpPr txBox="1"/>
              <p:nvPr/>
            </p:nvSpPr>
            <p:spPr>
              <a:xfrm>
                <a:off x="324356" y="4226510"/>
                <a:ext cx="7653183" cy="2631490"/>
              </a:xfrm>
              <a:prstGeom prst="rect">
                <a:avLst/>
              </a:prstGeom>
              <a:noFill/>
            </p:spPr>
            <p:txBody>
              <a:bodyPr wrap="square" rtlCol="0">
                <a:spAutoFit/>
              </a:bodyPr>
              <a:lstStyle/>
              <a:p>
                <a:r>
                  <a:rPr lang="en-SG" sz="2000" dirty="0">
                    <a:solidFill>
                      <a:srgbClr val="0000FF"/>
                    </a:solidFill>
                  </a:rPr>
                  <a:t>Illustration: </a:t>
                </a:r>
              </a:p>
              <a:p>
                <a:pPr>
                  <a:tabLst>
                    <a:tab pos="361950" algn="l"/>
                    <a:tab pos="2416175" algn="l"/>
                  </a:tabLst>
                </a:pPr>
                <a:r>
                  <a:rPr lang="en-SG" sz="2000" dirty="0"/>
                  <a:t>	</a:t>
                </a:r>
                <a14:m>
                  <m:oMath xmlns:m="http://schemas.openxmlformats.org/officeDocument/2006/math">
                    <m:r>
                      <a:rPr lang="en-SG" sz="2000" i="1" dirty="0" smtClean="0">
                        <a:latin typeface="Cambria Math" panose="02040503050406030204" pitchFamily="18" charset="0"/>
                      </a:rPr>
                      <m:t>0.</m:t>
                    </m:r>
                    <m:r>
                      <a:rPr lang="en-SG" sz="2000" i="1" dirty="0" smtClean="0">
                        <a:solidFill>
                          <a:srgbClr val="C00000"/>
                        </a:solidFill>
                        <a:latin typeface="Cambria Math" panose="02040503050406030204" pitchFamily="18" charset="0"/>
                      </a:rPr>
                      <m:t>2</m:t>
                    </m:r>
                    <m:r>
                      <a:rPr lang="en-SG" sz="2000" i="1" dirty="0" smtClean="0">
                        <a:latin typeface="Cambria Math" panose="02040503050406030204" pitchFamily="18" charset="0"/>
                      </a:rPr>
                      <m:t>0148802…</m:t>
                    </m:r>
                  </m:oMath>
                </a14:m>
                <a:r>
                  <a:rPr lang="en-SG" sz="2000" dirty="0"/>
                  <a:t>	</a:t>
                </a:r>
                <a14:m>
                  <m:oMath xmlns:m="http://schemas.openxmlformats.org/officeDocument/2006/math">
                    <m:sSub>
                      <m:sSubPr>
                        <m:ctrlPr>
                          <a:rPr lang="en-SG" sz="2000" i="1" smtClean="0">
                            <a:latin typeface="Cambria Math" panose="02040503050406030204" pitchFamily="18" charset="0"/>
                          </a:rPr>
                        </m:ctrlPr>
                      </m:sSubPr>
                      <m:e>
                        <m:r>
                          <a:rPr lang="en-SG" sz="2000" b="0" i="1" smtClean="0">
                            <a:latin typeface="Cambria Math" panose="02040503050406030204" pitchFamily="18" charset="0"/>
                          </a:rPr>
                          <m:t>𝑑</m:t>
                        </m:r>
                      </m:e>
                      <m:sub>
                        <m:r>
                          <a:rPr lang="en-SG" sz="2000" b="0" i="1" smtClean="0">
                            <a:latin typeface="Cambria Math" panose="02040503050406030204" pitchFamily="18" charset="0"/>
                          </a:rPr>
                          <m:t>1</m:t>
                        </m:r>
                      </m:sub>
                    </m:sSub>
                  </m:oMath>
                </a14:m>
                <a:r>
                  <a:rPr lang="en-SG" sz="2000" dirty="0"/>
                  <a:t> is 1 because </a:t>
                </a:r>
                <a14:m>
                  <m:oMath xmlns:m="http://schemas.openxmlformats.org/officeDocument/2006/math">
                    <m:sSub>
                      <m:sSubPr>
                        <m:ctrlPr>
                          <a:rPr lang="en-SG" sz="2000" i="1" smtClean="0">
                            <a:latin typeface="Cambria Math" panose="02040503050406030204" pitchFamily="18" charset="0"/>
                          </a:rPr>
                        </m:ctrlPr>
                      </m:sSubPr>
                      <m:e>
                        <m:r>
                          <a:rPr lang="en-SG" sz="2000" b="0" i="1" smtClean="0">
                            <a:latin typeface="Cambria Math" panose="02040503050406030204" pitchFamily="18" charset="0"/>
                          </a:rPr>
                          <m:t>𝑎</m:t>
                        </m:r>
                      </m:e>
                      <m:sub>
                        <m:r>
                          <a:rPr lang="en-SG" sz="2000" b="0" i="1" smtClean="0">
                            <a:latin typeface="Cambria Math" panose="02040503050406030204" pitchFamily="18" charset="0"/>
                          </a:rPr>
                          <m:t>11</m:t>
                        </m:r>
                      </m:sub>
                    </m:sSub>
                    <m:r>
                      <a:rPr lang="en-SG" sz="2000" b="0" i="1" smtClean="0">
                        <a:latin typeface="Cambria Math" panose="02040503050406030204" pitchFamily="18" charset="0"/>
                      </a:rPr>
                      <m:t>=2</m:t>
                    </m:r>
                  </m:oMath>
                </a14:m>
                <a:endParaRPr lang="en-SG" sz="2000" dirty="0"/>
              </a:p>
              <a:p>
                <a:pPr>
                  <a:tabLst>
                    <a:tab pos="361950" algn="l"/>
                    <a:tab pos="2416175" algn="l"/>
                  </a:tabLst>
                </a:pPr>
                <a:r>
                  <a:rPr lang="en-SG" sz="2000" dirty="0"/>
                  <a:t>	</a:t>
                </a:r>
                <a14:m>
                  <m:oMath xmlns:m="http://schemas.openxmlformats.org/officeDocument/2006/math">
                    <m:r>
                      <a:rPr lang="en-SG" sz="2000" i="1" dirty="0">
                        <a:latin typeface="Cambria Math" panose="02040503050406030204" pitchFamily="18" charset="0"/>
                      </a:rPr>
                      <m:t>0.</m:t>
                    </m:r>
                    <m:r>
                      <a:rPr lang="en-SG" sz="2000" b="0" i="1" dirty="0" smtClean="0">
                        <a:latin typeface="Cambria Math" panose="02040503050406030204" pitchFamily="18" charset="0"/>
                      </a:rPr>
                      <m:t>1</m:t>
                    </m:r>
                    <m:r>
                      <a:rPr lang="en-SG" sz="2000" b="0" i="1" dirty="0" smtClean="0">
                        <a:solidFill>
                          <a:srgbClr val="C00000"/>
                        </a:solidFill>
                        <a:latin typeface="Cambria Math" panose="02040503050406030204" pitchFamily="18" charset="0"/>
                      </a:rPr>
                      <m:t>1</m:t>
                    </m:r>
                    <m:r>
                      <a:rPr lang="en-SG" sz="2000" b="0" i="1" dirty="0" smtClean="0">
                        <a:latin typeface="Cambria Math" panose="02040503050406030204" pitchFamily="18" charset="0"/>
                      </a:rPr>
                      <m:t>666021</m:t>
                    </m:r>
                    <m:r>
                      <a:rPr lang="en-SG" sz="2000" i="1" dirty="0">
                        <a:latin typeface="Cambria Math" panose="02040503050406030204" pitchFamily="18" charset="0"/>
                      </a:rPr>
                      <m:t>…</m:t>
                    </m:r>
                  </m:oMath>
                </a14:m>
                <a:r>
                  <a:rPr lang="en-SG" sz="2000" dirty="0"/>
                  <a:t>	</a:t>
                </a:r>
                <a14:m>
                  <m:oMath xmlns:m="http://schemas.openxmlformats.org/officeDocument/2006/math">
                    <m:sSub>
                      <m:sSubPr>
                        <m:ctrlPr>
                          <a:rPr lang="en-SG" sz="2000" i="1">
                            <a:latin typeface="Cambria Math" panose="02040503050406030204" pitchFamily="18" charset="0"/>
                          </a:rPr>
                        </m:ctrlPr>
                      </m:sSubPr>
                      <m:e>
                        <m:r>
                          <a:rPr lang="en-SG" sz="2000" i="1">
                            <a:latin typeface="Cambria Math" panose="02040503050406030204" pitchFamily="18" charset="0"/>
                          </a:rPr>
                          <m:t>𝑑</m:t>
                        </m:r>
                      </m:e>
                      <m:sub>
                        <m:r>
                          <a:rPr lang="en-SG" sz="2000" b="0" i="1" smtClean="0">
                            <a:latin typeface="Cambria Math" panose="02040503050406030204" pitchFamily="18" charset="0"/>
                          </a:rPr>
                          <m:t>2</m:t>
                        </m:r>
                      </m:sub>
                    </m:sSub>
                  </m:oMath>
                </a14:m>
                <a:r>
                  <a:rPr lang="en-SG" sz="2000" dirty="0"/>
                  <a:t> is 2 because </a:t>
                </a:r>
                <a14:m>
                  <m:oMath xmlns:m="http://schemas.openxmlformats.org/officeDocument/2006/math">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b="0" i="1" smtClean="0">
                            <a:latin typeface="Cambria Math" panose="02040503050406030204" pitchFamily="18" charset="0"/>
                          </a:rPr>
                          <m:t>22</m:t>
                        </m:r>
                      </m:sub>
                    </m:sSub>
                    <m:r>
                      <a:rPr lang="en-SG" sz="2000" i="1">
                        <a:latin typeface="Cambria Math" panose="02040503050406030204" pitchFamily="18" charset="0"/>
                      </a:rPr>
                      <m:t>=</m:t>
                    </m:r>
                    <m:r>
                      <a:rPr lang="en-SG" sz="2000" b="0" i="1" smtClean="0">
                        <a:latin typeface="Cambria Math" panose="02040503050406030204" pitchFamily="18" charset="0"/>
                      </a:rPr>
                      <m:t>1</m:t>
                    </m:r>
                  </m:oMath>
                </a14:m>
                <a:endParaRPr lang="en-SG" sz="2000" dirty="0"/>
              </a:p>
              <a:p>
                <a:pPr>
                  <a:tabLst>
                    <a:tab pos="361950" algn="l"/>
                    <a:tab pos="2416175" algn="l"/>
                  </a:tabLst>
                </a:pPr>
                <a:r>
                  <a:rPr lang="en-SG" sz="2000" dirty="0"/>
                  <a:t>	</a:t>
                </a:r>
                <a14:m>
                  <m:oMath xmlns:m="http://schemas.openxmlformats.org/officeDocument/2006/math">
                    <m:r>
                      <a:rPr lang="en-SG" sz="2000" i="1" dirty="0">
                        <a:latin typeface="Cambria Math" panose="02040503050406030204" pitchFamily="18" charset="0"/>
                      </a:rPr>
                      <m:t>0.</m:t>
                    </m:r>
                    <m:r>
                      <a:rPr lang="en-SG" sz="2000" b="0" i="1" dirty="0" smtClean="0">
                        <a:latin typeface="Cambria Math" panose="02040503050406030204" pitchFamily="18" charset="0"/>
                      </a:rPr>
                      <m:t>03</m:t>
                    </m:r>
                    <m:r>
                      <a:rPr lang="en-SG" sz="2000" b="0" i="1" dirty="0" smtClean="0">
                        <a:solidFill>
                          <a:srgbClr val="C00000"/>
                        </a:solidFill>
                        <a:latin typeface="Cambria Math" panose="02040503050406030204" pitchFamily="18" charset="0"/>
                      </a:rPr>
                      <m:t>8</m:t>
                    </m:r>
                    <m:r>
                      <a:rPr lang="en-SG" sz="2000" b="0" i="1" dirty="0" smtClean="0">
                        <a:latin typeface="Cambria Math" panose="02040503050406030204" pitchFamily="18" charset="0"/>
                      </a:rPr>
                      <m:t>53320</m:t>
                    </m:r>
                    <m:r>
                      <a:rPr lang="en-SG" sz="2000" i="1" dirty="0">
                        <a:latin typeface="Cambria Math" panose="02040503050406030204" pitchFamily="18" charset="0"/>
                      </a:rPr>
                      <m:t>…</m:t>
                    </m:r>
                  </m:oMath>
                </a14:m>
                <a:r>
                  <a:rPr lang="en-SG" sz="2000" dirty="0"/>
                  <a:t>	</a:t>
                </a:r>
                <a14:m>
                  <m:oMath xmlns:m="http://schemas.openxmlformats.org/officeDocument/2006/math">
                    <m:sSub>
                      <m:sSubPr>
                        <m:ctrlPr>
                          <a:rPr lang="en-SG" sz="2000" i="1">
                            <a:latin typeface="Cambria Math" panose="02040503050406030204" pitchFamily="18" charset="0"/>
                          </a:rPr>
                        </m:ctrlPr>
                      </m:sSubPr>
                      <m:e>
                        <m:r>
                          <a:rPr lang="en-SG" sz="2000" i="1">
                            <a:latin typeface="Cambria Math" panose="02040503050406030204" pitchFamily="18" charset="0"/>
                          </a:rPr>
                          <m:t>𝑑</m:t>
                        </m:r>
                      </m:e>
                      <m:sub>
                        <m:r>
                          <a:rPr lang="en-SG" sz="2000" b="0" i="1" smtClean="0">
                            <a:latin typeface="Cambria Math" panose="02040503050406030204" pitchFamily="18" charset="0"/>
                          </a:rPr>
                          <m:t>3</m:t>
                        </m:r>
                      </m:sub>
                    </m:sSub>
                  </m:oMath>
                </a14:m>
                <a:r>
                  <a:rPr lang="en-SG" sz="2000" dirty="0"/>
                  <a:t> is 1 because </a:t>
                </a:r>
                <a14:m>
                  <m:oMath xmlns:m="http://schemas.openxmlformats.org/officeDocument/2006/math">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b="0" i="1" smtClean="0">
                            <a:latin typeface="Cambria Math" panose="02040503050406030204" pitchFamily="18" charset="0"/>
                          </a:rPr>
                          <m:t>33</m:t>
                        </m:r>
                      </m:sub>
                    </m:sSub>
                    <m:r>
                      <a:rPr lang="en-SG" sz="2000" i="1">
                        <a:latin typeface="Cambria Math" panose="02040503050406030204" pitchFamily="18" charset="0"/>
                      </a:rPr>
                      <m:t>=</m:t>
                    </m:r>
                    <m:r>
                      <a:rPr lang="en-SG" sz="2000" b="0" i="1" smtClean="0">
                        <a:latin typeface="Cambria Math" panose="02040503050406030204" pitchFamily="18" charset="0"/>
                      </a:rPr>
                      <m:t>8</m:t>
                    </m:r>
                  </m:oMath>
                </a14:m>
                <a:endParaRPr lang="en-SG" sz="2000" b="0" dirty="0"/>
              </a:p>
              <a:p>
                <a:pPr>
                  <a:tabLst>
                    <a:tab pos="361950" algn="l"/>
                    <a:tab pos="2416175" algn="l"/>
                  </a:tabLst>
                </a:pPr>
                <a:r>
                  <a:rPr lang="en-SG" sz="2000" dirty="0"/>
                  <a:t>	</a:t>
                </a:r>
                <a14:m>
                  <m:oMath xmlns:m="http://schemas.openxmlformats.org/officeDocument/2006/math">
                    <m:r>
                      <a:rPr lang="en-SG" sz="2000" i="1" dirty="0">
                        <a:latin typeface="Cambria Math" panose="02040503050406030204" pitchFamily="18" charset="0"/>
                      </a:rPr>
                      <m:t>0.</m:t>
                    </m:r>
                    <m:r>
                      <a:rPr lang="en-SG" sz="2000" b="0" i="1" dirty="0" smtClean="0">
                        <a:latin typeface="Cambria Math" panose="02040503050406030204" pitchFamily="18" charset="0"/>
                      </a:rPr>
                      <m:t>967</m:t>
                    </m:r>
                    <m:r>
                      <a:rPr lang="en-SG" sz="2000" b="0" i="1" dirty="0" smtClean="0">
                        <a:solidFill>
                          <a:srgbClr val="C00000"/>
                        </a:solidFill>
                        <a:latin typeface="Cambria Math" panose="02040503050406030204" pitchFamily="18" charset="0"/>
                      </a:rPr>
                      <m:t>7</m:t>
                    </m:r>
                    <m:r>
                      <a:rPr lang="en-SG" sz="2000" b="0" i="1" dirty="0" smtClean="0">
                        <a:latin typeface="Cambria Math" panose="02040503050406030204" pitchFamily="18" charset="0"/>
                      </a:rPr>
                      <m:t>6809</m:t>
                    </m:r>
                    <m:r>
                      <a:rPr lang="en-SG" sz="2000" i="1" dirty="0">
                        <a:latin typeface="Cambria Math" panose="02040503050406030204" pitchFamily="18" charset="0"/>
                      </a:rPr>
                      <m:t>…</m:t>
                    </m:r>
                  </m:oMath>
                </a14:m>
                <a:r>
                  <a:rPr lang="en-SG" sz="2000" dirty="0"/>
                  <a:t>	</a:t>
                </a:r>
                <a14:m>
                  <m:oMath xmlns:m="http://schemas.openxmlformats.org/officeDocument/2006/math">
                    <m:sSub>
                      <m:sSubPr>
                        <m:ctrlPr>
                          <a:rPr lang="en-SG" sz="2000" i="1">
                            <a:latin typeface="Cambria Math" panose="02040503050406030204" pitchFamily="18" charset="0"/>
                          </a:rPr>
                        </m:ctrlPr>
                      </m:sSubPr>
                      <m:e>
                        <m:r>
                          <a:rPr lang="en-SG" sz="2000" i="1">
                            <a:latin typeface="Cambria Math" panose="02040503050406030204" pitchFamily="18" charset="0"/>
                          </a:rPr>
                          <m:t>𝑑</m:t>
                        </m:r>
                      </m:e>
                      <m:sub>
                        <m:r>
                          <a:rPr lang="en-SG" sz="2000" b="0" i="1" smtClean="0">
                            <a:latin typeface="Cambria Math" panose="02040503050406030204" pitchFamily="18" charset="0"/>
                          </a:rPr>
                          <m:t>4</m:t>
                        </m:r>
                      </m:sub>
                    </m:sSub>
                  </m:oMath>
                </a14:m>
                <a:r>
                  <a:rPr lang="en-SG" sz="2000" dirty="0"/>
                  <a:t> is 1 because </a:t>
                </a:r>
                <a14:m>
                  <m:oMath xmlns:m="http://schemas.openxmlformats.org/officeDocument/2006/math">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b="0" i="1" smtClean="0">
                            <a:latin typeface="Cambria Math" panose="02040503050406030204" pitchFamily="18" charset="0"/>
                          </a:rPr>
                          <m:t>44</m:t>
                        </m:r>
                      </m:sub>
                    </m:sSub>
                    <m:r>
                      <a:rPr lang="en-SG" sz="2000" i="1">
                        <a:latin typeface="Cambria Math" panose="02040503050406030204" pitchFamily="18" charset="0"/>
                      </a:rPr>
                      <m:t>=</m:t>
                    </m:r>
                    <m:r>
                      <a:rPr lang="en-SG" sz="2000" b="0" i="1" smtClean="0">
                        <a:latin typeface="Cambria Math" panose="02040503050406030204" pitchFamily="18" charset="0"/>
                      </a:rPr>
                      <m:t>7</m:t>
                    </m:r>
                  </m:oMath>
                </a14:m>
                <a:endParaRPr lang="en-SG" sz="2000" dirty="0"/>
              </a:p>
              <a:p>
                <a:pPr>
                  <a:spcAft>
                    <a:spcPts val="600"/>
                  </a:spcAft>
                  <a:tabLst>
                    <a:tab pos="361950" algn="l"/>
                    <a:tab pos="2416175" algn="l"/>
                  </a:tabLst>
                </a:pPr>
                <a:r>
                  <a:rPr lang="en-SG" sz="2000" dirty="0"/>
                  <a:t>	</a:t>
                </a:r>
                <a14:m>
                  <m:oMath xmlns:m="http://schemas.openxmlformats.org/officeDocument/2006/math">
                    <m:r>
                      <a:rPr lang="en-SG" sz="2000" i="1" dirty="0">
                        <a:latin typeface="Cambria Math" panose="02040503050406030204" pitchFamily="18" charset="0"/>
                      </a:rPr>
                      <m:t>0.</m:t>
                    </m:r>
                    <m:r>
                      <a:rPr lang="en-SG" sz="2000" b="0" i="1" dirty="0" smtClean="0">
                        <a:latin typeface="Cambria Math" panose="02040503050406030204" pitchFamily="18" charset="0"/>
                      </a:rPr>
                      <m:t>0003</m:t>
                    </m:r>
                    <m:r>
                      <a:rPr lang="en-SG" sz="2000" b="0" i="1" dirty="0" smtClean="0">
                        <a:solidFill>
                          <a:srgbClr val="C00000"/>
                        </a:solidFill>
                        <a:latin typeface="Cambria Math" panose="02040503050406030204" pitchFamily="18" charset="0"/>
                      </a:rPr>
                      <m:t>1</m:t>
                    </m:r>
                    <m:r>
                      <a:rPr lang="en-SG" sz="2000" b="0" i="1" dirty="0" smtClean="0">
                        <a:latin typeface="Cambria Math" panose="02040503050406030204" pitchFamily="18" charset="0"/>
                      </a:rPr>
                      <m:t>002</m:t>
                    </m:r>
                    <m:r>
                      <a:rPr lang="en-SG" sz="2000" i="1" dirty="0">
                        <a:latin typeface="Cambria Math" panose="02040503050406030204" pitchFamily="18" charset="0"/>
                      </a:rPr>
                      <m:t>…</m:t>
                    </m:r>
                  </m:oMath>
                </a14:m>
                <a:r>
                  <a:rPr lang="en-SG" sz="2000" dirty="0"/>
                  <a:t>	</a:t>
                </a:r>
                <a14:m>
                  <m:oMath xmlns:m="http://schemas.openxmlformats.org/officeDocument/2006/math">
                    <m:sSub>
                      <m:sSubPr>
                        <m:ctrlPr>
                          <a:rPr lang="en-SG" sz="2000" i="1">
                            <a:latin typeface="Cambria Math" panose="02040503050406030204" pitchFamily="18" charset="0"/>
                          </a:rPr>
                        </m:ctrlPr>
                      </m:sSubPr>
                      <m:e>
                        <m:r>
                          <a:rPr lang="en-SG" sz="2000" i="1">
                            <a:latin typeface="Cambria Math" panose="02040503050406030204" pitchFamily="18" charset="0"/>
                          </a:rPr>
                          <m:t>𝑑</m:t>
                        </m:r>
                      </m:e>
                      <m:sub>
                        <m:r>
                          <a:rPr lang="en-SG" sz="2000" b="0" i="1" smtClean="0">
                            <a:latin typeface="Cambria Math" panose="02040503050406030204" pitchFamily="18" charset="0"/>
                          </a:rPr>
                          <m:t>5</m:t>
                        </m:r>
                      </m:sub>
                    </m:sSub>
                  </m:oMath>
                </a14:m>
                <a:r>
                  <a:rPr lang="en-SG" sz="2000" dirty="0"/>
                  <a:t> is 2 because </a:t>
                </a:r>
                <a14:m>
                  <m:oMath xmlns:m="http://schemas.openxmlformats.org/officeDocument/2006/math">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b="0" i="1" smtClean="0">
                            <a:latin typeface="Cambria Math" panose="02040503050406030204" pitchFamily="18" charset="0"/>
                          </a:rPr>
                          <m:t>55</m:t>
                        </m:r>
                      </m:sub>
                    </m:sSub>
                    <m:r>
                      <a:rPr lang="en-SG" sz="2000" i="1">
                        <a:latin typeface="Cambria Math" panose="02040503050406030204" pitchFamily="18" charset="0"/>
                      </a:rPr>
                      <m:t>=</m:t>
                    </m:r>
                    <m:r>
                      <a:rPr lang="en-SG" sz="2000" b="0" i="1" smtClean="0">
                        <a:latin typeface="Cambria Math" panose="02040503050406030204" pitchFamily="18" charset="0"/>
                      </a:rPr>
                      <m:t>1</m:t>
                    </m:r>
                  </m:oMath>
                </a14:m>
                <a:endParaRPr lang="en-SG" sz="2000" dirty="0"/>
              </a:p>
              <a:p>
                <a:pPr>
                  <a:tabLst>
                    <a:tab pos="361950" algn="l"/>
                    <a:tab pos="2416175" algn="l"/>
                  </a:tabLst>
                </a:pPr>
                <a:r>
                  <a:rPr lang="en-SG" sz="2000" dirty="0"/>
                  <a:t>Hence </a:t>
                </a:r>
                <a14:m>
                  <m:oMath xmlns:m="http://schemas.openxmlformats.org/officeDocument/2006/math">
                    <m:r>
                      <a:rPr lang="en-SG" sz="2000" b="0" i="1" smtClean="0">
                        <a:latin typeface="Cambria Math" panose="02040503050406030204" pitchFamily="18" charset="0"/>
                      </a:rPr>
                      <m:t>𝑑</m:t>
                    </m:r>
                    <m:r>
                      <a:rPr lang="en-SG" sz="2000" b="0" i="1" smtClean="0">
                        <a:latin typeface="Cambria Math" panose="02040503050406030204" pitchFamily="18" charset="0"/>
                      </a:rPr>
                      <m:t>=0.12112…</m:t>
                    </m:r>
                  </m:oMath>
                </a14:m>
                <a:r>
                  <a:rPr lang="en-SG" sz="2000" dirty="0"/>
                  <a:t>, which is not in the list. So, the list is incomplete. This is true regardless of how the elements in (0,1) are listed.</a:t>
                </a:r>
              </a:p>
            </p:txBody>
          </p:sp>
        </mc:Choice>
        <mc:Fallback xmlns="">
          <p:sp>
            <p:nvSpPr>
              <p:cNvPr id="7" name="TextBox 6">
                <a:extLst>
                  <a:ext uri="{FF2B5EF4-FFF2-40B4-BE49-F238E27FC236}">
                    <a16:creationId xmlns:a16="http://schemas.microsoft.com/office/drawing/2014/main" id="{023D0F44-DB6B-4D8D-9410-57A602B5FBB8}"/>
                  </a:ext>
                </a:extLst>
              </p:cNvPr>
              <p:cNvSpPr txBox="1">
                <a:spLocks noRot="1" noChangeAspect="1" noMove="1" noResize="1" noEditPoints="1" noAdjustHandles="1" noChangeArrowheads="1" noChangeShapeType="1" noTextEdit="1"/>
              </p:cNvSpPr>
              <p:nvPr/>
            </p:nvSpPr>
            <p:spPr>
              <a:xfrm>
                <a:off x="324356" y="4226510"/>
                <a:ext cx="7653183" cy="2631490"/>
              </a:xfrm>
              <a:prstGeom prst="rect">
                <a:avLst/>
              </a:prstGeom>
              <a:blipFill>
                <a:blip r:embed="rId7"/>
                <a:stretch>
                  <a:fillRect l="-796" t="-1157" r="-557" b="-3241"/>
                </a:stretch>
              </a:blipFill>
            </p:spPr>
            <p:txBody>
              <a:bodyPr/>
              <a:lstStyle/>
              <a:p>
                <a:r>
                  <a:rPr lang="en-US">
                    <a:noFill/>
                  </a:rPr>
                  <a:t> </a:t>
                </a:r>
              </a:p>
            </p:txBody>
          </p:sp>
        </mc:Fallback>
      </mc:AlternateContent>
      <p:sp>
        <p:nvSpPr>
          <p:cNvPr id="39" name="Oval 38">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a:extLst>
              <a:ext uri="{FF2B5EF4-FFF2-40B4-BE49-F238E27FC236}">
                <a16:creationId xmlns:a16="http://schemas.microsoft.com/office/drawing/2014/main" id="{E555AC26-22A4-463A-9AC6-196D97924646}"/>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D0377FD0-003B-4823-B5B1-30129AA150D1}"/>
              </a:ext>
            </a:extLst>
          </p:cNvPr>
          <p:cNvSpPr/>
          <p:nvPr/>
        </p:nvSpPr>
        <p:spPr>
          <a:xfrm>
            <a:off x="66737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69ECF737-9DE8-410E-99BD-3A143671AA66}"/>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7D71AD6C-02A4-4124-ADC8-5E829A75836F}"/>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9A6F7AC2-06D7-4B99-BDC8-6302DAA95A20}"/>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64E796B7-D71C-4351-94D8-327FA33C42BA}"/>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A5DD733D-00B0-4C56-8E49-FF713A5BE07E}"/>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38A32C13-03B1-4394-B5BB-1BF6DA77459F}"/>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B79DB017-EA2C-4308-AE2F-67C4F902DCE6}"/>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575E215C-A416-4469-873F-7EBD314B6F83}"/>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9D8931A5-3DB5-4D39-8BC4-E0AA50B20B04}"/>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4343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5913" algn="l"/>
                <a:tab pos="6550025" algn="l"/>
                <a:tab pos="8612188" algn="l"/>
              </a:tabLst>
            </a:pPr>
            <a:r>
              <a:rPr lang="en-SG" sz="900" dirty="0">
                <a:solidFill>
                  <a:schemeClr val="bg1"/>
                </a:solidFill>
              </a:rPr>
              <a:t>	</a:t>
            </a:r>
            <a:r>
              <a:rPr lang="en-SG" sz="900" dirty="0">
                <a:solidFill>
                  <a:schemeClr val="accent4">
                    <a:lumMod val="40000"/>
                    <a:lumOff val="60000"/>
                  </a:schemeClr>
                </a:solidFill>
              </a:rPr>
              <a:t> </a:t>
            </a:r>
            <a:r>
              <a:rPr lang="en-SG" sz="1200" b="1" dirty="0">
                <a:solidFill>
                  <a:schemeClr val="accent4">
                    <a:lumMod val="40000"/>
                    <a:lumOff val="60000"/>
                  </a:schemeClr>
                </a:solidFill>
              </a:rPr>
              <a:t>Cardinality</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311442" y="2250032"/>
            <a:ext cx="6749716"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22313" indent="-722313" algn="ctr">
              <a:tabLst>
                <a:tab pos="722313" algn="l"/>
              </a:tabLst>
            </a:pPr>
            <a:r>
              <a:rPr lang="en-SG" sz="3600" dirty="0">
                <a:solidFill>
                  <a:schemeClr val="bg1"/>
                </a:solidFill>
                <a:latin typeface="+mn-lt"/>
              </a:rPr>
              <a:t>9.1	Cardinality</a:t>
            </a:r>
          </a:p>
        </p:txBody>
      </p:sp>
      <p:sp>
        <p:nvSpPr>
          <p:cNvPr id="21" name="Oval 20">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a:extLst>
              <a:ext uri="{FF2B5EF4-FFF2-40B4-BE49-F238E27FC236}">
                <a16:creationId xmlns:a16="http://schemas.microsoft.com/office/drawing/2014/main" id="{4EAD95D1-8DF3-48AA-B88F-4F2A6D2E1055}"/>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C4A57678-D81F-4452-A224-3EF36F43C8D0}"/>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2BD399FF-4CFB-448F-A2F9-A1D5F59A3D63}"/>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533525BC-A48A-45DE-AE79-4F8BD2864B51}"/>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99F49861-9491-4EED-A6A2-B633351C7C4B}"/>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97041D31-1944-41B2-90B7-830B16A4970F}"/>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08607AB6-617C-4A22-8F87-0EB9DF1EDAE2}"/>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3E7FCC62-A4FA-4963-B338-4D5416E6A44B}"/>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2970209B-3A64-487B-BC29-E4E81C918176}"/>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CEC17AC3-3B7E-4841-BA2D-06278D3CAE18}"/>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85EDCB86-4B89-4C1A-9021-3EBE17F7F8F5}"/>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474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5913" algn="l"/>
                <a:tab pos="655002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dirty="0">
                <a:solidFill>
                  <a:schemeClr val="bg1"/>
                </a:solidFill>
              </a:rPr>
              <a:t>Countably Infinite	Countability via Sequences	</a:t>
            </a:r>
            <a:r>
              <a:rPr lang="en-SG" sz="1200" b="1" dirty="0">
                <a:solidFill>
                  <a:schemeClr val="accent4">
                    <a:lumMod val="40000"/>
                    <a:lumOff val="60000"/>
                  </a:schemeClr>
                </a:solidFill>
              </a:rPr>
              <a:t>Larger Infinities</a:t>
            </a:r>
            <a:endParaRPr lang="en-SG" sz="1050" b="1" dirty="0">
              <a:solidFill>
                <a:schemeClr val="accent4">
                  <a:lumMod val="40000"/>
                  <a:lumOff val="6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Larger Infinities: Any subset of any countable set is countable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p:grpSp>
        <p:nvGrpSpPr>
          <p:cNvPr id="39" name="Group 38">
            <a:extLst>
              <a:ext uri="{FF2B5EF4-FFF2-40B4-BE49-F238E27FC236}">
                <a16:creationId xmlns:a16="http://schemas.microsoft.com/office/drawing/2014/main" id="{BE5308D6-3021-42C2-891C-D2FC68E93AB3}"/>
              </a:ext>
            </a:extLst>
          </p:cNvPr>
          <p:cNvGrpSpPr/>
          <p:nvPr/>
        </p:nvGrpSpPr>
        <p:grpSpPr>
          <a:xfrm>
            <a:off x="415123" y="1080256"/>
            <a:ext cx="8008955" cy="1211387"/>
            <a:chOff x="993227" y="4598516"/>
            <a:chExt cx="8008955" cy="1211387"/>
          </a:xfrm>
        </p:grpSpPr>
        <p:sp>
          <p:nvSpPr>
            <p:cNvPr id="40" name="Rectangle 39">
              <a:extLst>
                <a:ext uri="{FF2B5EF4-FFF2-40B4-BE49-F238E27FC236}">
                  <a16:creationId xmlns:a16="http://schemas.microsoft.com/office/drawing/2014/main" id="{025EF407-1860-4996-83E5-04AE93CD8DA9}"/>
                </a:ext>
              </a:extLst>
            </p:cNvPr>
            <p:cNvSpPr/>
            <p:nvPr/>
          </p:nvSpPr>
          <p:spPr>
            <a:xfrm>
              <a:off x="993228" y="4598516"/>
              <a:ext cx="8008954" cy="121138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Rectangle 41">
              <a:extLst>
                <a:ext uri="{FF2B5EF4-FFF2-40B4-BE49-F238E27FC236}">
                  <a16:creationId xmlns:a16="http://schemas.microsoft.com/office/drawing/2014/main" id="{9E54FE78-5624-4ABF-8479-8DEB7CE8F30F}"/>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TextBox 42">
              <a:extLst>
                <a:ext uri="{FF2B5EF4-FFF2-40B4-BE49-F238E27FC236}">
                  <a16:creationId xmlns:a16="http://schemas.microsoft.com/office/drawing/2014/main" id="{F31E5741-254B-4A43-AE60-5D08A61A49CD}"/>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7.4.3</a:t>
              </a:r>
            </a:p>
          </p:txBody>
        </p:sp>
        <p:sp>
          <p:nvSpPr>
            <p:cNvPr id="44" name="TextBox 43">
              <a:extLst>
                <a:ext uri="{FF2B5EF4-FFF2-40B4-BE49-F238E27FC236}">
                  <a16:creationId xmlns:a16="http://schemas.microsoft.com/office/drawing/2014/main" id="{153F6887-1A82-4E72-B6FF-546D09249CC5}"/>
                </a:ext>
              </a:extLst>
            </p:cNvPr>
            <p:cNvSpPr txBox="1"/>
            <p:nvPr/>
          </p:nvSpPr>
          <p:spPr>
            <a:xfrm>
              <a:off x="1109375" y="5193984"/>
              <a:ext cx="7546130" cy="461665"/>
            </a:xfrm>
            <a:prstGeom prst="rect">
              <a:avLst/>
            </a:prstGeom>
            <a:noFill/>
          </p:spPr>
          <p:txBody>
            <a:bodyPr wrap="square" rtlCol="0">
              <a:spAutoFit/>
            </a:bodyPr>
            <a:lstStyle/>
            <a:p>
              <a:pPr>
                <a:spcAft>
                  <a:spcPts val="600"/>
                </a:spcAft>
              </a:pPr>
              <a:r>
                <a:rPr lang="en-SG" sz="2400" dirty="0"/>
                <a:t>Any subset of any countable set is countable.</a:t>
              </a:r>
              <a:endParaRPr lang="en-SG" sz="2200" dirty="0"/>
            </a:p>
          </p:txBody>
        </p:sp>
      </p:grpSp>
      <p:sp>
        <p:nvSpPr>
          <p:cNvPr id="36" name="Oval 35">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7CAD15D-DE91-40EB-9DAE-F923C46AE2A9}"/>
                  </a:ext>
                </a:extLst>
              </p:cNvPr>
              <p:cNvSpPr txBox="1"/>
              <p:nvPr/>
            </p:nvSpPr>
            <p:spPr>
              <a:xfrm>
                <a:off x="324356" y="2389148"/>
                <a:ext cx="8413244" cy="4154984"/>
              </a:xfrm>
              <a:prstGeom prst="rect">
                <a:avLst/>
              </a:prstGeom>
              <a:solidFill>
                <a:schemeClr val="accent4">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Proof:</a:t>
                </a:r>
              </a:p>
              <a:p>
                <a:pPr marL="463550" indent="-463550">
                  <a:buAutoNum type="arabicPeriod"/>
                  <a:tabLst>
                    <a:tab pos="457200" algn="l"/>
                    <a:tab pos="1371600" algn="l"/>
                    <a:tab pos="1547813" algn="l"/>
                  </a:tabLst>
                </a:pPr>
                <a:r>
                  <a:rPr lang="en-US" altLang="en-US" sz="2400" dirty="0"/>
                  <a:t>Let </a:t>
                </a:r>
                <a14:m>
                  <m:oMath xmlns:m="http://schemas.openxmlformats.org/officeDocument/2006/math">
                    <m:r>
                      <a:rPr lang="en-US" altLang="en-US" sz="2400" i="1" dirty="0" smtClean="0">
                        <a:latin typeface="Cambria Math" panose="02040503050406030204" pitchFamily="18" charset="0"/>
                      </a:rPr>
                      <m:t>𝐴</m:t>
                    </m:r>
                  </m:oMath>
                </a14:m>
                <a:r>
                  <a:rPr lang="en-US" altLang="en-US" sz="2400" dirty="0"/>
                  <a:t> be any countable set and </a:t>
                </a:r>
                <a14:m>
                  <m:oMath xmlns:m="http://schemas.openxmlformats.org/officeDocument/2006/math">
                    <m:r>
                      <a:rPr lang="en-US" altLang="en-US" sz="2400" i="1" dirty="0" smtClean="0">
                        <a:latin typeface="Cambria Math" panose="02040503050406030204" pitchFamily="18" charset="0"/>
                      </a:rPr>
                      <m:t>𝐵</m:t>
                    </m:r>
                  </m:oMath>
                </a14:m>
                <a:r>
                  <a:rPr lang="en-US" altLang="en-US" sz="2400" dirty="0"/>
                  <a:t> be any subset of </a:t>
                </a:r>
                <a14:m>
                  <m:oMath xmlns:m="http://schemas.openxmlformats.org/officeDocument/2006/math">
                    <m:r>
                      <a:rPr lang="en-US" altLang="en-US" sz="2400" i="1" dirty="0" smtClean="0">
                        <a:latin typeface="Cambria Math" panose="02040503050406030204" pitchFamily="18" charset="0"/>
                      </a:rPr>
                      <m:t>𝐴</m:t>
                    </m:r>
                  </m:oMath>
                </a14:m>
                <a:r>
                  <a:rPr lang="en-US" altLang="en-US" sz="2400" dirty="0"/>
                  <a:t>. </a:t>
                </a:r>
              </a:p>
              <a:p>
                <a:pPr marL="463550" indent="-463550">
                  <a:buAutoNum type="arabicPeriod"/>
                  <a:tabLst>
                    <a:tab pos="457200" algn="l"/>
                    <a:tab pos="1371600" algn="l"/>
                    <a:tab pos="1547813" algn="l"/>
                  </a:tabLst>
                </a:pPr>
                <a:r>
                  <a:rPr lang="en-US" altLang="en-US" sz="2400" dirty="0"/>
                  <a:t>If </a:t>
                </a:r>
                <a14:m>
                  <m:oMath xmlns:m="http://schemas.openxmlformats.org/officeDocument/2006/math">
                    <m:r>
                      <a:rPr lang="en-US" altLang="en-US" sz="2400" i="1" dirty="0" smtClean="0">
                        <a:latin typeface="Cambria Math" panose="02040503050406030204" pitchFamily="18" charset="0"/>
                      </a:rPr>
                      <m:t>𝐴</m:t>
                    </m:r>
                  </m:oMath>
                </a14:m>
                <a:r>
                  <a:rPr lang="en-US" altLang="en-US" sz="2400" dirty="0"/>
                  <a:t> is finite then </a:t>
                </a:r>
                <a14:m>
                  <m:oMath xmlns:m="http://schemas.openxmlformats.org/officeDocument/2006/math">
                    <m:r>
                      <a:rPr lang="en-US" altLang="en-US" sz="2400" i="1" dirty="0" smtClean="0">
                        <a:latin typeface="Cambria Math" panose="02040503050406030204" pitchFamily="18" charset="0"/>
                      </a:rPr>
                      <m:t>𝐵</m:t>
                    </m:r>
                  </m:oMath>
                </a14:m>
                <a:r>
                  <a:rPr lang="en-US" altLang="en-US" sz="2400" dirty="0"/>
                  <a:t> must be finite and hence countable – done.</a:t>
                </a:r>
              </a:p>
              <a:p>
                <a:pPr marL="463550" indent="-463550">
                  <a:buAutoNum type="arabicPeriod"/>
                  <a:tabLst>
                    <a:tab pos="457200" algn="l"/>
                    <a:tab pos="1371600" algn="l"/>
                    <a:tab pos="1547813" algn="l"/>
                  </a:tabLst>
                </a:pPr>
                <a:r>
                  <a:rPr lang="en-US" altLang="en-US" sz="2400" dirty="0"/>
                  <a:t>Suppose </a:t>
                </a:r>
                <a14:m>
                  <m:oMath xmlns:m="http://schemas.openxmlformats.org/officeDocument/2006/math">
                    <m:r>
                      <a:rPr lang="en-US" altLang="en-US" sz="2400" i="1" dirty="0" smtClean="0">
                        <a:latin typeface="Cambria Math" panose="02040503050406030204" pitchFamily="18" charset="0"/>
                      </a:rPr>
                      <m:t>𝐴</m:t>
                    </m:r>
                  </m:oMath>
                </a14:m>
                <a:r>
                  <a:rPr lang="en-US" altLang="en-US" sz="2400" dirty="0"/>
                  <a:t> is countably infinite. If </a:t>
                </a:r>
                <a14:m>
                  <m:oMath xmlns:m="http://schemas.openxmlformats.org/officeDocument/2006/math">
                    <m:r>
                      <a:rPr lang="en-US" altLang="en-US" sz="2400" i="1" dirty="0" smtClean="0">
                        <a:latin typeface="Cambria Math" panose="02040503050406030204" pitchFamily="18" charset="0"/>
                      </a:rPr>
                      <m:t>𝐵</m:t>
                    </m:r>
                  </m:oMath>
                </a14:m>
                <a:r>
                  <a:rPr lang="en-US" altLang="en-US" sz="2400" dirty="0"/>
                  <a:t> is finite, then </a:t>
                </a:r>
                <a14:m>
                  <m:oMath xmlns:m="http://schemas.openxmlformats.org/officeDocument/2006/math">
                    <m:r>
                      <a:rPr lang="en-US" altLang="en-US" sz="2400" i="1" dirty="0" smtClean="0">
                        <a:latin typeface="Cambria Math" panose="02040503050406030204" pitchFamily="18" charset="0"/>
                      </a:rPr>
                      <m:t>𝐵</m:t>
                    </m:r>
                  </m:oMath>
                </a14:m>
                <a:r>
                  <a:rPr lang="en-US" altLang="en-US" sz="2400" dirty="0"/>
                  <a:t> is countable – done.</a:t>
                </a:r>
              </a:p>
              <a:p>
                <a:pPr>
                  <a:tabLst>
                    <a:tab pos="457200" algn="l"/>
                    <a:tab pos="1084263" algn="l"/>
                    <a:tab pos="1547813" algn="l"/>
                  </a:tabLst>
                </a:pPr>
                <a:r>
                  <a:rPr lang="en-US" altLang="en-US" sz="2400" dirty="0"/>
                  <a:t>4.	Suppose </a:t>
                </a:r>
                <a14:m>
                  <m:oMath xmlns:m="http://schemas.openxmlformats.org/officeDocument/2006/math">
                    <m:r>
                      <a:rPr lang="en-US" altLang="en-US" sz="2400" i="1" dirty="0" smtClean="0">
                        <a:latin typeface="Cambria Math" panose="02040503050406030204" pitchFamily="18" charset="0"/>
                      </a:rPr>
                      <m:t>𝐵</m:t>
                    </m:r>
                  </m:oMath>
                </a14:m>
                <a:r>
                  <a:rPr lang="en-US" altLang="en-US" sz="2400" dirty="0"/>
                  <a:t> is infinite.</a:t>
                </a:r>
              </a:p>
              <a:p>
                <a:pPr marL="971550" indent="-508000">
                  <a:spcAft>
                    <a:spcPts val="600"/>
                  </a:spcAft>
                  <a:tabLst>
                    <a:tab pos="971550" algn="l"/>
                    <a:tab pos="1547813" algn="l"/>
                  </a:tabLst>
                </a:pPr>
                <a:r>
                  <a:rPr lang="en-US" altLang="en-US" sz="2000" dirty="0"/>
                  <a:t>4.1	Since </a:t>
                </a:r>
                <a14:m>
                  <m:oMath xmlns:m="http://schemas.openxmlformats.org/officeDocument/2006/math">
                    <m:r>
                      <a:rPr lang="en-US" altLang="en-US" sz="2000" i="1" dirty="0" smtClean="0">
                        <a:latin typeface="Cambria Math" panose="02040503050406030204" pitchFamily="18" charset="0"/>
                      </a:rPr>
                      <m:t>𝐴</m:t>
                    </m:r>
                  </m:oMath>
                </a14:m>
                <a:r>
                  <a:rPr lang="en-US" altLang="en-US" sz="2000" dirty="0"/>
                  <a:t> is countable, there is a bijection </a:t>
                </a:r>
                <a14:m>
                  <m:oMath xmlns:m="http://schemas.openxmlformats.org/officeDocument/2006/math">
                    <m:r>
                      <a:rPr lang="en-US" altLang="en-US" sz="2000" b="0" i="1" smtClean="0">
                        <a:latin typeface="Cambria Math" panose="02040503050406030204" pitchFamily="18" charset="0"/>
                      </a:rPr>
                      <m:t>𝑓</m:t>
                    </m:r>
                    <m:r>
                      <a:rPr lang="en-US" altLang="en-US" sz="2000" b="0" i="1" smtClean="0">
                        <a:latin typeface="Cambria Math" panose="02040503050406030204" pitchFamily="18" charset="0"/>
                      </a:rPr>
                      <m:t>:</m:t>
                    </m:r>
                    <m:sSup>
                      <m:sSupPr>
                        <m:ctrlPr>
                          <a:rPr lang="en-US" altLang="en-US" sz="2000" b="0" i="1" smtClean="0">
                            <a:latin typeface="Cambria Math" panose="02040503050406030204" pitchFamily="18" charset="0"/>
                          </a:rPr>
                        </m:ctrlPr>
                      </m:sSupPr>
                      <m:e>
                        <m:r>
                          <a:rPr lang="en-US" altLang="en-US" sz="2000" b="0" i="1" smtClean="0">
                            <a:latin typeface="Cambria Math" panose="02040503050406030204" pitchFamily="18" charset="0"/>
                            <a:ea typeface="Cambria Math" panose="02040503050406030204" pitchFamily="18" charset="0"/>
                          </a:rPr>
                          <m:t>ℤ</m:t>
                        </m:r>
                      </m:e>
                      <m:sup>
                        <m:r>
                          <a:rPr lang="en-US" altLang="en-US" sz="2000" b="0" i="1" smtClean="0">
                            <a:latin typeface="Cambria Math" panose="02040503050406030204" pitchFamily="18" charset="0"/>
                          </a:rPr>
                          <m:t>+</m:t>
                        </m:r>
                      </m:sup>
                    </m:sSup>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𝐴</m:t>
                    </m:r>
                  </m:oMath>
                </a14:m>
                <a:r>
                  <a:rPr lang="en-US" altLang="en-US" sz="2000" dirty="0"/>
                  <a:t>.</a:t>
                </a:r>
              </a:p>
              <a:p>
                <a:pPr marL="971550" indent="-508000">
                  <a:spcAft>
                    <a:spcPts val="600"/>
                  </a:spcAft>
                  <a:tabLst>
                    <a:tab pos="971550" algn="l"/>
                    <a:tab pos="1547813" algn="l"/>
                  </a:tabLst>
                </a:pPr>
                <a:r>
                  <a:rPr lang="en-US" altLang="en-US" sz="2000" dirty="0"/>
                  <a:t>4.2	Let </a:t>
                </a:r>
                <a14:m>
                  <m:oMath xmlns:m="http://schemas.openxmlformats.org/officeDocument/2006/math">
                    <m:r>
                      <a:rPr lang="en-US" altLang="en-US" sz="2000" b="0" i="1" smtClean="0">
                        <a:latin typeface="Cambria Math" panose="02040503050406030204" pitchFamily="18" charset="0"/>
                      </a:rPr>
                      <m:t>𝑀</m:t>
                    </m:r>
                    <m:r>
                      <a:rPr lang="en-US" altLang="en-US" sz="2000" b="0" i="1" smtClean="0">
                        <a:latin typeface="Cambria Math" panose="02040503050406030204" pitchFamily="18" charset="0"/>
                      </a:rPr>
                      <m:t>=</m:t>
                    </m:r>
                    <m:sSup>
                      <m:sSupPr>
                        <m:ctrlPr>
                          <a:rPr lang="en-US" altLang="en-US" sz="2000" b="0" i="1" smtClean="0">
                            <a:latin typeface="Cambria Math" panose="02040503050406030204" pitchFamily="18" charset="0"/>
                          </a:rPr>
                        </m:ctrlPr>
                      </m:sSupPr>
                      <m:e>
                        <m:r>
                          <a:rPr lang="en-US" altLang="en-US" sz="2000" b="0" i="1" smtClean="0">
                            <a:latin typeface="Cambria Math" panose="02040503050406030204" pitchFamily="18" charset="0"/>
                          </a:rPr>
                          <m:t>𝑓</m:t>
                        </m:r>
                      </m:e>
                      <m:sup>
                        <m:r>
                          <a:rPr lang="en-US" altLang="en-US" sz="2000" b="0" i="1" smtClean="0">
                            <a:latin typeface="Cambria Math" panose="02040503050406030204" pitchFamily="18" charset="0"/>
                          </a:rPr>
                          <m:t>−1</m:t>
                        </m:r>
                      </m:sup>
                    </m:sSup>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𝐵</m:t>
                    </m:r>
                    <m:r>
                      <a:rPr lang="en-US" altLang="en-US" sz="2000" b="0" i="1" smtClean="0">
                        <a:latin typeface="Cambria Math" panose="02040503050406030204" pitchFamily="18" charset="0"/>
                      </a:rPr>
                      <m:t>)</m:t>
                    </m:r>
                  </m:oMath>
                </a14:m>
                <a:r>
                  <a:rPr lang="en-US" altLang="en-US" sz="2000" dirty="0"/>
                  <a:t> (note that </a:t>
                </a:r>
                <a14:m>
                  <m:oMath xmlns:m="http://schemas.openxmlformats.org/officeDocument/2006/math">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𝑓</m:t>
                        </m:r>
                      </m:e>
                      <m:sup>
                        <m:r>
                          <a:rPr lang="en-US" altLang="en-US" sz="2000" i="1">
                            <a:latin typeface="Cambria Math" panose="02040503050406030204" pitchFamily="18" charset="0"/>
                          </a:rPr>
                          <m:t>−1</m:t>
                        </m:r>
                      </m:sup>
                    </m:sSup>
                  </m:oMath>
                </a14:m>
                <a:r>
                  <a:rPr lang="en-US" altLang="en-US" sz="2000" dirty="0"/>
                  <a:t> is a bijection), and define a function </a:t>
                </a:r>
                <a14:m>
                  <m:oMath xmlns:m="http://schemas.openxmlformats.org/officeDocument/2006/math">
                    <m:r>
                      <a:rPr lang="en-US" altLang="en-US" sz="2000" b="0" i="1" smtClean="0">
                        <a:latin typeface="Cambria Math" panose="02040503050406030204" pitchFamily="18" charset="0"/>
                      </a:rPr>
                      <m:t>𝑔</m:t>
                    </m:r>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ea typeface="Cambria Math" panose="02040503050406030204" pitchFamily="18" charset="0"/>
                          </a:rPr>
                          <m:t>ℤ</m:t>
                        </m:r>
                      </m:e>
                      <m:sup>
                        <m:r>
                          <a:rPr lang="en-US" altLang="en-US" sz="2000" i="1">
                            <a:latin typeface="Cambria Math" panose="02040503050406030204" pitchFamily="18" charset="0"/>
                          </a:rPr>
                          <m:t>+</m:t>
                        </m:r>
                      </m:sup>
                    </m:sSup>
                    <m:r>
                      <a:rPr lang="en-US" altLang="en-US" sz="2000" i="1">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𝐵</m:t>
                    </m:r>
                  </m:oMath>
                </a14:m>
                <a:r>
                  <a:rPr lang="en-US" altLang="en-US" sz="2000" dirty="0"/>
                  <a:t> inductively as follows:</a:t>
                </a:r>
              </a:p>
              <a:p>
                <a:pPr marL="1377950" indent="-406400">
                  <a:spcAft>
                    <a:spcPts val="600"/>
                  </a:spcAft>
                  <a:tabLst>
                    <a:tab pos="1377950" algn="l"/>
                    <a:tab pos="1547813" algn="l"/>
                  </a:tabLst>
                </a:pPr>
                <a:r>
                  <a:rPr lang="en-US" altLang="en-US" sz="2000" dirty="0" err="1"/>
                  <a:t>S1</a:t>
                </a:r>
                <a:r>
                  <a:rPr lang="en-US" altLang="en-US" sz="2000" dirty="0"/>
                  <a:t>.	L</a:t>
                </a:r>
                <a14:m>
                  <m:oMath xmlns:m="http://schemas.openxmlformats.org/officeDocument/2006/math">
                    <m:r>
                      <m:rPr>
                        <m:sty m:val="p"/>
                      </m:rPr>
                      <a:rPr lang="en-US" altLang="en-US" sz="2000" b="0" i="0" dirty="0" smtClean="0">
                        <a:latin typeface="Cambria Math" panose="02040503050406030204" pitchFamily="18" charset="0"/>
                      </a:rPr>
                      <m:t>et</m:t>
                    </m:r>
                    <m:r>
                      <a:rPr lang="en-US" altLang="en-US" sz="2000" b="0" i="0" dirty="0" smtClean="0">
                        <a:latin typeface="Cambria Math" panose="02040503050406030204" pitchFamily="18" charset="0"/>
                      </a:rPr>
                      <m:t> </m:t>
                    </m:r>
                    <m:r>
                      <a:rPr lang="en-US" altLang="en-US" sz="2000" i="1" dirty="0" smtClean="0">
                        <a:latin typeface="Cambria Math" panose="02040503050406030204" pitchFamily="18" charset="0"/>
                      </a:rPr>
                      <m:t>𝑔</m:t>
                    </m:r>
                    <m:d>
                      <m:dPr>
                        <m:ctrlPr>
                          <a:rPr lang="en-US" altLang="en-US" sz="2000" i="1" dirty="0" smtClean="0">
                            <a:latin typeface="Cambria Math" panose="02040503050406030204" pitchFamily="18" charset="0"/>
                          </a:rPr>
                        </m:ctrlPr>
                      </m:dPr>
                      <m:e>
                        <m:r>
                          <a:rPr lang="en-US" altLang="en-US" sz="2000" i="1" dirty="0" smtClean="0">
                            <a:latin typeface="Cambria Math" panose="02040503050406030204" pitchFamily="18" charset="0"/>
                          </a:rPr>
                          <m:t>1</m:t>
                        </m:r>
                      </m:e>
                    </m:d>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𝑓</m:t>
                    </m:r>
                    <m:d>
                      <m:dPr>
                        <m:ctrlPr>
                          <a:rPr lang="en-US" altLang="en-US" sz="2000" b="0" i="1" dirty="0" smtClean="0">
                            <a:latin typeface="Cambria Math" panose="02040503050406030204" pitchFamily="18" charset="0"/>
                          </a:rPr>
                        </m:ctrlPr>
                      </m:dPr>
                      <m:e>
                        <m:sSub>
                          <m:sSubPr>
                            <m:ctrlPr>
                              <a:rPr lang="en-US" altLang="en-US" sz="2000" b="0" i="1" dirty="0" smtClean="0">
                                <a:latin typeface="Cambria Math" panose="02040503050406030204" pitchFamily="18" charset="0"/>
                              </a:rPr>
                            </m:ctrlPr>
                          </m:sSubPr>
                          <m:e>
                            <m:r>
                              <a:rPr lang="en-US" altLang="en-US" sz="2000" b="0" i="1" dirty="0" smtClean="0">
                                <a:latin typeface="Cambria Math" panose="02040503050406030204" pitchFamily="18" charset="0"/>
                              </a:rPr>
                              <m:t>𝑖</m:t>
                            </m:r>
                          </m:e>
                          <m:sub>
                            <m:r>
                              <a:rPr lang="en-US" altLang="en-US" sz="2000" b="0" i="1" dirty="0" smtClean="0">
                                <a:latin typeface="Cambria Math" panose="02040503050406030204" pitchFamily="18" charset="0"/>
                              </a:rPr>
                              <m:t>1</m:t>
                            </m:r>
                          </m:sub>
                        </m:sSub>
                      </m:e>
                    </m:d>
                  </m:oMath>
                </a14:m>
                <a:r>
                  <a:rPr lang="en-US" altLang="en-US" sz="2000" dirty="0"/>
                  <a:t>, where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𝑖</m:t>
                        </m:r>
                      </m:e>
                      <m:sub>
                        <m:r>
                          <a:rPr lang="en-US" altLang="en-US" sz="2000" i="1" dirty="0">
                            <a:latin typeface="Cambria Math" panose="02040503050406030204" pitchFamily="18" charset="0"/>
                          </a:rPr>
                          <m:t>1</m:t>
                        </m:r>
                      </m:sub>
                    </m:sSub>
                  </m:oMath>
                </a14:m>
                <a:r>
                  <a:rPr lang="en-US" altLang="en-US" sz="2000" dirty="0"/>
                  <a:t> is the minimum element in </a:t>
                </a:r>
                <a14:m>
                  <m:oMath xmlns:m="http://schemas.openxmlformats.org/officeDocument/2006/math">
                    <m:r>
                      <a:rPr lang="en-US" altLang="en-US" sz="2000" i="1" dirty="0" smtClean="0">
                        <a:latin typeface="Cambria Math" panose="02040503050406030204" pitchFamily="18" charset="0"/>
                      </a:rPr>
                      <m:t>𝑀</m:t>
                    </m:r>
                  </m:oMath>
                </a14:m>
                <a:r>
                  <a:rPr lang="en-US" altLang="en-US" sz="2000" dirty="0"/>
                  <a:t>.</a:t>
                </a:r>
              </a:p>
              <a:p>
                <a:pPr marL="1377950" indent="-406400">
                  <a:spcAft>
                    <a:spcPts val="600"/>
                  </a:spcAft>
                  <a:tabLst>
                    <a:tab pos="1377950" algn="l"/>
                    <a:tab pos="1547813" algn="l"/>
                  </a:tabLst>
                </a:pPr>
                <a:r>
                  <a:rPr lang="en-US" altLang="en-US" sz="2000" dirty="0" err="1"/>
                  <a:t>S2</a:t>
                </a:r>
                <a:r>
                  <a:rPr lang="en-US" altLang="en-US" sz="2000" dirty="0"/>
                  <a:t>.	If </a:t>
                </a:r>
                <a14:m>
                  <m:oMath xmlns:m="http://schemas.openxmlformats.org/officeDocument/2006/math">
                    <m:r>
                      <a:rPr lang="en-US" altLang="en-US" sz="2000" i="1" dirty="0">
                        <a:latin typeface="Cambria Math" panose="02040503050406030204" pitchFamily="18" charset="0"/>
                      </a:rPr>
                      <m:t>𝑔</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1</m:t>
                        </m:r>
                      </m:e>
                    </m:d>
                    <m:r>
                      <a:rPr lang="en-US" altLang="en-US" sz="2000" i="1" dirty="0">
                        <a:latin typeface="Cambria Math" panose="02040503050406030204" pitchFamily="18" charset="0"/>
                      </a:rPr>
                      <m:t>,</m:t>
                    </m:r>
                    <m:r>
                      <a:rPr lang="en-US" altLang="en-US" sz="2000" i="1" dirty="0">
                        <a:latin typeface="Cambria Math" panose="02040503050406030204" pitchFamily="18" charset="0"/>
                      </a:rPr>
                      <m:t>𝑔</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2</m:t>
                        </m:r>
                      </m:e>
                    </m:d>
                    <m:r>
                      <a:rPr lang="en-US" altLang="en-US" sz="2000" i="1" dirty="0">
                        <a:latin typeface="Cambria Math" panose="02040503050406030204" pitchFamily="18" charset="0"/>
                      </a:rPr>
                      <m:t>,</m:t>
                    </m:r>
                    <m:r>
                      <a:rPr lang="en-US" altLang="en-US" sz="2000" i="1" dirty="0">
                        <a:latin typeface="Cambria Math" panose="02040503050406030204" pitchFamily="18" charset="0"/>
                        <a:ea typeface="Cambria Math" panose="02040503050406030204" pitchFamily="18" charset="0"/>
                      </a:rPr>
                      <m:t>⋯,</m:t>
                    </m:r>
                    <m:r>
                      <a:rPr lang="en-US" altLang="en-US" sz="2000" i="1" dirty="0">
                        <a:latin typeface="Cambria Math" panose="02040503050406030204" pitchFamily="18" charset="0"/>
                      </a:rPr>
                      <m:t>𝑔</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𝑘</m:t>
                        </m:r>
                        <m:r>
                          <a:rPr lang="en-US" altLang="en-US" sz="2000" i="1" dirty="0">
                            <a:latin typeface="Cambria Math" panose="02040503050406030204" pitchFamily="18" charset="0"/>
                          </a:rPr>
                          <m:t>−1</m:t>
                        </m:r>
                      </m:e>
                    </m:d>
                  </m:oMath>
                </a14:m>
                <a:r>
                  <a:rPr lang="en-US" altLang="en-US" sz="2000" dirty="0"/>
                  <a:t> have been defined, … </a:t>
                </a:r>
              </a:p>
            </p:txBody>
          </p:sp>
        </mc:Choice>
        <mc:Fallback xmlns="">
          <p:sp>
            <p:nvSpPr>
              <p:cNvPr id="28" name="TextBox 27">
                <a:extLst>
                  <a:ext uri="{FF2B5EF4-FFF2-40B4-BE49-F238E27FC236}">
                    <a16:creationId xmlns:a16="http://schemas.microsoft.com/office/drawing/2014/main" id="{B7CAD15D-DE91-40EB-9DAE-F923C46AE2A9}"/>
                  </a:ext>
                </a:extLst>
              </p:cNvPr>
              <p:cNvSpPr txBox="1">
                <a:spLocks noRot="1" noChangeAspect="1" noMove="1" noResize="1" noEditPoints="1" noAdjustHandles="1" noChangeArrowheads="1" noChangeShapeType="1" noTextEdit="1"/>
              </p:cNvSpPr>
              <p:nvPr/>
            </p:nvSpPr>
            <p:spPr>
              <a:xfrm>
                <a:off x="324356" y="2389148"/>
                <a:ext cx="8413244" cy="4154984"/>
              </a:xfrm>
              <a:prstGeom prst="rect">
                <a:avLst/>
              </a:prstGeom>
              <a:blipFill>
                <a:blip r:embed="rId4"/>
                <a:stretch>
                  <a:fillRect l="-1159" t="-1173" r="-1014" b="-1613"/>
                </a:stretch>
              </a:blipFill>
              <a:ln>
                <a:noFill/>
              </a:ln>
            </p:spPr>
            <p:txBody>
              <a:bodyPr/>
              <a:lstStyle/>
              <a:p>
                <a:r>
                  <a:rPr lang="en-US">
                    <a:noFill/>
                  </a:rPr>
                  <a:t> </a:t>
                </a:r>
              </a:p>
            </p:txBody>
          </p:sp>
        </mc:Fallback>
      </mc:AlternateContent>
      <p:sp>
        <p:nvSpPr>
          <p:cNvPr id="22" name="Oval 21">
            <a:extLst>
              <a:ext uri="{FF2B5EF4-FFF2-40B4-BE49-F238E27FC236}">
                <a16:creationId xmlns:a16="http://schemas.microsoft.com/office/drawing/2014/main" id="{44D723A1-AA38-4356-A578-D2B3130DD6E3}"/>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a:extLst>
              <a:ext uri="{FF2B5EF4-FFF2-40B4-BE49-F238E27FC236}">
                <a16:creationId xmlns:a16="http://schemas.microsoft.com/office/drawing/2014/main" id="{C7B60DDC-FC8A-4097-8E8B-7F8749F5D193}"/>
              </a:ext>
            </a:extLst>
          </p:cNvPr>
          <p:cNvSpPr/>
          <p:nvPr/>
        </p:nvSpPr>
        <p:spPr>
          <a:xfrm>
            <a:off x="66737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30A09A15-70E3-488A-BCFD-5A2480C01D69}"/>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8B6CB808-23AD-4C50-B386-5398272B1737}"/>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BEE7BADA-8DBD-450E-B73C-682BF3C64F30}"/>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CB2AB73F-62B9-46F8-8CCD-E3C119244B30}"/>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D02481A3-0257-4863-A65D-F5EE5EBBB33E}"/>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AC75FC59-487A-4003-A7BB-EC42B01E7203}"/>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7FB21705-206A-4BC9-BD6A-1DD6EE1C0ECF}"/>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B019F453-C2CF-4EFD-B2C3-12671263ACEA}"/>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34FA99A8-1845-4C23-8DCD-ECC0C36AD2F8}"/>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02751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7500" algn="l"/>
                <a:tab pos="654367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dirty="0">
                <a:solidFill>
                  <a:schemeClr val="bg1"/>
                </a:solidFill>
              </a:rPr>
              <a:t>Countably Infinite	Countability via Sequences	</a:t>
            </a:r>
            <a:r>
              <a:rPr lang="en-SG" sz="1200" b="1" dirty="0">
                <a:solidFill>
                  <a:schemeClr val="accent4">
                    <a:lumMod val="40000"/>
                    <a:lumOff val="60000"/>
                  </a:schemeClr>
                </a:solidFill>
              </a:rPr>
              <a:t>Larger Infinities</a:t>
            </a:r>
            <a:endParaRPr lang="en-SG" sz="1050" b="1" dirty="0">
              <a:solidFill>
                <a:schemeClr val="accent4">
                  <a:lumMod val="40000"/>
                  <a:lumOff val="6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Larger Infinities: Any subset of any countable set is countable</a:t>
            </a:r>
            <a:endParaRPr lang="en-SG" sz="1100" dirty="0">
              <a:solidFill>
                <a:schemeClr val="bg1"/>
              </a:solidFill>
            </a:endParaRPr>
          </a:p>
        </p:txBody>
      </p:sp>
      <p:sp>
        <p:nvSpPr>
          <p:cNvPr id="19" name="Slide Number Placeholder 18"/>
          <p:cNvSpPr>
            <a:spLocks noGrp="1"/>
          </p:cNvSpPr>
          <p:nvPr>
            <p:ph type="sldNum" sz="quarter" idx="12"/>
          </p:nvPr>
        </p:nvSpPr>
        <p:spPr>
          <a:xfrm>
            <a:off x="6450821" y="6392558"/>
            <a:ext cx="2057400" cy="365125"/>
          </a:xfrm>
        </p:spPr>
        <p:txBody>
          <a:bodyPr/>
          <a:lstStyle/>
          <a:p>
            <a:fld id="{3945BCA7-BE1F-44EA-8FAA-E97CADA8B770}" type="slidenum">
              <a:rPr lang="en-SG" smtClean="0"/>
              <a:t>41</a:t>
            </a:fld>
            <a:endParaRPr lang="en-SG" dirty="0"/>
          </a:p>
        </p:txBody>
      </p:sp>
      <p:sp>
        <p:nvSpPr>
          <p:cNvPr id="36" name="Oval 35">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7CAD15D-DE91-40EB-9DAE-F923C46AE2A9}"/>
                  </a:ext>
                </a:extLst>
              </p:cNvPr>
              <p:cNvSpPr txBox="1"/>
              <p:nvPr/>
            </p:nvSpPr>
            <p:spPr>
              <a:xfrm>
                <a:off x="324356" y="924434"/>
                <a:ext cx="8322933" cy="3000821"/>
              </a:xfrm>
              <a:prstGeom prst="rect">
                <a:avLst/>
              </a:prstGeom>
              <a:solidFill>
                <a:schemeClr val="accent4">
                  <a:lumMod val="20000"/>
                  <a:lumOff val="80000"/>
                </a:schemeClr>
              </a:solidFill>
              <a:ln>
                <a:noFill/>
              </a:ln>
            </p:spPr>
            <p:txBody>
              <a:bodyPr wrap="square" rtlCol="0">
                <a:spAutoFit/>
              </a:bodyPr>
              <a:lstStyle/>
              <a:p>
                <a:pPr>
                  <a:tabLst>
                    <a:tab pos="457200" algn="l"/>
                    <a:tab pos="1084263" algn="l"/>
                    <a:tab pos="1547813" algn="l"/>
                  </a:tabLst>
                </a:pPr>
                <a:r>
                  <a:rPr lang="en-US" altLang="en-US" sz="2400" dirty="0"/>
                  <a:t>4.	Suppose </a:t>
                </a:r>
                <a14:m>
                  <m:oMath xmlns:m="http://schemas.openxmlformats.org/officeDocument/2006/math">
                    <m:r>
                      <a:rPr lang="en-US" altLang="en-US" sz="2400" i="1" dirty="0" smtClean="0">
                        <a:latin typeface="Cambria Math" panose="02040503050406030204" pitchFamily="18" charset="0"/>
                      </a:rPr>
                      <m:t>𝐵</m:t>
                    </m:r>
                  </m:oMath>
                </a14:m>
                <a:r>
                  <a:rPr lang="en-US" altLang="en-US" sz="2400" dirty="0"/>
                  <a:t> is infinite.</a:t>
                </a:r>
              </a:p>
              <a:p>
                <a:pPr marL="971550" indent="-508000">
                  <a:spcAft>
                    <a:spcPts val="600"/>
                  </a:spcAft>
                  <a:tabLst>
                    <a:tab pos="971550" algn="l"/>
                    <a:tab pos="1547813" algn="l"/>
                  </a:tabLst>
                </a:pPr>
                <a:r>
                  <a:rPr lang="en-US" altLang="en-US" sz="2000" dirty="0"/>
                  <a:t>4.1	Since </a:t>
                </a:r>
                <a14:m>
                  <m:oMath xmlns:m="http://schemas.openxmlformats.org/officeDocument/2006/math">
                    <m:r>
                      <a:rPr lang="en-US" altLang="en-US" sz="2000" i="1" dirty="0" smtClean="0">
                        <a:latin typeface="Cambria Math" panose="02040503050406030204" pitchFamily="18" charset="0"/>
                      </a:rPr>
                      <m:t>𝐴</m:t>
                    </m:r>
                  </m:oMath>
                </a14:m>
                <a:r>
                  <a:rPr lang="en-US" altLang="en-US" sz="2000" dirty="0"/>
                  <a:t> is countable, there is a bijection </a:t>
                </a:r>
                <a14:m>
                  <m:oMath xmlns:m="http://schemas.openxmlformats.org/officeDocument/2006/math">
                    <m:r>
                      <a:rPr lang="en-US" altLang="en-US" sz="2000" b="0" i="1" smtClean="0">
                        <a:latin typeface="Cambria Math" panose="02040503050406030204" pitchFamily="18" charset="0"/>
                      </a:rPr>
                      <m:t>𝑓</m:t>
                    </m:r>
                    <m:r>
                      <a:rPr lang="en-US" altLang="en-US" sz="2000" b="0" i="1" smtClean="0">
                        <a:latin typeface="Cambria Math" panose="02040503050406030204" pitchFamily="18" charset="0"/>
                      </a:rPr>
                      <m:t>:</m:t>
                    </m:r>
                    <m:sSup>
                      <m:sSupPr>
                        <m:ctrlPr>
                          <a:rPr lang="en-US" altLang="en-US" sz="2000" b="0" i="1" smtClean="0">
                            <a:latin typeface="Cambria Math" panose="02040503050406030204" pitchFamily="18" charset="0"/>
                          </a:rPr>
                        </m:ctrlPr>
                      </m:sSupPr>
                      <m:e>
                        <m:r>
                          <a:rPr lang="en-US" altLang="en-US" sz="2000" b="0" i="1" smtClean="0">
                            <a:latin typeface="Cambria Math" panose="02040503050406030204" pitchFamily="18" charset="0"/>
                            <a:ea typeface="Cambria Math" panose="02040503050406030204" pitchFamily="18" charset="0"/>
                          </a:rPr>
                          <m:t>ℤ</m:t>
                        </m:r>
                      </m:e>
                      <m:sup>
                        <m:r>
                          <a:rPr lang="en-US" altLang="en-US" sz="2000" b="0" i="1" smtClean="0">
                            <a:latin typeface="Cambria Math" panose="02040503050406030204" pitchFamily="18" charset="0"/>
                          </a:rPr>
                          <m:t>+</m:t>
                        </m:r>
                      </m:sup>
                    </m:sSup>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𝐴</m:t>
                    </m:r>
                  </m:oMath>
                </a14:m>
                <a:r>
                  <a:rPr lang="en-US" altLang="en-US" sz="2000" dirty="0"/>
                  <a:t>.</a:t>
                </a:r>
              </a:p>
              <a:p>
                <a:pPr marL="971550" indent="-508000">
                  <a:spcAft>
                    <a:spcPts val="600"/>
                  </a:spcAft>
                  <a:tabLst>
                    <a:tab pos="971550" algn="l"/>
                    <a:tab pos="1547813" algn="l"/>
                  </a:tabLst>
                </a:pPr>
                <a:r>
                  <a:rPr lang="en-US" altLang="en-US" sz="2000" dirty="0"/>
                  <a:t>4.2	Let </a:t>
                </a:r>
                <a14:m>
                  <m:oMath xmlns:m="http://schemas.openxmlformats.org/officeDocument/2006/math">
                    <m:r>
                      <a:rPr lang="en-US" altLang="en-US" sz="2000" i="1">
                        <a:latin typeface="Cambria Math" panose="02040503050406030204" pitchFamily="18" charset="0"/>
                      </a:rPr>
                      <m:t>𝑀</m:t>
                    </m:r>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𝑓</m:t>
                        </m:r>
                      </m:e>
                      <m:sup>
                        <m:r>
                          <a:rPr lang="en-US" altLang="en-US" sz="2000" i="1">
                            <a:latin typeface="Cambria Math" panose="02040503050406030204" pitchFamily="18" charset="0"/>
                          </a:rPr>
                          <m:t>−1</m:t>
                        </m:r>
                      </m:sup>
                    </m:sSup>
                    <m:r>
                      <a:rPr lang="en-US" altLang="en-US" sz="2000" i="1">
                        <a:latin typeface="Cambria Math" panose="02040503050406030204" pitchFamily="18" charset="0"/>
                      </a:rPr>
                      <m:t>(</m:t>
                    </m:r>
                    <m:r>
                      <a:rPr lang="en-US" altLang="en-US" sz="2000" i="1">
                        <a:latin typeface="Cambria Math" panose="02040503050406030204" pitchFamily="18" charset="0"/>
                      </a:rPr>
                      <m:t>𝐵</m:t>
                    </m:r>
                    <m:r>
                      <a:rPr lang="en-US" altLang="en-US" sz="2000" i="1">
                        <a:latin typeface="Cambria Math" panose="02040503050406030204" pitchFamily="18" charset="0"/>
                      </a:rPr>
                      <m:t>)</m:t>
                    </m:r>
                  </m:oMath>
                </a14:m>
                <a:r>
                  <a:rPr lang="en-US" altLang="en-US" sz="2000" dirty="0"/>
                  <a:t> (note that </a:t>
                </a:r>
                <a14:m>
                  <m:oMath xmlns:m="http://schemas.openxmlformats.org/officeDocument/2006/math">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𝑓</m:t>
                        </m:r>
                      </m:e>
                      <m:sup>
                        <m:r>
                          <a:rPr lang="en-US" altLang="en-US" sz="2000" i="1">
                            <a:latin typeface="Cambria Math" panose="02040503050406030204" pitchFamily="18" charset="0"/>
                          </a:rPr>
                          <m:t>−1</m:t>
                        </m:r>
                      </m:sup>
                    </m:sSup>
                  </m:oMath>
                </a14:m>
                <a:r>
                  <a:rPr lang="en-US" altLang="en-US" sz="2000" dirty="0"/>
                  <a:t> is a bijection), and define a function </a:t>
                </a:r>
                <a14:m>
                  <m:oMath xmlns:m="http://schemas.openxmlformats.org/officeDocument/2006/math">
                    <m:r>
                      <a:rPr lang="en-US" altLang="en-US" sz="2000" i="1">
                        <a:latin typeface="Cambria Math" panose="02040503050406030204" pitchFamily="18" charset="0"/>
                      </a:rPr>
                      <m:t>𝑔</m:t>
                    </m:r>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ea typeface="Cambria Math" panose="02040503050406030204" pitchFamily="18" charset="0"/>
                          </a:rPr>
                          <m:t>ℤ</m:t>
                        </m:r>
                      </m:e>
                      <m:sup>
                        <m:r>
                          <a:rPr lang="en-US" altLang="en-US" sz="2000" i="1">
                            <a:latin typeface="Cambria Math" panose="02040503050406030204" pitchFamily="18" charset="0"/>
                          </a:rPr>
                          <m:t>+</m:t>
                        </m:r>
                      </m:sup>
                    </m:sSup>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𝐵</m:t>
                    </m:r>
                  </m:oMath>
                </a14:m>
                <a:r>
                  <a:rPr lang="en-US" altLang="en-US" sz="2000" dirty="0"/>
                  <a:t> inductively as follows :</a:t>
                </a:r>
              </a:p>
              <a:p>
                <a:pPr marL="1377950" indent="-406400">
                  <a:spcAft>
                    <a:spcPts val="600"/>
                  </a:spcAft>
                  <a:tabLst>
                    <a:tab pos="1377950" algn="l"/>
                    <a:tab pos="1547813" algn="l"/>
                  </a:tabLst>
                </a:pPr>
                <a:r>
                  <a:rPr lang="en-US" altLang="en-US" sz="2000" dirty="0" err="1"/>
                  <a:t>S1</a:t>
                </a:r>
                <a:r>
                  <a:rPr lang="en-US" altLang="en-US" sz="2000" dirty="0"/>
                  <a:t>.	L</a:t>
                </a:r>
                <a14:m>
                  <m:oMath xmlns:m="http://schemas.openxmlformats.org/officeDocument/2006/math">
                    <m:r>
                      <m:rPr>
                        <m:sty m:val="p"/>
                      </m:rPr>
                      <a:rPr lang="en-US" altLang="en-US" sz="2000" b="0" i="0" dirty="0" smtClean="0">
                        <a:latin typeface="Cambria Math" panose="02040503050406030204" pitchFamily="18" charset="0"/>
                      </a:rPr>
                      <m:t>et</m:t>
                    </m:r>
                    <m:r>
                      <a:rPr lang="en-US" altLang="en-US" sz="2000" b="0" i="0" dirty="0" smtClean="0">
                        <a:latin typeface="Cambria Math" panose="02040503050406030204" pitchFamily="18" charset="0"/>
                      </a:rPr>
                      <m:t> </m:t>
                    </m:r>
                    <m:r>
                      <a:rPr lang="en-US" altLang="en-US" sz="2000" i="1" dirty="0" smtClean="0">
                        <a:latin typeface="Cambria Math" panose="02040503050406030204" pitchFamily="18" charset="0"/>
                      </a:rPr>
                      <m:t>𝑔</m:t>
                    </m:r>
                    <m:d>
                      <m:dPr>
                        <m:ctrlPr>
                          <a:rPr lang="en-US" altLang="en-US" sz="2000" i="1" dirty="0" smtClean="0">
                            <a:latin typeface="Cambria Math" panose="02040503050406030204" pitchFamily="18" charset="0"/>
                          </a:rPr>
                        </m:ctrlPr>
                      </m:dPr>
                      <m:e>
                        <m:r>
                          <a:rPr lang="en-US" altLang="en-US" sz="2000" i="1" dirty="0" smtClean="0">
                            <a:latin typeface="Cambria Math" panose="02040503050406030204" pitchFamily="18" charset="0"/>
                          </a:rPr>
                          <m:t>1</m:t>
                        </m:r>
                      </m:e>
                    </m:d>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𝑓</m:t>
                    </m:r>
                    <m:d>
                      <m:dPr>
                        <m:ctrlPr>
                          <a:rPr lang="en-US" altLang="en-US" sz="2000" b="0" i="1" dirty="0" smtClean="0">
                            <a:latin typeface="Cambria Math" panose="02040503050406030204" pitchFamily="18" charset="0"/>
                          </a:rPr>
                        </m:ctrlPr>
                      </m:dPr>
                      <m:e>
                        <m:sSub>
                          <m:sSubPr>
                            <m:ctrlPr>
                              <a:rPr lang="en-US" altLang="en-US" sz="2000" b="0" i="1" dirty="0" smtClean="0">
                                <a:latin typeface="Cambria Math" panose="02040503050406030204" pitchFamily="18" charset="0"/>
                              </a:rPr>
                            </m:ctrlPr>
                          </m:sSubPr>
                          <m:e>
                            <m:r>
                              <a:rPr lang="en-US" altLang="en-US" sz="2000" b="0" i="1" dirty="0" smtClean="0">
                                <a:latin typeface="Cambria Math" panose="02040503050406030204" pitchFamily="18" charset="0"/>
                              </a:rPr>
                              <m:t>𝑖</m:t>
                            </m:r>
                          </m:e>
                          <m:sub>
                            <m:r>
                              <a:rPr lang="en-US" altLang="en-US" sz="2000" b="0" i="1" dirty="0" smtClean="0">
                                <a:latin typeface="Cambria Math" panose="02040503050406030204" pitchFamily="18" charset="0"/>
                              </a:rPr>
                              <m:t>1</m:t>
                            </m:r>
                          </m:sub>
                        </m:sSub>
                      </m:e>
                    </m:d>
                  </m:oMath>
                </a14:m>
                <a:r>
                  <a:rPr lang="en-US" altLang="en-US" sz="2000" dirty="0"/>
                  <a:t>, where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𝑖</m:t>
                        </m:r>
                      </m:e>
                      <m:sub>
                        <m:r>
                          <a:rPr lang="en-US" altLang="en-US" sz="2000" i="1" dirty="0">
                            <a:latin typeface="Cambria Math" panose="02040503050406030204" pitchFamily="18" charset="0"/>
                          </a:rPr>
                          <m:t>1</m:t>
                        </m:r>
                      </m:sub>
                    </m:sSub>
                  </m:oMath>
                </a14:m>
                <a:r>
                  <a:rPr lang="en-US" altLang="en-US" sz="2000" dirty="0"/>
                  <a:t> is the minimum element in </a:t>
                </a:r>
                <a14:m>
                  <m:oMath xmlns:m="http://schemas.openxmlformats.org/officeDocument/2006/math">
                    <m:r>
                      <a:rPr lang="en-US" altLang="en-US" sz="2000" i="1" dirty="0" smtClean="0">
                        <a:latin typeface="Cambria Math" panose="02040503050406030204" pitchFamily="18" charset="0"/>
                      </a:rPr>
                      <m:t>𝑀</m:t>
                    </m:r>
                  </m:oMath>
                </a14:m>
                <a:r>
                  <a:rPr lang="en-US" altLang="en-US" sz="2000" dirty="0"/>
                  <a:t>.</a:t>
                </a:r>
              </a:p>
              <a:p>
                <a:pPr marL="1377950" indent="-406400">
                  <a:spcAft>
                    <a:spcPts val="600"/>
                  </a:spcAft>
                  <a:tabLst>
                    <a:tab pos="1377950" algn="l"/>
                    <a:tab pos="1547813" algn="l"/>
                  </a:tabLst>
                </a:pPr>
                <a:r>
                  <a:rPr lang="en-US" altLang="en-US" sz="2000" dirty="0" err="1"/>
                  <a:t>S2</a:t>
                </a:r>
                <a:r>
                  <a:rPr lang="en-US" altLang="en-US" sz="2000" dirty="0"/>
                  <a:t>.	If </a:t>
                </a:r>
                <a14:m>
                  <m:oMath xmlns:m="http://schemas.openxmlformats.org/officeDocument/2006/math">
                    <m:r>
                      <a:rPr lang="en-US" altLang="en-US" sz="2000" i="1" dirty="0">
                        <a:latin typeface="Cambria Math" panose="02040503050406030204" pitchFamily="18" charset="0"/>
                      </a:rPr>
                      <m:t>𝑔</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1</m:t>
                        </m:r>
                      </m:e>
                    </m:d>
                    <m:r>
                      <a:rPr lang="en-US" altLang="en-US" sz="2000" i="1" dirty="0">
                        <a:latin typeface="Cambria Math" panose="02040503050406030204" pitchFamily="18" charset="0"/>
                      </a:rPr>
                      <m:t>,</m:t>
                    </m:r>
                    <m:r>
                      <a:rPr lang="en-US" altLang="en-US" sz="2000" i="1" dirty="0">
                        <a:latin typeface="Cambria Math" panose="02040503050406030204" pitchFamily="18" charset="0"/>
                      </a:rPr>
                      <m:t>𝑔</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2</m:t>
                        </m:r>
                      </m:e>
                    </m:d>
                    <m:r>
                      <a:rPr lang="en-US" altLang="en-US" sz="2000" i="1" dirty="0">
                        <a:latin typeface="Cambria Math" panose="02040503050406030204" pitchFamily="18" charset="0"/>
                      </a:rPr>
                      <m:t>,</m:t>
                    </m:r>
                    <m:r>
                      <a:rPr lang="en-US" altLang="en-US" sz="2000" i="1" dirty="0">
                        <a:latin typeface="Cambria Math" panose="02040503050406030204" pitchFamily="18" charset="0"/>
                        <a:ea typeface="Cambria Math" panose="02040503050406030204" pitchFamily="18" charset="0"/>
                      </a:rPr>
                      <m:t>⋯,</m:t>
                    </m:r>
                    <m:r>
                      <a:rPr lang="en-US" altLang="en-US" sz="2000" i="1" dirty="0">
                        <a:latin typeface="Cambria Math" panose="02040503050406030204" pitchFamily="18" charset="0"/>
                      </a:rPr>
                      <m:t>𝑔</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𝑘</m:t>
                        </m:r>
                        <m:r>
                          <a:rPr lang="en-US" altLang="en-US" sz="2000" i="1" dirty="0">
                            <a:latin typeface="Cambria Math" panose="02040503050406030204" pitchFamily="18" charset="0"/>
                          </a:rPr>
                          <m:t>−1</m:t>
                        </m:r>
                      </m:e>
                    </m:d>
                  </m:oMath>
                </a14:m>
                <a:r>
                  <a:rPr lang="en-US" altLang="en-US" sz="2000" dirty="0"/>
                  <a:t> have been defined, let</a:t>
                </a:r>
              </a:p>
              <a:p>
                <a:pPr marL="1377950" indent="-406400">
                  <a:spcAft>
                    <a:spcPts val="600"/>
                  </a:spcAft>
                  <a:tabLst>
                    <a:tab pos="1377950" algn="l"/>
                    <a:tab pos="1547813" algn="l"/>
                  </a:tabLst>
                </a:pPr>
                <a:r>
                  <a:rPr lang="en-US" altLang="en-US" sz="2000" dirty="0"/>
                  <a:t> 	</a:t>
                </a:r>
                <a14:m>
                  <m:oMath xmlns:m="http://schemas.openxmlformats.org/officeDocument/2006/math">
                    <m:r>
                      <a:rPr lang="en-US" altLang="en-US" sz="2000" i="1" dirty="0">
                        <a:latin typeface="Cambria Math" panose="02040503050406030204" pitchFamily="18" charset="0"/>
                      </a:rPr>
                      <m:t>𝑔</m:t>
                    </m:r>
                    <m:d>
                      <m:dPr>
                        <m:ctrlPr>
                          <a:rPr lang="en-US" altLang="en-US" sz="2000" i="1" dirty="0">
                            <a:latin typeface="Cambria Math" panose="02040503050406030204" pitchFamily="18" charset="0"/>
                          </a:rPr>
                        </m:ctrlPr>
                      </m:dPr>
                      <m:e>
                        <m:r>
                          <a:rPr lang="en-US" altLang="en-US" sz="2000" b="0" i="1" dirty="0" smtClean="0">
                            <a:latin typeface="Cambria Math" panose="02040503050406030204" pitchFamily="18" charset="0"/>
                          </a:rPr>
                          <m:t>𝑘</m:t>
                        </m:r>
                      </m:e>
                    </m:d>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𝑓</m:t>
                    </m:r>
                    <m:r>
                      <a:rPr lang="en-US" altLang="en-US" sz="2000" b="0" i="1" dirty="0" smtClean="0">
                        <a:latin typeface="Cambria Math" panose="02040503050406030204" pitchFamily="18" charset="0"/>
                      </a:rPr>
                      <m:t>(</m:t>
                    </m:r>
                    <m:sSub>
                      <m:sSubPr>
                        <m:ctrlPr>
                          <a:rPr lang="en-US" altLang="en-US" sz="2000" b="0" i="1" dirty="0" smtClean="0">
                            <a:latin typeface="Cambria Math" panose="02040503050406030204" pitchFamily="18" charset="0"/>
                          </a:rPr>
                        </m:ctrlPr>
                      </m:sSubPr>
                      <m:e>
                        <m:r>
                          <a:rPr lang="en-US" altLang="en-US" sz="2000" b="0" i="1" dirty="0" smtClean="0">
                            <a:latin typeface="Cambria Math" panose="02040503050406030204" pitchFamily="18" charset="0"/>
                          </a:rPr>
                          <m:t>𝑖</m:t>
                        </m:r>
                      </m:e>
                      <m:sub>
                        <m:r>
                          <a:rPr lang="en-US" altLang="en-US" sz="2000" b="0" i="1" dirty="0" smtClean="0">
                            <a:latin typeface="Cambria Math" panose="02040503050406030204" pitchFamily="18" charset="0"/>
                          </a:rPr>
                          <m:t>𝑘</m:t>
                        </m:r>
                      </m:sub>
                    </m:sSub>
                    <m:r>
                      <a:rPr lang="en-US" altLang="en-US" sz="2000" b="0" i="1" dirty="0" smtClean="0">
                        <a:latin typeface="Cambria Math" panose="02040503050406030204" pitchFamily="18" charset="0"/>
                      </a:rPr>
                      <m:t>)</m:t>
                    </m:r>
                  </m:oMath>
                </a14:m>
                <a:r>
                  <a:rPr lang="en-US" altLang="en-US" sz="2000" dirty="0"/>
                  <a:t>, where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𝑖</m:t>
                        </m:r>
                      </m:e>
                      <m:sub>
                        <m:r>
                          <a:rPr lang="en-US" altLang="en-US" sz="2000" b="0" i="1" dirty="0" smtClean="0">
                            <a:latin typeface="Cambria Math" panose="02040503050406030204" pitchFamily="18" charset="0"/>
                          </a:rPr>
                          <m:t>𝑘</m:t>
                        </m:r>
                      </m:sub>
                    </m:sSub>
                    <m:r>
                      <a:rPr lang="en-US" altLang="en-US" sz="2000" b="0" i="1" dirty="0" smtClean="0">
                        <a:latin typeface="Cambria Math" panose="02040503050406030204" pitchFamily="18" charset="0"/>
                      </a:rPr>
                      <m:t>=</m:t>
                    </m:r>
                    <m:r>
                      <m:rPr>
                        <m:sty m:val="p"/>
                      </m:rPr>
                      <a:rPr lang="en-US" altLang="en-US" sz="2000" b="0" i="0" dirty="0" smtClean="0">
                        <a:latin typeface="Cambria Math" panose="02040503050406030204" pitchFamily="18" charset="0"/>
                      </a:rPr>
                      <m:t>min</m:t>
                    </m:r>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𝑚</m:t>
                    </m:r>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𝑚</m:t>
                    </m:r>
                    <m:r>
                      <a:rPr lang="en-US" altLang="en-US" sz="2000" b="0" i="1" dirty="0" smtClean="0">
                        <a:latin typeface="Cambria Math" panose="02040503050406030204" pitchFamily="18" charset="0"/>
                      </a:rPr>
                      <m:t>&gt;</m:t>
                    </m:r>
                    <m:sSub>
                      <m:sSubPr>
                        <m:ctrlPr>
                          <a:rPr lang="en-US" altLang="en-US" sz="2000" b="0" i="1" dirty="0" smtClean="0">
                            <a:latin typeface="Cambria Math" panose="02040503050406030204" pitchFamily="18" charset="0"/>
                          </a:rPr>
                        </m:ctrlPr>
                      </m:sSubPr>
                      <m:e>
                        <m:r>
                          <a:rPr lang="en-US" altLang="en-US" sz="2000" b="0" i="1" dirty="0" smtClean="0">
                            <a:latin typeface="Cambria Math" panose="02040503050406030204" pitchFamily="18" charset="0"/>
                          </a:rPr>
                          <m:t>𝑖</m:t>
                        </m:r>
                      </m:e>
                      <m:sub>
                        <m:r>
                          <a:rPr lang="en-US" altLang="en-US" sz="2000" b="0" i="1" dirty="0" smtClean="0">
                            <a:latin typeface="Cambria Math" panose="02040503050406030204" pitchFamily="18" charset="0"/>
                          </a:rPr>
                          <m:t>𝑘</m:t>
                        </m:r>
                        <m:r>
                          <a:rPr lang="en-US" altLang="en-US" sz="2000" b="0" i="1" dirty="0" smtClean="0">
                            <a:latin typeface="Cambria Math" panose="02040503050406030204" pitchFamily="18" charset="0"/>
                          </a:rPr>
                          <m:t>−1</m:t>
                        </m:r>
                      </m:sub>
                    </m:sSub>
                    <m:r>
                      <a:rPr lang="en-US" altLang="en-US" sz="2000" b="0" i="1" dirty="0" smtClean="0">
                        <a:latin typeface="Cambria Math" panose="02040503050406030204" pitchFamily="18" charset="0"/>
                      </a:rPr>
                      <m:t>, </m:t>
                    </m:r>
                    <m:r>
                      <a:rPr lang="en-US" altLang="en-US" sz="2000" b="0" i="1" dirty="0" smtClean="0">
                        <a:latin typeface="Cambria Math" panose="02040503050406030204" pitchFamily="18" charset="0"/>
                      </a:rPr>
                      <m:t>𝑚</m:t>
                    </m:r>
                    <m:r>
                      <a:rPr lang="en-US" altLang="en-US" sz="2000" b="0" i="1" dirty="0" smtClean="0">
                        <a:latin typeface="Cambria Math" panose="02040503050406030204" pitchFamily="18" charset="0"/>
                        <a:ea typeface="Cambria Math" panose="02040503050406030204" pitchFamily="18" charset="0"/>
                      </a:rPr>
                      <m:t>∈</m:t>
                    </m:r>
                    <m:r>
                      <a:rPr lang="en-US" altLang="en-US" sz="2000" b="0" i="1" dirty="0" smtClean="0">
                        <a:latin typeface="Cambria Math" panose="02040503050406030204" pitchFamily="18" charset="0"/>
                        <a:ea typeface="Cambria Math" panose="02040503050406030204" pitchFamily="18" charset="0"/>
                      </a:rPr>
                      <m:t>𝑀</m:t>
                    </m:r>
                    <m:r>
                      <a:rPr lang="en-US" altLang="en-US" sz="2000" b="0" i="1" dirty="0" smtClean="0">
                        <a:latin typeface="Cambria Math" panose="02040503050406030204" pitchFamily="18" charset="0"/>
                      </a:rPr>
                      <m:t>}</m:t>
                    </m:r>
                  </m:oMath>
                </a14:m>
                <a:r>
                  <a:rPr lang="en-US" altLang="en-US" sz="2000" dirty="0"/>
                  <a:t>.</a:t>
                </a:r>
              </a:p>
              <a:p>
                <a:pPr marL="971550" indent="-508000">
                  <a:spcAft>
                    <a:spcPts val="600"/>
                  </a:spcAft>
                  <a:tabLst>
                    <a:tab pos="971550" algn="l"/>
                  </a:tabLst>
                </a:pPr>
                <a:r>
                  <a:rPr lang="en-US" altLang="en-US" sz="2000" dirty="0"/>
                  <a:t>4.3	 </a:t>
                </a:r>
                <a14:m>
                  <m:oMath xmlns:m="http://schemas.openxmlformats.org/officeDocument/2006/math">
                    <m:r>
                      <a:rPr lang="en-US" altLang="en-US" sz="2000" i="1">
                        <a:latin typeface="Cambria Math" panose="02040503050406030204" pitchFamily="18" charset="0"/>
                      </a:rPr>
                      <m:t>𝑔</m:t>
                    </m:r>
                  </m:oMath>
                </a14:m>
                <a:r>
                  <a:rPr lang="en-US" altLang="en-US" sz="2000" dirty="0"/>
                  <a:t> is a bijection (why?), hence </a:t>
                </a:r>
                <a14:m>
                  <m:oMath xmlns:m="http://schemas.openxmlformats.org/officeDocument/2006/math">
                    <m:r>
                      <a:rPr lang="en-US" altLang="en-US" sz="2000" i="1" dirty="0" smtClean="0">
                        <a:latin typeface="Cambria Math" panose="02040503050406030204" pitchFamily="18" charset="0"/>
                      </a:rPr>
                      <m:t>𝐵</m:t>
                    </m:r>
                  </m:oMath>
                </a14:m>
                <a:r>
                  <a:rPr lang="en-US" altLang="en-US" sz="2000" dirty="0"/>
                  <a:t> is countable.</a:t>
                </a:r>
              </a:p>
            </p:txBody>
          </p:sp>
        </mc:Choice>
        <mc:Fallback xmlns="">
          <p:sp>
            <p:nvSpPr>
              <p:cNvPr id="28" name="TextBox 27">
                <a:extLst>
                  <a:ext uri="{FF2B5EF4-FFF2-40B4-BE49-F238E27FC236}">
                    <a16:creationId xmlns:a16="http://schemas.microsoft.com/office/drawing/2014/main" id="{B7CAD15D-DE91-40EB-9DAE-F923C46AE2A9}"/>
                  </a:ext>
                </a:extLst>
              </p:cNvPr>
              <p:cNvSpPr txBox="1">
                <a:spLocks noRot="1" noChangeAspect="1" noMove="1" noResize="1" noEditPoints="1" noAdjustHandles="1" noChangeArrowheads="1" noChangeShapeType="1" noTextEdit="1"/>
              </p:cNvSpPr>
              <p:nvPr/>
            </p:nvSpPr>
            <p:spPr>
              <a:xfrm>
                <a:off x="324356" y="924434"/>
                <a:ext cx="8322933" cy="3000821"/>
              </a:xfrm>
              <a:prstGeom prst="rect">
                <a:avLst/>
              </a:prstGeom>
              <a:blipFill>
                <a:blip r:embed="rId3"/>
                <a:stretch>
                  <a:fillRect l="-1098" t="-1626" b="-2846"/>
                </a:stretch>
              </a:blipFill>
              <a:ln>
                <a:noFill/>
              </a:ln>
            </p:spPr>
            <p:txBody>
              <a:bodyPr/>
              <a:lstStyle/>
              <a:p>
                <a:r>
                  <a:rPr lang="en-US">
                    <a:noFill/>
                  </a:rPr>
                  <a:t> </a:t>
                </a:r>
              </a:p>
            </p:txBody>
          </p:sp>
        </mc:Fallback>
      </mc:AlternateContent>
      <p:grpSp>
        <p:nvGrpSpPr>
          <p:cNvPr id="22" name="Group 21"/>
          <p:cNvGrpSpPr/>
          <p:nvPr/>
        </p:nvGrpSpPr>
        <p:grpSpPr>
          <a:xfrm>
            <a:off x="412842" y="3986392"/>
            <a:ext cx="2303420" cy="2660350"/>
            <a:chOff x="767875" y="3977516"/>
            <a:chExt cx="2303420" cy="2660350"/>
          </a:xfrm>
        </p:grpSpPr>
        <p:grpSp>
          <p:nvGrpSpPr>
            <p:cNvPr id="7" name="Group 6"/>
            <p:cNvGrpSpPr/>
            <p:nvPr/>
          </p:nvGrpSpPr>
          <p:grpSpPr>
            <a:xfrm>
              <a:off x="780467" y="3977516"/>
              <a:ext cx="2266982" cy="2660350"/>
              <a:chOff x="492307" y="3977516"/>
              <a:chExt cx="2266982" cy="2660350"/>
            </a:xfrm>
          </p:grpSpPr>
          <p:sp>
            <p:nvSpPr>
              <p:cNvPr id="2" name="Oval 1"/>
              <p:cNvSpPr/>
              <p:nvPr/>
            </p:nvSpPr>
            <p:spPr>
              <a:xfrm>
                <a:off x="492307" y="4346222"/>
                <a:ext cx="893432" cy="229164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843161" y="4346221"/>
                <a:ext cx="916128" cy="229164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p:cNvSpPr txBox="1"/>
                  <p:nvPr/>
                </p:nvSpPr>
                <p:spPr>
                  <a:xfrm>
                    <a:off x="762029" y="3977516"/>
                    <a:ext cx="4741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ℤ</m:t>
                              </m:r>
                            </m:e>
                            <m:sup>
                              <m:r>
                                <a:rPr lang="en-US" b="0" i="1" smtClean="0">
                                  <a:latin typeface="Cambria Math" panose="02040503050406030204" pitchFamily="18" charset="0"/>
                                </a:rPr>
                                <m:t>+</m:t>
                              </m:r>
                            </m:sup>
                          </m:sSup>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762029" y="3977516"/>
                    <a:ext cx="47413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060011" y="3985428"/>
                    <a:ext cx="4741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060011" y="3985428"/>
                    <a:ext cx="47413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410214" y="4177465"/>
                    <a:ext cx="4741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1410214" y="4177465"/>
                    <a:ext cx="474134" cy="369332"/>
                  </a:xfrm>
                  <a:prstGeom prst="rect">
                    <a:avLst/>
                  </a:prstGeom>
                  <a:blipFill>
                    <a:blip r:embed="rId6"/>
                    <a:stretch>
                      <a:fillRect b="-13333"/>
                    </a:stretch>
                  </a:blipFill>
                </p:spPr>
                <p:txBody>
                  <a:bodyPr/>
                  <a:lstStyle/>
                  <a:p>
                    <a:r>
                      <a:rPr lang="en-US">
                        <a:noFill/>
                      </a:rPr>
                      <a:t> </a:t>
                    </a:r>
                  </a:p>
                </p:txBody>
              </p:sp>
            </mc:Fallback>
          </mc:AlternateContent>
          <p:sp>
            <p:nvSpPr>
              <p:cNvPr id="6" name="Freeform 5"/>
              <p:cNvSpPr/>
              <p:nvPr/>
            </p:nvSpPr>
            <p:spPr>
              <a:xfrm>
                <a:off x="1424472" y="4525310"/>
                <a:ext cx="349310" cy="45719"/>
              </a:xfrm>
              <a:custGeom>
                <a:avLst/>
                <a:gdLst>
                  <a:gd name="connsiteX0" fmla="*/ 0 w 214489"/>
                  <a:gd name="connsiteY0" fmla="*/ 101600 h 101600"/>
                  <a:gd name="connsiteX1" fmla="*/ 101600 w 214489"/>
                  <a:gd name="connsiteY1" fmla="*/ 0 h 101600"/>
                  <a:gd name="connsiteX2" fmla="*/ 214489 w 214489"/>
                  <a:gd name="connsiteY2" fmla="*/ 101600 h 101600"/>
                </a:gdLst>
                <a:ahLst/>
                <a:cxnLst>
                  <a:cxn ang="0">
                    <a:pos x="connsiteX0" y="connsiteY0"/>
                  </a:cxn>
                  <a:cxn ang="0">
                    <a:pos x="connsiteX1" y="connsiteY1"/>
                  </a:cxn>
                  <a:cxn ang="0">
                    <a:pos x="connsiteX2" y="connsiteY2"/>
                  </a:cxn>
                </a:cxnLst>
                <a:rect l="l" t="t" r="r" b="b"/>
                <a:pathLst>
                  <a:path w="214489" h="101600">
                    <a:moveTo>
                      <a:pt x="0" y="101600"/>
                    </a:moveTo>
                    <a:cubicBezTo>
                      <a:pt x="32926" y="50800"/>
                      <a:pt x="65852" y="0"/>
                      <a:pt x="101600" y="0"/>
                    </a:cubicBezTo>
                    <a:cubicBezTo>
                      <a:pt x="137348" y="0"/>
                      <a:pt x="175918" y="50800"/>
                      <a:pt x="214489" y="10160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139474" y="5547535"/>
              <a:ext cx="361875" cy="307777"/>
            </a:xfrm>
            <a:prstGeom prst="rect">
              <a:avLst/>
            </a:prstGeom>
            <a:noFill/>
          </p:spPr>
          <p:txBody>
            <a:bodyPr wrap="square" rtlCol="0">
              <a:spAutoFit/>
            </a:bodyPr>
            <a:lstStyle/>
            <a:p>
              <a:pPr algn="ctr"/>
              <a:r>
                <a:rPr lang="en-US" sz="1400" dirty="0"/>
                <a:t>3</a:t>
              </a:r>
            </a:p>
          </p:txBody>
        </p:sp>
        <p:sp>
          <p:nvSpPr>
            <p:cNvPr id="58" name="TextBox 57"/>
            <p:cNvSpPr txBox="1"/>
            <p:nvPr/>
          </p:nvSpPr>
          <p:spPr>
            <a:xfrm>
              <a:off x="1069868" y="4529706"/>
              <a:ext cx="361875" cy="307777"/>
            </a:xfrm>
            <a:prstGeom prst="rect">
              <a:avLst/>
            </a:prstGeom>
            <a:noFill/>
          </p:spPr>
          <p:txBody>
            <a:bodyPr wrap="square" rtlCol="0">
              <a:spAutoFit/>
            </a:bodyPr>
            <a:lstStyle/>
            <a:p>
              <a:pPr algn="ctr"/>
              <a:r>
                <a:rPr lang="en-US" sz="1400" dirty="0"/>
                <a:t>1</a:t>
              </a:r>
            </a:p>
          </p:txBody>
        </p:sp>
        <p:sp>
          <p:nvSpPr>
            <p:cNvPr id="59" name="TextBox 58"/>
            <p:cNvSpPr txBox="1"/>
            <p:nvPr/>
          </p:nvSpPr>
          <p:spPr>
            <a:xfrm>
              <a:off x="876170" y="4706634"/>
              <a:ext cx="361875" cy="307777"/>
            </a:xfrm>
            <a:prstGeom prst="rect">
              <a:avLst/>
            </a:prstGeom>
            <a:noFill/>
          </p:spPr>
          <p:txBody>
            <a:bodyPr wrap="square" rtlCol="0">
              <a:spAutoFit/>
            </a:bodyPr>
            <a:lstStyle/>
            <a:p>
              <a:pPr algn="ctr"/>
              <a:r>
                <a:rPr lang="en-US" sz="1400" dirty="0"/>
                <a:t>2</a:t>
              </a:r>
            </a:p>
          </p:txBody>
        </p:sp>
        <p:sp>
          <p:nvSpPr>
            <p:cNvPr id="60" name="TextBox 59"/>
            <p:cNvSpPr txBox="1"/>
            <p:nvPr/>
          </p:nvSpPr>
          <p:spPr>
            <a:xfrm>
              <a:off x="1152700" y="4851219"/>
              <a:ext cx="361875" cy="307777"/>
            </a:xfrm>
            <a:prstGeom prst="rect">
              <a:avLst/>
            </a:prstGeom>
            <a:noFill/>
          </p:spPr>
          <p:txBody>
            <a:bodyPr wrap="square" rtlCol="0">
              <a:spAutoFit/>
            </a:bodyPr>
            <a:lstStyle/>
            <a:p>
              <a:pPr algn="ctr"/>
              <a:r>
                <a:rPr lang="en-US" sz="1400" dirty="0"/>
                <a:t>4</a:t>
              </a:r>
            </a:p>
          </p:txBody>
        </p:sp>
        <p:sp>
          <p:nvSpPr>
            <p:cNvPr id="61" name="TextBox 60"/>
            <p:cNvSpPr txBox="1"/>
            <p:nvPr/>
          </p:nvSpPr>
          <p:spPr>
            <a:xfrm>
              <a:off x="1142631" y="5958803"/>
              <a:ext cx="361875" cy="307777"/>
            </a:xfrm>
            <a:prstGeom prst="rect">
              <a:avLst/>
            </a:prstGeom>
            <a:noFill/>
          </p:spPr>
          <p:txBody>
            <a:bodyPr wrap="square" rtlCol="0">
              <a:spAutoFit/>
            </a:bodyPr>
            <a:lstStyle/>
            <a:p>
              <a:pPr algn="ctr"/>
              <a:r>
                <a:rPr lang="en-US" sz="1400" dirty="0"/>
                <a:t>5</a:t>
              </a:r>
            </a:p>
          </p:txBody>
        </p:sp>
        <p:sp>
          <p:nvSpPr>
            <p:cNvPr id="62" name="TextBox 61"/>
            <p:cNvSpPr txBox="1"/>
            <p:nvPr/>
          </p:nvSpPr>
          <p:spPr>
            <a:xfrm>
              <a:off x="1018842" y="5024635"/>
              <a:ext cx="361875" cy="307777"/>
            </a:xfrm>
            <a:prstGeom prst="rect">
              <a:avLst/>
            </a:prstGeom>
            <a:noFill/>
          </p:spPr>
          <p:txBody>
            <a:bodyPr wrap="square" rtlCol="0">
              <a:spAutoFit/>
            </a:bodyPr>
            <a:lstStyle/>
            <a:p>
              <a:pPr algn="ctr"/>
              <a:r>
                <a:rPr lang="en-US" sz="1400" dirty="0"/>
                <a:t>6</a:t>
              </a:r>
            </a:p>
          </p:txBody>
        </p:sp>
        <p:sp>
          <p:nvSpPr>
            <p:cNvPr id="63" name="TextBox 62"/>
            <p:cNvSpPr txBox="1"/>
            <p:nvPr/>
          </p:nvSpPr>
          <p:spPr>
            <a:xfrm>
              <a:off x="864329" y="5243765"/>
              <a:ext cx="361875" cy="307777"/>
            </a:xfrm>
            <a:prstGeom prst="rect">
              <a:avLst/>
            </a:prstGeom>
            <a:noFill/>
          </p:spPr>
          <p:txBody>
            <a:bodyPr wrap="square" rtlCol="0">
              <a:spAutoFit/>
            </a:bodyPr>
            <a:lstStyle/>
            <a:p>
              <a:pPr algn="ctr"/>
              <a:r>
                <a:rPr lang="en-US" sz="1400" dirty="0"/>
                <a:t>7</a:t>
              </a:r>
            </a:p>
          </p:txBody>
        </p:sp>
        <p:sp>
          <p:nvSpPr>
            <p:cNvPr id="64" name="TextBox 63"/>
            <p:cNvSpPr txBox="1"/>
            <p:nvPr/>
          </p:nvSpPr>
          <p:spPr>
            <a:xfrm>
              <a:off x="1247552" y="5209651"/>
              <a:ext cx="361875" cy="307777"/>
            </a:xfrm>
            <a:prstGeom prst="rect">
              <a:avLst/>
            </a:prstGeom>
            <a:noFill/>
          </p:spPr>
          <p:txBody>
            <a:bodyPr wrap="square" rtlCol="0">
              <a:spAutoFit/>
            </a:bodyPr>
            <a:lstStyle/>
            <a:p>
              <a:pPr algn="ctr"/>
              <a:r>
                <a:rPr lang="en-US" sz="1400" dirty="0"/>
                <a:t>:</a:t>
              </a:r>
            </a:p>
          </p:txBody>
        </p:sp>
        <p:sp>
          <p:nvSpPr>
            <p:cNvPr id="65" name="TextBox 64"/>
            <p:cNvSpPr txBox="1"/>
            <p:nvPr/>
          </p:nvSpPr>
          <p:spPr>
            <a:xfrm>
              <a:off x="934061" y="5766359"/>
              <a:ext cx="361875" cy="307777"/>
            </a:xfrm>
            <a:prstGeom prst="rect">
              <a:avLst/>
            </a:prstGeom>
            <a:noFill/>
          </p:spPr>
          <p:txBody>
            <a:bodyPr wrap="square" rtlCol="0">
              <a:spAutoFit/>
            </a:bodyPr>
            <a:lstStyle/>
            <a:p>
              <a:pPr algn="ctr"/>
              <a:r>
                <a:rPr lang="en-US" sz="1400" dirty="0"/>
                <a:t>8</a:t>
              </a:r>
            </a:p>
          </p:txBody>
        </p:sp>
        <mc:AlternateContent xmlns:mc="http://schemas.openxmlformats.org/markup-compatibility/2006" xmlns:a14="http://schemas.microsoft.com/office/drawing/2010/main">
          <mc:Choice Requires="a14">
            <p:sp>
              <p:nvSpPr>
                <p:cNvPr id="66" name="TextBox 65"/>
                <p:cNvSpPr txBox="1"/>
                <p:nvPr/>
              </p:nvSpPr>
              <p:spPr>
                <a:xfrm>
                  <a:off x="2384795" y="4435456"/>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1</m:t>
                            </m:r>
                          </m:sub>
                        </m:sSub>
                      </m:oMath>
                    </m:oMathPara>
                  </a14:m>
                  <a:endParaRPr lang="en-US" sz="1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2384795" y="4435456"/>
                  <a:ext cx="361875"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2310939" y="4679137"/>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2</m:t>
                            </m:r>
                          </m:sub>
                        </m:sSub>
                      </m:oMath>
                    </m:oMathPara>
                  </a14:m>
                  <a:endParaRPr lang="en-US" sz="1400" dirty="0"/>
                </a:p>
              </p:txBody>
            </p:sp>
          </mc:Choice>
          <mc:Fallback xmlns="">
            <p:sp>
              <p:nvSpPr>
                <p:cNvPr id="67" name="TextBox 66"/>
                <p:cNvSpPr txBox="1">
                  <a:spLocks noRot="1" noChangeAspect="1" noMove="1" noResize="1" noEditPoints="1" noAdjustHandles="1" noChangeArrowheads="1" noChangeShapeType="1" noTextEdit="1"/>
                </p:cNvSpPr>
                <p:nvPr/>
              </p:nvSpPr>
              <p:spPr>
                <a:xfrm>
                  <a:off x="2310939" y="4679137"/>
                  <a:ext cx="361875"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2613702" y="4759024"/>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3</m:t>
                            </m:r>
                          </m:sub>
                        </m:sSub>
                      </m:oMath>
                    </m:oMathPara>
                  </a14:m>
                  <a:endParaRPr lang="en-US" sz="1400" dirty="0"/>
                </a:p>
              </p:txBody>
            </p:sp>
          </mc:Choice>
          <mc:Fallback xmlns="">
            <p:sp>
              <p:nvSpPr>
                <p:cNvPr id="68" name="TextBox 67"/>
                <p:cNvSpPr txBox="1">
                  <a:spLocks noRot="1" noChangeAspect="1" noMove="1" noResize="1" noEditPoints="1" noAdjustHandles="1" noChangeArrowheads="1" noChangeShapeType="1" noTextEdit="1"/>
                </p:cNvSpPr>
                <p:nvPr/>
              </p:nvSpPr>
              <p:spPr>
                <a:xfrm>
                  <a:off x="2613702" y="4759024"/>
                  <a:ext cx="361875"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2276007" y="5014561"/>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4</m:t>
                            </m:r>
                          </m:sub>
                        </m:sSub>
                      </m:oMath>
                    </m:oMathPara>
                  </a14:m>
                  <a:endParaRPr lang="en-US" sz="1400" dirty="0"/>
                </a:p>
              </p:txBody>
            </p:sp>
          </mc:Choice>
          <mc:Fallback xmlns="">
            <p:sp>
              <p:nvSpPr>
                <p:cNvPr id="69" name="TextBox 68"/>
                <p:cNvSpPr txBox="1">
                  <a:spLocks noRot="1" noChangeAspect="1" noMove="1" noResize="1" noEditPoints="1" noAdjustHandles="1" noChangeArrowheads="1" noChangeShapeType="1" noTextEdit="1"/>
                </p:cNvSpPr>
                <p:nvPr/>
              </p:nvSpPr>
              <p:spPr>
                <a:xfrm>
                  <a:off x="2276007" y="5014561"/>
                  <a:ext cx="361875"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2547182" y="5099507"/>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5</m:t>
                            </m:r>
                          </m:sub>
                        </m:sSub>
                      </m:oMath>
                    </m:oMathPara>
                  </a14:m>
                  <a:endParaRPr lang="en-US" sz="1400" dirty="0"/>
                </a:p>
              </p:txBody>
            </p:sp>
          </mc:Choice>
          <mc:Fallback xmlns="">
            <p:sp>
              <p:nvSpPr>
                <p:cNvPr id="70" name="TextBox 69"/>
                <p:cNvSpPr txBox="1">
                  <a:spLocks noRot="1" noChangeAspect="1" noMove="1" noResize="1" noEditPoints="1" noAdjustHandles="1" noChangeArrowheads="1" noChangeShapeType="1" noTextEdit="1"/>
                </p:cNvSpPr>
                <p:nvPr/>
              </p:nvSpPr>
              <p:spPr>
                <a:xfrm>
                  <a:off x="2547182" y="5099507"/>
                  <a:ext cx="361875"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2475401" y="5560909"/>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6</m:t>
                            </m:r>
                          </m:sub>
                        </m:sSub>
                      </m:oMath>
                    </m:oMathPara>
                  </a14:m>
                  <a:endParaRPr lang="en-US" sz="1400" dirty="0"/>
                </a:p>
              </p:txBody>
            </p:sp>
          </mc:Choice>
          <mc:Fallback xmlns="">
            <p:sp>
              <p:nvSpPr>
                <p:cNvPr id="71" name="TextBox 70"/>
                <p:cNvSpPr txBox="1">
                  <a:spLocks noRot="1" noChangeAspect="1" noMove="1" noResize="1" noEditPoints="1" noAdjustHandles="1" noChangeArrowheads="1" noChangeShapeType="1" noTextEdit="1"/>
                </p:cNvSpPr>
                <p:nvPr/>
              </p:nvSpPr>
              <p:spPr>
                <a:xfrm>
                  <a:off x="2475401" y="5560909"/>
                  <a:ext cx="361875" cy="307777"/>
                </a:xfrm>
                <a:prstGeom prst="rect">
                  <a:avLst/>
                </a:prstGeom>
                <a:blipFill>
                  <a:blip r:embed="rId12"/>
                  <a:stretch>
                    <a:fillRect/>
                  </a:stretch>
                </a:blipFill>
              </p:spPr>
              <p:txBody>
                <a:bodyPr/>
                <a:lstStyle/>
                <a:p>
                  <a:r>
                    <a:rPr lang="en-US">
                      <a:noFill/>
                    </a:rPr>
                    <a:t> </a:t>
                  </a:r>
                </a:p>
              </p:txBody>
            </p:sp>
          </mc:Fallback>
        </mc:AlternateContent>
        <p:sp>
          <p:nvSpPr>
            <p:cNvPr id="72" name="TextBox 71"/>
            <p:cNvSpPr txBox="1"/>
            <p:nvPr/>
          </p:nvSpPr>
          <p:spPr>
            <a:xfrm>
              <a:off x="2709420" y="5056342"/>
              <a:ext cx="361875" cy="307777"/>
            </a:xfrm>
            <a:prstGeom prst="rect">
              <a:avLst/>
            </a:prstGeom>
            <a:noFill/>
          </p:spPr>
          <p:txBody>
            <a:bodyPr wrap="square" rtlCol="0">
              <a:spAutoFit/>
            </a:bodyPr>
            <a:lstStyle/>
            <a:p>
              <a:pPr algn="ctr"/>
              <a:r>
                <a:rPr lang="en-US" sz="1400" dirty="0"/>
                <a:t>:</a:t>
              </a:r>
            </a:p>
          </p:txBody>
        </p:sp>
        <mc:AlternateContent xmlns:mc="http://schemas.openxmlformats.org/markup-compatibility/2006" xmlns:a14="http://schemas.microsoft.com/office/drawing/2010/main">
          <mc:Choice Requires="a14">
            <p:sp>
              <p:nvSpPr>
                <p:cNvPr id="73" name="TextBox 72"/>
                <p:cNvSpPr txBox="1"/>
                <p:nvPr/>
              </p:nvSpPr>
              <p:spPr>
                <a:xfrm>
                  <a:off x="2310938" y="5816982"/>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7</m:t>
                            </m:r>
                          </m:sub>
                        </m:sSub>
                      </m:oMath>
                    </m:oMathPara>
                  </a14:m>
                  <a:endParaRPr lang="en-US" sz="1400" dirty="0"/>
                </a:p>
              </p:txBody>
            </p:sp>
          </mc:Choice>
          <mc:Fallback xmlns="">
            <p:sp>
              <p:nvSpPr>
                <p:cNvPr id="73" name="TextBox 72"/>
                <p:cNvSpPr txBox="1">
                  <a:spLocks noRot="1" noChangeAspect="1" noMove="1" noResize="1" noEditPoints="1" noAdjustHandles="1" noChangeArrowheads="1" noChangeShapeType="1" noTextEdit="1"/>
                </p:cNvSpPr>
                <p:nvPr/>
              </p:nvSpPr>
              <p:spPr>
                <a:xfrm>
                  <a:off x="2310938" y="5816982"/>
                  <a:ext cx="361875" cy="307777"/>
                </a:xfrm>
                <a:prstGeom prst="rect">
                  <a:avLst/>
                </a:prstGeom>
                <a:blipFill>
                  <a:blip r:embed="rId13"/>
                  <a:stretch>
                    <a:fillRect/>
                  </a:stretch>
                </a:blipFill>
              </p:spPr>
              <p:txBody>
                <a:bodyPr/>
                <a:lstStyle/>
                <a:p>
                  <a:r>
                    <a:rPr lang="en-US">
                      <a:noFill/>
                    </a:rPr>
                    <a:t> </a:t>
                  </a:r>
                </a:p>
              </p:txBody>
            </p:sp>
          </mc:Fallback>
        </mc:AlternateContent>
        <p:sp>
          <p:nvSpPr>
            <p:cNvPr id="74" name="TextBox 73"/>
            <p:cNvSpPr txBox="1"/>
            <p:nvPr/>
          </p:nvSpPr>
          <p:spPr>
            <a:xfrm>
              <a:off x="995918" y="6047712"/>
              <a:ext cx="361875" cy="307777"/>
            </a:xfrm>
            <a:prstGeom prst="rect">
              <a:avLst/>
            </a:prstGeom>
            <a:noFill/>
          </p:spPr>
          <p:txBody>
            <a:bodyPr wrap="square" rtlCol="0">
              <a:spAutoFit/>
            </a:bodyPr>
            <a:lstStyle/>
            <a:p>
              <a:pPr algn="ctr"/>
              <a:r>
                <a:rPr lang="en-US" sz="1400" dirty="0"/>
                <a:t>:</a:t>
              </a:r>
            </a:p>
          </p:txBody>
        </p:sp>
        <mc:AlternateContent xmlns:mc="http://schemas.openxmlformats.org/markup-compatibility/2006" xmlns:a14="http://schemas.microsoft.com/office/drawing/2010/main">
          <mc:Choice Requires="a14">
            <p:sp>
              <p:nvSpPr>
                <p:cNvPr id="75" name="TextBox 74"/>
                <p:cNvSpPr txBox="1"/>
                <p:nvPr/>
              </p:nvSpPr>
              <p:spPr>
                <a:xfrm>
                  <a:off x="2185307" y="5209651"/>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8</m:t>
                            </m:r>
                          </m:sub>
                        </m:sSub>
                      </m:oMath>
                    </m:oMathPara>
                  </a14:m>
                  <a:endParaRPr lang="en-US" sz="1400" dirty="0"/>
                </a:p>
              </p:txBody>
            </p:sp>
          </mc:Choice>
          <mc:Fallback xmlns="">
            <p:sp>
              <p:nvSpPr>
                <p:cNvPr id="75" name="TextBox 74"/>
                <p:cNvSpPr txBox="1">
                  <a:spLocks noRot="1" noChangeAspect="1" noMove="1" noResize="1" noEditPoints="1" noAdjustHandles="1" noChangeArrowheads="1" noChangeShapeType="1" noTextEdit="1"/>
                </p:cNvSpPr>
                <p:nvPr/>
              </p:nvSpPr>
              <p:spPr>
                <a:xfrm>
                  <a:off x="2185307" y="5209651"/>
                  <a:ext cx="361875"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2517244" y="5953368"/>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9</m:t>
                            </m:r>
                          </m:sub>
                        </m:sSub>
                      </m:oMath>
                    </m:oMathPara>
                  </a14:m>
                  <a:endParaRPr lang="en-US" sz="1400" dirty="0"/>
                </a:p>
              </p:txBody>
            </p:sp>
          </mc:Choice>
          <mc:Fallback xmlns="">
            <p:sp>
              <p:nvSpPr>
                <p:cNvPr id="76" name="TextBox 75"/>
                <p:cNvSpPr txBox="1">
                  <a:spLocks noRot="1" noChangeAspect="1" noMove="1" noResize="1" noEditPoints="1" noAdjustHandles="1" noChangeArrowheads="1" noChangeShapeType="1" noTextEdit="1"/>
                </p:cNvSpPr>
                <p:nvPr/>
              </p:nvSpPr>
              <p:spPr>
                <a:xfrm>
                  <a:off x="2517244" y="5953368"/>
                  <a:ext cx="361875" cy="307777"/>
                </a:xfrm>
                <a:prstGeom prst="rect">
                  <a:avLst/>
                </a:prstGeom>
                <a:blipFill>
                  <a:blip r:embed="rId15"/>
                  <a:stretch>
                    <a:fillRect/>
                  </a:stretch>
                </a:blipFill>
              </p:spPr>
              <p:txBody>
                <a:bodyPr/>
                <a:lstStyle/>
                <a:p>
                  <a:r>
                    <a:rPr lang="en-US">
                      <a:noFill/>
                    </a:rPr>
                    <a:t> </a:t>
                  </a:r>
                </a:p>
              </p:txBody>
            </p:sp>
          </mc:Fallback>
        </mc:AlternateContent>
        <p:sp>
          <p:nvSpPr>
            <p:cNvPr id="77" name="TextBox 76"/>
            <p:cNvSpPr txBox="1"/>
            <p:nvPr/>
          </p:nvSpPr>
          <p:spPr>
            <a:xfrm>
              <a:off x="2376235" y="6157465"/>
              <a:ext cx="361875" cy="307777"/>
            </a:xfrm>
            <a:prstGeom prst="rect">
              <a:avLst/>
            </a:prstGeom>
            <a:noFill/>
          </p:spPr>
          <p:txBody>
            <a:bodyPr wrap="square" rtlCol="0">
              <a:spAutoFit/>
            </a:bodyPr>
            <a:lstStyle/>
            <a:p>
              <a:pPr algn="ctr"/>
              <a:r>
                <a:rPr lang="en-US" sz="1400" dirty="0"/>
                <a:t>:</a:t>
              </a:r>
            </a:p>
          </p:txBody>
        </p:sp>
        <p:cxnSp>
          <p:nvCxnSpPr>
            <p:cNvPr id="11" name="Straight Arrow Connector 10"/>
            <p:cNvCxnSpPr>
              <a:stCxn id="58" idx="3"/>
              <a:endCxn id="67" idx="1"/>
            </p:cNvCxnSpPr>
            <p:nvPr/>
          </p:nvCxnSpPr>
          <p:spPr>
            <a:xfrm>
              <a:off x="1431743" y="4683595"/>
              <a:ext cx="879196" cy="149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71" idx="1"/>
            </p:cNvCxnSpPr>
            <p:nvPr/>
          </p:nvCxnSpPr>
          <p:spPr>
            <a:xfrm>
              <a:off x="1427600" y="5713892"/>
              <a:ext cx="1047801" cy="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69" idx="1"/>
            </p:cNvCxnSpPr>
            <p:nvPr/>
          </p:nvCxnSpPr>
          <p:spPr>
            <a:xfrm>
              <a:off x="1406235" y="5025886"/>
              <a:ext cx="869772" cy="142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67875" y="5001199"/>
              <a:ext cx="361875" cy="307777"/>
            </a:xfrm>
            <a:prstGeom prst="rect">
              <a:avLst/>
            </a:prstGeom>
            <a:noFill/>
          </p:spPr>
          <p:txBody>
            <a:bodyPr wrap="square" rtlCol="0">
              <a:spAutoFit/>
            </a:bodyPr>
            <a:lstStyle/>
            <a:p>
              <a:pPr algn="ctr"/>
              <a:r>
                <a:rPr lang="en-US" sz="1400" dirty="0"/>
                <a:t>9</a:t>
              </a:r>
            </a:p>
          </p:txBody>
        </p:sp>
        <p:cxnSp>
          <p:nvCxnSpPr>
            <p:cNvPr id="84" name="Straight Arrow Connector 83"/>
            <p:cNvCxnSpPr>
              <a:endCxn id="73" idx="1"/>
            </p:cNvCxnSpPr>
            <p:nvPr/>
          </p:nvCxnSpPr>
          <p:spPr>
            <a:xfrm>
              <a:off x="1196140" y="5901390"/>
              <a:ext cx="1114798" cy="69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1404529" y="6097481"/>
              <a:ext cx="1114798" cy="69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66" idx="1"/>
            </p:cNvCxnSpPr>
            <p:nvPr/>
          </p:nvCxnSpPr>
          <p:spPr>
            <a:xfrm flipV="1">
              <a:off x="1132116" y="4589345"/>
              <a:ext cx="1252679" cy="238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1247934" y="4956660"/>
              <a:ext cx="1384468" cy="146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1107407" y="5363093"/>
              <a:ext cx="1488743" cy="16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70" idx="0"/>
            </p:cNvCxnSpPr>
            <p:nvPr/>
          </p:nvCxnSpPr>
          <p:spPr>
            <a:xfrm flipV="1">
              <a:off x="1000078" y="5099507"/>
              <a:ext cx="1728042" cy="9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560313" y="3974936"/>
            <a:ext cx="2303420" cy="2660350"/>
            <a:chOff x="4147401" y="3992163"/>
            <a:chExt cx="2303420" cy="2660350"/>
          </a:xfrm>
        </p:grpSpPr>
        <p:grpSp>
          <p:nvGrpSpPr>
            <p:cNvPr id="9" name="Group 8"/>
            <p:cNvGrpSpPr/>
            <p:nvPr/>
          </p:nvGrpSpPr>
          <p:grpSpPr>
            <a:xfrm>
              <a:off x="5104387" y="4036065"/>
              <a:ext cx="474134" cy="415051"/>
              <a:chOff x="5691981" y="4268544"/>
              <a:chExt cx="474134" cy="415051"/>
            </a:xfrm>
          </p:grpSpPr>
          <mc:AlternateContent xmlns:mc="http://schemas.openxmlformats.org/markup-compatibility/2006" xmlns:a14="http://schemas.microsoft.com/office/drawing/2010/main">
            <mc:Choice Requires="a14">
              <p:sp>
                <p:nvSpPr>
                  <p:cNvPr id="34" name="TextBox 33"/>
                  <p:cNvSpPr txBox="1"/>
                  <p:nvPr/>
                </p:nvSpPr>
                <p:spPr>
                  <a:xfrm>
                    <a:off x="5691981" y="4268544"/>
                    <a:ext cx="4741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−1</m:t>
                              </m:r>
                            </m:sup>
                          </m:sSup>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691981" y="4268544"/>
                    <a:ext cx="474134" cy="369332"/>
                  </a:xfrm>
                  <a:prstGeom prst="rect">
                    <a:avLst/>
                  </a:prstGeom>
                  <a:blipFill>
                    <a:blip r:embed="rId16"/>
                    <a:stretch>
                      <a:fillRect l="-3846" r="-7692" b="-13115"/>
                    </a:stretch>
                  </a:blipFill>
                </p:spPr>
                <p:txBody>
                  <a:bodyPr/>
                  <a:lstStyle/>
                  <a:p>
                    <a:r>
                      <a:rPr lang="en-US">
                        <a:noFill/>
                      </a:rPr>
                      <a:t> </a:t>
                    </a:r>
                  </a:p>
                </p:txBody>
              </p:sp>
            </mc:Fallback>
          </mc:AlternateContent>
          <p:sp>
            <p:nvSpPr>
              <p:cNvPr id="35" name="Freeform 34"/>
              <p:cNvSpPr/>
              <p:nvPr/>
            </p:nvSpPr>
            <p:spPr>
              <a:xfrm flipH="1">
                <a:off x="5706239" y="4637876"/>
                <a:ext cx="349310" cy="45719"/>
              </a:xfrm>
              <a:custGeom>
                <a:avLst/>
                <a:gdLst>
                  <a:gd name="connsiteX0" fmla="*/ 0 w 214489"/>
                  <a:gd name="connsiteY0" fmla="*/ 101600 h 101600"/>
                  <a:gd name="connsiteX1" fmla="*/ 101600 w 214489"/>
                  <a:gd name="connsiteY1" fmla="*/ 0 h 101600"/>
                  <a:gd name="connsiteX2" fmla="*/ 214489 w 214489"/>
                  <a:gd name="connsiteY2" fmla="*/ 101600 h 101600"/>
                </a:gdLst>
                <a:ahLst/>
                <a:cxnLst>
                  <a:cxn ang="0">
                    <a:pos x="connsiteX0" y="connsiteY0"/>
                  </a:cxn>
                  <a:cxn ang="0">
                    <a:pos x="connsiteX1" y="connsiteY1"/>
                  </a:cxn>
                  <a:cxn ang="0">
                    <a:pos x="connsiteX2" y="connsiteY2"/>
                  </a:cxn>
                </a:cxnLst>
                <a:rect l="l" t="t" r="r" b="b"/>
                <a:pathLst>
                  <a:path w="214489" h="101600">
                    <a:moveTo>
                      <a:pt x="0" y="101600"/>
                    </a:moveTo>
                    <a:cubicBezTo>
                      <a:pt x="32926" y="50800"/>
                      <a:pt x="65852" y="0"/>
                      <a:pt x="101600" y="0"/>
                    </a:cubicBezTo>
                    <a:cubicBezTo>
                      <a:pt x="137348" y="0"/>
                      <a:pt x="175918" y="50800"/>
                      <a:pt x="214489" y="10160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Oval 122"/>
            <p:cNvSpPr/>
            <p:nvPr/>
          </p:nvSpPr>
          <p:spPr>
            <a:xfrm>
              <a:off x="4159993" y="4360869"/>
              <a:ext cx="893432" cy="229164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5510847" y="4360868"/>
              <a:ext cx="916128" cy="229164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5" name="TextBox 124"/>
                <p:cNvSpPr txBox="1"/>
                <p:nvPr/>
              </p:nvSpPr>
              <p:spPr>
                <a:xfrm>
                  <a:off x="4429715" y="3992163"/>
                  <a:ext cx="4741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ℤ</m:t>
                            </m:r>
                          </m:e>
                          <m:sup>
                            <m:r>
                              <a:rPr lang="en-US" b="0" i="1" smtClean="0">
                                <a:latin typeface="Cambria Math" panose="02040503050406030204" pitchFamily="18" charset="0"/>
                              </a:rPr>
                              <m:t>+</m:t>
                            </m:r>
                          </m:sup>
                        </m:sSup>
                      </m:oMath>
                    </m:oMathPara>
                  </a14:m>
                  <a:endParaRPr lang="en-US" dirty="0"/>
                </a:p>
              </p:txBody>
            </p:sp>
          </mc:Choice>
          <mc:Fallback xmlns="">
            <p:sp>
              <p:nvSpPr>
                <p:cNvPr id="125" name="TextBox 124"/>
                <p:cNvSpPr txBox="1">
                  <a:spLocks noRot="1" noChangeAspect="1" noMove="1" noResize="1" noEditPoints="1" noAdjustHandles="1" noChangeArrowheads="1" noChangeShapeType="1" noTextEdit="1"/>
                </p:cNvSpPr>
                <p:nvPr/>
              </p:nvSpPr>
              <p:spPr>
                <a:xfrm>
                  <a:off x="4429715" y="3992163"/>
                  <a:ext cx="474134"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p:cNvSpPr txBox="1"/>
                <p:nvPr/>
              </p:nvSpPr>
              <p:spPr>
                <a:xfrm>
                  <a:off x="5727697" y="4000075"/>
                  <a:ext cx="4741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oMath>
                    </m:oMathPara>
                  </a14:m>
                  <a:endParaRPr lang="en-US" dirty="0"/>
                </a:p>
              </p:txBody>
            </p:sp>
          </mc:Choice>
          <mc:Fallback xmlns="">
            <p:sp>
              <p:nvSpPr>
                <p:cNvPr id="126" name="TextBox 125"/>
                <p:cNvSpPr txBox="1">
                  <a:spLocks noRot="1" noChangeAspect="1" noMove="1" noResize="1" noEditPoints="1" noAdjustHandles="1" noChangeArrowheads="1" noChangeShapeType="1" noTextEdit="1"/>
                </p:cNvSpPr>
                <p:nvPr/>
              </p:nvSpPr>
              <p:spPr>
                <a:xfrm>
                  <a:off x="5727697" y="4000075"/>
                  <a:ext cx="474134" cy="369332"/>
                </a:xfrm>
                <a:prstGeom prst="rect">
                  <a:avLst/>
                </a:prstGeom>
                <a:blipFill>
                  <a:blip r:embed="rId18"/>
                  <a:stretch>
                    <a:fillRect/>
                  </a:stretch>
                </a:blipFill>
              </p:spPr>
              <p:txBody>
                <a:bodyPr/>
                <a:lstStyle/>
                <a:p>
                  <a:r>
                    <a:rPr lang="en-US">
                      <a:noFill/>
                    </a:rPr>
                    <a:t> </a:t>
                  </a:r>
                </a:p>
              </p:txBody>
            </p:sp>
          </mc:Fallback>
        </mc:AlternateContent>
        <p:sp>
          <p:nvSpPr>
            <p:cNvPr id="92" name="TextBox 91"/>
            <p:cNvSpPr txBox="1"/>
            <p:nvPr/>
          </p:nvSpPr>
          <p:spPr>
            <a:xfrm>
              <a:off x="4519000" y="5562182"/>
              <a:ext cx="361875" cy="307777"/>
            </a:xfrm>
            <a:prstGeom prst="rect">
              <a:avLst/>
            </a:prstGeom>
            <a:noFill/>
          </p:spPr>
          <p:txBody>
            <a:bodyPr wrap="square" rtlCol="0">
              <a:spAutoFit/>
            </a:bodyPr>
            <a:lstStyle/>
            <a:p>
              <a:pPr algn="ctr"/>
              <a:r>
                <a:rPr lang="en-US" sz="1400" dirty="0"/>
                <a:t>3</a:t>
              </a:r>
            </a:p>
          </p:txBody>
        </p:sp>
        <p:sp>
          <p:nvSpPr>
            <p:cNvPr id="93" name="TextBox 92"/>
            <p:cNvSpPr txBox="1"/>
            <p:nvPr/>
          </p:nvSpPr>
          <p:spPr>
            <a:xfrm>
              <a:off x="4449394" y="4544353"/>
              <a:ext cx="361875" cy="307777"/>
            </a:xfrm>
            <a:prstGeom prst="rect">
              <a:avLst/>
            </a:prstGeom>
            <a:noFill/>
          </p:spPr>
          <p:txBody>
            <a:bodyPr wrap="square" rtlCol="0">
              <a:spAutoFit/>
            </a:bodyPr>
            <a:lstStyle/>
            <a:p>
              <a:pPr algn="ctr"/>
              <a:r>
                <a:rPr lang="en-US" sz="1400" dirty="0"/>
                <a:t>1</a:t>
              </a:r>
            </a:p>
          </p:txBody>
        </p:sp>
        <p:sp>
          <p:nvSpPr>
            <p:cNvPr id="94" name="TextBox 93"/>
            <p:cNvSpPr txBox="1"/>
            <p:nvPr/>
          </p:nvSpPr>
          <p:spPr>
            <a:xfrm>
              <a:off x="4255696" y="4721281"/>
              <a:ext cx="361875" cy="307777"/>
            </a:xfrm>
            <a:prstGeom prst="rect">
              <a:avLst/>
            </a:prstGeom>
            <a:noFill/>
          </p:spPr>
          <p:txBody>
            <a:bodyPr wrap="square" rtlCol="0">
              <a:spAutoFit/>
            </a:bodyPr>
            <a:lstStyle/>
            <a:p>
              <a:pPr algn="ctr"/>
              <a:r>
                <a:rPr lang="en-US" sz="1400" dirty="0"/>
                <a:t>2</a:t>
              </a:r>
            </a:p>
          </p:txBody>
        </p:sp>
        <p:sp>
          <p:nvSpPr>
            <p:cNvPr id="95" name="TextBox 94"/>
            <p:cNvSpPr txBox="1"/>
            <p:nvPr/>
          </p:nvSpPr>
          <p:spPr>
            <a:xfrm>
              <a:off x="4532226" y="4865866"/>
              <a:ext cx="361875" cy="307777"/>
            </a:xfrm>
            <a:prstGeom prst="rect">
              <a:avLst/>
            </a:prstGeom>
            <a:noFill/>
          </p:spPr>
          <p:txBody>
            <a:bodyPr wrap="square" rtlCol="0">
              <a:spAutoFit/>
            </a:bodyPr>
            <a:lstStyle/>
            <a:p>
              <a:pPr algn="ctr"/>
              <a:r>
                <a:rPr lang="en-US" sz="1400" dirty="0"/>
                <a:t>4</a:t>
              </a:r>
            </a:p>
          </p:txBody>
        </p:sp>
        <p:sp>
          <p:nvSpPr>
            <p:cNvPr id="96" name="TextBox 95"/>
            <p:cNvSpPr txBox="1"/>
            <p:nvPr/>
          </p:nvSpPr>
          <p:spPr>
            <a:xfrm>
              <a:off x="4522157" y="5973450"/>
              <a:ext cx="361875" cy="307777"/>
            </a:xfrm>
            <a:prstGeom prst="rect">
              <a:avLst/>
            </a:prstGeom>
            <a:noFill/>
          </p:spPr>
          <p:txBody>
            <a:bodyPr wrap="square" rtlCol="0">
              <a:spAutoFit/>
            </a:bodyPr>
            <a:lstStyle/>
            <a:p>
              <a:pPr algn="ctr"/>
              <a:r>
                <a:rPr lang="en-US" sz="1400" dirty="0"/>
                <a:t>5</a:t>
              </a:r>
            </a:p>
          </p:txBody>
        </p:sp>
        <p:sp>
          <p:nvSpPr>
            <p:cNvPr id="97" name="TextBox 96"/>
            <p:cNvSpPr txBox="1"/>
            <p:nvPr/>
          </p:nvSpPr>
          <p:spPr>
            <a:xfrm>
              <a:off x="4398368" y="5039282"/>
              <a:ext cx="361875" cy="307777"/>
            </a:xfrm>
            <a:prstGeom prst="rect">
              <a:avLst/>
            </a:prstGeom>
            <a:noFill/>
          </p:spPr>
          <p:txBody>
            <a:bodyPr wrap="square" rtlCol="0">
              <a:spAutoFit/>
            </a:bodyPr>
            <a:lstStyle/>
            <a:p>
              <a:pPr algn="ctr"/>
              <a:r>
                <a:rPr lang="en-US" sz="1400" dirty="0"/>
                <a:t>6</a:t>
              </a:r>
            </a:p>
          </p:txBody>
        </p:sp>
        <p:sp>
          <p:nvSpPr>
            <p:cNvPr id="98" name="TextBox 97"/>
            <p:cNvSpPr txBox="1"/>
            <p:nvPr/>
          </p:nvSpPr>
          <p:spPr>
            <a:xfrm>
              <a:off x="4243855" y="5258412"/>
              <a:ext cx="361875" cy="307777"/>
            </a:xfrm>
            <a:prstGeom prst="rect">
              <a:avLst/>
            </a:prstGeom>
            <a:noFill/>
          </p:spPr>
          <p:txBody>
            <a:bodyPr wrap="square" rtlCol="0">
              <a:spAutoFit/>
            </a:bodyPr>
            <a:lstStyle/>
            <a:p>
              <a:pPr algn="ctr"/>
              <a:r>
                <a:rPr lang="en-US" sz="1400" dirty="0"/>
                <a:t>7</a:t>
              </a:r>
            </a:p>
          </p:txBody>
        </p:sp>
        <p:sp>
          <p:nvSpPr>
            <p:cNvPr id="99" name="TextBox 98"/>
            <p:cNvSpPr txBox="1"/>
            <p:nvPr/>
          </p:nvSpPr>
          <p:spPr>
            <a:xfrm>
              <a:off x="4627078" y="5224298"/>
              <a:ext cx="361875" cy="307777"/>
            </a:xfrm>
            <a:prstGeom prst="rect">
              <a:avLst/>
            </a:prstGeom>
            <a:noFill/>
          </p:spPr>
          <p:txBody>
            <a:bodyPr wrap="square" rtlCol="0">
              <a:spAutoFit/>
            </a:bodyPr>
            <a:lstStyle/>
            <a:p>
              <a:pPr algn="ctr"/>
              <a:r>
                <a:rPr lang="en-US" sz="1400" dirty="0"/>
                <a:t>:</a:t>
              </a:r>
            </a:p>
          </p:txBody>
        </p:sp>
        <p:sp>
          <p:nvSpPr>
            <p:cNvPr id="100" name="TextBox 99"/>
            <p:cNvSpPr txBox="1"/>
            <p:nvPr/>
          </p:nvSpPr>
          <p:spPr>
            <a:xfrm>
              <a:off x="4313587" y="5781006"/>
              <a:ext cx="361875" cy="307777"/>
            </a:xfrm>
            <a:prstGeom prst="rect">
              <a:avLst/>
            </a:prstGeom>
            <a:noFill/>
          </p:spPr>
          <p:txBody>
            <a:bodyPr wrap="square" rtlCol="0">
              <a:spAutoFit/>
            </a:bodyPr>
            <a:lstStyle/>
            <a:p>
              <a:pPr algn="ctr"/>
              <a:r>
                <a:rPr lang="en-US" sz="1400" dirty="0"/>
                <a:t>8</a:t>
              </a:r>
            </a:p>
          </p:txBody>
        </p:sp>
        <mc:AlternateContent xmlns:mc="http://schemas.openxmlformats.org/markup-compatibility/2006" xmlns:a14="http://schemas.microsoft.com/office/drawing/2010/main">
          <mc:Choice Requires="a14">
            <p:sp>
              <p:nvSpPr>
                <p:cNvPr id="101" name="TextBox 100"/>
                <p:cNvSpPr txBox="1"/>
                <p:nvPr/>
              </p:nvSpPr>
              <p:spPr>
                <a:xfrm>
                  <a:off x="5764321" y="4450103"/>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1</m:t>
                            </m:r>
                          </m:sub>
                        </m:sSub>
                      </m:oMath>
                    </m:oMathPara>
                  </a14:m>
                  <a:endParaRPr lang="en-US" sz="140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5764321" y="4450103"/>
                  <a:ext cx="361875" cy="30777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5690465" y="4693784"/>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2</m:t>
                            </m:r>
                          </m:sub>
                        </m:sSub>
                      </m:oMath>
                    </m:oMathPara>
                  </a14:m>
                  <a:endParaRPr lang="en-US" sz="1400" dirty="0"/>
                </a:p>
              </p:txBody>
            </p:sp>
          </mc:Choice>
          <mc:Fallback xmlns="">
            <p:sp>
              <p:nvSpPr>
                <p:cNvPr id="102" name="TextBox 101"/>
                <p:cNvSpPr txBox="1">
                  <a:spLocks noRot="1" noChangeAspect="1" noMove="1" noResize="1" noEditPoints="1" noAdjustHandles="1" noChangeArrowheads="1" noChangeShapeType="1" noTextEdit="1"/>
                </p:cNvSpPr>
                <p:nvPr/>
              </p:nvSpPr>
              <p:spPr>
                <a:xfrm>
                  <a:off x="5690465" y="4693784"/>
                  <a:ext cx="361875"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5993228" y="4773671"/>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3</m:t>
                            </m:r>
                          </m:sub>
                        </m:sSub>
                      </m:oMath>
                    </m:oMathPara>
                  </a14:m>
                  <a:endParaRPr lang="en-US" sz="1400" dirty="0"/>
                </a:p>
              </p:txBody>
            </p:sp>
          </mc:Choice>
          <mc:Fallback xmlns="">
            <p:sp>
              <p:nvSpPr>
                <p:cNvPr id="103" name="TextBox 102"/>
                <p:cNvSpPr txBox="1">
                  <a:spLocks noRot="1" noChangeAspect="1" noMove="1" noResize="1" noEditPoints="1" noAdjustHandles="1" noChangeArrowheads="1" noChangeShapeType="1" noTextEdit="1"/>
                </p:cNvSpPr>
                <p:nvPr/>
              </p:nvSpPr>
              <p:spPr>
                <a:xfrm>
                  <a:off x="5993228" y="4773671"/>
                  <a:ext cx="361875"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p:cNvSpPr txBox="1"/>
                <p:nvPr/>
              </p:nvSpPr>
              <p:spPr>
                <a:xfrm>
                  <a:off x="5655533" y="5029208"/>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4</m:t>
                            </m:r>
                          </m:sub>
                        </m:sSub>
                      </m:oMath>
                    </m:oMathPara>
                  </a14:m>
                  <a:endParaRPr lang="en-US" sz="1400" dirty="0"/>
                </a:p>
              </p:txBody>
            </p:sp>
          </mc:Choice>
          <mc:Fallback xmlns="">
            <p:sp>
              <p:nvSpPr>
                <p:cNvPr id="104" name="TextBox 103"/>
                <p:cNvSpPr txBox="1">
                  <a:spLocks noRot="1" noChangeAspect="1" noMove="1" noResize="1" noEditPoints="1" noAdjustHandles="1" noChangeArrowheads="1" noChangeShapeType="1" noTextEdit="1"/>
                </p:cNvSpPr>
                <p:nvPr/>
              </p:nvSpPr>
              <p:spPr>
                <a:xfrm>
                  <a:off x="5655533" y="5029208"/>
                  <a:ext cx="361875"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5926708" y="5114154"/>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5</m:t>
                            </m:r>
                          </m:sub>
                        </m:sSub>
                      </m:oMath>
                    </m:oMathPara>
                  </a14:m>
                  <a:endParaRPr lang="en-US" sz="1400" dirty="0"/>
                </a:p>
              </p:txBody>
            </p:sp>
          </mc:Choice>
          <mc:Fallback xmlns="">
            <p:sp>
              <p:nvSpPr>
                <p:cNvPr id="105" name="TextBox 104"/>
                <p:cNvSpPr txBox="1">
                  <a:spLocks noRot="1" noChangeAspect="1" noMove="1" noResize="1" noEditPoints="1" noAdjustHandles="1" noChangeArrowheads="1" noChangeShapeType="1" noTextEdit="1"/>
                </p:cNvSpPr>
                <p:nvPr/>
              </p:nvSpPr>
              <p:spPr>
                <a:xfrm>
                  <a:off x="5926708" y="5114154"/>
                  <a:ext cx="361875"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5854927" y="5575556"/>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6</m:t>
                            </m:r>
                          </m:sub>
                        </m:sSub>
                      </m:oMath>
                    </m:oMathPara>
                  </a14:m>
                  <a:endParaRPr lang="en-US" sz="1400" dirty="0"/>
                </a:p>
              </p:txBody>
            </p:sp>
          </mc:Choice>
          <mc:Fallback xmlns="">
            <p:sp>
              <p:nvSpPr>
                <p:cNvPr id="106" name="TextBox 105"/>
                <p:cNvSpPr txBox="1">
                  <a:spLocks noRot="1" noChangeAspect="1" noMove="1" noResize="1" noEditPoints="1" noAdjustHandles="1" noChangeArrowheads="1" noChangeShapeType="1" noTextEdit="1"/>
                </p:cNvSpPr>
                <p:nvPr/>
              </p:nvSpPr>
              <p:spPr>
                <a:xfrm>
                  <a:off x="5854927" y="5575556"/>
                  <a:ext cx="361875" cy="307777"/>
                </a:xfrm>
                <a:prstGeom prst="rect">
                  <a:avLst/>
                </a:prstGeom>
                <a:blipFill>
                  <a:blip r:embed="rId23"/>
                  <a:stretch>
                    <a:fillRect/>
                  </a:stretch>
                </a:blipFill>
              </p:spPr>
              <p:txBody>
                <a:bodyPr/>
                <a:lstStyle/>
                <a:p>
                  <a:r>
                    <a:rPr lang="en-US">
                      <a:noFill/>
                    </a:rPr>
                    <a:t> </a:t>
                  </a:r>
                </a:p>
              </p:txBody>
            </p:sp>
          </mc:Fallback>
        </mc:AlternateContent>
        <p:sp>
          <p:nvSpPr>
            <p:cNvPr id="107" name="TextBox 106"/>
            <p:cNvSpPr txBox="1"/>
            <p:nvPr/>
          </p:nvSpPr>
          <p:spPr>
            <a:xfrm>
              <a:off x="6088946" y="5070989"/>
              <a:ext cx="361875" cy="307777"/>
            </a:xfrm>
            <a:prstGeom prst="rect">
              <a:avLst/>
            </a:prstGeom>
            <a:noFill/>
          </p:spPr>
          <p:txBody>
            <a:bodyPr wrap="square" rtlCol="0">
              <a:spAutoFit/>
            </a:bodyPr>
            <a:lstStyle/>
            <a:p>
              <a:pPr algn="ctr"/>
              <a:r>
                <a:rPr lang="en-US" sz="1400" dirty="0"/>
                <a:t>:</a:t>
              </a:r>
            </a:p>
          </p:txBody>
        </p:sp>
        <mc:AlternateContent xmlns:mc="http://schemas.openxmlformats.org/markup-compatibility/2006" xmlns:a14="http://schemas.microsoft.com/office/drawing/2010/main">
          <mc:Choice Requires="a14">
            <p:sp>
              <p:nvSpPr>
                <p:cNvPr id="108" name="TextBox 107"/>
                <p:cNvSpPr txBox="1"/>
                <p:nvPr/>
              </p:nvSpPr>
              <p:spPr>
                <a:xfrm>
                  <a:off x="5690464" y="5831629"/>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7</m:t>
                            </m:r>
                          </m:sub>
                        </m:sSub>
                      </m:oMath>
                    </m:oMathPara>
                  </a14:m>
                  <a:endParaRPr lang="en-US" sz="1400" dirty="0"/>
                </a:p>
              </p:txBody>
            </p:sp>
          </mc:Choice>
          <mc:Fallback xmlns="">
            <p:sp>
              <p:nvSpPr>
                <p:cNvPr id="108" name="TextBox 107"/>
                <p:cNvSpPr txBox="1">
                  <a:spLocks noRot="1" noChangeAspect="1" noMove="1" noResize="1" noEditPoints="1" noAdjustHandles="1" noChangeArrowheads="1" noChangeShapeType="1" noTextEdit="1"/>
                </p:cNvSpPr>
                <p:nvPr/>
              </p:nvSpPr>
              <p:spPr>
                <a:xfrm>
                  <a:off x="5690464" y="5831629"/>
                  <a:ext cx="361875" cy="307777"/>
                </a:xfrm>
                <a:prstGeom prst="rect">
                  <a:avLst/>
                </a:prstGeom>
                <a:blipFill>
                  <a:blip r:embed="rId24"/>
                  <a:stretch>
                    <a:fillRect/>
                  </a:stretch>
                </a:blipFill>
              </p:spPr>
              <p:txBody>
                <a:bodyPr/>
                <a:lstStyle/>
                <a:p>
                  <a:r>
                    <a:rPr lang="en-US">
                      <a:noFill/>
                    </a:rPr>
                    <a:t> </a:t>
                  </a:r>
                </a:p>
              </p:txBody>
            </p:sp>
          </mc:Fallback>
        </mc:AlternateContent>
        <p:sp>
          <p:nvSpPr>
            <p:cNvPr id="109" name="TextBox 108"/>
            <p:cNvSpPr txBox="1"/>
            <p:nvPr/>
          </p:nvSpPr>
          <p:spPr>
            <a:xfrm>
              <a:off x="4375444" y="6062359"/>
              <a:ext cx="361875" cy="307777"/>
            </a:xfrm>
            <a:prstGeom prst="rect">
              <a:avLst/>
            </a:prstGeom>
            <a:noFill/>
          </p:spPr>
          <p:txBody>
            <a:bodyPr wrap="square" rtlCol="0">
              <a:spAutoFit/>
            </a:bodyPr>
            <a:lstStyle/>
            <a:p>
              <a:pPr algn="ctr"/>
              <a:r>
                <a:rPr lang="en-US" sz="1400" dirty="0"/>
                <a:t>:</a:t>
              </a:r>
            </a:p>
          </p:txBody>
        </p:sp>
        <mc:AlternateContent xmlns:mc="http://schemas.openxmlformats.org/markup-compatibility/2006" xmlns:a14="http://schemas.microsoft.com/office/drawing/2010/main">
          <mc:Choice Requires="a14">
            <p:sp>
              <p:nvSpPr>
                <p:cNvPr id="110" name="TextBox 109"/>
                <p:cNvSpPr txBox="1"/>
                <p:nvPr/>
              </p:nvSpPr>
              <p:spPr>
                <a:xfrm>
                  <a:off x="5564833" y="5224298"/>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8</m:t>
                            </m:r>
                          </m:sub>
                        </m:sSub>
                      </m:oMath>
                    </m:oMathPara>
                  </a14:m>
                  <a:endParaRPr lang="en-US" sz="14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5564833" y="5224298"/>
                  <a:ext cx="361875"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5896770" y="5968015"/>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9</m:t>
                            </m:r>
                          </m:sub>
                        </m:sSub>
                      </m:oMath>
                    </m:oMathPara>
                  </a14:m>
                  <a:endParaRPr lang="en-US" sz="1400" dirty="0"/>
                </a:p>
              </p:txBody>
            </p:sp>
          </mc:Choice>
          <mc:Fallback xmlns="">
            <p:sp>
              <p:nvSpPr>
                <p:cNvPr id="111" name="TextBox 110"/>
                <p:cNvSpPr txBox="1">
                  <a:spLocks noRot="1" noChangeAspect="1" noMove="1" noResize="1" noEditPoints="1" noAdjustHandles="1" noChangeArrowheads="1" noChangeShapeType="1" noTextEdit="1"/>
                </p:cNvSpPr>
                <p:nvPr/>
              </p:nvSpPr>
              <p:spPr>
                <a:xfrm>
                  <a:off x="5896770" y="5968015"/>
                  <a:ext cx="361875" cy="307777"/>
                </a:xfrm>
                <a:prstGeom prst="rect">
                  <a:avLst/>
                </a:prstGeom>
                <a:blipFill>
                  <a:blip r:embed="rId15"/>
                  <a:stretch>
                    <a:fillRect/>
                  </a:stretch>
                </a:blipFill>
              </p:spPr>
              <p:txBody>
                <a:bodyPr/>
                <a:lstStyle/>
                <a:p>
                  <a:r>
                    <a:rPr lang="en-US">
                      <a:noFill/>
                    </a:rPr>
                    <a:t> </a:t>
                  </a:r>
                </a:p>
              </p:txBody>
            </p:sp>
          </mc:Fallback>
        </mc:AlternateContent>
        <p:sp>
          <p:nvSpPr>
            <p:cNvPr id="112" name="TextBox 111"/>
            <p:cNvSpPr txBox="1"/>
            <p:nvPr/>
          </p:nvSpPr>
          <p:spPr>
            <a:xfrm>
              <a:off x="5755761" y="6172112"/>
              <a:ext cx="361875" cy="307777"/>
            </a:xfrm>
            <a:prstGeom prst="rect">
              <a:avLst/>
            </a:prstGeom>
            <a:noFill/>
          </p:spPr>
          <p:txBody>
            <a:bodyPr wrap="square" rtlCol="0">
              <a:spAutoFit/>
            </a:bodyPr>
            <a:lstStyle/>
            <a:p>
              <a:pPr algn="ctr"/>
              <a:r>
                <a:rPr lang="en-US" sz="1400" dirty="0"/>
                <a:t>:</a:t>
              </a:r>
            </a:p>
          </p:txBody>
        </p:sp>
        <p:cxnSp>
          <p:nvCxnSpPr>
            <p:cNvPr id="113" name="Straight Arrow Connector 112"/>
            <p:cNvCxnSpPr>
              <a:stCxn id="93" idx="3"/>
              <a:endCxn id="102" idx="1"/>
            </p:cNvCxnSpPr>
            <p:nvPr/>
          </p:nvCxnSpPr>
          <p:spPr>
            <a:xfrm>
              <a:off x="4811269" y="4698242"/>
              <a:ext cx="879196" cy="14943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endCxn id="106" idx="1"/>
            </p:cNvCxnSpPr>
            <p:nvPr/>
          </p:nvCxnSpPr>
          <p:spPr>
            <a:xfrm>
              <a:off x="4807126" y="5728539"/>
              <a:ext cx="1047801" cy="90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endCxn id="104" idx="1"/>
            </p:cNvCxnSpPr>
            <p:nvPr/>
          </p:nvCxnSpPr>
          <p:spPr>
            <a:xfrm>
              <a:off x="4785761" y="5040533"/>
              <a:ext cx="869772" cy="14256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4147401" y="5015846"/>
              <a:ext cx="361875" cy="307777"/>
            </a:xfrm>
            <a:prstGeom prst="rect">
              <a:avLst/>
            </a:prstGeom>
            <a:noFill/>
          </p:spPr>
          <p:txBody>
            <a:bodyPr wrap="square" rtlCol="0">
              <a:spAutoFit/>
            </a:bodyPr>
            <a:lstStyle/>
            <a:p>
              <a:pPr algn="ctr"/>
              <a:r>
                <a:rPr lang="en-US" sz="1400" dirty="0"/>
                <a:t>9</a:t>
              </a:r>
            </a:p>
          </p:txBody>
        </p:sp>
        <p:cxnSp>
          <p:nvCxnSpPr>
            <p:cNvPr id="117" name="Straight Arrow Connector 116"/>
            <p:cNvCxnSpPr>
              <a:endCxn id="108" idx="1"/>
            </p:cNvCxnSpPr>
            <p:nvPr/>
          </p:nvCxnSpPr>
          <p:spPr>
            <a:xfrm>
              <a:off x="4575666" y="5916037"/>
              <a:ext cx="1114798" cy="6948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4784055" y="6112128"/>
              <a:ext cx="1114798" cy="6948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101" idx="1"/>
            </p:cNvCxnSpPr>
            <p:nvPr/>
          </p:nvCxnSpPr>
          <p:spPr>
            <a:xfrm flipV="1">
              <a:off x="4511642" y="4603992"/>
              <a:ext cx="1252679" cy="2383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V="1">
              <a:off x="4627460" y="4971307"/>
              <a:ext cx="1384468" cy="14619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V="1">
              <a:off x="4486933" y="5377740"/>
              <a:ext cx="1488743" cy="1615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endCxn id="105" idx="0"/>
            </p:cNvCxnSpPr>
            <p:nvPr/>
          </p:nvCxnSpPr>
          <p:spPr>
            <a:xfrm flipV="1">
              <a:off x="4379604" y="5114154"/>
              <a:ext cx="1728042" cy="9277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3465572" y="5368696"/>
            <a:ext cx="2507098" cy="1111117"/>
            <a:chOff x="4052660" y="5385923"/>
            <a:chExt cx="2507098" cy="1111117"/>
          </a:xfrm>
        </p:grpSpPr>
        <mc:AlternateContent xmlns:mc="http://schemas.openxmlformats.org/markup-compatibility/2006" xmlns:a14="http://schemas.microsoft.com/office/drawing/2010/main">
          <mc:Choice Requires="a14">
            <p:sp>
              <p:nvSpPr>
                <p:cNvPr id="45" name="TextBox 44"/>
                <p:cNvSpPr txBox="1"/>
                <p:nvPr/>
              </p:nvSpPr>
              <p:spPr>
                <a:xfrm>
                  <a:off x="6085624" y="5385923"/>
                  <a:ext cx="4741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6085624" y="5385923"/>
                  <a:ext cx="474134"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4052660" y="5453534"/>
                  <a:ext cx="4741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4052660" y="5453534"/>
                  <a:ext cx="474134" cy="369332"/>
                </a:xfrm>
                <a:prstGeom prst="rect">
                  <a:avLst/>
                </a:prstGeom>
                <a:blipFill>
                  <a:blip r:embed="rId27"/>
                  <a:stretch>
                    <a:fillRect/>
                  </a:stretch>
                </a:blipFill>
              </p:spPr>
              <p:txBody>
                <a:bodyPr/>
                <a:lstStyle/>
                <a:p>
                  <a:r>
                    <a:rPr lang="en-US">
                      <a:noFill/>
                    </a:rPr>
                    <a:t> </a:t>
                  </a:r>
                </a:p>
              </p:txBody>
            </p:sp>
          </mc:Fallback>
        </mc:AlternateContent>
        <p:sp>
          <p:nvSpPr>
            <p:cNvPr id="48" name="Oval 47"/>
            <p:cNvSpPr/>
            <p:nvPr/>
          </p:nvSpPr>
          <p:spPr>
            <a:xfrm>
              <a:off x="5617578" y="5459914"/>
              <a:ext cx="671005" cy="101997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291575" y="5477065"/>
              <a:ext cx="671005" cy="101997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3" name="Group 182"/>
          <p:cNvGrpSpPr/>
          <p:nvPr/>
        </p:nvGrpSpPr>
        <p:grpSpPr>
          <a:xfrm>
            <a:off x="6475965" y="5106044"/>
            <a:ext cx="1997008" cy="1415929"/>
            <a:chOff x="6475965" y="5106044"/>
            <a:chExt cx="1997008" cy="1415929"/>
          </a:xfrm>
        </p:grpSpPr>
        <p:grpSp>
          <p:nvGrpSpPr>
            <p:cNvPr id="130" name="Group 129"/>
            <p:cNvGrpSpPr/>
            <p:nvPr/>
          </p:nvGrpSpPr>
          <p:grpSpPr>
            <a:xfrm>
              <a:off x="7278349" y="5161063"/>
              <a:ext cx="474134" cy="415051"/>
              <a:chOff x="8173155" y="4083878"/>
              <a:chExt cx="474134" cy="415051"/>
            </a:xfrm>
          </p:grpSpPr>
          <mc:AlternateContent xmlns:mc="http://schemas.openxmlformats.org/markup-compatibility/2006" xmlns:a14="http://schemas.microsoft.com/office/drawing/2010/main">
            <mc:Choice Requires="a14">
              <p:sp>
                <p:nvSpPr>
                  <p:cNvPr id="49" name="TextBox 48"/>
                  <p:cNvSpPr txBox="1"/>
                  <p:nvPr/>
                </p:nvSpPr>
                <p:spPr>
                  <a:xfrm>
                    <a:off x="8173155" y="4083878"/>
                    <a:ext cx="4741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oMath>
                      </m:oMathPara>
                    </a14:m>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8173155" y="4083878"/>
                    <a:ext cx="474134" cy="369332"/>
                  </a:xfrm>
                  <a:prstGeom prst="rect">
                    <a:avLst/>
                  </a:prstGeom>
                  <a:blipFill>
                    <a:blip r:embed="rId28"/>
                    <a:stretch>
                      <a:fillRect b="-6667"/>
                    </a:stretch>
                  </a:blipFill>
                </p:spPr>
                <p:txBody>
                  <a:bodyPr/>
                  <a:lstStyle/>
                  <a:p>
                    <a:r>
                      <a:rPr lang="en-US">
                        <a:noFill/>
                      </a:rPr>
                      <a:t> </a:t>
                    </a:r>
                  </a:p>
                </p:txBody>
              </p:sp>
            </mc:Fallback>
          </mc:AlternateContent>
          <p:sp>
            <p:nvSpPr>
              <p:cNvPr id="55" name="Freeform 54"/>
              <p:cNvSpPr/>
              <p:nvPr/>
            </p:nvSpPr>
            <p:spPr>
              <a:xfrm>
                <a:off x="8187413" y="4453210"/>
                <a:ext cx="349310" cy="45719"/>
              </a:xfrm>
              <a:custGeom>
                <a:avLst/>
                <a:gdLst>
                  <a:gd name="connsiteX0" fmla="*/ 0 w 214489"/>
                  <a:gd name="connsiteY0" fmla="*/ 101600 h 101600"/>
                  <a:gd name="connsiteX1" fmla="*/ 101600 w 214489"/>
                  <a:gd name="connsiteY1" fmla="*/ 0 h 101600"/>
                  <a:gd name="connsiteX2" fmla="*/ 214489 w 214489"/>
                  <a:gd name="connsiteY2" fmla="*/ 101600 h 101600"/>
                </a:gdLst>
                <a:ahLst/>
                <a:cxnLst>
                  <a:cxn ang="0">
                    <a:pos x="connsiteX0" y="connsiteY0"/>
                  </a:cxn>
                  <a:cxn ang="0">
                    <a:pos x="connsiteX1" y="connsiteY1"/>
                  </a:cxn>
                  <a:cxn ang="0">
                    <a:pos x="connsiteX2" y="connsiteY2"/>
                  </a:cxn>
                </a:cxnLst>
                <a:rect l="l" t="t" r="r" b="b"/>
                <a:pathLst>
                  <a:path w="214489" h="101600">
                    <a:moveTo>
                      <a:pt x="0" y="101600"/>
                    </a:moveTo>
                    <a:cubicBezTo>
                      <a:pt x="32926" y="50800"/>
                      <a:pt x="65852" y="0"/>
                      <a:pt x="101600" y="0"/>
                    </a:cubicBezTo>
                    <a:cubicBezTo>
                      <a:pt x="137348" y="0"/>
                      <a:pt x="175918" y="50800"/>
                      <a:pt x="214489" y="10160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TextBox 141"/>
            <p:cNvSpPr txBox="1"/>
            <p:nvPr/>
          </p:nvSpPr>
          <p:spPr>
            <a:xfrm>
              <a:off x="6703390" y="5587115"/>
              <a:ext cx="361875" cy="307777"/>
            </a:xfrm>
            <a:prstGeom prst="rect">
              <a:avLst/>
            </a:prstGeom>
            <a:noFill/>
          </p:spPr>
          <p:txBody>
            <a:bodyPr wrap="square" rtlCol="0">
              <a:spAutoFit/>
            </a:bodyPr>
            <a:lstStyle/>
            <a:p>
              <a:pPr algn="ctr"/>
              <a:r>
                <a:rPr lang="en-US" sz="1400" dirty="0"/>
                <a:t>1</a:t>
              </a:r>
            </a:p>
          </p:txBody>
        </p:sp>
        <p:sp>
          <p:nvSpPr>
            <p:cNvPr id="146" name="TextBox 145"/>
            <p:cNvSpPr txBox="1"/>
            <p:nvPr/>
          </p:nvSpPr>
          <p:spPr>
            <a:xfrm>
              <a:off x="6706547" y="5998383"/>
              <a:ext cx="361875" cy="307777"/>
            </a:xfrm>
            <a:prstGeom prst="rect">
              <a:avLst/>
            </a:prstGeom>
            <a:noFill/>
          </p:spPr>
          <p:txBody>
            <a:bodyPr wrap="square" rtlCol="0">
              <a:spAutoFit/>
            </a:bodyPr>
            <a:lstStyle/>
            <a:p>
              <a:pPr algn="ctr"/>
              <a:r>
                <a:rPr lang="en-US" sz="1400" dirty="0"/>
                <a:t>2</a:t>
              </a:r>
            </a:p>
          </p:txBody>
        </p:sp>
        <p:sp>
          <p:nvSpPr>
            <p:cNvPr id="150" name="TextBox 149"/>
            <p:cNvSpPr txBox="1"/>
            <p:nvPr/>
          </p:nvSpPr>
          <p:spPr>
            <a:xfrm>
              <a:off x="6497977" y="5805939"/>
              <a:ext cx="361875" cy="307777"/>
            </a:xfrm>
            <a:prstGeom prst="rect">
              <a:avLst/>
            </a:prstGeom>
            <a:noFill/>
          </p:spPr>
          <p:txBody>
            <a:bodyPr wrap="square" rtlCol="0">
              <a:spAutoFit/>
            </a:bodyPr>
            <a:lstStyle/>
            <a:p>
              <a:pPr algn="ctr"/>
              <a:r>
                <a:rPr lang="en-US" sz="1400" dirty="0"/>
                <a:t>3</a:t>
              </a:r>
            </a:p>
          </p:txBody>
        </p:sp>
        <mc:AlternateContent xmlns:mc="http://schemas.openxmlformats.org/markup-compatibility/2006" xmlns:a14="http://schemas.microsoft.com/office/drawing/2010/main">
          <mc:Choice Requires="a14">
            <p:sp>
              <p:nvSpPr>
                <p:cNvPr id="156" name="TextBox 155"/>
                <p:cNvSpPr txBox="1"/>
                <p:nvPr/>
              </p:nvSpPr>
              <p:spPr>
                <a:xfrm>
                  <a:off x="8039317" y="5600489"/>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6</m:t>
                            </m:r>
                          </m:sub>
                        </m:sSub>
                      </m:oMath>
                    </m:oMathPara>
                  </a14:m>
                  <a:endParaRPr lang="en-US" sz="1400" dirty="0"/>
                </a:p>
              </p:txBody>
            </p:sp>
          </mc:Choice>
          <mc:Fallback xmlns="">
            <p:sp>
              <p:nvSpPr>
                <p:cNvPr id="156" name="TextBox 155"/>
                <p:cNvSpPr txBox="1">
                  <a:spLocks noRot="1" noChangeAspect="1" noMove="1" noResize="1" noEditPoints="1" noAdjustHandles="1" noChangeArrowheads="1" noChangeShapeType="1" noTextEdit="1"/>
                </p:cNvSpPr>
                <p:nvPr/>
              </p:nvSpPr>
              <p:spPr>
                <a:xfrm>
                  <a:off x="8039317" y="5600489"/>
                  <a:ext cx="361875"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TextBox 157"/>
                <p:cNvSpPr txBox="1"/>
                <p:nvPr/>
              </p:nvSpPr>
              <p:spPr>
                <a:xfrm>
                  <a:off x="7874854" y="5856562"/>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7</m:t>
                            </m:r>
                          </m:sub>
                        </m:sSub>
                      </m:oMath>
                    </m:oMathPara>
                  </a14:m>
                  <a:endParaRPr lang="en-US" sz="1400" dirty="0"/>
                </a:p>
              </p:txBody>
            </p:sp>
          </mc:Choice>
          <mc:Fallback xmlns="">
            <p:sp>
              <p:nvSpPr>
                <p:cNvPr id="158" name="TextBox 157"/>
                <p:cNvSpPr txBox="1">
                  <a:spLocks noRot="1" noChangeAspect="1" noMove="1" noResize="1" noEditPoints="1" noAdjustHandles="1" noChangeArrowheads="1" noChangeShapeType="1" noTextEdit="1"/>
                </p:cNvSpPr>
                <p:nvPr/>
              </p:nvSpPr>
              <p:spPr>
                <a:xfrm>
                  <a:off x="7874854" y="5856562"/>
                  <a:ext cx="361875" cy="307777"/>
                </a:xfrm>
                <a:prstGeom prst="rect">
                  <a:avLst/>
                </a:prstGeom>
                <a:blipFill>
                  <a:blip r:embed="rId29"/>
                  <a:stretch>
                    <a:fillRect/>
                  </a:stretch>
                </a:blipFill>
              </p:spPr>
              <p:txBody>
                <a:bodyPr/>
                <a:lstStyle/>
                <a:p>
                  <a:r>
                    <a:rPr lang="en-US">
                      <a:noFill/>
                    </a:rPr>
                    <a:t> </a:t>
                  </a:r>
                </a:p>
              </p:txBody>
            </p:sp>
          </mc:Fallback>
        </mc:AlternateContent>
        <p:sp>
          <p:nvSpPr>
            <p:cNvPr id="159" name="TextBox 158"/>
            <p:cNvSpPr txBox="1"/>
            <p:nvPr/>
          </p:nvSpPr>
          <p:spPr>
            <a:xfrm>
              <a:off x="6559834" y="6087292"/>
              <a:ext cx="361875" cy="307777"/>
            </a:xfrm>
            <a:prstGeom prst="rect">
              <a:avLst/>
            </a:prstGeom>
            <a:noFill/>
          </p:spPr>
          <p:txBody>
            <a:bodyPr wrap="square" rtlCol="0">
              <a:spAutoFit/>
            </a:bodyPr>
            <a:lstStyle/>
            <a:p>
              <a:pPr algn="ctr"/>
              <a:r>
                <a:rPr lang="en-US" sz="1400" dirty="0"/>
                <a:t>:</a:t>
              </a:r>
            </a:p>
          </p:txBody>
        </p:sp>
        <mc:AlternateContent xmlns:mc="http://schemas.openxmlformats.org/markup-compatibility/2006" xmlns:a14="http://schemas.microsoft.com/office/drawing/2010/main">
          <mc:Choice Requires="a14">
            <p:sp>
              <p:nvSpPr>
                <p:cNvPr id="161" name="TextBox 160"/>
                <p:cNvSpPr txBox="1"/>
                <p:nvPr/>
              </p:nvSpPr>
              <p:spPr>
                <a:xfrm>
                  <a:off x="8081160" y="5992948"/>
                  <a:ext cx="361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9</m:t>
                            </m:r>
                          </m:sub>
                        </m:sSub>
                      </m:oMath>
                    </m:oMathPara>
                  </a14:m>
                  <a:endParaRPr lang="en-US" sz="1400" dirty="0"/>
                </a:p>
              </p:txBody>
            </p:sp>
          </mc:Choice>
          <mc:Fallback xmlns="">
            <p:sp>
              <p:nvSpPr>
                <p:cNvPr id="161" name="TextBox 160"/>
                <p:cNvSpPr txBox="1">
                  <a:spLocks noRot="1" noChangeAspect="1" noMove="1" noResize="1" noEditPoints="1" noAdjustHandles="1" noChangeArrowheads="1" noChangeShapeType="1" noTextEdit="1"/>
                </p:cNvSpPr>
                <p:nvPr/>
              </p:nvSpPr>
              <p:spPr>
                <a:xfrm>
                  <a:off x="8081160" y="5992948"/>
                  <a:ext cx="361875" cy="307777"/>
                </a:xfrm>
                <a:prstGeom prst="rect">
                  <a:avLst/>
                </a:prstGeom>
                <a:blipFill>
                  <a:blip r:embed="rId15"/>
                  <a:stretch>
                    <a:fillRect/>
                  </a:stretch>
                </a:blipFill>
              </p:spPr>
              <p:txBody>
                <a:bodyPr/>
                <a:lstStyle/>
                <a:p>
                  <a:r>
                    <a:rPr lang="en-US">
                      <a:noFill/>
                    </a:rPr>
                    <a:t> </a:t>
                  </a:r>
                </a:p>
              </p:txBody>
            </p:sp>
          </mc:Fallback>
        </mc:AlternateContent>
        <p:sp>
          <p:nvSpPr>
            <p:cNvPr id="162" name="TextBox 161"/>
            <p:cNvSpPr txBox="1"/>
            <p:nvPr/>
          </p:nvSpPr>
          <p:spPr>
            <a:xfrm>
              <a:off x="7940151" y="6197045"/>
              <a:ext cx="361875" cy="307777"/>
            </a:xfrm>
            <a:prstGeom prst="rect">
              <a:avLst/>
            </a:prstGeom>
            <a:noFill/>
          </p:spPr>
          <p:txBody>
            <a:bodyPr wrap="square" rtlCol="0">
              <a:spAutoFit/>
            </a:bodyPr>
            <a:lstStyle/>
            <a:p>
              <a:pPr algn="ctr"/>
              <a:r>
                <a:rPr lang="en-US" sz="1400" dirty="0"/>
                <a:t>:</a:t>
              </a:r>
            </a:p>
          </p:txBody>
        </p:sp>
        <mc:AlternateContent xmlns:mc="http://schemas.openxmlformats.org/markup-compatibility/2006" xmlns:a14="http://schemas.microsoft.com/office/drawing/2010/main">
          <mc:Choice Requires="a14">
            <p:sp>
              <p:nvSpPr>
                <p:cNvPr id="176" name="TextBox 175"/>
                <p:cNvSpPr txBox="1"/>
                <p:nvPr/>
              </p:nvSpPr>
              <p:spPr>
                <a:xfrm>
                  <a:off x="7924282" y="5106044"/>
                  <a:ext cx="4741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176" name="TextBox 175"/>
                <p:cNvSpPr txBox="1">
                  <a:spLocks noRot="1" noChangeAspect="1" noMove="1" noResize="1" noEditPoints="1" noAdjustHandles="1" noChangeArrowheads="1" noChangeShapeType="1" noTextEdit="1"/>
                </p:cNvSpPr>
                <p:nvPr/>
              </p:nvSpPr>
              <p:spPr>
                <a:xfrm>
                  <a:off x="7924282" y="5106044"/>
                  <a:ext cx="474134"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TextBox 176"/>
                <p:cNvSpPr txBox="1"/>
                <p:nvPr/>
              </p:nvSpPr>
              <p:spPr>
                <a:xfrm>
                  <a:off x="6632416" y="5129104"/>
                  <a:ext cx="4741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ℤ</m:t>
                            </m:r>
                          </m:e>
                          <m:sup>
                            <m:r>
                              <a:rPr lang="en-US" i="1">
                                <a:latin typeface="Cambria Math" panose="02040503050406030204" pitchFamily="18" charset="0"/>
                              </a:rPr>
                              <m:t>+</m:t>
                            </m:r>
                          </m:sup>
                        </m:sSup>
                      </m:oMath>
                    </m:oMathPara>
                  </a14:m>
                  <a:endParaRPr lang="en-US" dirty="0"/>
                </a:p>
              </p:txBody>
            </p:sp>
          </mc:Choice>
          <mc:Fallback xmlns="">
            <p:sp>
              <p:nvSpPr>
                <p:cNvPr id="177" name="TextBox 176"/>
                <p:cNvSpPr txBox="1">
                  <a:spLocks noRot="1" noChangeAspect="1" noMove="1" noResize="1" noEditPoints="1" noAdjustHandles="1" noChangeArrowheads="1" noChangeShapeType="1" noTextEdit="1"/>
                </p:cNvSpPr>
                <p:nvPr/>
              </p:nvSpPr>
              <p:spPr>
                <a:xfrm>
                  <a:off x="6632416" y="5129104"/>
                  <a:ext cx="474134" cy="369332"/>
                </a:xfrm>
                <a:prstGeom prst="rect">
                  <a:avLst/>
                </a:prstGeom>
                <a:blipFill>
                  <a:blip r:embed="rId31"/>
                  <a:stretch>
                    <a:fillRect/>
                  </a:stretch>
                </a:blipFill>
              </p:spPr>
              <p:txBody>
                <a:bodyPr/>
                <a:lstStyle/>
                <a:p>
                  <a:r>
                    <a:rPr lang="en-US">
                      <a:noFill/>
                    </a:rPr>
                    <a:t> </a:t>
                  </a:r>
                </a:p>
              </p:txBody>
            </p:sp>
          </mc:Fallback>
        </mc:AlternateContent>
        <p:sp>
          <p:nvSpPr>
            <p:cNvPr id="178" name="Oval 177"/>
            <p:cNvSpPr/>
            <p:nvPr/>
          </p:nvSpPr>
          <p:spPr>
            <a:xfrm>
              <a:off x="7801968" y="5484847"/>
              <a:ext cx="671005" cy="101997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475965" y="5501998"/>
              <a:ext cx="671005" cy="1019975"/>
            </a:xfrm>
            <a:prstGeom prst="ellipse">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0" name="Straight Arrow Connector 179"/>
          <p:cNvCxnSpPr/>
          <p:nvPr/>
        </p:nvCxnSpPr>
        <p:spPr>
          <a:xfrm>
            <a:off x="6987447" y="5752620"/>
            <a:ext cx="1047801" cy="90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7003428" y="6133635"/>
            <a:ext cx="1114798" cy="694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6802167" y="5951101"/>
            <a:ext cx="1114798" cy="694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7" name="Oval 126">
            <a:extLst>
              <a:ext uri="{FF2B5EF4-FFF2-40B4-BE49-F238E27FC236}">
                <a16:creationId xmlns:a16="http://schemas.microsoft.com/office/drawing/2014/main" id="{16997C53-A11A-4668-9FEA-A1AF4818A349}"/>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28" name="Oval 127">
            <a:extLst>
              <a:ext uri="{FF2B5EF4-FFF2-40B4-BE49-F238E27FC236}">
                <a16:creationId xmlns:a16="http://schemas.microsoft.com/office/drawing/2014/main" id="{C1839E67-92E2-4654-8DC1-108846F1A11A}"/>
              </a:ext>
            </a:extLst>
          </p:cNvPr>
          <p:cNvSpPr/>
          <p:nvPr/>
        </p:nvSpPr>
        <p:spPr>
          <a:xfrm>
            <a:off x="66737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1" name="Oval 130">
            <a:extLst>
              <a:ext uri="{FF2B5EF4-FFF2-40B4-BE49-F238E27FC236}">
                <a16:creationId xmlns:a16="http://schemas.microsoft.com/office/drawing/2014/main" id="{DA48EB70-FBAA-41BC-AFCB-DB16F82DE13D}"/>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2" name="Oval 131">
            <a:extLst>
              <a:ext uri="{FF2B5EF4-FFF2-40B4-BE49-F238E27FC236}">
                <a16:creationId xmlns:a16="http://schemas.microsoft.com/office/drawing/2014/main" id="{2A5C3EA7-7D08-47F4-972D-0131E37D8CFE}"/>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3" name="Oval 132">
            <a:extLst>
              <a:ext uri="{FF2B5EF4-FFF2-40B4-BE49-F238E27FC236}">
                <a16:creationId xmlns:a16="http://schemas.microsoft.com/office/drawing/2014/main" id="{9A97B0FF-16AF-441F-8C6D-75431DF0CDED}"/>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4" name="Oval 133">
            <a:extLst>
              <a:ext uri="{FF2B5EF4-FFF2-40B4-BE49-F238E27FC236}">
                <a16:creationId xmlns:a16="http://schemas.microsoft.com/office/drawing/2014/main" id="{2291DD9E-55F6-4935-BA0D-F081AEC33767}"/>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5" name="Oval 134">
            <a:extLst>
              <a:ext uri="{FF2B5EF4-FFF2-40B4-BE49-F238E27FC236}">
                <a16:creationId xmlns:a16="http://schemas.microsoft.com/office/drawing/2014/main" id="{6AF4A5EC-D762-4FD2-ACDC-E6E75AEF5E9D}"/>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6" name="Oval 135">
            <a:extLst>
              <a:ext uri="{FF2B5EF4-FFF2-40B4-BE49-F238E27FC236}">
                <a16:creationId xmlns:a16="http://schemas.microsoft.com/office/drawing/2014/main" id="{7BE01D50-20C6-44A5-8A4F-AAEB26AF4DDF}"/>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7" name="Oval 136">
            <a:extLst>
              <a:ext uri="{FF2B5EF4-FFF2-40B4-BE49-F238E27FC236}">
                <a16:creationId xmlns:a16="http://schemas.microsoft.com/office/drawing/2014/main" id="{E5023256-325E-47A0-B894-360B1D9B1A18}"/>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8" name="Oval 137">
            <a:extLst>
              <a:ext uri="{FF2B5EF4-FFF2-40B4-BE49-F238E27FC236}">
                <a16:creationId xmlns:a16="http://schemas.microsoft.com/office/drawing/2014/main" id="{DDFBB4E6-F162-497C-9744-776EB6B1C9BA}"/>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9" name="Oval 138">
            <a:extLst>
              <a:ext uri="{FF2B5EF4-FFF2-40B4-BE49-F238E27FC236}">
                <a16:creationId xmlns:a16="http://schemas.microsoft.com/office/drawing/2014/main" id="{CAC24DC1-194F-44EB-AA92-50BBF5917D4A}"/>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4686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3"/>
                                        </p:tgtEl>
                                        <p:attrNameLst>
                                          <p:attrName>style.visibility</p:attrName>
                                        </p:attrNameLst>
                                      </p:cBhvr>
                                      <p:to>
                                        <p:strVal val="visible"/>
                                      </p:to>
                                    </p:set>
                                    <p:animEffect transition="in" filter="dissolve">
                                      <p:cBhvr>
                                        <p:cTn id="22" dur="500"/>
                                        <p:tgtEl>
                                          <p:spTgt spid="18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80"/>
                                        </p:tgtEl>
                                        <p:attrNameLst>
                                          <p:attrName>style.visibility</p:attrName>
                                        </p:attrNameLst>
                                      </p:cBhvr>
                                      <p:to>
                                        <p:strVal val="visible"/>
                                      </p:to>
                                    </p:set>
                                    <p:animEffect transition="in" filter="dissolve">
                                      <p:cBhvr>
                                        <p:cTn id="27" dur="500"/>
                                        <p:tgtEl>
                                          <p:spTgt spid="18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81"/>
                                        </p:tgtEl>
                                        <p:attrNameLst>
                                          <p:attrName>style.visibility</p:attrName>
                                        </p:attrNameLst>
                                      </p:cBhvr>
                                      <p:to>
                                        <p:strVal val="visible"/>
                                      </p:to>
                                    </p:set>
                                    <p:animEffect transition="in" filter="dissolve">
                                      <p:cBhvr>
                                        <p:cTn id="32" dur="500"/>
                                        <p:tgtEl>
                                          <p:spTgt spid="18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82"/>
                                        </p:tgtEl>
                                        <p:attrNameLst>
                                          <p:attrName>style.visibility</p:attrName>
                                        </p:attrNameLst>
                                      </p:cBhvr>
                                      <p:to>
                                        <p:strVal val="visible"/>
                                      </p:to>
                                    </p:set>
                                    <p:animEffect transition="in" filter="dissolve">
                                      <p:cBhvr>
                                        <p:cTn id="37"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7500" algn="l"/>
                <a:tab pos="654367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dirty="0">
                <a:solidFill>
                  <a:schemeClr val="bg1"/>
                </a:solidFill>
              </a:rPr>
              <a:t>Countably Infinite	Countability via Sequences	</a:t>
            </a:r>
            <a:r>
              <a:rPr lang="en-SG" sz="1200" b="1" dirty="0">
                <a:solidFill>
                  <a:schemeClr val="accent4">
                    <a:lumMod val="40000"/>
                    <a:lumOff val="60000"/>
                  </a:schemeClr>
                </a:solidFill>
              </a:rPr>
              <a:t>Larger Infinities</a:t>
            </a:r>
            <a:endParaRPr lang="en-SG" sz="1050" b="1" dirty="0">
              <a:solidFill>
                <a:schemeClr val="accent4">
                  <a:lumMod val="40000"/>
                  <a:lumOff val="6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Larger Infinities: Any subset of any countable set is countable</a:t>
            </a:r>
            <a:endParaRPr lang="en-SG" sz="1100" dirty="0">
              <a:solidFill>
                <a:schemeClr val="bg1"/>
              </a:solidFill>
            </a:endParaRPr>
          </a:p>
          <a:p>
            <a:pPr>
              <a:tabLst>
                <a:tab pos="201216" algn="l"/>
              </a:tabLst>
            </a:pP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grpSp>
        <p:nvGrpSpPr>
          <p:cNvPr id="39" name="Group 38">
            <a:extLst>
              <a:ext uri="{FF2B5EF4-FFF2-40B4-BE49-F238E27FC236}">
                <a16:creationId xmlns:a16="http://schemas.microsoft.com/office/drawing/2014/main" id="{BE5308D6-3021-42C2-891C-D2FC68E93AB3}"/>
              </a:ext>
            </a:extLst>
          </p:cNvPr>
          <p:cNvGrpSpPr/>
          <p:nvPr/>
        </p:nvGrpSpPr>
        <p:grpSpPr>
          <a:xfrm>
            <a:off x="415123" y="1080256"/>
            <a:ext cx="8008955" cy="1211387"/>
            <a:chOff x="993227" y="4598516"/>
            <a:chExt cx="8008955" cy="1211387"/>
          </a:xfrm>
        </p:grpSpPr>
        <p:sp>
          <p:nvSpPr>
            <p:cNvPr id="40" name="Rectangle 39">
              <a:extLst>
                <a:ext uri="{FF2B5EF4-FFF2-40B4-BE49-F238E27FC236}">
                  <a16:creationId xmlns:a16="http://schemas.microsoft.com/office/drawing/2014/main" id="{025EF407-1860-4996-83E5-04AE93CD8DA9}"/>
                </a:ext>
              </a:extLst>
            </p:cNvPr>
            <p:cNvSpPr/>
            <p:nvPr/>
          </p:nvSpPr>
          <p:spPr>
            <a:xfrm>
              <a:off x="993228" y="4598516"/>
              <a:ext cx="8008954" cy="121138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Rectangle 41">
              <a:extLst>
                <a:ext uri="{FF2B5EF4-FFF2-40B4-BE49-F238E27FC236}">
                  <a16:creationId xmlns:a16="http://schemas.microsoft.com/office/drawing/2014/main" id="{9E54FE78-5624-4ABF-8479-8DEB7CE8F30F}"/>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TextBox 42">
              <a:extLst>
                <a:ext uri="{FF2B5EF4-FFF2-40B4-BE49-F238E27FC236}">
                  <a16:creationId xmlns:a16="http://schemas.microsoft.com/office/drawing/2014/main" id="{F31E5741-254B-4A43-AE60-5D08A61A49CD}"/>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7.4.3</a:t>
              </a:r>
            </a:p>
          </p:txBody>
        </p:sp>
        <p:sp>
          <p:nvSpPr>
            <p:cNvPr id="44" name="TextBox 43">
              <a:extLst>
                <a:ext uri="{FF2B5EF4-FFF2-40B4-BE49-F238E27FC236}">
                  <a16:creationId xmlns:a16="http://schemas.microsoft.com/office/drawing/2014/main" id="{153F6887-1A82-4E72-B6FF-546D09249CC5}"/>
                </a:ext>
              </a:extLst>
            </p:cNvPr>
            <p:cNvSpPr txBox="1"/>
            <p:nvPr/>
          </p:nvSpPr>
          <p:spPr>
            <a:xfrm>
              <a:off x="1109375" y="5193984"/>
              <a:ext cx="7546130" cy="461665"/>
            </a:xfrm>
            <a:prstGeom prst="rect">
              <a:avLst/>
            </a:prstGeom>
            <a:noFill/>
          </p:spPr>
          <p:txBody>
            <a:bodyPr wrap="square" rtlCol="0">
              <a:spAutoFit/>
            </a:bodyPr>
            <a:lstStyle/>
            <a:p>
              <a:pPr>
                <a:spcAft>
                  <a:spcPts val="600"/>
                </a:spcAft>
              </a:pPr>
              <a:r>
                <a:rPr lang="en-SG" sz="2400" dirty="0"/>
                <a:t>Any subset of any countable set is countable.</a:t>
              </a:r>
              <a:endParaRPr lang="en-SG" sz="2200" dirty="0"/>
            </a:p>
          </p:txBody>
        </p:sp>
      </p:grpSp>
      <p:grpSp>
        <p:nvGrpSpPr>
          <p:cNvPr id="45" name="Group 44">
            <a:extLst>
              <a:ext uri="{FF2B5EF4-FFF2-40B4-BE49-F238E27FC236}">
                <a16:creationId xmlns:a16="http://schemas.microsoft.com/office/drawing/2014/main" id="{A660554D-A373-4259-9134-590CB44D288F}"/>
              </a:ext>
            </a:extLst>
          </p:cNvPr>
          <p:cNvGrpSpPr/>
          <p:nvPr/>
        </p:nvGrpSpPr>
        <p:grpSpPr>
          <a:xfrm>
            <a:off x="415121" y="2569745"/>
            <a:ext cx="8008955" cy="1211387"/>
            <a:chOff x="993227" y="4598516"/>
            <a:chExt cx="8008955" cy="1211387"/>
          </a:xfrm>
        </p:grpSpPr>
        <p:sp>
          <p:nvSpPr>
            <p:cNvPr id="46" name="Rectangle 45">
              <a:extLst>
                <a:ext uri="{FF2B5EF4-FFF2-40B4-BE49-F238E27FC236}">
                  <a16:creationId xmlns:a16="http://schemas.microsoft.com/office/drawing/2014/main" id="{8C1BB23E-48C0-4B10-A6C6-5A569FE3B50E}"/>
                </a:ext>
              </a:extLst>
            </p:cNvPr>
            <p:cNvSpPr/>
            <p:nvPr/>
          </p:nvSpPr>
          <p:spPr>
            <a:xfrm>
              <a:off x="993228" y="4598516"/>
              <a:ext cx="8008954" cy="121138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a:extLst>
                <a:ext uri="{FF2B5EF4-FFF2-40B4-BE49-F238E27FC236}">
                  <a16:creationId xmlns:a16="http://schemas.microsoft.com/office/drawing/2014/main" id="{CC293466-DA05-4B2A-B8F2-89171636863D}"/>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a:extLst>
                <a:ext uri="{FF2B5EF4-FFF2-40B4-BE49-F238E27FC236}">
                  <a16:creationId xmlns:a16="http://schemas.microsoft.com/office/drawing/2014/main" id="{7ACCE174-A2FB-4353-BD4E-674EC94F9BEC}"/>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Corollary 7.4.4 (Contrapositive of Theorem 7.4.3)</a:t>
              </a:r>
            </a:p>
          </p:txBody>
        </p:sp>
        <p:sp>
          <p:nvSpPr>
            <p:cNvPr id="49" name="TextBox 48">
              <a:extLst>
                <a:ext uri="{FF2B5EF4-FFF2-40B4-BE49-F238E27FC236}">
                  <a16:creationId xmlns:a16="http://schemas.microsoft.com/office/drawing/2014/main" id="{C125CC3B-33E2-4E3D-BABC-9B2FC48F45B1}"/>
                </a:ext>
              </a:extLst>
            </p:cNvPr>
            <p:cNvSpPr txBox="1"/>
            <p:nvPr/>
          </p:nvSpPr>
          <p:spPr>
            <a:xfrm>
              <a:off x="1109375" y="5193984"/>
              <a:ext cx="7546130" cy="461665"/>
            </a:xfrm>
            <a:prstGeom prst="rect">
              <a:avLst/>
            </a:prstGeom>
            <a:noFill/>
          </p:spPr>
          <p:txBody>
            <a:bodyPr wrap="square" rtlCol="0">
              <a:spAutoFit/>
            </a:bodyPr>
            <a:lstStyle/>
            <a:p>
              <a:pPr>
                <a:spcAft>
                  <a:spcPts val="600"/>
                </a:spcAft>
              </a:pPr>
              <a:r>
                <a:rPr lang="en-SG" sz="2400" dirty="0"/>
                <a:t>Any set with an uncountable subset is uncountable.</a:t>
              </a:r>
              <a:endParaRPr lang="en-SG" sz="2200" dirty="0"/>
            </a:p>
          </p:txBody>
        </p:sp>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9A1B216-3E04-4252-9C3C-55114F9D98A1}"/>
                  </a:ext>
                </a:extLst>
              </p:cNvPr>
              <p:cNvSpPr txBox="1"/>
              <p:nvPr/>
            </p:nvSpPr>
            <p:spPr>
              <a:xfrm>
                <a:off x="390283" y="4057608"/>
                <a:ext cx="8008953" cy="830997"/>
              </a:xfrm>
              <a:prstGeom prst="rect">
                <a:avLst/>
              </a:prstGeom>
              <a:noFill/>
            </p:spPr>
            <p:txBody>
              <a:bodyPr wrap="square" rtlCol="0">
                <a:spAutoFit/>
              </a:bodyPr>
              <a:lstStyle/>
              <a:p>
                <a:r>
                  <a:rPr lang="en-SG" sz="2400" dirty="0"/>
                  <a:t>Corollary 7.4.4 implies that </a:t>
                </a:r>
                <a14:m>
                  <m:oMath xmlns:m="http://schemas.openxmlformats.org/officeDocument/2006/math">
                    <m:r>
                      <a:rPr lang="en-SG" sz="2400" i="1" smtClean="0">
                        <a:latin typeface="Cambria Math" panose="02040503050406030204" pitchFamily="18" charset="0"/>
                        <a:ea typeface="Cambria Math" panose="02040503050406030204" pitchFamily="18" charset="0"/>
                      </a:rPr>
                      <m:t>ℝ</m:t>
                    </m:r>
                  </m:oMath>
                </a14:m>
                <a:r>
                  <a:rPr lang="en-SG" sz="2400" dirty="0"/>
                  <a:t> is uncountable since </a:t>
                </a:r>
                <a14:m>
                  <m:oMath xmlns:m="http://schemas.openxmlformats.org/officeDocument/2006/math">
                    <m:r>
                      <a:rPr lang="en-SG" sz="2400" b="0" i="1" smtClean="0">
                        <a:latin typeface="Cambria Math" panose="02040503050406030204" pitchFamily="18" charset="0"/>
                      </a:rPr>
                      <m:t>(0,1)</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ℝ</m:t>
                    </m:r>
                  </m:oMath>
                </a14:m>
                <a:r>
                  <a:rPr lang="en-SG" sz="2400" dirty="0"/>
                  <a:t> and </a:t>
                </a:r>
                <a14:m>
                  <m:oMath xmlns:m="http://schemas.openxmlformats.org/officeDocument/2006/math">
                    <m:r>
                      <a:rPr lang="en-SG" sz="2400" i="1">
                        <a:latin typeface="Cambria Math" panose="02040503050406030204" pitchFamily="18" charset="0"/>
                      </a:rPr>
                      <m:t>(0,1)</m:t>
                    </m:r>
                  </m:oMath>
                </a14:m>
                <a:r>
                  <a:rPr lang="en-SG" sz="2400" dirty="0"/>
                  <a:t> is uncountable.</a:t>
                </a:r>
              </a:p>
            </p:txBody>
          </p:sp>
        </mc:Choice>
        <mc:Fallback xmlns="">
          <p:sp>
            <p:nvSpPr>
              <p:cNvPr id="55" name="TextBox 54">
                <a:extLst>
                  <a:ext uri="{FF2B5EF4-FFF2-40B4-BE49-F238E27FC236}">
                    <a16:creationId xmlns:a16="http://schemas.microsoft.com/office/drawing/2014/main" id="{B9A1B216-3E04-4252-9C3C-55114F9D98A1}"/>
                  </a:ext>
                </a:extLst>
              </p:cNvPr>
              <p:cNvSpPr txBox="1">
                <a:spLocks noRot="1" noChangeAspect="1" noMove="1" noResize="1" noEditPoints="1" noAdjustHandles="1" noChangeArrowheads="1" noChangeShapeType="1" noTextEdit="1"/>
              </p:cNvSpPr>
              <p:nvPr/>
            </p:nvSpPr>
            <p:spPr>
              <a:xfrm>
                <a:off x="390283" y="4057608"/>
                <a:ext cx="8008953" cy="830997"/>
              </a:xfrm>
              <a:prstGeom prst="rect">
                <a:avLst/>
              </a:prstGeom>
              <a:blipFill>
                <a:blip r:embed="rId3"/>
                <a:stretch>
                  <a:fillRect l="-1142" t="-5882" b="-16176"/>
                </a:stretch>
              </a:blipFill>
            </p:spPr>
            <p:txBody>
              <a:bodyPr/>
              <a:lstStyle/>
              <a:p>
                <a:r>
                  <a:rPr lang="en-SG">
                    <a:noFill/>
                  </a:rPr>
                  <a:t> </a:t>
                </a:r>
              </a:p>
            </p:txBody>
          </p:sp>
        </mc:Fallback>
      </mc:AlternateContent>
      <p:sp>
        <p:nvSpPr>
          <p:cNvPr id="36" name="Oval 35">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6A84EBFC-A7B3-4170-A862-BF4188ACD19D}"/>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C05EE863-E085-4100-86CE-BD0FD5FB2B0E}"/>
              </a:ext>
            </a:extLst>
          </p:cNvPr>
          <p:cNvSpPr/>
          <p:nvPr/>
        </p:nvSpPr>
        <p:spPr>
          <a:xfrm>
            <a:off x="66737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052BE92C-9C53-4FD7-AD3C-2E3A76B79162}"/>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C254C10C-3B40-456B-98EB-7D3B61ABA1D1}"/>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1D387958-7FDF-4A18-949C-A526AF2211DB}"/>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9CFE51CC-4176-47E1-AC60-6F99D6968840}"/>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33E8919E-F6E5-49ED-A314-93094AB711BC}"/>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2E5ACAB7-FBC7-4413-8360-13B17563D0CD}"/>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BB1E924B-98EB-44B0-9CF2-B1A259A9D84D}"/>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A8A53894-8160-4090-8066-38A6C1116F2D}"/>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F540DC1B-2413-4805-8AB8-8AC7364D2BE9}"/>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891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grpId="0" nodeType="after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dissolve">
                                      <p:cBhvr>
                                        <p:cTn id="1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7500" algn="l"/>
                <a:tab pos="654367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dirty="0">
                <a:solidFill>
                  <a:schemeClr val="bg1"/>
                </a:solidFill>
              </a:rPr>
              <a:t>Countably Infinite	Countability via Sequences	</a:t>
            </a:r>
            <a:r>
              <a:rPr lang="en-SG" sz="1200" b="1" dirty="0">
                <a:solidFill>
                  <a:schemeClr val="accent4">
                    <a:lumMod val="40000"/>
                    <a:lumOff val="60000"/>
                  </a:schemeClr>
                </a:solidFill>
              </a:rPr>
              <a:t>Larger Infinities</a:t>
            </a:r>
            <a:endParaRPr lang="en-SG" sz="1050" b="1" dirty="0">
              <a:solidFill>
                <a:schemeClr val="accent4">
                  <a:lumMod val="40000"/>
                  <a:lumOff val="6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Larger Infinities: Every infinite set has a countably infinite subset</a:t>
            </a:r>
            <a:endParaRPr lang="en-SG" sz="1100" dirty="0">
              <a:solidFill>
                <a:schemeClr val="bg1"/>
              </a:solidFill>
            </a:endParaRPr>
          </a:p>
          <a:p>
            <a:pPr>
              <a:tabLst>
                <a:tab pos="201216" algn="l"/>
              </a:tabLst>
            </a:pP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sp>
        <p:nvSpPr>
          <p:cNvPr id="36" name="Oval 35">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6A84EBFC-A7B3-4170-A862-BF4188ACD19D}"/>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C05EE863-E085-4100-86CE-BD0FD5FB2B0E}"/>
              </a:ext>
            </a:extLst>
          </p:cNvPr>
          <p:cNvSpPr/>
          <p:nvPr/>
        </p:nvSpPr>
        <p:spPr>
          <a:xfrm>
            <a:off x="66737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052BE92C-9C53-4FD7-AD3C-2E3A76B79162}"/>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C254C10C-3B40-456B-98EB-7D3B61ABA1D1}"/>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1D387958-7FDF-4A18-949C-A526AF2211DB}"/>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9CFE51CC-4176-47E1-AC60-6F99D6968840}"/>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33E8919E-F6E5-49ED-A314-93094AB711BC}"/>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2E5ACAB7-FBC7-4413-8360-13B17563D0CD}"/>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BB1E924B-98EB-44B0-9CF2-B1A259A9D84D}"/>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7" name="Group 36">
            <a:extLst>
              <a:ext uri="{FF2B5EF4-FFF2-40B4-BE49-F238E27FC236}">
                <a16:creationId xmlns:a16="http://schemas.microsoft.com/office/drawing/2014/main" id="{B642E561-D5E5-4C73-9AAA-B6ACA12D839E}"/>
              </a:ext>
            </a:extLst>
          </p:cNvPr>
          <p:cNvGrpSpPr/>
          <p:nvPr/>
        </p:nvGrpSpPr>
        <p:grpSpPr>
          <a:xfrm>
            <a:off x="415123" y="1080256"/>
            <a:ext cx="8008955" cy="1211387"/>
            <a:chOff x="993227" y="4598516"/>
            <a:chExt cx="8008955" cy="1211387"/>
          </a:xfrm>
        </p:grpSpPr>
        <p:sp>
          <p:nvSpPr>
            <p:cNvPr id="41" name="Rectangle 40">
              <a:extLst>
                <a:ext uri="{FF2B5EF4-FFF2-40B4-BE49-F238E27FC236}">
                  <a16:creationId xmlns:a16="http://schemas.microsoft.com/office/drawing/2014/main" id="{4A4B6E52-7CE6-403C-A690-41DED632CD64}"/>
                </a:ext>
              </a:extLst>
            </p:cNvPr>
            <p:cNvSpPr/>
            <p:nvPr/>
          </p:nvSpPr>
          <p:spPr>
            <a:xfrm>
              <a:off x="993228" y="4598516"/>
              <a:ext cx="8008954" cy="121138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Rectangle 49">
              <a:extLst>
                <a:ext uri="{FF2B5EF4-FFF2-40B4-BE49-F238E27FC236}">
                  <a16:creationId xmlns:a16="http://schemas.microsoft.com/office/drawing/2014/main" id="{DFCDDF89-922D-4E2F-ACD3-794F5D91E25D}"/>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Box 50">
              <a:extLst>
                <a:ext uri="{FF2B5EF4-FFF2-40B4-BE49-F238E27FC236}">
                  <a16:creationId xmlns:a16="http://schemas.microsoft.com/office/drawing/2014/main" id="{56C99940-6310-4C5A-AB6A-A18532EEA222}"/>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Proposition 9.3</a:t>
              </a:r>
            </a:p>
          </p:txBody>
        </p:sp>
        <p:sp>
          <p:nvSpPr>
            <p:cNvPr id="52" name="TextBox 51">
              <a:extLst>
                <a:ext uri="{FF2B5EF4-FFF2-40B4-BE49-F238E27FC236}">
                  <a16:creationId xmlns:a16="http://schemas.microsoft.com/office/drawing/2014/main" id="{71C9C76F-592A-4830-B026-68E11F09429D}"/>
                </a:ext>
              </a:extLst>
            </p:cNvPr>
            <p:cNvSpPr txBox="1"/>
            <p:nvPr/>
          </p:nvSpPr>
          <p:spPr>
            <a:xfrm>
              <a:off x="1109374" y="5236812"/>
              <a:ext cx="7546130" cy="461665"/>
            </a:xfrm>
            <a:prstGeom prst="rect">
              <a:avLst/>
            </a:prstGeom>
            <a:noFill/>
          </p:spPr>
          <p:txBody>
            <a:bodyPr wrap="square" rtlCol="0">
              <a:spAutoFit/>
            </a:bodyPr>
            <a:lstStyle/>
            <a:p>
              <a:pPr>
                <a:spcAft>
                  <a:spcPts val="600"/>
                </a:spcAft>
              </a:pPr>
              <a:r>
                <a:rPr lang="en-SG" sz="2400" dirty="0"/>
                <a:t>Every infinite set has a countably infinite subset.</a:t>
              </a:r>
              <a:endParaRPr lang="en-SG" sz="2200" dirty="0"/>
            </a:p>
          </p:txBody>
        </p:sp>
      </p:gr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6A28ECF-253B-41C3-8624-0A850033DAF1}"/>
                  </a:ext>
                </a:extLst>
              </p:cNvPr>
              <p:cNvSpPr txBox="1"/>
              <p:nvPr/>
            </p:nvSpPr>
            <p:spPr>
              <a:xfrm>
                <a:off x="644707" y="2548002"/>
                <a:ext cx="7870643" cy="3354765"/>
              </a:xfrm>
              <a:prstGeom prst="rect">
                <a:avLst/>
              </a:prstGeom>
              <a:noFill/>
            </p:spPr>
            <p:txBody>
              <a:bodyPr wrap="square" rtlCol="0">
                <a:spAutoFit/>
              </a:bodyPr>
              <a:lstStyle/>
              <a:p>
                <a:pPr>
                  <a:spcAft>
                    <a:spcPts val="600"/>
                  </a:spcAft>
                </a:pPr>
                <a:r>
                  <a:rPr lang="en-US" sz="2400" dirty="0"/>
                  <a:t>Proof:</a:t>
                </a:r>
              </a:p>
              <a:p>
                <a:pPr marL="446088" indent="-446088">
                  <a:spcAft>
                    <a:spcPts val="600"/>
                  </a:spcAft>
                </a:pPr>
                <a:r>
                  <a:rPr lang="en-US" sz="2400" dirty="0"/>
                  <a:t>1.	Let </a:t>
                </a:r>
                <a14:m>
                  <m:oMath xmlns:m="http://schemas.openxmlformats.org/officeDocument/2006/math">
                    <m:r>
                      <a:rPr lang="en-US" sz="2400" i="1" dirty="0" smtClean="0">
                        <a:latin typeface="Cambria Math" panose="02040503050406030204" pitchFamily="18" charset="0"/>
                      </a:rPr>
                      <m:t>𝐵</m:t>
                    </m:r>
                  </m:oMath>
                </a14:m>
                <a:r>
                  <a:rPr lang="en-US" sz="2400" dirty="0"/>
                  <a:t> be an infinite set.</a:t>
                </a:r>
              </a:p>
              <a:p>
                <a:pPr marL="446088" indent="-446088">
                  <a:spcAft>
                    <a:spcPts val="600"/>
                  </a:spcAft>
                </a:pPr>
                <a:r>
                  <a:rPr lang="en-SG" sz="2400" dirty="0"/>
                  <a:t>2.	Keep choosing elements </a:t>
                </a:r>
                <a14:m>
                  <m:oMath xmlns:m="http://schemas.openxmlformats.org/officeDocument/2006/math">
                    <m:sSub>
                      <m:sSubPr>
                        <m:ctrlPr>
                          <a:rPr lang="en-SG" sz="240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oMath>
                </a14:m>
                <a:r>
                  <a:rPr lang="en-SG" sz="2400" dirty="0"/>
                  <a:t> from </a:t>
                </a:r>
                <a14:m>
                  <m:oMath xmlns:m="http://schemas.openxmlformats.org/officeDocument/2006/math">
                    <m:r>
                      <a:rPr lang="en-SG" sz="2400" i="1" dirty="0" smtClean="0">
                        <a:latin typeface="Cambria Math" panose="02040503050406030204" pitchFamily="18" charset="0"/>
                      </a:rPr>
                      <m:t>𝐵</m:t>
                    </m:r>
                  </m:oMath>
                </a14:m>
                <a:r>
                  <a:rPr lang="en-SG" sz="2400" dirty="0"/>
                  <a:t>. </a:t>
                </a:r>
              </a:p>
              <a:p>
                <a:pPr marL="446088" indent="-446088">
                  <a:spcAft>
                    <a:spcPts val="600"/>
                  </a:spcAft>
                </a:pPr>
                <a:r>
                  <a:rPr lang="en-SG" sz="2400" dirty="0"/>
                  <a:t>3.	When we choose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𝑛</m:t>
                        </m:r>
                      </m:sub>
                    </m:sSub>
                  </m:oMath>
                </a14:m>
                <a:r>
                  <a:rPr lang="en-SG" sz="2400" dirty="0"/>
                  <a:t>, where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ℤ</m:t>
                        </m:r>
                      </m:e>
                      <m:sub>
                        <m:r>
                          <a:rPr lang="en-US" sz="2400" b="0" i="1" smtClean="0">
                            <a:latin typeface="Cambria Math" panose="02040503050406030204" pitchFamily="18" charset="0"/>
                            <a:ea typeface="Cambria Math" panose="02040503050406030204" pitchFamily="18" charset="0"/>
                          </a:rPr>
                          <m:t>≥0</m:t>
                        </m:r>
                      </m:sub>
                    </m:sSub>
                  </m:oMath>
                </a14:m>
                <a:r>
                  <a:rPr lang="en-SG" sz="2400" dirty="0"/>
                  <a:t>, we can always make sure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𝑛</m:t>
                        </m:r>
                      </m:sub>
                    </m:sSub>
                    <m:r>
                      <a:rPr lang="en-US" sz="2400" i="1" smtClean="0">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𝑖</m:t>
                        </m:r>
                      </m:sub>
                    </m:sSub>
                  </m:oMath>
                </a14:m>
                <a:r>
                  <a:rPr lang="en-SG" sz="2400" dirty="0"/>
                  <a:t> for any </a:t>
                </a:r>
                <a14:m>
                  <m:oMath xmlns:m="http://schemas.openxmlformats.org/officeDocument/2006/math">
                    <m:r>
                      <a:rPr lang="en-SG" sz="2400" i="1" dirty="0" smtClean="0">
                        <a:latin typeface="Cambria Math" panose="02040503050406030204" pitchFamily="18" charset="0"/>
                      </a:rPr>
                      <m:t>𝑖</m:t>
                    </m:r>
                    <m:r>
                      <a:rPr lang="en-SG" sz="2400" i="1" dirty="0" smtClean="0">
                        <a:latin typeface="Cambria Math" panose="02040503050406030204" pitchFamily="18" charset="0"/>
                      </a:rPr>
                      <m:t>&lt;</m:t>
                    </m:r>
                    <m:r>
                      <a:rPr lang="en-SG" sz="2400" i="1" dirty="0" smtClean="0">
                        <a:latin typeface="Cambria Math" panose="02040503050406030204" pitchFamily="18" charset="0"/>
                      </a:rPr>
                      <m:t>𝑛</m:t>
                    </m:r>
                    <m:r>
                      <a:rPr lang="en-US" sz="2400" b="0" i="0" dirty="0" smtClean="0">
                        <a:latin typeface="Cambria Math" panose="02040503050406030204" pitchFamily="18" charset="0"/>
                      </a:rPr>
                      <m:t>,</m:t>
                    </m:r>
                  </m:oMath>
                </a14:m>
                <a:r>
                  <a:rPr lang="en-SG" sz="2400" dirty="0"/>
                  <a:t> because otherwise </a:t>
                </a:r>
                <a14:m>
                  <m:oMath xmlns:m="http://schemas.openxmlformats.org/officeDocument/2006/math">
                    <m:r>
                      <a:rPr lang="en-SG" sz="2400" i="1" dirty="0" smtClean="0">
                        <a:latin typeface="Cambria Math" panose="02040503050406030204" pitchFamily="18" charset="0"/>
                      </a:rPr>
                      <m:t>𝐵</m:t>
                    </m:r>
                  </m:oMath>
                </a14:m>
                <a:r>
                  <a:rPr lang="en-SG" sz="2400" dirty="0"/>
                  <a:t> is equal to the finite set </a:t>
                </a:r>
                <a14:m>
                  <m:oMath xmlns:m="http://schemas.openxmlformats.org/officeDocument/2006/math">
                    <m:sSub>
                      <m:sSubPr>
                        <m:ctrlPr>
                          <a:rPr lang="en-SG" sz="2400" i="1">
                            <a:latin typeface="Cambria Math" panose="02040503050406030204" pitchFamily="18" charset="0"/>
                          </a:rPr>
                        </m:ctrlPr>
                      </m:sSubPr>
                      <m:e>
                        <m:r>
                          <a:rPr lang="en-US" sz="2400" b="0" i="1" smtClean="0">
                            <a:latin typeface="Cambria Math" panose="02040503050406030204" pitchFamily="18" charset="0"/>
                          </a:rPr>
                          <m:t>{</m:t>
                        </m:r>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2</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oMath>
                </a14:m>
                <a:r>
                  <a:rPr lang="en-SG" sz="2400" dirty="0"/>
                  <a:t>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oMath>
                </a14:m>
                <a:r>
                  <a:rPr lang="en-SG" sz="2400" dirty="0"/>
                  <a:t> which is a contradiction.</a:t>
                </a:r>
              </a:p>
              <a:p>
                <a:pPr marL="446088" indent="-446088">
                  <a:spcAft>
                    <a:spcPts val="600"/>
                  </a:spcAft>
                </a:pPr>
                <a:r>
                  <a:rPr lang="en-SG" sz="2400" dirty="0"/>
                  <a:t>4.	The result is a countably infinite set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r>
                  <a:rPr lang="en-SG" sz="2400" dirty="0"/>
                  <a:t>.</a:t>
                </a:r>
              </a:p>
            </p:txBody>
          </p:sp>
        </mc:Choice>
        <mc:Fallback xmlns="">
          <p:sp>
            <p:nvSpPr>
              <p:cNvPr id="53" name="TextBox 52">
                <a:extLst>
                  <a:ext uri="{FF2B5EF4-FFF2-40B4-BE49-F238E27FC236}">
                    <a16:creationId xmlns:a16="http://schemas.microsoft.com/office/drawing/2014/main" id="{86A28ECF-253B-41C3-8624-0A850033DAF1}"/>
                  </a:ext>
                </a:extLst>
              </p:cNvPr>
              <p:cNvSpPr txBox="1">
                <a:spLocks noRot="1" noChangeAspect="1" noMove="1" noResize="1" noEditPoints="1" noAdjustHandles="1" noChangeArrowheads="1" noChangeShapeType="1" noTextEdit="1"/>
              </p:cNvSpPr>
              <p:nvPr/>
            </p:nvSpPr>
            <p:spPr>
              <a:xfrm>
                <a:off x="644707" y="2548002"/>
                <a:ext cx="7870643" cy="3354765"/>
              </a:xfrm>
              <a:prstGeom prst="rect">
                <a:avLst/>
              </a:prstGeom>
              <a:blipFill>
                <a:blip r:embed="rId3"/>
                <a:stretch>
                  <a:fillRect l="-1239" t="-1455" r="-1007" b="-3273"/>
                </a:stretch>
              </a:blipFill>
            </p:spPr>
            <p:txBody>
              <a:bodyPr/>
              <a:lstStyle/>
              <a:p>
                <a:r>
                  <a:rPr lang="en-SG">
                    <a:noFill/>
                  </a:rPr>
                  <a:t> </a:t>
                </a:r>
              </a:p>
            </p:txBody>
          </p:sp>
        </mc:Fallback>
      </mc:AlternateContent>
      <p:sp>
        <p:nvSpPr>
          <p:cNvPr id="54" name="Oval 53">
            <a:extLst>
              <a:ext uri="{FF2B5EF4-FFF2-40B4-BE49-F238E27FC236}">
                <a16:creationId xmlns:a16="http://schemas.microsoft.com/office/drawing/2014/main" id="{369EEF2F-D4C5-4DCF-A822-6B34DDD269C2}"/>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BA84A19C-35D9-4D20-B73D-5EDC00CD595C}"/>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6663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dissolve">
                                      <p:cBhvr>
                                        <p:cTn id="7" dur="500"/>
                                        <p:tgtEl>
                                          <p:spTgt spid="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xEl>
                                              <p:pRg st="1" end="1"/>
                                            </p:txEl>
                                          </p:spTgt>
                                        </p:tgtEl>
                                        <p:attrNameLst>
                                          <p:attrName>style.visibility</p:attrName>
                                        </p:attrNameLst>
                                      </p:cBhvr>
                                      <p:to>
                                        <p:strVal val="visible"/>
                                      </p:to>
                                    </p:set>
                                    <p:animEffect transition="in" filter="dissolve">
                                      <p:cBhvr>
                                        <p:cTn id="12" dur="500"/>
                                        <p:tgtEl>
                                          <p:spTgt spid="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
                                            <p:txEl>
                                              <p:pRg st="2" end="2"/>
                                            </p:txEl>
                                          </p:spTgt>
                                        </p:tgtEl>
                                        <p:attrNameLst>
                                          <p:attrName>style.visibility</p:attrName>
                                        </p:attrNameLst>
                                      </p:cBhvr>
                                      <p:to>
                                        <p:strVal val="visible"/>
                                      </p:to>
                                    </p:set>
                                    <p:animEffect transition="in" filter="dissolve">
                                      <p:cBhvr>
                                        <p:cTn id="17" dur="500"/>
                                        <p:tgtEl>
                                          <p:spTgt spid="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
                                            <p:txEl>
                                              <p:pRg st="3" end="3"/>
                                            </p:txEl>
                                          </p:spTgt>
                                        </p:tgtEl>
                                        <p:attrNameLst>
                                          <p:attrName>style.visibility</p:attrName>
                                        </p:attrNameLst>
                                      </p:cBhvr>
                                      <p:to>
                                        <p:strVal val="visible"/>
                                      </p:to>
                                    </p:set>
                                    <p:animEffect transition="in" filter="dissolve">
                                      <p:cBhvr>
                                        <p:cTn id="22" dur="500"/>
                                        <p:tgtEl>
                                          <p:spTgt spid="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3">
                                            <p:txEl>
                                              <p:pRg st="4" end="4"/>
                                            </p:txEl>
                                          </p:spTgt>
                                        </p:tgtEl>
                                        <p:attrNameLst>
                                          <p:attrName>style.visibility</p:attrName>
                                        </p:attrNameLst>
                                      </p:cBhvr>
                                      <p:to>
                                        <p:strVal val="visible"/>
                                      </p:to>
                                    </p:set>
                                    <p:animEffect transition="in" filter="dissolve">
                                      <p:cBhvr>
                                        <p:cTn id="27" dur="500"/>
                                        <p:tgtEl>
                                          <p:spTgt spid="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7500" algn="l"/>
                <a:tab pos="6543675" algn="l"/>
              </a:tabLst>
            </a:pPr>
            <a:r>
              <a:rPr lang="en-SG" sz="900" dirty="0">
                <a:solidFill>
                  <a:schemeClr val="bg1"/>
                </a:solidFill>
              </a:rPr>
              <a:t>	 </a:t>
            </a:r>
            <a:r>
              <a:rPr lang="en-SG" sz="1200" dirty="0">
                <a:solidFill>
                  <a:schemeClr val="bg1"/>
                </a:solidFill>
              </a:rPr>
              <a:t>Cardinality	</a:t>
            </a:r>
            <a:r>
              <a:rPr lang="en-SG" sz="1200" b="1" dirty="0">
                <a:solidFill>
                  <a:schemeClr val="accent4">
                    <a:lumMod val="20000"/>
                    <a:lumOff val="80000"/>
                  </a:schemeClr>
                </a:solidFill>
              </a:rPr>
              <a:t> </a:t>
            </a:r>
            <a:r>
              <a:rPr lang="en-SG" sz="1200" dirty="0">
                <a:solidFill>
                  <a:schemeClr val="bg1"/>
                </a:solidFill>
              </a:rPr>
              <a:t>Countably Infinite	Countability via Sequences	</a:t>
            </a:r>
            <a:r>
              <a:rPr lang="en-SG" sz="1200" b="1" dirty="0">
                <a:solidFill>
                  <a:schemeClr val="accent4">
                    <a:lumMod val="40000"/>
                    <a:lumOff val="60000"/>
                  </a:schemeClr>
                </a:solidFill>
              </a:rPr>
              <a:t>Larger Infinities</a:t>
            </a:r>
            <a:endParaRPr lang="en-SG" sz="1050" b="1" dirty="0">
              <a:solidFill>
                <a:schemeClr val="accent4">
                  <a:lumMod val="40000"/>
                  <a:lumOff val="6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Larger Infinities: Union of countably infinite sets</a:t>
            </a:r>
            <a:endParaRPr lang="en-SG" sz="1100" dirty="0">
              <a:solidFill>
                <a:schemeClr val="bg1"/>
              </a:solidFill>
            </a:endParaRPr>
          </a:p>
          <a:p>
            <a:pPr>
              <a:tabLst>
                <a:tab pos="201216" algn="l"/>
              </a:tabLst>
            </a:pP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36" name="Oval 35">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6A84EBFC-A7B3-4170-A862-BF4188ACD19D}"/>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C05EE863-E085-4100-86CE-BD0FD5FB2B0E}"/>
              </a:ext>
            </a:extLst>
          </p:cNvPr>
          <p:cNvSpPr/>
          <p:nvPr/>
        </p:nvSpPr>
        <p:spPr>
          <a:xfrm>
            <a:off x="66737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052BE92C-9C53-4FD7-AD3C-2E3A76B79162}"/>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C254C10C-3B40-456B-98EB-7D3B61ABA1D1}"/>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1D387958-7FDF-4A18-949C-A526AF2211DB}"/>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9CFE51CC-4176-47E1-AC60-6F99D6968840}"/>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33E8919E-F6E5-49ED-A314-93094AB711BC}"/>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2E5ACAB7-FBC7-4413-8360-13B17563D0CD}"/>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BB1E924B-98EB-44B0-9CF2-B1A259A9D84D}"/>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7" name="Group 36">
            <a:extLst>
              <a:ext uri="{FF2B5EF4-FFF2-40B4-BE49-F238E27FC236}">
                <a16:creationId xmlns:a16="http://schemas.microsoft.com/office/drawing/2014/main" id="{B642E561-D5E5-4C73-9AAA-B6ACA12D839E}"/>
              </a:ext>
            </a:extLst>
          </p:cNvPr>
          <p:cNvGrpSpPr/>
          <p:nvPr/>
        </p:nvGrpSpPr>
        <p:grpSpPr>
          <a:xfrm>
            <a:off x="415123" y="1080256"/>
            <a:ext cx="8197606" cy="1234681"/>
            <a:chOff x="993227" y="4598516"/>
            <a:chExt cx="8197606" cy="1234681"/>
          </a:xfrm>
        </p:grpSpPr>
        <p:sp>
          <p:nvSpPr>
            <p:cNvPr id="41" name="Rectangle 40">
              <a:extLst>
                <a:ext uri="{FF2B5EF4-FFF2-40B4-BE49-F238E27FC236}">
                  <a16:creationId xmlns:a16="http://schemas.microsoft.com/office/drawing/2014/main" id="{4A4B6E52-7CE6-403C-A690-41DED632CD64}"/>
                </a:ext>
              </a:extLst>
            </p:cNvPr>
            <p:cNvSpPr/>
            <p:nvPr/>
          </p:nvSpPr>
          <p:spPr>
            <a:xfrm>
              <a:off x="993228" y="4598516"/>
              <a:ext cx="8008954" cy="123468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Rectangle 49">
              <a:extLst>
                <a:ext uri="{FF2B5EF4-FFF2-40B4-BE49-F238E27FC236}">
                  <a16:creationId xmlns:a16="http://schemas.microsoft.com/office/drawing/2014/main" id="{DFCDDF89-922D-4E2F-ACD3-794F5D91E25D}"/>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Box 50">
              <a:extLst>
                <a:ext uri="{FF2B5EF4-FFF2-40B4-BE49-F238E27FC236}">
                  <a16:creationId xmlns:a16="http://schemas.microsoft.com/office/drawing/2014/main" id="{56C99940-6310-4C5A-AB6A-A18532EEA222}"/>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Lemma 9.4: Union of Countably Infinite Sets.</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1C9C76F-592A-4830-B026-68E11F09429D}"/>
                    </a:ext>
                  </a:extLst>
                </p:cNvPr>
                <p:cNvSpPr txBox="1"/>
                <p:nvPr/>
              </p:nvSpPr>
              <p:spPr>
                <a:xfrm>
                  <a:off x="993227" y="5239339"/>
                  <a:ext cx="8197606" cy="461665"/>
                </a:xfrm>
                <a:prstGeom prst="rect">
                  <a:avLst/>
                </a:prstGeom>
                <a:noFill/>
              </p:spPr>
              <p:txBody>
                <a:bodyPr wrap="square" rtlCol="0">
                  <a:spAutoFit/>
                </a:bodyPr>
                <a:lstStyle/>
                <a:p>
                  <a:pPr>
                    <a:spcAft>
                      <a:spcPts val="600"/>
                    </a:spcAft>
                  </a:pPr>
                  <a:r>
                    <a:rPr lang="en-SG" sz="2400" dirty="0"/>
                    <a:t>Let </a:t>
                  </a:r>
                  <a14:m>
                    <m:oMath xmlns:m="http://schemas.openxmlformats.org/officeDocument/2006/math">
                      <m:r>
                        <a:rPr lang="en-SG" sz="2400" i="1" dirty="0" smtClean="0">
                          <a:latin typeface="Cambria Math" panose="02040503050406030204" pitchFamily="18" charset="0"/>
                        </a:rPr>
                        <m:t>𝐴</m:t>
                      </m:r>
                    </m:oMath>
                  </a14:m>
                  <a:r>
                    <a:rPr lang="en-SG" sz="2400" dirty="0"/>
                    <a:t> and </a:t>
                  </a:r>
                  <a14:m>
                    <m:oMath xmlns:m="http://schemas.openxmlformats.org/officeDocument/2006/math">
                      <m:r>
                        <a:rPr lang="en-SG" sz="2400" i="1" dirty="0" smtClean="0">
                          <a:latin typeface="Cambria Math" panose="02040503050406030204" pitchFamily="18" charset="0"/>
                        </a:rPr>
                        <m:t>𝐵</m:t>
                      </m:r>
                    </m:oMath>
                  </a14:m>
                  <a:r>
                    <a:rPr lang="en-SG" sz="2400" dirty="0"/>
                    <a:t> be countably infinite sets. Then </a:t>
                  </a:r>
                  <a14:m>
                    <m:oMath xmlns:m="http://schemas.openxmlformats.org/officeDocument/2006/math">
                      <m:r>
                        <a:rPr lang="en-SG" sz="2400" i="1" dirty="0">
                          <a:latin typeface="Cambria Math" panose="02040503050406030204" pitchFamily="18" charset="0"/>
                        </a:rPr>
                        <m:t>𝐴</m:t>
                      </m:r>
                      <m:r>
                        <a:rPr lang="en-SG"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𝐵</m:t>
                      </m:r>
                    </m:oMath>
                  </a14:m>
                  <a:r>
                    <a:rPr lang="en-SG" sz="2400" dirty="0"/>
                    <a:t> is countable.</a:t>
                  </a:r>
                  <a:endParaRPr lang="en-SG" sz="2200" dirty="0"/>
                </a:p>
              </p:txBody>
            </p:sp>
          </mc:Choice>
          <mc:Fallback xmlns="">
            <p:sp>
              <p:nvSpPr>
                <p:cNvPr id="52" name="TextBox 51">
                  <a:extLst>
                    <a:ext uri="{FF2B5EF4-FFF2-40B4-BE49-F238E27FC236}">
                      <a16:creationId xmlns:a16="http://schemas.microsoft.com/office/drawing/2014/main" id="{71C9C76F-592A-4830-B026-68E11F09429D}"/>
                    </a:ext>
                  </a:extLst>
                </p:cNvPr>
                <p:cNvSpPr txBox="1">
                  <a:spLocks noRot="1" noChangeAspect="1" noMove="1" noResize="1" noEditPoints="1" noAdjustHandles="1" noChangeArrowheads="1" noChangeShapeType="1" noTextEdit="1"/>
                </p:cNvSpPr>
                <p:nvPr/>
              </p:nvSpPr>
              <p:spPr>
                <a:xfrm>
                  <a:off x="993227" y="5239339"/>
                  <a:ext cx="8197606" cy="461665"/>
                </a:xfrm>
                <a:prstGeom prst="rect">
                  <a:avLst/>
                </a:prstGeom>
                <a:blipFill>
                  <a:blip r:embed="rId3"/>
                  <a:stretch>
                    <a:fillRect l="-1115" t="-10526" b="-28947"/>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6A28ECF-253B-41C3-8624-0A850033DAF1}"/>
                  </a:ext>
                </a:extLst>
              </p:cNvPr>
              <p:cNvSpPr txBox="1"/>
              <p:nvPr/>
            </p:nvSpPr>
            <p:spPr>
              <a:xfrm>
                <a:off x="636678" y="2445439"/>
                <a:ext cx="7870643" cy="3046988"/>
              </a:xfrm>
              <a:prstGeom prst="rect">
                <a:avLst/>
              </a:prstGeom>
              <a:noFill/>
            </p:spPr>
            <p:txBody>
              <a:bodyPr wrap="square" rtlCol="0">
                <a:spAutoFit/>
              </a:bodyPr>
              <a:lstStyle/>
              <a:p>
                <a:r>
                  <a:rPr lang="en-US" sz="2400" dirty="0"/>
                  <a:t>Proof:</a:t>
                </a:r>
              </a:p>
              <a:p>
                <a:pPr marL="446088" indent="-446088"/>
                <a:r>
                  <a:rPr lang="en-US" sz="2400" dirty="0"/>
                  <a:t>1.	Apply Lemma 9.2 to find a sequence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𝑎</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𝑎</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𝑎</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oMath>
                </a14:m>
                <a:r>
                  <a:rPr lang="en-US" sz="2400" dirty="0"/>
                  <a:t> in which every element of </a:t>
                </a:r>
                <a14:m>
                  <m:oMath xmlns:m="http://schemas.openxmlformats.org/officeDocument/2006/math">
                    <m:r>
                      <a:rPr lang="en-US" sz="2400" b="0" i="1" dirty="0" smtClean="0">
                        <a:latin typeface="Cambria Math" panose="02040503050406030204" pitchFamily="18" charset="0"/>
                      </a:rPr>
                      <m:t>𝐴</m:t>
                    </m:r>
                  </m:oMath>
                </a14:m>
                <a:r>
                  <a:rPr lang="en-US" sz="2400" dirty="0"/>
                  <a:t> appears.</a:t>
                </a:r>
              </a:p>
              <a:p>
                <a:pPr marL="446088" indent="-446088"/>
                <a:r>
                  <a:rPr lang="en-SG" sz="2400" dirty="0"/>
                  <a:t>2.	</a:t>
                </a:r>
                <a:r>
                  <a:rPr lang="en-US" sz="2400" dirty="0"/>
                  <a:t>Apply Lemma 9.2 to find a sequence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oMath>
                </a14:m>
                <a:r>
                  <a:rPr lang="en-US" sz="2400" dirty="0"/>
                  <a:t> in which every element of </a:t>
                </a:r>
                <a14:m>
                  <m:oMath xmlns:m="http://schemas.openxmlformats.org/officeDocument/2006/math">
                    <m:r>
                      <a:rPr lang="en-US" sz="2400" b="0" i="1" dirty="0" smtClean="0">
                        <a:latin typeface="Cambria Math" panose="02040503050406030204" pitchFamily="18" charset="0"/>
                      </a:rPr>
                      <m:t>𝐵</m:t>
                    </m:r>
                  </m:oMath>
                </a14:m>
                <a:r>
                  <a:rPr lang="en-US" sz="2400" dirty="0"/>
                  <a:t> appears.</a:t>
                </a:r>
                <a:endParaRPr lang="en-SG" sz="2400" dirty="0"/>
              </a:p>
              <a:p>
                <a:pPr marL="446088" indent="-446088"/>
                <a:r>
                  <a:rPr lang="en-SG" sz="2400" dirty="0"/>
                  <a:t>3.	Then</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oMath>
                </a14:m>
                <a:r>
                  <a:rPr lang="en-SG" sz="2400" dirty="0"/>
                  <a:t> is a sequence in which every element of </a:t>
                </a:r>
                <a14:m>
                  <m:oMath xmlns:m="http://schemas.openxmlformats.org/officeDocument/2006/math">
                    <m:r>
                      <a:rPr lang="en-SG" sz="2400" i="1" dirty="0">
                        <a:latin typeface="Cambria Math" panose="02040503050406030204" pitchFamily="18" charset="0"/>
                      </a:rPr>
                      <m:t>𝐴</m:t>
                    </m:r>
                    <m:r>
                      <a:rPr lang="en-SG"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𝐵</m:t>
                    </m:r>
                  </m:oMath>
                </a14:m>
                <a:r>
                  <a:rPr lang="en-SG" sz="2400" dirty="0"/>
                  <a:t> appears.</a:t>
                </a:r>
              </a:p>
              <a:p>
                <a:pPr marL="446088" indent="-446088"/>
                <a:r>
                  <a:rPr lang="en-SG" sz="2400" dirty="0"/>
                  <a:t>4.	So </a:t>
                </a:r>
                <a14:m>
                  <m:oMath xmlns:m="http://schemas.openxmlformats.org/officeDocument/2006/math">
                    <m:r>
                      <a:rPr lang="en-SG" sz="2400" i="1" dirty="0">
                        <a:latin typeface="Cambria Math" panose="02040503050406030204" pitchFamily="18" charset="0"/>
                      </a:rPr>
                      <m:t>𝐴</m:t>
                    </m:r>
                    <m:r>
                      <a:rPr lang="en-SG"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𝐵</m:t>
                    </m:r>
                  </m:oMath>
                </a14:m>
                <a:r>
                  <a:rPr lang="en-SG" sz="2400" dirty="0"/>
                  <a:t> is countable by Lemma 9.2.</a:t>
                </a:r>
              </a:p>
            </p:txBody>
          </p:sp>
        </mc:Choice>
        <mc:Fallback xmlns="">
          <p:sp>
            <p:nvSpPr>
              <p:cNvPr id="53" name="TextBox 52">
                <a:extLst>
                  <a:ext uri="{FF2B5EF4-FFF2-40B4-BE49-F238E27FC236}">
                    <a16:creationId xmlns:a16="http://schemas.microsoft.com/office/drawing/2014/main" id="{86A28ECF-253B-41C3-8624-0A850033DAF1}"/>
                  </a:ext>
                </a:extLst>
              </p:cNvPr>
              <p:cNvSpPr txBox="1">
                <a:spLocks noRot="1" noChangeAspect="1" noMove="1" noResize="1" noEditPoints="1" noAdjustHandles="1" noChangeArrowheads="1" noChangeShapeType="1" noTextEdit="1"/>
              </p:cNvSpPr>
              <p:nvPr/>
            </p:nvSpPr>
            <p:spPr>
              <a:xfrm>
                <a:off x="636678" y="2445439"/>
                <a:ext cx="7870643" cy="3046988"/>
              </a:xfrm>
              <a:prstGeom prst="rect">
                <a:avLst/>
              </a:prstGeom>
              <a:blipFill>
                <a:blip r:embed="rId4"/>
                <a:stretch>
                  <a:fillRect l="-1161" t="-1600" r="-1238" b="-3600"/>
                </a:stretch>
              </a:blipFill>
            </p:spPr>
            <p:txBody>
              <a:bodyPr/>
              <a:lstStyle/>
              <a:p>
                <a:r>
                  <a:rPr lang="en-SG">
                    <a:noFill/>
                  </a:rPr>
                  <a:t> </a:t>
                </a:r>
              </a:p>
            </p:txBody>
          </p:sp>
        </mc:Fallback>
      </mc:AlternateContent>
      <p:grpSp>
        <p:nvGrpSpPr>
          <p:cNvPr id="23" name="Group 22">
            <a:extLst>
              <a:ext uri="{FF2B5EF4-FFF2-40B4-BE49-F238E27FC236}">
                <a16:creationId xmlns:a16="http://schemas.microsoft.com/office/drawing/2014/main" id="{6C0EDE78-B527-4A6B-A8AC-52C247DA5069}"/>
              </a:ext>
            </a:extLst>
          </p:cNvPr>
          <p:cNvGrpSpPr/>
          <p:nvPr/>
        </p:nvGrpSpPr>
        <p:grpSpPr>
          <a:xfrm>
            <a:off x="369739" y="5572909"/>
            <a:ext cx="7003118" cy="1107614"/>
            <a:chOff x="993228" y="4569959"/>
            <a:chExt cx="6885629" cy="1102337"/>
          </a:xfrm>
        </p:grpSpPr>
        <p:sp>
          <p:nvSpPr>
            <p:cNvPr id="24" name="Rectangle 23">
              <a:extLst>
                <a:ext uri="{FF2B5EF4-FFF2-40B4-BE49-F238E27FC236}">
                  <a16:creationId xmlns:a16="http://schemas.microsoft.com/office/drawing/2014/main" id="{3072ED4B-9B40-4893-9C76-43141125C17D}"/>
                </a:ext>
              </a:extLst>
            </p:cNvPr>
            <p:cNvSpPr/>
            <p:nvPr/>
          </p:nvSpPr>
          <p:spPr>
            <a:xfrm>
              <a:off x="993229" y="4598518"/>
              <a:ext cx="6791096" cy="107377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Rectangle 24">
              <a:extLst>
                <a:ext uri="{FF2B5EF4-FFF2-40B4-BE49-F238E27FC236}">
                  <a16:creationId xmlns:a16="http://schemas.microsoft.com/office/drawing/2014/main" id="{5B4B4E64-4E94-4E66-8424-F4A3D93D2EE0}"/>
                </a:ext>
              </a:extLst>
            </p:cNvPr>
            <p:cNvSpPr/>
            <p:nvPr/>
          </p:nvSpPr>
          <p:spPr>
            <a:xfrm>
              <a:off x="993228" y="4598517"/>
              <a:ext cx="6812710" cy="36926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TextBox 25">
              <a:extLst>
                <a:ext uri="{FF2B5EF4-FFF2-40B4-BE49-F238E27FC236}">
                  <a16:creationId xmlns:a16="http://schemas.microsoft.com/office/drawing/2014/main" id="{E5110B07-42BD-4EBC-B25F-A477B40E7F9D}"/>
                </a:ext>
              </a:extLst>
            </p:cNvPr>
            <p:cNvSpPr txBox="1"/>
            <p:nvPr/>
          </p:nvSpPr>
          <p:spPr>
            <a:xfrm>
              <a:off x="1109374" y="4569959"/>
              <a:ext cx="4434703" cy="397822"/>
            </a:xfrm>
            <a:prstGeom prst="rect">
              <a:avLst/>
            </a:prstGeom>
            <a:noFill/>
          </p:spPr>
          <p:txBody>
            <a:bodyPr wrap="square" rtlCol="0">
              <a:spAutoFit/>
            </a:bodyPr>
            <a:lstStyle/>
            <a:p>
              <a:r>
                <a:rPr lang="en-SG" sz="2000" dirty="0">
                  <a:solidFill>
                    <a:schemeClr val="bg1"/>
                  </a:solidFill>
                </a:rPr>
                <a:t>Lemma 9.2: Countability via Sequence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86B1E22-2ED0-4F40-BF3D-63D789B2A19A}"/>
                    </a:ext>
                  </a:extLst>
                </p:cNvPr>
                <p:cNvSpPr txBox="1"/>
                <p:nvPr/>
              </p:nvSpPr>
              <p:spPr>
                <a:xfrm>
                  <a:off x="1087762" y="4967782"/>
                  <a:ext cx="6791095" cy="704514"/>
                </a:xfrm>
                <a:prstGeom prst="rect">
                  <a:avLst/>
                </a:prstGeom>
                <a:noFill/>
              </p:spPr>
              <p:txBody>
                <a:bodyPr wrap="square" rtlCol="0">
                  <a:spAutoFit/>
                </a:bodyPr>
                <a:lstStyle/>
                <a:p>
                  <a:pPr>
                    <a:spcAft>
                      <a:spcPts val="600"/>
                    </a:spcAft>
                  </a:pPr>
                  <a:r>
                    <a:rPr lang="en-US" sz="2000" dirty="0"/>
                    <a:t>An infinite set </a:t>
                  </a:r>
                  <a14:m>
                    <m:oMath xmlns:m="http://schemas.openxmlformats.org/officeDocument/2006/math">
                      <m:r>
                        <a:rPr lang="en-US" sz="2000" i="1" dirty="0" smtClean="0">
                          <a:latin typeface="Cambria Math" panose="02040503050406030204" pitchFamily="18" charset="0"/>
                        </a:rPr>
                        <m:t>𝐵</m:t>
                      </m:r>
                    </m:oMath>
                  </a14:m>
                  <a:r>
                    <a:rPr lang="en-US" sz="2000" dirty="0"/>
                    <a:t> is countable if and only if there is a sequence </a:t>
                  </a:r>
                  <a14:m>
                    <m:oMath xmlns:m="http://schemas.openxmlformats.org/officeDocument/2006/math">
                      <m:sSub>
                        <m:sSubPr>
                          <m:ctrlPr>
                            <a:rPr lang="en-US" sz="2000" i="1" smtClean="0">
                              <a:latin typeface="Cambria Math" panose="02040503050406030204" pitchFamily="18" charset="0"/>
                            </a:rPr>
                          </m:ctrlPr>
                        </m:sSubPr>
                        <m:e>
                          <m:r>
                            <a:rPr lang="en-SG" sz="2000" b="0" i="1" smtClean="0">
                              <a:latin typeface="Cambria Math" panose="02040503050406030204" pitchFamily="18" charset="0"/>
                            </a:rPr>
                            <m:t>𝑏</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SG" sz="2000" b="0" i="1" smtClean="0">
                              <a:latin typeface="Cambria Math" panose="02040503050406030204" pitchFamily="18" charset="0"/>
                            </a:rPr>
                            <m:t>𝑏</m:t>
                          </m:r>
                        </m:e>
                        <m:sub>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SG" sz="2000" b="0" i="1" smtClean="0">
                              <a:latin typeface="Cambria Math" panose="02040503050406030204" pitchFamily="18" charset="0"/>
                            </a:rPr>
                            <m:t>𝑏</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oMath>
                  </a14:m>
                  <a:r>
                    <a:rPr lang="en-US" sz="2000" dirty="0"/>
                    <a:t> in which every element of </a:t>
                  </a:r>
                  <a14:m>
                    <m:oMath xmlns:m="http://schemas.openxmlformats.org/officeDocument/2006/math">
                      <m:r>
                        <a:rPr lang="en-US" sz="2000" i="1" dirty="0" smtClean="0">
                          <a:latin typeface="Cambria Math" panose="02040503050406030204" pitchFamily="18" charset="0"/>
                        </a:rPr>
                        <m:t>𝐵</m:t>
                      </m:r>
                    </m:oMath>
                  </a14:m>
                  <a:r>
                    <a:rPr lang="en-US" sz="2000" dirty="0"/>
                    <a:t> appears. </a:t>
                  </a:r>
                  <a:endParaRPr lang="en-SG" sz="2000" dirty="0"/>
                </a:p>
              </p:txBody>
            </p:sp>
          </mc:Choice>
          <mc:Fallback xmlns="">
            <p:sp>
              <p:nvSpPr>
                <p:cNvPr id="39" name="TextBox 38">
                  <a:extLst>
                    <a:ext uri="{FF2B5EF4-FFF2-40B4-BE49-F238E27FC236}">
                      <a16:creationId xmlns:a16="http://schemas.microsoft.com/office/drawing/2014/main" id="{E86B1E22-2ED0-4F40-BF3D-63D789B2A19A}"/>
                    </a:ext>
                  </a:extLst>
                </p:cNvPr>
                <p:cNvSpPr txBox="1">
                  <a:spLocks noRot="1" noChangeAspect="1" noMove="1" noResize="1" noEditPoints="1" noAdjustHandles="1" noChangeArrowheads="1" noChangeShapeType="1" noTextEdit="1"/>
                </p:cNvSpPr>
                <p:nvPr/>
              </p:nvSpPr>
              <p:spPr>
                <a:xfrm>
                  <a:off x="1087762" y="4967782"/>
                  <a:ext cx="6791095" cy="704514"/>
                </a:xfrm>
                <a:prstGeom prst="rect">
                  <a:avLst/>
                </a:prstGeom>
                <a:blipFill>
                  <a:blip r:embed="rId5"/>
                  <a:stretch>
                    <a:fillRect l="-883" t="-5172" b="-14655"/>
                  </a:stretch>
                </a:blipFill>
              </p:spPr>
              <p:txBody>
                <a:bodyPr/>
                <a:lstStyle/>
                <a:p>
                  <a:r>
                    <a:rPr lang="en-SG">
                      <a:noFill/>
                    </a:rPr>
                    <a:t> </a:t>
                  </a:r>
                </a:p>
              </p:txBody>
            </p:sp>
          </mc:Fallback>
        </mc:AlternateContent>
      </p:grpSp>
      <p:sp>
        <p:nvSpPr>
          <p:cNvPr id="40" name="Oval 39">
            <a:extLst>
              <a:ext uri="{FF2B5EF4-FFF2-40B4-BE49-F238E27FC236}">
                <a16:creationId xmlns:a16="http://schemas.microsoft.com/office/drawing/2014/main" id="{35A02DF2-87BB-4D42-8229-63B47DFE498E}"/>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2D858A64-32D0-4AAA-A42D-DD1908F78E6A}"/>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0928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xEl>
                                              <p:pRg st="0" end="0"/>
                                            </p:txEl>
                                          </p:spTgt>
                                        </p:tgtEl>
                                        <p:attrNameLst>
                                          <p:attrName>style.visibility</p:attrName>
                                        </p:attrNameLst>
                                      </p:cBhvr>
                                      <p:to>
                                        <p:strVal val="visible"/>
                                      </p:to>
                                    </p:set>
                                    <p:animEffect transition="in" filter="dissolve">
                                      <p:cBhvr>
                                        <p:cTn id="12" dur="500"/>
                                        <p:tgtEl>
                                          <p:spTgt spid="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
                                            <p:txEl>
                                              <p:pRg st="1" end="1"/>
                                            </p:txEl>
                                          </p:spTgt>
                                        </p:tgtEl>
                                        <p:attrNameLst>
                                          <p:attrName>style.visibility</p:attrName>
                                        </p:attrNameLst>
                                      </p:cBhvr>
                                      <p:to>
                                        <p:strVal val="visible"/>
                                      </p:to>
                                    </p:set>
                                    <p:animEffect transition="in" filter="dissolve">
                                      <p:cBhvr>
                                        <p:cTn id="17" dur="500"/>
                                        <p:tgtEl>
                                          <p:spTgt spid="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
                                            <p:txEl>
                                              <p:pRg st="2" end="2"/>
                                            </p:txEl>
                                          </p:spTgt>
                                        </p:tgtEl>
                                        <p:attrNameLst>
                                          <p:attrName>style.visibility</p:attrName>
                                        </p:attrNameLst>
                                      </p:cBhvr>
                                      <p:to>
                                        <p:strVal val="visible"/>
                                      </p:to>
                                    </p:set>
                                    <p:animEffect transition="in" filter="dissolve">
                                      <p:cBhvr>
                                        <p:cTn id="22" dur="500"/>
                                        <p:tgtEl>
                                          <p:spTgt spid="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3">
                                            <p:txEl>
                                              <p:pRg st="3" end="3"/>
                                            </p:txEl>
                                          </p:spTgt>
                                        </p:tgtEl>
                                        <p:attrNameLst>
                                          <p:attrName>style.visibility</p:attrName>
                                        </p:attrNameLst>
                                      </p:cBhvr>
                                      <p:to>
                                        <p:strVal val="visible"/>
                                      </p:to>
                                    </p:set>
                                    <p:animEffect transition="in" filter="dissolve">
                                      <p:cBhvr>
                                        <p:cTn id="27" dur="500"/>
                                        <p:tgtEl>
                                          <p:spTgt spid="5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3">
                                            <p:txEl>
                                              <p:pRg st="4" end="4"/>
                                            </p:txEl>
                                          </p:spTgt>
                                        </p:tgtEl>
                                        <p:attrNameLst>
                                          <p:attrName>style.visibility</p:attrName>
                                        </p:attrNameLst>
                                      </p:cBhvr>
                                      <p:to>
                                        <p:strVal val="visible"/>
                                      </p:to>
                                    </p:set>
                                    <p:animEffect transition="in" filter="dissolve">
                                      <p:cBhvr>
                                        <p:cTn id="32" dur="500"/>
                                        <p:tgtEl>
                                          <p:spTgt spid="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bldLvl="2"/>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7500" algn="l"/>
                <a:tab pos="6543675" algn="l"/>
              </a:tabLst>
            </a:pPr>
            <a:r>
              <a:rPr lang="en-SG" sz="900" dirty="0">
                <a:solidFill>
                  <a:schemeClr val="bg1"/>
                </a:solidFill>
              </a:rPr>
              <a:t>	</a:t>
            </a:r>
            <a:r>
              <a:rPr lang="en-SG" sz="1200" dirty="0">
                <a:solidFill>
                  <a:schemeClr val="bg1"/>
                </a:solidFill>
              </a:rPr>
              <a:t> Cardinality	</a:t>
            </a:r>
            <a:r>
              <a:rPr lang="en-SG" sz="1200" b="1" dirty="0">
                <a:solidFill>
                  <a:schemeClr val="accent4">
                    <a:lumMod val="20000"/>
                    <a:lumOff val="80000"/>
                  </a:schemeClr>
                </a:solidFill>
              </a:rPr>
              <a:t> </a:t>
            </a:r>
            <a:r>
              <a:rPr lang="en-SG" sz="1200" dirty="0">
                <a:solidFill>
                  <a:schemeClr val="bg1"/>
                </a:solidFill>
              </a:rPr>
              <a:t>Countably Infinite	Countability via Sequences	</a:t>
            </a:r>
            <a:r>
              <a:rPr lang="en-SG" sz="1200" b="1" dirty="0">
                <a:solidFill>
                  <a:schemeClr val="accent4">
                    <a:lumMod val="40000"/>
                    <a:lumOff val="60000"/>
                  </a:schemeClr>
                </a:solidFill>
              </a:rPr>
              <a:t>Larger Infinities</a:t>
            </a:r>
            <a:endParaRPr lang="en-SG" sz="1050" b="1" dirty="0">
              <a:solidFill>
                <a:schemeClr val="accent4">
                  <a:lumMod val="40000"/>
                  <a:lumOff val="60000"/>
                </a:schemeClr>
              </a:solidFill>
            </a:endParaRPr>
          </a:p>
        </p:txBody>
      </p:sp>
      <mc:AlternateContent xmlns:mc="http://schemas.openxmlformats.org/markup-compatibility/2006" xmlns:a14="http://schemas.microsoft.com/office/drawing/2010/main">
        <mc:Choice Requires="a14">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Larger Infinities: Cardinality of </a:t>
                </a:r>
                <a14:m>
                  <m:oMath xmlns:m="http://schemas.openxmlformats.org/officeDocument/2006/math">
                    <m:r>
                      <a:rPr lang="en-SG" sz="1400" i="1" smtClean="0">
                        <a:solidFill>
                          <a:schemeClr val="bg1"/>
                        </a:solidFill>
                        <a:latin typeface="Cambria Math" panose="02040503050406030204" pitchFamily="18" charset="0"/>
                        <a:ea typeface="Cambria Math" panose="02040503050406030204" pitchFamily="18" charset="0"/>
                      </a:rPr>
                      <m:t>ℝ</m:t>
                    </m:r>
                  </m:oMath>
                </a14:m>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SG">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mc:AlternateContent xmlns:mc="http://schemas.openxmlformats.org/markup-compatibility/2006" xmlns:a14="http://schemas.microsoft.com/office/drawing/2010/main">
        <mc:Choice Requires="a14">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9.4.2 Cardinality of </a:t>
                </a:r>
                <a14:m>
                  <m:oMath xmlns:m="http://schemas.openxmlformats.org/officeDocument/2006/math">
                    <m:r>
                      <a:rPr lang="en-SG" sz="2800" i="1" smtClean="0">
                        <a:solidFill>
                          <a:schemeClr val="bg1"/>
                        </a:solidFill>
                        <a:latin typeface="Cambria Math" panose="02040503050406030204" pitchFamily="18" charset="0"/>
                        <a:ea typeface="Cambria Math" panose="02040503050406030204" pitchFamily="18" charset="0"/>
                      </a:rPr>
                      <m:t>ℝ</m:t>
                    </m:r>
                  </m:oMath>
                </a14:m>
                <a:endParaRPr lang="en-SG" sz="2000" dirty="0">
                  <a:solidFill>
                    <a:schemeClr val="bg1"/>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0" y="784038"/>
                <a:ext cx="9144000" cy="611060"/>
              </a:xfrm>
              <a:prstGeom prst="rect">
                <a:avLst/>
              </a:prstGeom>
              <a:blipFill>
                <a:blip r:embed="rId4"/>
                <a:stretch>
                  <a:fillRect t="-10000" b="-14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7E80EE1-B28B-418B-BB0E-A26A52244A04}"/>
                  </a:ext>
                </a:extLst>
              </p:cNvPr>
              <p:cNvSpPr txBox="1"/>
              <p:nvPr/>
            </p:nvSpPr>
            <p:spPr>
              <a:xfrm>
                <a:off x="371281" y="1418142"/>
                <a:ext cx="8290746" cy="523220"/>
              </a:xfrm>
              <a:prstGeom prst="rect">
                <a:avLst/>
              </a:prstGeom>
              <a:noFill/>
              <a:ln>
                <a:noFill/>
              </a:ln>
            </p:spPr>
            <p:txBody>
              <a:bodyPr wrap="square" rtlCol="0">
                <a:spAutoFit/>
              </a:bodyPr>
              <a:lstStyle/>
              <a:p>
                <a:pPr>
                  <a:spcAft>
                    <a:spcPts val="600"/>
                  </a:spcAft>
                </a:pPr>
                <a:r>
                  <a:rPr lang="en-US" altLang="en-US" sz="2800" dirty="0">
                    <a:solidFill>
                      <a:schemeClr val="accent2">
                        <a:lumMod val="50000"/>
                      </a:schemeClr>
                    </a:solidFill>
                  </a:rPr>
                  <a:t>Example #5: </a:t>
                </a:r>
                <a:r>
                  <a:rPr lang="en-SG" altLang="en-US" sz="2800" dirty="0"/>
                  <a:t>Show that </a:t>
                </a:r>
                <a14:m>
                  <m:oMath xmlns:m="http://schemas.openxmlformats.org/officeDocument/2006/math">
                    <m:d>
                      <m:dPr>
                        <m:begChr m:val="|"/>
                        <m:endChr m:val="|"/>
                        <m:ctrlPr>
                          <a:rPr lang="en-SG" altLang="en-US" sz="2800" b="0" i="1" smtClean="0">
                            <a:latin typeface="Cambria Math" panose="02040503050406030204" pitchFamily="18" charset="0"/>
                            <a:ea typeface="Cambria Math" panose="02040503050406030204" pitchFamily="18" charset="0"/>
                          </a:rPr>
                        </m:ctrlPr>
                      </m:dPr>
                      <m:e>
                        <m:r>
                          <a:rPr lang="en-SG" altLang="en-US" sz="2800" i="1" smtClean="0">
                            <a:latin typeface="Cambria Math" panose="02040503050406030204" pitchFamily="18" charset="0"/>
                            <a:ea typeface="Cambria Math" panose="02040503050406030204" pitchFamily="18" charset="0"/>
                          </a:rPr>
                          <m:t>ℝ</m:t>
                        </m:r>
                      </m:e>
                    </m:d>
                    <m:r>
                      <a:rPr lang="en-SG" altLang="en-US" sz="2800" b="0" i="1" smtClean="0">
                        <a:latin typeface="Cambria Math" panose="02040503050406030204" pitchFamily="18" charset="0"/>
                        <a:ea typeface="Cambria Math" panose="02040503050406030204" pitchFamily="18" charset="0"/>
                      </a:rPr>
                      <m:t>=|(0,1)|</m:t>
                    </m:r>
                  </m:oMath>
                </a14:m>
                <a:r>
                  <a:rPr lang="en-SG" altLang="en-US" sz="2800" dirty="0"/>
                  <a:t>. </a:t>
                </a:r>
              </a:p>
            </p:txBody>
          </p:sp>
        </mc:Choice>
        <mc:Fallback xmlns="">
          <p:sp>
            <p:nvSpPr>
              <p:cNvPr id="41" name="TextBox 40">
                <a:extLst>
                  <a:ext uri="{FF2B5EF4-FFF2-40B4-BE49-F238E27FC236}">
                    <a16:creationId xmlns:a16="http://schemas.microsoft.com/office/drawing/2014/main" id="{F7E80EE1-B28B-418B-BB0E-A26A52244A04}"/>
                  </a:ext>
                </a:extLst>
              </p:cNvPr>
              <p:cNvSpPr txBox="1">
                <a:spLocks noRot="1" noChangeAspect="1" noMove="1" noResize="1" noEditPoints="1" noAdjustHandles="1" noChangeArrowheads="1" noChangeShapeType="1" noTextEdit="1"/>
              </p:cNvSpPr>
              <p:nvPr/>
            </p:nvSpPr>
            <p:spPr>
              <a:xfrm>
                <a:off x="371281" y="1418142"/>
                <a:ext cx="8290746" cy="523220"/>
              </a:xfrm>
              <a:prstGeom prst="rect">
                <a:avLst/>
              </a:prstGeom>
              <a:blipFill>
                <a:blip r:embed="rId5"/>
                <a:stretch>
                  <a:fillRect l="-1544" t="-11765" b="-34118"/>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53AB1C1-936A-4CB6-BAA7-34FC91105815}"/>
                  </a:ext>
                </a:extLst>
              </p:cNvPr>
              <p:cNvSpPr txBox="1"/>
              <p:nvPr/>
            </p:nvSpPr>
            <p:spPr>
              <a:xfrm>
                <a:off x="321853" y="1956813"/>
                <a:ext cx="6350408" cy="903666"/>
              </a:xfrm>
              <a:prstGeom prst="rect">
                <a:avLst/>
              </a:prstGeom>
              <a:solidFill>
                <a:schemeClr val="accent4">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Let </a:t>
                </a:r>
                <a14:m>
                  <m:oMath xmlns:m="http://schemas.openxmlformats.org/officeDocument/2006/math">
                    <m:r>
                      <a:rPr lang="en-SG" altLang="en-US" sz="2400" b="0" i="1" smtClean="0">
                        <a:latin typeface="Cambria Math" panose="02040503050406030204" pitchFamily="18" charset="0"/>
                      </a:rPr>
                      <m:t>𝑆</m:t>
                    </m:r>
                    <m:r>
                      <a:rPr lang="en-SG" altLang="en-US" sz="2400" b="0" i="1" smtClean="0">
                        <a:latin typeface="Cambria Math" panose="02040503050406030204" pitchFamily="18" charset="0"/>
                      </a:rPr>
                      <m:t>=(0,1)</m:t>
                    </m:r>
                  </m:oMath>
                </a14:m>
                <a:r>
                  <a:rPr lang="en-US" altLang="en-US" sz="2400" dirty="0"/>
                  <a:t>, that is, </a:t>
                </a:r>
                <a14:m>
                  <m:oMath xmlns:m="http://schemas.openxmlformats.org/officeDocument/2006/math">
                    <m:r>
                      <a:rPr lang="en-SG" altLang="en-US" sz="2400" b="0" i="1" smtClean="0">
                        <a:latin typeface="Cambria Math" panose="02040503050406030204" pitchFamily="18" charset="0"/>
                      </a:rPr>
                      <m:t>𝑆</m:t>
                    </m:r>
                    <m:r>
                      <a:rPr lang="en-SG" altLang="en-US" sz="2400" b="0" i="1" smtClean="0">
                        <a:latin typeface="Cambria Math" panose="02040503050406030204" pitchFamily="18" charset="0"/>
                      </a:rPr>
                      <m:t>=</m:t>
                    </m:r>
                    <m:d>
                      <m:dPr>
                        <m:begChr m:val="{"/>
                        <m:endChr m:val="}"/>
                        <m:ctrlPr>
                          <a:rPr lang="en-SG" altLang="en-US" sz="2400" b="0" i="1" smtClean="0">
                            <a:latin typeface="Cambria Math" panose="02040503050406030204" pitchFamily="18" charset="0"/>
                          </a:rPr>
                        </m:ctrlPr>
                      </m:dPr>
                      <m:e>
                        <m:r>
                          <a:rPr lang="en-SG" altLang="en-US" sz="2400" b="0" i="1" smtClean="0">
                            <a:latin typeface="Cambria Math" panose="02040503050406030204" pitchFamily="18" charset="0"/>
                          </a:rPr>
                          <m:t>𝑥</m:t>
                        </m:r>
                        <m:r>
                          <a:rPr lang="en-SG" altLang="en-US" sz="2400" b="0" i="1" smtClean="0">
                            <a:latin typeface="Cambria Math" panose="02040503050406030204" pitchFamily="18" charset="0"/>
                            <a:ea typeface="Cambria Math" panose="02040503050406030204" pitchFamily="18" charset="0"/>
                          </a:rPr>
                          <m:t>∈</m:t>
                        </m:r>
                        <m:r>
                          <a:rPr lang="en-SG" altLang="en-US" sz="2400" b="0" i="1" smtClean="0">
                            <a:latin typeface="Cambria Math" panose="02040503050406030204" pitchFamily="18" charset="0"/>
                            <a:ea typeface="Cambria Math" panose="02040503050406030204" pitchFamily="18" charset="0"/>
                          </a:rPr>
                          <m:t>ℝ</m:t>
                        </m:r>
                        <m:r>
                          <a:rPr lang="en-SG" altLang="en-US" sz="2400" b="0" i="1" smtClean="0">
                            <a:latin typeface="Cambria Math" panose="02040503050406030204" pitchFamily="18" charset="0"/>
                            <a:ea typeface="Cambria Math" panose="02040503050406030204" pitchFamily="18" charset="0"/>
                          </a:rPr>
                          <m:t> | 0&lt;</m:t>
                        </m:r>
                        <m:r>
                          <a:rPr lang="en-SG" altLang="en-US" sz="2400" b="0" i="1" smtClean="0">
                            <a:latin typeface="Cambria Math" panose="02040503050406030204" pitchFamily="18" charset="0"/>
                            <a:ea typeface="Cambria Math" panose="02040503050406030204" pitchFamily="18" charset="0"/>
                          </a:rPr>
                          <m:t>𝑥</m:t>
                        </m:r>
                        <m:r>
                          <a:rPr lang="en-SG" altLang="en-US" sz="2400" b="0" i="1" smtClean="0">
                            <a:latin typeface="Cambria Math" panose="02040503050406030204" pitchFamily="18" charset="0"/>
                            <a:ea typeface="Cambria Math" panose="02040503050406030204" pitchFamily="18" charset="0"/>
                          </a:rPr>
                          <m:t>&lt;1 </m:t>
                        </m:r>
                      </m:e>
                    </m:d>
                  </m:oMath>
                </a14:m>
                <a:r>
                  <a:rPr lang="en-US" altLang="en-US" sz="2400" dirty="0"/>
                  <a:t>.</a:t>
                </a:r>
              </a:p>
              <a:p>
                <a:pPr>
                  <a:spcAft>
                    <a:spcPts val="600"/>
                  </a:spcAft>
                  <a:tabLst>
                    <a:tab pos="457200" algn="l"/>
                    <a:tab pos="1371600" algn="l"/>
                    <a:tab pos="1547813" algn="l"/>
                  </a:tabLst>
                </a:pPr>
                <a:r>
                  <a:rPr lang="en-US" altLang="en-US" sz="2400" dirty="0"/>
                  <a:t>Imagine picking up </a:t>
                </a:r>
                <a14:m>
                  <m:oMath xmlns:m="http://schemas.openxmlformats.org/officeDocument/2006/math">
                    <m:r>
                      <a:rPr lang="en-US" altLang="en-US" sz="2400" i="1" dirty="0" smtClean="0">
                        <a:latin typeface="Cambria Math" panose="02040503050406030204" pitchFamily="18" charset="0"/>
                      </a:rPr>
                      <m:t>𝑆</m:t>
                    </m:r>
                  </m:oMath>
                </a14:m>
                <a:r>
                  <a:rPr lang="en-US" altLang="en-US" sz="2400" dirty="0"/>
                  <a:t> and bending it into a circle:</a:t>
                </a:r>
              </a:p>
            </p:txBody>
          </p:sp>
        </mc:Choice>
        <mc:Fallback xmlns="">
          <p:sp>
            <p:nvSpPr>
              <p:cNvPr id="42" name="TextBox 41">
                <a:extLst>
                  <a:ext uri="{FF2B5EF4-FFF2-40B4-BE49-F238E27FC236}">
                    <a16:creationId xmlns:a16="http://schemas.microsoft.com/office/drawing/2014/main" id="{E53AB1C1-936A-4CB6-BAA7-34FC91105815}"/>
                  </a:ext>
                </a:extLst>
              </p:cNvPr>
              <p:cNvSpPr txBox="1">
                <a:spLocks noRot="1" noChangeAspect="1" noMove="1" noResize="1" noEditPoints="1" noAdjustHandles="1" noChangeArrowheads="1" noChangeShapeType="1" noTextEdit="1"/>
              </p:cNvSpPr>
              <p:nvPr/>
            </p:nvSpPr>
            <p:spPr>
              <a:xfrm>
                <a:off x="321853" y="1956813"/>
                <a:ext cx="6350408" cy="903666"/>
              </a:xfrm>
              <a:prstGeom prst="rect">
                <a:avLst/>
              </a:prstGeom>
              <a:blipFill>
                <a:blip r:embed="rId6"/>
                <a:stretch>
                  <a:fillRect l="-1536" t="-5405" b="-14865"/>
                </a:stretch>
              </a:blipFill>
              <a:ln>
                <a:noFill/>
              </a:ln>
            </p:spPr>
            <p:txBody>
              <a:bodyPr/>
              <a:lstStyle/>
              <a:p>
                <a:r>
                  <a:rPr lang="en-US">
                    <a:noFill/>
                  </a:rPr>
                  <a:t> </a:t>
                </a:r>
              </a:p>
            </p:txBody>
          </p:sp>
        </mc:Fallback>
      </mc:AlternateContent>
      <p:pic>
        <p:nvPicPr>
          <p:cNvPr id="43" name="Picture 3">
            <a:extLst>
              <a:ext uri="{FF2B5EF4-FFF2-40B4-BE49-F238E27FC236}">
                <a16:creationId xmlns:a16="http://schemas.microsoft.com/office/drawing/2014/main" id="{5D441F55-2AF1-4808-B778-39C1B7D4B1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02516" y="1630693"/>
            <a:ext cx="2149885" cy="215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8EFEBE2-ECE3-48D4-AD8E-C4BDB1E3039C}"/>
                  </a:ext>
                </a:extLst>
              </p:cNvPr>
              <p:cNvSpPr txBox="1"/>
              <p:nvPr/>
            </p:nvSpPr>
            <p:spPr>
              <a:xfrm>
                <a:off x="321853" y="2924657"/>
                <a:ext cx="6350408" cy="1646605"/>
              </a:xfrm>
              <a:prstGeom prst="rect">
                <a:avLst/>
              </a:prstGeom>
              <a:solidFill>
                <a:schemeClr val="accent2">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SG" altLang="en-US" sz="2400" dirty="0"/>
                  <a:t>Define a function </a:t>
                </a:r>
                <a14:m>
                  <m:oMath xmlns:m="http://schemas.openxmlformats.org/officeDocument/2006/math">
                    <m:r>
                      <a:rPr lang="en-SG" altLang="en-US" sz="2400" b="0" i="1" smtClean="0">
                        <a:latin typeface="Cambria Math" panose="02040503050406030204" pitchFamily="18" charset="0"/>
                      </a:rPr>
                      <m:t>𝐹</m:t>
                    </m:r>
                    <m:r>
                      <a:rPr lang="en-SG" altLang="en-US" sz="2400" b="0" i="1" smtClean="0">
                        <a:latin typeface="Cambria Math" panose="02040503050406030204" pitchFamily="18" charset="0"/>
                      </a:rPr>
                      <m:t>:</m:t>
                    </m:r>
                    <m:r>
                      <a:rPr lang="en-SG" altLang="en-US" sz="2400" b="0" i="1" smtClean="0">
                        <a:latin typeface="Cambria Math" panose="02040503050406030204" pitchFamily="18" charset="0"/>
                      </a:rPr>
                      <m:t>𝑆</m:t>
                    </m:r>
                    <m:r>
                      <a:rPr lang="en-SG" altLang="en-US" sz="2400" b="0" i="1" smtClean="0">
                        <a:latin typeface="Cambria Math" panose="02040503050406030204" pitchFamily="18" charset="0"/>
                        <a:ea typeface="Cambria Math" panose="02040503050406030204" pitchFamily="18" charset="0"/>
                      </a:rPr>
                      <m:t>→</m:t>
                    </m:r>
                    <m:r>
                      <a:rPr lang="en-SG" altLang="en-US" sz="2400" b="0" i="1" smtClean="0">
                        <a:latin typeface="Cambria Math" panose="02040503050406030204" pitchFamily="18" charset="0"/>
                        <a:ea typeface="Cambria Math" panose="02040503050406030204" pitchFamily="18" charset="0"/>
                      </a:rPr>
                      <m:t>ℝ</m:t>
                    </m:r>
                  </m:oMath>
                </a14:m>
                <a:r>
                  <a:rPr lang="en-US" altLang="en-US" sz="2400" dirty="0"/>
                  <a:t> as follows:</a:t>
                </a:r>
              </a:p>
              <a:p>
                <a:pPr>
                  <a:spcAft>
                    <a:spcPts val="600"/>
                  </a:spcAft>
                  <a:tabLst>
                    <a:tab pos="457200" algn="l"/>
                    <a:tab pos="1371600" algn="l"/>
                    <a:tab pos="1547813" algn="l"/>
                  </a:tabLst>
                </a:pPr>
                <a:r>
                  <a:rPr lang="en-US" altLang="en-US" sz="2400" dirty="0"/>
                  <a:t>Draw a number line and place the interval, </a:t>
                </a:r>
                <a14:m>
                  <m:oMath xmlns:m="http://schemas.openxmlformats.org/officeDocument/2006/math">
                    <m:r>
                      <a:rPr lang="en-US" altLang="en-US" sz="2400" i="1" dirty="0" smtClean="0">
                        <a:latin typeface="Cambria Math" panose="02040503050406030204" pitchFamily="18" charset="0"/>
                      </a:rPr>
                      <m:t>𝑆</m:t>
                    </m:r>
                  </m:oMath>
                </a14:m>
                <a:r>
                  <a:rPr lang="en-US" altLang="en-US" sz="2400" dirty="0"/>
                  <a:t>, bent into a circle as shown above, tangent to the line above the point 0, as shown below. </a:t>
                </a:r>
              </a:p>
            </p:txBody>
          </p:sp>
        </mc:Choice>
        <mc:Fallback xmlns="">
          <p:sp>
            <p:nvSpPr>
              <p:cNvPr id="44" name="TextBox 43">
                <a:extLst>
                  <a:ext uri="{FF2B5EF4-FFF2-40B4-BE49-F238E27FC236}">
                    <a16:creationId xmlns:a16="http://schemas.microsoft.com/office/drawing/2014/main" id="{D8EFEBE2-ECE3-48D4-AD8E-C4BDB1E3039C}"/>
                  </a:ext>
                </a:extLst>
              </p:cNvPr>
              <p:cNvSpPr txBox="1">
                <a:spLocks noRot="1" noChangeAspect="1" noMove="1" noResize="1" noEditPoints="1" noAdjustHandles="1" noChangeArrowheads="1" noChangeShapeType="1" noTextEdit="1"/>
              </p:cNvSpPr>
              <p:nvPr/>
            </p:nvSpPr>
            <p:spPr>
              <a:xfrm>
                <a:off x="321853" y="2924657"/>
                <a:ext cx="6350408" cy="1646605"/>
              </a:xfrm>
              <a:prstGeom prst="rect">
                <a:avLst/>
              </a:prstGeom>
              <a:blipFill>
                <a:blip r:embed="rId8"/>
                <a:stretch>
                  <a:fillRect l="-1536" t="-2963" b="-7407"/>
                </a:stretch>
              </a:blipFill>
              <a:ln>
                <a:noFill/>
              </a:ln>
            </p:spPr>
            <p:txBody>
              <a:bodyPr/>
              <a:lstStyle/>
              <a:p>
                <a:r>
                  <a:rPr lang="en-US">
                    <a:noFill/>
                  </a:rPr>
                  <a:t> </a:t>
                </a:r>
              </a:p>
            </p:txBody>
          </p:sp>
        </mc:Fallback>
      </mc:AlternateContent>
      <p:pic>
        <p:nvPicPr>
          <p:cNvPr id="3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9330" y="4571263"/>
            <a:ext cx="4613965" cy="2150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Oval 37">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7066FE0D-E39C-4F4D-A388-65D4239DF5AE}"/>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a:extLst>
              <a:ext uri="{FF2B5EF4-FFF2-40B4-BE49-F238E27FC236}">
                <a16:creationId xmlns:a16="http://schemas.microsoft.com/office/drawing/2014/main" id="{41FF6DC8-6919-450B-A497-C0999EBD0C5B}"/>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C2E3AD0B-1887-466A-A793-5D3F85BDDEC5}"/>
              </a:ext>
            </a:extLst>
          </p:cNvPr>
          <p:cNvSpPr/>
          <p:nvPr/>
        </p:nvSpPr>
        <p:spPr>
          <a:xfrm>
            <a:off x="6844810"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C2E12780-D628-4DE5-84E2-3F9165709D46}"/>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524C9BB5-696A-4DF5-BA62-42FDB1C87E6C}"/>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63A599EF-B03E-4537-82E2-E5B722BE664A}"/>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2B775F91-8060-4695-81DD-83D9486D81D1}"/>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9D93E6B3-D456-4747-8254-B3C695B3502C}"/>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BBC8EC7E-4232-4A30-BCE7-E0807D36E8AC}"/>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2F084E7E-5FAA-4FF9-ACF8-396365105FFD}"/>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6B1D3434-9C43-4BC4-8C42-5CCCFBC3A827}"/>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0523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dissolve">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7500" algn="l"/>
                <a:tab pos="6543675" algn="l"/>
              </a:tabLst>
            </a:pPr>
            <a:r>
              <a:rPr lang="en-SG" sz="900" dirty="0">
                <a:solidFill>
                  <a:schemeClr val="bg1"/>
                </a:solidFill>
              </a:rPr>
              <a:t>	</a:t>
            </a:r>
            <a:r>
              <a:rPr lang="en-SG" sz="1200" dirty="0">
                <a:solidFill>
                  <a:schemeClr val="bg1"/>
                </a:solidFill>
              </a:rPr>
              <a:t> Cardinality	</a:t>
            </a:r>
            <a:r>
              <a:rPr lang="en-SG" sz="1200" b="1" dirty="0">
                <a:solidFill>
                  <a:schemeClr val="accent4">
                    <a:lumMod val="20000"/>
                    <a:lumOff val="80000"/>
                  </a:schemeClr>
                </a:solidFill>
              </a:rPr>
              <a:t> </a:t>
            </a:r>
            <a:r>
              <a:rPr lang="en-SG" sz="1200" dirty="0">
                <a:solidFill>
                  <a:schemeClr val="bg1"/>
                </a:solidFill>
              </a:rPr>
              <a:t>Countably Infinite	Countability via Sequences	</a:t>
            </a:r>
            <a:r>
              <a:rPr lang="en-SG" sz="1200" b="1" dirty="0">
                <a:solidFill>
                  <a:schemeClr val="accent4">
                    <a:lumMod val="40000"/>
                    <a:lumOff val="60000"/>
                  </a:schemeClr>
                </a:solidFill>
              </a:rPr>
              <a:t>Larger Infinities</a:t>
            </a:r>
            <a:endParaRPr lang="en-SG" sz="1050" b="1" dirty="0">
              <a:solidFill>
                <a:schemeClr val="accent4">
                  <a:lumMod val="40000"/>
                  <a:lumOff val="60000"/>
                </a:schemeClr>
              </a:solidFill>
            </a:endParaRPr>
          </a:p>
        </p:txBody>
      </p:sp>
      <mc:AlternateContent xmlns:mc="http://schemas.openxmlformats.org/markup-compatibility/2006" xmlns:a14="http://schemas.microsoft.com/office/drawing/2010/main">
        <mc:Choice Requires="a14">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Larger Infinities: Cardinality of </a:t>
                </a:r>
                <a14:m>
                  <m:oMath xmlns:m="http://schemas.openxmlformats.org/officeDocument/2006/math">
                    <m:r>
                      <a:rPr lang="en-SG" sz="1400" i="1" smtClean="0">
                        <a:solidFill>
                          <a:schemeClr val="bg1"/>
                        </a:solidFill>
                        <a:latin typeface="Cambria Math" panose="02040503050406030204" pitchFamily="18" charset="0"/>
                        <a:ea typeface="Cambria Math" panose="02040503050406030204" pitchFamily="18" charset="0"/>
                      </a:rPr>
                      <m:t>ℝ</m:t>
                    </m:r>
                  </m:oMath>
                </a14:m>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SG">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pic>
        <p:nvPicPr>
          <p:cNvPr id="3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8914" y="1077035"/>
            <a:ext cx="4198185" cy="195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53AB1C1-936A-4CB6-BAA7-34FC91105815}"/>
                  </a:ext>
                </a:extLst>
              </p:cNvPr>
              <p:cNvSpPr txBox="1"/>
              <p:nvPr/>
            </p:nvSpPr>
            <p:spPr>
              <a:xfrm>
                <a:off x="261342" y="1077035"/>
                <a:ext cx="4412258" cy="1569660"/>
              </a:xfrm>
              <a:prstGeom prst="rect">
                <a:avLst/>
              </a:prstGeom>
              <a:solidFill>
                <a:schemeClr val="accent4">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For each point </a:t>
                </a:r>
                <a14:m>
                  <m:oMath xmlns:m="http://schemas.openxmlformats.org/officeDocument/2006/math">
                    <m:r>
                      <a:rPr lang="en-US" altLang="en-US" sz="2400" i="1" dirty="0" smtClean="0">
                        <a:latin typeface="Cambria Math" panose="02040503050406030204" pitchFamily="18" charset="0"/>
                      </a:rPr>
                      <m:t>𝑥</m:t>
                    </m:r>
                  </m:oMath>
                </a14:m>
                <a:r>
                  <a:rPr lang="en-US" altLang="en-US" sz="2400" dirty="0"/>
                  <a:t> on the circle representing </a:t>
                </a:r>
                <a14:m>
                  <m:oMath xmlns:m="http://schemas.openxmlformats.org/officeDocument/2006/math">
                    <m:r>
                      <a:rPr lang="en-US" altLang="en-US" sz="2400" i="1" dirty="0" smtClean="0">
                        <a:latin typeface="Cambria Math" panose="02040503050406030204" pitchFamily="18" charset="0"/>
                      </a:rPr>
                      <m:t>𝑆</m:t>
                    </m:r>
                  </m:oMath>
                </a14:m>
                <a:r>
                  <a:rPr lang="en-US" altLang="en-US" sz="2400" dirty="0"/>
                  <a:t>, draw a straight line </a:t>
                </a:r>
                <a14:m>
                  <m:oMath xmlns:m="http://schemas.openxmlformats.org/officeDocument/2006/math">
                    <m:r>
                      <a:rPr lang="en-US" altLang="en-US" sz="2400" i="1" dirty="0" smtClean="0">
                        <a:latin typeface="Cambria Math" panose="02040503050406030204" pitchFamily="18" charset="0"/>
                      </a:rPr>
                      <m:t>𝐿</m:t>
                    </m:r>
                  </m:oMath>
                </a14:m>
                <a:r>
                  <a:rPr lang="en-US" altLang="en-US" sz="2400" dirty="0"/>
                  <a:t> through the topmost point of the circle and </a:t>
                </a:r>
                <a14:m>
                  <m:oMath xmlns:m="http://schemas.openxmlformats.org/officeDocument/2006/math">
                    <m:r>
                      <a:rPr lang="en-US" altLang="en-US" sz="2400" i="1" dirty="0" smtClean="0">
                        <a:latin typeface="Cambria Math" panose="02040503050406030204" pitchFamily="18" charset="0"/>
                      </a:rPr>
                      <m:t>𝑥</m:t>
                    </m:r>
                  </m:oMath>
                </a14:m>
                <a:r>
                  <a:rPr lang="en-US" altLang="en-US" sz="2400" dirty="0"/>
                  <a:t>.</a:t>
                </a:r>
              </a:p>
            </p:txBody>
          </p:sp>
        </mc:Choice>
        <mc:Fallback xmlns="">
          <p:sp>
            <p:nvSpPr>
              <p:cNvPr id="38" name="TextBox 37">
                <a:extLst>
                  <a:ext uri="{FF2B5EF4-FFF2-40B4-BE49-F238E27FC236}">
                    <a16:creationId xmlns:a16="http://schemas.microsoft.com/office/drawing/2014/main" id="{E53AB1C1-936A-4CB6-BAA7-34FC91105815}"/>
                  </a:ext>
                </a:extLst>
              </p:cNvPr>
              <p:cNvSpPr txBox="1">
                <a:spLocks noRot="1" noChangeAspect="1" noMove="1" noResize="1" noEditPoints="1" noAdjustHandles="1" noChangeArrowheads="1" noChangeShapeType="1" noTextEdit="1"/>
              </p:cNvSpPr>
              <p:nvPr/>
            </p:nvSpPr>
            <p:spPr>
              <a:xfrm>
                <a:off x="261342" y="1077035"/>
                <a:ext cx="4412258" cy="1569660"/>
              </a:xfrm>
              <a:prstGeom prst="rect">
                <a:avLst/>
              </a:prstGeom>
              <a:blipFill>
                <a:blip r:embed="rId5"/>
                <a:stretch>
                  <a:fillRect l="-2210" t="-3113" b="-81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8EFEBE2-ECE3-48D4-AD8E-C4BDB1E3039C}"/>
                  </a:ext>
                </a:extLst>
              </p:cNvPr>
              <p:cNvSpPr txBox="1"/>
              <p:nvPr/>
            </p:nvSpPr>
            <p:spPr>
              <a:xfrm>
                <a:off x="261342" y="3033486"/>
                <a:ext cx="8026315" cy="907941"/>
              </a:xfrm>
              <a:prstGeom prst="rect">
                <a:avLst/>
              </a:prstGeom>
              <a:solidFill>
                <a:schemeClr val="accent2">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Let </a:t>
                </a:r>
                <a14:m>
                  <m:oMath xmlns:m="http://schemas.openxmlformats.org/officeDocument/2006/math">
                    <m:r>
                      <a:rPr lang="en-US" altLang="en-US" sz="2400" i="1" dirty="0" smtClean="0">
                        <a:latin typeface="Cambria Math" panose="02040503050406030204" pitchFamily="18" charset="0"/>
                      </a:rPr>
                      <m:t>𝐹</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m:t>
                    </m:r>
                  </m:oMath>
                </a14:m>
                <a:r>
                  <a:rPr lang="en-US" altLang="en-US" sz="2400" dirty="0"/>
                  <a:t> be the point of intersection of </a:t>
                </a:r>
                <a14:m>
                  <m:oMath xmlns:m="http://schemas.openxmlformats.org/officeDocument/2006/math">
                    <m:r>
                      <a:rPr lang="en-US" altLang="en-US" sz="2400" i="1" dirty="0" smtClean="0">
                        <a:latin typeface="Cambria Math" panose="02040503050406030204" pitchFamily="18" charset="0"/>
                      </a:rPr>
                      <m:t>𝐿</m:t>
                    </m:r>
                  </m:oMath>
                </a14:m>
                <a:r>
                  <a:rPr lang="en-US" altLang="en-US" sz="2400" dirty="0"/>
                  <a:t> and the number line.</a:t>
                </a:r>
              </a:p>
              <a:p>
                <a:pPr>
                  <a:spcAft>
                    <a:spcPts val="600"/>
                  </a:spcAft>
                  <a:tabLst>
                    <a:tab pos="457200" algn="l"/>
                    <a:tab pos="1371600" algn="l"/>
                    <a:tab pos="1547813" algn="l"/>
                  </a:tabLst>
                </a:pPr>
                <a:r>
                  <a:rPr lang="en-US" altLang="en-US" sz="2400" dirty="0"/>
                  <a:t>(</a:t>
                </a:r>
                <a14:m>
                  <m:oMath xmlns:m="http://schemas.openxmlformats.org/officeDocument/2006/math">
                    <m:r>
                      <a:rPr lang="en-US" altLang="en-US" sz="2400" i="1" dirty="0" smtClean="0">
                        <a:latin typeface="Cambria Math" panose="02040503050406030204" pitchFamily="18" charset="0"/>
                      </a:rPr>
                      <m:t>𝐹</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m:t>
                    </m:r>
                  </m:oMath>
                </a14:m>
                <a:r>
                  <a:rPr lang="en-US" altLang="en-US" sz="2400" dirty="0"/>
                  <a:t> is called the </a:t>
                </a:r>
                <a:r>
                  <a:rPr lang="en-US" altLang="en-US" sz="2400" i="1" dirty="0"/>
                  <a:t>projection of </a:t>
                </a:r>
                <a14:m>
                  <m:oMath xmlns:m="http://schemas.openxmlformats.org/officeDocument/2006/math">
                    <m:r>
                      <a:rPr lang="en-US" altLang="en-US" sz="2400" i="1" dirty="0" smtClean="0">
                        <a:latin typeface="Cambria Math" panose="02040503050406030204" pitchFamily="18" charset="0"/>
                      </a:rPr>
                      <m:t>𝑥</m:t>
                    </m:r>
                  </m:oMath>
                </a14:m>
                <a:r>
                  <a:rPr lang="en-US" altLang="en-US" sz="2400" dirty="0"/>
                  <a:t> onto the number line.)</a:t>
                </a:r>
              </a:p>
            </p:txBody>
          </p:sp>
        </mc:Choice>
        <mc:Fallback xmlns="">
          <p:sp>
            <p:nvSpPr>
              <p:cNvPr id="39" name="TextBox 38">
                <a:extLst>
                  <a:ext uri="{FF2B5EF4-FFF2-40B4-BE49-F238E27FC236}">
                    <a16:creationId xmlns:a16="http://schemas.microsoft.com/office/drawing/2014/main" id="{D8EFEBE2-ECE3-48D4-AD8E-C4BDB1E3039C}"/>
                  </a:ext>
                </a:extLst>
              </p:cNvPr>
              <p:cNvSpPr txBox="1">
                <a:spLocks noRot="1" noChangeAspect="1" noMove="1" noResize="1" noEditPoints="1" noAdjustHandles="1" noChangeArrowheads="1" noChangeShapeType="1" noTextEdit="1"/>
              </p:cNvSpPr>
              <p:nvPr/>
            </p:nvSpPr>
            <p:spPr>
              <a:xfrm>
                <a:off x="261342" y="3033486"/>
                <a:ext cx="8026315" cy="907941"/>
              </a:xfrm>
              <a:prstGeom prst="rect">
                <a:avLst/>
              </a:prstGeom>
              <a:blipFill>
                <a:blip r:embed="rId6"/>
                <a:stretch>
                  <a:fillRect l="-1215" t="-5369" b="-14094"/>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E53AB1C1-936A-4CB6-BAA7-34FC91105815}"/>
                  </a:ext>
                </a:extLst>
              </p:cNvPr>
              <p:cNvSpPr txBox="1"/>
              <p:nvPr/>
            </p:nvSpPr>
            <p:spPr>
              <a:xfrm>
                <a:off x="261341" y="4088749"/>
                <a:ext cx="8127915" cy="907941"/>
              </a:xfrm>
              <a:prstGeom prst="rect">
                <a:avLst/>
              </a:prstGeom>
              <a:solidFill>
                <a:schemeClr val="accent4">
                  <a:lumMod val="20000"/>
                  <a:lumOff val="80000"/>
                </a:schemeClr>
              </a:solidFill>
              <a:ln>
                <a:noFill/>
              </a:ln>
            </p:spPr>
            <p:txBody>
              <a:bodyPr wrap="square" rtlCol="0">
                <a:spAutoFit/>
              </a:bodyPr>
              <a:lstStyle/>
              <a:p>
                <a:pPr>
                  <a:spcAft>
                    <a:spcPts val="600"/>
                  </a:spcAft>
                  <a:tabLst>
                    <a:tab pos="457200" algn="l"/>
                    <a:tab pos="1371600" algn="l"/>
                    <a:tab pos="1547813" algn="l"/>
                  </a:tabLst>
                </a:pPr>
                <a:r>
                  <a:rPr lang="en-US" altLang="en-US" sz="2400" dirty="0"/>
                  <a:t>It can be seen that </a:t>
                </a:r>
                <a14:m>
                  <m:oMath xmlns:m="http://schemas.openxmlformats.org/officeDocument/2006/math">
                    <m:r>
                      <a:rPr lang="en-US" altLang="en-US" sz="2400" i="1" dirty="0" smtClean="0">
                        <a:latin typeface="Cambria Math" panose="02040503050406030204" pitchFamily="18" charset="0"/>
                      </a:rPr>
                      <m:t>𝐹</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m:t>
                    </m:r>
                  </m:oMath>
                </a14:m>
                <a:r>
                  <a:rPr lang="en-US" altLang="en-US" sz="2400" dirty="0"/>
                  <a:t> is injective and surjective. </a:t>
                </a:r>
              </a:p>
              <a:p>
                <a:pPr>
                  <a:spcAft>
                    <a:spcPts val="600"/>
                  </a:spcAft>
                  <a:tabLst>
                    <a:tab pos="457200" algn="l"/>
                    <a:tab pos="1371600" algn="l"/>
                    <a:tab pos="1547813" algn="l"/>
                  </a:tabLst>
                </a:pPr>
                <a:r>
                  <a:rPr lang="en-US" altLang="en-US" sz="2400" dirty="0"/>
                  <a:t>Hence </a:t>
                </a:r>
                <a14:m>
                  <m:oMath xmlns:m="http://schemas.openxmlformats.org/officeDocument/2006/math">
                    <m:r>
                      <a:rPr lang="en-US" altLang="en-US" sz="2400" i="1" dirty="0" smtClean="0">
                        <a:latin typeface="Cambria Math" panose="02040503050406030204" pitchFamily="18" charset="0"/>
                      </a:rPr>
                      <m:t>𝑆</m:t>
                    </m:r>
                  </m:oMath>
                </a14:m>
                <a:r>
                  <a:rPr lang="en-US" altLang="en-US" sz="2400" dirty="0"/>
                  <a:t> and </a:t>
                </a:r>
                <a14:m>
                  <m:oMath xmlns:m="http://schemas.openxmlformats.org/officeDocument/2006/math">
                    <m:r>
                      <a:rPr lang="en-US" altLang="en-US" sz="2400" i="1" dirty="0" smtClean="0">
                        <a:latin typeface="Cambria Math" panose="02040503050406030204" pitchFamily="18" charset="0"/>
                        <a:ea typeface="Cambria Math" panose="02040503050406030204" pitchFamily="18" charset="0"/>
                      </a:rPr>
                      <m:t>ℝ</m:t>
                    </m:r>
                  </m:oMath>
                </a14:m>
                <a:r>
                  <a:rPr lang="en-US" altLang="en-US" sz="2400" dirty="0"/>
                  <a:t> have the same cardinality, i.e. </a:t>
                </a:r>
                <a14:m>
                  <m:oMath xmlns:m="http://schemas.openxmlformats.org/officeDocument/2006/math">
                    <m:d>
                      <m:dPr>
                        <m:begChr m:val="|"/>
                        <m:endChr m:val="|"/>
                        <m:ctrlPr>
                          <a:rPr lang="en-SG" altLang="en-US" sz="2400" i="1">
                            <a:latin typeface="Cambria Math" panose="02040503050406030204" pitchFamily="18" charset="0"/>
                            <a:ea typeface="Cambria Math" panose="02040503050406030204" pitchFamily="18" charset="0"/>
                          </a:rPr>
                        </m:ctrlPr>
                      </m:dPr>
                      <m:e>
                        <m:r>
                          <a:rPr lang="en-SG" altLang="en-US" sz="2400" i="1">
                            <a:latin typeface="Cambria Math" panose="02040503050406030204" pitchFamily="18" charset="0"/>
                            <a:ea typeface="Cambria Math" panose="02040503050406030204" pitchFamily="18" charset="0"/>
                          </a:rPr>
                          <m:t>ℝ</m:t>
                        </m:r>
                      </m:e>
                    </m:d>
                    <m:r>
                      <a:rPr lang="en-SG" altLang="en-US" sz="2400" i="1">
                        <a:latin typeface="Cambria Math" panose="02040503050406030204" pitchFamily="18" charset="0"/>
                        <a:ea typeface="Cambria Math" panose="02040503050406030204" pitchFamily="18" charset="0"/>
                      </a:rPr>
                      <m:t>=|(0,1)|</m:t>
                    </m:r>
                  </m:oMath>
                </a14:m>
                <a:r>
                  <a:rPr lang="en-SG" altLang="en-US" sz="2400" dirty="0"/>
                  <a:t>. </a:t>
                </a:r>
                <a:endParaRPr lang="en-US" altLang="en-US" sz="2400" dirty="0"/>
              </a:p>
            </p:txBody>
          </p:sp>
        </mc:Choice>
        <mc:Fallback xmlns="">
          <p:sp>
            <p:nvSpPr>
              <p:cNvPr id="40" name="TextBox 39">
                <a:extLst>
                  <a:ext uri="{FF2B5EF4-FFF2-40B4-BE49-F238E27FC236}">
                    <a16:creationId xmlns:a16="http://schemas.microsoft.com/office/drawing/2014/main" id="{E53AB1C1-936A-4CB6-BAA7-34FC91105815}"/>
                  </a:ext>
                </a:extLst>
              </p:cNvPr>
              <p:cNvSpPr txBox="1">
                <a:spLocks noRot="1" noChangeAspect="1" noMove="1" noResize="1" noEditPoints="1" noAdjustHandles="1" noChangeArrowheads="1" noChangeShapeType="1" noTextEdit="1"/>
              </p:cNvSpPr>
              <p:nvPr/>
            </p:nvSpPr>
            <p:spPr>
              <a:xfrm>
                <a:off x="261341" y="4088749"/>
                <a:ext cx="8127915" cy="907941"/>
              </a:xfrm>
              <a:prstGeom prst="rect">
                <a:avLst/>
              </a:prstGeom>
              <a:blipFill>
                <a:blip r:embed="rId7"/>
                <a:stretch>
                  <a:fillRect l="-1200" t="-5369" b="-14094"/>
                </a:stretch>
              </a:blipFill>
              <a:ln>
                <a:noFill/>
              </a:ln>
            </p:spPr>
            <p:txBody>
              <a:bodyPr/>
              <a:lstStyle/>
              <a:p>
                <a:r>
                  <a:rPr lang="en-SG">
                    <a:noFill/>
                  </a:rPr>
                  <a:t> </a:t>
                </a:r>
              </a:p>
            </p:txBody>
          </p:sp>
        </mc:Fallback>
      </mc:AlternateContent>
      <p:sp>
        <p:nvSpPr>
          <p:cNvPr id="46" name="Oval 45">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45574C60-8616-438F-B9BB-085E0B6F7B12}"/>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8E03CEAC-6C10-4A60-865D-F4BEC71A2603}"/>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20B9617C-638E-45A3-A637-A59D82BF32D9}"/>
              </a:ext>
            </a:extLst>
          </p:cNvPr>
          <p:cNvSpPr/>
          <p:nvPr/>
        </p:nvSpPr>
        <p:spPr>
          <a:xfrm>
            <a:off x="6844810"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a:extLst>
              <a:ext uri="{FF2B5EF4-FFF2-40B4-BE49-F238E27FC236}">
                <a16:creationId xmlns:a16="http://schemas.microsoft.com/office/drawing/2014/main" id="{12B78F45-34AC-4574-8F2D-315AAD9FD501}"/>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13889FD6-8C75-4D3D-8C1C-0E19E86D3B8D}"/>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3072634F-D282-4EB9-8CEC-A7335573A072}"/>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591A86E-3D1F-4838-A4D0-9637E89785A7}"/>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DDFF726-FCCB-4265-90E6-B8F5323AF4B4}"/>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6CC6E390-0DEC-4A7B-9129-94863F1AD91C}"/>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78EF2D3-D10D-4215-BD39-BAD302D36A70}"/>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E4FB47B4-B003-4D76-8F8B-C9F15FAFE80C}"/>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861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4127500" algn="l"/>
                <a:tab pos="6543675" algn="l"/>
                <a:tab pos="8699500" algn="l"/>
              </a:tabLst>
            </a:pPr>
            <a:r>
              <a:rPr lang="en-SG" sz="900" dirty="0">
                <a:solidFill>
                  <a:schemeClr val="bg1"/>
                </a:solidFill>
              </a:rPr>
              <a:t>	</a:t>
            </a:r>
            <a:r>
              <a:rPr lang="en-SG" sz="1200" dirty="0">
                <a:solidFill>
                  <a:schemeClr val="bg1"/>
                </a:solidFill>
              </a:rPr>
              <a:t> Cardinality	</a:t>
            </a:r>
            <a:r>
              <a:rPr lang="en-SG" sz="1200" b="1" dirty="0">
                <a:solidFill>
                  <a:schemeClr val="accent4">
                    <a:lumMod val="20000"/>
                    <a:lumOff val="80000"/>
                  </a:schemeClr>
                </a:solidFill>
              </a:rPr>
              <a:t> </a:t>
            </a:r>
            <a:r>
              <a:rPr lang="en-SG" sz="1200" dirty="0">
                <a:solidFill>
                  <a:schemeClr val="bg1"/>
                </a:solidFill>
              </a:rPr>
              <a:t>Countably Infinite	Countability via Sequences	</a:t>
            </a:r>
            <a:r>
              <a:rPr lang="en-SG" sz="1200" b="1" dirty="0">
                <a:solidFill>
                  <a:schemeClr val="accent4">
                    <a:lumMod val="40000"/>
                    <a:lumOff val="60000"/>
                  </a:schemeClr>
                </a:solidFill>
              </a:rPr>
              <a:t>Larger Infinities</a:t>
            </a:r>
            <a:endParaRPr lang="en-SG" sz="1050" b="1" dirty="0">
              <a:solidFill>
                <a:schemeClr val="accent4">
                  <a:lumMod val="40000"/>
                  <a:lumOff val="6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Larger Infinities: The Continuum Hypothesis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22" name="TextBox 21"/>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9.4.3 The Continuum Hypothesis</a:t>
            </a:r>
            <a:endParaRPr lang="en-SG" sz="2000" dirty="0">
              <a:solidFill>
                <a:schemeClr val="bg1"/>
              </a:solidFill>
            </a:endParaRPr>
          </a:p>
        </p:txBody>
      </p:sp>
      <p:sp>
        <p:nvSpPr>
          <p:cNvPr id="2" name="TextBox 1"/>
          <p:cNvSpPr txBox="1"/>
          <p:nvPr/>
        </p:nvSpPr>
        <p:spPr>
          <a:xfrm>
            <a:off x="6522715" y="1432124"/>
            <a:ext cx="2388747" cy="461665"/>
          </a:xfrm>
          <a:prstGeom prst="rect">
            <a:avLst/>
          </a:prstGeom>
          <a:solidFill>
            <a:schemeClr val="accent4">
              <a:lumMod val="60000"/>
              <a:lumOff val="40000"/>
            </a:schemeClr>
          </a:solidFill>
        </p:spPr>
        <p:txBody>
          <a:bodyPr wrap="square" rtlCol="0">
            <a:spAutoFit/>
          </a:bodyPr>
          <a:lstStyle/>
          <a:p>
            <a:r>
              <a:rPr lang="en-US" sz="2400" dirty="0"/>
              <a:t>For reading only.</a:t>
            </a:r>
          </a:p>
        </p:txBody>
      </p:sp>
      <p:grpSp>
        <p:nvGrpSpPr>
          <p:cNvPr id="7" name="Group 6"/>
          <p:cNvGrpSpPr/>
          <p:nvPr/>
        </p:nvGrpSpPr>
        <p:grpSpPr>
          <a:xfrm>
            <a:off x="415123" y="1970799"/>
            <a:ext cx="8008955" cy="1815384"/>
            <a:chOff x="583074" y="4357817"/>
            <a:chExt cx="8008955" cy="1815384"/>
          </a:xfrm>
        </p:grpSpPr>
        <p:grpSp>
          <p:nvGrpSpPr>
            <p:cNvPr id="39" name="Group 38">
              <a:extLst>
                <a:ext uri="{FF2B5EF4-FFF2-40B4-BE49-F238E27FC236}">
                  <a16:creationId xmlns:a16="http://schemas.microsoft.com/office/drawing/2014/main" id="{BE5308D6-3021-42C2-891C-D2FC68E93AB3}"/>
                </a:ext>
              </a:extLst>
            </p:cNvPr>
            <p:cNvGrpSpPr/>
            <p:nvPr/>
          </p:nvGrpSpPr>
          <p:grpSpPr>
            <a:xfrm>
              <a:off x="583074" y="4357817"/>
              <a:ext cx="8008955" cy="1815384"/>
              <a:chOff x="993227" y="4598517"/>
              <a:chExt cx="8008955" cy="1815384"/>
            </a:xfrm>
          </p:grpSpPr>
          <p:sp>
            <p:nvSpPr>
              <p:cNvPr id="40" name="Rectangle 39">
                <a:extLst>
                  <a:ext uri="{FF2B5EF4-FFF2-40B4-BE49-F238E27FC236}">
                    <a16:creationId xmlns:a16="http://schemas.microsoft.com/office/drawing/2014/main" id="{025EF407-1860-4996-83E5-04AE93CD8DA9}"/>
                  </a:ext>
                </a:extLst>
              </p:cNvPr>
              <p:cNvSpPr/>
              <p:nvPr/>
            </p:nvSpPr>
            <p:spPr>
              <a:xfrm>
                <a:off x="993228" y="4598517"/>
                <a:ext cx="8008954" cy="1815384"/>
              </a:xfrm>
              <a:prstGeom prst="rect">
                <a:avLst/>
              </a:prstGeom>
              <a:solidFill>
                <a:schemeClr val="accent6">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a:extLst>
                  <a:ext uri="{FF2B5EF4-FFF2-40B4-BE49-F238E27FC236}">
                    <a16:creationId xmlns:a16="http://schemas.microsoft.com/office/drawing/2014/main" id="{9E54FE78-5624-4ABF-8479-8DEB7CE8F30F}"/>
                  </a:ext>
                </a:extLst>
              </p:cNvPr>
              <p:cNvSpPr/>
              <p:nvPr/>
            </p:nvSpPr>
            <p:spPr>
              <a:xfrm>
                <a:off x="993227" y="4598517"/>
                <a:ext cx="8008953" cy="51845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TextBox 41">
                <a:extLst>
                  <a:ext uri="{FF2B5EF4-FFF2-40B4-BE49-F238E27FC236}">
                    <a16:creationId xmlns:a16="http://schemas.microsoft.com/office/drawing/2014/main" id="{F31E5741-254B-4A43-AE60-5D08A61A49CD}"/>
                  </a:ext>
                </a:extLst>
              </p:cNvPr>
              <p:cNvSpPr txBox="1"/>
              <p:nvPr/>
            </p:nvSpPr>
            <p:spPr>
              <a:xfrm>
                <a:off x="1070411" y="4620601"/>
                <a:ext cx="7056040" cy="461665"/>
              </a:xfrm>
              <a:prstGeom prst="rect">
                <a:avLst/>
              </a:prstGeom>
              <a:noFill/>
            </p:spPr>
            <p:txBody>
              <a:bodyPr wrap="square" rtlCol="0">
                <a:spAutoFit/>
              </a:bodyPr>
              <a:lstStyle/>
              <a:p>
                <a:r>
                  <a:rPr lang="en-SG" sz="2400" dirty="0">
                    <a:solidFill>
                      <a:schemeClr val="bg1"/>
                    </a:solidFill>
                  </a:rPr>
                  <a:t>The Continuum Hypothesis</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153F6887-1A82-4E72-B6FF-546D09249CC5}"/>
                      </a:ext>
                    </a:extLst>
                  </p:cNvPr>
                  <p:cNvSpPr txBox="1"/>
                  <p:nvPr/>
                </p:nvSpPr>
                <p:spPr>
                  <a:xfrm>
                    <a:off x="1026955" y="5113843"/>
                    <a:ext cx="7546130" cy="907941"/>
                  </a:xfrm>
                  <a:prstGeom prst="rect">
                    <a:avLst/>
                  </a:prstGeom>
                  <a:noFill/>
                </p:spPr>
                <p:txBody>
                  <a:bodyPr wrap="square" rtlCol="0">
                    <a:spAutoFit/>
                  </a:bodyPr>
                  <a:lstStyle/>
                  <a:p>
                    <a:pPr>
                      <a:spcAft>
                        <a:spcPts val="600"/>
                      </a:spcAft>
                      <a:tabLst>
                        <a:tab pos="457200" algn="l"/>
                        <a:tab pos="1371600" algn="l"/>
                        <a:tab pos="1547813" algn="l"/>
                      </a:tabLst>
                    </a:pPr>
                    <a:r>
                      <a:rPr lang="en-US" altLang="en-US" sz="2400" dirty="0"/>
                      <a:t>Recall that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ℵ</m:t>
                            </m:r>
                          </m:e>
                          <m:sub>
                            <m:r>
                              <a:rPr lang="en-SG" sz="2400" i="1">
                                <a:latin typeface="Cambria Math" panose="02040503050406030204" pitchFamily="18" charset="0"/>
                              </a:rPr>
                              <m:t>0</m:t>
                            </m:r>
                          </m:sub>
                        </m:sSub>
                        <m:r>
                          <a:rPr lang="en-SG" sz="2400" i="1">
                            <a:latin typeface="Cambria Math" panose="02040503050406030204" pitchFamily="18" charset="0"/>
                          </a:rPr>
                          <m:t>=|</m:t>
                        </m:r>
                        <m:sSup>
                          <m:sSupPr>
                            <m:ctrlPr>
                              <a:rPr lang="en-SG" sz="2400" i="1">
                                <a:latin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ℤ</m:t>
                            </m:r>
                          </m:e>
                          <m:sup>
                            <m:r>
                              <a:rPr lang="en-SG" sz="2400" i="1">
                                <a:latin typeface="Cambria Math" panose="02040503050406030204" pitchFamily="18" charset="0"/>
                              </a:rPr>
                              <m:t>+</m:t>
                            </m:r>
                          </m:sup>
                        </m:sSup>
                        <m:r>
                          <a:rPr lang="en-SG" sz="2400" i="1">
                            <a:latin typeface="Cambria Math" panose="02040503050406030204" pitchFamily="18" charset="0"/>
                          </a:rPr>
                          <m:t>|</m:t>
                        </m:r>
                      </m:oMath>
                    </a14:m>
                    <a:r>
                      <a:rPr lang="en-US" altLang="en-US" sz="2400" dirty="0"/>
                      <a:t>.</a:t>
                    </a:r>
                  </a:p>
                  <a:p>
                    <a:pPr>
                      <a:spcAft>
                        <a:spcPts val="600"/>
                      </a:spcAft>
                      <a:tabLst>
                        <a:tab pos="457200" algn="l"/>
                        <a:tab pos="1371600" algn="l"/>
                        <a:tab pos="1547813" algn="l"/>
                      </a:tabLst>
                    </a:pPr>
                    <a:r>
                      <a:rPr lang="en-US" altLang="en-US" sz="2400" dirty="0"/>
                      <a:t>Cantor himself wondered if there exists a set </a:t>
                    </a:r>
                    <a14:m>
                      <m:oMath xmlns:m="http://schemas.openxmlformats.org/officeDocument/2006/math">
                        <m:r>
                          <a:rPr lang="en-US" altLang="en-US" sz="2400" i="1" dirty="0">
                            <a:latin typeface="Cambria Math" panose="02040503050406030204" pitchFamily="18" charset="0"/>
                          </a:rPr>
                          <m:t>𝐴</m:t>
                        </m:r>
                      </m:oMath>
                    </a14:m>
                    <a:r>
                      <a:rPr lang="en-US" altLang="en-US" sz="2400" dirty="0"/>
                      <a:t> such that:</a:t>
                    </a:r>
                  </a:p>
                </p:txBody>
              </p:sp>
            </mc:Choice>
            <mc:Fallback xmlns="">
              <p:sp>
                <p:nvSpPr>
                  <p:cNvPr id="43" name="TextBox 42">
                    <a:extLst>
                      <a:ext uri="{FF2B5EF4-FFF2-40B4-BE49-F238E27FC236}">
                        <a16:creationId xmlns:a16="http://schemas.microsoft.com/office/drawing/2014/main" id="{153F6887-1A82-4E72-B6FF-546D09249CC5}"/>
                      </a:ext>
                    </a:extLst>
                  </p:cNvPr>
                  <p:cNvSpPr txBox="1">
                    <a:spLocks noRot="1" noChangeAspect="1" noMove="1" noResize="1" noEditPoints="1" noAdjustHandles="1" noChangeArrowheads="1" noChangeShapeType="1" noTextEdit="1"/>
                  </p:cNvSpPr>
                  <p:nvPr/>
                </p:nvSpPr>
                <p:spPr>
                  <a:xfrm>
                    <a:off x="1026955" y="5113843"/>
                    <a:ext cx="7546130" cy="907941"/>
                  </a:xfrm>
                  <a:prstGeom prst="rect">
                    <a:avLst/>
                  </a:prstGeom>
                  <a:blipFill>
                    <a:blip r:embed="rId3"/>
                    <a:stretch>
                      <a:fillRect l="-1292" t="-5369" b="-1409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53AB1C1-936A-4CB6-BAA7-34FC91105815}"/>
                    </a:ext>
                  </a:extLst>
                </p:cNvPr>
                <p:cNvSpPr txBox="1"/>
                <p:nvPr/>
              </p:nvSpPr>
              <p:spPr>
                <a:xfrm>
                  <a:off x="3643923" y="5676563"/>
                  <a:ext cx="2192055" cy="461665"/>
                </a:xfrm>
                <a:prstGeom prst="rect">
                  <a:avLst/>
                </a:prstGeom>
                <a:solidFill>
                  <a:schemeClr val="accent1">
                    <a:lumMod val="40000"/>
                    <a:lumOff val="60000"/>
                  </a:schemeClr>
                </a:solidFill>
                <a:ln>
                  <a:noFill/>
                </a:ln>
              </p:spPr>
              <p:txBody>
                <a:bodyPr wrap="square" rtlCol="0">
                  <a:spAutoFit/>
                </a:bodyPr>
                <a:lstStyle/>
                <a:p>
                  <a:pPr>
                    <a:tabLst>
                      <a:tab pos="457200" algn="l"/>
                      <a:tab pos="1371600" algn="l"/>
                      <a:tab pos="1547813" algn="l"/>
                    </a:tabLs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ℵ</m:t>
                            </m:r>
                          </m:e>
                          <m:sub>
                            <m:r>
                              <a:rPr lang="en-SG" sz="2400" i="1">
                                <a:latin typeface="Cambria Math" panose="02040503050406030204" pitchFamily="18" charset="0"/>
                              </a:rPr>
                              <m:t>0</m:t>
                            </m:r>
                          </m:sub>
                        </m:sSub>
                        <m:r>
                          <a:rPr lang="en-US" sz="2400" b="0" i="1" smtClean="0">
                            <a:latin typeface="Cambria Math" panose="02040503050406030204" pitchFamily="18" charset="0"/>
                          </a:rPr>
                          <m:t>&lt;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&lt;|</m:t>
                        </m:r>
                        <m:r>
                          <a:rPr lang="en-US" sz="2400" b="0" i="1" smtClean="0">
                            <a:latin typeface="Cambria Math" panose="02040503050406030204" pitchFamily="18" charset="0"/>
                            <a:ea typeface="Cambria Math" panose="02040503050406030204" pitchFamily="18" charset="0"/>
                          </a:rPr>
                          <m:t>ℝ</m:t>
                        </m:r>
                        <m:r>
                          <a:rPr lang="en-US" sz="2400" b="0" i="1" smtClean="0">
                            <a:latin typeface="Cambria Math" panose="02040503050406030204" pitchFamily="18" charset="0"/>
                            <a:ea typeface="Cambria Math" panose="02040503050406030204" pitchFamily="18" charset="0"/>
                          </a:rPr>
                          <m:t>|</m:t>
                        </m:r>
                      </m:oMath>
                    </m:oMathPara>
                  </a14:m>
                  <a:endParaRPr lang="en-US" altLang="en-US" sz="2400" dirty="0"/>
                </a:p>
              </p:txBody>
            </p:sp>
          </mc:Choice>
          <mc:Fallback xmlns="">
            <p:sp>
              <p:nvSpPr>
                <p:cNvPr id="36" name="TextBox 35">
                  <a:extLst>
                    <a:ext uri="{FF2B5EF4-FFF2-40B4-BE49-F238E27FC236}">
                      <a16:creationId xmlns:a16="http://schemas.microsoft.com/office/drawing/2014/main" id="{E53AB1C1-936A-4CB6-BAA7-34FC91105815}"/>
                    </a:ext>
                  </a:extLst>
                </p:cNvPr>
                <p:cNvSpPr txBox="1">
                  <a:spLocks noRot="1" noChangeAspect="1" noMove="1" noResize="1" noEditPoints="1" noAdjustHandles="1" noChangeArrowheads="1" noChangeShapeType="1" noTextEdit="1"/>
                </p:cNvSpPr>
                <p:nvPr/>
              </p:nvSpPr>
              <p:spPr>
                <a:xfrm>
                  <a:off x="3643923" y="5676563"/>
                  <a:ext cx="2192055" cy="461665"/>
                </a:xfrm>
                <a:prstGeom prst="rect">
                  <a:avLst/>
                </a:prstGeom>
                <a:blipFill>
                  <a:blip r:embed="rId4"/>
                  <a:stretch>
                    <a:fillRect r="-556" b="-18667"/>
                  </a:stretch>
                </a:blipFill>
                <a:ln>
                  <a:noFill/>
                </a:ln>
              </p:spPr>
              <p:txBody>
                <a:bodyPr/>
                <a:lstStyle/>
                <a:p>
                  <a:r>
                    <a:rPr lang="en-US">
                      <a:noFill/>
                    </a:rPr>
                    <a:t> </a:t>
                  </a:r>
                </a:p>
              </p:txBody>
            </p:sp>
          </mc:Fallback>
        </mc:AlternateContent>
      </p:grpSp>
      <p:sp>
        <p:nvSpPr>
          <p:cNvPr id="8" name="TextBox 7"/>
          <p:cNvSpPr txBox="1"/>
          <p:nvPr/>
        </p:nvSpPr>
        <p:spPr>
          <a:xfrm>
            <a:off x="369739" y="4092587"/>
            <a:ext cx="7851982" cy="830997"/>
          </a:xfrm>
          <a:prstGeom prst="rect">
            <a:avLst/>
          </a:prstGeom>
          <a:noFill/>
        </p:spPr>
        <p:txBody>
          <a:bodyPr wrap="square" rtlCol="0">
            <a:spAutoFit/>
          </a:bodyPr>
          <a:lstStyle/>
          <a:p>
            <a:r>
              <a:rPr lang="en-US" sz="2400" dirty="0"/>
              <a:t>In 1964, Paul Cohen proved that the Continuum Hypothesis is undecidable.</a:t>
            </a:r>
          </a:p>
        </p:txBody>
      </p:sp>
      <p:sp>
        <p:nvSpPr>
          <p:cNvPr id="44" name="Oval 43">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9C43C462-7F95-49E5-8813-6DF541704168}"/>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AFB8BCC5-32B0-4C82-831C-8D693F40992F}"/>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118D8CF5-1720-4015-AC1F-B156634D1271}"/>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6EB9B701-E115-48AC-8A6E-58E019302685}"/>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C3478A9C-E0B9-47F3-993A-8699B11D0F66}"/>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3823F8AD-23EB-43F3-9658-C361F7A5BAB1}"/>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8B579372-B287-4BB8-AB94-7627C13B4554}"/>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3501EBF6-230F-4A37-96E9-102C6DCE4391}"/>
              </a:ext>
            </a:extLst>
          </p:cNvPr>
          <p:cNvSpPr/>
          <p:nvPr/>
        </p:nvSpPr>
        <p:spPr>
          <a:xfrm>
            <a:off x="7015871"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8A1E668C-63E9-457C-8530-D06E782B2287}"/>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823B83CB-2319-462E-9D9D-9B5761F66D57}"/>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5298558B-0F85-4CA4-8365-7068D4DCED6D}"/>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065915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sp>
        <p:nvSpPr>
          <p:cNvPr id="2" name="TextBox 1"/>
          <p:cNvSpPr txBox="1"/>
          <p:nvPr/>
        </p:nvSpPr>
        <p:spPr>
          <a:xfrm>
            <a:off x="1558977" y="2887146"/>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1553571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45BCA7-BE1F-44EA-8FAA-E97CADA8B770}" type="slidenum">
              <a:rPr lang="en-SG" smtClean="0"/>
              <a:t>49</a:t>
            </a:fld>
            <a:endParaRPr lang="en-SG" dirty="0"/>
          </a:p>
        </p:txBody>
      </p:sp>
      <p:sp>
        <p:nvSpPr>
          <p:cNvPr id="3" name="TextBox 2"/>
          <p:cNvSpPr txBox="1"/>
          <p:nvPr/>
        </p:nvSpPr>
        <p:spPr>
          <a:xfrm>
            <a:off x="324464" y="525750"/>
            <a:ext cx="7855974" cy="1754326"/>
          </a:xfrm>
          <a:prstGeom prst="rect">
            <a:avLst/>
          </a:prstGeom>
          <a:noFill/>
        </p:spPr>
        <p:txBody>
          <a:bodyPr wrap="square" rtlCol="0">
            <a:spAutoFit/>
          </a:bodyPr>
          <a:lstStyle/>
          <a:p>
            <a:r>
              <a:rPr lang="en-US" sz="3600" dirty="0">
                <a:solidFill>
                  <a:srgbClr val="0033CC"/>
                </a:solidFill>
              </a:rPr>
              <a:t>“No one shall drive us from the paradise which Cantor has created for us.”</a:t>
            </a:r>
          </a:p>
          <a:p>
            <a:r>
              <a:rPr lang="en-US" sz="3200" dirty="0"/>
              <a:t>~ David Hilbert.</a:t>
            </a:r>
          </a:p>
        </p:txBody>
      </p:sp>
      <p:grpSp>
        <p:nvGrpSpPr>
          <p:cNvPr id="8" name="Group 7"/>
          <p:cNvGrpSpPr/>
          <p:nvPr/>
        </p:nvGrpSpPr>
        <p:grpSpPr>
          <a:xfrm>
            <a:off x="536461" y="2280076"/>
            <a:ext cx="1887794" cy="2802052"/>
            <a:chOff x="536461" y="2280076"/>
            <a:chExt cx="1887794" cy="280205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427" y="2280076"/>
              <a:ext cx="1545862" cy="2094166"/>
            </a:xfrm>
            <a:prstGeom prst="rect">
              <a:avLst/>
            </a:prstGeom>
          </p:spPr>
        </p:pic>
        <p:sp>
          <p:nvSpPr>
            <p:cNvPr id="5" name="TextBox 4"/>
            <p:cNvSpPr txBox="1"/>
            <p:nvPr/>
          </p:nvSpPr>
          <p:spPr>
            <a:xfrm>
              <a:off x="536461" y="4374242"/>
              <a:ext cx="1887794" cy="707886"/>
            </a:xfrm>
            <a:prstGeom prst="rect">
              <a:avLst/>
            </a:prstGeom>
            <a:noFill/>
          </p:spPr>
          <p:txBody>
            <a:bodyPr wrap="square" rtlCol="0">
              <a:spAutoFit/>
            </a:bodyPr>
            <a:lstStyle/>
            <a:p>
              <a:pPr algn="ctr"/>
              <a:r>
                <a:rPr lang="en-US" sz="2000" dirty="0"/>
                <a:t>David Hilbert</a:t>
              </a:r>
            </a:p>
            <a:p>
              <a:pPr algn="ctr"/>
              <a:r>
                <a:rPr lang="en-US" sz="2000" dirty="0"/>
                <a:t>(1862 – 1943)</a:t>
              </a:r>
            </a:p>
          </p:txBody>
        </p:sp>
      </p:grpSp>
      <p:grpSp>
        <p:nvGrpSpPr>
          <p:cNvPr id="9" name="Group 8"/>
          <p:cNvGrpSpPr/>
          <p:nvPr/>
        </p:nvGrpSpPr>
        <p:grpSpPr>
          <a:xfrm>
            <a:off x="3145827" y="3204724"/>
            <a:ext cx="5736158" cy="2556114"/>
            <a:chOff x="3145827" y="3204724"/>
            <a:chExt cx="5736158" cy="2556114"/>
          </a:xfrm>
        </p:grpSpPr>
        <p:pic>
          <p:nvPicPr>
            <p:cNvPr id="6" name="Picture 5" descr="A person with a beard&#10;&#10;Description automatically generated with low confidence">
              <a:extLst>
                <a:ext uri="{FF2B5EF4-FFF2-40B4-BE49-F238E27FC236}">
                  <a16:creationId xmlns:a16="http://schemas.microsoft.com/office/drawing/2014/main" id="{3FB7AA71-4E02-4D71-BCA7-D19709FB0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827" y="3204724"/>
              <a:ext cx="5736158" cy="1960602"/>
            </a:xfrm>
            <a:prstGeom prst="rect">
              <a:avLst/>
            </a:prstGeom>
          </p:spPr>
        </p:pic>
        <p:sp>
          <p:nvSpPr>
            <p:cNvPr id="7" name="TextBox 6">
              <a:extLst>
                <a:ext uri="{FF2B5EF4-FFF2-40B4-BE49-F238E27FC236}">
                  <a16:creationId xmlns:a16="http://schemas.microsoft.com/office/drawing/2014/main" id="{4CFF1EC6-00A0-4B41-8DEF-13695560A32B}"/>
                </a:ext>
              </a:extLst>
            </p:cNvPr>
            <p:cNvSpPr txBox="1"/>
            <p:nvPr/>
          </p:nvSpPr>
          <p:spPr>
            <a:xfrm>
              <a:off x="3995834" y="5299173"/>
              <a:ext cx="3771650" cy="461665"/>
            </a:xfrm>
            <a:prstGeom prst="rect">
              <a:avLst/>
            </a:prstGeom>
            <a:noFill/>
          </p:spPr>
          <p:txBody>
            <a:bodyPr wrap="square" rtlCol="0">
              <a:spAutoFit/>
            </a:bodyPr>
            <a:lstStyle/>
            <a:p>
              <a:r>
                <a:rPr lang="en-US" sz="2400" dirty="0"/>
                <a:t>Georg Cantor (1845 – 1918)</a:t>
              </a:r>
              <a:endParaRPr lang="en-SG" sz="2400" dirty="0"/>
            </a:p>
          </p:txBody>
        </p:sp>
      </p:grpSp>
    </p:spTree>
    <p:extLst>
      <p:ext uri="{BB962C8B-B14F-4D97-AF65-F5344CB8AC3E}">
        <p14:creationId xmlns:p14="http://schemas.microsoft.com/office/powerpoint/2010/main" val="214827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40000"/>
                    <a:lumOff val="60000"/>
                  </a:schemeClr>
                </a:solidFill>
              </a:rPr>
              <a:t>Cardinality</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Pigeonhole Principle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9.1.1 Pigeonhole Principle</a:t>
            </a:r>
            <a:endParaRPr lang="en-SG" sz="2000" dirty="0">
              <a:solidFill>
                <a:schemeClr val="bg1"/>
              </a:solidFill>
            </a:endParaRPr>
          </a:p>
        </p:txBody>
      </p:sp>
      <p:grpSp>
        <p:nvGrpSpPr>
          <p:cNvPr id="25" name="Group 24">
            <a:extLst>
              <a:ext uri="{FF2B5EF4-FFF2-40B4-BE49-F238E27FC236}">
                <a16:creationId xmlns:a16="http://schemas.microsoft.com/office/drawing/2014/main" id="{446FC437-EF7B-48A3-A1E7-CD60A15F8EEF}"/>
              </a:ext>
            </a:extLst>
          </p:cNvPr>
          <p:cNvGrpSpPr/>
          <p:nvPr/>
        </p:nvGrpSpPr>
        <p:grpSpPr>
          <a:xfrm>
            <a:off x="415123" y="1518707"/>
            <a:ext cx="8238334" cy="3486529"/>
            <a:chOff x="993228" y="4598517"/>
            <a:chExt cx="8238334" cy="3486529"/>
          </a:xfrm>
        </p:grpSpPr>
        <p:sp>
          <p:nvSpPr>
            <p:cNvPr id="26" name="Rectangle 25">
              <a:extLst>
                <a:ext uri="{FF2B5EF4-FFF2-40B4-BE49-F238E27FC236}">
                  <a16:creationId xmlns:a16="http://schemas.microsoft.com/office/drawing/2014/main" id="{B062BD94-C3F0-4BF4-A60F-86D4EA99B60D}"/>
                </a:ext>
              </a:extLst>
            </p:cNvPr>
            <p:cNvSpPr/>
            <p:nvPr/>
          </p:nvSpPr>
          <p:spPr>
            <a:xfrm>
              <a:off x="993228" y="4598518"/>
              <a:ext cx="8238334" cy="335892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Rectangle 26">
              <a:extLst>
                <a:ext uri="{FF2B5EF4-FFF2-40B4-BE49-F238E27FC236}">
                  <a16:creationId xmlns:a16="http://schemas.microsoft.com/office/drawing/2014/main" id="{A5C787DA-28D0-4330-B6D1-7123263B679F}"/>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a:extLst>
                <a:ext uri="{FF2B5EF4-FFF2-40B4-BE49-F238E27FC236}">
                  <a16:creationId xmlns:a16="http://schemas.microsoft.com/office/drawing/2014/main" id="{0C75AEFC-C483-48E0-A6EF-6ED996AA1086}"/>
                </a:ext>
              </a:extLst>
            </p:cNvPr>
            <p:cNvSpPr txBox="1"/>
            <p:nvPr/>
          </p:nvSpPr>
          <p:spPr>
            <a:xfrm>
              <a:off x="1109374" y="4598517"/>
              <a:ext cx="7685631" cy="461665"/>
            </a:xfrm>
            <a:prstGeom prst="rect">
              <a:avLst/>
            </a:prstGeom>
            <a:noFill/>
          </p:spPr>
          <p:txBody>
            <a:bodyPr wrap="square" rtlCol="0">
              <a:spAutoFit/>
            </a:bodyPr>
            <a:lstStyle/>
            <a:p>
              <a:r>
                <a:rPr lang="en-SG" sz="2400" dirty="0">
                  <a:solidFill>
                    <a:schemeClr val="bg1"/>
                  </a:solidFill>
                </a:rPr>
                <a:t>Definitions: Injection, surjection, bijection, inverse function</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B47EC31-65B5-4EC2-8E75-C3E21F2A26C6}"/>
                    </a:ext>
                  </a:extLst>
                </p:cNvPr>
                <p:cNvSpPr txBox="1"/>
                <p:nvPr/>
              </p:nvSpPr>
              <p:spPr>
                <a:xfrm>
                  <a:off x="1242932" y="5107308"/>
                  <a:ext cx="7885917" cy="2977738"/>
                </a:xfrm>
                <a:prstGeom prst="rect">
                  <a:avLst/>
                </a:prstGeom>
                <a:noFill/>
              </p:spPr>
              <p:txBody>
                <a:bodyPr wrap="square" rtlCol="0">
                  <a:spAutoFit/>
                </a:bodyPr>
                <a:lstStyle/>
                <a:p>
                  <a:pPr>
                    <a:spcAft>
                      <a:spcPts val="600"/>
                    </a:spcAft>
                  </a:pPr>
                  <a:r>
                    <a:rPr lang="en-US" sz="2200" dirty="0"/>
                    <a:t>Let </a:t>
                  </a:r>
                  <a14:m>
                    <m:oMath xmlns:m="http://schemas.openxmlformats.org/officeDocument/2006/math">
                      <m:r>
                        <a:rPr lang="en-US" sz="2200" i="1" dirty="0" smtClean="0">
                          <a:latin typeface="Cambria Math" panose="02040503050406030204" pitchFamily="18" charset="0"/>
                        </a:rPr>
                        <m:t>𝑋</m:t>
                      </m:r>
                    </m:oMath>
                  </a14:m>
                  <a:r>
                    <a:rPr lang="en-US" sz="2200" dirty="0"/>
                    <a:t> and </a:t>
                  </a:r>
                  <a14:m>
                    <m:oMath xmlns:m="http://schemas.openxmlformats.org/officeDocument/2006/math">
                      <m:r>
                        <a:rPr lang="en-US" sz="2200" i="1" dirty="0" smtClean="0">
                          <a:latin typeface="Cambria Math" panose="02040503050406030204" pitchFamily="18" charset="0"/>
                        </a:rPr>
                        <m:t>𝑌</m:t>
                      </m:r>
                    </m:oMath>
                  </a14:m>
                  <a:r>
                    <a:rPr lang="en-US" sz="2200" dirty="0"/>
                    <a:t> be sets and </a:t>
                  </a: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be a function.</a:t>
                  </a:r>
                </a:p>
                <a:p>
                  <a:pPr marL="533400" indent="-342900">
                    <a:spcAft>
                      <a:spcPts val="600"/>
                    </a:spcAft>
                    <a:buFont typeface="Wingdings" panose="05000000000000000000" pitchFamily="2" charset="2"/>
                    <a:buChar char="§"/>
                  </a:pPr>
                  <a14:m>
                    <m:oMath xmlns:m="http://schemas.openxmlformats.org/officeDocument/2006/math">
                      <m:r>
                        <a:rPr lang="en-US" sz="2200" i="1" dirty="0" smtClean="0">
                          <a:latin typeface="Cambria Math" panose="02040503050406030204" pitchFamily="18" charset="0"/>
                        </a:rPr>
                        <m:t>𝑓</m:t>
                      </m:r>
                    </m:oMath>
                  </a14:m>
                  <a:r>
                    <a:rPr lang="en-US" sz="2200" dirty="0"/>
                    <a:t> is </a:t>
                  </a:r>
                  <a:r>
                    <a:rPr lang="en-US" sz="2200" b="1" dirty="0"/>
                    <a:t>injective</a:t>
                  </a:r>
                  <a:r>
                    <a:rPr lang="en-US" sz="2200" dirty="0"/>
                    <a:t> </a:t>
                  </a:r>
                  <a:r>
                    <a:rPr lang="en-US" sz="2200" dirty="0" err="1"/>
                    <a:t>iff</a:t>
                  </a:r>
                  <a:r>
                    <a:rPr lang="en-US" sz="2200" dirty="0"/>
                    <a:t> </a:t>
                  </a:r>
                  <a14:m>
                    <m:oMath xmlns:m="http://schemas.openxmlformats.org/officeDocument/2006/math">
                      <m:r>
                        <a:rPr lang="en-SG" sz="2200" i="1">
                          <a:latin typeface="Cambria Math" panose="02040503050406030204" pitchFamily="18" charset="0"/>
                          <a:ea typeface="Cambria Math" panose="02040503050406030204" pitchFamily="18" charset="0"/>
                        </a:rPr>
                        <m:t>∀</m:t>
                      </m:r>
                      <m:sSub>
                        <m:sSubPr>
                          <m:ctrlPr>
                            <a:rPr lang="en-SG" sz="2200" i="1">
                              <a:latin typeface="Cambria Math" panose="02040503050406030204" pitchFamily="18" charset="0"/>
                              <a:ea typeface="Cambria Math" panose="02040503050406030204" pitchFamily="18" charset="0"/>
                            </a:rPr>
                          </m:ctrlPr>
                        </m:sSubPr>
                        <m:e>
                          <m:r>
                            <a:rPr lang="en-SG" sz="2200" i="1">
                              <a:latin typeface="Cambria Math" panose="02040503050406030204" pitchFamily="18" charset="0"/>
                              <a:ea typeface="Cambria Math" panose="02040503050406030204" pitchFamily="18" charset="0"/>
                            </a:rPr>
                            <m:t>𝑥</m:t>
                          </m:r>
                        </m:e>
                        <m:sub>
                          <m:r>
                            <a:rPr lang="en-SG" sz="2200" i="1">
                              <a:latin typeface="Cambria Math" panose="02040503050406030204" pitchFamily="18" charset="0"/>
                              <a:ea typeface="Cambria Math" panose="02040503050406030204" pitchFamily="18" charset="0"/>
                            </a:rPr>
                            <m:t>1</m:t>
                          </m:r>
                        </m:sub>
                      </m:sSub>
                      <m:r>
                        <a:rPr lang="en-SG" sz="2200" i="1">
                          <a:latin typeface="Cambria Math" panose="02040503050406030204" pitchFamily="18" charset="0"/>
                          <a:ea typeface="Cambria Math" panose="02040503050406030204" pitchFamily="18" charset="0"/>
                        </a:rPr>
                        <m:t>,</m:t>
                      </m:r>
                      <m:sSub>
                        <m:sSubPr>
                          <m:ctrlPr>
                            <a:rPr lang="en-SG" sz="2200" i="1">
                              <a:latin typeface="Cambria Math" panose="02040503050406030204" pitchFamily="18" charset="0"/>
                              <a:ea typeface="Cambria Math" panose="02040503050406030204" pitchFamily="18" charset="0"/>
                            </a:rPr>
                          </m:ctrlPr>
                        </m:sSubPr>
                        <m:e>
                          <m:r>
                            <a:rPr lang="en-SG" sz="2200" i="1">
                              <a:latin typeface="Cambria Math" panose="02040503050406030204" pitchFamily="18" charset="0"/>
                              <a:ea typeface="Cambria Math" panose="02040503050406030204" pitchFamily="18" charset="0"/>
                            </a:rPr>
                            <m:t>𝑥</m:t>
                          </m:r>
                        </m:e>
                        <m:sub>
                          <m:r>
                            <a:rPr lang="en-SG" sz="2200" i="1">
                              <a:latin typeface="Cambria Math" panose="02040503050406030204" pitchFamily="18" charset="0"/>
                              <a:ea typeface="Cambria Math" panose="02040503050406030204" pitchFamily="18" charset="0"/>
                            </a:rPr>
                            <m:t>2</m:t>
                          </m:r>
                        </m:sub>
                      </m:sSub>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𝑋</m:t>
                      </m:r>
                      <m:r>
                        <a:rPr lang="en-US" sz="2200">
                          <a:latin typeface="Cambria Math" panose="02040503050406030204" pitchFamily="18" charset="0"/>
                          <a:ea typeface="Cambria Math" panose="02040503050406030204" pitchFamily="18" charset="0"/>
                        </a:rPr>
                        <m:t> </m:t>
                      </m:r>
                      <m:d>
                        <m:dPr>
                          <m:ctrlPr>
                            <a:rPr lang="en-US" sz="2200" i="1">
                              <a:latin typeface="Cambria Math" panose="02040503050406030204" pitchFamily="18" charset="0"/>
                              <a:ea typeface="Cambria Math" panose="02040503050406030204" pitchFamily="18" charset="0"/>
                            </a:rPr>
                          </m:ctrlPr>
                        </m:dPr>
                        <m:e>
                          <m:r>
                            <a:rPr lang="en-US" sz="2200" i="1" dirty="0">
                              <a:latin typeface="Cambria Math" panose="02040503050406030204" pitchFamily="18" charset="0"/>
                            </a:rPr>
                            <m:t>𝑓</m:t>
                          </m:r>
                          <m:d>
                            <m:dPr>
                              <m:ctrlPr>
                                <a:rPr lang="en-US" sz="2200" i="1" dirty="0">
                                  <a:latin typeface="Cambria Math" panose="02040503050406030204" pitchFamily="18" charset="0"/>
                                </a:rPr>
                              </m:ctrlPr>
                            </m:dPr>
                            <m:e>
                              <m:sSub>
                                <m:sSubPr>
                                  <m:ctrlPr>
                                    <a:rPr lang="en-US" sz="2200" i="1" dirty="0">
                                      <a:latin typeface="Cambria Math" panose="02040503050406030204" pitchFamily="18" charset="0"/>
                                    </a:rPr>
                                  </m:ctrlPr>
                                </m:sSubPr>
                                <m:e>
                                  <m:r>
                                    <a:rPr lang="en-SG" sz="2200" i="1" dirty="0">
                                      <a:latin typeface="Cambria Math" panose="02040503050406030204" pitchFamily="18" charset="0"/>
                                    </a:rPr>
                                    <m:t>𝑥</m:t>
                                  </m:r>
                                </m:e>
                                <m:sub>
                                  <m:r>
                                    <a:rPr lang="en-SG" sz="2200" i="1" dirty="0">
                                      <a:latin typeface="Cambria Math" panose="02040503050406030204" pitchFamily="18" charset="0"/>
                                    </a:rPr>
                                    <m:t>1</m:t>
                                  </m:r>
                                </m:sub>
                              </m:sSub>
                            </m:e>
                          </m:d>
                          <m:r>
                            <a:rPr lang="en-SG" sz="2200" i="1" dirty="0">
                              <a:latin typeface="Cambria Math" panose="02040503050406030204" pitchFamily="18" charset="0"/>
                            </a:rPr>
                            <m:t>=</m:t>
                          </m:r>
                          <m:r>
                            <a:rPr lang="en-SG" sz="2200" i="1" dirty="0">
                              <a:latin typeface="Cambria Math" panose="02040503050406030204" pitchFamily="18" charset="0"/>
                              <a:ea typeface="Cambria Math" panose="02040503050406030204" pitchFamily="18" charset="0"/>
                            </a:rPr>
                            <m:t>𝑓</m:t>
                          </m:r>
                          <m:d>
                            <m:dPr>
                              <m:ctrlPr>
                                <a:rPr lang="en-SG" sz="2200" i="1" dirty="0">
                                  <a:latin typeface="Cambria Math" panose="02040503050406030204" pitchFamily="18" charset="0"/>
                                  <a:ea typeface="Cambria Math" panose="02040503050406030204" pitchFamily="18" charset="0"/>
                                </a:rPr>
                              </m:ctrlPr>
                            </m:dPr>
                            <m:e>
                              <m:sSub>
                                <m:sSubPr>
                                  <m:ctrlPr>
                                    <a:rPr lang="en-SG" sz="2200" i="1" dirty="0">
                                      <a:latin typeface="Cambria Math" panose="02040503050406030204" pitchFamily="18" charset="0"/>
                                      <a:ea typeface="Cambria Math" panose="02040503050406030204" pitchFamily="18" charset="0"/>
                                    </a:rPr>
                                  </m:ctrlPr>
                                </m:sSubPr>
                                <m:e>
                                  <m:r>
                                    <a:rPr lang="en-SG" sz="2200" i="1" dirty="0">
                                      <a:latin typeface="Cambria Math" panose="02040503050406030204" pitchFamily="18" charset="0"/>
                                      <a:ea typeface="Cambria Math" panose="02040503050406030204" pitchFamily="18" charset="0"/>
                                    </a:rPr>
                                    <m:t>𝑥</m:t>
                                  </m:r>
                                </m:e>
                                <m:sub>
                                  <m:r>
                                    <a:rPr lang="en-SG" sz="2200" i="1" dirty="0">
                                      <a:latin typeface="Cambria Math" panose="02040503050406030204" pitchFamily="18" charset="0"/>
                                      <a:ea typeface="Cambria Math" panose="02040503050406030204" pitchFamily="18" charset="0"/>
                                    </a:rPr>
                                    <m:t>2</m:t>
                                  </m:r>
                                </m:sub>
                              </m:sSub>
                            </m:e>
                          </m:d>
                          <m:r>
                            <a:rPr lang="en-SG" sz="2200" i="1" dirty="0">
                              <a:latin typeface="Cambria Math" panose="02040503050406030204" pitchFamily="18" charset="0"/>
                              <a:ea typeface="Cambria Math" panose="02040503050406030204" pitchFamily="18" charset="0"/>
                            </a:rPr>
                            <m:t>⇒</m:t>
                          </m:r>
                          <m:sSub>
                            <m:sSubPr>
                              <m:ctrlPr>
                                <a:rPr lang="en-SG" sz="2200" i="1" dirty="0">
                                  <a:latin typeface="Cambria Math" panose="02040503050406030204" pitchFamily="18" charset="0"/>
                                  <a:ea typeface="Cambria Math" panose="02040503050406030204" pitchFamily="18" charset="0"/>
                                </a:rPr>
                              </m:ctrlPr>
                            </m:sSubPr>
                            <m:e>
                              <m:r>
                                <a:rPr lang="en-SG" sz="2200" i="1" dirty="0">
                                  <a:latin typeface="Cambria Math" panose="02040503050406030204" pitchFamily="18" charset="0"/>
                                  <a:ea typeface="Cambria Math" panose="02040503050406030204" pitchFamily="18" charset="0"/>
                                </a:rPr>
                                <m:t>𝑥</m:t>
                              </m:r>
                            </m:e>
                            <m:sub>
                              <m:r>
                                <a:rPr lang="en-SG" sz="2200" i="1" dirty="0">
                                  <a:latin typeface="Cambria Math" panose="02040503050406030204" pitchFamily="18" charset="0"/>
                                  <a:ea typeface="Cambria Math" panose="02040503050406030204" pitchFamily="18" charset="0"/>
                                </a:rPr>
                                <m:t>1</m:t>
                              </m:r>
                            </m:sub>
                          </m:sSub>
                          <m:r>
                            <a:rPr lang="en-SG" sz="2200" i="1" dirty="0">
                              <a:latin typeface="Cambria Math" panose="02040503050406030204" pitchFamily="18" charset="0"/>
                              <a:ea typeface="Cambria Math" panose="02040503050406030204" pitchFamily="18" charset="0"/>
                            </a:rPr>
                            <m:t>=</m:t>
                          </m:r>
                          <m:sSub>
                            <m:sSubPr>
                              <m:ctrlPr>
                                <a:rPr lang="en-SG" sz="2200" i="1" dirty="0">
                                  <a:latin typeface="Cambria Math" panose="02040503050406030204" pitchFamily="18" charset="0"/>
                                  <a:ea typeface="Cambria Math" panose="02040503050406030204" pitchFamily="18" charset="0"/>
                                </a:rPr>
                              </m:ctrlPr>
                            </m:sSubPr>
                            <m:e>
                              <m:r>
                                <a:rPr lang="en-SG" sz="2200" i="1" dirty="0">
                                  <a:latin typeface="Cambria Math" panose="02040503050406030204" pitchFamily="18" charset="0"/>
                                  <a:ea typeface="Cambria Math" panose="02040503050406030204" pitchFamily="18" charset="0"/>
                                </a:rPr>
                                <m:t>𝑥</m:t>
                              </m:r>
                            </m:e>
                            <m:sub>
                              <m:r>
                                <a:rPr lang="en-SG" sz="2200" i="1" dirty="0">
                                  <a:latin typeface="Cambria Math" panose="02040503050406030204" pitchFamily="18" charset="0"/>
                                  <a:ea typeface="Cambria Math" panose="02040503050406030204" pitchFamily="18" charset="0"/>
                                </a:rPr>
                                <m:t>2</m:t>
                              </m:r>
                            </m:sub>
                          </m:sSub>
                        </m:e>
                      </m:d>
                    </m:oMath>
                  </a14:m>
                  <a:r>
                    <a:rPr lang="en-US" sz="2200" dirty="0"/>
                    <a:t>.</a:t>
                  </a:r>
                </a:p>
                <a:p>
                  <a:pPr marL="533400" indent="-342900">
                    <a:spcAft>
                      <a:spcPts val="600"/>
                    </a:spcAft>
                    <a:buFont typeface="Wingdings" panose="05000000000000000000" pitchFamily="2" charset="2"/>
                    <a:buChar char="§"/>
                  </a:pPr>
                  <a14:m>
                    <m:oMath xmlns:m="http://schemas.openxmlformats.org/officeDocument/2006/math">
                      <m:r>
                        <a:rPr lang="en-US" sz="2200" i="1" dirty="0" smtClean="0">
                          <a:latin typeface="Cambria Math" panose="02040503050406030204" pitchFamily="18" charset="0"/>
                        </a:rPr>
                        <m:t>𝑓</m:t>
                      </m:r>
                    </m:oMath>
                  </a14:m>
                  <a:r>
                    <a:rPr lang="en-US" sz="2200" dirty="0"/>
                    <a:t> is </a:t>
                  </a:r>
                  <a:r>
                    <a:rPr lang="en-US" sz="2200" b="1" dirty="0"/>
                    <a:t>surjective</a:t>
                  </a:r>
                  <a:r>
                    <a:rPr lang="en-US" sz="2200" dirty="0"/>
                    <a:t> </a:t>
                  </a:r>
                  <a:r>
                    <a:rPr lang="en-US" sz="2200" dirty="0" err="1"/>
                    <a:t>iff</a:t>
                  </a:r>
                  <a:r>
                    <a:rPr lang="en-US" sz="2200" dirty="0"/>
                    <a:t> </a:t>
                  </a:r>
                  <a14:m>
                    <m:oMath xmlns:m="http://schemas.openxmlformats.org/officeDocument/2006/math">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𝑦</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𝑌</m:t>
                      </m:r>
                      <m:r>
                        <a:rPr lang="en-US" sz="2200" i="1">
                          <a:latin typeface="Cambria Math" panose="02040503050406030204" pitchFamily="18" charset="0"/>
                          <a:ea typeface="Cambria Math" panose="02040503050406030204" pitchFamily="18" charset="0"/>
                        </a:rPr>
                        <m:t> </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𝑥</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𝑋</m:t>
                      </m:r>
                      <m:r>
                        <a:rPr lang="en-US" sz="2200" i="1">
                          <a:latin typeface="Cambria Math" panose="02040503050406030204" pitchFamily="18" charset="0"/>
                          <a:ea typeface="Cambria Math" panose="02040503050406030204" pitchFamily="18" charset="0"/>
                        </a:rPr>
                        <m:t> </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𝑦</m:t>
                          </m:r>
                          <m:r>
                            <a:rPr lang="en-US" sz="2200" i="1">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rPr>
                            <m:t>𝑓</m:t>
                          </m:r>
                          <m:d>
                            <m:dPr>
                              <m:ctrlPr>
                                <a:rPr lang="en-US" sz="2200" i="1" dirty="0">
                                  <a:latin typeface="Cambria Math" panose="02040503050406030204" pitchFamily="18" charset="0"/>
                                </a:rPr>
                              </m:ctrlPr>
                            </m:dPr>
                            <m:e>
                              <m:r>
                                <a:rPr lang="en-SG" sz="2200" i="1" dirty="0">
                                  <a:latin typeface="Cambria Math" panose="02040503050406030204" pitchFamily="18" charset="0"/>
                                </a:rPr>
                                <m:t>𝑥</m:t>
                              </m:r>
                            </m:e>
                          </m:d>
                        </m:e>
                      </m:d>
                    </m:oMath>
                  </a14:m>
                  <a:r>
                    <a:rPr lang="en-US" sz="2200" dirty="0"/>
                    <a:t>.</a:t>
                  </a:r>
                </a:p>
                <a:p>
                  <a:pPr marL="533400" indent="-342900">
                    <a:spcAft>
                      <a:spcPts val="600"/>
                    </a:spcAft>
                    <a:buFont typeface="Wingdings" panose="05000000000000000000" pitchFamily="2" charset="2"/>
                    <a:buChar char="§"/>
                  </a:pPr>
                  <a14:m>
                    <m:oMath xmlns:m="http://schemas.openxmlformats.org/officeDocument/2006/math">
                      <m:r>
                        <a:rPr lang="en-US" sz="2200" i="1" dirty="0" smtClean="0">
                          <a:latin typeface="Cambria Math" panose="02040503050406030204" pitchFamily="18" charset="0"/>
                        </a:rPr>
                        <m:t>𝑓</m:t>
                      </m:r>
                    </m:oMath>
                  </a14:m>
                  <a:r>
                    <a:rPr lang="en-US" sz="2200" dirty="0"/>
                    <a:t> is </a:t>
                  </a:r>
                  <a:r>
                    <a:rPr lang="en-US" sz="2200" b="1" dirty="0"/>
                    <a:t>bijective</a:t>
                  </a:r>
                  <a:r>
                    <a:rPr lang="en-US" sz="2200" dirty="0"/>
                    <a:t> </a:t>
                  </a:r>
                  <a:r>
                    <a:rPr lang="en-US" sz="2200" dirty="0" err="1"/>
                    <a:t>iff</a:t>
                  </a:r>
                  <a:r>
                    <a:rPr lang="en-US" sz="2200" dirty="0"/>
                    <a:t> </a:t>
                  </a:r>
                  <a14:m>
                    <m:oMath xmlns:m="http://schemas.openxmlformats.org/officeDocument/2006/math">
                      <m:r>
                        <a:rPr lang="en-US" sz="2200" i="1" dirty="0" smtClean="0">
                          <a:latin typeface="Cambria Math" panose="02040503050406030204" pitchFamily="18" charset="0"/>
                        </a:rPr>
                        <m:t>𝑓</m:t>
                      </m:r>
                    </m:oMath>
                  </a14:m>
                  <a:r>
                    <a:rPr lang="en-US" sz="2200" dirty="0"/>
                    <a:t> is injective and bijective, that is, </a:t>
                  </a:r>
                  <a:br>
                    <a:rPr lang="en-US" sz="2200" dirty="0"/>
                  </a:br>
                  <a14:m>
                    <m:oMath xmlns:m="http://schemas.openxmlformats.org/officeDocument/2006/math">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𝑦</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𝑌</m:t>
                      </m:r>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𝑥</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𝑋</m:t>
                      </m:r>
                      <m:r>
                        <a:rPr lang="en-US" sz="2200" i="1">
                          <a:latin typeface="Cambria Math" panose="02040503050406030204" pitchFamily="18" charset="0"/>
                          <a:ea typeface="Cambria Math" panose="02040503050406030204" pitchFamily="18" charset="0"/>
                        </a:rPr>
                        <m:t> </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𝑦</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𝑓</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𝑥</m:t>
                              </m:r>
                            </m:e>
                          </m:d>
                        </m:e>
                      </m:d>
                      <m:r>
                        <a:rPr lang="en-US" sz="2200" i="1">
                          <a:latin typeface="Cambria Math" panose="02040503050406030204" pitchFamily="18" charset="0"/>
                          <a:ea typeface="Cambria Math" panose="02040503050406030204" pitchFamily="18" charset="0"/>
                        </a:rPr>
                        <m:t>.</m:t>
                      </m:r>
                    </m:oMath>
                  </a14:m>
                  <a:endParaRPr lang="en-US" sz="2200" dirty="0"/>
                </a:p>
                <a:p>
                  <a:pPr marL="533400" indent="-342900">
                    <a:spcAft>
                      <a:spcPts val="600"/>
                    </a:spcAft>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𝑔</m:t>
                      </m:r>
                      <m:r>
                        <a:rPr lang="en-US" sz="2200" b="0" i="1" smtClean="0">
                          <a:latin typeface="Cambria Math" panose="02040503050406030204" pitchFamily="18" charset="0"/>
                        </a:rPr>
                        <m:t>:</m:t>
                      </m:r>
                      <m:r>
                        <a:rPr lang="en-US" sz="2200" b="0" i="1" smtClean="0">
                          <a:latin typeface="Cambria Math" panose="02040503050406030204" pitchFamily="18" charset="0"/>
                        </a:rPr>
                        <m:t>𝑌</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oMath>
                  </a14:m>
                  <a:r>
                    <a:rPr lang="en-US" sz="2200" dirty="0"/>
                    <a:t> is an inverse of </a:t>
                  </a:r>
                  <a14:m>
                    <m:oMath xmlns:m="http://schemas.openxmlformats.org/officeDocument/2006/math">
                      <m:r>
                        <a:rPr lang="en-US" sz="2200" i="1" dirty="0" smtClean="0">
                          <a:latin typeface="Cambria Math" panose="02040503050406030204" pitchFamily="18" charset="0"/>
                        </a:rPr>
                        <m:t>𝑓</m:t>
                      </m:r>
                    </m:oMath>
                  </a14:m>
                  <a:r>
                    <a:rPr lang="en-US" sz="2200" dirty="0"/>
                    <a:t> (also denoted as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oMath>
                  </a14:m>
                  <a:r>
                    <a:rPr lang="en-US" sz="2200" dirty="0"/>
                    <a:t>) </a:t>
                  </a:r>
                  <a:r>
                    <a:rPr lang="en-US" sz="2200" dirty="0" err="1"/>
                    <a:t>iff</a:t>
                  </a:r>
                  <a:r>
                    <a:rPr lang="en-US" sz="2200" dirty="0"/>
                    <a:t> </a:t>
                  </a:r>
                  <a:br>
                    <a:rPr lang="en-US" sz="2200" dirty="0"/>
                  </a:br>
                  <a14:m>
                    <m:oMath xmlns:m="http://schemas.openxmlformats.org/officeDocument/2006/math">
                      <m:r>
                        <a:rPr lang="en-SG"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SG"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𝑦</m:t>
                      </m:r>
                      <m:r>
                        <a:rPr lang="en-SG"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r>
                        <a:rPr lang="en-US" sz="2200" b="0" i="1" smtClean="0">
                          <a:latin typeface="Cambria Math" panose="02040503050406030204" pitchFamily="18" charset="0"/>
                          <a:ea typeface="Cambria Math" panose="02040503050406030204" pitchFamily="18" charset="0"/>
                        </a:rPr>
                        <m:t> </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𝑓</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𝑥</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𝑔</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𝑦</m:t>
                              </m:r>
                            </m:e>
                          </m:d>
                        </m:e>
                      </m:d>
                      <m:r>
                        <a:rPr lang="en-US" sz="2200" b="0" i="1" smtClean="0">
                          <a:latin typeface="Cambria Math" panose="02040503050406030204" pitchFamily="18" charset="0"/>
                          <a:ea typeface="Cambria Math" panose="02040503050406030204" pitchFamily="18" charset="0"/>
                        </a:rPr>
                        <m:t>.</m:t>
                      </m:r>
                    </m:oMath>
                  </a14:m>
                  <a:endParaRPr lang="en-US" sz="2200" dirty="0"/>
                </a:p>
              </p:txBody>
            </p:sp>
          </mc:Choice>
          <mc:Fallback xmlns="">
            <p:sp>
              <p:nvSpPr>
                <p:cNvPr id="29" name="TextBox 28">
                  <a:extLst>
                    <a:ext uri="{FF2B5EF4-FFF2-40B4-BE49-F238E27FC236}">
                      <a16:creationId xmlns:a16="http://schemas.microsoft.com/office/drawing/2014/main" id="{CB47EC31-65B5-4EC2-8E75-C3E21F2A26C6}"/>
                    </a:ext>
                  </a:extLst>
                </p:cNvPr>
                <p:cNvSpPr txBox="1">
                  <a:spLocks noRot="1" noChangeAspect="1" noMove="1" noResize="1" noEditPoints="1" noAdjustHandles="1" noChangeArrowheads="1" noChangeShapeType="1" noTextEdit="1"/>
                </p:cNvSpPr>
                <p:nvPr/>
              </p:nvSpPr>
              <p:spPr>
                <a:xfrm>
                  <a:off x="1242932" y="5107308"/>
                  <a:ext cx="7885917" cy="2977738"/>
                </a:xfrm>
                <a:prstGeom prst="rect">
                  <a:avLst/>
                </a:prstGeom>
                <a:blipFill>
                  <a:blip r:embed="rId3"/>
                  <a:stretch>
                    <a:fillRect l="-1005" t="-1434"/>
                  </a:stretch>
                </a:blipFill>
              </p:spPr>
              <p:txBody>
                <a:bodyPr/>
                <a:lstStyle/>
                <a:p>
                  <a:r>
                    <a:rPr lang="en-SG">
                      <a:noFill/>
                    </a:rPr>
                    <a:t> </a:t>
                  </a:r>
                </a:p>
              </p:txBody>
            </p:sp>
          </mc:Fallback>
        </mc:AlternateContent>
      </p:grpSp>
      <p:sp>
        <p:nvSpPr>
          <p:cNvPr id="30" name="Oval 29">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8" name="Group 47">
            <a:extLst>
              <a:ext uri="{FF2B5EF4-FFF2-40B4-BE49-F238E27FC236}">
                <a16:creationId xmlns:a16="http://schemas.microsoft.com/office/drawing/2014/main" id="{4492A08C-AC09-457C-A706-D541C9900E0C}"/>
              </a:ext>
            </a:extLst>
          </p:cNvPr>
          <p:cNvGrpSpPr/>
          <p:nvPr/>
        </p:nvGrpSpPr>
        <p:grpSpPr>
          <a:xfrm>
            <a:off x="415123" y="5041115"/>
            <a:ext cx="8008955" cy="1309011"/>
            <a:chOff x="993227" y="4598517"/>
            <a:chExt cx="8008955" cy="1309011"/>
          </a:xfrm>
        </p:grpSpPr>
        <p:sp>
          <p:nvSpPr>
            <p:cNvPr id="49" name="Rectangle 48">
              <a:extLst>
                <a:ext uri="{FF2B5EF4-FFF2-40B4-BE49-F238E27FC236}">
                  <a16:creationId xmlns:a16="http://schemas.microsoft.com/office/drawing/2014/main" id="{C5BE6C93-4DFD-411A-B013-2E98BFD2D2DD}"/>
                </a:ext>
              </a:extLst>
            </p:cNvPr>
            <p:cNvSpPr/>
            <p:nvPr/>
          </p:nvSpPr>
          <p:spPr>
            <a:xfrm>
              <a:off x="993228" y="4598518"/>
              <a:ext cx="8008954" cy="130901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Rectangle 49">
              <a:extLst>
                <a:ext uri="{FF2B5EF4-FFF2-40B4-BE49-F238E27FC236}">
                  <a16:creationId xmlns:a16="http://schemas.microsoft.com/office/drawing/2014/main" id="{C42431A2-6089-42CA-9BD1-52FD7617064C}"/>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Box 50">
              <a:extLst>
                <a:ext uri="{FF2B5EF4-FFF2-40B4-BE49-F238E27FC236}">
                  <a16:creationId xmlns:a16="http://schemas.microsoft.com/office/drawing/2014/main" id="{F3A7D54F-21B4-4383-B2ED-5CDDC3B79453}"/>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7.2.3</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C72D886-3D50-4B46-9C61-A08E1125443C}"/>
                    </a:ext>
                  </a:extLst>
                </p:cNvPr>
                <p:cNvSpPr txBox="1"/>
                <p:nvPr/>
              </p:nvSpPr>
              <p:spPr>
                <a:xfrm>
                  <a:off x="1240967" y="5107309"/>
                  <a:ext cx="7464832" cy="800219"/>
                </a:xfrm>
                <a:prstGeom prst="rect">
                  <a:avLst/>
                </a:prstGeom>
                <a:noFill/>
              </p:spPr>
              <p:txBody>
                <a:bodyPr wrap="square" rtlCol="0">
                  <a:spAutoFit/>
                </a:bodyPr>
                <a:lstStyle/>
                <a:p>
                  <a:r>
                    <a:rPr lang="en-SG" sz="2400" dirty="0"/>
                    <a:t>If </a:t>
                  </a:r>
                  <a14:m>
                    <m:oMath xmlns:m="http://schemas.openxmlformats.org/officeDocument/2006/math">
                      <m:r>
                        <a:rPr lang="en-US" sz="2200" b="0" i="1" smtClean="0">
                          <a:latin typeface="Cambria Math" panose="02040503050406030204" pitchFamily="18" charset="0"/>
                        </a:rPr>
                        <m:t>𝑓</m:t>
                      </m:r>
                      <m:r>
                        <a:rPr lang="en-SG" sz="2200" b="0" i="1" smtClean="0">
                          <a:latin typeface="Cambria Math" panose="02040503050406030204" pitchFamily="18" charset="0"/>
                        </a:rPr>
                        <m:t>:</m:t>
                      </m:r>
                      <m:r>
                        <a:rPr lang="en-SG" sz="2200" b="0" i="1" smtClean="0">
                          <a:latin typeface="Cambria Math" panose="02040503050406030204" pitchFamily="18" charset="0"/>
                        </a:rPr>
                        <m:t>𝑋</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𝑌</m:t>
                      </m:r>
                    </m:oMath>
                  </a14:m>
                  <a:r>
                    <a:rPr lang="en-SG" sz="2200" dirty="0"/>
                    <a:t> is a bijection, then </a:t>
                  </a:r>
                  <a14:m>
                    <m:oMath xmlns:m="http://schemas.openxmlformats.org/officeDocument/2006/math">
                      <m:sSup>
                        <m:sSupPr>
                          <m:ctrlPr>
                            <a:rPr lang="en-SG"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SG" sz="2200" b="0" i="1" smtClean="0">
                              <a:latin typeface="Cambria Math" panose="02040503050406030204" pitchFamily="18" charset="0"/>
                            </a:rPr>
                            <m:t>−1</m:t>
                          </m:r>
                        </m:sup>
                      </m:sSup>
                      <m:r>
                        <a:rPr lang="en-SG" sz="2200" b="0" i="1" smtClean="0">
                          <a:latin typeface="Cambria Math" panose="02040503050406030204" pitchFamily="18" charset="0"/>
                        </a:rPr>
                        <m:t>:</m:t>
                      </m:r>
                      <m:r>
                        <a:rPr lang="en-SG" sz="2200" b="0" i="1" smtClean="0">
                          <a:latin typeface="Cambria Math" panose="02040503050406030204" pitchFamily="18" charset="0"/>
                        </a:rPr>
                        <m:t>𝑌</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𝑋</m:t>
                      </m:r>
                    </m:oMath>
                  </a14:m>
                  <a:r>
                    <a:rPr lang="en-SG" sz="2200" dirty="0"/>
                    <a:t> is also a bijection.</a:t>
                  </a:r>
                </a:p>
                <a:p>
                  <a:r>
                    <a:rPr lang="en-SG" sz="2200" dirty="0"/>
                    <a:t>In other words, </a:t>
                  </a:r>
                  <a:r>
                    <a:rPr lang="en-SG" sz="2200" dirty="0">
                      <a:solidFill>
                        <a:srgbClr val="0000FF"/>
                      </a:solidFill>
                    </a:rPr>
                    <a:t>a function is bijective </a:t>
                  </a:r>
                  <a:r>
                    <a:rPr lang="en-SG" sz="2200" dirty="0" err="1">
                      <a:solidFill>
                        <a:srgbClr val="0000FF"/>
                      </a:solidFill>
                    </a:rPr>
                    <a:t>iff</a:t>
                  </a:r>
                  <a:r>
                    <a:rPr lang="en-SG" sz="2200" dirty="0">
                      <a:solidFill>
                        <a:srgbClr val="0000FF"/>
                      </a:solidFill>
                    </a:rPr>
                    <a:t> it has an inverse</a:t>
                  </a:r>
                  <a:r>
                    <a:rPr lang="en-SG" sz="2200" dirty="0"/>
                    <a:t>.</a:t>
                  </a:r>
                </a:p>
              </p:txBody>
            </p:sp>
          </mc:Choice>
          <mc:Fallback xmlns="">
            <p:sp>
              <p:nvSpPr>
                <p:cNvPr id="52" name="TextBox 51">
                  <a:extLst>
                    <a:ext uri="{FF2B5EF4-FFF2-40B4-BE49-F238E27FC236}">
                      <a16:creationId xmlns:a16="http://schemas.microsoft.com/office/drawing/2014/main" id="{7C72D886-3D50-4B46-9C61-A08E1125443C}"/>
                    </a:ext>
                  </a:extLst>
                </p:cNvPr>
                <p:cNvSpPr txBox="1">
                  <a:spLocks noRot="1" noChangeAspect="1" noMove="1" noResize="1" noEditPoints="1" noAdjustHandles="1" noChangeArrowheads="1" noChangeShapeType="1" noTextEdit="1"/>
                </p:cNvSpPr>
                <p:nvPr/>
              </p:nvSpPr>
              <p:spPr>
                <a:xfrm>
                  <a:off x="1240967" y="5107309"/>
                  <a:ext cx="7464832" cy="800219"/>
                </a:xfrm>
                <a:prstGeom prst="rect">
                  <a:avLst/>
                </a:prstGeom>
                <a:blipFill>
                  <a:blip r:embed="rId4"/>
                  <a:stretch>
                    <a:fillRect l="-1307" t="-6061" b="-14394"/>
                  </a:stretch>
                </a:blipFill>
              </p:spPr>
              <p:txBody>
                <a:bodyPr/>
                <a:lstStyle/>
                <a:p>
                  <a:r>
                    <a:rPr lang="en-SG">
                      <a:noFill/>
                    </a:rPr>
                    <a:t> </a:t>
                  </a:r>
                </a:p>
              </p:txBody>
            </p:sp>
          </mc:Fallback>
        </mc:AlternateContent>
      </p:grpSp>
      <p:sp>
        <p:nvSpPr>
          <p:cNvPr id="32" name="Oval 31">
            <a:extLst>
              <a:ext uri="{FF2B5EF4-FFF2-40B4-BE49-F238E27FC236}">
                <a16:creationId xmlns:a16="http://schemas.microsoft.com/office/drawing/2014/main" id="{2B551024-E762-44CA-BAE9-CBB933CAD8B4}"/>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BF28D70C-FBB5-4512-9292-04FE799744F1}"/>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65144424-4B92-4BBD-9447-EA3276C76EBE}"/>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A5ED8A47-4EE5-435C-8567-D3362FBDFBF1}"/>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F50FE94-D7EC-4CE1-8B71-70479CBC1EFF}"/>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5320A024-420E-4CFF-AEA0-D4740E4C8B68}"/>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77932CA1-3816-4BF5-8F64-EE42417108CF}"/>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FF5C135A-74FB-462F-B980-B4274B567489}"/>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6E280DA5-CF6F-4EFC-AE8C-55853197E449}"/>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5CD17504-0509-4AF1-BDCD-D7D9FBEDC8CC}"/>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BB735C93-63E2-4D45-8AC3-DE95CFE2B99E}"/>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2829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40000"/>
                    <a:lumOff val="60000"/>
                  </a:schemeClr>
                </a:solidFill>
              </a:rPr>
              <a:t>Cardinality</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Pigeonhole Principle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sp>
        <p:nvSpPr>
          <p:cNvPr id="30" name="Oval 29">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TextBox 31">
            <a:extLst>
              <a:ext uri="{FF2B5EF4-FFF2-40B4-BE49-F238E27FC236}">
                <a16:creationId xmlns:a16="http://schemas.microsoft.com/office/drawing/2014/main" id="{351058B5-6448-418F-8714-121D328B1407}"/>
              </a:ext>
            </a:extLst>
          </p:cNvPr>
          <p:cNvSpPr txBox="1"/>
          <p:nvPr/>
        </p:nvSpPr>
        <p:spPr>
          <a:xfrm>
            <a:off x="140186" y="827215"/>
            <a:ext cx="8290746" cy="461665"/>
          </a:xfrm>
          <a:prstGeom prst="rect">
            <a:avLst/>
          </a:prstGeom>
          <a:noFill/>
          <a:ln>
            <a:noFill/>
          </a:ln>
        </p:spPr>
        <p:txBody>
          <a:bodyPr wrap="square" rtlCol="0">
            <a:spAutoFit/>
          </a:bodyPr>
          <a:lstStyle/>
          <a:p>
            <a:pPr>
              <a:spcAft>
                <a:spcPts val="600"/>
              </a:spcAft>
            </a:pPr>
            <a:r>
              <a:rPr lang="en-SG" altLang="en-US" sz="2400" dirty="0"/>
              <a:t>What injections and surjections tell us about cardinality.</a:t>
            </a:r>
            <a:endParaRPr lang="en-US" altLang="en-US" sz="2400" dirty="0"/>
          </a:p>
        </p:txBody>
      </p:sp>
      <p:grpSp>
        <p:nvGrpSpPr>
          <p:cNvPr id="33" name="Group 32">
            <a:extLst>
              <a:ext uri="{FF2B5EF4-FFF2-40B4-BE49-F238E27FC236}">
                <a16:creationId xmlns:a16="http://schemas.microsoft.com/office/drawing/2014/main" id="{8DC4F163-1703-48E3-B311-2E47377F85AD}"/>
              </a:ext>
            </a:extLst>
          </p:cNvPr>
          <p:cNvGrpSpPr/>
          <p:nvPr/>
        </p:nvGrpSpPr>
        <p:grpSpPr>
          <a:xfrm>
            <a:off x="415123" y="1353177"/>
            <a:ext cx="7801920" cy="2545442"/>
            <a:chOff x="993227" y="4598517"/>
            <a:chExt cx="7801920" cy="2615285"/>
          </a:xfrm>
        </p:grpSpPr>
        <p:sp>
          <p:nvSpPr>
            <p:cNvPr id="34" name="Rectangle 33">
              <a:extLst>
                <a:ext uri="{FF2B5EF4-FFF2-40B4-BE49-F238E27FC236}">
                  <a16:creationId xmlns:a16="http://schemas.microsoft.com/office/drawing/2014/main" id="{253270C7-5C8A-4E64-916A-B5741B02C36E}"/>
                </a:ext>
              </a:extLst>
            </p:cNvPr>
            <p:cNvSpPr/>
            <p:nvPr/>
          </p:nvSpPr>
          <p:spPr>
            <a:xfrm>
              <a:off x="993228" y="4598518"/>
              <a:ext cx="7801919" cy="255997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Rectangle 34">
              <a:extLst>
                <a:ext uri="{FF2B5EF4-FFF2-40B4-BE49-F238E27FC236}">
                  <a16:creationId xmlns:a16="http://schemas.microsoft.com/office/drawing/2014/main" id="{AECC7B89-5578-434E-8123-557B47662154}"/>
                </a:ext>
              </a:extLst>
            </p:cNvPr>
            <p:cNvSpPr/>
            <p:nvPr/>
          </p:nvSpPr>
          <p:spPr>
            <a:xfrm>
              <a:off x="993227" y="4598517"/>
              <a:ext cx="7792127" cy="524536"/>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TextBox 36">
              <a:extLst>
                <a:ext uri="{FF2B5EF4-FFF2-40B4-BE49-F238E27FC236}">
                  <a16:creationId xmlns:a16="http://schemas.microsoft.com/office/drawing/2014/main" id="{84CBE316-F640-4E31-8DBC-E328C1FC3B77}"/>
                </a:ext>
              </a:extLst>
            </p:cNvPr>
            <p:cNvSpPr txBox="1"/>
            <p:nvPr/>
          </p:nvSpPr>
          <p:spPr>
            <a:xfrm>
              <a:off x="1109374" y="4645644"/>
              <a:ext cx="7056040" cy="474332"/>
            </a:xfrm>
            <a:prstGeom prst="rect">
              <a:avLst/>
            </a:prstGeom>
            <a:noFill/>
          </p:spPr>
          <p:txBody>
            <a:bodyPr wrap="square" rtlCol="0">
              <a:spAutoFit/>
            </a:bodyPr>
            <a:lstStyle/>
            <a:p>
              <a:r>
                <a:rPr lang="en-SG" sz="2400" dirty="0">
                  <a:solidFill>
                    <a:schemeClr val="bg1"/>
                  </a:solidFill>
                </a:rPr>
                <a:t>Pigeonhole Principle</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41C0931-3A8C-4814-992F-7533DDA07C77}"/>
                    </a:ext>
                  </a:extLst>
                </p:cNvPr>
                <p:cNvSpPr txBox="1"/>
                <p:nvPr/>
              </p:nvSpPr>
              <p:spPr>
                <a:xfrm>
                  <a:off x="1119167" y="5142552"/>
                  <a:ext cx="7675980" cy="2071250"/>
                </a:xfrm>
                <a:prstGeom prst="rect">
                  <a:avLst/>
                </a:prstGeom>
                <a:noFill/>
              </p:spPr>
              <p:txBody>
                <a:bodyPr wrap="square" rtlCol="0">
                  <a:spAutoFit/>
                </a:bodyPr>
                <a:lstStyle/>
                <a:p>
                  <a:pPr>
                    <a:spcAft>
                      <a:spcPts val="600"/>
                    </a:spcAft>
                  </a:pPr>
                  <a:r>
                    <a:rPr lang="en-SG" sz="2400" dirty="0"/>
                    <a:t>Let </a:t>
                  </a:r>
                  <a14:m>
                    <m:oMath xmlns:m="http://schemas.openxmlformats.org/officeDocument/2006/math">
                      <m:r>
                        <a:rPr lang="en-SG" sz="2400" i="1" dirty="0" smtClean="0">
                          <a:latin typeface="Cambria Math" panose="02040503050406030204" pitchFamily="18" charset="0"/>
                        </a:rPr>
                        <m:t>𝐴</m:t>
                      </m:r>
                    </m:oMath>
                  </a14:m>
                  <a:r>
                    <a:rPr lang="en-SG" sz="2400" dirty="0"/>
                    <a:t> and </a:t>
                  </a:r>
                  <a14:m>
                    <m:oMath xmlns:m="http://schemas.openxmlformats.org/officeDocument/2006/math">
                      <m:r>
                        <a:rPr lang="en-SG" sz="2400" i="1" dirty="0" smtClean="0">
                          <a:latin typeface="Cambria Math" panose="02040503050406030204" pitchFamily="18" charset="0"/>
                        </a:rPr>
                        <m:t>𝐵</m:t>
                      </m:r>
                    </m:oMath>
                  </a14:m>
                  <a:r>
                    <a:rPr lang="en-SG" sz="2400" dirty="0"/>
                    <a:t> be </a:t>
                  </a:r>
                  <a:r>
                    <a:rPr lang="en-SG" sz="2400" dirty="0">
                      <a:solidFill>
                        <a:srgbClr val="0000FF"/>
                      </a:solidFill>
                    </a:rPr>
                    <a:t>finite</a:t>
                  </a:r>
                  <a:r>
                    <a:rPr lang="en-SG" sz="2400" dirty="0"/>
                    <a:t> sets. If there is an injection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b="0" i="1" smtClean="0">
                          <a:latin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r>
                    <a:rPr lang="en-US" sz="2400" dirty="0"/>
                    <a:t>, then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oMath>
                  </a14:m>
                  <a:r>
                    <a:rPr lang="en-US" sz="2400" dirty="0"/>
                    <a:t>. </a:t>
                  </a:r>
                </a:p>
                <a:p>
                  <a:pPr>
                    <a:spcAft>
                      <a:spcPts val="600"/>
                    </a:spcAft>
                  </a:pPr>
                  <a:r>
                    <a:rPr lang="en-US" sz="2400" dirty="0"/>
                    <a:t>Contrapositive: Let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ℤ</m:t>
                          </m:r>
                        </m:e>
                        <m:sup>
                          <m:r>
                            <a:rPr lang="en-US" sz="2400" b="0" i="1" smtClean="0">
                              <a:latin typeface="Cambria Math" panose="02040503050406030204" pitchFamily="18" charset="0"/>
                              <a:ea typeface="Cambria Math" panose="02040503050406030204" pitchFamily="18" charset="0"/>
                            </a:rPr>
                            <m:t>+</m:t>
                          </m:r>
                        </m:sup>
                      </m:sSup>
                    </m:oMath>
                  </a14:m>
                  <a:r>
                    <a:rPr lang="en-SG" sz="2400" dirty="0"/>
                    <a:t> with </a:t>
                  </a:r>
                  <a14:m>
                    <m:oMath xmlns:m="http://schemas.openxmlformats.org/officeDocument/2006/math">
                      <m:r>
                        <a:rPr lang="en-SG" sz="2400" i="1" dirty="0" smtClean="0">
                          <a:latin typeface="Cambria Math" panose="02040503050406030204" pitchFamily="18" charset="0"/>
                        </a:rPr>
                        <m:t>𝑚</m:t>
                      </m:r>
                      <m:r>
                        <a:rPr lang="en-SG" sz="2400" i="1" dirty="0" smtClean="0">
                          <a:latin typeface="Cambria Math" panose="02040503050406030204" pitchFamily="18" charset="0"/>
                        </a:rPr>
                        <m:t>&gt;</m:t>
                      </m:r>
                      <m:r>
                        <a:rPr lang="en-SG" sz="2400" i="1" dirty="0" smtClean="0">
                          <a:latin typeface="Cambria Math" panose="02040503050406030204" pitchFamily="18" charset="0"/>
                        </a:rPr>
                        <m:t>𝑛</m:t>
                      </m:r>
                    </m:oMath>
                  </a14:m>
                  <a:r>
                    <a:rPr lang="en-SG" sz="2400" dirty="0"/>
                    <a:t>. If </a:t>
                  </a:r>
                  <a14:m>
                    <m:oMath xmlns:m="http://schemas.openxmlformats.org/officeDocument/2006/math">
                      <m:r>
                        <a:rPr lang="en-SG" sz="2400" i="1" dirty="0" smtClean="0">
                          <a:latin typeface="Cambria Math" panose="02040503050406030204" pitchFamily="18" charset="0"/>
                        </a:rPr>
                        <m:t>𝑚</m:t>
                      </m:r>
                    </m:oMath>
                  </a14:m>
                  <a:r>
                    <a:rPr lang="en-SG" sz="2400" dirty="0"/>
                    <a:t> pigeons are put into </a:t>
                  </a:r>
                  <a14:m>
                    <m:oMath xmlns:m="http://schemas.openxmlformats.org/officeDocument/2006/math">
                      <m:r>
                        <a:rPr lang="en-SG" sz="2400" i="1" dirty="0" smtClean="0">
                          <a:latin typeface="Cambria Math" panose="02040503050406030204" pitchFamily="18" charset="0"/>
                        </a:rPr>
                        <m:t>𝑛</m:t>
                      </m:r>
                      <m:r>
                        <a:rPr lang="en-SG" sz="2400" i="1" dirty="0" smtClean="0">
                          <a:latin typeface="Cambria Math" panose="02040503050406030204" pitchFamily="18" charset="0"/>
                        </a:rPr>
                        <m:t> </m:t>
                      </m:r>
                    </m:oMath>
                  </a14:m>
                  <a:r>
                    <a:rPr lang="en-SG" sz="2400" dirty="0"/>
                    <a:t>pigeonholes, then there must be (at least) one pigeonhole with (at least) two pigeons. </a:t>
                  </a:r>
                </a:p>
              </p:txBody>
            </p:sp>
          </mc:Choice>
          <mc:Fallback xmlns="">
            <p:sp>
              <p:nvSpPr>
                <p:cNvPr id="45" name="TextBox 44">
                  <a:extLst>
                    <a:ext uri="{FF2B5EF4-FFF2-40B4-BE49-F238E27FC236}">
                      <a16:creationId xmlns:a16="http://schemas.microsoft.com/office/drawing/2014/main" id="{041C0931-3A8C-4814-992F-7533DDA07C77}"/>
                    </a:ext>
                  </a:extLst>
                </p:cNvPr>
                <p:cNvSpPr txBox="1">
                  <a:spLocks noRot="1" noChangeAspect="1" noMove="1" noResize="1" noEditPoints="1" noAdjustHandles="1" noChangeArrowheads="1" noChangeShapeType="1" noTextEdit="1"/>
                </p:cNvSpPr>
                <p:nvPr/>
              </p:nvSpPr>
              <p:spPr>
                <a:xfrm>
                  <a:off x="1119167" y="5142552"/>
                  <a:ext cx="7675980" cy="2071250"/>
                </a:xfrm>
                <a:prstGeom prst="rect">
                  <a:avLst/>
                </a:prstGeom>
                <a:blipFill>
                  <a:blip r:embed="rId3"/>
                  <a:stretch>
                    <a:fillRect l="-1271" t="-2417" r="-79" b="-5740"/>
                  </a:stretch>
                </a:blipFill>
              </p:spPr>
              <p:txBody>
                <a:bodyPr/>
                <a:lstStyle/>
                <a:p>
                  <a:r>
                    <a:rPr lang="en-SG">
                      <a:noFill/>
                    </a:rPr>
                    <a:t> </a:t>
                  </a:r>
                </a:p>
              </p:txBody>
            </p:sp>
          </mc:Fallback>
        </mc:AlternateContent>
      </p:grpSp>
      <p:grpSp>
        <p:nvGrpSpPr>
          <p:cNvPr id="46" name="Group 45">
            <a:extLst>
              <a:ext uri="{FF2B5EF4-FFF2-40B4-BE49-F238E27FC236}">
                <a16:creationId xmlns:a16="http://schemas.microsoft.com/office/drawing/2014/main" id="{B5290C32-BBD7-42E9-B7D8-E3399FE04BFA}"/>
              </a:ext>
            </a:extLst>
          </p:cNvPr>
          <p:cNvGrpSpPr/>
          <p:nvPr/>
        </p:nvGrpSpPr>
        <p:grpSpPr>
          <a:xfrm>
            <a:off x="415123" y="4018643"/>
            <a:ext cx="7801920" cy="2524728"/>
            <a:chOff x="993227" y="4598517"/>
            <a:chExt cx="7801920" cy="2524728"/>
          </a:xfrm>
        </p:grpSpPr>
        <p:sp>
          <p:nvSpPr>
            <p:cNvPr id="47" name="Rectangle 46">
              <a:extLst>
                <a:ext uri="{FF2B5EF4-FFF2-40B4-BE49-F238E27FC236}">
                  <a16:creationId xmlns:a16="http://schemas.microsoft.com/office/drawing/2014/main" id="{132198DC-44D9-4507-85E5-99132828DE43}"/>
                </a:ext>
              </a:extLst>
            </p:cNvPr>
            <p:cNvSpPr/>
            <p:nvPr/>
          </p:nvSpPr>
          <p:spPr>
            <a:xfrm>
              <a:off x="993228" y="4598518"/>
              <a:ext cx="7801919" cy="2491604"/>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a:extLst>
                <a:ext uri="{FF2B5EF4-FFF2-40B4-BE49-F238E27FC236}">
                  <a16:creationId xmlns:a16="http://schemas.microsoft.com/office/drawing/2014/main" id="{AB070EC0-6F9F-41D4-8E78-22FDCB21051D}"/>
                </a:ext>
              </a:extLst>
            </p:cNvPr>
            <p:cNvSpPr/>
            <p:nvPr/>
          </p:nvSpPr>
          <p:spPr>
            <a:xfrm>
              <a:off x="993227" y="4598517"/>
              <a:ext cx="7801919"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a:extLst>
                <a:ext uri="{FF2B5EF4-FFF2-40B4-BE49-F238E27FC236}">
                  <a16:creationId xmlns:a16="http://schemas.microsoft.com/office/drawing/2014/main" id="{BFF52023-C581-47C3-842A-8EA8BB3B2ACE}"/>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Dual Pigeonhole Principle</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D10789F-9B39-4269-A104-938D40186F56}"/>
                    </a:ext>
                  </a:extLst>
                </p:cNvPr>
                <p:cNvSpPr txBox="1"/>
                <p:nvPr/>
              </p:nvSpPr>
              <p:spPr>
                <a:xfrm>
                  <a:off x="1109374" y="5107309"/>
                  <a:ext cx="7675980" cy="2015936"/>
                </a:xfrm>
                <a:prstGeom prst="rect">
                  <a:avLst/>
                </a:prstGeom>
                <a:noFill/>
              </p:spPr>
              <p:txBody>
                <a:bodyPr wrap="square" rtlCol="0">
                  <a:spAutoFit/>
                </a:bodyPr>
                <a:lstStyle/>
                <a:p>
                  <a:pPr>
                    <a:spcAft>
                      <a:spcPts val="600"/>
                    </a:spcAft>
                  </a:pPr>
                  <a:r>
                    <a:rPr lang="en-SG" sz="2400" dirty="0"/>
                    <a:t>Let </a:t>
                  </a:r>
                  <a14:m>
                    <m:oMath xmlns:m="http://schemas.openxmlformats.org/officeDocument/2006/math">
                      <m:r>
                        <a:rPr lang="en-SG" sz="2400" i="1" dirty="0" smtClean="0">
                          <a:latin typeface="Cambria Math" panose="02040503050406030204" pitchFamily="18" charset="0"/>
                        </a:rPr>
                        <m:t>𝐴</m:t>
                      </m:r>
                    </m:oMath>
                  </a14:m>
                  <a:r>
                    <a:rPr lang="en-SG" sz="2400" dirty="0"/>
                    <a:t> and </a:t>
                  </a:r>
                  <a14:m>
                    <m:oMath xmlns:m="http://schemas.openxmlformats.org/officeDocument/2006/math">
                      <m:r>
                        <a:rPr lang="en-SG" sz="2400" i="1" dirty="0" smtClean="0">
                          <a:latin typeface="Cambria Math" panose="02040503050406030204" pitchFamily="18" charset="0"/>
                        </a:rPr>
                        <m:t>𝐵</m:t>
                      </m:r>
                    </m:oMath>
                  </a14:m>
                  <a:r>
                    <a:rPr lang="en-SG" sz="2400" dirty="0"/>
                    <a:t> be </a:t>
                  </a:r>
                  <a:r>
                    <a:rPr lang="en-SG" sz="2400" dirty="0">
                      <a:solidFill>
                        <a:srgbClr val="0000FF"/>
                      </a:solidFill>
                    </a:rPr>
                    <a:t>finite</a:t>
                  </a:r>
                  <a:r>
                    <a:rPr lang="en-SG" sz="2400" dirty="0"/>
                    <a:t> sets. If there is a surjection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b="0" i="1" smtClean="0">
                          <a:latin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r>
                    <a:rPr lang="en-US" sz="2400" dirty="0"/>
                    <a:t>, then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oMath>
                  </a14:m>
                  <a:r>
                    <a:rPr lang="en-US" sz="2400" dirty="0"/>
                    <a:t>. </a:t>
                  </a:r>
                </a:p>
                <a:p>
                  <a:pPr>
                    <a:spcAft>
                      <a:spcPts val="600"/>
                    </a:spcAft>
                  </a:pPr>
                  <a:r>
                    <a:rPr lang="en-US" sz="2400" dirty="0"/>
                    <a:t>Contrapositive: Let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ℤ</m:t>
                          </m:r>
                        </m:e>
                        <m:sup>
                          <m:r>
                            <a:rPr lang="en-US" sz="2400" b="0" i="1" smtClean="0">
                              <a:latin typeface="Cambria Math" panose="02040503050406030204" pitchFamily="18" charset="0"/>
                              <a:ea typeface="Cambria Math" panose="02040503050406030204" pitchFamily="18" charset="0"/>
                            </a:rPr>
                            <m:t>+</m:t>
                          </m:r>
                        </m:sup>
                      </m:sSup>
                    </m:oMath>
                  </a14:m>
                  <a:r>
                    <a:rPr lang="en-SG" sz="2400" dirty="0"/>
                    <a:t> with </a:t>
                  </a:r>
                  <a14:m>
                    <m:oMath xmlns:m="http://schemas.openxmlformats.org/officeDocument/2006/math">
                      <m:r>
                        <a:rPr lang="en-SG" sz="2400" i="1" dirty="0" smtClean="0">
                          <a:latin typeface="Cambria Math" panose="02040503050406030204" pitchFamily="18" charset="0"/>
                        </a:rPr>
                        <m:t>𝑚</m:t>
                      </m:r>
                      <m:r>
                        <a:rPr lang="en-US" sz="2400" b="0" i="1" dirty="0" smtClean="0">
                          <a:latin typeface="Cambria Math" panose="02040503050406030204" pitchFamily="18" charset="0"/>
                        </a:rPr>
                        <m:t>&lt;</m:t>
                      </m:r>
                      <m:r>
                        <a:rPr lang="en-SG" sz="2400" i="1" dirty="0" smtClean="0">
                          <a:latin typeface="Cambria Math" panose="02040503050406030204" pitchFamily="18" charset="0"/>
                        </a:rPr>
                        <m:t>𝑛</m:t>
                      </m:r>
                    </m:oMath>
                  </a14:m>
                  <a:r>
                    <a:rPr lang="en-SG" sz="2400" dirty="0"/>
                    <a:t>. If </a:t>
                  </a:r>
                  <a14:m>
                    <m:oMath xmlns:m="http://schemas.openxmlformats.org/officeDocument/2006/math">
                      <m:r>
                        <a:rPr lang="en-SG" sz="2400" i="1" dirty="0" smtClean="0">
                          <a:latin typeface="Cambria Math" panose="02040503050406030204" pitchFamily="18" charset="0"/>
                        </a:rPr>
                        <m:t>𝑚</m:t>
                      </m:r>
                    </m:oMath>
                  </a14:m>
                  <a:r>
                    <a:rPr lang="en-SG" sz="2400" dirty="0"/>
                    <a:t> pigeons are put into </a:t>
                  </a:r>
                  <a14:m>
                    <m:oMath xmlns:m="http://schemas.openxmlformats.org/officeDocument/2006/math">
                      <m:r>
                        <a:rPr lang="en-SG" sz="2400" i="1" dirty="0" smtClean="0">
                          <a:latin typeface="Cambria Math" panose="02040503050406030204" pitchFamily="18" charset="0"/>
                        </a:rPr>
                        <m:t>𝑛</m:t>
                      </m:r>
                      <m:r>
                        <a:rPr lang="en-SG" sz="2400" i="1" dirty="0" smtClean="0">
                          <a:latin typeface="Cambria Math" panose="02040503050406030204" pitchFamily="18" charset="0"/>
                        </a:rPr>
                        <m:t> </m:t>
                      </m:r>
                    </m:oMath>
                  </a14:m>
                  <a:r>
                    <a:rPr lang="en-SG" sz="2400" dirty="0"/>
                    <a:t>pigeonholes, then there must be (at least) one pigeonhole with no pigeons. </a:t>
                  </a:r>
                </a:p>
              </p:txBody>
            </p:sp>
          </mc:Choice>
          <mc:Fallback xmlns="">
            <p:sp>
              <p:nvSpPr>
                <p:cNvPr id="56" name="TextBox 55">
                  <a:extLst>
                    <a:ext uri="{FF2B5EF4-FFF2-40B4-BE49-F238E27FC236}">
                      <a16:creationId xmlns:a16="http://schemas.microsoft.com/office/drawing/2014/main" id="{2D10789F-9B39-4269-A104-938D40186F56}"/>
                    </a:ext>
                  </a:extLst>
                </p:cNvPr>
                <p:cNvSpPr txBox="1">
                  <a:spLocks noRot="1" noChangeAspect="1" noMove="1" noResize="1" noEditPoints="1" noAdjustHandles="1" noChangeArrowheads="1" noChangeShapeType="1" noTextEdit="1"/>
                </p:cNvSpPr>
                <p:nvPr/>
              </p:nvSpPr>
              <p:spPr>
                <a:xfrm>
                  <a:off x="1109374" y="5107309"/>
                  <a:ext cx="7675980" cy="2015936"/>
                </a:xfrm>
                <a:prstGeom prst="rect">
                  <a:avLst/>
                </a:prstGeom>
                <a:blipFill>
                  <a:blip r:embed="rId4"/>
                  <a:stretch>
                    <a:fillRect l="-1191" t="-2424" r="-159" b="-6061"/>
                  </a:stretch>
                </a:blipFill>
              </p:spPr>
              <p:txBody>
                <a:bodyPr/>
                <a:lstStyle/>
                <a:p>
                  <a:r>
                    <a:rPr lang="en-SG">
                      <a:noFill/>
                    </a:rPr>
                    <a:t> </a:t>
                  </a:r>
                </a:p>
              </p:txBody>
            </p:sp>
          </mc:Fallback>
        </mc:AlternateContent>
      </p:grpSp>
      <p:sp>
        <p:nvSpPr>
          <p:cNvPr id="27" name="Oval 26">
            <a:extLst>
              <a:ext uri="{FF2B5EF4-FFF2-40B4-BE49-F238E27FC236}">
                <a16:creationId xmlns:a16="http://schemas.microsoft.com/office/drawing/2014/main" id="{C1BF9E27-7070-4B84-A12F-2917653690F1}"/>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6ED33422-423C-4BAD-9D71-04AF98CD1A96}"/>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2D5C9347-BCE4-4525-A206-8368A3A6683A}"/>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12C5E3E6-AFDD-4C18-B350-05426AF7CD8C}"/>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D41C1C1D-0D89-4948-8AEC-D22B6DD6E477}"/>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AC64D170-6591-4D2E-AE30-C41ED60B512E}"/>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5999C73A-22C9-45BD-AC3F-A5EF55566FA3}"/>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45FBE09A-BAA3-481D-AAC0-FC6BA3FF75B4}"/>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285F1777-CDBB-435C-B8E2-09F9D6DF300C}"/>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167785A3-B9A8-4935-8AE5-4177181289DD}"/>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FB126F7-CEA1-492E-A90C-B32A4FC91D95}"/>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0952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40000"/>
                    <a:lumOff val="60000"/>
                  </a:schemeClr>
                </a:solidFill>
              </a:rPr>
              <a:t>Cardinality</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Pigeonhole Principle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30" name="Oval 29">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3" name="Group 32">
            <a:extLst>
              <a:ext uri="{FF2B5EF4-FFF2-40B4-BE49-F238E27FC236}">
                <a16:creationId xmlns:a16="http://schemas.microsoft.com/office/drawing/2014/main" id="{8DC4F163-1703-48E3-B311-2E47377F85AD}"/>
              </a:ext>
            </a:extLst>
          </p:cNvPr>
          <p:cNvGrpSpPr/>
          <p:nvPr/>
        </p:nvGrpSpPr>
        <p:grpSpPr>
          <a:xfrm>
            <a:off x="369739" y="1089286"/>
            <a:ext cx="7801920" cy="1421412"/>
            <a:chOff x="993227" y="4598517"/>
            <a:chExt cx="7801920" cy="1460413"/>
          </a:xfrm>
        </p:grpSpPr>
        <p:sp>
          <p:nvSpPr>
            <p:cNvPr id="34" name="Rectangle 33">
              <a:extLst>
                <a:ext uri="{FF2B5EF4-FFF2-40B4-BE49-F238E27FC236}">
                  <a16:creationId xmlns:a16="http://schemas.microsoft.com/office/drawing/2014/main" id="{253270C7-5C8A-4E64-916A-B5741B02C36E}"/>
                </a:ext>
              </a:extLst>
            </p:cNvPr>
            <p:cNvSpPr/>
            <p:nvPr/>
          </p:nvSpPr>
          <p:spPr>
            <a:xfrm>
              <a:off x="993228" y="4598518"/>
              <a:ext cx="7801919" cy="1460412"/>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Rectangle 34">
              <a:extLst>
                <a:ext uri="{FF2B5EF4-FFF2-40B4-BE49-F238E27FC236}">
                  <a16:creationId xmlns:a16="http://schemas.microsoft.com/office/drawing/2014/main" id="{AECC7B89-5578-434E-8123-557B47662154}"/>
                </a:ext>
              </a:extLst>
            </p:cNvPr>
            <p:cNvSpPr/>
            <p:nvPr/>
          </p:nvSpPr>
          <p:spPr>
            <a:xfrm>
              <a:off x="993227" y="4598517"/>
              <a:ext cx="7792127" cy="524536"/>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TextBox 36">
              <a:extLst>
                <a:ext uri="{FF2B5EF4-FFF2-40B4-BE49-F238E27FC236}">
                  <a16:creationId xmlns:a16="http://schemas.microsoft.com/office/drawing/2014/main" id="{84CBE316-F640-4E31-8DBC-E328C1FC3B77}"/>
                </a:ext>
              </a:extLst>
            </p:cNvPr>
            <p:cNvSpPr txBox="1"/>
            <p:nvPr/>
          </p:nvSpPr>
          <p:spPr>
            <a:xfrm>
              <a:off x="1109374" y="4645644"/>
              <a:ext cx="7056040" cy="474332"/>
            </a:xfrm>
            <a:prstGeom prst="rect">
              <a:avLst/>
            </a:prstGeom>
            <a:noFill/>
          </p:spPr>
          <p:txBody>
            <a:bodyPr wrap="square" rtlCol="0">
              <a:spAutoFit/>
            </a:bodyPr>
            <a:lstStyle/>
            <a:p>
              <a:r>
                <a:rPr lang="en-SG" sz="2400" dirty="0">
                  <a:solidFill>
                    <a:schemeClr val="bg1"/>
                  </a:solidFill>
                </a:rPr>
                <a:t>Pigeonhole Principle</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41C0931-3A8C-4814-992F-7533DDA07C77}"/>
                    </a:ext>
                  </a:extLst>
                </p:cNvPr>
                <p:cNvSpPr txBox="1"/>
                <p:nvPr/>
              </p:nvSpPr>
              <p:spPr>
                <a:xfrm>
                  <a:off x="1119167" y="5142552"/>
                  <a:ext cx="7675980" cy="853798"/>
                </a:xfrm>
                <a:prstGeom prst="rect">
                  <a:avLst/>
                </a:prstGeom>
                <a:noFill/>
              </p:spPr>
              <p:txBody>
                <a:bodyPr wrap="square" rtlCol="0">
                  <a:spAutoFit/>
                </a:bodyPr>
                <a:lstStyle/>
                <a:p>
                  <a:pPr>
                    <a:spcAft>
                      <a:spcPts val="600"/>
                    </a:spcAft>
                  </a:pPr>
                  <a:r>
                    <a:rPr lang="en-SG" sz="2400" dirty="0"/>
                    <a:t>Let </a:t>
                  </a:r>
                  <a14:m>
                    <m:oMath xmlns:m="http://schemas.openxmlformats.org/officeDocument/2006/math">
                      <m:r>
                        <a:rPr lang="en-SG" sz="2400" i="1" dirty="0" smtClean="0">
                          <a:latin typeface="Cambria Math" panose="02040503050406030204" pitchFamily="18" charset="0"/>
                        </a:rPr>
                        <m:t>𝐴</m:t>
                      </m:r>
                    </m:oMath>
                  </a14:m>
                  <a:r>
                    <a:rPr lang="en-SG" sz="2400" dirty="0"/>
                    <a:t> and </a:t>
                  </a:r>
                  <a14:m>
                    <m:oMath xmlns:m="http://schemas.openxmlformats.org/officeDocument/2006/math">
                      <m:r>
                        <a:rPr lang="en-SG" sz="2400" i="1" dirty="0" smtClean="0">
                          <a:latin typeface="Cambria Math" panose="02040503050406030204" pitchFamily="18" charset="0"/>
                        </a:rPr>
                        <m:t>𝐵</m:t>
                      </m:r>
                    </m:oMath>
                  </a14:m>
                  <a:r>
                    <a:rPr lang="en-SG" sz="2400" dirty="0"/>
                    <a:t> be </a:t>
                  </a:r>
                  <a:r>
                    <a:rPr lang="en-SG" sz="2400" dirty="0">
                      <a:solidFill>
                        <a:srgbClr val="0000FF"/>
                      </a:solidFill>
                    </a:rPr>
                    <a:t>finite</a:t>
                  </a:r>
                  <a:r>
                    <a:rPr lang="en-SG" sz="2400" dirty="0"/>
                    <a:t> sets. If there is an injection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b="0" i="1" smtClean="0">
                          <a:latin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r>
                    <a:rPr lang="en-US" sz="2400" dirty="0"/>
                    <a:t>, then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oMath>
                  </a14:m>
                  <a:r>
                    <a:rPr lang="en-US" sz="2400" dirty="0"/>
                    <a:t>. </a:t>
                  </a:r>
                </a:p>
              </p:txBody>
            </p:sp>
          </mc:Choice>
          <mc:Fallback xmlns="">
            <p:sp>
              <p:nvSpPr>
                <p:cNvPr id="45" name="TextBox 44">
                  <a:extLst>
                    <a:ext uri="{FF2B5EF4-FFF2-40B4-BE49-F238E27FC236}">
                      <a16:creationId xmlns:a16="http://schemas.microsoft.com/office/drawing/2014/main" id="{041C0931-3A8C-4814-992F-7533DDA07C77}"/>
                    </a:ext>
                  </a:extLst>
                </p:cNvPr>
                <p:cNvSpPr txBox="1">
                  <a:spLocks noRot="1" noChangeAspect="1" noMove="1" noResize="1" noEditPoints="1" noAdjustHandles="1" noChangeArrowheads="1" noChangeShapeType="1" noTextEdit="1"/>
                </p:cNvSpPr>
                <p:nvPr/>
              </p:nvSpPr>
              <p:spPr>
                <a:xfrm>
                  <a:off x="1119167" y="5142552"/>
                  <a:ext cx="7675980" cy="853798"/>
                </a:xfrm>
                <a:prstGeom prst="rect">
                  <a:avLst/>
                </a:prstGeom>
                <a:blipFill>
                  <a:blip r:embed="rId3"/>
                  <a:stretch>
                    <a:fillRect l="-1191" t="-5882" b="-16176"/>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30539AE-CE44-4A4F-9614-44087E6FCC42}"/>
                  </a:ext>
                </a:extLst>
              </p:cNvPr>
              <p:cNvSpPr txBox="1"/>
              <p:nvPr/>
            </p:nvSpPr>
            <p:spPr>
              <a:xfrm>
                <a:off x="345635" y="2863853"/>
                <a:ext cx="5821382" cy="3116622"/>
              </a:xfrm>
              <a:prstGeom prst="rect">
                <a:avLst/>
              </a:prstGeom>
              <a:noFill/>
            </p:spPr>
            <p:txBody>
              <a:bodyPr wrap="square" rtlCol="0">
                <a:spAutoFit/>
              </a:bodyPr>
              <a:lstStyle/>
              <a:p>
                <a:r>
                  <a:rPr lang="en-US" sz="2400" dirty="0"/>
                  <a:t>Proof</a:t>
                </a:r>
              </a:p>
              <a:p>
                <a:pPr marL="446088" indent="-446088">
                  <a:spcAft>
                    <a:spcPts val="600"/>
                  </a:spcAft>
                </a:pPr>
                <a:r>
                  <a:rPr lang="en-US" sz="2200" dirty="0"/>
                  <a:t>1.	Note that </a:t>
                </a:r>
                <a14:m>
                  <m:oMath xmlns:m="http://schemas.openxmlformats.org/officeDocument/2006/math">
                    <m:r>
                      <a:rPr lang="en-US" sz="2200" i="1" dirty="0" smtClean="0">
                        <a:latin typeface="Cambria Math" panose="02040503050406030204" pitchFamily="18" charset="0"/>
                      </a:rPr>
                      <m:t>𝐴</m:t>
                    </m:r>
                  </m:oMath>
                </a14:m>
                <a:r>
                  <a:rPr lang="en-US" sz="2200" dirty="0"/>
                  <a:t> is finite. Suppose</a:t>
                </a:r>
                <a:br>
                  <a:rPr lang="en-US" sz="2200" dirty="0"/>
                </a:br>
                <a14:m>
                  <m:oMath xmlns:m="http://schemas.openxmlformats.org/officeDocument/2006/math">
                    <m:r>
                      <a:rPr lang="en-US" sz="2200" i="1" dirty="0" smtClean="0">
                        <a:latin typeface="Cambria Math" panose="02040503050406030204" pitchFamily="18" charset="0"/>
                      </a:rPr>
                      <m:t>𝐴</m:t>
                    </m:r>
                    <m:r>
                      <a:rPr lang="en-US" sz="220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𝑎</m:t>
                        </m:r>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𝑎</m:t>
                        </m:r>
                      </m:e>
                      <m:sub>
                        <m:r>
                          <a:rPr lang="en-US" sz="2200" b="0" i="1" dirty="0" smtClean="0">
                            <a:latin typeface="Cambria Math" panose="02040503050406030204" pitchFamily="18" charset="0"/>
                          </a:rPr>
                          <m:t>2</m:t>
                        </m:r>
                      </m:sub>
                    </m:sSub>
                    <m:r>
                      <a:rPr lang="en-US" sz="2200" b="0" i="1" dirty="0" smtClean="0">
                        <a:latin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m:t>
                    </m:r>
                    <m:sSub>
                      <m:sSubPr>
                        <m:ctrlPr>
                          <a:rPr lang="en-US" sz="2200" b="0" i="1" dirty="0" smtClean="0">
                            <a:latin typeface="Cambria Math" panose="02040503050406030204" pitchFamily="18" charset="0"/>
                            <a:ea typeface="Cambria Math" panose="02040503050406030204" pitchFamily="18" charset="0"/>
                          </a:rPr>
                        </m:ctrlPr>
                      </m:sSubPr>
                      <m:e>
                        <m:r>
                          <a:rPr lang="en-US" sz="2200" b="0" i="1" dirty="0" smtClean="0">
                            <a:latin typeface="Cambria Math" panose="02040503050406030204" pitchFamily="18" charset="0"/>
                            <a:ea typeface="Cambria Math" panose="02040503050406030204" pitchFamily="18" charset="0"/>
                          </a:rPr>
                          <m:t>𝑎</m:t>
                        </m:r>
                      </m:e>
                      <m:sub>
                        <m:r>
                          <a:rPr lang="en-US" sz="2200" b="0" i="1" dirty="0" smtClean="0">
                            <a:latin typeface="Cambria Math" panose="02040503050406030204" pitchFamily="18" charset="0"/>
                            <a:ea typeface="Cambria Math" panose="02040503050406030204" pitchFamily="18" charset="0"/>
                          </a:rPr>
                          <m:t>𝑚</m:t>
                        </m:r>
                      </m:sub>
                    </m:sSub>
                    <m:r>
                      <a:rPr lang="en-US" sz="2200" b="0" i="1" dirty="0" smtClean="0">
                        <a:latin typeface="Cambria Math" panose="02040503050406030204" pitchFamily="18" charset="0"/>
                        <a:ea typeface="Cambria Math" panose="02040503050406030204" pitchFamily="18" charset="0"/>
                      </a:rPr>
                      <m:t>}</m:t>
                    </m:r>
                  </m:oMath>
                </a14:m>
                <a:r>
                  <a:rPr lang="en-SG" sz="2200" dirty="0"/>
                  <a:t> where </a:t>
                </a:r>
                <a14:m>
                  <m:oMath xmlns:m="http://schemas.openxmlformats.org/officeDocument/2006/math">
                    <m:r>
                      <a:rPr lang="en-US" sz="2200" b="0" i="1" smtClean="0">
                        <a:latin typeface="Cambria Math" panose="02040503050406030204" pitchFamily="18" charset="0"/>
                      </a:rPr>
                      <m:t>𝑚</m:t>
                    </m:r>
                    <m:r>
                      <a:rPr lang="en-US" sz="2200" b="0" i="1" smtClean="0">
                        <a:latin typeface="Cambria Math" panose="02040503050406030204" pitchFamily="18" charset="0"/>
                      </a:rPr>
                      <m:t>=|</m:t>
                    </m:r>
                    <m:r>
                      <a:rPr lang="en-US" sz="2200" b="0" i="1" smtClean="0">
                        <a:latin typeface="Cambria Math" panose="02040503050406030204" pitchFamily="18" charset="0"/>
                      </a:rPr>
                      <m:t>𝐴</m:t>
                    </m:r>
                    <m:r>
                      <a:rPr lang="en-US" sz="2200" b="0" i="1" smtClean="0">
                        <a:latin typeface="Cambria Math" panose="02040503050406030204" pitchFamily="18" charset="0"/>
                      </a:rPr>
                      <m:t>|</m:t>
                    </m:r>
                  </m:oMath>
                </a14:m>
                <a:r>
                  <a:rPr lang="en-SG" sz="2200" dirty="0"/>
                  <a:t>.</a:t>
                </a:r>
              </a:p>
              <a:p>
                <a:pPr marL="446088" indent="-446088">
                  <a:spcAft>
                    <a:spcPts val="600"/>
                  </a:spcAft>
                </a:pPr>
                <a:r>
                  <a:rPr lang="en-SG" sz="2200" dirty="0"/>
                  <a:t>2.	The injectivity of </a:t>
                </a:r>
                <a14:m>
                  <m:oMath xmlns:m="http://schemas.openxmlformats.org/officeDocument/2006/math">
                    <m:r>
                      <a:rPr lang="en-SG" sz="2200" i="1" dirty="0" smtClean="0">
                        <a:latin typeface="Cambria Math" panose="02040503050406030204" pitchFamily="18" charset="0"/>
                      </a:rPr>
                      <m:t>𝑓</m:t>
                    </m:r>
                  </m:oMath>
                </a14:m>
                <a:r>
                  <a:rPr lang="en-SG" sz="2200" dirty="0"/>
                  <a:t> tells us that, if </a:t>
                </a:r>
                <a14:m>
                  <m:oMath xmlns:m="http://schemas.openxmlformats.org/officeDocument/2006/math">
                    <m:sSub>
                      <m:sSubPr>
                        <m:ctrlPr>
                          <a:rPr lang="en-SG" sz="220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𝑖</m:t>
                        </m:r>
                      </m:sub>
                    </m:sSub>
                    <m:r>
                      <a:rPr lang="en-SG" sz="2200" i="1" smtClean="0">
                        <a:latin typeface="Cambria Math" panose="02040503050406030204" pitchFamily="18" charset="0"/>
                        <a:ea typeface="Cambria Math" panose="02040503050406030204" pitchFamily="18" charset="0"/>
                      </a:rPr>
                      <m:t>≠</m:t>
                    </m:r>
                    <m:sSub>
                      <m:sSubPr>
                        <m:ctrlPr>
                          <a:rPr lang="en-SG"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𝑎</m:t>
                        </m:r>
                      </m:e>
                      <m:sub>
                        <m:r>
                          <a:rPr lang="en-US" sz="2200" b="0" i="1" smtClean="0">
                            <a:latin typeface="Cambria Math" panose="02040503050406030204" pitchFamily="18" charset="0"/>
                            <a:ea typeface="Cambria Math" panose="02040503050406030204" pitchFamily="18" charset="0"/>
                          </a:rPr>
                          <m:t>𝑗</m:t>
                        </m:r>
                      </m:sub>
                    </m:sSub>
                  </m:oMath>
                </a14:m>
                <a:r>
                  <a:rPr lang="en-SG" sz="2200" dirty="0"/>
                  <a:t>, then </a:t>
                </a:r>
                <a14:m>
                  <m:oMath xmlns:m="http://schemas.openxmlformats.org/officeDocument/2006/math">
                    <m:sSub>
                      <m:sSubPr>
                        <m:ctrlPr>
                          <a:rPr lang="en-SG" sz="2200" i="1">
                            <a:latin typeface="Cambria Math" panose="02040503050406030204" pitchFamily="18" charset="0"/>
                          </a:rPr>
                        </m:ctrlPr>
                      </m:sSubPr>
                      <m:e>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i="1">
                            <a:latin typeface="Cambria Math" panose="02040503050406030204" pitchFamily="18" charset="0"/>
                          </a:rPr>
                          <m:t>𝑎</m:t>
                        </m:r>
                      </m:e>
                      <m:sub>
                        <m:r>
                          <a:rPr lang="en-US" sz="2200" i="1">
                            <a:latin typeface="Cambria Math" panose="02040503050406030204" pitchFamily="18" charset="0"/>
                          </a:rPr>
                          <m:t>𝑖</m:t>
                        </m:r>
                      </m:sub>
                    </m:sSub>
                    <m:r>
                      <a:rPr lang="en-US" sz="2200" b="0" i="1" smtClean="0">
                        <a:latin typeface="Cambria Math" panose="02040503050406030204" pitchFamily="18" charset="0"/>
                      </a:rPr>
                      <m:t>)</m:t>
                    </m:r>
                    <m:r>
                      <a:rPr lang="en-SG" sz="2200" i="1">
                        <a:latin typeface="Cambria Math" panose="02040503050406030204" pitchFamily="18" charset="0"/>
                        <a:ea typeface="Cambria Math" panose="02040503050406030204" pitchFamily="18" charset="0"/>
                      </a:rPr>
                      <m:t>≠</m:t>
                    </m:r>
                    <m:sSub>
                      <m:sSubPr>
                        <m:ctrlPr>
                          <a:rPr lang="en-SG" sz="2200" i="1">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𝑓</m:t>
                        </m:r>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ea typeface="Cambria Math" panose="02040503050406030204" pitchFamily="18" charset="0"/>
                          </a:rPr>
                          <m:t>𝑗</m:t>
                        </m:r>
                      </m:sub>
                    </m:sSub>
                    <m:r>
                      <a:rPr lang="en-US" sz="2200" b="0" i="1" smtClean="0">
                        <a:latin typeface="Cambria Math" panose="02040503050406030204" pitchFamily="18" charset="0"/>
                        <a:ea typeface="Cambria Math" panose="02040503050406030204" pitchFamily="18" charset="0"/>
                      </a:rPr>
                      <m:t>)</m:t>
                    </m:r>
                  </m:oMath>
                </a14:m>
                <a:r>
                  <a:rPr lang="en-SG" sz="2200" dirty="0"/>
                  <a:t>. </a:t>
                </a:r>
              </a:p>
              <a:p>
                <a:pPr marL="446088" indent="-446088">
                  <a:spcAft>
                    <a:spcPts val="600"/>
                  </a:spcAft>
                </a:pPr>
                <a:r>
                  <a:rPr lang="en-SG" sz="2200" dirty="0"/>
                  <a:t>3.	So </a:t>
                </a: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𝑓</m:t>
                        </m:r>
                        <m:r>
                          <a:rPr lang="en-US" sz="2200" b="0" i="1" dirty="0" smtClean="0">
                            <a:latin typeface="Cambria Math" panose="02040503050406030204" pitchFamily="18" charset="0"/>
                          </a:rPr>
                          <m:t>(</m:t>
                        </m:r>
                        <m:r>
                          <a:rPr lang="en-US" sz="2200" b="0" i="1" dirty="0" smtClean="0">
                            <a:latin typeface="Cambria Math" panose="02040503050406030204" pitchFamily="18" charset="0"/>
                          </a:rPr>
                          <m:t>𝑎</m:t>
                        </m:r>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r>
                      <a:rPr lang="en-US" sz="2200" b="0" i="1" dirty="0" smtClean="0">
                        <a:latin typeface="Cambria Math" panose="02040503050406030204" pitchFamily="18" charset="0"/>
                      </a:rPr>
                      <m:t>𝑓</m:t>
                    </m:r>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𝑎</m:t>
                        </m:r>
                      </m:e>
                      <m:sub>
                        <m:r>
                          <a:rPr lang="en-US" sz="2200" b="0" i="1" dirty="0" smtClean="0">
                            <a:latin typeface="Cambria Math" panose="02040503050406030204" pitchFamily="18" charset="0"/>
                          </a:rPr>
                          <m:t>2</m:t>
                        </m:r>
                      </m:sub>
                    </m:sSub>
                    <m:r>
                      <a:rPr lang="en-US" sz="2200" b="0" i="1" dirty="0" smtClean="0">
                        <a:latin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𝑓</m:t>
                    </m:r>
                    <m:r>
                      <a:rPr lang="en-US" sz="2200" b="0" i="1" dirty="0" smtClean="0">
                        <a:latin typeface="Cambria Math" panose="02040503050406030204" pitchFamily="18" charset="0"/>
                        <a:ea typeface="Cambria Math" panose="02040503050406030204" pitchFamily="18" charset="0"/>
                      </a:rPr>
                      <m:t>(</m:t>
                    </m:r>
                    <m:sSub>
                      <m:sSubPr>
                        <m:ctrlPr>
                          <a:rPr lang="en-US" sz="2200" b="0" i="1" dirty="0" smtClean="0">
                            <a:latin typeface="Cambria Math" panose="02040503050406030204" pitchFamily="18" charset="0"/>
                            <a:ea typeface="Cambria Math" panose="02040503050406030204" pitchFamily="18" charset="0"/>
                          </a:rPr>
                        </m:ctrlPr>
                      </m:sSubPr>
                      <m:e>
                        <m:r>
                          <a:rPr lang="en-US" sz="2200" b="0" i="1" dirty="0" smtClean="0">
                            <a:latin typeface="Cambria Math" panose="02040503050406030204" pitchFamily="18" charset="0"/>
                            <a:ea typeface="Cambria Math" panose="02040503050406030204" pitchFamily="18" charset="0"/>
                          </a:rPr>
                          <m:t>𝑎</m:t>
                        </m:r>
                      </m:e>
                      <m:sub>
                        <m:r>
                          <a:rPr lang="en-US" sz="2200" b="0" i="1" dirty="0" smtClean="0">
                            <a:latin typeface="Cambria Math" panose="02040503050406030204" pitchFamily="18" charset="0"/>
                            <a:ea typeface="Cambria Math" panose="02040503050406030204" pitchFamily="18" charset="0"/>
                          </a:rPr>
                          <m:t>𝑚</m:t>
                        </m:r>
                      </m:sub>
                    </m:sSub>
                    <m:r>
                      <a:rPr lang="en-US" sz="2200" b="0" i="1" dirty="0" smtClean="0">
                        <a:latin typeface="Cambria Math" panose="02040503050406030204" pitchFamily="18" charset="0"/>
                        <a:ea typeface="Cambria Math" panose="02040503050406030204" pitchFamily="18" charset="0"/>
                      </a:rPr>
                      <m:t>)</m:t>
                    </m:r>
                  </m:oMath>
                </a14:m>
                <a:r>
                  <a:rPr lang="en-SG" sz="2200" dirty="0"/>
                  <a:t> are </a:t>
                </a:r>
                <a14:m>
                  <m:oMath xmlns:m="http://schemas.openxmlformats.org/officeDocument/2006/math">
                    <m:r>
                      <a:rPr lang="en-SG" sz="2200" i="1" dirty="0" smtClean="0">
                        <a:latin typeface="Cambria Math" panose="02040503050406030204" pitchFamily="18" charset="0"/>
                      </a:rPr>
                      <m:t>𝑚</m:t>
                    </m:r>
                  </m:oMath>
                </a14:m>
                <a:r>
                  <a:rPr lang="en-SG" sz="2200" dirty="0"/>
                  <a:t> different elements of </a:t>
                </a:r>
                <a14:m>
                  <m:oMath xmlns:m="http://schemas.openxmlformats.org/officeDocument/2006/math">
                    <m:r>
                      <a:rPr lang="en-SG" sz="2200" i="1" dirty="0" smtClean="0">
                        <a:latin typeface="Cambria Math" panose="02040503050406030204" pitchFamily="18" charset="0"/>
                      </a:rPr>
                      <m:t>𝐵</m:t>
                    </m:r>
                  </m:oMath>
                </a14:m>
                <a:r>
                  <a:rPr lang="en-SG" sz="2200" dirty="0"/>
                  <a:t>.</a:t>
                </a:r>
              </a:p>
              <a:p>
                <a:pPr marL="446088" indent="-446088">
                  <a:spcAft>
                    <a:spcPts val="600"/>
                  </a:spcAft>
                </a:pPr>
                <a:r>
                  <a:rPr lang="en-SG" sz="2200" dirty="0"/>
                  <a:t>4.	This shows </a:t>
                </a:r>
                <a14:m>
                  <m:oMath xmlns:m="http://schemas.openxmlformats.org/officeDocument/2006/math">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𝐵</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𝑚</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𝐴</m:t>
                    </m:r>
                    <m:r>
                      <a:rPr lang="en-US" sz="2200" b="0" i="1" smtClean="0">
                        <a:latin typeface="Cambria Math" panose="02040503050406030204" pitchFamily="18" charset="0"/>
                        <a:ea typeface="Cambria Math" panose="02040503050406030204" pitchFamily="18" charset="0"/>
                      </a:rPr>
                      <m:t>|</m:t>
                    </m:r>
                  </m:oMath>
                </a14:m>
                <a:r>
                  <a:rPr lang="en-SG" sz="2200" dirty="0"/>
                  <a:t>.</a:t>
                </a:r>
              </a:p>
            </p:txBody>
          </p:sp>
        </mc:Choice>
        <mc:Fallback xmlns="">
          <p:sp>
            <p:nvSpPr>
              <p:cNvPr id="2" name="TextBox 1">
                <a:extLst>
                  <a:ext uri="{FF2B5EF4-FFF2-40B4-BE49-F238E27FC236}">
                    <a16:creationId xmlns:a16="http://schemas.microsoft.com/office/drawing/2014/main" id="{030539AE-CE44-4A4F-9614-44087E6FCC42}"/>
                  </a:ext>
                </a:extLst>
              </p:cNvPr>
              <p:cNvSpPr txBox="1">
                <a:spLocks noRot="1" noChangeAspect="1" noMove="1" noResize="1" noEditPoints="1" noAdjustHandles="1" noChangeArrowheads="1" noChangeShapeType="1" noTextEdit="1"/>
              </p:cNvSpPr>
              <p:nvPr/>
            </p:nvSpPr>
            <p:spPr>
              <a:xfrm>
                <a:off x="345635" y="2863853"/>
                <a:ext cx="5821382" cy="3116622"/>
              </a:xfrm>
              <a:prstGeom prst="rect">
                <a:avLst/>
              </a:prstGeom>
              <a:blipFill>
                <a:blip r:embed="rId4"/>
                <a:stretch>
                  <a:fillRect l="-1675" t="-1566" b="-2935"/>
                </a:stretch>
              </a:blipFill>
            </p:spPr>
            <p:txBody>
              <a:bodyPr/>
              <a:lstStyle/>
              <a:p>
                <a:r>
                  <a:rPr lang="en-SG">
                    <a:noFill/>
                  </a:rPr>
                  <a:t> </a:t>
                </a:r>
              </a:p>
            </p:txBody>
          </p:sp>
        </mc:Fallback>
      </mc:AlternateContent>
      <p:grpSp>
        <p:nvGrpSpPr>
          <p:cNvPr id="28" name="Group 27">
            <a:extLst>
              <a:ext uri="{FF2B5EF4-FFF2-40B4-BE49-F238E27FC236}">
                <a16:creationId xmlns:a16="http://schemas.microsoft.com/office/drawing/2014/main" id="{38461253-CD78-4582-B6AF-8880EC5B8BD8}"/>
              </a:ext>
            </a:extLst>
          </p:cNvPr>
          <p:cNvGrpSpPr/>
          <p:nvPr/>
        </p:nvGrpSpPr>
        <p:grpSpPr>
          <a:xfrm>
            <a:off x="6334124" y="3138726"/>
            <a:ext cx="2415604" cy="2335897"/>
            <a:chOff x="6250488" y="3732086"/>
            <a:chExt cx="2415604" cy="2335897"/>
          </a:xfrm>
        </p:grpSpPr>
        <p:grpSp>
          <p:nvGrpSpPr>
            <p:cNvPr id="27" name="Group 26">
              <a:extLst>
                <a:ext uri="{FF2B5EF4-FFF2-40B4-BE49-F238E27FC236}">
                  <a16:creationId xmlns:a16="http://schemas.microsoft.com/office/drawing/2014/main" id="{C2967F76-3108-45F4-810F-F8F0369BFDE5}"/>
                </a:ext>
              </a:extLst>
            </p:cNvPr>
            <p:cNvGrpSpPr/>
            <p:nvPr/>
          </p:nvGrpSpPr>
          <p:grpSpPr>
            <a:xfrm>
              <a:off x="6250488" y="3757420"/>
              <a:ext cx="789139" cy="2310563"/>
              <a:chOff x="6250488" y="3757420"/>
              <a:chExt cx="789139" cy="2310563"/>
            </a:xfrm>
          </p:grpSpPr>
          <p:sp>
            <p:nvSpPr>
              <p:cNvPr id="3" name="Oval 2">
                <a:extLst>
                  <a:ext uri="{FF2B5EF4-FFF2-40B4-BE49-F238E27FC236}">
                    <a16:creationId xmlns:a16="http://schemas.microsoft.com/office/drawing/2014/main" id="{70BCF0DB-A3ED-434E-A59E-5336AC59F96C}"/>
                  </a:ext>
                </a:extLst>
              </p:cNvPr>
              <p:cNvSpPr/>
              <p:nvPr/>
            </p:nvSpPr>
            <p:spPr>
              <a:xfrm>
                <a:off x="6250488" y="4171167"/>
                <a:ext cx="789139" cy="189681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D20BFF-C1BF-468A-A983-3EB5716F5C58}"/>
                      </a:ext>
                    </a:extLst>
                  </p:cNvPr>
                  <p:cNvSpPr txBox="1"/>
                  <p:nvPr/>
                </p:nvSpPr>
                <p:spPr>
                  <a:xfrm>
                    <a:off x="6412034" y="3757420"/>
                    <a:ext cx="46604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𝐴</m:t>
                          </m:r>
                        </m:oMath>
                      </m:oMathPara>
                    </a14:m>
                    <a:endParaRPr lang="en-SG" sz="2000" dirty="0"/>
                  </a:p>
                </p:txBody>
              </p:sp>
            </mc:Choice>
            <mc:Fallback xmlns="">
              <p:sp>
                <p:nvSpPr>
                  <p:cNvPr id="6" name="TextBox 5">
                    <a:extLst>
                      <a:ext uri="{FF2B5EF4-FFF2-40B4-BE49-F238E27FC236}">
                        <a16:creationId xmlns:a16="http://schemas.microsoft.com/office/drawing/2014/main" id="{94D20BFF-C1BF-468A-A983-3EB5716F5C58}"/>
                      </a:ext>
                    </a:extLst>
                  </p:cNvPr>
                  <p:cNvSpPr txBox="1">
                    <a:spLocks noRot="1" noChangeAspect="1" noMove="1" noResize="1" noEditPoints="1" noAdjustHandles="1" noChangeArrowheads="1" noChangeShapeType="1" noTextEdit="1"/>
                  </p:cNvSpPr>
                  <p:nvPr/>
                </p:nvSpPr>
                <p:spPr>
                  <a:xfrm>
                    <a:off x="6412034" y="3757420"/>
                    <a:ext cx="466047" cy="400110"/>
                  </a:xfrm>
                  <a:prstGeom prst="rect">
                    <a:avLst/>
                  </a:prstGeom>
                  <a:blipFill>
                    <a:blip r:embed="rId5"/>
                    <a:stretch>
                      <a:fillRect/>
                    </a:stretch>
                  </a:blipFill>
                </p:spPr>
                <p:txBody>
                  <a:bodyPr/>
                  <a:lstStyle/>
                  <a:p>
                    <a:r>
                      <a:rPr lang="en-SG">
                        <a:noFill/>
                      </a:rPr>
                      <a:t> </a:t>
                    </a:r>
                  </a:p>
                </p:txBody>
              </p:sp>
            </mc:Fallback>
          </mc:AlternateContent>
          <p:grpSp>
            <p:nvGrpSpPr>
              <p:cNvPr id="8" name="Group 7">
                <a:extLst>
                  <a:ext uri="{FF2B5EF4-FFF2-40B4-BE49-F238E27FC236}">
                    <a16:creationId xmlns:a16="http://schemas.microsoft.com/office/drawing/2014/main" id="{3DBF525C-402A-4234-9E37-66C498A1BCEA}"/>
                  </a:ext>
                </a:extLst>
              </p:cNvPr>
              <p:cNvGrpSpPr/>
              <p:nvPr/>
            </p:nvGrpSpPr>
            <p:grpSpPr>
              <a:xfrm>
                <a:off x="6587607" y="4528654"/>
                <a:ext cx="102088" cy="1172566"/>
                <a:chOff x="6584357" y="4446740"/>
                <a:chExt cx="102088" cy="1172566"/>
              </a:xfrm>
            </p:grpSpPr>
            <p:sp>
              <p:nvSpPr>
                <p:cNvPr id="7" name="Oval 6">
                  <a:extLst>
                    <a:ext uri="{FF2B5EF4-FFF2-40B4-BE49-F238E27FC236}">
                      <a16:creationId xmlns:a16="http://schemas.microsoft.com/office/drawing/2014/main" id="{8FF1AF30-5210-448F-8751-7DBACFCCB4A1}"/>
                    </a:ext>
                  </a:extLst>
                </p:cNvPr>
                <p:cNvSpPr/>
                <p:nvPr/>
              </p:nvSpPr>
              <p:spPr>
                <a:xfrm>
                  <a:off x="6584357" y="4446740"/>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Oval 49">
                  <a:extLst>
                    <a:ext uri="{FF2B5EF4-FFF2-40B4-BE49-F238E27FC236}">
                      <a16:creationId xmlns:a16="http://schemas.microsoft.com/office/drawing/2014/main" id="{5C25353B-780E-4F25-8F85-014391A1EC60}"/>
                    </a:ext>
                  </a:extLst>
                </p:cNvPr>
                <p:cNvSpPr/>
                <p:nvPr/>
              </p:nvSpPr>
              <p:spPr>
                <a:xfrm>
                  <a:off x="6584357" y="4703984"/>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Oval 50">
                  <a:extLst>
                    <a:ext uri="{FF2B5EF4-FFF2-40B4-BE49-F238E27FC236}">
                      <a16:creationId xmlns:a16="http://schemas.microsoft.com/office/drawing/2014/main" id="{78FE487B-EF23-46A6-92A4-093D8DB2CA23}"/>
                    </a:ext>
                  </a:extLst>
                </p:cNvPr>
                <p:cNvSpPr/>
                <p:nvPr/>
              </p:nvSpPr>
              <p:spPr>
                <a:xfrm>
                  <a:off x="6584357" y="4961229"/>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2189A961-D233-4708-83BE-22397B1E84AD}"/>
                    </a:ext>
                  </a:extLst>
                </p:cNvPr>
                <p:cNvSpPr/>
                <p:nvPr/>
              </p:nvSpPr>
              <p:spPr>
                <a:xfrm>
                  <a:off x="6584357" y="5262155"/>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Oval 52">
                  <a:extLst>
                    <a:ext uri="{FF2B5EF4-FFF2-40B4-BE49-F238E27FC236}">
                      <a16:creationId xmlns:a16="http://schemas.microsoft.com/office/drawing/2014/main" id="{FAA355B4-9A21-41FB-9341-18608333052E}"/>
                    </a:ext>
                  </a:extLst>
                </p:cNvPr>
                <p:cNvSpPr/>
                <p:nvPr/>
              </p:nvSpPr>
              <p:spPr>
                <a:xfrm>
                  <a:off x="6584357" y="5538388"/>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26" name="Group 25">
              <a:extLst>
                <a:ext uri="{FF2B5EF4-FFF2-40B4-BE49-F238E27FC236}">
                  <a16:creationId xmlns:a16="http://schemas.microsoft.com/office/drawing/2014/main" id="{796AEB68-0AF5-470B-B8ED-5BF78AAFB92F}"/>
                </a:ext>
              </a:extLst>
            </p:cNvPr>
            <p:cNvGrpSpPr/>
            <p:nvPr/>
          </p:nvGrpSpPr>
          <p:grpSpPr>
            <a:xfrm>
              <a:off x="7657640" y="3732086"/>
              <a:ext cx="1008452" cy="2296926"/>
              <a:chOff x="7657640" y="3732086"/>
              <a:chExt cx="1008452" cy="2296926"/>
            </a:xfrm>
          </p:grpSpPr>
          <p:sp>
            <p:nvSpPr>
              <p:cNvPr id="48" name="Oval 47">
                <a:extLst>
                  <a:ext uri="{FF2B5EF4-FFF2-40B4-BE49-F238E27FC236}">
                    <a16:creationId xmlns:a16="http://schemas.microsoft.com/office/drawing/2014/main" id="{F4FF51C6-D219-4642-B5C4-63C2C779B2D4}"/>
                  </a:ext>
                </a:extLst>
              </p:cNvPr>
              <p:cNvSpPr/>
              <p:nvPr/>
            </p:nvSpPr>
            <p:spPr>
              <a:xfrm>
                <a:off x="7657640" y="4132196"/>
                <a:ext cx="1008452" cy="189681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C6CD1FA6-1847-4449-968B-480D698A4BD5}"/>
                      </a:ext>
                    </a:extLst>
                  </p:cNvPr>
                  <p:cNvSpPr txBox="1"/>
                  <p:nvPr/>
                </p:nvSpPr>
                <p:spPr>
                  <a:xfrm>
                    <a:off x="7928843" y="3732086"/>
                    <a:ext cx="46604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𝐵</m:t>
                          </m:r>
                        </m:oMath>
                      </m:oMathPara>
                    </a14:m>
                    <a:endParaRPr lang="en-SG" sz="2000" dirty="0"/>
                  </a:p>
                </p:txBody>
              </p:sp>
            </mc:Choice>
            <mc:Fallback xmlns="">
              <p:sp>
                <p:nvSpPr>
                  <p:cNvPr id="49" name="TextBox 48">
                    <a:extLst>
                      <a:ext uri="{FF2B5EF4-FFF2-40B4-BE49-F238E27FC236}">
                        <a16:creationId xmlns:a16="http://schemas.microsoft.com/office/drawing/2014/main" id="{C6CD1FA6-1847-4449-968B-480D698A4BD5}"/>
                      </a:ext>
                    </a:extLst>
                  </p:cNvPr>
                  <p:cNvSpPr txBox="1">
                    <a:spLocks noRot="1" noChangeAspect="1" noMove="1" noResize="1" noEditPoints="1" noAdjustHandles="1" noChangeArrowheads="1" noChangeShapeType="1" noTextEdit="1"/>
                  </p:cNvSpPr>
                  <p:nvPr/>
                </p:nvSpPr>
                <p:spPr>
                  <a:xfrm>
                    <a:off x="7928843" y="3732086"/>
                    <a:ext cx="466047" cy="400110"/>
                  </a:xfrm>
                  <a:prstGeom prst="rect">
                    <a:avLst/>
                  </a:prstGeom>
                  <a:blipFill>
                    <a:blip r:embed="rId6"/>
                    <a:stretch>
                      <a:fillRect/>
                    </a:stretch>
                  </a:blipFill>
                </p:spPr>
                <p:txBody>
                  <a:bodyPr/>
                  <a:lstStyle/>
                  <a:p>
                    <a:r>
                      <a:rPr lang="en-SG">
                        <a:noFill/>
                      </a:rPr>
                      <a:t> </a:t>
                    </a:r>
                  </a:p>
                </p:txBody>
              </p:sp>
            </mc:Fallback>
          </mc:AlternateContent>
          <p:grpSp>
            <p:nvGrpSpPr>
              <p:cNvPr id="57" name="Group 56">
                <a:extLst>
                  <a:ext uri="{FF2B5EF4-FFF2-40B4-BE49-F238E27FC236}">
                    <a16:creationId xmlns:a16="http://schemas.microsoft.com/office/drawing/2014/main" id="{4961DEB7-C1D9-45DB-98EC-5D856F1247E2}"/>
                  </a:ext>
                </a:extLst>
              </p:cNvPr>
              <p:cNvGrpSpPr/>
              <p:nvPr/>
            </p:nvGrpSpPr>
            <p:grpSpPr>
              <a:xfrm>
                <a:off x="8059778" y="4528654"/>
                <a:ext cx="102088" cy="1172566"/>
                <a:chOff x="6584357" y="4446740"/>
                <a:chExt cx="102088" cy="1172566"/>
              </a:xfrm>
            </p:grpSpPr>
            <p:sp>
              <p:nvSpPr>
                <p:cNvPr id="58" name="Oval 57">
                  <a:extLst>
                    <a:ext uri="{FF2B5EF4-FFF2-40B4-BE49-F238E27FC236}">
                      <a16:creationId xmlns:a16="http://schemas.microsoft.com/office/drawing/2014/main" id="{78A21B58-1E15-456E-874C-AADEE6AD424B}"/>
                    </a:ext>
                  </a:extLst>
                </p:cNvPr>
                <p:cNvSpPr/>
                <p:nvPr/>
              </p:nvSpPr>
              <p:spPr>
                <a:xfrm>
                  <a:off x="6584357" y="4446740"/>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Oval 58">
                  <a:extLst>
                    <a:ext uri="{FF2B5EF4-FFF2-40B4-BE49-F238E27FC236}">
                      <a16:creationId xmlns:a16="http://schemas.microsoft.com/office/drawing/2014/main" id="{DD7E1123-7C14-4BC4-B042-33E494B636D0}"/>
                    </a:ext>
                  </a:extLst>
                </p:cNvPr>
                <p:cNvSpPr/>
                <p:nvPr/>
              </p:nvSpPr>
              <p:spPr>
                <a:xfrm>
                  <a:off x="6584357" y="4703984"/>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Oval 59">
                  <a:extLst>
                    <a:ext uri="{FF2B5EF4-FFF2-40B4-BE49-F238E27FC236}">
                      <a16:creationId xmlns:a16="http://schemas.microsoft.com/office/drawing/2014/main" id="{05DB98F5-8B99-4F5D-BDC4-D5CE564EDCD8}"/>
                    </a:ext>
                  </a:extLst>
                </p:cNvPr>
                <p:cNvSpPr/>
                <p:nvPr/>
              </p:nvSpPr>
              <p:spPr>
                <a:xfrm>
                  <a:off x="6584357" y="4961229"/>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Oval 60">
                  <a:extLst>
                    <a:ext uri="{FF2B5EF4-FFF2-40B4-BE49-F238E27FC236}">
                      <a16:creationId xmlns:a16="http://schemas.microsoft.com/office/drawing/2014/main" id="{A594CD17-EE88-4CAC-AB41-E1432797FD27}"/>
                    </a:ext>
                  </a:extLst>
                </p:cNvPr>
                <p:cNvSpPr/>
                <p:nvPr/>
              </p:nvSpPr>
              <p:spPr>
                <a:xfrm>
                  <a:off x="6584357" y="5262155"/>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Oval 61">
                  <a:extLst>
                    <a:ext uri="{FF2B5EF4-FFF2-40B4-BE49-F238E27FC236}">
                      <a16:creationId xmlns:a16="http://schemas.microsoft.com/office/drawing/2014/main" id="{4F54AEEC-489B-440B-9E67-A77DDCD7A817}"/>
                    </a:ext>
                  </a:extLst>
                </p:cNvPr>
                <p:cNvSpPr/>
                <p:nvPr/>
              </p:nvSpPr>
              <p:spPr>
                <a:xfrm>
                  <a:off x="6584357" y="5538388"/>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63" name="Group 62">
                <a:extLst>
                  <a:ext uri="{FF2B5EF4-FFF2-40B4-BE49-F238E27FC236}">
                    <a16:creationId xmlns:a16="http://schemas.microsoft.com/office/drawing/2014/main" id="{381581CD-515F-4D16-9DD7-E2E9DFDB8F4A}"/>
                  </a:ext>
                </a:extLst>
              </p:cNvPr>
              <p:cNvGrpSpPr/>
              <p:nvPr/>
            </p:nvGrpSpPr>
            <p:grpSpPr>
              <a:xfrm>
                <a:off x="8282855" y="4774672"/>
                <a:ext cx="102088" cy="639089"/>
                <a:chOff x="6584357" y="4703984"/>
                <a:chExt cx="102088" cy="639089"/>
              </a:xfrm>
            </p:grpSpPr>
            <p:sp>
              <p:nvSpPr>
                <p:cNvPr id="65" name="Oval 64">
                  <a:extLst>
                    <a:ext uri="{FF2B5EF4-FFF2-40B4-BE49-F238E27FC236}">
                      <a16:creationId xmlns:a16="http://schemas.microsoft.com/office/drawing/2014/main" id="{7A5BF61F-063E-4FD2-A553-E51185EABBBD}"/>
                    </a:ext>
                  </a:extLst>
                </p:cNvPr>
                <p:cNvSpPr/>
                <p:nvPr/>
              </p:nvSpPr>
              <p:spPr>
                <a:xfrm>
                  <a:off x="6584357" y="4703984"/>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Oval 65">
                  <a:extLst>
                    <a:ext uri="{FF2B5EF4-FFF2-40B4-BE49-F238E27FC236}">
                      <a16:creationId xmlns:a16="http://schemas.microsoft.com/office/drawing/2014/main" id="{F2ADD955-9FE0-452E-9486-8CB50B3598D1}"/>
                    </a:ext>
                  </a:extLst>
                </p:cNvPr>
                <p:cNvSpPr/>
                <p:nvPr/>
              </p:nvSpPr>
              <p:spPr>
                <a:xfrm>
                  <a:off x="6584357" y="4961229"/>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Oval 66">
                  <a:extLst>
                    <a:ext uri="{FF2B5EF4-FFF2-40B4-BE49-F238E27FC236}">
                      <a16:creationId xmlns:a16="http://schemas.microsoft.com/office/drawing/2014/main" id="{75FE4C2E-0BF2-46C9-9B1B-B8A58BB56F87}"/>
                    </a:ext>
                  </a:extLst>
                </p:cNvPr>
                <p:cNvSpPr/>
                <p:nvPr/>
              </p:nvSpPr>
              <p:spPr>
                <a:xfrm>
                  <a:off x="6584357" y="5262155"/>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24" name="Group 23">
              <a:extLst>
                <a:ext uri="{FF2B5EF4-FFF2-40B4-BE49-F238E27FC236}">
                  <a16:creationId xmlns:a16="http://schemas.microsoft.com/office/drawing/2014/main" id="{948E8E41-EBD6-499D-961C-4676944F32A8}"/>
                </a:ext>
              </a:extLst>
            </p:cNvPr>
            <p:cNvGrpSpPr/>
            <p:nvPr/>
          </p:nvGrpSpPr>
          <p:grpSpPr>
            <a:xfrm>
              <a:off x="6689695" y="4569113"/>
              <a:ext cx="1370083" cy="1091648"/>
              <a:chOff x="6689695" y="4569113"/>
              <a:chExt cx="1370083" cy="1091648"/>
            </a:xfrm>
          </p:grpSpPr>
          <p:cxnSp>
            <p:nvCxnSpPr>
              <p:cNvPr id="10" name="Straight Arrow Connector 9">
                <a:extLst>
                  <a:ext uri="{FF2B5EF4-FFF2-40B4-BE49-F238E27FC236}">
                    <a16:creationId xmlns:a16="http://schemas.microsoft.com/office/drawing/2014/main" id="{85DDF61E-F973-4EE0-9ADB-0C5F1B3A6EEE}"/>
                  </a:ext>
                </a:extLst>
              </p:cNvPr>
              <p:cNvCxnSpPr>
                <a:stCxn id="7" idx="6"/>
                <a:endCxn id="58" idx="2"/>
              </p:cNvCxnSpPr>
              <p:nvPr/>
            </p:nvCxnSpPr>
            <p:spPr>
              <a:xfrm>
                <a:off x="6689695" y="4569113"/>
                <a:ext cx="1370083" cy="0"/>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A7FDE6A-9AD5-4DE8-9168-D780DEB8776C}"/>
                  </a:ext>
                </a:extLst>
              </p:cNvPr>
              <p:cNvCxnSpPr>
                <a:cxnSpLocks/>
                <a:stCxn id="50" idx="6"/>
                <a:endCxn id="59" idx="2"/>
              </p:cNvCxnSpPr>
              <p:nvPr/>
            </p:nvCxnSpPr>
            <p:spPr>
              <a:xfrm>
                <a:off x="6689695" y="4826357"/>
                <a:ext cx="1370083" cy="0"/>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D214A23-EBC6-496C-9670-CFB23AAC0E68}"/>
                  </a:ext>
                </a:extLst>
              </p:cNvPr>
              <p:cNvCxnSpPr>
                <a:cxnSpLocks/>
                <a:stCxn id="51" idx="6"/>
                <a:endCxn id="60" idx="2"/>
              </p:cNvCxnSpPr>
              <p:nvPr/>
            </p:nvCxnSpPr>
            <p:spPr>
              <a:xfrm>
                <a:off x="6689695" y="5083602"/>
                <a:ext cx="1370083" cy="0"/>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045C16B-903D-4E02-9DEE-548AEA0139C0}"/>
                  </a:ext>
                </a:extLst>
              </p:cNvPr>
              <p:cNvCxnSpPr>
                <a:cxnSpLocks/>
                <a:stCxn id="52" idx="6"/>
                <a:endCxn id="61" idx="2"/>
              </p:cNvCxnSpPr>
              <p:nvPr/>
            </p:nvCxnSpPr>
            <p:spPr>
              <a:xfrm>
                <a:off x="6689695" y="5384528"/>
                <a:ext cx="1370083" cy="0"/>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1AF570F-B9D5-4C73-BCEF-CAEA57A97F15}"/>
                  </a:ext>
                </a:extLst>
              </p:cNvPr>
              <p:cNvCxnSpPr>
                <a:cxnSpLocks/>
                <a:stCxn id="53" idx="6"/>
                <a:endCxn id="62" idx="2"/>
              </p:cNvCxnSpPr>
              <p:nvPr/>
            </p:nvCxnSpPr>
            <p:spPr>
              <a:xfrm>
                <a:off x="6689695" y="5660761"/>
                <a:ext cx="1370083" cy="0"/>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grpSp>
      </p:grpSp>
      <p:sp>
        <p:nvSpPr>
          <p:cNvPr id="54" name="Oval 53">
            <a:extLst>
              <a:ext uri="{FF2B5EF4-FFF2-40B4-BE49-F238E27FC236}">
                <a16:creationId xmlns:a16="http://schemas.microsoft.com/office/drawing/2014/main" id="{EA107961-982F-4851-93EC-C7AE72280057}"/>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AADA716F-260C-4227-9889-4C75FEBD65C9}"/>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9A6CECF3-2D6D-4501-B784-EB18A429939F}"/>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a:extLst>
              <a:ext uri="{FF2B5EF4-FFF2-40B4-BE49-F238E27FC236}">
                <a16:creationId xmlns:a16="http://schemas.microsoft.com/office/drawing/2014/main" id="{1C4FB197-F8C8-4A63-A04A-C4E2A7CD89F3}"/>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a:extLst>
              <a:ext uri="{FF2B5EF4-FFF2-40B4-BE49-F238E27FC236}">
                <a16:creationId xmlns:a16="http://schemas.microsoft.com/office/drawing/2014/main" id="{3BB55C8A-F774-4510-A705-18736C523B6B}"/>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a:extLst>
              <a:ext uri="{FF2B5EF4-FFF2-40B4-BE49-F238E27FC236}">
                <a16:creationId xmlns:a16="http://schemas.microsoft.com/office/drawing/2014/main" id="{3749D4C8-485C-4C32-A263-AA16A63FF7BE}"/>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a:extLst>
              <a:ext uri="{FF2B5EF4-FFF2-40B4-BE49-F238E27FC236}">
                <a16:creationId xmlns:a16="http://schemas.microsoft.com/office/drawing/2014/main" id="{43C168EE-4E2E-4F86-8358-382F91911DC8}"/>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a:extLst>
              <a:ext uri="{FF2B5EF4-FFF2-40B4-BE49-F238E27FC236}">
                <a16:creationId xmlns:a16="http://schemas.microsoft.com/office/drawing/2014/main" id="{1064B254-4473-4122-9115-A3C61AF6880F}"/>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a:extLst>
              <a:ext uri="{FF2B5EF4-FFF2-40B4-BE49-F238E27FC236}">
                <a16:creationId xmlns:a16="http://schemas.microsoft.com/office/drawing/2014/main" id="{FCE1457E-A54F-43A7-9528-3326D599E568}"/>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a:extLst>
              <a:ext uri="{FF2B5EF4-FFF2-40B4-BE49-F238E27FC236}">
                <a16:creationId xmlns:a16="http://schemas.microsoft.com/office/drawing/2014/main" id="{27550BB9-2F8F-4AFA-912D-CE7114BAFDC5}"/>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a:extLst>
              <a:ext uri="{FF2B5EF4-FFF2-40B4-BE49-F238E27FC236}">
                <a16:creationId xmlns:a16="http://schemas.microsoft.com/office/drawing/2014/main" id="{6A33C15F-F06A-4786-B300-1EE85A66D989}"/>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4120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dissolve">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dissolve">
                                      <p:cBhvr>
                                        <p:cTn id="22" dur="500"/>
                                        <p:tgtEl>
                                          <p:spTgt spid="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dissolve">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dissolve">
                                      <p:cBhvr>
                                        <p:cTn id="32" dur="500"/>
                                        <p:tgtEl>
                                          <p:spTgt spid="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dissolve">
                                      <p:cBhvr>
                                        <p:cTn id="3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40000"/>
                    <a:lumOff val="60000"/>
                  </a:schemeClr>
                </a:solidFill>
              </a:rPr>
              <a:t>Cardinality</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Pigeonhole Principle</a:t>
            </a:r>
            <a:endParaRPr lang="en-SG" sz="1100" dirty="0">
              <a:solidFill>
                <a:schemeClr val="bg1"/>
              </a:solidFill>
            </a:endParaRPr>
          </a:p>
        </p:txBody>
      </p:sp>
      <p:sp>
        <p:nvSpPr>
          <p:cNvPr id="19" name="Slide Number Placeholder 18"/>
          <p:cNvSpPr>
            <a:spLocks noGrp="1"/>
          </p:cNvSpPr>
          <p:nvPr>
            <p:ph type="sldNum" sz="quarter" idx="12"/>
          </p:nvPr>
        </p:nvSpPr>
        <p:spPr>
          <a:xfrm>
            <a:off x="6457950" y="6100737"/>
            <a:ext cx="2057400" cy="620740"/>
          </a:xfrm>
        </p:spPr>
        <p:txBody>
          <a:bodyPr/>
          <a:lstStyle/>
          <a:p>
            <a:fld id="{3945BCA7-BE1F-44EA-8FAA-E97CADA8B770}" type="slidenum">
              <a:rPr lang="en-SG" smtClean="0"/>
              <a:t>8</a:t>
            </a:fld>
            <a:endParaRPr lang="en-SG" dirty="0"/>
          </a:p>
        </p:txBody>
      </p:sp>
      <p:sp>
        <p:nvSpPr>
          <p:cNvPr id="30" name="Oval 29">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30539AE-CE44-4A4F-9614-44087E6FCC42}"/>
                  </a:ext>
                </a:extLst>
              </p:cNvPr>
              <p:cNvSpPr txBox="1"/>
              <p:nvPr/>
            </p:nvSpPr>
            <p:spPr>
              <a:xfrm>
                <a:off x="377566" y="2815035"/>
                <a:ext cx="5996855" cy="3581943"/>
              </a:xfrm>
              <a:prstGeom prst="rect">
                <a:avLst/>
              </a:prstGeom>
              <a:noFill/>
            </p:spPr>
            <p:txBody>
              <a:bodyPr wrap="square" rtlCol="0">
                <a:spAutoFit/>
              </a:bodyPr>
              <a:lstStyle/>
              <a:p>
                <a:pPr>
                  <a:spcAft>
                    <a:spcPts val="600"/>
                  </a:spcAft>
                </a:pPr>
                <a:r>
                  <a:rPr lang="en-US" sz="2400" dirty="0"/>
                  <a:t>Proof</a:t>
                </a:r>
              </a:p>
              <a:p>
                <a:pPr marL="446088" indent="-446088">
                  <a:spcAft>
                    <a:spcPts val="600"/>
                  </a:spcAft>
                </a:pPr>
                <a:r>
                  <a:rPr lang="en-US" sz="2200" dirty="0"/>
                  <a:t>1.	Note that </a:t>
                </a:r>
                <a14:m>
                  <m:oMath xmlns:m="http://schemas.openxmlformats.org/officeDocument/2006/math">
                    <m:r>
                      <a:rPr lang="en-US" sz="2200" b="0" i="1" dirty="0" smtClean="0">
                        <a:latin typeface="Cambria Math" panose="02040503050406030204" pitchFamily="18" charset="0"/>
                      </a:rPr>
                      <m:t>𝐵</m:t>
                    </m:r>
                  </m:oMath>
                </a14:m>
                <a:r>
                  <a:rPr lang="en-US" sz="2200" dirty="0"/>
                  <a:t> is finite. Suppose</a:t>
                </a:r>
                <a:br>
                  <a:rPr lang="en-US" sz="2200" dirty="0"/>
                </a:br>
                <a14:m>
                  <m:oMath xmlns:m="http://schemas.openxmlformats.org/officeDocument/2006/math">
                    <m:r>
                      <a:rPr lang="en-US" sz="2200" b="0" i="1" dirty="0" smtClean="0">
                        <a:latin typeface="Cambria Math" panose="02040503050406030204" pitchFamily="18" charset="0"/>
                      </a:rPr>
                      <m:t>𝐵</m:t>
                    </m:r>
                    <m:r>
                      <a:rPr lang="en-US" sz="220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𝑏</m:t>
                        </m:r>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𝑏</m:t>
                        </m:r>
                      </m:e>
                      <m:sub>
                        <m:r>
                          <a:rPr lang="en-US" sz="2200" b="0" i="1" dirty="0" smtClean="0">
                            <a:latin typeface="Cambria Math" panose="02040503050406030204" pitchFamily="18" charset="0"/>
                          </a:rPr>
                          <m:t>2</m:t>
                        </m:r>
                      </m:sub>
                    </m:sSub>
                    <m:r>
                      <a:rPr lang="en-US" sz="2200" b="0" i="1" dirty="0" smtClean="0">
                        <a:latin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m:t>
                    </m:r>
                    <m:sSub>
                      <m:sSubPr>
                        <m:ctrlPr>
                          <a:rPr lang="en-US" sz="2200" b="0" i="1" dirty="0" smtClean="0">
                            <a:latin typeface="Cambria Math" panose="02040503050406030204" pitchFamily="18" charset="0"/>
                            <a:ea typeface="Cambria Math" panose="02040503050406030204" pitchFamily="18" charset="0"/>
                          </a:rPr>
                        </m:ctrlPr>
                      </m:sSubPr>
                      <m:e>
                        <m:r>
                          <a:rPr lang="en-US" sz="2200" b="0" i="1" dirty="0" smtClean="0">
                            <a:latin typeface="Cambria Math" panose="02040503050406030204" pitchFamily="18" charset="0"/>
                            <a:ea typeface="Cambria Math" panose="02040503050406030204" pitchFamily="18" charset="0"/>
                          </a:rPr>
                          <m:t>𝑏</m:t>
                        </m:r>
                      </m:e>
                      <m:sub>
                        <m:r>
                          <a:rPr lang="en-US" sz="2200" b="0" i="1" dirty="0" smtClean="0">
                            <a:latin typeface="Cambria Math" panose="02040503050406030204" pitchFamily="18" charset="0"/>
                            <a:ea typeface="Cambria Math" panose="02040503050406030204" pitchFamily="18" charset="0"/>
                          </a:rPr>
                          <m:t>𝑛</m:t>
                        </m:r>
                      </m:sub>
                    </m:sSub>
                    <m:r>
                      <a:rPr lang="en-US" sz="2200" b="0" i="1" dirty="0" smtClean="0">
                        <a:latin typeface="Cambria Math" panose="02040503050406030204" pitchFamily="18" charset="0"/>
                        <a:ea typeface="Cambria Math" panose="02040503050406030204" pitchFamily="18" charset="0"/>
                      </a:rPr>
                      <m:t>}</m:t>
                    </m:r>
                  </m:oMath>
                </a14:m>
                <a:r>
                  <a:rPr lang="en-SG" sz="2200" dirty="0"/>
                  <a:t> where </a:t>
                </a:r>
                <a14:m>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𝐵</m:t>
                    </m:r>
                    <m:r>
                      <a:rPr lang="en-US" sz="2200" b="0" i="1" smtClean="0">
                        <a:latin typeface="Cambria Math" panose="02040503050406030204" pitchFamily="18" charset="0"/>
                      </a:rPr>
                      <m:t>|</m:t>
                    </m:r>
                  </m:oMath>
                </a14:m>
                <a:r>
                  <a:rPr lang="en-SG" sz="2200" dirty="0"/>
                  <a:t>.</a:t>
                </a:r>
              </a:p>
              <a:p>
                <a:pPr marL="446088" indent="-446088">
                  <a:spcAft>
                    <a:spcPts val="600"/>
                  </a:spcAft>
                </a:pPr>
                <a:r>
                  <a:rPr lang="en-SG" sz="2200" dirty="0"/>
                  <a:t>2.	For each </a:t>
                </a:r>
                <a14:m>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𝑏</m:t>
                        </m:r>
                      </m:e>
                      <m:sub>
                        <m:r>
                          <a:rPr lang="en-US" sz="2200" b="0" i="1" dirty="0" smtClean="0">
                            <a:latin typeface="Cambria Math" panose="02040503050406030204" pitchFamily="18" charset="0"/>
                          </a:rPr>
                          <m:t>𝑖</m:t>
                        </m:r>
                      </m:sub>
                    </m:sSub>
                  </m:oMath>
                </a14:m>
                <a:r>
                  <a:rPr lang="en-SG" sz="2200" dirty="0"/>
                  <a:t>, use the </a:t>
                </a:r>
                <a:r>
                  <a:rPr lang="en-SG" sz="2200" dirty="0" err="1"/>
                  <a:t>surjectivity</a:t>
                </a:r>
                <a:r>
                  <a:rPr lang="en-SG" sz="2200" dirty="0"/>
                  <a:t> of </a:t>
                </a:r>
                <a14:m>
                  <m:oMath xmlns:m="http://schemas.openxmlformats.org/officeDocument/2006/math">
                    <m:r>
                      <a:rPr lang="en-SG" sz="2200" i="1" dirty="0" smtClean="0">
                        <a:latin typeface="Cambria Math" panose="02040503050406030204" pitchFamily="18" charset="0"/>
                      </a:rPr>
                      <m:t>𝑓</m:t>
                    </m:r>
                  </m:oMath>
                </a14:m>
                <a:r>
                  <a:rPr lang="en-SG" sz="2200" dirty="0"/>
                  <a:t> to find </a:t>
                </a:r>
                <a14:m>
                  <m:oMath xmlns:m="http://schemas.openxmlformats.org/officeDocument/2006/math">
                    <m:sSub>
                      <m:sSubPr>
                        <m:ctrlPr>
                          <a:rPr lang="en-SG" sz="220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𝑖</m:t>
                        </m:r>
                      </m:sub>
                    </m:sSub>
                    <m:r>
                      <a:rPr lang="en-SG"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𝐴</m:t>
                    </m:r>
                  </m:oMath>
                </a14:m>
                <a:r>
                  <a:rPr lang="en-SG" sz="2200" dirty="0"/>
                  <a:t> such that </a:t>
                </a:r>
                <a14:m>
                  <m:oMath xmlns:m="http://schemas.openxmlformats.org/officeDocument/2006/math">
                    <m:sSub>
                      <m:sSubPr>
                        <m:ctrlPr>
                          <a:rPr lang="en-SG" sz="2200" i="1">
                            <a:latin typeface="Cambria Math" panose="02040503050406030204" pitchFamily="18" charset="0"/>
                          </a:rPr>
                        </m:ctrlPr>
                      </m:sSubPr>
                      <m:e>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i="1">
                            <a:latin typeface="Cambria Math" panose="02040503050406030204" pitchFamily="18" charset="0"/>
                          </a:rPr>
                          <m:t>𝑎</m:t>
                        </m:r>
                      </m:e>
                      <m:sub>
                        <m:r>
                          <a:rPr lang="en-US" sz="2200" i="1">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𝑏</m:t>
                        </m:r>
                      </m:e>
                      <m:sub>
                        <m:r>
                          <a:rPr lang="en-US" sz="2200" i="1" dirty="0">
                            <a:latin typeface="Cambria Math" panose="02040503050406030204" pitchFamily="18" charset="0"/>
                          </a:rPr>
                          <m:t>𝑖</m:t>
                        </m:r>
                      </m:sub>
                    </m:sSub>
                  </m:oMath>
                </a14:m>
                <a:r>
                  <a:rPr lang="en-SG" sz="2200" dirty="0"/>
                  <a:t>. </a:t>
                </a:r>
              </a:p>
              <a:p>
                <a:pPr marL="457200" indent="-457200">
                  <a:spcAft>
                    <a:spcPts val="600"/>
                  </a:spcAft>
                  <a:buAutoNum type="arabicPeriod" startAt="3"/>
                </a:pPr>
                <a:r>
                  <a:rPr lang="en-SG" sz="2200" dirty="0"/>
                  <a:t>If </a:t>
                </a:r>
                <a14:m>
                  <m:oMath xmlns:m="http://schemas.openxmlformats.org/officeDocument/2006/math">
                    <m:sSub>
                      <m:sSubPr>
                        <m:ctrlPr>
                          <a:rPr lang="en-SG" sz="220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i="1">
                            <a:latin typeface="Cambria Math" panose="02040503050406030204" pitchFamily="18" charset="0"/>
                          </a:rPr>
                          <m:t>𝑖</m:t>
                        </m:r>
                      </m:sub>
                    </m:sSub>
                    <m:r>
                      <a:rPr lang="en-SG" sz="2200" i="1">
                        <a:latin typeface="Cambria Math" panose="02040503050406030204" pitchFamily="18" charset="0"/>
                        <a:ea typeface="Cambria Math" panose="02040503050406030204" pitchFamily="18" charset="0"/>
                      </a:rPr>
                      <m:t>≠</m:t>
                    </m:r>
                    <m:sSub>
                      <m:sSubPr>
                        <m:ctrlPr>
                          <a:rPr lang="en-SG" sz="2200" i="1">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ea typeface="Cambria Math" panose="02040503050406030204" pitchFamily="18" charset="0"/>
                          </a:rPr>
                          <m:t>𝑗</m:t>
                        </m:r>
                      </m:sub>
                    </m:sSub>
                  </m:oMath>
                </a14:m>
                <a:r>
                  <a:rPr lang="en-SG" sz="2200" dirty="0"/>
                  <a:t>, then </a:t>
                </a:r>
                <a14:m>
                  <m:oMath xmlns:m="http://schemas.openxmlformats.org/officeDocument/2006/math">
                    <m:sSub>
                      <m:sSubPr>
                        <m:ctrlPr>
                          <a:rPr lang="en-SG" sz="2200" i="1">
                            <a:latin typeface="Cambria Math" panose="02040503050406030204" pitchFamily="18" charset="0"/>
                          </a:rPr>
                        </m:ctrlPr>
                      </m:sSubPr>
                      <m:e>
                        <m:r>
                          <a:rPr lang="en-US" sz="2200" i="1">
                            <a:latin typeface="Cambria Math" panose="02040503050406030204" pitchFamily="18" charset="0"/>
                          </a:rPr>
                          <m:t>𝑓</m:t>
                        </m:r>
                        <m:r>
                          <a:rPr lang="en-US" sz="2200" i="1">
                            <a:latin typeface="Cambria Math" panose="02040503050406030204" pitchFamily="18" charset="0"/>
                          </a:rPr>
                          <m:t>(</m:t>
                        </m:r>
                        <m:r>
                          <a:rPr lang="en-US" sz="2200" i="1">
                            <a:latin typeface="Cambria Math" panose="02040503050406030204" pitchFamily="18" charset="0"/>
                          </a:rPr>
                          <m:t>𝑎</m:t>
                        </m:r>
                      </m:e>
                      <m:sub>
                        <m:r>
                          <a:rPr lang="en-US" sz="2200" i="1">
                            <a:latin typeface="Cambria Math" panose="02040503050406030204" pitchFamily="18" charset="0"/>
                          </a:rPr>
                          <m:t>𝑖</m:t>
                        </m:r>
                      </m:sub>
                    </m:sSub>
                    <m:r>
                      <a:rPr lang="en-US" sz="2200" i="1">
                        <a:latin typeface="Cambria Math" panose="02040503050406030204" pitchFamily="18" charset="0"/>
                      </a:rPr>
                      <m:t>)</m:t>
                    </m:r>
                    <m:r>
                      <a:rPr lang="en-SG" sz="2200" i="1">
                        <a:latin typeface="Cambria Math" panose="02040503050406030204" pitchFamily="18" charset="0"/>
                        <a:ea typeface="Cambria Math" panose="02040503050406030204" pitchFamily="18" charset="0"/>
                      </a:rPr>
                      <m:t>≠</m:t>
                    </m:r>
                    <m:sSub>
                      <m:sSubPr>
                        <m:ctrlPr>
                          <a:rPr lang="en-SG"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𝑓</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ea typeface="Cambria Math" panose="02040503050406030204" pitchFamily="18" charset="0"/>
                          </a:rPr>
                          <m:t>𝑗</m:t>
                        </m:r>
                      </m:sub>
                    </m:sSub>
                    <m:r>
                      <a:rPr lang="en-US" sz="2200" i="1">
                        <a:latin typeface="Cambria Math" panose="02040503050406030204" pitchFamily="18" charset="0"/>
                        <a:ea typeface="Cambria Math" panose="02040503050406030204" pitchFamily="18" charset="0"/>
                      </a:rPr>
                      <m:t>)</m:t>
                    </m:r>
                  </m:oMath>
                </a14:m>
                <a:r>
                  <a:rPr lang="en-SG" sz="2200" dirty="0"/>
                  <a:t> and so </a:t>
                </a:r>
                <a14:m>
                  <m:oMath xmlns:m="http://schemas.openxmlformats.org/officeDocument/2006/math">
                    <m:sSub>
                      <m:sSubPr>
                        <m:ctrlPr>
                          <a:rPr lang="en-SG"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𝑖</m:t>
                        </m:r>
                      </m:sub>
                    </m:sSub>
                    <m:r>
                      <a:rPr lang="en-SG" sz="2200" i="1">
                        <a:latin typeface="Cambria Math" panose="02040503050406030204" pitchFamily="18" charset="0"/>
                        <a:ea typeface="Cambria Math" panose="02040503050406030204" pitchFamily="18" charset="0"/>
                      </a:rPr>
                      <m:t>≠</m:t>
                    </m:r>
                    <m:sSub>
                      <m:sSubPr>
                        <m:ctrlPr>
                          <a:rPr lang="en-SG"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ea typeface="Cambria Math" panose="02040503050406030204" pitchFamily="18" charset="0"/>
                          </a:rPr>
                          <m:t>𝑗</m:t>
                        </m:r>
                      </m:sub>
                    </m:sSub>
                  </m:oMath>
                </a14:m>
                <a:r>
                  <a:rPr lang="en-SG" sz="2200" dirty="0"/>
                  <a:t> as </a:t>
                </a:r>
                <a14:m>
                  <m:oMath xmlns:m="http://schemas.openxmlformats.org/officeDocument/2006/math">
                    <m:r>
                      <a:rPr lang="en-SG" sz="2200" i="1" dirty="0" smtClean="0">
                        <a:latin typeface="Cambria Math" panose="02040503050406030204" pitchFamily="18" charset="0"/>
                      </a:rPr>
                      <m:t>𝑓</m:t>
                    </m:r>
                  </m:oMath>
                </a14:m>
                <a:r>
                  <a:rPr lang="en-SG" sz="2200" dirty="0"/>
                  <a:t> is a function.</a:t>
                </a:r>
              </a:p>
              <a:p>
                <a:pPr marL="457200" indent="-457200">
                  <a:spcAft>
                    <a:spcPts val="600"/>
                  </a:spcAft>
                  <a:buAutoNum type="arabicPeriod" startAt="3"/>
                </a:pPr>
                <a:r>
                  <a:rPr lang="en-SG" sz="2200" dirty="0"/>
                  <a:t>So </a:t>
                </a: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𝑎</m:t>
                        </m:r>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𝑎</m:t>
                        </m:r>
                      </m:e>
                      <m:sub>
                        <m:r>
                          <a:rPr lang="en-US" sz="2200" b="0" i="1" dirty="0" smtClean="0">
                            <a:latin typeface="Cambria Math" panose="02040503050406030204" pitchFamily="18" charset="0"/>
                          </a:rPr>
                          <m:t>2</m:t>
                        </m:r>
                      </m:sub>
                    </m:sSub>
                    <m:r>
                      <a:rPr lang="en-US" sz="2200" b="0" i="1" dirty="0" smtClean="0">
                        <a:latin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m:t>
                    </m:r>
                    <m:sSub>
                      <m:sSubPr>
                        <m:ctrlPr>
                          <a:rPr lang="en-US" sz="2200" b="0" i="1" dirty="0" smtClean="0">
                            <a:latin typeface="Cambria Math" panose="02040503050406030204" pitchFamily="18" charset="0"/>
                            <a:ea typeface="Cambria Math" panose="02040503050406030204" pitchFamily="18" charset="0"/>
                          </a:rPr>
                        </m:ctrlPr>
                      </m:sSubPr>
                      <m:e>
                        <m:r>
                          <a:rPr lang="en-US" sz="2200" b="0" i="1" dirty="0" smtClean="0">
                            <a:latin typeface="Cambria Math" panose="02040503050406030204" pitchFamily="18" charset="0"/>
                            <a:ea typeface="Cambria Math" panose="02040503050406030204" pitchFamily="18" charset="0"/>
                          </a:rPr>
                          <m:t>𝑎</m:t>
                        </m:r>
                      </m:e>
                      <m:sub>
                        <m:r>
                          <a:rPr lang="en-US" sz="2200" b="0" i="1" dirty="0" smtClean="0">
                            <a:latin typeface="Cambria Math" panose="02040503050406030204" pitchFamily="18" charset="0"/>
                            <a:ea typeface="Cambria Math" panose="02040503050406030204" pitchFamily="18" charset="0"/>
                          </a:rPr>
                          <m:t>𝑛</m:t>
                        </m:r>
                      </m:sub>
                    </m:sSub>
                  </m:oMath>
                </a14:m>
                <a:r>
                  <a:rPr lang="en-SG" sz="2200" dirty="0"/>
                  <a:t> are </a:t>
                </a:r>
                <a14:m>
                  <m:oMath xmlns:m="http://schemas.openxmlformats.org/officeDocument/2006/math">
                    <m:r>
                      <a:rPr lang="en-US" sz="2200" b="0" i="1" dirty="0" smtClean="0">
                        <a:latin typeface="Cambria Math" panose="02040503050406030204" pitchFamily="18" charset="0"/>
                      </a:rPr>
                      <m:t>𝑛</m:t>
                    </m:r>
                  </m:oMath>
                </a14:m>
                <a:r>
                  <a:rPr lang="en-SG" sz="2200" dirty="0"/>
                  <a:t> different elements of </a:t>
                </a:r>
                <a14:m>
                  <m:oMath xmlns:m="http://schemas.openxmlformats.org/officeDocument/2006/math">
                    <m:r>
                      <a:rPr lang="en-US" sz="2200" b="0" i="1" dirty="0" smtClean="0">
                        <a:latin typeface="Cambria Math" panose="02040503050406030204" pitchFamily="18" charset="0"/>
                      </a:rPr>
                      <m:t>𝐴</m:t>
                    </m:r>
                  </m:oMath>
                </a14:m>
                <a:r>
                  <a:rPr lang="en-SG" sz="2200" dirty="0"/>
                  <a:t>.</a:t>
                </a:r>
              </a:p>
              <a:p>
                <a:pPr marL="446088" indent="-446088">
                  <a:spcAft>
                    <a:spcPts val="600"/>
                  </a:spcAft>
                </a:pPr>
                <a:r>
                  <a:rPr lang="en-SG" sz="2200" dirty="0"/>
                  <a:t>4.	This shows </a:t>
                </a:r>
                <a14:m>
                  <m:oMath xmlns:m="http://schemas.openxmlformats.org/officeDocument/2006/math">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𝐴</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𝐵</m:t>
                    </m:r>
                    <m:r>
                      <a:rPr lang="en-US" sz="2200" b="0" i="1" smtClean="0">
                        <a:latin typeface="Cambria Math" panose="02040503050406030204" pitchFamily="18" charset="0"/>
                        <a:ea typeface="Cambria Math" panose="02040503050406030204" pitchFamily="18" charset="0"/>
                      </a:rPr>
                      <m:t>|</m:t>
                    </m:r>
                  </m:oMath>
                </a14:m>
                <a:r>
                  <a:rPr lang="en-SG" sz="2200" dirty="0"/>
                  <a:t>.</a:t>
                </a:r>
              </a:p>
            </p:txBody>
          </p:sp>
        </mc:Choice>
        <mc:Fallback xmlns="">
          <p:sp>
            <p:nvSpPr>
              <p:cNvPr id="2" name="TextBox 1">
                <a:extLst>
                  <a:ext uri="{FF2B5EF4-FFF2-40B4-BE49-F238E27FC236}">
                    <a16:creationId xmlns:a16="http://schemas.microsoft.com/office/drawing/2014/main" id="{030539AE-CE44-4A4F-9614-44087E6FCC42}"/>
                  </a:ext>
                </a:extLst>
              </p:cNvPr>
              <p:cNvSpPr txBox="1">
                <a:spLocks noRot="1" noChangeAspect="1" noMove="1" noResize="1" noEditPoints="1" noAdjustHandles="1" noChangeArrowheads="1" noChangeShapeType="1" noTextEdit="1"/>
              </p:cNvSpPr>
              <p:nvPr/>
            </p:nvSpPr>
            <p:spPr>
              <a:xfrm>
                <a:off x="377566" y="2815035"/>
                <a:ext cx="5996855" cy="3581943"/>
              </a:xfrm>
              <a:prstGeom prst="rect">
                <a:avLst/>
              </a:prstGeom>
              <a:blipFill>
                <a:blip r:embed="rId3"/>
                <a:stretch>
                  <a:fillRect l="-1626" t="-1363" b="-2555"/>
                </a:stretch>
              </a:blipFill>
            </p:spPr>
            <p:txBody>
              <a:bodyPr/>
              <a:lstStyle/>
              <a:p>
                <a:r>
                  <a:rPr lang="en-SG">
                    <a:noFill/>
                  </a:rPr>
                  <a:t> </a:t>
                </a:r>
              </a:p>
            </p:txBody>
          </p:sp>
        </mc:Fallback>
      </mc:AlternateContent>
      <p:grpSp>
        <p:nvGrpSpPr>
          <p:cNvPr id="73" name="Group 72">
            <a:extLst>
              <a:ext uri="{FF2B5EF4-FFF2-40B4-BE49-F238E27FC236}">
                <a16:creationId xmlns:a16="http://schemas.microsoft.com/office/drawing/2014/main" id="{EE761590-ABDF-4445-B7EB-64D2A8631AD0}"/>
              </a:ext>
            </a:extLst>
          </p:cNvPr>
          <p:cNvGrpSpPr/>
          <p:nvPr/>
        </p:nvGrpSpPr>
        <p:grpSpPr>
          <a:xfrm>
            <a:off x="377566" y="1097160"/>
            <a:ext cx="7801920" cy="1439372"/>
            <a:chOff x="993227" y="4598517"/>
            <a:chExt cx="7801920" cy="1439372"/>
          </a:xfrm>
        </p:grpSpPr>
        <p:sp>
          <p:nvSpPr>
            <p:cNvPr id="74" name="Rectangle 73">
              <a:extLst>
                <a:ext uri="{FF2B5EF4-FFF2-40B4-BE49-F238E27FC236}">
                  <a16:creationId xmlns:a16="http://schemas.microsoft.com/office/drawing/2014/main" id="{D8DE6BC8-B57E-4700-ABD8-6CA5A5A4D219}"/>
                </a:ext>
              </a:extLst>
            </p:cNvPr>
            <p:cNvSpPr/>
            <p:nvPr/>
          </p:nvSpPr>
          <p:spPr>
            <a:xfrm>
              <a:off x="993228" y="4598519"/>
              <a:ext cx="7801919" cy="143937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Rectangle 74">
              <a:extLst>
                <a:ext uri="{FF2B5EF4-FFF2-40B4-BE49-F238E27FC236}">
                  <a16:creationId xmlns:a16="http://schemas.microsoft.com/office/drawing/2014/main" id="{B5945015-F865-450B-BE31-65C182413B9C}"/>
                </a:ext>
              </a:extLst>
            </p:cNvPr>
            <p:cNvSpPr/>
            <p:nvPr/>
          </p:nvSpPr>
          <p:spPr>
            <a:xfrm>
              <a:off x="993227" y="4598517"/>
              <a:ext cx="7801919"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6" name="TextBox 75">
              <a:extLst>
                <a:ext uri="{FF2B5EF4-FFF2-40B4-BE49-F238E27FC236}">
                  <a16:creationId xmlns:a16="http://schemas.microsoft.com/office/drawing/2014/main" id="{6D519F0A-9DC7-4B53-9252-93D5BB437999}"/>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Dual Pigeonhole Principle</a:t>
              </a:r>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5822CAC2-DB1C-4FFE-8A65-FA078E05F00B}"/>
                    </a:ext>
                  </a:extLst>
                </p:cNvPr>
                <p:cNvSpPr txBox="1"/>
                <p:nvPr/>
              </p:nvSpPr>
              <p:spPr>
                <a:xfrm>
                  <a:off x="1109374" y="5107309"/>
                  <a:ext cx="7675980" cy="830997"/>
                </a:xfrm>
                <a:prstGeom prst="rect">
                  <a:avLst/>
                </a:prstGeom>
                <a:noFill/>
              </p:spPr>
              <p:txBody>
                <a:bodyPr wrap="square" rtlCol="0">
                  <a:spAutoFit/>
                </a:bodyPr>
                <a:lstStyle/>
                <a:p>
                  <a:pPr>
                    <a:spcAft>
                      <a:spcPts val="600"/>
                    </a:spcAft>
                  </a:pPr>
                  <a:r>
                    <a:rPr lang="en-SG" sz="2400" dirty="0"/>
                    <a:t>Let </a:t>
                  </a:r>
                  <a14:m>
                    <m:oMath xmlns:m="http://schemas.openxmlformats.org/officeDocument/2006/math">
                      <m:r>
                        <a:rPr lang="en-SG" sz="2400" i="1" dirty="0" smtClean="0">
                          <a:latin typeface="Cambria Math" panose="02040503050406030204" pitchFamily="18" charset="0"/>
                        </a:rPr>
                        <m:t>𝐴</m:t>
                      </m:r>
                    </m:oMath>
                  </a14:m>
                  <a:r>
                    <a:rPr lang="en-SG" sz="2400" dirty="0"/>
                    <a:t> and </a:t>
                  </a:r>
                  <a14:m>
                    <m:oMath xmlns:m="http://schemas.openxmlformats.org/officeDocument/2006/math">
                      <m:r>
                        <a:rPr lang="en-SG" sz="2400" i="1" dirty="0" smtClean="0">
                          <a:latin typeface="Cambria Math" panose="02040503050406030204" pitchFamily="18" charset="0"/>
                        </a:rPr>
                        <m:t>𝐵</m:t>
                      </m:r>
                    </m:oMath>
                  </a14:m>
                  <a:r>
                    <a:rPr lang="en-SG" sz="2400" dirty="0"/>
                    <a:t> be </a:t>
                  </a:r>
                  <a:r>
                    <a:rPr lang="en-SG" sz="2400" dirty="0">
                      <a:solidFill>
                        <a:srgbClr val="0000FF"/>
                      </a:solidFill>
                    </a:rPr>
                    <a:t>finite</a:t>
                  </a:r>
                  <a:r>
                    <a:rPr lang="en-SG" sz="2400" dirty="0"/>
                    <a:t> sets. If there is a surjection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b="0" i="1" smtClean="0">
                          <a:latin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r>
                    <a:rPr lang="en-US" sz="2400" dirty="0"/>
                    <a:t>, then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oMath>
                  </a14:m>
                  <a:r>
                    <a:rPr lang="en-US" sz="2400" dirty="0"/>
                    <a:t>. </a:t>
                  </a:r>
                </a:p>
              </p:txBody>
            </p:sp>
          </mc:Choice>
          <mc:Fallback xmlns="">
            <p:sp>
              <p:nvSpPr>
                <p:cNvPr id="77" name="TextBox 76">
                  <a:extLst>
                    <a:ext uri="{FF2B5EF4-FFF2-40B4-BE49-F238E27FC236}">
                      <a16:creationId xmlns:a16="http://schemas.microsoft.com/office/drawing/2014/main" id="{5822CAC2-DB1C-4FFE-8A65-FA078E05F00B}"/>
                    </a:ext>
                  </a:extLst>
                </p:cNvPr>
                <p:cNvSpPr txBox="1">
                  <a:spLocks noRot="1" noChangeAspect="1" noMove="1" noResize="1" noEditPoints="1" noAdjustHandles="1" noChangeArrowheads="1" noChangeShapeType="1" noTextEdit="1"/>
                </p:cNvSpPr>
                <p:nvPr/>
              </p:nvSpPr>
              <p:spPr>
                <a:xfrm>
                  <a:off x="1109374" y="5107309"/>
                  <a:ext cx="7675980" cy="830997"/>
                </a:xfrm>
                <a:prstGeom prst="rect">
                  <a:avLst/>
                </a:prstGeom>
                <a:blipFill>
                  <a:blip r:embed="rId4"/>
                  <a:stretch>
                    <a:fillRect l="-1271" t="-5839" b="-15328"/>
                  </a:stretch>
                </a:blipFill>
              </p:spPr>
              <p:txBody>
                <a:bodyPr/>
                <a:lstStyle/>
                <a:p>
                  <a:r>
                    <a:rPr lang="en-SG">
                      <a:noFill/>
                    </a:rPr>
                    <a:t> </a:t>
                  </a:r>
                </a:p>
              </p:txBody>
            </p:sp>
          </mc:Fallback>
        </mc:AlternateContent>
      </p:grpSp>
      <p:grpSp>
        <p:nvGrpSpPr>
          <p:cNvPr id="22" name="Group 21">
            <a:extLst>
              <a:ext uri="{FF2B5EF4-FFF2-40B4-BE49-F238E27FC236}">
                <a16:creationId xmlns:a16="http://schemas.microsoft.com/office/drawing/2014/main" id="{DF8311E7-24CD-47CC-8A22-912AF26CA681}"/>
              </a:ext>
            </a:extLst>
          </p:cNvPr>
          <p:cNvGrpSpPr/>
          <p:nvPr/>
        </p:nvGrpSpPr>
        <p:grpSpPr>
          <a:xfrm>
            <a:off x="6334124" y="2998197"/>
            <a:ext cx="2280659" cy="2335897"/>
            <a:chOff x="6334124" y="3703873"/>
            <a:chExt cx="2280659" cy="2335897"/>
          </a:xfrm>
        </p:grpSpPr>
        <p:sp>
          <p:nvSpPr>
            <p:cNvPr id="3" name="Oval 2">
              <a:extLst>
                <a:ext uri="{FF2B5EF4-FFF2-40B4-BE49-F238E27FC236}">
                  <a16:creationId xmlns:a16="http://schemas.microsoft.com/office/drawing/2014/main" id="{70BCF0DB-A3ED-434E-A59E-5336AC59F96C}"/>
                </a:ext>
              </a:extLst>
            </p:cNvPr>
            <p:cNvSpPr/>
            <p:nvPr/>
          </p:nvSpPr>
          <p:spPr>
            <a:xfrm>
              <a:off x="6334124" y="4142954"/>
              <a:ext cx="789139" cy="189681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D20BFF-C1BF-468A-A983-3EB5716F5C58}"/>
                    </a:ext>
                  </a:extLst>
                </p:cNvPr>
                <p:cNvSpPr txBox="1"/>
                <p:nvPr/>
              </p:nvSpPr>
              <p:spPr>
                <a:xfrm>
                  <a:off x="6495670" y="3729207"/>
                  <a:ext cx="46604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𝐴</m:t>
                        </m:r>
                      </m:oMath>
                    </m:oMathPara>
                  </a14:m>
                  <a:endParaRPr lang="en-SG" sz="2000" dirty="0"/>
                </a:p>
              </p:txBody>
            </p:sp>
          </mc:Choice>
          <mc:Fallback xmlns="">
            <p:sp>
              <p:nvSpPr>
                <p:cNvPr id="6" name="TextBox 5">
                  <a:extLst>
                    <a:ext uri="{FF2B5EF4-FFF2-40B4-BE49-F238E27FC236}">
                      <a16:creationId xmlns:a16="http://schemas.microsoft.com/office/drawing/2014/main" id="{94D20BFF-C1BF-468A-A983-3EB5716F5C58}"/>
                    </a:ext>
                  </a:extLst>
                </p:cNvPr>
                <p:cNvSpPr txBox="1">
                  <a:spLocks noRot="1" noChangeAspect="1" noMove="1" noResize="1" noEditPoints="1" noAdjustHandles="1" noChangeArrowheads="1" noChangeShapeType="1" noTextEdit="1"/>
                </p:cNvSpPr>
                <p:nvPr/>
              </p:nvSpPr>
              <p:spPr>
                <a:xfrm>
                  <a:off x="6495670" y="3729207"/>
                  <a:ext cx="466047" cy="400110"/>
                </a:xfrm>
                <a:prstGeom prst="rect">
                  <a:avLst/>
                </a:prstGeom>
                <a:blipFill>
                  <a:blip r:embed="rId5"/>
                  <a:stretch>
                    <a:fillRect/>
                  </a:stretch>
                </a:blipFill>
              </p:spPr>
              <p:txBody>
                <a:bodyPr/>
                <a:lstStyle/>
                <a:p>
                  <a:r>
                    <a:rPr lang="en-SG">
                      <a:noFill/>
                    </a:rPr>
                    <a:t> </a:t>
                  </a:r>
                </a:p>
              </p:txBody>
            </p:sp>
          </mc:Fallback>
        </mc:AlternateContent>
        <p:sp>
          <p:nvSpPr>
            <p:cNvPr id="7" name="Oval 6">
              <a:extLst>
                <a:ext uri="{FF2B5EF4-FFF2-40B4-BE49-F238E27FC236}">
                  <a16:creationId xmlns:a16="http://schemas.microsoft.com/office/drawing/2014/main" id="{8FF1AF30-5210-448F-8751-7DBACFCCB4A1}"/>
                </a:ext>
              </a:extLst>
            </p:cNvPr>
            <p:cNvSpPr/>
            <p:nvPr/>
          </p:nvSpPr>
          <p:spPr>
            <a:xfrm>
              <a:off x="6821568" y="4489089"/>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Oval 49">
              <a:extLst>
                <a:ext uri="{FF2B5EF4-FFF2-40B4-BE49-F238E27FC236}">
                  <a16:creationId xmlns:a16="http://schemas.microsoft.com/office/drawing/2014/main" id="{5C25353B-780E-4F25-8F85-014391A1EC60}"/>
                </a:ext>
              </a:extLst>
            </p:cNvPr>
            <p:cNvSpPr/>
            <p:nvPr/>
          </p:nvSpPr>
          <p:spPr>
            <a:xfrm>
              <a:off x="6643211" y="4432289"/>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Oval 50">
              <a:extLst>
                <a:ext uri="{FF2B5EF4-FFF2-40B4-BE49-F238E27FC236}">
                  <a16:creationId xmlns:a16="http://schemas.microsoft.com/office/drawing/2014/main" id="{78FE487B-EF23-46A6-92A4-093D8DB2CA23}"/>
                </a:ext>
              </a:extLst>
            </p:cNvPr>
            <p:cNvSpPr/>
            <p:nvPr/>
          </p:nvSpPr>
          <p:spPr>
            <a:xfrm>
              <a:off x="6592167" y="4739392"/>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2189A961-D233-4708-83BE-22397B1E84AD}"/>
                </a:ext>
              </a:extLst>
            </p:cNvPr>
            <p:cNvSpPr/>
            <p:nvPr/>
          </p:nvSpPr>
          <p:spPr>
            <a:xfrm>
              <a:off x="6802009" y="4827063"/>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Oval 52">
              <a:extLst>
                <a:ext uri="{FF2B5EF4-FFF2-40B4-BE49-F238E27FC236}">
                  <a16:creationId xmlns:a16="http://schemas.microsoft.com/office/drawing/2014/main" id="{FAA355B4-9A21-41FB-9341-18608333052E}"/>
                </a:ext>
              </a:extLst>
            </p:cNvPr>
            <p:cNvSpPr/>
            <p:nvPr/>
          </p:nvSpPr>
          <p:spPr>
            <a:xfrm>
              <a:off x="6678448" y="5134095"/>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C6CD1FA6-1847-4449-968B-480D698A4BD5}"/>
                    </a:ext>
                  </a:extLst>
                </p:cNvPr>
                <p:cNvSpPr txBox="1"/>
                <p:nvPr/>
              </p:nvSpPr>
              <p:spPr>
                <a:xfrm>
                  <a:off x="7987190" y="3703873"/>
                  <a:ext cx="46604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𝐵</m:t>
                        </m:r>
                      </m:oMath>
                    </m:oMathPara>
                  </a14:m>
                  <a:endParaRPr lang="en-SG" sz="2000" dirty="0"/>
                </a:p>
              </p:txBody>
            </p:sp>
          </mc:Choice>
          <mc:Fallback xmlns="">
            <p:sp>
              <p:nvSpPr>
                <p:cNvPr id="49" name="TextBox 48">
                  <a:extLst>
                    <a:ext uri="{FF2B5EF4-FFF2-40B4-BE49-F238E27FC236}">
                      <a16:creationId xmlns:a16="http://schemas.microsoft.com/office/drawing/2014/main" id="{C6CD1FA6-1847-4449-968B-480D698A4BD5}"/>
                    </a:ext>
                  </a:extLst>
                </p:cNvPr>
                <p:cNvSpPr txBox="1">
                  <a:spLocks noRot="1" noChangeAspect="1" noMove="1" noResize="1" noEditPoints="1" noAdjustHandles="1" noChangeArrowheads="1" noChangeShapeType="1" noTextEdit="1"/>
                </p:cNvSpPr>
                <p:nvPr/>
              </p:nvSpPr>
              <p:spPr>
                <a:xfrm>
                  <a:off x="7987190" y="3703873"/>
                  <a:ext cx="466047" cy="400110"/>
                </a:xfrm>
                <a:prstGeom prst="rect">
                  <a:avLst/>
                </a:prstGeom>
                <a:blipFill>
                  <a:blip r:embed="rId6"/>
                  <a:stretch>
                    <a:fillRect/>
                  </a:stretch>
                </a:blipFill>
              </p:spPr>
              <p:txBody>
                <a:bodyPr/>
                <a:lstStyle/>
                <a:p>
                  <a:r>
                    <a:rPr lang="en-SG">
                      <a:noFill/>
                    </a:rPr>
                    <a:t> </a:t>
                  </a:r>
                </a:p>
              </p:txBody>
            </p:sp>
          </mc:Fallback>
        </mc:AlternateContent>
        <p:grpSp>
          <p:nvGrpSpPr>
            <p:cNvPr id="57" name="Group 56">
              <a:extLst>
                <a:ext uri="{FF2B5EF4-FFF2-40B4-BE49-F238E27FC236}">
                  <a16:creationId xmlns:a16="http://schemas.microsoft.com/office/drawing/2014/main" id="{4961DEB7-C1D9-45DB-98EC-5D856F1247E2}"/>
                </a:ext>
              </a:extLst>
            </p:cNvPr>
            <p:cNvGrpSpPr/>
            <p:nvPr/>
          </p:nvGrpSpPr>
          <p:grpSpPr>
            <a:xfrm>
              <a:off x="8186759" y="4500441"/>
              <a:ext cx="102088" cy="1172566"/>
              <a:chOff x="6584357" y="4446740"/>
              <a:chExt cx="102088" cy="1172566"/>
            </a:xfrm>
          </p:grpSpPr>
          <p:sp>
            <p:nvSpPr>
              <p:cNvPr id="58" name="Oval 57">
                <a:extLst>
                  <a:ext uri="{FF2B5EF4-FFF2-40B4-BE49-F238E27FC236}">
                    <a16:creationId xmlns:a16="http://schemas.microsoft.com/office/drawing/2014/main" id="{78A21B58-1E15-456E-874C-AADEE6AD424B}"/>
                  </a:ext>
                </a:extLst>
              </p:cNvPr>
              <p:cNvSpPr/>
              <p:nvPr/>
            </p:nvSpPr>
            <p:spPr>
              <a:xfrm>
                <a:off x="6584357" y="4446740"/>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Oval 58">
                <a:extLst>
                  <a:ext uri="{FF2B5EF4-FFF2-40B4-BE49-F238E27FC236}">
                    <a16:creationId xmlns:a16="http://schemas.microsoft.com/office/drawing/2014/main" id="{DD7E1123-7C14-4BC4-B042-33E494B636D0}"/>
                  </a:ext>
                </a:extLst>
              </p:cNvPr>
              <p:cNvSpPr/>
              <p:nvPr/>
            </p:nvSpPr>
            <p:spPr>
              <a:xfrm>
                <a:off x="6584357" y="4703984"/>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Oval 59">
                <a:extLst>
                  <a:ext uri="{FF2B5EF4-FFF2-40B4-BE49-F238E27FC236}">
                    <a16:creationId xmlns:a16="http://schemas.microsoft.com/office/drawing/2014/main" id="{05DB98F5-8B99-4F5D-BDC4-D5CE564EDCD8}"/>
                  </a:ext>
                </a:extLst>
              </p:cNvPr>
              <p:cNvSpPr/>
              <p:nvPr/>
            </p:nvSpPr>
            <p:spPr>
              <a:xfrm>
                <a:off x="6584357" y="4961229"/>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Oval 60">
                <a:extLst>
                  <a:ext uri="{FF2B5EF4-FFF2-40B4-BE49-F238E27FC236}">
                    <a16:creationId xmlns:a16="http://schemas.microsoft.com/office/drawing/2014/main" id="{A594CD17-EE88-4CAC-AB41-E1432797FD27}"/>
                  </a:ext>
                </a:extLst>
              </p:cNvPr>
              <p:cNvSpPr/>
              <p:nvPr/>
            </p:nvSpPr>
            <p:spPr>
              <a:xfrm>
                <a:off x="6584357" y="5262155"/>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Oval 61">
                <a:extLst>
                  <a:ext uri="{FF2B5EF4-FFF2-40B4-BE49-F238E27FC236}">
                    <a16:creationId xmlns:a16="http://schemas.microsoft.com/office/drawing/2014/main" id="{4F54AEEC-489B-440B-9E67-A77DDCD7A817}"/>
                  </a:ext>
                </a:extLst>
              </p:cNvPr>
              <p:cNvSpPr/>
              <p:nvPr/>
            </p:nvSpPr>
            <p:spPr>
              <a:xfrm>
                <a:off x="6584357" y="5538388"/>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65" name="Oval 64">
              <a:extLst>
                <a:ext uri="{FF2B5EF4-FFF2-40B4-BE49-F238E27FC236}">
                  <a16:creationId xmlns:a16="http://schemas.microsoft.com/office/drawing/2014/main" id="{7A5BF61F-063E-4FD2-A553-E51185EABBBD}"/>
                </a:ext>
              </a:extLst>
            </p:cNvPr>
            <p:cNvSpPr/>
            <p:nvPr/>
          </p:nvSpPr>
          <p:spPr>
            <a:xfrm>
              <a:off x="6670046" y="5408582"/>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Oval 65">
              <a:extLst>
                <a:ext uri="{FF2B5EF4-FFF2-40B4-BE49-F238E27FC236}">
                  <a16:creationId xmlns:a16="http://schemas.microsoft.com/office/drawing/2014/main" id="{F2ADD955-9FE0-452E-9486-8CB50B3598D1}"/>
                </a:ext>
              </a:extLst>
            </p:cNvPr>
            <p:cNvSpPr/>
            <p:nvPr/>
          </p:nvSpPr>
          <p:spPr>
            <a:xfrm>
              <a:off x="6807869" y="5519112"/>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Oval 66">
              <a:extLst>
                <a:ext uri="{FF2B5EF4-FFF2-40B4-BE49-F238E27FC236}">
                  <a16:creationId xmlns:a16="http://schemas.microsoft.com/office/drawing/2014/main" id="{75FE4C2E-0BF2-46C9-9B1B-B8A58BB56F87}"/>
                </a:ext>
              </a:extLst>
            </p:cNvPr>
            <p:cNvSpPr/>
            <p:nvPr/>
          </p:nvSpPr>
          <p:spPr>
            <a:xfrm>
              <a:off x="6749278" y="5729901"/>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a:extLst>
                <a:ext uri="{FF2B5EF4-FFF2-40B4-BE49-F238E27FC236}">
                  <a16:creationId xmlns:a16="http://schemas.microsoft.com/office/drawing/2014/main" id="{948E8E41-EBD6-499D-961C-4676944F32A8}"/>
                </a:ext>
              </a:extLst>
            </p:cNvPr>
            <p:cNvGrpSpPr/>
            <p:nvPr/>
          </p:nvGrpSpPr>
          <p:grpSpPr>
            <a:xfrm>
              <a:off x="7454238" y="4540900"/>
              <a:ext cx="732521" cy="1219940"/>
              <a:chOff x="7370602" y="4569113"/>
              <a:chExt cx="732521" cy="1219940"/>
            </a:xfrm>
          </p:grpSpPr>
          <p:cxnSp>
            <p:nvCxnSpPr>
              <p:cNvPr id="10" name="Straight Arrow Connector 9">
                <a:extLst>
                  <a:ext uri="{FF2B5EF4-FFF2-40B4-BE49-F238E27FC236}">
                    <a16:creationId xmlns:a16="http://schemas.microsoft.com/office/drawing/2014/main" id="{85DDF61E-F973-4EE0-9ADB-0C5F1B3A6EEE}"/>
                  </a:ext>
                </a:extLst>
              </p:cNvPr>
              <p:cNvCxnSpPr>
                <a:cxnSpLocks/>
                <a:endCxn id="58" idx="2"/>
              </p:cNvCxnSpPr>
              <p:nvPr/>
            </p:nvCxnSpPr>
            <p:spPr>
              <a:xfrm flipV="1">
                <a:off x="7446359" y="4569113"/>
                <a:ext cx="656764" cy="40459"/>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A7FDE6A-9AD5-4DE8-9168-D780DEB8776C}"/>
                  </a:ext>
                </a:extLst>
              </p:cNvPr>
              <p:cNvCxnSpPr>
                <a:cxnSpLocks/>
                <a:endCxn id="59" idx="2"/>
              </p:cNvCxnSpPr>
              <p:nvPr/>
            </p:nvCxnSpPr>
            <p:spPr>
              <a:xfrm flipV="1">
                <a:off x="7446359" y="4826357"/>
                <a:ext cx="656764" cy="19983"/>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D214A23-EBC6-496C-9670-CFB23AAC0E68}"/>
                  </a:ext>
                </a:extLst>
              </p:cNvPr>
              <p:cNvCxnSpPr>
                <a:cxnSpLocks/>
                <a:endCxn id="60" idx="2"/>
              </p:cNvCxnSpPr>
              <p:nvPr/>
            </p:nvCxnSpPr>
            <p:spPr>
              <a:xfrm flipV="1">
                <a:off x="7370602" y="5083602"/>
                <a:ext cx="732521" cy="50713"/>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045C16B-903D-4E02-9DEE-548AEA0139C0}"/>
                  </a:ext>
                </a:extLst>
              </p:cNvPr>
              <p:cNvCxnSpPr>
                <a:cxnSpLocks/>
                <a:endCxn id="61" idx="2"/>
              </p:cNvCxnSpPr>
              <p:nvPr/>
            </p:nvCxnSpPr>
            <p:spPr>
              <a:xfrm flipV="1">
                <a:off x="7370602" y="5384528"/>
                <a:ext cx="732521" cy="79430"/>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1AF570F-B9D5-4C73-BCEF-CAEA57A97F15}"/>
                  </a:ext>
                </a:extLst>
              </p:cNvPr>
              <p:cNvCxnSpPr>
                <a:cxnSpLocks/>
                <a:endCxn id="62" idx="2"/>
              </p:cNvCxnSpPr>
              <p:nvPr/>
            </p:nvCxnSpPr>
            <p:spPr>
              <a:xfrm flipV="1">
                <a:off x="7370602" y="5660761"/>
                <a:ext cx="732521" cy="128292"/>
              </a:xfrm>
              <a:prstGeom prst="straightConnector1">
                <a:avLst/>
              </a:prstGeom>
              <a:ln w="190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78" name="Oval 77">
              <a:extLst>
                <a:ext uri="{FF2B5EF4-FFF2-40B4-BE49-F238E27FC236}">
                  <a16:creationId xmlns:a16="http://schemas.microsoft.com/office/drawing/2014/main" id="{BE3E0757-BCD4-463B-AAB8-2BDC41B07EE5}"/>
                </a:ext>
              </a:extLst>
            </p:cNvPr>
            <p:cNvSpPr/>
            <p:nvPr/>
          </p:nvSpPr>
          <p:spPr>
            <a:xfrm>
              <a:off x="6592167" y="4932961"/>
              <a:ext cx="102088" cy="809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9" name="Oval 78">
              <a:extLst>
                <a:ext uri="{FF2B5EF4-FFF2-40B4-BE49-F238E27FC236}">
                  <a16:creationId xmlns:a16="http://schemas.microsoft.com/office/drawing/2014/main" id="{1F961946-62C4-4AEF-BCEE-C31FC9908E12}"/>
                </a:ext>
              </a:extLst>
            </p:cNvPr>
            <p:cNvSpPr/>
            <p:nvPr/>
          </p:nvSpPr>
          <p:spPr>
            <a:xfrm>
              <a:off x="7825644" y="4142954"/>
              <a:ext cx="789139" cy="189681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Connector 16">
              <a:extLst>
                <a:ext uri="{FF2B5EF4-FFF2-40B4-BE49-F238E27FC236}">
                  <a16:creationId xmlns:a16="http://schemas.microsoft.com/office/drawing/2014/main" id="{FD781533-05BB-4535-856F-ED9DDEE1C74A}"/>
                </a:ext>
              </a:extLst>
            </p:cNvPr>
            <p:cNvCxnSpPr/>
            <p:nvPr/>
          </p:nvCxnSpPr>
          <p:spPr>
            <a:xfrm>
              <a:off x="6457950" y="4664149"/>
              <a:ext cx="580803"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6926C5F-AB66-491D-B029-5FAD6DF2AFA4}"/>
                </a:ext>
              </a:extLst>
            </p:cNvPr>
            <p:cNvCxnSpPr/>
            <p:nvPr/>
          </p:nvCxnSpPr>
          <p:spPr>
            <a:xfrm>
              <a:off x="6414718" y="5045792"/>
              <a:ext cx="580803"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9D3CBA0-83FE-4718-8848-0922B06E15F9}"/>
                </a:ext>
              </a:extLst>
            </p:cNvPr>
            <p:cNvCxnSpPr/>
            <p:nvPr/>
          </p:nvCxnSpPr>
          <p:spPr>
            <a:xfrm>
              <a:off x="6438291" y="5336085"/>
              <a:ext cx="580803"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E39A952-1906-4AE8-BB56-4D52751A2281}"/>
                </a:ext>
              </a:extLst>
            </p:cNvPr>
            <p:cNvCxnSpPr/>
            <p:nvPr/>
          </p:nvCxnSpPr>
          <p:spPr>
            <a:xfrm>
              <a:off x="6430688" y="5673007"/>
              <a:ext cx="580803"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sp>
        <p:nvSpPr>
          <p:cNvPr id="54" name="Oval 53">
            <a:extLst>
              <a:ext uri="{FF2B5EF4-FFF2-40B4-BE49-F238E27FC236}">
                <a16:creationId xmlns:a16="http://schemas.microsoft.com/office/drawing/2014/main" id="{FE7B5C0A-F769-4322-8DBB-C9407E6BC5C5}"/>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DF27802A-C46D-4756-BA53-0BCDCAD3E8E7}"/>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DA3ED5FF-11A4-4A81-9BE4-FE016CA239E4}"/>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a:extLst>
              <a:ext uri="{FF2B5EF4-FFF2-40B4-BE49-F238E27FC236}">
                <a16:creationId xmlns:a16="http://schemas.microsoft.com/office/drawing/2014/main" id="{B2BF9DCB-9963-4707-94DB-E2B25162ECCE}"/>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a:extLst>
              <a:ext uri="{FF2B5EF4-FFF2-40B4-BE49-F238E27FC236}">
                <a16:creationId xmlns:a16="http://schemas.microsoft.com/office/drawing/2014/main" id="{9390A6D4-20F5-41FE-B4BF-316F5DCEF307}"/>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a:extLst>
              <a:ext uri="{FF2B5EF4-FFF2-40B4-BE49-F238E27FC236}">
                <a16:creationId xmlns:a16="http://schemas.microsoft.com/office/drawing/2014/main" id="{C760A342-80A3-49E3-A9E7-3A7197DD0E24}"/>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a:extLst>
              <a:ext uri="{FF2B5EF4-FFF2-40B4-BE49-F238E27FC236}">
                <a16:creationId xmlns:a16="http://schemas.microsoft.com/office/drawing/2014/main" id="{77DB5536-C489-46CF-AA3F-930AE2CBC31B}"/>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a:extLst>
              <a:ext uri="{FF2B5EF4-FFF2-40B4-BE49-F238E27FC236}">
                <a16:creationId xmlns:a16="http://schemas.microsoft.com/office/drawing/2014/main" id="{C958D8E9-0611-4CD5-A935-16090A67003E}"/>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a:extLst>
              <a:ext uri="{FF2B5EF4-FFF2-40B4-BE49-F238E27FC236}">
                <a16:creationId xmlns:a16="http://schemas.microsoft.com/office/drawing/2014/main" id="{A5A62B0C-B40A-412E-9A13-906DF5974DE3}"/>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a:extLst>
              <a:ext uri="{FF2B5EF4-FFF2-40B4-BE49-F238E27FC236}">
                <a16:creationId xmlns:a16="http://schemas.microsoft.com/office/drawing/2014/main" id="{19F8D42E-DF2B-4F0A-858F-C03FA8B4908B}"/>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a:extLst>
              <a:ext uri="{FF2B5EF4-FFF2-40B4-BE49-F238E27FC236}">
                <a16:creationId xmlns:a16="http://schemas.microsoft.com/office/drawing/2014/main" id="{CA16803B-6C8F-40EC-BC48-E0A37DD429BD}"/>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79546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ssolv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dissolv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dissolv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dissolv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dissolv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dissolve">
                                      <p:cBhvr>
                                        <p:cTn id="3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5950" algn="l"/>
                <a:tab pos="4125913" algn="l"/>
                <a:tab pos="6550025" algn="l"/>
              </a:tabLst>
            </a:pPr>
            <a:r>
              <a:rPr lang="en-SG" sz="900" dirty="0">
                <a:solidFill>
                  <a:schemeClr val="bg1"/>
                </a:solidFill>
              </a:rPr>
              <a:t>	 </a:t>
            </a:r>
            <a:r>
              <a:rPr lang="en-SG" sz="1200" b="1" dirty="0">
                <a:solidFill>
                  <a:schemeClr val="accent4">
                    <a:lumMod val="40000"/>
                    <a:lumOff val="60000"/>
                  </a:schemeClr>
                </a:solidFill>
              </a:rPr>
              <a:t>Cardinality</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Countably Infinite	Countability via Sequences	Larger Infinities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Cardinality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292B0A3-002F-4C3F-AA3E-4E3C3B5474AA}"/>
                  </a:ext>
                </a:extLst>
              </p:cNvPr>
              <p:cNvSpPr txBox="1"/>
              <p:nvPr/>
            </p:nvSpPr>
            <p:spPr>
              <a:xfrm>
                <a:off x="431478" y="3647817"/>
                <a:ext cx="8290746" cy="954107"/>
              </a:xfrm>
              <a:prstGeom prst="rect">
                <a:avLst/>
              </a:prstGeom>
              <a:noFill/>
              <a:ln>
                <a:noFill/>
              </a:ln>
            </p:spPr>
            <p:txBody>
              <a:bodyPr wrap="square" rtlCol="0">
                <a:spAutoFit/>
              </a:bodyPr>
              <a:lstStyle/>
              <a:p>
                <a:pPr>
                  <a:spcAft>
                    <a:spcPts val="600"/>
                  </a:spcAft>
                </a:pPr>
                <a:r>
                  <a:rPr lang="en-US" altLang="en-US" sz="2800" dirty="0"/>
                  <a:t>We say that two finite sets whose elements can be paired by a bijection have the </a:t>
                </a:r>
                <a:r>
                  <a:rPr lang="en-US" altLang="en-US" sz="2800" i="1" dirty="0">
                    <a:solidFill>
                      <a:srgbClr val="0000FF"/>
                    </a:solidFill>
                  </a:rPr>
                  <a:t>same size</a:t>
                </a:r>
                <a14:m>
                  <m:oMath xmlns:m="http://schemas.openxmlformats.org/officeDocument/2006/math">
                    <m:r>
                      <a:rPr lang="en-SG" altLang="en-US" sz="2800" b="0" i="1" smtClean="0">
                        <a:latin typeface="Cambria Math" panose="02040503050406030204" pitchFamily="18" charset="0"/>
                      </a:rPr>
                      <m:t>.</m:t>
                    </m:r>
                  </m:oMath>
                </a14:m>
                <a:endParaRPr lang="en-US" altLang="en-US" sz="2800" dirty="0"/>
              </a:p>
            </p:txBody>
          </p:sp>
        </mc:Choice>
        <mc:Fallback xmlns="">
          <p:sp>
            <p:nvSpPr>
              <p:cNvPr id="32" name="TextBox 31">
                <a:extLst>
                  <a:ext uri="{FF2B5EF4-FFF2-40B4-BE49-F238E27FC236}">
                    <a16:creationId xmlns:a16="http://schemas.microsoft.com/office/drawing/2014/main" id="{A292B0A3-002F-4C3F-AA3E-4E3C3B5474AA}"/>
                  </a:ext>
                </a:extLst>
              </p:cNvPr>
              <p:cNvSpPr txBox="1">
                <a:spLocks noRot="1" noChangeAspect="1" noMove="1" noResize="1" noEditPoints="1" noAdjustHandles="1" noChangeArrowheads="1" noChangeShapeType="1" noTextEdit="1"/>
              </p:cNvSpPr>
              <p:nvPr/>
            </p:nvSpPr>
            <p:spPr>
              <a:xfrm>
                <a:off x="431478" y="3647817"/>
                <a:ext cx="8290746" cy="954107"/>
              </a:xfrm>
              <a:prstGeom prst="rect">
                <a:avLst/>
              </a:prstGeom>
              <a:blipFill>
                <a:blip r:embed="rId3"/>
                <a:stretch>
                  <a:fillRect l="-1544" t="-5732" b="-17197"/>
                </a:stretch>
              </a:blipFill>
              <a:ln>
                <a:noFill/>
              </a:ln>
            </p:spPr>
            <p:txBody>
              <a:bodyPr/>
              <a:lstStyle/>
              <a:p>
                <a:r>
                  <a:rPr lang="en-SG">
                    <a:noFill/>
                  </a:rPr>
                  <a:t> </a:t>
                </a:r>
              </a:p>
            </p:txBody>
          </p:sp>
        </mc:Fallback>
      </mc:AlternateContent>
      <p:grpSp>
        <p:nvGrpSpPr>
          <p:cNvPr id="3" name="Group 2">
            <a:extLst>
              <a:ext uri="{FF2B5EF4-FFF2-40B4-BE49-F238E27FC236}">
                <a16:creationId xmlns:a16="http://schemas.microsoft.com/office/drawing/2014/main" id="{67783C5F-E6F1-4150-AD43-CB6F70A20B9C}"/>
              </a:ext>
            </a:extLst>
          </p:cNvPr>
          <p:cNvGrpSpPr/>
          <p:nvPr/>
        </p:nvGrpSpPr>
        <p:grpSpPr>
          <a:xfrm>
            <a:off x="1312561" y="4630460"/>
            <a:ext cx="6718820" cy="1893888"/>
            <a:chOff x="1397000" y="2895600"/>
            <a:chExt cx="6718820" cy="1893888"/>
          </a:xfrm>
        </p:grpSpPr>
        <p:pic>
          <p:nvPicPr>
            <p:cNvPr id="33" name="Picture 4">
              <a:extLst>
                <a:ext uri="{FF2B5EF4-FFF2-40B4-BE49-F238E27FC236}">
                  <a16:creationId xmlns:a16="http://schemas.microsoft.com/office/drawing/2014/main" id="{98F99BAC-A1EA-472E-87C2-3CFEFDCF18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2056"/>
            <a:stretch/>
          </p:blipFill>
          <p:spPr bwMode="auto">
            <a:xfrm>
              <a:off x="1397000" y="2895600"/>
              <a:ext cx="3561713"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CDD6AE2-25DC-4C29-B2BC-6100760962F7}"/>
                    </a:ext>
                  </a:extLst>
                </p:cNvPr>
                <p:cNvSpPr txBox="1"/>
                <p:nvPr/>
              </p:nvSpPr>
              <p:spPr>
                <a:xfrm>
                  <a:off x="4984412" y="3448919"/>
                  <a:ext cx="3131408" cy="1015663"/>
                </a:xfrm>
                <a:prstGeom prst="rect">
                  <a:avLst/>
                </a:prstGeom>
                <a:noFill/>
                <a:ln>
                  <a:noFill/>
                </a:ln>
              </p:spPr>
              <p:txBody>
                <a:bodyPr wrap="square" rtlCol="0">
                  <a:spAutoFit/>
                </a:bodyPr>
                <a:lstStyle/>
                <a:p>
                  <a:pPr>
                    <a:spcAft>
                      <a:spcPts val="600"/>
                    </a:spcAft>
                  </a:pPr>
                  <a:r>
                    <a:rPr lang="en-US" altLang="en-US" sz="2000" dirty="0"/>
                    <a:t>The elements of set </a:t>
                  </a:r>
                  <a14:m>
                    <m:oMath xmlns:m="http://schemas.openxmlformats.org/officeDocument/2006/math">
                      <m:r>
                        <a:rPr lang="en-US" altLang="en-US" sz="2000" i="1" dirty="0" smtClean="0">
                          <a:latin typeface="Cambria Math" panose="02040503050406030204" pitchFamily="18" charset="0"/>
                        </a:rPr>
                        <m:t>𝐴</m:t>
                      </m:r>
                    </m:oMath>
                  </a14:m>
                  <a:r>
                    <a:rPr lang="en-US" altLang="en-US" sz="2000" dirty="0"/>
                    <a:t> can be put into a bijection with the elements of </a:t>
                  </a:r>
                  <a14:m>
                    <m:oMath xmlns:m="http://schemas.openxmlformats.org/officeDocument/2006/math">
                      <m:r>
                        <a:rPr lang="en-US" altLang="en-US" sz="2000" i="1" dirty="0" smtClean="0">
                          <a:latin typeface="Cambria Math" panose="02040503050406030204" pitchFamily="18" charset="0"/>
                        </a:rPr>
                        <m:t>𝐵</m:t>
                      </m:r>
                    </m:oMath>
                  </a14:m>
                  <a:r>
                    <a:rPr lang="en-US" altLang="en-US" sz="2000" dirty="0"/>
                    <a:t>.</a:t>
                  </a:r>
                </a:p>
              </p:txBody>
            </p:sp>
          </mc:Choice>
          <mc:Fallback xmlns="">
            <p:sp>
              <p:nvSpPr>
                <p:cNvPr id="34" name="TextBox 33">
                  <a:extLst>
                    <a:ext uri="{FF2B5EF4-FFF2-40B4-BE49-F238E27FC236}">
                      <a16:creationId xmlns:a16="http://schemas.microsoft.com/office/drawing/2014/main" id="{FCDD6AE2-25DC-4C29-B2BC-6100760962F7}"/>
                    </a:ext>
                  </a:extLst>
                </p:cNvPr>
                <p:cNvSpPr txBox="1">
                  <a:spLocks noRot="1" noChangeAspect="1" noMove="1" noResize="1" noEditPoints="1" noAdjustHandles="1" noChangeArrowheads="1" noChangeShapeType="1" noTextEdit="1"/>
                </p:cNvSpPr>
                <p:nvPr/>
              </p:nvSpPr>
              <p:spPr>
                <a:xfrm>
                  <a:off x="4984412" y="3448919"/>
                  <a:ext cx="3131408" cy="1015663"/>
                </a:xfrm>
                <a:prstGeom prst="rect">
                  <a:avLst/>
                </a:prstGeom>
                <a:blipFill>
                  <a:blip r:embed="rId5"/>
                  <a:stretch>
                    <a:fillRect l="-2144" t="-2994" b="-9581"/>
                  </a:stretch>
                </a:blipFill>
                <a:ln>
                  <a:noFill/>
                </a:ln>
              </p:spPr>
              <p:txBody>
                <a:bodyPr/>
                <a:lstStyle/>
                <a:p>
                  <a:r>
                    <a:rPr lang="en-SG">
                      <a:noFill/>
                    </a:rPr>
                    <a:t> </a:t>
                  </a:r>
                </a:p>
              </p:txBody>
            </p:sp>
          </mc:Fallback>
        </mc:AlternateContent>
      </p:grpSp>
      <p:grpSp>
        <p:nvGrpSpPr>
          <p:cNvPr id="25" name="Group 24">
            <a:extLst>
              <a:ext uri="{FF2B5EF4-FFF2-40B4-BE49-F238E27FC236}">
                <a16:creationId xmlns:a16="http://schemas.microsoft.com/office/drawing/2014/main" id="{446FC437-EF7B-48A3-A1E7-CD60A15F8EEF}"/>
              </a:ext>
            </a:extLst>
          </p:cNvPr>
          <p:cNvGrpSpPr/>
          <p:nvPr/>
        </p:nvGrpSpPr>
        <p:grpSpPr>
          <a:xfrm>
            <a:off x="369739" y="1509199"/>
            <a:ext cx="8238334" cy="2014149"/>
            <a:chOff x="993228" y="4598517"/>
            <a:chExt cx="8238334" cy="2014149"/>
          </a:xfrm>
        </p:grpSpPr>
        <p:sp>
          <p:nvSpPr>
            <p:cNvPr id="26" name="Rectangle 25">
              <a:extLst>
                <a:ext uri="{FF2B5EF4-FFF2-40B4-BE49-F238E27FC236}">
                  <a16:creationId xmlns:a16="http://schemas.microsoft.com/office/drawing/2014/main" id="{B062BD94-C3F0-4BF4-A60F-86D4EA99B60D}"/>
                </a:ext>
              </a:extLst>
            </p:cNvPr>
            <p:cNvSpPr/>
            <p:nvPr/>
          </p:nvSpPr>
          <p:spPr>
            <a:xfrm>
              <a:off x="993228" y="4598518"/>
              <a:ext cx="8238334" cy="201414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Rectangle 26">
              <a:extLst>
                <a:ext uri="{FF2B5EF4-FFF2-40B4-BE49-F238E27FC236}">
                  <a16:creationId xmlns:a16="http://schemas.microsoft.com/office/drawing/2014/main" id="{A5C787DA-28D0-4330-B6D1-7123263B679F}"/>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a:extLst>
                <a:ext uri="{FF2B5EF4-FFF2-40B4-BE49-F238E27FC236}">
                  <a16:creationId xmlns:a16="http://schemas.microsoft.com/office/drawing/2014/main" id="{0C75AEFC-C483-48E0-A6EF-6ED996AA1086}"/>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Definitions: Finite set and Infinite set</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B47EC31-65B5-4EC2-8E75-C3E21F2A26C6}"/>
                    </a:ext>
                  </a:extLst>
                </p:cNvPr>
                <p:cNvSpPr txBox="1"/>
                <p:nvPr/>
              </p:nvSpPr>
              <p:spPr>
                <a:xfrm>
                  <a:off x="1109374" y="5089172"/>
                  <a:ext cx="7885917" cy="1523494"/>
                </a:xfrm>
                <a:prstGeom prst="rect">
                  <a:avLst/>
                </a:prstGeom>
                <a:noFill/>
              </p:spPr>
              <p:txBody>
                <a:bodyPr wrap="square" rtlCol="0">
                  <a:spAutoFit/>
                </a:bodyPr>
                <a:lstStyle/>
                <a:p>
                  <a:pPr>
                    <a:spcAft>
                      <a:spcPts val="300"/>
                    </a:spcAft>
                  </a:pPr>
                  <a:r>
                    <a:rPr lang="en-US" sz="2200" dirty="0"/>
                    <a:t>Let </a:t>
                  </a:r>
                  <a14:m>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ℤ</m:t>
                          </m:r>
                        </m:e>
                        <m:sub>
                          <m:r>
                            <a:rPr lang="en-SG" sz="2200" b="0" i="1" smtClean="0">
                              <a:latin typeface="Cambria Math" panose="02040503050406030204" pitchFamily="18" charset="0"/>
                            </a:rPr>
                            <m:t>𝑛</m:t>
                          </m:r>
                        </m:sub>
                      </m:sSub>
                      <m:r>
                        <a:rPr lang="en-SG" sz="2200" b="0" i="1" smtClean="0">
                          <a:latin typeface="Cambria Math" panose="02040503050406030204" pitchFamily="18" charset="0"/>
                        </a:rPr>
                        <m:t>={1,2,3,…,</m:t>
                      </m:r>
                      <m:r>
                        <a:rPr lang="en-SG" sz="2200" b="0" i="1" smtClean="0">
                          <a:latin typeface="Cambria Math" panose="02040503050406030204" pitchFamily="18" charset="0"/>
                        </a:rPr>
                        <m:t>𝑛</m:t>
                      </m:r>
                      <m:r>
                        <a:rPr lang="en-SG" sz="2200" b="0" i="1" smtClean="0">
                          <a:latin typeface="Cambria Math" panose="02040503050406030204" pitchFamily="18" charset="0"/>
                        </a:rPr>
                        <m:t>}</m:t>
                      </m:r>
                    </m:oMath>
                  </a14:m>
                  <a:r>
                    <a:rPr lang="en-US" sz="2200" dirty="0"/>
                    <a:t>, the set of positive integers from 1 to </a:t>
                  </a:r>
                  <a14:m>
                    <m:oMath xmlns:m="http://schemas.openxmlformats.org/officeDocument/2006/math">
                      <m:r>
                        <a:rPr lang="en-US" sz="2200" i="1" dirty="0" smtClean="0">
                          <a:latin typeface="Cambria Math" panose="02040503050406030204" pitchFamily="18" charset="0"/>
                        </a:rPr>
                        <m:t>𝑛</m:t>
                      </m:r>
                    </m:oMath>
                  </a14:m>
                  <a:r>
                    <a:rPr lang="en-US" sz="2200" dirty="0"/>
                    <a:t>. </a:t>
                  </a:r>
                </a:p>
                <a:p>
                  <a:pPr>
                    <a:spcAft>
                      <a:spcPts val="300"/>
                    </a:spcAft>
                  </a:pPr>
                  <a:r>
                    <a:rPr lang="en-SG" sz="2200" dirty="0"/>
                    <a:t>A set </a:t>
                  </a:r>
                  <a14:m>
                    <m:oMath xmlns:m="http://schemas.openxmlformats.org/officeDocument/2006/math">
                      <m:r>
                        <a:rPr lang="en-SG" sz="2200" i="1" dirty="0" smtClean="0">
                          <a:latin typeface="Cambria Math" panose="02040503050406030204" pitchFamily="18" charset="0"/>
                        </a:rPr>
                        <m:t>𝑆</m:t>
                      </m:r>
                    </m:oMath>
                  </a14:m>
                  <a:r>
                    <a:rPr lang="en-SG" sz="2200" dirty="0"/>
                    <a:t> is said to be </a:t>
                  </a:r>
                  <a:r>
                    <a:rPr lang="en-SG" sz="2200" b="1" dirty="0"/>
                    <a:t>finite</a:t>
                  </a:r>
                  <a:r>
                    <a:rPr lang="en-SG" sz="2200" dirty="0"/>
                    <a:t> </a:t>
                  </a:r>
                  <a:r>
                    <a:rPr lang="en-SG" sz="2200" dirty="0" err="1"/>
                    <a:t>iff</a:t>
                  </a:r>
                  <a:r>
                    <a:rPr lang="en-SG" sz="2200" dirty="0"/>
                    <a:t> </a:t>
                  </a:r>
                  <a14:m>
                    <m:oMath xmlns:m="http://schemas.openxmlformats.org/officeDocument/2006/math">
                      <m:r>
                        <a:rPr lang="en-SG" sz="2200" i="1" dirty="0" smtClean="0">
                          <a:latin typeface="Cambria Math" panose="02040503050406030204" pitchFamily="18" charset="0"/>
                        </a:rPr>
                        <m:t>𝑆</m:t>
                      </m:r>
                    </m:oMath>
                  </a14:m>
                  <a:r>
                    <a:rPr lang="en-SG" sz="2200" dirty="0"/>
                    <a:t> is empty, or there exists a bijection from </a:t>
                  </a:r>
                  <a14:m>
                    <m:oMath xmlns:m="http://schemas.openxmlformats.org/officeDocument/2006/math">
                      <m:r>
                        <a:rPr lang="en-SG" sz="2200" i="1" dirty="0" smtClean="0">
                          <a:latin typeface="Cambria Math" panose="02040503050406030204" pitchFamily="18" charset="0"/>
                        </a:rPr>
                        <m:t>𝑆</m:t>
                      </m:r>
                    </m:oMath>
                  </a14:m>
                  <a:r>
                    <a:rPr lang="en-SG" sz="2200" dirty="0"/>
                    <a:t> to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ℤ</m:t>
                          </m:r>
                        </m:e>
                        <m:sub>
                          <m:r>
                            <a:rPr lang="en-SG" sz="2200" i="1">
                              <a:latin typeface="Cambria Math" panose="02040503050406030204" pitchFamily="18" charset="0"/>
                            </a:rPr>
                            <m:t>𝑛</m:t>
                          </m:r>
                        </m:sub>
                      </m:sSub>
                    </m:oMath>
                  </a14:m>
                  <a:r>
                    <a:rPr lang="en-US" sz="2200" dirty="0"/>
                    <a:t> for some </a:t>
                  </a:r>
                  <a14:m>
                    <m:oMath xmlns:m="http://schemas.openxmlformats.org/officeDocument/2006/math">
                      <m:r>
                        <a:rPr lang="en-SG" sz="2200" b="0" i="1" smtClean="0">
                          <a:latin typeface="Cambria Math" panose="02040503050406030204" pitchFamily="18" charset="0"/>
                        </a:rPr>
                        <m:t>𝑛</m:t>
                      </m:r>
                      <m:r>
                        <a:rPr lang="en-SG" sz="2200" b="0" i="1" smtClean="0">
                          <a:latin typeface="Cambria Math" panose="02040503050406030204" pitchFamily="18" charset="0"/>
                          <a:ea typeface="Cambria Math" panose="02040503050406030204" pitchFamily="18" charset="0"/>
                        </a:rPr>
                        <m:t>∈</m:t>
                      </m:r>
                      <m:sSup>
                        <m:sSupPr>
                          <m:ctrlPr>
                            <a:rPr lang="en-SG" sz="2200" b="0" i="1" smtClean="0">
                              <a:latin typeface="Cambria Math" panose="02040503050406030204" pitchFamily="18" charset="0"/>
                              <a:ea typeface="Cambria Math" panose="02040503050406030204" pitchFamily="18" charset="0"/>
                            </a:rPr>
                          </m:ctrlPr>
                        </m:sSupPr>
                        <m:e>
                          <m:r>
                            <a:rPr lang="en-SG" sz="2200" b="0" i="1" smtClean="0">
                              <a:latin typeface="Cambria Math" panose="02040503050406030204" pitchFamily="18" charset="0"/>
                              <a:ea typeface="Cambria Math" panose="02040503050406030204" pitchFamily="18" charset="0"/>
                            </a:rPr>
                            <m:t>ℤ</m:t>
                          </m:r>
                        </m:e>
                        <m:sup>
                          <m:r>
                            <a:rPr lang="en-SG" sz="2200" b="0" i="1" smtClean="0">
                              <a:latin typeface="Cambria Math" panose="02040503050406030204" pitchFamily="18" charset="0"/>
                              <a:ea typeface="Cambria Math" panose="02040503050406030204" pitchFamily="18" charset="0"/>
                            </a:rPr>
                            <m:t>+</m:t>
                          </m:r>
                        </m:sup>
                      </m:sSup>
                      <m:r>
                        <a:rPr lang="en-SG" sz="2200" b="0" i="1" smtClean="0">
                          <a:latin typeface="Cambria Math" panose="02040503050406030204" pitchFamily="18" charset="0"/>
                          <a:ea typeface="Cambria Math" panose="02040503050406030204" pitchFamily="18" charset="0"/>
                        </a:rPr>
                        <m:t>.</m:t>
                      </m:r>
                    </m:oMath>
                  </a14:m>
                  <a:endParaRPr lang="en-US" sz="2200" dirty="0"/>
                </a:p>
                <a:p>
                  <a:pPr>
                    <a:spcAft>
                      <a:spcPts val="300"/>
                    </a:spcAft>
                  </a:pPr>
                  <a:r>
                    <a:rPr lang="en-US" sz="2200" dirty="0"/>
                    <a:t>A set </a:t>
                  </a:r>
                  <a14:m>
                    <m:oMath xmlns:m="http://schemas.openxmlformats.org/officeDocument/2006/math">
                      <m:r>
                        <a:rPr lang="en-US" sz="2200" i="1" dirty="0" smtClean="0">
                          <a:latin typeface="Cambria Math" panose="02040503050406030204" pitchFamily="18" charset="0"/>
                        </a:rPr>
                        <m:t>𝑆</m:t>
                      </m:r>
                    </m:oMath>
                  </a14:m>
                  <a:r>
                    <a:rPr lang="en-US" sz="2200" dirty="0"/>
                    <a:t> is said to be </a:t>
                  </a:r>
                  <a:r>
                    <a:rPr lang="en-US" sz="2200" b="1" dirty="0"/>
                    <a:t>infinite</a:t>
                  </a:r>
                  <a:r>
                    <a:rPr lang="en-US" sz="2200" dirty="0"/>
                    <a:t> if it is not finite.</a:t>
                  </a:r>
                </a:p>
              </p:txBody>
            </p:sp>
          </mc:Choice>
          <mc:Fallback xmlns="">
            <p:sp>
              <p:nvSpPr>
                <p:cNvPr id="29" name="TextBox 28">
                  <a:extLst>
                    <a:ext uri="{FF2B5EF4-FFF2-40B4-BE49-F238E27FC236}">
                      <a16:creationId xmlns:a16="http://schemas.microsoft.com/office/drawing/2014/main" id="{CB47EC31-65B5-4EC2-8E75-C3E21F2A26C6}"/>
                    </a:ext>
                  </a:extLst>
                </p:cNvPr>
                <p:cNvSpPr txBox="1">
                  <a:spLocks noRot="1" noChangeAspect="1" noMove="1" noResize="1" noEditPoints="1" noAdjustHandles="1" noChangeArrowheads="1" noChangeShapeType="1" noTextEdit="1"/>
                </p:cNvSpPr>
                <p:nvPr/>
              </p:nvSpPr>
              <p:spPr>
                <a:xfrm>
                  <a:off x="1109374" y="5089172"/>
                  <a:ext cx="7885917" cy="1523494"/>
                </a:xfrm>
                <a:prstGeom prst="rect">
                  <a:avLst/>
                </a:prstGeom>
                <a:blipFill>
                  <a:blip r:embed="rId6"/>
                  <a:stretch>
                    <a:fillRect l="-1005" t="-2800" b="-7600"/>
                  </a:stretch>
                </a:blipFill>
              </p:spPr>
              <p:txBody>
                <a:bodyPr/>
                <a:lstStyle/>
                <a:p>
                  <a:r>
                    <a:rPr lang="en-SG">
                      <a:noFill/>
                    </a:rPr>
                    <a:t> </a:t>
                  </a:r>
                </a:p>
              </p:txBody>
            </p:sp>
          </mc:Fallback>
        </mc:AlternateContent>
      </p:grpSp>
      <p:sp>
        <p:nvSpPr>
          <p:cNvPr id="30" name="Oval 29">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TextBox 34">
            <a:extLst>
              <a:ext uri="{FF2B5EF4-FFF2-40B4-BE49-F238E27FC236}">
                <a16:creationId xmlns:a16="http://schemas.microsoft.com/office/drawing/2014/main" id="{3FF83978-0EAF-471F-97BD-28A11C4C4579}"/>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9.1.2 Cardinality</a:t>
            </a:r>
            <a:endParaRPr lang="en-SG" sz="2000" dirty="0">
              <a:solidFill>
                <a:schemeClr val="bg1"/>
              </a:solidFill>
            </a:endParaRPr>
          </a:p>
        </p:txBody>
      </p:sp>
      <p:sp>
        <p:nvSpPr>
          <p:cNvPr id="37" name="Oval 36">
            <a:extLst>
              <a:ext uri="{FF2B5EF4-FFF2-40B4-BE49-F238E27FC236}">
                <a16:creationId xmlns:a16="http://schemas.microsoft.com/office/drawing/2014/main" id="{EC1ABD19-BDF4-4E0F-A42C-92A77188F155}"/>
              </a:ext>
            </a:extLst>
          </p:cNvPr>
          <p:cNvSpPr/>
          <p:nvPr/>
        </p:nvSpPr>
        <p:spPr>
          <a:xfrm>
            <a:off x="6447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D71FDCD9-FB92-40D0-9199-778EDF332699}"/>
              </a:ext>
            </a:extLst>
          </p:cNvPr>
          <p:cNvSpPr/>
          <p:nvPr/>
        </p:nvSpPr>
        <p:spPr>
          <a:xfrm>
            <a:off x="2738070" y="27939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5B7E24C7-2C3E-44A2-937A-272BAA2F20E0}"/>
              </a:ext>
            </a:extLst>
          </p:cNvPr>
          <p:cNvSpPr/>
          <p:nvPr/>
        </p:nvSpPr>
        <p:spPr>
          <a:xfrm>
            <a:off x="6673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427A25D5-AAFB-466E-9DFC-8A3F8C9EEEFC}"/>
              </a:ext>
            </a:extLst>
          </p:cNvPr>
          <p:cNvSpPr/>
          <p:nvPr/>
        </p:nvSpPr>
        <p:spPr>
          <a:xfrm>
            <a:off x="684481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EE48C110-C4FB-4770-B0B2-6DBE34EE084A}"/>
              </a:ext>
            </a:extLst>
          </p:cNvPr>
          <p:cNvSpPr/>
          <p:nvPr/>
        </p:nvSpPr>
        <p:spPr>
          <a:xfrm>
            <a:off x="203736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73566172-86C4-4FA4-9FAE-7E79A423D89C}"/>
              </a:ext>
            </a:extLst>
          </p:cNvPr>
          <p:cNvSpPr/>
          <p:nvPr/>
        </p:nvSpPr>
        <p:spPr>
          <a:xfrm>
            <a:off x="2205313"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505D7E9C-7F19-42D5-80E0-8002E1A50AF2}"/>
              </a:ext>
            </a:extLst>
          </p:cNvPr>
          <p:cNvSpPr/>
          <p:nvPr/>
        </p:nvSpPr>
        <p:spPr>
          <a:xfrm>
            <a:off x="2376374"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8E7DB62-7E71-4FF2-AE01-8F14C11E7202}"/>
              </a:ext>
            </a:extLst>
          </p:cNvPr>
          <p:cNvSpPr/>
          <p:nvPr/>
        </p:nvSpPr>
        <p:spPr>
          <a:xfrm>
            <a:off x="2557222"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5CD52EC5-C35A-4BA7-822C-C0C0B8536F4B}"/>
              </a:ext>
            </a:extLst>
          </p:cNvPr>
          <p:cNvSpPr/>
          <p:nvPr/>
        </p:nvSpPr>
        <p:spPr>
          <a:xfrm>
            <a:off x="7015871"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E3CDAC2C-4695-433A-A47D-7BFA5CD28AF8}"/>
              </a:ext>
            </a:extLst>
          </p:cNvPr>
          <p:cNvSpPr/>
          <p:nvPr/>
        </p:nvSpPr>
        <p:spPr>
          <a:xfrm>
            <a:off x="43901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0674AAB7-7B29-4FA5-9E0B-AE8B298C9DF3}"/>
              </a:ext>
            </a:extLst>
          </p:cNvPr>
          <p:cNvSpPr/>
          <p:nvPr/>
        </p:nvSpPr>
        <p:spPr>
          <a:xfrm>
            <a:off x="4237741" y="279391"/>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973846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14822</TotalTime>
  <Words>5976</Words>
  <Application>Microsoft Office PowerPoint</Application>
  <PresentationFormat>On-screen Show (4:3)</PresentationFormat>
  <Paragraphs>651</Paragraphs>
  <Slides>49</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Tuck-Choy Aaron TAN</cp:lastModifiedBy>
  <cp:revision>1155</cp:revision>
  <cp:lastPrinted>2020-02-26T01:34:46Z</cp:lastPrinted>
  <dcterms:created xsi:type="dcterms:W3CDTF">2015-07-25T11:08:36Z</dcterms:created>
  <dcterms:modified xsi:type="dcterms:W3CDTF">2022-09-14T15:37:24Z</dcterms:modified>
</cp:coreProperties>
</file>