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413" r:id="rId3"/>
    <p:sldId id="257" r:id="rId4"/>
    <p:sldId id="414" r:id="rId5"/>
    <p:sldId id="415" r:id="rId6"/>
    <p:sldId id="278" r:id="rId7"/>
    <p:sldId id="338" r:id="rId8"/>
    <p:sldId id="339" r:id="rId9"/>
    <p:sldId id="340" r:id="rId10"/>
    <p:sldId id="341" r:id="rId11"/>
    <p:sldId id="342" r:id="rId12"/>
    <p:sldId id="343" r:id="rId13"/>
    <p:sldId id="345" r:id="rId14"/>
    <p:sldId id="279" r:id="rId15"/>
    <p:sldId id="280" r:id="rId16"/>
    <p:sldId id="347" r:id="rId17"/>
    <p:sldId id="348" r:id="rId18"/>
    <p:sldId id="349" r:id="rId19"/>
    <p:sldId id="350" r:id="rId20"/>
    <p:sldId id="351" r:id="rId21"/>
    <p:sldId id="362" r:id="rId22"/>
    <p:sldId id="352" r:id="rId23"/>
    <p:sldId id="354" r:id="rId24"/>
    <p:sldId id="417" r:id="rId25"/>
    <p:sldId id="356" r:id="rId26"/>
    <p:sldId id="357" r:id="rId27"/>
    <p:sldId id="358" r:id="rId28"/>
    <p:sldId id="359" r:id="rId29"/>
    <p:sldId id="360" r:id="rId30"/>
    <p:sldId id="412" r:id="rId31"/>
    <p:sldId id="416" r:id="rId32"/>
    <p:sldId id="361" r:id="rId33"/>
    <p:sldId id="363" r:id="rId34"/>
    <p:sldId id="364" r:id="rId35"/>
    <p:sldId id="365" r:id="rId36"/>
    <p:sldId id="367" r:id="rId37"/>
    <p:sldId id="368" r:id="rId38"/>
    <p:sldId id="369" r:id="rId39"/>
    <p:sldId id="371" r:id="rId40"/>
    <p:sldId id="372" r:id="rId41"/>
    <p:sldId id="373" r:id="rId42"/>
    <p:sldId id="374" r:id="rId43"/>
    <p:sldId id="375" r:id="rId44"/>
    <p:sldId id="376" r:id="rId45"/>
    <p:sldId id="378" r:id="rId46"/>
    <p:sldId id="379" r:id="rId47"/>
    <p:sldId id="381" r:id="rId48"/>
    <p:sldId id="382" r:id="rId49"/>
    <p:sldId id="383" r:id="rId50"/>
    <p:sldId id="384" r:id="rId51"/>
    <p:sldId id="385" r:id="rId52"/>
    <p:sldId id="388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406" r:id="rId70"/>
    <p:sldId id="408" r:id="rId71"/>
    <p:sldId id="335" r:id="rId72"/>
    <p:sldId id="337" r:id="rId7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6600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5256" autoAdjust="0"/>
  </p:normalViewPr>
  <p:slideViewPr>
    <p:cSldViewPr snapToGrid="0">
      <p:cViewPr varScale="1">
        <p:scale>
          <a:sx n="59" d="100"/>
          <a:sy n="59" d="100"/>
        </p:scale>
        <p:origin x="8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90"/>
    </p:cViewPr>
  </p:sorter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/>
      <dgm:spPr/>
      <dgm:t>
        <a:bodyPr/>
        <a:lstStyle/>
        <a:p>
          <a:r>
            <a:rPr lang="en-US" dirty="0"/>
            <a:t>9.1 Introduction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/>
      <dgm:spPr/>
      <dgm:t>
        <a:bodyPr/>
        <a:lstStyle/>
        <a:p>
          <a:r>
            <a:rPr lang="en-US" dirty="0"/>
            <a:t>Random process, sample space, event and probability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/>
      <dgm:spPr/>
      <dgm:t>
        <a:bodyPr/>
        <a:lstStyle/>
        <a:p>
          <a:r>
            <a:rPr lang="en-US" dirty="0"/>
            <a:t>9.2 Possibility Trees and the Multiplication Rule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/>
      <dgm:spPr/>
      <dgm:t>
        <a:bodyPr/>
        <a:lstStyle/>
        <a:p>
          <a:r>
            <a:rPr lang="en-US" dirty="0"/>
            <a:t>Possibility trees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27BD6DE6-A64E-4D10-9273-68986977416E}">
      <dgm:prSet/>
      <dgm:spPr/>
      <dgm:t>
        <a:bodyPr/>
        <a:lstStyle/>
        <a:p>
          <a:r>
            <a:rPr lang="en-US" dirty="0"/>
            <a:t>9.3 Counting Elements of Disjoint Sets</a:t>
          </a:r>
        </a:p>
      </dgm:t>
    </dgm:pt>
    <dgm:pt modelId="{C45F01DC-DAB6-481E-ABF3-6A5B171385BA}" type="parTrans" cxnId="{F8593BB8-040D-45E5-A040-33463384AB91}">
      <dgm:prSet/>
      <dgm:spPr/>
      <dgm:t>
        <a:bodyPr/>
        <a:lstStyle/>
        <a:p>
          <a:endParaRPr lang="en-US"/>
        </a:p>
      </dgm:t>
    </dgm:pt>
    <dgm:pt modelId="{017C8BE8-7444-4868-A355-78BA7F2A9108}" type="sibTrans" cxnId="{F8593BB8-040D-45E5-A040-33463384AB91}">
      <dgm:prSet/>
      <dgm:spPr/>
      <dgm:t>
        <a:bodyPr/>
        <a:lstStyle/>
        <a:p>
          <a:endParaRPr lang="en-US"/>
        </a:p>
      </dgm:t>
    </dgm:pt>
    <dgm:pt modelId="{B0FCDD16-8224-4E79-ABF5-87D73043DDA9}">
      <dgm:prSet/>
      <dgm:spPr/>
      <dgm:t>
        <a:bodyPr/>
        <a:lstStyle/>
        <a:p>
          <a:r>
            <a:rPr lang="en-US" dirty="0"/>
            <a:t>The addition/sum rule</a:t>
          </a:r>
        </a:p>
      </dgm:t>
    </dgm:pt>
    <dgm:pt modelId="{5B57E8F0-FB3F-4C32-A79D-441557C8A19F}" type="parTrans" cxnId="{51167CE3-784F-425F-A2AD-3FD898503C36}">
      <dgm:prSet/>
      <dgm:spPr/>
      <dgm:t>
        <a:bodyPr/>
        <a:lstStyle/>
        <a:p>
          <a:endParaRPr lang="en-US"/>
        </a:p>
      </dgm:t>
    </dgm:pt>
    <dgm:pt modelId="{3C59DC4E-D43D-487F-83AF-054B96DF5732}" type="sibTrans" cxnId="{51167CE3-784F-425F-A2AD-3FD898503C36}">
      <dgm:prSet/>
      <dgm:spPr/>
      <dgm:t>
        <a:bodyPr/>
        <a:lstStyle/>
        <a:p>
          <a:endParaRPr lang="en-US"/>
        </a:p>
      </dgm:t>
    </dgm:pt>
    <dgm:pt modelId="{513376AC-F911-466A-AF77-B3B83300D97C}">
      <dgm:prSet phldrT="[Text]"/>
      <dgm:spPr/>
      <dgm:t>
        <a:bodyPr/>
        <a:lstStyle/>
        <a:p>
          <a:r>
            <a:rPr lang="en-US" dirty="0"/>
            <a:t>The multiplication/product rule</a:t>
          </a:r>
        </a:p>
      </dgm:t>
    </dgm:pt>
    <dgm:pt modelId="{D96E67FB-A814-4199-A025-E244EA2891F1}" type="parTrans" cxnId="{DAA0EC1F-B54A-458A-BFD6-5CECADAA6A99}">
      <dgm:prSet/>
      <dgm:spPr/>
      <dgm:t>
        <a:bodyPr/>
        <a:lstStyle/>
        <a:p>
          <a:endParaRPr lang="en-US"/>
        </a:p>
      </dgm:t>
    </dgm:pt>
    <dgm:pt modelId="{9C1CA4E9-589C-40EA-AEB1-B706BAE076E8}" type="sibTrans" cxnId="{DAA0EC1F-B54A-458A-BFD6-5CECADAA6A99}">
      <dgm:prSet/>
      <dgm:spPr/>
      <dgm:t>
        <a:bodyPr/>
        <a:lstStyle/>
        <a:p>
          <a:endParaRPr lang="en-US"/>
        </a:p>
      </dgm:t>
    </dgm:pt>
    <dgm:pt modelId="{E7354E7E-C81A-4E85-82A5-AAB1B9BDF023}">
      <dgm:prSet phldrT="[Text]"/>
      <dgm:spPr/>
      <dgm:t>
        <a:bodyPr/>
        <a:lstStyle/>
        <a:p>
          <a:r>
            <a:rPr lang="en-US" dirty="0"/>
            <a:t>Permutations</a:t>
          </a:r>
        </a:p>
      </dgm:t>
    </dgm:pt>
    <dgm:pt modelId="{3714DFBC-D870-4277-A7A8-1EF2708045F6}" type="parTrans" cxnId="{B238C78B-E8BC-42F7-AD62-AC8EB13D3320}">
      <dgm:prSet/>
      <dgm:spPr/>
      <dgm:t>
        <a:bodyPr/>
        <a:lstStyle/>
        <a:p>
          <a:endParaRPr lang="en-US"/>
        </a:p>
      </dgm:t>
    </dgm:pt>
    <dgm:pt modelId="{72362CD0-47C8-4D1C-BBBC-394965B03426}" type="sibTrans" cxnId="{B238C78B-E8BC-42F7-AD62-AC8EB13D3320}">
      <dgm:prSet/>
      <dgm:spPr/>
      <dgm:t>
        <a:bodyPr/>
        <a:lstStyle/>
        <a:p>
          <a:endParaRPr lang="en-US"/>
        </a:p>
      </dgm:t>
    </dgm:pt>
    <dgm:pt modelId="{ADF55BF1-2207-42EA-A91F-034F42C917E8}">
      <dgm:prSet/>
      <dgm:spPr/>
      <dgm:t>
        <a:bodyPr/>
        <a:lstStyle/>
        <a:p>
          <a:r>
            <a:rPr lang="en-US" dirty="0"/>
            <a:t>9.4 The Pigeonhole Principle (PHP)</a:t>
          </a:r>
        </a:p>
      </dgm:t>
    </dgm:pt>
    <dgm:pt modelId="{8CEA65A1-908D-43B2-9575-B9F965EB3642}" type="parTrans" cxnId="{12DAC10A-5BBE-4B7C-8B1A-5FB174599222}">
      <dgm:prSet/>
      <dgm:spPr/>
      <dgm:t>
        <a:bodyPr/>
        <a:lstStyle/>
        <a:p>
          <a:endParaRPr lang="en-US"/>
        </a:p>
      </dgm:t>
    </dgm:pt>
    <dgm:pt modelId="{08B1E362-BBA7-4F5A-8FEF-54F78AFED0E5}" type="sibTrans" cxnId="{12DAC10A-5BBE-4B7C-8B1A-5FB174599222}">
      <dgm:prSet/>
      <dgm:spPr/>
      <dgm:t>
        <a:bodyPr/>
        <a:lstStyle/>
        <a:p>
          <a:endParaRPr lang="en-US"/>
        </a:p>
      </dgm:t>
    </dgm:pt>
    <dgm:pt modelId="{4659FB8F-1A94-4457-B691-4E237DF460A1}">
      <dgm:prSet/>
      <dgm:spPr/>
      <dgm:t>
        <a:bodyPr/>
        <a:lstStyle/>
        <a:p>
          <a:r>
            <a:rPr lang="en-US" dirty="0"/>
            <a:t>Pigeonhole principle, general pigeonhole principle</a:t>
          </a:r>
        </a:p>
      </dgm:t>
    </dgm:pt>
    <dgm:pt modelId="{B69E66DD-2FE8-446C-B1E6-A48C36DEC71E}" type="parTrans" cxnId="{130FBD5F-C80C-4A75-9F49-A9BDD40BEC33}">
      <dgm:prSet/>
      <dgm:spPr/>
      <dgm:t>
        <a:bodyPr/>
        <a:lstStyle/>
        <a:p>
          <a:endParaRPr lang="en-US"/>
        </a:p>
      </dgm:t>
    </dgm:pt>
    <dgm:pt modelId="{AE1921D4-B128-4F31-AC73-13214B1F561F}" type="sibTrans" cxnId="{130FBD5F-C80C-4A75-9F49-A9BDD40BEC33}">
      <dgm:prSet/>
      <dgm:spPr/>
      <dgm:t>
        <a:bodyPr/>
        <a:lstStyle/>
        <a:p>
          <a:endParaRPr lang="en-US"/>
        </a:p>
      </dgm:t>
    </dgm:pt>
    <dgm:pt modelId="{E83C0625-6600-4D6A-90BC-D28C54C93932}">
      <dgm:prSet/>
      <dgm:spPr/>
      <dgm:t>
        <a:bodyPr/>
        <a:lstStyle/>
        <a:p>
          <a:r>
            <a:rPr lang="en-US" dirty="0"/>
            <a:t>The difference rule</a:t>
          </a:r>
        </a:p>
      </dgm:t>
    </dgm:pt>
    <dgm:pt modelId="{875E3A71-2B1B-4D8B-930B-5FBC5DD866F1}" type="parTrans" cxnId="{5A0EF6F8-9C4E-4023-93A3-89B01AAF726C}">
      <dgm:prSet/>
      <dgm:spPr/>
      <dgm:t>
        <a:bodyPr/>
        <a:lstStyle/>
        <a:p>
          <a:endParaRPr lang="en-US"/>
        </a:p>
      </dgm:t>
    </dgm:pt>
    <dgm:pt modelId="{35611746-BDBD-4614-ACDD-3CD2EA3BF661}" type="sibTrans" cxnId="{5A0EF6F8-9C4E-4023-93A3-89B01AAF726C}">
      <dgm:prSet/>
      <dgm:spPr/>
      <dgm:t>
        <a:bodyPr/>
        <a:lstStyle/>
        <a:p>
          <a:endParaRPr lang="en-US"/>
        </a:p>
      </dgm:t>
    </dgm:pt>
    <dgm:pt modelId="{FD869EE0-078F-47C3-B82A-97D02F13F783}">
      <dgm:prSet/>
      <dgm:spPr/>
      <dgm:t>
        <a:bodyPr/>
        <a:lstStyle/>
        <a:p>
          <a:r>
            <a:rPr lang="en-US" dirty="0"/>
            <a:t>The inclusion/exclusion rule</a:t>
          </a:r>
        </a:p>
      </dgm:t>
    </dgm:pt>
    <dgm:pt modelId="{FCF218EA-0425-4FFD-AB06-D7054F375B4C}" type="parTrans" cxnId="{1FC978AD-9C11-460E-8090-2115894963A6}">
      <dgm:prSet/>
      <dgm:spPr/>
      <dgm:t>
        <a:bodyPr/>
        <a:lstStyle/>
        <a:p>
          <a:endParaRPr lang="en-US"/>
        </a:p>
      </dgm:t>
    </dgm:pt>
    <dgm:pt modelId="{4CCCABF1-7DB1-4512-93D4-AD14588E7DFB}" type="sibTrans" cxnId="{1FC978AD-9C11-460E-8090-2115894963A6}">
      <dgm:prSet/>
      <dgm:spPr/>
      <dgm:t>
        <a:bodyPr/>
        <a:lstStyle/>
        <a:p>
          <a:endParaRPr lang="en-US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</dgm:pt>
    <dgm:pt modelId="{EC610065-CFB3-4CEF-BC1D-8B50BDA86689}" type="pres">
      <dgm:prSet presAssocID="{7F3EE7F4-5CF1-432E-A16A-EF1709181A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C4D8D6-E7FC-4E3C-9F84-84133BB46313}" type="pres">
      <dgm:prSet presAssocID="{7F3EE7F4-5CF1-432E-A16A-EF1709181AEB}" presName="childText" presStyleLbl="revTx" presStyleIdx="0" presStyleCnt="4" custScaleY="93131">
        <dgm:presLayoutVars>
          <dgm:bulletEnabled val="1"/>
        </dgm:presLayoutVars>
      </dgm:prSet>
      <dgm:spPr/>
    </dgm:pt>
    <dgm:pt modelId="{2309305B-C855-4771-85E1-9B59415FD537}" type="pres">
      <dgm:prSet presAssocID="{90250D92-EAF1-4F2C-B772-CC48C11D03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170852-CD95-4A25-B089-D6B307265438}" type="pres">
      <dgm:prSet presAssocID="{90250D92-EAF1-4F2C-B772-CC48C11D0311}" presName="childText" presStyleLbl="revTx" presStyleIdx="1" presStyleCnt="4">
        <dgm:presLayoutVars>
          <dgm:bulletEnabled val="1"/>
        </dgm:presLayoutVars>
      </dgm:prSet>
      <dgm:spPr/>
    </dgm:pt>
    <dgm:pt modelId="{D6C6CA5C-623B-4113-8558-EECF5C4AA422}" type="pres">
      <dgm:prSet presAssocID="{27BD6DE6-A64E-4D10-9273-6898697741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B6B158-1AE0-4D8B-A702-A8715E021A2A}" type="pres">
      <dgm:prSet presAssocID="{27BD6DE6-A64E-4D10-9273-68986977416E}" presName="childText" presStyleLbl="revTx" presStyleIdx="2" presStyleCnt="4">
        <dgm:presLayoutVars>
          <dgm:bulletEnabled val="1"/>
        </dgm:presLayoutVars>
      </dgm:prSet>
      <dgm:spPr/>
    </dgm:pt>
    <dgm:pt modelId="{9F2421E4-D361-44A0-AC25-766C29141420}" type="pres">
      <dgm:prSet presAssocID="{ADF55BF1-2207-42EA-A91F-034F42C917E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BF239D3-1E4A-4916-8D52-AB44EC718AE2}" type="pres">
      <dgm:prSet presAssocID="{ADF55BF1-2207-42EA-A91F-034F42C917E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12DAC10A-5BBE-4B7C-8B1A-5FB174599222}" srcId="{6F84F787-5F99-452F-AD9B-0BD6125B0C3D}" destId="{ADF55BF1-2207-42EA-A91F-034F42C917E8}" srcOrd="3" destOrd="0" parTransId="{8CEA65A1-908D-43B2-9575-B9F965EB3642}" sibTransId="{08B1E362-BBA7-4F5A-8FEF-54F78AFED0E5}"/>
    <dgm:cxn modelId="{0687400B-6B80-4DF0-BEF1-BE39EB065F9F}" type="presOf" srcId="{6F84F787-5F99-452F-AD9B-0BD6125B0C3D}" destId="{85DAB027-F54C-44DC-BDBE-232ED77CC6C1}" srcOrd="0" destOrd="0" presId="urn:microsoft.com/office/officeart/2005/8/layout/vList2"/>
    <dgm:cxn modelId="{F58B5515-39B7-4622-B302-AF43EA59BBF1}" type="presOf" srcId="{E7354E7E-C81A-4E85-82A5-AAB1B9BDF023}" destId="{A6170852-CD95-4A25-B089-D6B307265438}" srcOrd="0" destOrd="2" presId="urn:microsoft.com/office/officeart/2005/8/layout/vList2"/>
    <dgm:cxn modelId="{954FA31B-3342-479E-9F2F-0EA546D91252}" type="presOf" srcId="{E83C0625-6600-4D6A-90BC-D28C54C93932}" destId="{F3B6B158-1AE0-4D8B-A702-A8715E021A2A}" srcOrd="0" destOrd="1" presId="urn:microsoft.com/office/officeart/2005/8/layout/vList2"/>
    <dgm:cxn modelId="{DAA0EC1F-B54A-458A-BFD6-5CECADAA6A99}" srcId="{90250D92-EAF1-4F2C-B772-CC48C11D0311}" destId="{513376AC-F911-466A-AF77-B3B83300D97C}" srcOrd="1" destOrd="0" parTransId="{D96E67FB-A814-4199-A025-E244EA2891F1}" sibTransId="{9C1CA4E9-589C-40EA-AEB1-B706BAE076E8}"/>
    <dgm:cxn modelId="{4DD10139-F36E-4EBC-8158-FAFF953FCD78}" type="presOf" srcId="{27BD6DE6-A64E-4D10-9273-68986977416E}" destId="{D6C6CA5C-623B-4113-8558-EECF5C4AA422}" srcOrd="0" destOrd="0" presId="urn:microsoft.com/office/officeart/2005/8/layout/vList2"/>
    <dgm:cxn modelId="{61521E5B-5BCB-46F8-9507-9BBE252A0266}" type="presOf" srcId="{513376AC-F911-466A-AF77-B3B83300D97C}" destId="{A6170852-CD95-4A25-B089-D6B307265438}" srcOrd="0" destOrd="1" presId="urn:microsoft.com/office/officeart/2005/8/layout/vList2"/>
    <dgm:cxn modelId="{130FBD5F-C80C-4A75-9F49-A9BDD40BEC33}" srcId="{ADF55BF1-2207-42EA-A91F-034F42C917E8}" destId="{4659FB8F-1A94-4457-B691-4E237DF460A1}" srcOrd="0" destOrd="0" parTransId="{B69E66DD-2FE8-446C-B1E6-A48C36DEC71E}" sibTransId="{AE1921D4-B128-4F31-AC73-13214B1F561F}"/>
    <dgm:cxn modelId="{A84E9241-566F-48B1-805C-62DA22F492FC}" type="presOf" srcId="{4F0349F7-7124-4645-B7CB-EE5C90341F93}" destId="{A6170852-CD95-4A25-B089-D6B307265438}" srcOrd="0" destOrd="0" presId="urn:microsoft.com/office/officeart/2005/8/layout/vList2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27284B43-E34F-4760-A3D7-6E8D59D899DF}" type="presOf" srcId="{31D8F70D-89DF-4EF2-95ED-23355DFA290D}" destId="{48C4D8D6-E7FC-4E3C-9F84-84133BB46313}" srcOrd="0" destOrd="0" presId="urn:microsoft.com/office/officeart/2005/8/layout/vList2"/>
    <dgm:cxn modelId="{51038F64-F73E-489A-B7C9-AB6CA7A291CE}" type="presOf" srcId="{ADF55BF1-2207-42EA-A91F-034F42C917E8}" destId="{9F2421E4-D361-44A0-AC25-766C29141420}" srcOrd="0" destOrd="0" presId="urn:microsoft.com/office/officeart/2005/8/layout/vList2"/>
    <dgm:cxn modelId="{1DF6B566-9060-45FE-804E-557A13920DEF}" type="presOf" srcId="{4659FB8F-1A94-4457-B691-4E237DF460A1}" destId="{6BF239D3-1E4A-4916-8D52-AB44EC718AE2}" srcOrd="0" destOrd="0" presId="urn:microsoft.com/office/officeart/2005/8/layout/vList2"/>
    <dgm:cxn modelId="{B238C78B-E8BC-42F7-AD62-AC8EB13D3320}" srcId="{90250D92-EAF1-4F2C-B772-CC48C11D0311}" destId="{E7354E7E-C81A-4E85-82A5-AAB1B9BDF023}" srcOrd="2" destOrd="0" parTransId="{3714DFBC-D870-4277-A7A8-1EF2708045F6}" sibTransId="{72362CD0-47C8-4D1C-BBBC-394965B03426}"/>
    <dgm:cxn modelId="{1FC978AD-9C11-460E-8090-2115894963A6}" srcId="{27BD6DE6-A64E-4D10-9273-68986977416E}" destId="{FD869EE0-078F-47C3-B82A-97D02F13F783}" srcOrd="2" destOrd="0" parTransId="{FCF218EA-0425-4FFD-AB06-D7054F375B4C}" sibTransId="{4CCCABF1-7DB1-4512-93D4-AD14588E7DFB}"/>
    <dgm:cxn modelId="{F8593BB8-040D-45E5-A040-33463384AB91}" srcId="{6F84F787-5F99-452F-AD9B-0BD6125B0C3D}" destId="{27BD6DE6-A64E-4D10-9273-68986977416E}" srcOrd="2" destOrd="0" parTransId="{C45F01DC-DAB6-481E-ABF3-6A5B171385BA}" sibTransId="{017C8BE8-7444-4868-A355-78BA7F2A9108}"/>
    <dgm:cxn modelId="{FAB308BA-3BFD-41C5-9852-EA29353C46F2}" type="presOf" srcId="{7F3EE7F4-5CF1-432E-A16A-EF1709181AEB}" destId="{EC610065-CFB3-4CEF-BC1D-8B50BDA86689}" srcOrd="0" destOrd="0" presId="urn:microsoft.com/office/officeart/2005/8/layout/vList2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13EF81DF-D5A8-4981-B59A-1F9703B1F1E5}" type="presOf" srcId="{B0FCDD16-8224-4E79-ABF5-87D73043DDA9}" destId="{F3B6B158-1AE0-4D8B-A702-A8715E021A2A}" srcOrd="0" destOrd="0" presId="urn:microsoft.com/office/officeart/2005/8/layout/vList2"/>
    <dgm:cxn modelId="{51167CE3-784F-425F-A2AD-3FD898503C36}" srcId="{27BD6DE6-A64E-4D10-9273-68986977416E}" destId="{B0FCDD16-8224-4E79-ABF5-87D73043DDA9}" srcOrd="0" destOrd="0" parTransId="{5B57E8F0-FB3F-4C32-A79D-441557C8A19F}" sibTransId="{3C59DC4E-D43D-487F-83AF-054B96DF5732}"/>
    <dgm:cxn modelId="{F717B0F2-799C-4AA7-831C-62717895F33D}" type="presOf" srcId="{FD869EE0-078F-47C3-B82A-97D02F13F783}" destId="{F3B6B158-1AE0-4D8B-A702-A8715E021A2A}" srcOrd="0" destOrd="2" presId="urn:microsoft.com/office/officeart/2005/8/layout/vList2"/>
    <dgm:cxn modelId="{5A0EF6F8-9C4E-4023-93A3-89B01AAF726C}" srcId="{27BD6DE6-A64E-4D10-9273-68986977416E}" destId="{E83C0625-6600-4D6A-90BC-D28C54C93932}" srcOrd="1" destOrd="0" parTransId="{875E3A71-2B1B-4D8B-930B-5FBC5DD866F1}" sibTransId="{35611746-BDBD-4614-ACDD-3CD2EA3BF661}"/>
    <dgm:cxn modelId="{42F678F9-AB18-4DAD-B420-0D811B662237}" type="presOf" srcId="{90250D92-EAF1-4F2C-B772-CC48C11D0311}" destId="{2309305B-C855-4771-85E1-9B59415FD537}" srcOrd="0" destOrd="0" presId="urn:microsoft.com/office/officeart/2005/8/layout/vList2"/>
    <dgm:cxn modelId="{CC889B17-CBC4-422E-BC62-ECB26F493B74}" type="presParOf" srcId="{85DAB027-F54C-44DC-BDBE-232ED77CC6C1}" destId="{EC610065-CFB3-4CEF-BC1D-8B50BDA86689}" srcOrd="0" destOrd="0" presId="urn:microsoft.com/office/officeart/2005/8/layout/vList2"/>
    <dgm:cxn modelId="{569FAE53-41C6-44B7-BA13-F0F4EA314378}" type="presParOf" srcId="{85DAB027-F54C-44DC-BDBE-232ED77CC6C1}" destId="{48C4D8D6-E7FC-4E3C-9F84-84133BB46313}" srcOrd="1" destOrd="0" presId="urn:microsoft.com/office/officeart/2005/8/layout/vList2"/>
    <dgm:cxn modelId="{2AA2A2C7-0340-4F5F-A9D5-69EA48355167}" type="presParOf" srcId="{85DAB027-F54C-44DC-BDBE-232ED77CC6C1}" destId="{2309305B-C855-4771-85E1-9B59415FD537}" srcOrd="2" destOrd="0" presId="urn:microsoft.com/office/officeart/2005/8/layout/vList2"/>
    <dgm:cxn modelId="{F938491F-5D1F-44F2-8F48-E9546425BBB1}" type="presParOf" srcId="{85DAB027-F54C-44DC-BDBE-232ED77CC6C1}" destId="{A6170852-CD95-4A25-B089-D6B307265438}" srcOrd="3" destOrd="0" presId="urn:microsoft.com/office/officeart/2005/8/layout/vList2"/>
    <dgm:cxn modelId="{22B94DC8-A13D-4AE2-BDB4-EA15477B43B3}" type="presParOf" srcId="{85DAB027-F54C-44DC-BDBE-232ED77CC6C1}" destId="{D6C6CA5C-623B-4113-8558-EECF5C4AA422}" srcOrd="4" destOrd="0" presId="urn:microsoft.com/office/officeart/2005/8/layout/vList2"/>
    <dgm:cxn modelId="{3F45A103-A18E-4BFA-A497-40EF151CB2C8}" type="presParOf" srcId="{85DAB027-F54C-44DC-BDBE-232ED77CC6C1}" destId="{F3B6B158-1AE0-4D8B-A702-A8715E021A2A}" srcOrd="5" destOrd="0" presId="urn:microsoft.com/office/officeart/2005/8/layout/vList2"/>
    <dgm:cxn modelId="{1B262FE3-8B32-4BD7-B1A8-1665D37437AB}" type="presParOf" srcId="{85DAB027-F54C-44DC-BDBE-232ED77CC6C1}" destId="{9F2421E4-D361-44A0-AC25-766C29141420}" srcOrd="6" destOrd="0" presId="urn:microsoft.com/office/officeart/2005/8/layout/vList2"/>
    <dgm:cxn modelId="{D1556C72-49C8-4A57-A057-B1363BD88B4E}" type="presParOf" srcId="{85DAB027-F54C-44DC-BDBE-232ED77CC6C1}" destId="{6BF239D3-1E4A-4916-8D52-AB44EC718AE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065-CFB3-4CEF-BC1D-8B50BDA86689}">
      <dsp:nvSpPr>
        <dsp:cNvPr id="0" name=""/>
        <dsp:cNvSpPr/>
      </dsp:nvSpPr>
      <dsp:spPr>
        <a:xfrm>
          <a:off x="0" y="54989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9.1 Introduction</a:t>
          </a:r>
        </a:p>
      </dsp:txBody>
      <dsp:txXfrm>
        <a:off x="29271" y="84260"/>
        <a:ext cx="7920776" cy="541083"/>
      </dsp:txXfrm>
    </dsp:sp>
    <dsp:sp modelId="{48C4D8D6-E7FC-4E3C-9F84-84133BB46313}">
      <dsp:nvSpPr>
        <dsp:cNvPr id="0" name=""/>
        <dsp:cNvSpPr/>
      </dsp:nvSpPr>
      <dsp:spPr>
        <a:xfrm>
          <a:off x="0" y="654614"/>
          <a:ext cx="7979318" cy="38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Random process, sample space, event and probability</a:t>
          </a:r>
        </a:p>
      </dsp:txBody>
      <dsp:txXfrm>
        <a:off x="0" y="654614"/>
        <a:ext cx="7979318" cy="385562"/>
      </dsp:txXfrm>
    </dsp:sp>
    <dsp:sp modelId="{2309305B-C855-4771-85E1-9B59415FD537}">
      <dsp:nvSpPr>
        <dsp:cNvPr id="0" name=""/>
        <dsp:cNvSpPr/>
      </dsp:nvSpPr>
      <dsp:spPr>
        <a:xfrm>
          <a:off x="0" y="1040176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9.2 Possibility Trees and the Multiplication Rule</a:t>
          </a:r>
        </a:p>
      </dsp:txBody>
      <dsp:txXfrm>
        <a:off x="29271" y="1069447"/>
        <a:ext cx="7920776" cy="541083"/>
      </dsp:txXfrm>
    </dsp:sp>
    <dsp:sp modelId="{A6170852-CD95-4A25-B089-D6B307265438}">
      <dsp:nvSpPr>
        <dsp:cNvPr id="0" name=""/>
        <dsp:cNvSpPr/>
      </dsp:nvSpPr>
      <dsp:spPr>
        <a:xfrm>
          <a:off x="0" y="1639801"/>
          <a:ext cx="7979318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Possibility trees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multiplication/product rule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Permutations</a:t>
          </a:r>
        </a:p>
      </dsp:txBody>
      <dsp:txXfrm>
        <a:off x="0" y="1639801"/>
        <a:ext cx="7979318" cy="1035000"/>
      </dsp:txXfrm>
    </dsp:sp>
    <dsp:sp modelId="{D6C6CA5C-623B-4113-8558-EECF5C4AA422}">
      <dsp:nvSpPr>
        <dsp:cNvPr id="0" name=""/>
        <dsp:cNvSpPr/>
      </dsp:nvSpPr>
      <dsp:spPr>
        <a:xfrm>
          <a:off x="0" y="2674801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9.3 Counting Elements of Disjoint Sets</a:t>
          </a:r>
        </a:p>
      </dsp:txBody>
      <dsp:txXfrm>
        <a:off x="29271" y="2704072"/>
        <a:ext cx="7920776" cy="541083"/>
      </dsp:txXfrm>
    </dsp:sp>
    <dsp:sp modelId="{F3B6B158-1AE0-4D8B-A702-A8715E021A2A}">
      <dsp:nvSpPr>
        <dsp:cNvPr id="0" name=""/>
        <dsp:cNvSpPr/>
      </dsp:nvSpPr>
      <dsp:spPr>
        <a:xfrm>
          <a:off x="0" y="3274426"/>
          <a:ext cx="7979318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addition/sum rule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difference rule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inclusion/exclusion rule</a:t>
          </a:r>
        </a:p>
      </dsp:txBody>
      <dsp:txXfrm>
        <a:off x="0" y="3274426"/>
        <a:ext cx="7979318" cy="1035000"/>
      </dsp:txXfrm>
    </dsp:sp>
    <dsp:sp modelId="{9F2421E4-D361-44A0-AC25-766C29141420}">
      <dsp:nvSpPr>
        <dsp:cNvPr id="0" name=""/>
        <dsp:cNvSpPr/>
      </dsp:nvSpPr>
      <dsp:spPr>
        <a:xfrm>
          <a:off x="0" y="4309426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9.4 The Pigeonhole Principle (PHP)</a:t>
          </a:r>
        </a:p>
      </dsp:txBody>
      <dsp:txXfrm>
        <a:off x="29271" y="4338697"/>
        <a:ext cx="7920776" cy="541083"/>
      </dsp:txXfrm>
    </dsp:sp>
    <dsp:sp modelId="{6BF239D3-1E4A-4916-8D52-AB44EC718AE2}">
      <dsp:nvSpPr>
        <dsp:cNvPr id="0" name=""/>
        <dsp:cNvSpPr/>
      </dsp:nvSpPr>
      <dsp:spPr>
        <a:xfrm>
          <a:off x="0" y="4909051"/>
          <a:ext cx="7979318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Pigeonhole principle, general pigeonhole principle</a:t>
          </a:r>
        </a:p>
      </dsp:txBody>
      <dsp:txXfrm>
        <a:off x="0" y="4909051"/>
        <a:ext cx="7979318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13/10/2022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5114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252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5920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800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5591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5537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070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574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1742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675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7557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48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7045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383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4245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8832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9381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6321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7796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7796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4807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0155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91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5980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7783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1786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4483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2159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234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90145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9387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0753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8323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65610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6818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01614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87097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0280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28684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333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14420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70580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48498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25701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65817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96260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39703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0651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75961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02352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52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927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37018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4047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17899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66555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77867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09422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34396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56708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370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01696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81038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787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13/10/2022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math/precalculus/x9e81a4f98389efdf:prob-comb/x9e81a4f98389efdf:combinatorics-precalc/v/zero-factorial-or-0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2669"/>
            <a:ext cx="6858000" cy="751116"/>
          </a:xfrm>
        </p:spPr>
        <p:txBody>
          <a:bodyPr>
            <a:normAutofit/>
          </a:bodyPr>
          <a:lstStyle/>
          <a:p>
            <a:r>
              <a:rPr lang="en-SG" sz="3300" dirty="0"/>
              <a:t>Aaron Tan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627871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  <a:latin typeface="+mn-lt"/>
              </a:rPr>
              <a:t>Lecture #10: Counting and Probability 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Introduction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B7576B-6318-4C9F-A5E8-446A94C8680E}"/>
              </a:ext>
            </a:extLst>
          </p:cNvPr>
          <p:cNvSpPr txBox="1"/>
          <p:nvPr/>
        </p:nvSpPr>
        <p:spPr>
          <a:xfrm>
            <a:off x="101700" y="6362437"/>
            <a:ext cx="24080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AY2022</a:t>
            </a:r>
            <a:r>
              <a:rPr lang="en-US" dirty="0"/>
              <a:t>/23 Semester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Equally Likely Probability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02" y="2223462"/>
            <a:ext cx="6849678" cy="39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Rolling a Pair of Dice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84" y="732686"/>
            <a:ext cx="2539682" cy="1282540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4075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Equally Likely Probability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57200" y="2032801"/>
            <a:ext cx="8229600" cy="449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A more compact notation identifies, say,               with the notation 24,              with 53, and so forth.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dirty="0"/>
              <a:t>Use the compact notation to write the sample space </a:t>
            </a:r>
            <a:r>
              <a:rPr lang="en-US" altLang="en-US" i="1" dirty="0"/>
              <a:t>S</a:t>
            </a:r>
            <a:r>
              <a:rPr lang="en-US" altLang="en-US" dirty="0"/>
              <a:t> of possible outcomes.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eriod"/>
            </a:pPr>
            <a:endParaRPr lang="en-US" altLang="en-US" dirty="0"/>
          </a:p>
          <a:p>
            <a:pPr marL="514350" indent="-514350">
              <a:buFont typeface="+mj-lt"/>
              <a:buAutoNum type="alphaLcPeriod"/>
            </a:pPr>
            <a:r>
              <a:rPr lang="en-US" altLang="en-US" dirty="0"/>
              <a:t>Use set notation to write the event </a:t>
            </a:r>
            <a:r>
              <a:rPr lang="en-US" altLang="en-US" i="1" dirty="0"/>
              <a:t>E</a:t>
            </a:r>
            <a:r>
              <a:rPr lang="en-US" altLang="en-US" dirty="0"/>
              <a:t> that the numbers showing face up have a sum of 6 and find the probability of this event.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0" b="9605"/>
          <a:stretch>
            <a:fillRect/>
          </a:stretch>
        </p:blipFill>
        <p:spPr bwMode="auto">
          <a:xfrm>
            <a:off x="6501840" y="1966649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17" r="633"/>
          <a:stretch>
            <a:fillRect/>
          </a:stretch>
        </p:blipFill>
        <p:spPr bwMode="auto">
          <a:xfrm>
            <a:off x="2982755" y="2394506"/>
            <a:ext cx="9429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0" y="6439892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40" name="TextBox 39"/>
          <p:cNvSpPr txBox="1"/>
          <p:nvPr/>
        </p:nvSpPr>
        <p:spPr>
          <a:xfrm>
            <a:off x="999270" y="3721618"/>
            <a:ext cx="76364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i="1" dirty="0"/>
              <a:t>S</a:t>
            </a:r>
            <a:r>
              <a:rPr lang="en-SG" sz="2000" dirty="0"/>
              <a:t> = { 11, 12, 13, 14, 15, 16, </a:t>
            </a:r>
            <a:r>
              <a:rPr lang="en-SG" sz="2000" dirty="0">
                <a:solidFill>
                  <a:srgbClr val="0033CC"/>
                </a:solidFill>
              </a:rPr>
              <a:t>21, 22, 23, 24, 25, 26,</a:t>
            </a:r>
            <a:r>
              <a:rPr lang="en-SG" sz="2000" dirty="0"/>
              <a:t> 31, 32, 33, 34, 35, 36, </a:t>
            </a:r>
          </a:p>
          <a:p>
            <a:r>
              <a:rPr lang="en-SG" sz="2000" dirty="0"/>
              <a:t>         </a:t>
            </a:r>
            <a:r>
              <a:rPr lang="en-SG" sz="2000" dirty="0">
                <a:solidFill>
                  <a:srgbClr val="0033CC"/>
                </a:solidFill>
              </a:rPr>
              <a:t>41, 42, 43, 44, 45, 46, </a:t>
            </a:r>
            <a:r>
              <a:rPr lang="en-SG" sz="2000" dirty="0"/>
              <a:t>51, 52, 53, 54, 55, 56, </a:t>
            </a:r>
            <a:r>
              <a:rPr lang="en-SG" sz="2000" dirty="0">
                <a:solidFill>
                  <a:srgbClr val="0033CC"/>
                </a:solidFill>
              </a:rPr>
              <a:t>61, 62, 63, 64, 65, 66 </a:t>
            </a:r>
            <a:r>
              <a:rPr lang="en-SG" sz="2000" dirty="0"/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99270" y="5805658"/>
            <a:ext cx="37939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i="1" dirty="0"/>
              <a:t>E</a:t>
            </a:r>
            <a:r>
              <a:rPr lang="en-SG" sz="2800" dirty="0"/>
              <a:t> = { 15, 24, 33, 42, 51 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66944" y="5805657"/>
            <a:ext cx="203087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i="1" dirty="0"/>
              <a:t>P</a:t>
            </a:r>
            <a:r>
              <a:rPr lang="en-SG" sz="2800" dirty="0"/>
              <a:t>(</a:t>
            </a:r>
            <a:r>
              <a:rPr lang="en-SG" sz="2800" i="1" dirty="0"/>
              <a:t>E</a:t>
            </a:r>
            <a:r>
              <a:rPr lang="en-SG" sz="2800" dirty="0"/>
              <a:t>) = 5/36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84" y="732686"/>
            <a:ext cx="2539682" cy="1282540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66000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the Elements of a List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Counting the Elements of a List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9CE6B2E1-4B28-4EF0-B908-DC81433C5A0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40205"/>
            <a:ext cx="8229600" cy="14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Some counting problems are as simple as </a:t>
            </a:r>
            <a:r>
              <a:rPr lang="en-US" altLang="en-US" dirty="0">
                <a:solidFill>
                  <a:srgbClr val="C00000"/>
                </a:solidFill>
              </a:rPr>
              <a:t>counting the elements of a list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 err="1"/>
              <a:t>Eg</a:t>
            </a:r>
            <a:r>
              <a:rPr lang="en-US" altLang="en-US" dirty="0"/>
              <a:t>: How many integers are there from 5 through 12?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994230-A3A6-4B33-9194-D17E0418A8D7}"/>
              </a:ext>
            </a:extLst>
          </p:cNvPr>
          <p:cNvSpPr txBox="1"/>
          <p:nvPr/>
        </p:nvSpPr>
        <p:spPr>
          <a:xfrm>
            <a:off x="1398057" y="2854414"/>
            <a:ext cx="637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617663" algn="l"/>
                <a:tab pos="2233613" algn="l"/>
                <a:tab pos="2867025" algn="l"/>
                <a:tab pos="3498850" algn="l"/>
                <a:tab pos="4219575" algn="l"/>
                <a:tab pos="4924425" algn="l"/>
                <a:tab pos="5645150" algn="l"/>
              </a:tabLst>
            </a:pPr>
            <a:r>
              <a:rPr lang="en-SG" sz="2400" dirty="0">
                <a:solidFill>
                  <a:srgbClr val="0033CC"/>
                </a:solidFill>
              </a:rPr>
              <a:t>list:	</a:t>
            </a:r>
            <a:r>
              <a:rPr lang="en-SG" sz="2400" dirty="0"/>
              <a:t>5	6	7	8	9	10	11	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CDACD6-00CF-40D7-A3E4-80A8EB51AFC4}"/>
              </a:ext>
            </a:extLst>
          </p:cNvPr>
          <p:cNvSpPr txBox="1"/>
          <p:nvPr/>
        </p:nvSpPr>
        <p:spPr>
          <a:xfrm>
            <a:off x="1398057" y="3605029"/>
            <a:ext cx="654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617663" algn="l"/>
                <a:tab pos="2233613" algn="l"/>
                <a:tab pos="2867025" algn="l"/>
                <a:tab pos="3498850" algn="l"/>
                <a:tab pos="4219575" algn="l"/>
                <a:tab pos="4924425" algn="l"/>
                <a:tab pos="5645150" algn="l"/>
              </a:tabLst>
            </a:pPr>
            <a:r>
              <a:rPr lang="en-SG" sz="2400" dirty="0">
                <a:solidFill>
                  <a:srgbClr val="0033CC"/>
                </a:solidFill>
              </a:rPr>
              <a:t>count:	</a:t>
            </a:r>
            <a:r>
              <a:rPr lang="en-SG" sz="2400" dirty="0"/>
              <a:t>1	2	3	4	5	 6	 7	 8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FE14DB-112C-4413-9B65-64DA8ABEE25D}"/>
              </a:ext>
            </a:extLst>
          </p:cNvPr>
          <p:cNvGrpSpPr/>
          <p:nvPr/>
        </p:nvGrpSpPr>
        <p:grpSpPr>
          <a:xfrm>
            <a:off x="2529118" y="3230640"/>
            <a:ext cx="4753663" cy="393786"/>
            <a:chOff x="2535011" y="4699808"/>
            <a:chExt cx="4753663" cy="39378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FABD4BE-322B-4DC1-8E11-A02F6894548B}"/>
                </a:ext>
              </a:extLst>
            </p:cNvPr>
            <p:cNvCxnSpPr/>
            <p:nvPr/>
          </p:nvCxnSpPr>
          <p:spPr>
            <a:xfrm>
              <a:off x="2535011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915BA7E-444F-412E-919E-5305EDA66E14}"/>
                </a:ext>
              </a:extLst>
            </p:cNvPr>
            <p:cNvCxnSpPr/>
            <p:nvPr/>
          </p:nvCxnSpPr>
          <p:spPr>
            <a:xfrm>
              <a:off x="3162841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C40D3A1-F02C-4289-A622-C19465DD4E1D}"/>
                </a:ext>
              </a:extLst>
            </p:cNvPr>
            <p:cNvCxnSpPr/>
            <p:nvPr/>
          </p:nvCxnSpPr>
          <p:spPr>
            <a:xfrm>
              <a:off x="3796759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06F4952-79F6-4BF4-903D-1FD5663004D8}"/>
                </a:ext>
              </a:extLst>
            </p:cNvPr>
            <p:cNvCxnSpPr/>
            <p:nvPr/>
          </p:nvCxnSpPr>
          <p:spPr>
            <a:xfrm>
              <a:off x="4432167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01C3AE8-93FB-47B6-8395-7642AE53344C}"/>
                </a:ext>
              </a:extLst>
            </p:cNvPr>
            <p:cNvCxnSpPr/>
            <p:nvPr/>
          </p:nvCxnSpPr>
          <p:spPr>
            <a:xfrm>
              <a:off x="5043748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B050CB8-5DCC-4969-89C9-216671B96588}"/>
                </a:ext>
              </a:extLst>
            </p:cNvPr>
            <p:cNvCxnSpPr/>
            <p:nvPr/>
          </p:nvCxnSpPr>
          <p:spPr>
            <a:xfrm>
              <a:off x="5852641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F362A06-8E9F-4AA3-B47E-9CDABDEADDFD}"/>
                </a:ext>
              </a:extLst>
            </p:cNvPr>
            <p:cNvCxnSpPr/>
            <p:nvPr/>
          </p:nvCxnSpPr>
          <p:spPr>
            <a:xfrm>
              <a:off x="6532685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2EF8173-E3E7-4EF1-9C61-B5C664F60F31}"/>
                </a:ext>
              </a:extLst>
            </p:cNvPr>
            <p:cNvCxnSpPr/>
            <p:nvPr/>
          </p:nvCxnSpPr>
          <p:spPr>
            <a:xfrm>
              <a:off x="7288674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B72EC51-061F-4A62-A3B9-27907872F18D}"/>
              </a:ext>
            </a:extLst>
          </p:cNvPr>
          <p:cNvGrpSpPr/>
          <p:nvPr/>
        </p:nvGrpSpPr>
        <p:grpSpPr>
          <a:xfrm>
            <a:off x="973378" y="4197252"/>
            <a:ext cx="7398282" cy="2159099"/>
            <a:chOff x="730523" y="4598517"/>
            <a:chExt cx="7398282" cy="21590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7245E83-8231-4892-B8ED-D897996402F0}"/>
                </a:ext>
              </a:extLst>
            </p:cNvPr>
            <p:cNvSpPr/>
            <p:nvPr/>
          </p:nvSpPr>
          <p:spPr>
            <a:xfrm>
              <a:off x="730523" y="4598518"/>
              <a:ext cx="7398282" cy="21487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8799E96-FCC0-44F5-91A4-F60C2260088D}"/>
                </a:ext>
              </a:extLst>
            </p:cNvPr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245001-C5BA-40E2-9CB4-BB039AD6F534}"/>
                </a:ext>
              </a:extLst>
            </p:cNvPr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9.1.1 The Number of Elements in a List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4F4057-4351-4CDD-80D5-7BE6267C8AF3}"/>
                </a:ext>
              </a:extLst>
            </p:cNvPr>
            <p:cNvSpPr txBox="1"/>
            <p:nvPr/>
          </p:nvSpPr>
          <p:spPr>
            <a:xfrm>
              <a:off x="795941" y="5218733"/>
              <a:ext cx="7242559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If </a:t>
              </a:r>
              <a:r>
                <a:rPr lang="en-SG" sz="2800" i="1" dirty="0"/>
                <a:t>m</a:t>
              </a:r>
              <a:r>
                <a:rPr lang="en-SG" sz="2800" dirty="0"/>
                <a:t> and </a:t>
              </a:r>
              <a:r>
                <a:rPr lang="en-SG" sz="2800" i="1" dirty="0"/>
                <a:t>n</a:t>
              </a:r>
              <a:r>
                <a:rPr lang="en-SG" sz="2800" dirty="0"/>
                <a:t> are integers and </a:t>
              </a:r>
              <a:r>
                <a:rPr lang="en-SG" sz="2800" i="1" dirty="0"/>
                <a:t>m </a:t>
              </a:r>
              <a:r>
                <a:rPr lang="en-SG" sz="2800" dirty="0">
                  <a:sym typeface="Symbol" panose="05050102010706020507" pitchFamily="18" charset="2"/>
                </a:rPr>
                <a:t></a:t>
              </a:r>
              <a:r>
                <a:rPr lang="en-SG" sz="2800" dirty="0"/>
                <a:t> </a:t>
              </a:r>
              <a:r>
                <a:rPr lang="en-SG" sz="2800" i="1" dirty="0"/>
                <a:t>n</a:t>
              </a:r>
              <a:r>
                <a:rPr lang="en-SG" sz="2800" dirty="0"/>
                <a:t>, then there are 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>
                  <a:sym typeface="Symbol" panose="05050102010706020507" pitchFamily="18" charset="2"/>
                </a:rPr>
                <a:t>		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 –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m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 + 1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>
                  <a:sym typeface="Symbol" panose="05050102010706020507" pitchFamily="18" charset="2"/>
                </a:rPr>
                <a:t>integers from </a:t>
              </a:r>
              <a:r>
                <a:rPr lang="en-SG" sz="2800" i="1" dirty="0">
                  <a:sym typeface="Symbol" panose="05050102010706020507" pitchFamily="18" charset="2"/>
                </a:rPr>
                <a:t>m</a:t>
              </a:r>
              <a:r>
                <a:rPr lang="en-SG" sz="2800" dirty="0">
                  <a:sym typeface="Symbol" panose="05050102010706020507" pitchFamily="18" charset="2"/>
                </a:rPr>
                <a:t> to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ym typeface="Symbol" panose="05050102010706020507" pitchFamily="18" charset="2"/>
                </a:rPr>
                <a:t> inclusive.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47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the Elements of a List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05789" y="956164"/>
            <a:ext cx="6762277" cy="106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sz="2400" dirty="0"/>
              <a:t>How many 3-digit integers (from 100 to 999 inclusive) are divisible by 5?</a:t>
            </a:r>
          </a:p>
        </p:txBody>
      </p:sp>
      <p:sp>
        <p:nvSpPr>
          <p:cNvPr id="85" name="Oval 84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0" name="Oval 9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1" name="Oval 10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2" name="Oval 10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3" name="Oval 10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567523" y="1841839"/>
            <a:ext cx="79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100 </a:t>
            </a:r>
            <a:r>
              <a:rPr lang="en-SG" dirty="0"/>
              <a:t> 101  102  103  104  </a:t>
            </a:r>
            <a:r>
              <a:rPr lang="en-SG" b="1" dirty="0">
                <a:solidFill>
                  <a:srgbClr val="FF0000"/>
                </a:solidFill>
              </a:rPr>
              <a:t>105</a:t>
            </a:r>
            <a:r>
              <a:rPr lang="en-SG" dirty="0"/>
              <a:t>  106  107  108  109  </a:t>
            </a:r>
            <a:r>
              <a:rPr lang="en-SG" b="1" dirty="0">
                <a:solidFill>
                  <a:srgbClr val="FF0000"/>
                </a:solidFill>
              </a:rPr>
              <a:t>110</a:t>
            </a:r>
            <a:r>
              <a:rPr lang="en-SG" dirty="0"/>
              <a:t> … 994  </a:t>
            </a:r>
            <a:r>
              <a:rPr lang="en-SG" b="1" dirty="0">
                <a:solidFill>
                  <a:srgbClr val="FF0000"/>
                </a:solidFill>
              </a:rPr>
              <a:t>995</a:t>
            </a:r>
            <a:r>
              <a:rPr lang="en-SG" dirty="0"/>
              <a:t>  996  997  998  999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7402" y="2211171"/>
            <a:ext cx="6520378" cy="461665"/>
            <a:chOff x="587402" y="3270794"/>
            <a:chExt cx="6520378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587402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20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2493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21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8371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22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08015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199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5123" y="2765837"/>
            <a:ext cx="8284697" cy="892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Theorem 9.1.1, there are 199 – 20 + 1 = 180 such integers.</a:t>
            </a:r>
          </a:p>
          <a:p>
            <a:r>
              <a:rPr lang="en-SG" sz="2400" dirty="0"/>
              <a:t>Hence, there are </a:t>
            </a:r>
            <a:r>
              <a:rPr lang="en-SG" sz="2800" b="1" dirty="0">
                <a:solidFill>
                  <a:srgbClr val="0033CC"/>
                </a:solidFill>
              </a:rPr>
              <a:t>180</a:t>
            </a:r>
            <a:r>
              <a:rPr lang="en-SG" sz="2400" dirty="0"/>
              <a:t> 3-digit integers that are divisible by 5.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6439892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/>
          <a:stretch/>
        </p:blipFill>
        <p:spPr>
          <a:xfrm>
            <a:off x="7445649" y="816419"/>
            <a:ext cx="1598100" cy="862724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01DA537-008D-475E-8BF7-57E974390026}"/>
              </a:ext>
            </a:extLst>
          </p:cNvPr>
          <p:cNvSpPr txBox="1">
            <a:spLocks noChangeArrowheads="1"/>
          </p:cNvSpPr>
          <p:nvPr/>
        </p:nvSpPr>
        <p:spPr>
          <a:xfrm>
            <a:off x="505789" y="3645899"/>
            <a:ext cx="7663652" cy="89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sz="2400" dirty="0"/>
              <a:t>What is the probability that a randomly chosen 3-digit integer is divisible by 5?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7AECFE-6439-498E-96F9-AE33A2BF39D1}"/>
              </a:ext>
            </a:extLst>
          </p:cNvPr>
          <p:cNvSpPr txBox="1"/>
          <p:nvPr/>
        </p:nvSpPr>
        <p:spPr>
          <a:xfrm>
            <a:off x="1280593" y="4487672"/>
            <a:ext cx="5987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By Theorem 9.1.1, total number of integers from 100 through 999 = 999 – 100 + 1 = </a:t>
            </a:r>
            <a:r>
              <a:rPr lang="en-SG" sz="2400" dirty="0">
                <a:solidFill>
                  <a:srgbClr val="0033CC"/>
                </a:solidFill>
              </a:rPr>
              <a:t>900</a:t>
            </a:r>
            <a:r>
              <a:rPr lang="en-SG" sz="24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EE294-D154-4075-A540-657372784795}"/>
              </a:ext>
            </a:extLst>
          </p:cNvPr>
          <p:cNvSpPr txBox="1"/>
          <p:nvPr/>
        </p:nvSpPr>
        <p:spPr>
          <a:xfrm>
            <a:off x="1280593" y="5394312"/>
            <a:ext cx="598747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By part (a), </a:t>
            </a:r>
            <a:r>
              <a:rPr lang="en-SG" sz="2400" dirty="0">
                <a:solidFill>
                  <a:srgbClr val="0033CC"/>
                </a:solidFill>
              </a:rPr>
              <a:t>180</a:t>
            </a:r>
            <a:r>
              <a:rPr lang="en-SG" sz="2400" dirty="0"/>
              <a:t> of these are divisible by 5.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BEE1EF-8A3B-40BB-8C0A-23AC2735D930}"/>
              </a:ext>
            </a:extLst>
          </p:cNvPr>
          <p:cNvSpPr txBox="1"/>
          <p:nvPr/>
        </p:nvSpPr>
        <p:spPr>
          <a:xfrm>
            <a:off x="1280593" y="5991769"/>
            <a:ext cx="598747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Hence, answer = 180/900 = </a:t>
            </a:r>
            <a:r>
              <a:rPr lang="en-SG" sz="2800" b="1" dirty="0">
                <a:solidFill>
                  <a:srgbClr val="0033CC"/>
                </a:solidFill>
              </a:rPr>
              <a:t>1/5</a:t>
            </a:r>
            <a:r>
              <a:rPr lang="en-SG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9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32" name="Rounded Rectangle 31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663368" y="2220685"/>
              <a:ext cx="7791084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9.2 Possibility Trees and the Multiplication Rule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75108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>
          <a:xfrm>
            <a:off x="291105" y="1418330"/>
            <a:ext cx="5119881" cy="1560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33CC"/>
                </a:solidFill>
              </a:rPr>
              <a:t>tree structure </a:t>
            </a:r>
            <a:r>
              <a:rPr lang="en-US" altLang="en-US" dirty="0"/>
              <a:t>is a useful tool for keeping systematic track of all possibilities in situations in which events happen in order.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0" y="3139204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389532" y="3750264"/>
            <a:ext cx="8229600" cy="2729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Teams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are to play each other repeatedly </a:t>
            </a:r>
            <a:r>
              <a:rPr lang="en-US" altLang="en-US" dirty="0">
                <a:solidFill>
                  <a:srgbClr val="C00000"/>
                </a:solidFill>
              </a:rPr>
              <a:t>until one wins two games in a row, or a total of three games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One way in which this tournament can be played is for </a:t>
            </a:r>
            <a:r>
              <a:rPr lang="en-US" altLang="en-US" i="1" dirty="0"/>
              <a:t>A</a:t>
            </a:r>
            <a:r>
              <a:rPr lang="en-US" altLang="en-US" dirty="0"/>
              <a:t> to win the first game, </a:t>
            </a:r>
            <a:r>
              <a:rPr lang="en-US" altLang="en-US" i="1" dirty="0"/>
              <a:t>B</a:t>
            </a:r>
            <a:r>
              <a:rPr lang="en-US" altLang="en-US" dirty="0"/>
              <a:t> to win the second, and </a:t>
            </a:r>
            <a:r>
              <a:rPr lang="en-US" altLang="en-US" i="1" dirty="0"/>
              <a:t>A</a:t>
            </a:r>
            <a:r>
              <a:rPr lang="en-US" altLang="en-US" dirty="0"/>
              <a:t> to win the third and fourth games. Denote this by writing </a:t>
            </a:r>
            <a:r>
              <a:rPr lang="en-US" altLang="en-US" i="1" dirty="0"/>
              <a:t>A</a:t>
            </a:r>
            <a:r>
              <a:rPr lang="en-US" altLang="en-US" dirty="0"/>
              <a:t>–</a:t>
            </a:r>
            <a:r>
              <a:rPr lang="en-US" altLang="en-US" i="1" dirty="0"/>
              <a:t>B</a:t>
            </a:r>
            <a:r>
              <a:rPr lang="en-US" altLang="en-US" dirty="0"/>
              <a:t>–</a:t>
            </a:r>
            <a:r>
              <a:rPr lang="en-US" altLang="en-US" i="1" dirty="0"/>
              <a:t>A</a:t>
            </a:r>
            <a:r>
              <a:rPr lang="en-US" altLang="en-US" dirty="0"/>
              <a:t>–</a:t>
            </a:r>
            <a:r>
              <a:rPr lang="en-US" altLang="en-US" i="1" dirty="0"/>
              <a:t>A.</a:t>
            </a:r>
            <a:endParaRPr lang="en-US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21971" y="1453252"/>
            <a:ext cx="3717745" cy="1657344"/>
            <a:chOff x="5221971" y="1453252"/>
            <a:chExt cx="3717745" cy="165734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6678725" y="1453252"/>
              <a:ext cx="740227" cy="293914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48096" y="1724536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08778" y="1724536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6275953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7418952" y="1453252"/>
              <a:ext cx="740227" cy="293914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6643348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7836182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8203577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61653" y="2215490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34538" y="2213653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30042" y="2217565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02927" y="2215728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045993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942771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30383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27714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26404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16405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15095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312426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711116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21971" y="1747166"/>
              <a:ext cx="759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Coin 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221971" y="2213653"/>
              <a:ext cx="759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Coin 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21971" y="2769971"/>
              <a:ext cx="759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Coin 3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6253845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6851190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059042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636490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7844342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8409372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617224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53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1051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229600" cy="594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How many ways can the tournament be played?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522" y="2184333"/>
            <a:ext cx="794782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Possible ways are represented by the distinct paths from “root” (the start) to “leaf” (a terminal point) in the tree below.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07337" y="3146836"/>
            <a:ext cx="6523361" cy="3293836"/>
            <a:chOff x="1507337" y="3146836"/>
            <a:chExt cx="6523361" cy="3293836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337" y="3146836"/>
              <a:ext cx="6523361" cy="2861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684808" y="6040562"/>
              <a:ext cx="6168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9.2.1 The Outcomes of a Tournament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2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229600" cy="594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How many ways can the tournament be played?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522" y="2184333"/>
            <a:ext cx="7947827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Ten paths from the root of the tree to its leaves </a:t>
            </a:r>
            <a:r>
              <a:rPr lang="en-SG" sz="2800" dirty="0">
                <a:sym typeface="Wingdings" panose="05000000000000000000" pitchFamily="2" charset="2"/>
              </a:rPr>
              <a:t> ten possible ways for the tournament to be played.</a:t>
            </a:r>
            <a:endParaRPr lang="en-SG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931807" y="340856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2800" dirty="0"/>
              <a:t>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A-B-A-B-B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63286" y="336845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B-B</a:t>
            </a:r>
          </a:p>
        </p:txBody>
      </p:sp>
    </p:spTree>
    <p:extLst>
      <p:ext uri="{BB962C8B-B14F-4D97-AF65-F5344CB8AC3E}">
        <p14:creationId xmlns:p14="http://schemas.microsoft.com/office/powerpoint/2010/main" val="302624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482692" cy="176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dirty="0"/>
              <a:t>Assuming that all the ways of playing the tournament are equally likely, what is the probability that five games are needed to determine the tournament winner?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8751" y="5807554"/>
            <a:ext cx="757665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Probability that 5 games are needed = 4/10 = </a:t>
            </a:r>
            <a:r>
              <a:rPr lang="en-SG" sz="2800" b="1" dirty="0">
                <a:solidFill>
                  <a:srgbClr val="0033CC"/>
                </a:solidFill>
              </a:rPr>
              <a:t>2/5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1807" y="340856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2800" dirty="0"/>
              <a:t>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A-B-A-B-B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63286" y="336845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B-B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34076" y="4290646"/>
            <a:ext cx="1921401" cy="8616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5210938" y="3845704"/>
            <a:ext cx="1921401" cy="8616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182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2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Multiplication/Product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Multiplication/Product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482692" cy="3293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/>
              <a:t>Consider the following example.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Suppose a computer installation has </a:t>
            </a:r>
            <a:r>
              <a:rPr lang="en-US" altLang="en-US" dirty="0">
                <a:solidFill>
                  <a:srgbClr val="C00000"/>
                </a:solidFill>
              </a:rPr>
              <a:t>four input/output units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</a:t>
            </a:r>
            <a:r>
              <a:rPr lang="en-US" altLang="en-US" i="1" dirty="0"/>
              <a:t> B</a:t>
            </a:r>
            <a:r>
              <a:rPr lang="en-US" altLang="en-US" dirty="0"/>
              <a:t>,</a:t>
            </a:r>
            <a:r>
              <a:rPr lang="en-US" altLang="en-US" i="1" dirty="0"/>
              <a:t> C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D</a:t>
            </a:r>
            <a:r>
              <a:rPr lang="en-US" altLang="en-US" dirty="0"/>
              <a:t>) and </a:t>
            </a:r>
            <a:r>
              <a:rPr lang="en-US" altLang="en-US" dirty="0">
                <a:solidFill>
                  <a:srgbClr val="C00000"/>
                </a:solidFill>
              </a:rPr>
              <a:t>three central processing units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</a:t>
            </a:r>
            <a:r>
              <a:rPr lang="en-US" altLang="en-US" i="1" dirty="0"/>
              <a:t> Y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Z</a:t>
            </a:r>
            <a:r>
              <a:rPr lang="en-US" altLang="en-US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Any input/output</a:t>
            </a:r>
            <a:r>
              <a:rPr lang="en-US" altLang="en-US" i="1" dirty="0"/>
              <a:t> </a:t>
            </a:r>
            <a:r>
              <a:rPr lang="en-US" altLang="en-US" dirty="0"/>
              <a:t>unit can be paired with any central processing unit. </a:t>
            </a:r>
            <a:r>
              <a:rPr lang="en-US" altLang="en-US" dirty="0">
                <a:solidFill>
                  <a:srgbClr val="C00000"/>
                </a:solidFill>
              </a:rPr>
              <a:t>How many ways are there to pair an input/output unit with a central processing unit?</a:t>
            </a:r>
          </a:p>
        </p:txBody>
      </p:sp>
    </p:spTree>
    <p:extLst>
      <p:ext uri="{BB962C8B-B14F-4D97-AF65-F5344CB8AC3E}">
        <p14:creationId xmlns:p14="http://schemas.microsoft.com/office/powerpoint/2010/main" val="381022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 Counting and Probability 1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855286"/>
              </p:ext>
            </p:extLst>
          </p:nvPr>
        </p:nvGraphicFramePr>
        <p:xfrm>
          <a:off x="567523" y="998375"/>
          <a:ext cx="7979318" cy="537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Introduction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Oval 14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9" name="Oval 18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7849C3-455C-4E2C-AFB8-00C5134DC270}"/>
              </a:ext>
            </a:extLst>
          </p:cNvPr>
          <p:cNvSpPr txBox="1"/>
          <p:nvPr/>
        </p:nvSpPr>
        <p:spPr>
          <a:xfrm>
            <a:off x="520363" y="6321366"/>
            <a:ext cx="59375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Reference: Epp’s Chapter 9 Counting and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F7FE5-8B9B-4A72-B47C-ADA2FBFF53F2}"/>
              </a:ext>
            </a:extLst>
          </p:cNvPr>
          <p:cNvSpPr txBox="1"/>
          <p:nvPr/>
        </p:nvSpPr>
        <p:spPr>
          <a:xfrm>
            <a:off x="3584864" y="834066"/>
            <a:ext cx="541885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This lecture is based on Epp’s book chapter 9. </a:t>
            </a:r>
          </a:p>
          <a:p>
            <a:r>
              <a:rPr lang="en-SG" dirty="0"/>
              <a:t>Hence, the section numbering is according to the book.</a:t>
            </a:r>
          </a:p>
        </p:txBody>
      </p:sp>
    </p:spTree>
    <p:extLst>
      <p:ext uri="{BB962C8B-B14F-4D97-AF65-F5344CB8AC3E}">
        <p14:creationId xmlns:p14="http://schemas.microsoft.com/office/powerpoint/2010/main" val="299924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Multiplication/Product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15123" y="1034475"/>
            <a:ext cx="2855615" cy="53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Possibility tree: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48" y="1093736"/>
            <a:ext cx="6048588" cy="493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55772" y="5948343"/>
            <a:ext cx="323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Figure 9.2.2 Pairing Objects Using a Possibility Tree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994" y="1835099"/>
            <a:ext cx="3425468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The total number of ways to pair the two types of units…</a:t>
            </a:r>
            <a:endParaRPr lang="en-SG" sz="2800" b="1" dirty="0">
              <a:solidFill>
                <a:srgbClr val="0033C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4158" y="4266846"/>
            <a:ext cx="3425468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is the same as the number of branches of the tree:</a:t>
            </a:r>
          </a:p>
          <a:p>
            <a:r>
              <a:rPr lang="en-SG" sz="2800" dirty="0"/>
              <a:t>3 + 3 + 3 + 3 = 4</a:t>
            </a:r>
            <a:r>
              <a:rPr lang="en-SG" sz="2800" dirty="0">
                <a:sym typeface="Symbol" panose="05050102010706020507" pitchFamily="18" charset="2"/>
              </a:rPr>
              <a:t></a:t>
            </a:r>
            <a:r>
              <a:rPr lang="en-SG" sz="2800" dirty="0"/>
              <a:t>3 = </a:t>
            </a:r>
            <a:r>
              <a:rPr lang="en-SG" sz="2800" b="1" dirty="0">
                <a:solidFill>
                  <a:srgbClr val="0033CC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844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Multiplication/Product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21</a:t>
            </a:fld>
            <a:endParaRPr lang="en-SG" dirty="0"/>
          </a:p>
        </p:txBody>
      </p:sp>
      <p:grpSp>
        <p:nvGrpSpPr>
          <p:cNvPr id="80" name="Group 79"/>
          <p:cNvGrpSpPr/>
          <p:nvPr/>
        </p:nvGrpSpPr>
        <p:grpSpPr>
          <a:xfrm>
            <a:off x="796357" y="1119528"/>
            <a:ext cx="7398282" cy="4937735"/>
            <a:chOff x="730523" y="4598517"/>
            <a:chExt cx="7398282" cy="4937735"/>
          </a:xfrm>
        </p:grpSpPr>
        <p:sp>
          <p:nvSpPr>
            <p:cNvPr id="81" name="Rectangle 80"/>
            <p:cNvSpPr/>
            <p:nvPr/>
          </p:nvSpPr>
          <p:spPr>
            <a:xfrm>
              <a:off x="730523" y="4598518"/>
              <a:ext cx="7398282" cy="49377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9.2.1 The Multiplication/Product Rule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95941" y="5218733"/>
              <a:ext cx="7242559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If an operation consists of </a:t>
              </a:r>
              <a:r>
                <a:rPr lang="en-SG" sz="2800" i="1" dirty="0"/>
                <a:t>k</a:t>
              </a:r>
              <a:r>
                <a:rPr lang="en-SG" sz="2800" dirty="0"/>
                <a:t> steps and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first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baseline="-25000" dirty="0">
                  <a:sym typeface="Symbol" panose="05050102010706020507" pitchFamily="18" charset="2"/>
                </a:rPr>
                <a:t>1</a:t>
              </a:r>
              <a:r>
                <a:rPr lang="en-SG" sz="2800" dirty="0">
                  <a:sym typeface="Symbol" panose="05050102010706020507" pitchFamily="18" charset="2"/>
                </a:rPr>
                <a:t> ways,</a:t>
              </a:r>
            </a:p>
            <a:p>
              <a:pPr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second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baseline="-25000" dirty="0">
                  <a:sym typeface="Symbol" panose="05050102010706020507" pitchFamily="18" charset="2"/>
                </a:rPr>
                <a:t>2</a:t>
              </a:r>
              <a:r>
                <a:rPr lang="en-SG" sz="2800" dirty="0">
                  <a:sym typeface="Symbol" panose="05050102010706020507" pitchFamily="18" charset="2"/>
                </a:rPr>
                <a:t> ways 	</a:t>
              </a:r>
              <a:r>
                <a:rPr lang="en-SG" sz="2000" dirty="0">
                  <a:sym typeface="Symbol" panose="05050102010706020507" pitchFamily="18" charset="2"/>
                </a:rPr>
                <a:t>(regardless of how the first step was performed)</a:t>
              </a:r>
              <a:r>
                <a:rPr lang="en-SG" sz="2800" dirty="0">
                  <a:sym typeface="Symbol" panose="05050102010706020507" pitchFamily="18" charset="2"/>
                </a:rPr>
                <a:t>,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                                    :</a:t>
              </a:r>
            </a:p>
            <a:p>
              <a:pPr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</a:t>
              </a:r>
              <a:r>
                <a:rPr lang="en-SG" sz="2800" i="1" dirty="0">
                  <a:sym typeface="Symbol" panose="05050102010706020507" pitchFamily="18" charset="2"/>
                </a:rPr>
                <a:t>k</a:t>
              </a:r>
              <a:r>
                <a:rPr lang="en-SG" sz="2800" baseline="30000" dirty="0">
                  <a:sym typeface="Symbol" panose="05050102010706020507" pitchFamily="18" charset="2"/>
                </a:rPr>
                <a:t>th</a:t>
              </a:r>
              <a:r>
                <a:rPr lang="en-SG" sz="2800" dirty="0">
                  <a:sym typeface="Symbol" panose="05050102010706020507" pitchFamily="18" charset="2"/>
                </a:rPr>
                <a:t>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i="1" baseline="-25000" dirty="0"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ym typeface="Symbol" panose="05050102010706020507" pitchFamily="18" charset="2"/>
                </a:rPr>
                <a:t> ways	</a:t>
              </a:r>
              <a:r>
                <a:rPr lang="en-SG" sz="2000" dirty="0">
                  <a:sym typeface="Symbol" panose="05050102010706020507" pitchFamily="18" charset="2"/>
                </a:rPr>
                <a:t>(regardless of how the preceding steps were performed)</a:t>
              </a:r>
              <a:r>
                <a:rPr lang="en-SG" sz="2800" dirty="0">
                  <a:sym typeface="Symbol" panose="05050102010706020507" pitchFamily="18" charset="2"/>
                </a:rPr>
                <a:t>,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Then the entire operation can be performed in</a:t>
              </a:r>
            </a:p>
            <a:p>
              <a:pPr>
                <a:spcAft>
                  <a:spcPts val="600"/>
                </a:spcAft>
                <a:tabLst>
                  <a:tab pos="352425" algn="l"/>
                  <a:tab pos="133667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	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1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2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3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…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i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k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</a:t>
              </a:r>
              <a:r>
                <a:rPr lang="en-SG" sz="2800" dirty="0">
                  <a:sym typeface="Symbol" panose="05050102010706020507" pitchFamily="18" charset="2"/>
                </a:rPr>
                <a:t>ways.</a:t>
              </a:r>
            </a:p>
          </p:txBody>
        </p:sp>
      </p:grpSp>
      <p:sp>
        <p:nvSpPr>
          <p:cNvPr id="31" name="Oval 30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012705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Multiplication/Product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15123" y="1610908"/>
            <a:ext cx="8507204" cy="1771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600" dirty="0"/>
              <a:t>A typical PIN is a sequence of </a:t>
            </a:r>
            <a:r>
              <a:rPr lang="en-US" altLang="en-US" sz="2600" dirty="0">
                <a:solidFill>
                  <a:srgbClr val="C00000"/>
                </a:solidFill>
              </a:rPr>
              <a:t>any four symbols </a:t>
            </a:r>
            <a:r>
              <a:rPr lang="en-US" altLang="en-US" sz="2600" dirty="0"/>
              <a:t>chosen from the </a:t>
            </a:r>
            <a:r>
              <a:rPr lang="en-US" altLang="en-US" sz="2600" dirty="0">
                <a:solidFill>
                  <a:srgbClr val="C00000"/>
                </a:solidFill>
              </a:rPr>
              <a:t>26 letters </a:t>
            </a:r>
            <a:r>
              <a:rPr lang="en-US" altLang="en-US" sz="2600" dirty="0"/>
              <a:t>in the alphabet and the ten digits, with repetition allowed. Examples: CARE, 3387, B32B, and so forth.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600" dirty="0">
                <a:solidFill>
                  <a:srgbClr val="0033CC"/>
                </a:solidFill>
              </a:rPr>
              <a:t>How many different PINs are possible?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2: No. of Personal Identification Numbers (PINs)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67522" y="3480601"/>
            <a:ext cx="3265569" cy="1771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You can think of forming a PIN as a </a:t>
            </a:r>
            <a:r>
              <a:rPr lang="en-US" altLang="en-US" sz="2400" dirty="0">
                <a:solidFill>
                  <a:srgbClr val="C00000"/>
                </a:solidFill>
              </a:rPr>
              <a:t>four-step operation</a:t>
            </a:r>
            <a:r>
              <a:rPr lang="en-US" altLang="en-US" sz="2400" dirty="0"/>
              <a:t> to fill in each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of the four symbols in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sequence.</a:t>
            </a:r>
            <a:endParaRPr lang="en-US" altLang="en-US" sz="200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60" y="3310243"/>
            <a:ext cx="4405176" cy="177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453FE6C6-BB60-4426-BD13-78ECE0392217}"/>
              </a:ext>
            </a:extLst>
          </p:cNvPr>
          <p:cNvSpPr txBox="1">
            <a:spLocks noChangeArrowheads="1"/>
          </p:cNvSpPr>
          <p:nvPr/>
        </p:nvSpPr>
        <p:spPr>
          <a:xfrm>
            <a:off x="1508170" y="5440795"/>
            <a:ext cx="5884077" cy="9568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Hence, by the </a:t>
            </a:r>
            <a:r>
              <a:rPr lang="en-US" altLang="en-US" sz="2400" b="1" dirty="0"/>
              <a:t>multiplication rule</a:t>
            </a:r>
            <a:r>
              <a:rPr lang="en-US" altLang="en-US" sz="2400" dirty="0"/>
              <a:t>, there are: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36</a:t>
            </a:r>
            <a:r>
              <a:rPr lang="en-US" altLang="en-US" sz="2400" dirty="0">
                <a:sym typeface="Symbol" panose="05050102010706020507" pitchFamily="18" charset="2"/>
              </a:rPr>
              <a:t>36</a:t>
            </a:r>
            <a:r>
              <a:rPr lang="en-US" altLang="en-US" sz="2400" dirty="0"/>
              <a:t>36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sz="2400" dirty="0"/>
              <a:t>36 = 36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= </a:t>
            </a:r>
            <a:r>
              <a:rPr lang="en-US" altLang="en-US" sz="2400" b="1" dirty="0">
                <a:solidFill>
                  <a:srgbClr val="0033CC"/>
                </a:solidFill>
              </a:rPr>
              <a:t>1,679,616</a:t>
            </a:r>
            <a:r>
              <a:rPr lang="en-US" altLang="en-US" sz="2400" dirty="0"/>
              <a:t> PINs in all.</a:t>
            </a:r>
          </a:p>
        </p:txBody>
      </p:sp>
    </p:spTree>
    <p:extLst>
      <p:ext uri="{BB962C8B-B14F-4D97-AF65-F5344CB8AC3E}">
        <p14:creationId xmlns:p14="http://schemas.microsoft.com/office/powerpoint/2010/main" val="29490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Multiplication/Product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3: No. of PINs without Repetition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127" y="1516710"/>
            <a:ext cx="79931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 dirty="0"/>
              <a:t>Now, suppose that </a:t>
            </a:r>
            <a:r>
              <a:rPr lang="en-US" altLang="en-US" sz="2600" dirty="0">
                <a:solidFill>
                  <a:srgbClr val="C00000"/>
                </a:solidFill>
              </a:rPr>
              <a:t>repetition is not allowed</a:t>
            </a:r>
            <a:r>
              <a:rPr lang="en-US" altLang="en-US" sz="26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7838" y="1931322"/>
            <a:ext cx="79931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altLang="en-US" sz="2600" dirty="0"/>
              <a:t>How many different PINs are there?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37839" y="2467538"/>
            <a:ext cx="3502204" cy="1354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Step 1: Choose the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Step 2: Choose the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Step 3: Choose the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Step 4: Choose the 4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symbol.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495" y="2470824"/>
            <a:ext cx="1030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ym typeface="Wingdings" panose="05000000000000000000" pitchFamily="2" charset="2"/>
              </a:rPr>
              <a:t>36 ways</a:t>
            </a:r>
            <a:endParaRPr lang="en-SG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779495" y="2774036"/>
            <a:ext cx="1030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ym typeface="Wingdings" panose="05000000000000000000" pitchFamily="2" charset="2"/>
              </a:rPr>
              <a:t>35 ways</a:t>
            </a:r>
            <a:endParaRPr lang="en-SG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3779495" y="3109689"/>
            <a:ext cx="105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ym typeface="Wingdings" panose="05000000000000000000" pitchFamily="2" charset="2"/>
              </a:rPr>
              <a:t>34 ways</a:t>
            </a:r>
            <a:endParaRPr lang="en-SG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779495" y="3435600"/>
            <a:ext cx="105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ym typeface="Wingdings" panose="05000000000000000000" pitchFamily="2" charset="2"/>
              </a:rPr>
              <a:t>33 ways</a:t>
            </a:r>
            <a:endParaRPr lang="en-SG" sz="2000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928998" y="2467537"/>
            <a:ext cx="3935859" cy="1354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Hence, by the </a:t>
            </a:r>
            <a:r>
              <a:rPr lang="en-US" altLang="en-US" sz="2000" b="1" dirty="0"/>
              <a:t>multiplication rule</a:t>
            </a:r>
            <a:r>
              <a:rPr lang="en-US" altLang="en-US" sz="2000" dirty="0"/>
              <a:t>, there are: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36</a:t>
            </a:r>
            <a:r>
              <a:rPr lang="en-US" altLang="en-US" sz="2000" dirty="0">
                <a:sym typeface="Symbol" panose="05050102010706020507" pitchFamily="18" charset="2"/>
              </a:rPr>
              <a:t>35</a:t>
            </a:r>
            <a:r>
              <a:rPr lang="en-US" altLang="en-US" sz="2000" dirty="0"/>
              <a:t>34</a:t>
            </a:r>
            <a:r>
              <a:rPr lang="en-US" altLang="en-US" sz="2000" dirty="0">
                <a:sym typeface="Symbol" panose="05050102010706020507" pitchFamily="18" charset="2"/>
              </a:rPr>
              <a:t></a:t>
            </a:r>
            <a:r>
              <a:rPr lang="en-US" altLang="en-US" sz="2000" dirty="0"/>
              <a:t>33 = </a:t>
            </a:r>
            <a:r>
              <a:rPr lang="en-US" altLang="en-US" sz="2000" b="1" dirty="0">
                <a:solidFill>
                  <a:srgbClr val="0033CC"/>
                </a:solidFill>
              </a:rPr>
              <a:t>1,413,720</a:t>
            </a:r>
            <a:r>
              <a:rPr lang="en-US" altLang="en-US" sz="2000" dirty="0"/>
              <a:t> PINs in all with no repeated symbol.</a:t>
            </a:r>
            <a:endParaRPr lang="en-US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97A43-D8BB-484D-A82A-7C0761C19B8F}"/>
              </a:ext>
            </a:extLst>
          </p:cNvPr>
          <p:cNvSpPr txBox="1"/>
          <p:nvPr/>
        </p:nvSpPr>
        <p:spPr>
          <a:xfrm>
            <a:off x="337838" y="4020604"/>
            <a:ext cx="81775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en-US" altLang="en-US" sz="2600" dirty="0"/>
              <a:t>If all PINs are equally likely, what is the probability that a PIN chosen at random contains no repeated symbols?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EB29E9C0-86E5-4AA9-AE8A-B4E045EBEB4D}"/>
              </a:ext>
            </a:extLst>
          </p:cNvPr>
          <p:cNvSpPr txBox="1">
            <a:spLocks noChangeArrowheads="1"/>
          </p:cNvSpPr>
          <p:nvPr/>
        </p:nvSpPr>
        <p:spPr>
          <a:xfrm>
            <a:off x="439147" y="4908454"/>
            <a:ext cx="5424196" cy="829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33CC"/>
                </a:solidFill>
              </a:rPr>
              <a:t>1,679,616</a:t>
            </a:r>
            <a:r>
              <a:rPr lang="en-US" altLang="en-US" sz="2400" b="1" dirty="0">
                <a:solidFill>
                  <a:srgbClr val="0033CC"/>
                </a:solidFill>
              </a:rPr>
              <a:t> </a:t>
            </a:r>
            <a:r>
              <a:rPr lang="en-US" altLang="en-US" sz="2400" dirty="0"/>
              <a:t>PINS in all.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33CC"/>
                </a:solidFill>
              </a:rPr>
              <a:t>1,413,720</a:t>
            </a:r>
            <a:r>
              <a:rPr lang="en-US" altLang="en-US" sz="2400" dirty="0"/>
              <a:t> PINs with no repeated symbol.</a:t>
            </a:r>
            <a:endParaRPr lang="en-US" altLang="en-US" dirty="0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F7C775A6-105C-4989-A78F-1FFD6C2F916E}"/>
              </a:ext>
            </a:extLst>
          </p:cNvPr>
          <p:cNvSpPr txBox="1">
            <a:spLocks noChangeArrowheads="1"/>
          </p:cNvSpPr>
          <p:nvPr/>
        </p:nvSpPr>
        <p:spPr>
          <a:xfrm>
            <a:off x="439147" y="5796043"/>
            <a:ext cx="5424197" cy="8629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Hence, probability that a PIN chosen at random contains no repeated symbols: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253343-8BE4-4380-B20F-594DC4C75456}"/>
              </a:ext>
            </a:extLst>
          </p:cNvPr>
          <p:cNvGrpSpPr/>
          <p:nvPr/>
        </p:nvGrpSpPr>
        <p:grpSpPr>
          <a:xfrm>
            <a:off x="6012347" y="5561563"/>
            <a:ext cx="2759799" cy="816954"/>
            <a:chOff x="2880736" y="5514560"/>
            <a:chExt cx="2759799" cy="8169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492C68-146A-41E7-9CF0-218DBC0E7EC2}"/>
                </a:ext>
              </a:extLst>
            </p:cNvPr>
            <p:cNvSpPr txBox="1"/>
            <p:nvPr/>
          </p:nvSpPr>
          <p:spPr>
            <a:xfrm>
              <a:off x="2880736" y="5514560"/>
              <a:ext cx="1418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1,413,720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1EEB3F6-FE3B-4D2B-BAAF-74AB883D7659}"/>
                </a:ext>
              </a:extLst>
            </p:cNvPr>
            <p:cNvSpPr txBox="1"/>
            <p:nvPr/>
          </p:nvSpPr>
          <p:spPr>
            <a:xfrm>
              <a:off x="2880736" y="5869849"/>
              <a:ext cx="1418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1,679,616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688446A-34EB-4372-89D3-AB7A1B74C494}"/>
                </a:ext>
              </a:extLst>
            </p:cNvPr>
            <p:cNvCxnSpPr>
              <a:cxnSpLocks/>
            </p:cNvCxnSpPr>
            <p:nvPr/>
          </p:nvCxnSpPr>
          <p:spPr>
            <a:xfrm>
              <a:off x="2899209" y="5919691"/>
              <a:ext cx="1357745" cy="119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539067-8547-4306-8DD4-DF0644E5782F}"/>
                </a:ext>
              </a:extLst>
            </p:cNvPr>
            <p:cNvSpPr txBox="1"/>
            <p:nvPr/>
          </p:nvSpPr>
          <p:spPr>
            <a:xfrm>
              <a:off x="4282789" y="5640937"/>
              <a:ext cx="1357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ym typeface="Symbol" panose="05050102010706020507" pitchFamily="18" charset="2"/>
                </a:rPr>
                <a:t> 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0.8417</a:t>
              </a:r>
              <a:endParaRPr lang="en-SG" sz="2400" b="1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9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" grpId="0"/>
      <p:bldP spid="33" grpId="0"/>
      <p:bldP spid="35" grpId="0"/>
      <p:bldP spid="36" grpId="0"/>
      <p:bldP spid="37" grpId="0" animBg="1"/>
      <p:bldP spid="39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Multiplication/Product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Power set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5123" y="2617572"/>
                <a:ext cx="7398282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en-US" sz="2400" dirty="0"/>
                  <a:t>Let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SG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SG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SG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altLang="en-US" sz="2400" b="0" dirty="0"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altLang="en-US" sz="2400" b="0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altLang="en-US" sz="2400" dirty="0"/>
                  <a:t>A subset of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2400" dirty="0"/>
                  <a:t> is formed by picking or dropping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3" y="2617572"/>
                <a:ext cx="7398282" cy="1277273"/>
              </a:xfrm>
              <a:prstGeom prst="rect">
                <a:avLst/>
              </a:prstGeom>
              <a:blipFill>
                <a:blip r:embed="rId3"/>
                <a:stretch>
                  <a:fillRect l="-1236" t="-3810" b="-95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4E9FD8A-4DB5-400A-A33E-B0A78C512BD5}"/>
              </a:ext>
            </a:extLst>
          </p:cNvPr>
          <p:cNvGrpSpPr/>
          <p:nvPr/>
        </p:nvGrpSpPr>
        <p:grpSpPr>
          <a:xfrm>
            <a:off x="872859" y="1467635"/>
            <a:ext cx="7398282" cy="1098048"/>
            <a:chOff x="730523" y="4598517"/>
            <a:chExt cx="7398282" cy="109256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86A752-5D46-4118-B16E-9F0AD19AA4D4}"/>
                </a:ext>
              </a:extLst>
            </p:cNvPr>
            <p:cNvSpPr/>
            <p:nvPr/>
          </p:nvSpPr>
          <p:spPr>
            <a:xfrm>
              <a:off x="730523" y="4598518"/>
              <a:ext cx="7398282" cy="10925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D0A328B-BD35-4C2A-A952-9272089E03AD}"/>
                </a:ext>
              </a:extLst>
            </p:cNvPr>
            <p:cNvSpPr/>
            <p:nvPr/>
          </p:nvSpPr>
          <p:spPr>
            <a:xfrm>
              <a:off x="730523" y="4598517"/>
              <a:ext cx="7398282" cy="5087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563E64-EEED-40AF-89F6-A3A519F3E637}"/>
                </a:ext>
              </a:extLst>
            </p:cNvPr>
            <p:cNvSpPr txBox="1"/>
            <p:nvPr/>
          </p:nvSpPr>
          <p:spPr>
            <a:xfrm>
              <a:off x="890282" y="4611672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5.2.4 (Sets)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A5499C-0AA9-408D-9215-ED937ADC311E}"/>
                    </a:ext>
                  </a:extLst>
                </p:cNvPr>
                <p:cNvSpPr txBox="1"/>
                <p:nvPr/>
              </p:nvSpPr>
              <p:spPr>
                <a:xfrm>
                  <a:off x="886246" y="5130993"/>
                  <a:ext cx="7242559" cy="536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800" dirty="0"/>
                    <a:t>Suppose </a:t>
                  </a:r>
                  <a14:m>
                    <m:oMath xmlns:m="http://schemas.openxmlformats.org/officeDocument/2006/math"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SG" sz="2800" dirty="0"/>
                    <a:t> is a finite set. Then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SG" sz="2800" dirty="0">
                    <a:sym typeface="Symbol" panose="05050102010706020507" pitchFamily="18" charset="2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A5499C-0AA9-408D-9215-ED937ADC3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246" y="5130993"/>
                  <a:ext cx="7242559" cy="536622"/>
                </a:xfrm>
                <a:prstGeom prst="rect">
                  <a:avLst/>
                </a:prstGeom>
                <a:blipFill>
                  <a:blip r:embed="rId4"/>
                  <a:stretch>
                    <a:fillRect l="-1768" t="-7955" b="-3295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7DF797-C0B8-4D43-B986-AE22113BEBBB}"/>
                  </a:ext>
                </a:extLst>
              </p:cNvPr>
              <p:cNvSpPr txBox="1"/>
              <p:nvPr/>
            </p:nvSpPr>
            <p:spPr>
              <a:xfrm>
                <a:off x="2338157" y="3837222"/>
                <a:ext cx="3922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20725" algn="l"/>
                    <a:tab pos="1347788" algn="l"/>
                    <a:tab pos="1976438" algn="l"/>
                    <a:tab pos="2605088" algn="l"/>
                    <a:tab pos="32321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{ 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7DF797-C0B8-4D43-B986-AE22113B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157" y="3837222"/>
                <a:ext cx="3922098" cy="400110"/>
              </a:xfrm>
              <a:prstGeom prst="rect">
                <a:avLst/>
              </a:prstGeom>
              <a:blipFill>
                <a:blip r:embed="rId5"/>
                <a:stretch>
                  <a:fillRect l="-778" b="-151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7D6025-4783-4189-93A9-EA75786962A2}"/>
              </a:ext>
            </a:extLst>
          </p:cNvPr>
          <p:cNvSpPr txBox="1"/>
          <p:nvPr/>
        </p:nvSpPr>
        <p:spPr>
          <a:xfrm>
            <a:off x="2452048" y="4175776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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C836A-1404-4C82-9A3C-A4F1C0AC94E2}"/>
              </a:ext>
            </a:extLst>
          </p:cNvPr>
          <p:cNvSpPr txBox="1"/>
          <p:nvPr/>
        </p:nvSpPr>
        <p:spPr>
          <a:xfrm>
            <a:off x="3747315" y="4175776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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59F5C-3D03-4C20-924E-ED14450FB1A5}"/>
              </a:ext>
            </a:extLst>
          </p:cNvPr>
          <p:cNvSpPr txBox="1"/>
          <p:nvPr/>
        </p:nvSpPr>
        <p:spPr>
          <a:xfrm>
            <a:off x="5593237" y="4175776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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FB75F-15C9-45BC-BDC5-3AC0BE835248}"/>
              </a:ext>
            </a:extLst>
          </p:cNvPr>
          <p:cNvSpPr txBox="1"/>
          <p:nvPr/>
        </p:nvSpPr>
        <p:spPr>
          <a:xfrm>
            <a:off x="3086079" y="4175776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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5A7A7-649B-4912-AE48-07071D2F73F4}"/>
              </a:ext>
            </a:extLst>
          </p:cNvPr>
          <p:cNvSpPr txBox="1"/>
          <p:nvPr/>
        </p:nvSpPr>
        <p:spPr>
          <a:xfrm>
            <a:off x="4959206" y="4175776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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BAE48-6237-42C7-8C14-6C8D0DC875EC}"/>
              </a:ext>
            </a:extLst>
          </p:cNvPr>
          <p:cNvSpPr txBox="1"/>
          <p:nvPr/>
        </p:nvSpPr>
        <p:spPr>
          <a:xfrm>
            <a:off x="4350953" y="4175776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</a:t>
            </a:r>
            <a:endParaRPr lang="en-SG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2A38DB9-47B8-4D54-BB70-C0DF7D7D8165}"/>
              </a:ext>
            </a:extLst>
          </p:cNvPr>
          <p:cNvSpPr/>
          <p:nvPr/>
        </p:nvSpPr>
        <p:spPr>
          <a:xfrm>
            <a:off x="6303518" y="3971696"/>
            <a:ext cx="416109" cy="26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64DACD-7A76-45FB-B54A-75C31FC9644D}"/>
                  </a:ext>
                </a:extLst>
              </p:cNvPr>
              <p:cNvSpPr txBox="1"/>
              <p:nvPr/>
            </p:nvSpPr>
            <p:spPr>
              <a:xfrm>
                <a:off x="6746892" y="3893750"/>
                <a:ext cx="14457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64DACD-7A76-45FB-B54A-75C31FC9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892" y="3893750"/>
                <a:ext cx="1445763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F14E478-3B66-497A-A5CD-5136D4CE285E}"/>
              </a:ext>
            </a:extLst>
          </p:cNvPr>
          <p:cNvSpPr txBox="1"/>
          <p:nvPr/>
        </p:nvSpPr>
        <p:spPr>
          <a:xfrm>
            <a:off x="567523" y="3837222"/>
            <a:ext cx="149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67A2CE-400A-4266-A987-A000B623BF0D}"/>
                  </a:ext>
                </a:extLst>
              </p:cNvPr>
              <p:cNvSpPr txBox="1"/>
              <p:nvPr/>
            </p:nvSpPr>
            <p:spPr>
              <a:xfrm>
                <a:off x="2338157" y="4627079"/>
                <a:ext cx="3922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20725" algn="l"/>
                    <a:tab pos="1347788" algn="l"/>
                    <a:tab pos="1976438" algn="l"/>
                    <a:tab pos="2605088" algn="l"/>
                    <a:tab pos="32321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{ 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67A2CE-400A-4266-A987-A000B623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157" y="4627079"/>
                <a:ext cx="3922098" cy="400110"/>
              </a:xfrm>
              <a:prstGeom prst="rect">
                <a:avLst/>
              </a:prstGeom>
              <a:blipFill>
                <a:blip r:embed="rId7"/>
                <a:stretch>
                  <a:fillRect l="-778" b="-151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ECAA1B41-1ACE-43A8-A7E0-66D3FAC195DD}"/>
              </a:ext>
            </a:extLst>
          </p:cNvPr>
          <p:cNvSpPr txBox="1"/>
          <p:nvPr/>
        </p:nvSpPr>
        <p:spPr>
          <a:xfrm>
            <a:off x="2452048" y="4965633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 </a:t>
            </a:r>
            <a:endParaRPr lang="en-S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2F472C-07EA-42A2-AD3F-AB6807934418}"/>
              </a:ext>
            </a:extLst>
          </p:cNvPr>
          <p:cNvSpPr txBox="1"/>
          <p:nvPr/>
        </p:nvSpPr>
        <p:spPr>
          <a:xfrm>
            <a:off x="3747315" y="4965633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</a:t>
            </a:r>
            <a:endParaRPr lang="en-S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2281D2-C0ED-408D-9AC0-D2F9320C9606}"/>
              </a:ext>
            </a:extLst>
          </p:cNvPr>
          <p:cNvSpPr txBox="1"/>
          <p:nvPr/>
        </p:nvSpPr>
        <p:spPr>
          <a:xfrm>
            <a:off x="5593237" y="4965633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</a:t>
            </a:r>
            <a:endParaRPr lang="en-SG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F3B095-9B5C-4323-AAFD-B66210704D16}"/>
              </a:ext>
            </a:extLst>
          </p:cNvPr>
          <p:cNvSpPr txBox="1"/>
          <p:nvPr/>
        </p:nvSpPr>
        <p:spPr>
          <a:xfrm>
            <a:off x="3086079" y="4965633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</a:t>
            </a:r>
            <a:endParaRPr lang="en-SG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353B03-C6C0-4F2B-90DC-ACEDD592CFEA}"/>
              </a:ext>
            </a:extLst>
          </p:cNvPr>
          <p:cNvSpPr txBox="1"/>
          <p:nvPr/>
        </p:nvSpPr>
        <p:spPr>
          <a:xfrm>
            <a:off x="4959206" y="4965633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</a:t>
            </a:r>
            <a:endParaRPr lang="en-SG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29129E-2156-4F6D-8E9E-EEB687D8FA80}"/>
              </a:ext>
            </a:extLst>
          </p:cNvPr>
          <p:cNvSpPr txBox="1"/>
          <p:nvPr/>
        </p:nvSpPr>
        <p:spPr>
          <a:xfrm>
            <a:off x="4350953" y="4965633"/>
            <a:ext cx="4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 2" panose="05020102010507070707" pitchFamily="18" charset="2"/>
              </a:rPr>
              <a:t></a:t>
            </a:r>
            <a:endParaRPr lang="en-SG" dirty="0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FC84439-639D-492E-9419-225699700F37}"/>
              </a:ext>
            </a:extLst>
          </p:cNvPr>
          <p:cNvSpPr/>
          <p:nvPr/>
        </p:nvSpPr>
        <p:spPr>
          <a:xfrm>
            <a:off x="6303518" y="4761553"/>
            <a:ext cx="416109" cy="26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F4201D-5DAB-4FD4-BAF3-57896E185018}"/>
                  </a:ext>
                </a:extLst>
              </p:cNvPr>
              <p:cNvSpPr txBox="1"/>
              <p:nvPr/>
            </p:nvSpPr>
            <p:spPr>
              <a:xfrm>
                <a:off x="6746892" y="4683607"/>
                <a:ext cx="14457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F4201D-5DAB-4FD4-BAF3-57896E185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892" y="4683607"/>
                <a:ext cx="144576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2BB047-1F3D-4B68-BEE1-9E407896513A}"/>
                  </a:ext>
                </a:extLst>
              </p:cNvPr>
              <p:cNvSpPr txBox="1"/>
              <p:nvPr/>
            </p:nvSpPr>
            <p:spPr>
              <a:xfrm>
                <a:off x="476756" y="5390364"/>
                <a:ext cx="7607773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Since there are 2 choices (pick or drop) for every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400" dirty="0"/>
                  <a:t> and there are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elements, by the multiplication rule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G" sz="2400" dirty="0">
                    <a:solidFill>
                      <a:srgbClr val="C00000"/>
                    </a:solidFill>
                  </a:rPr>
                  <a:t> ways </a:t>
                </a:r>
                <a:r>
                  <a:rPr lang="en-SG" sz="2400" dirty="0"/>
                  <a:t>of forming a subset.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2BB047-1F3D-4B68-BEE1-9E4078965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6" y="5390364"/>
                <a:ext cx="7607773" cy="1231940"/>
              </a:xfrm>
              <a:prstGeom prst="rect">
                <a:avLst/>
              </a:prstGeom>
              <a:blipFill>
                <a:blip r:embed="rId9"/>
                <a:stretch>
                  <a:fillRect l="-1202" t="-3960" b="-79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  <p:bldP spid="7" grpId="0"/>
      <p:bldP spid="11" grpId="0"/>
      <p:bldP spid="12" grpId="0"/>
      <p:bldP spid="13" grpId="0"/>
      <p:bldP spid="15" grpId="0"/>
      <p:bldP spid="16" grpId="0"/>
      <p:bldP spid="17" grpId="0" animBg="1"/>
      <p:bldP spid="21" grpId="0"/>
      <p:bldP spid="22" grpId="0"/>
      <p:bldP spid="60" grpId="0"/>
      <p:bldP spid="64" grpId="0"/>
      <p:bldP spid="65" grpId="0"/>
      <p:bldP spid="66" grpId="0"/>
      <p:bldP spid="72" grpId="0"/>
      <p:bldP spid="73" grpId="0"/>
      <p:bldP spid="74" grpId="0"/>
      <p:bldP spid="75" grpId="0" animBg="1"/>
      <p:bldP spid="76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When the Multiplication Rule is Difficult/Impossible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756" y="1490619"/>
            <a:ext cx="817705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Example 4:</a:t>
            </a:r>
            <a:r>
              <a:rPr lang="en-US" altLang="en-US" sz="2400" dirty="0"/>
              <a:t> </a:t>
            </a:r>
            <a:r>
              <a:rPr lang="en-US" altLang="en-US" sz="2000" dirty="0"/>
              <a:t>Consider the following problem: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Three officers – a president, a treasurer, and a secretary – are to be chosen from among four people: Ann, Bob, Cyd, and Dan. Suppose that, for various reasons, </a:t>
            </a:r>
            <a:r>
              <a:rPr lang="en-US" altLang="en-US" sz="2400" dirty="0">
                <a:solidFill>
                  <a:srgbClr val="C00000"/>
                </a:solidFill>
              </a:rPr>
              <a:t>Ann cannot be president </a:t>
            </a:r>
            <a:r>
              <a:rPr lang="en-US" altLang="en-US" sz="2400" dirty="0"/>
              <a:t>and either </a:t>
            </a:r>
            <a:r>
              <a:rPr lang="en-US" altLang="en-US" sz="2400" dirty="0">
                <a:solidFill>
                  <a:srgbClr val="C00000"/>
                </a:solidFill>
              </a:rPr>
              <a:t>Cyd or Dan must be secretary</a:t>
            </a:r>
            <a:r>
              <a:rPr lang="en-US" altLang="en-US" sz="2400" dirty="0"/>
              <a:t>. How many ways can the officers be chosen?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2139" y="3941875"/>
            <a:ext cx="7993126" cy="25237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It is natural to try to solve this problem using the multiplication rule. A person might answer as follows: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There are three choices for president (all except Ann), three choices for treasurer (all except the one chosen as president), and two choices for secretary (Cyd or Dan).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Therefore, by the </a:t>
            </a:r>
            <a:r>
              <a:rPr lang="en-US" altLang="en-US" sz="2400" b="1" dirty="0"/>
              <a:t>multiplication rule</a:t>
            </a:r>
            <a:r>
              <a:rPr lang="en-US" altLang="en-US" sz="2400" dirty="0"/>
              <a:t>, 3</a:t>
            </a:r>
            <a:r>
              <a:rPr lang="en-US" altLang="en-US" sz="2400" dirty="0">
                <a:sym typeface="Symbol" panose="05050102010706020507" pitchFamily="18" charset="2"/>
              </a:rPr>
              <a:t>32 = </a:t>
            </a:r>
            <a:r>
              <a:rPr lang="en-US" altLang="en-US" sz="2800" b="1" dirty="0">
                <a:solidFill>
                  <a:srgbClr val="0033CC"/>
                </a:solidFill>
                <a:sym typeface="Symbol" panose="05050102010706020507" pitchFamily="18" charset="2"/>
              </a:rPr>
              <a:t>18</a:t>
            </a:r>
            <a:endParaRPr lang="en-US" altLang="en-US" sz="2800" b="1" dirty="0">
              <a:solidFill>
                <a:srgbClr val="0033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98117" y="3502427"/>
            <a:ext cx="238382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i="1" dirty="0">
                <a:solidFill>
                  <a:srgbClr val="C00000"/>
                </a:solidFill>
              </a:rPr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12358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522139" y="1128447"/>
            <a:ext cx="7993126" cy="42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sz="2800" dirty="0"/>
              <a:t>It is </a:t>
            </a:r>
            <a:r>
              <a:rPr lang="en-US" altLang="en-US" sz="2800" dirty="0">
                <a:solidFill>
                  <a:srgbClr val="C00000"/>
                </a:solidFill>
              </a:rPr>
              <a:t>incorrect</a:t>
            </a:r>
            <a:r>
              <a:rPr lang="en-US" altLang="en-US" sz="2800" dirty="0"/>
              <a:t>. The number of ways to choose the secretary varies </a:t>
            </a:r>
            <a:r>
              <a:rPr lang="en-US" altLang="en-US" sz="2800" dirty="0">
                <a:solidFill>
                  <a:srgbClr val="0033CC"/>
                </a:solidFill>
              </a:rPr>
              <a:t>depending on who is chosen for president and treasurer</a:t>
            </a:r>
            <a:r>
              <a:rPr lang="en-US" altLang="en-US" sz="2800" dirty="0"/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For instance, if Bob is chosen for president and Ann for treasurer, then there are two choices for secretary: Cyd and Dan.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But if Bob is chosen for president and Cyd for treasurer, then there is just one choice for secretary: Dan.</a:t>
            </a:r>
          </a:p>
        </p:txBody>
      </p:sp>
    </p:spTree>
    <p:extLst>
      <p:ext uri="{BB962C8B-B14F-4D97-AF65-F5344CB8AC3E}">
        <p14:creationId xmlns:p14="http://schemas.microsoft.com/office/powerpoint/2010/main" val="146207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522139" y="1128447"/>
            <a:ext cx="79931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sz="2800" dirty="0"/>
              <a:t>The clearest way to see all the possible choices is to construct the possibility tree, as shown below.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865" y="2300574"/>
            <a:ext cx="6173085" cy="4127370"/>
            <a:chOff x="284865" y="2300574"/>
            <a:chExt cx="6173085" cy="4127370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65" y="2300574"/>
              <a:ext cx="6173085" cy="4127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63368" y="6027834"/>
              <a:ext cx="1502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9.2.3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7949" y="3341077"/>
            <a:ext cx="242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How many ways?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57948" y="3902594"/>
            <a:ext cx="147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0033CC"/>
                </a:solidFill>
              </a:rPr>
              <a:t>8</a:t>
            </a:r>
            <a:r>
              <a:rPr lang="en-SG" sz="2800" dirty="0"/>
              <a:t> ways.</a:t>
            </a:r>
          </a:p>
        </p:txBody>
      </p:sp>
    </p:spTree>
    <p:extLst>
      <p:ext uri="{BB962C8B-B14F-4D97-AF65-F5344CB8AC3E}">
        <p14:creationId xmlns:p14="http://schemas.microsoft.com/office/powerpoint/2010/main" val="3965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5: A More Subtle Use of 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756" y="1556607"/>
            <a:ext cx="7993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33CC"/>
                </a:solidFill>
              </a:rPr>
              <a:t>Reorder the steps </a:t>
            </a:r>
            <a:r>
              <a:rPr lang="en-US" sz="2800" dirty="0"/>
              <a:t>for choosing the officers in the previous example so that the total number of ways to choose officers can be computed using the multiplication rule.</a:t>
            </a:r>
            <a:endParaRPr lang="en-US" altLang="en-US" sz="28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6756" y="3513547"/>
            <a:ext cx="4500563" cy="12903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Step 1: Choose the secretary.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Step 2: Choose the president.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Step 3: Choose the treasurer.</a:t>
            </a:r>
          </a:p>
        </p:txBody>
      </p:sp>
      <p:sp>
        <p:nvSpPr>
          <p:cNvPr id="3" name="Line Callout 1 2"/>
          <p:cNvSpPr/>
          <p:nvPr/>
        </p:nvSpPr>
        <p:spPr>
          <a:xfrm>
            <a:off x="5088370" y="3006969"/>
            <a:ext cx="3717414" cy="679084"/>
          </a:xfrm>
          <a:prstGeom prst="borderCallout1">
            <a:avLst>
              <a:gd name="adj1" fmla="val 23929"/>
              <a:gd name="adj2" fmla="val -533"/>
              <a:gd name="adj3" fmla="val 89195"/>
              <a:gd name="adj4" fmla="val -2556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>
                <a:solidFill>
                  <a:schemeClr val="tx1"/>
                </a:solidFill>
              </a:rPr>
              <a:t>2 ways: Either Cyd or Dan.</a:t>
            </a:r>
          </a:p>
        </p:txBody>
      </p:sp>
      <p:sp>
        <p:nvSpPr>
          <p:cNvPr id="31" name="Line Callout 1 30"/>
          <p:cNvSpPr/>
          <p:nvPr/>
        </p:nvSpPr>
        <p:spPr>
          <a:xfrm>
            <a:off x="5424273" y="3845793"/>
            <a:ext cx="3381511" cy="1918905"/>
          </a:xfrm>
          <a:prstGeom prst="borderCallout1">
            <a:avLst>
              <a:gd name="adj1" fmla="val 19108"/>
              <a:gd name="adj2" fmla="val 430"/>
              <a:gd name="adj3" fmla="val 19535"/>
              <a:gd name="adj4" fmla="val -1774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>
                <a:solidFill>
                  <a:schemeClr val="tx1"/>
                </a:solidFill>
              </a:rPr>
              <a:t>2 ways: Neither Ann nor the person chosen in step 1 may be chosen, but either of the other two may.</a:t>
            </a:r>
          </a:p>
        </p:txBody>
      </p:sp>
      <p:sp>
        <p:nvSpPr>
          <p:cNvPr id="33" name="Line Callout 1 32"/>
          <p:cNvSpPr/>
          <p:nvPr/>
        </p:nvSpPr>
        <p:spPr>
          <a:xfrm>
            <a:off x="476756" y="5051048"/>
            <a:ext cx="4438930" cy="1015643"/>
          </a:xfrm>
          <a:prstGeom prst="borderCallout1">
            <a:avLst>
              <a:gd name="adj1" fmla="val -1092"/>
              <a:gd name="adj2" fmla="val 60246"/>
              <a:gd name="adj3" fmla="val -24696"/>
              <a:gd name="adj4" fmla="val 6927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>
                <a:solidFill>
                  <a:schemeClr val="tx1"/>
                </a:solidFill>
              </a:rPr>
              <a:t>2 ways: Either of the 2 persons not chosen in steps 1 and 2 may be chosen.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535576" y="6157247"/>
            <a:ext cx="6344718" cy="5642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total number of ways = 2</a:t>
            </a:r>
            <a:r>
              <a:rPr lang="en-US" altLang="en-US" dirty="0">
                <a:sym typeface="Symbol" panose="05050102010706020507" pitchFamily="18" charset="2"/>
              </a:rPr>
              <a:t> 2 2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8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animBg="1"/>
      <p:bldP spid="31" grpId="0" animBg="1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4BFB07-0848-47B8-A4B0-E0D0A4D1C916}"/>
              </a:ext>
            </a:extLst>
          </p:cNvPr>
          <p:cNvSpPr txBox="1"/>
          <p:nvPr/>
        </p:nvSpPr>
        <p:spPr>
          <a:xfrm>
            <a:off x="476756" y="1171160"/>
            <a:ext cx="799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/>
              <a:t>A possibility tree illustrating this sequence of choices: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E4E787-CDC5-4C63-8C94-606510B9374B}"/>
              </a:ext>
            </a:extLst>
          </p:cNvPr>
          <p:cNvGrpSpPr/>
          <p:nvPr/>
        </p:nvGrpSpPr>
        <p:grpSpPr>
          <a:xfrm>
            <a:off x="663368" y="1751451"/>
            <a:ext cx="4334236" cy="4402015"/>
            <a:chOff x="663368" y="2136898"/>
            <a:chExt cx="3819946" cy="4402015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9F58A76-CC04-46AC-87B6-3FF2D8883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68" y="2136898"/>
              <a:ext cx="3819946" cy="440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43CF49-D034-4F15-9FBB-AB60B636B71B}"/>
                </a:ext>
              </a:extLst>
            </p:cNvPr>
            <p:cNvSpPr txBox="1"/>
            <p:nvPr/>
          </p:nvSpPr>
          <p:spPr>
            <a:xfrm>
              <a:off x="663368" y="6027834"/>
              <a:ext cx="1502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9.2.4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02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23" name="Rounded Rectangle 22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922086" y="2220685"/>
              <a:ext cx="7247642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9.1 Introduction</a:t>
              </a:r>
            </a:p>
          </p:txBody>
        </p:sp>
      </p:grpSp>
      <p:sp>
        <p:nvSpPr>
          <p:cNvPr id="58" name="Oval 57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4474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476756" y="1239538"/>
            <a:ext cx="671652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/>
              <a:t>Given 26 scrabble tiles with letters ‘A’ to ‘Z’,</a:t>
            </a:r>
          </a:p>
          <a:p>
            <a:pPr>
              <a:spcBef>
                <a:spcPts val="600"/>
              </a:spcBef>
            </a:pPr>
            <a:r>
              <a:rPr lang="en-US" altLang="en-US" sz="2800" dirty="0"/>
              <a:t>what is the probability of drawing “</a:t>
            </a:r>
            <a:r>
              <a:rPr lang="en-US" altLang="en-US" sz="2800" dirty="0">
                <a:solidFill>
                  <a:srgbClr val="C00000"/>
                </a:solidFill>
              </a:rPr>
              <a:t>ICANDOIT</a:t>
            </a:r>
            <a:r>
              <a:rPr lang="en-US" altLang="en-US" sz="2800" dirty="0"/>
              <a:t>” if…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70" y="1746303"/>
            <a:ext cx="2190750" cy="1314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7522" y="3060753"/>
            <a:ext cx="662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spcBef>
                <a:spcPts val="600"/>
              </a:spcBef>
              <a:buFont typeface="+mj-lt"/>
              <a:buAutoNum type="alphaLcPeriod"/>
            </a:pPr>
            <a:r>
              <a:rPr lang="en-US" altLang="en-US" sz="2800" dirty="0"/>
              <a:t>you must not return the tile after it is drawn.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7522" y="4208615"/>
            <a:ext cx="66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sz="2800" dirty="0"/>
              <a:t>you must return the tile after it is drawn.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5222" y="3276195"/>
            <a:ext cx="10854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4800" b="1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68803" y="4928539"/>
            <a:ext cx="248775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4800" b="1" dirty="0">
                <a:solidFill>
                  <a:srgbClr val="0033CC"/>
                </a:solidFill>
              </a:rPr>
              <a:t>(1/26)</a:t>
            </a:r>
            <a:r>
              <a:rPr lang="en-SG" sz="4800" b="1" baseline="30000" dirty="0">
                <a:solidFill>
                  <a:srgbClr val="0033CC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/>
          <a:stretch/>
        </p:blipFill>
        <p:spPr>
          <a:xfrm>
            <a:off x="7445649" y="816419"/>
            <a:ext cx="1598100" cy="8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476756" y="1239538"/>
            <a:ext cx="67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8814" y="2087266"/>
            <a:ext cx="7832210" cy="170816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Principle of Product (or the Multiplication Principle)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If there are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ways of doing something and </a:t>
            </a:r>
            <a:r>
              <a:rPr lang="en-US" altLang="en-US" sz="2400" i="1" dirty="0"/>
              <a:t>n</a:t>
            </a:r>
            <a:r>
              <a:rPr lang="en-US" altLang="en-US" sz="2400" dirty="0"/>
              <a:t> ways of doing another thing, then there are </a:t>
            </a:r>
            <a:r>
              <a:rPr lang="en-US" altLang="en-US" sz="2400" i="1" dirty="0" err="1"/>
              <a:t>mn</a:t>
            </a:r>
            <a:r>
              <a:rPr lang="en-US" altLang="en-US" sz="2400" dirty="0"/>
              <a:t> ways of performing both actions.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56050-FC5C-489D-9B42-B4F28B0CA9FD}"/>
              </a:ext>
            </a:extLst>
          </p:cNvPr>
          <p:cNvSpPr txBox="1"/>
          <p:nvPr/>
        </p:nvSpPr>
        <p:spPr>
          <a:xfrm>
            <a:off x="924514" y="4220994"/>
            <a:ext cx="7832209" cy="170816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Principle of Sum (or the Addition Principle)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If we have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ways of doing something and </a:t>
            </a:r>
            <a:r>
              <a:rPr lang="en-US" altLang="en-US" sz="2400" i="1" dirty="0"/>
              <a:t>n</a:t>
            </a:r>
            <a:r>
              <a:rPr lang="en-US" altLang="en-US" sz="2400" dirty="0"/>
              <a:t> ways of doing another thing and we cannot do both at the same time, then there are </a:t>
            </a:r>
            <a:r>
              <a:rPr lang="en-US" altLang="en-US" sz="2400" i="1" dirty="0" err="1"/>
              <a:t>m</a:t>
            </a:r>
            <a:r>
              <a:rPr lang="en-US" altLang="en-US" sz="2400" dirty="0" err="1"/>
              <a:t>+</a:t>
            </a:r>
            <a:r>
              <a:rPr lang="en-US" altLang="en-US" sz="2400" i="1" dirty="0" err="1"/>
              <a:t>n</a:t>
            </a:r>
            <a:r>
              <a:rPr lang="en-US" altLang="en-US" sz="2400" dirty="0"/>
              <a:t> ways to choose one of these actions.</a:t>
            </a:r>
          </a:p>
        </p:txBody>
      </p:sp>
    </p:spTree>
    <p:extLst>
      <p:ext uri="{BB962C8B-B14F-4D97-AF65-F5344CB8AC3E}">
        <p14:creationId xmlns:p14="http://schemas.microsoft.com/office/powerpoint/2010/main" val="403473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561784"/>
            <a:ext cx="8227629" cy="1497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 </a:t>
            </a:r>
            <a:r>
              <a:rPr lang="en-US" altLang="en-US" b="1" dirty="0"/>
              <a:t>permutation </a:t>
            </a:r>
            <a:r>
              <a:rPr lang="en-US" altLang="en-US" dirty="0"/>
              <a:t>of a set of objects is an ordering of the objects in a row. For example, the set of elements </a:t>
            </a:r>
            <a:r>
              <a:rPr lang="en-US" altLang="en-US" i="1" dirty="0"/>
              <a:t>a</a:t>
            </a:r>
            <a:r>
              <a:rPr lang="en-US" altLang="en-US" dirty="0"/>
              <a:t>,</a:t>
            </a:r>
            <a:r>
              <a:rPr lang="en-US" altLang="en-US" i="1" dirty="0"/>
              <a:t> b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c </a:t>
            </a:r>
            <a:r>
              <a:rPr lang="en-US" altLang="en-US" dirty="0"/>
              <a:t>has six permutations.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0916" y="3023681"/>
            <a:ext cx="490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725" algn="l"/>
                <a:tab pos="1441450" algn="l"/>
                <a:tab pos="2144713" algn="l"/>
                <a:tab pos="2867025" algn="l"/>
                <a:tab pos="3675063" algn="l"/>
              </a:tabLst>
            </a:pPr>
            <a:r>
              <a:rPr lang="en-SG" sz="2800" i="1" dirty="0"/>
              <a:t>abc	acb	cba	bac	bca	cab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76755" y="4007144"/>
            <a:ext cx="8227629" cy="1028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In general, given a set of </a:t>
            </a:r>
            <a:r>
              <a:rPr lang="en-US" altLang="en-US" i="1" dirty="0"/>
              <a:t>n</a:t>
            </a:r>
            <a:r>
              <a:rPr lang="en-US" altLang="en-US" dirty="0"/>
              <a:t> objects, how many permutations does the set have? </a:t>
            </a:r>
          </a:p>
        </p:txBody>
      </p:sp>
    </p:spTree>
    <p:extLst>
      <p:ext uri="{BB962C8B-B14F-4D97-AF65-F5344CB8AC3E}">
        <p14:creationId xmlns:p14="http://schemas.microsoft.com/office/powerpoint/2010/main" val="89731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561784"/>
            <a:ext cx="8227629" cy="74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Imagine forming a permutation as an </a:t>
            </a:r>
            <a:r>
              <a:rPr lang="en-US" altLang="en-US" i="1" dirty="0"/>
              <a:t>n</a:t>
            </a:r>
            <a:r>
              <a:rPr lang="en-US" altLang="en-US" dirty="0"/>
              <a:t>-step operation: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729643" y="2361897"/>
            <a:ext cx="5741780" cy="23507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1: Choose an element to write first.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2: Choose an element to write second.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3: Choose an element to write third.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	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</a:t>
            </a:r>
            <a:r>
              <a:rPr lang="en-US" altLang="en-US" sz="2400" i="1" dirty="0"/>
              <a:t>n</a:t>
            </a:r>
            <a:r>
              <a:rPr lang="en-US" altLang="en-US" sz="2400" dirty="0"/>
              <a:t>: Choose an element to write </a:t>
            </a:r>
            <a:r>
              <a:rPr lang="en-US" altLang="en-US" sz="2400" i="1" dirty="0"/>
              <a:t>n</a:t>
            </a:r>
            <a:r>
              <a:rPr lang="en-US" altLang="en-US" sz="2400" dirty="0"/>
              <a:t>th.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90662" y="2361897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</a:t>
            </a:r>
            <a:r>
              <a:rPr lang="en-SG" sz="2400" i="1" dirty="0">
                <a:sym typeface="Wingdings" panose="05000000000000000000" pitchFamily="2" charset="2"/>
              </a:rPr>
              <a:t>n</a:t>
            </a:r>
            <a:r>
              <a:rPr lang="en-SG" sz="2400" dirty="0">
                <a:sym typeface="Wingdings" panose="05000000000000000000" pitchFamily="2" charset="2"/>
              </a:rPr>
              <a:t> ways</a:t>
            </a:r>
            <a:endParaRPr lang="en-SG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390662" y="2844233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</a:t>
            </a:r>
            <a:r>
              <a:rPr lang="en-SG" sz="2400" i="1" dirty="0">
                <a:sym typeface="Wingdings" panose="05000000000000000000" pitchFamily="2" charset="2"/>
              </a:rPr>
              <a:t>n</a:t>
            </a:r>
            <a:r>
              <a:rPr lang="en-SG" sz="2400" dirty="0">
                <a:sym typeface="Wingdings" panose="05000000000000000000" pitchFamily="2" charset="2"/>
              </a:rPr>
              <a:t> – 1 ways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90662" y="3306454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</a:t>
            </a:r>
            <a:r>
              <a:rPr lang="en-SG" sz="2400" i="1" dirty="0">
                <a:sym typeface="Wingdings" panose="05000000000000000000" pitchFamily="2" charset="2"/>
              </a:rPr>
              <a:t> n</a:t>
            </a:r>
            <a:r>
              <a:rPr lang="en-SG" sz="2400" dirty="0">
                <a:sym typeface="Wingdings" panose="05000000000000000000" pitchFamily="2" charset="2"/>
              </a:rPr>
              <a:t> – 2 ways</a:t>
            </a:r>
            <a:endParaRPr lang="en-SG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390662" y="4125853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1 way</a:t>
            </a:r>
            <a:endParaRPr lang="en-SG" sz="2400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67523" y="4847907"/>
            <a:ext cx="8227629" cy="149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/>
              <a:t>multiplication rule</a:t>
            </a:r>
            <a:r>
              <a:rPr lang="en-US" altLang="en-US" dirty="0"/>
              <a:t>, there are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441450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(</a:t>
            </a:r>
            <a:r>
              <a:rPr lang="en-US" altLang="en-US" i="1" dirty="0"/>
              <a:t>n</a:t>
            </a:r>
            <a:r>
              <a:rPr lang="en-US" altLang="en-US" dirty="0"/>
              <a:t> – 1)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 – 2)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…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1 = </a:t>
            </a:r>
            <a:r>
              <a:rPr lang="en-US" altLang="en-US" b="1" i="1" dirty="0">
                <a:solidFill>
                  <a:srgbClr val="0033CC"/>
                </a:solidFill>
              </a:rPr>
              <a:t>n</a:t>
            </a:r>
            <a:r>
              <a:rPr lang="en-US" altLang="en-US" b="1" dirty="0">
                <a:solidFill>
                  <a:srgbClr val="0033CC"/>
                </a:solidFill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441450" algn="l"/>
              </a:tabLst>
            </a:pPr>
            <a:r>
              <a:rPr lang="en-US" altLang="en-US" dirty="0"/>
              <a:t>ways to perform the entire operation.</a:t>
            </a:r>
          </a:p>
        </p:txBody>
      </p:sp>
    </p:spTree>
    <p:extLst>
      <p:ext uri="{BB962C8B-B14F-4D97-AF65-F5344CB8AC3E}">
        <p14:creationId xmlns:p14="http://schemas.microsoft.com/office/powerpoint/2010/main" val="15168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3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4702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24356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299794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5" name="Group 34"/>
          <p:cNvGrpSpPr/>
          <p:nvPr/>
        </p:nvGrpSpPr>
        <p:grpSpPr>
          <a:xfrm>
            <a:off x="887124" y="1553850"/>
            <a:ext cx="7398282" cy="1588503"/>
            <a:chOff x="730523" y="4598517"/>
            <a:chExt cx="7398282" cy="1588503"/>
          </a:xfrm>
        </p:grpSpPr>
        <p:sp>
          <p:nvSpPr>
            <p:cNvPr id="36" name="Rectangle 35"/>
            <p:cNvSpPr/>
            <p:nvPr/>
          </p:nvSpPr>
          <p:spPr>
            <a:xfrm>
              <a:off x="730523" y="4598518"/>
              <a:ext cx="7398282" cy="15885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9.2.2 Permutations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5941" y="5218733"/>
              <a:ext cx="67194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The number of permutations of a set with </a:t>
              </a:r>
              <a:r>
                <a:rPr lang="en-SG" sz="2800" i="1" dirty="0"/>
                <a:t>n</a:t>
              </a:r>
              <a:r>
                <a:rPr lang="en-SG" sz="2800" dirty="0"/>
                <a:t> (</a:t>
              </a:r>
              <a:r>
                <a:rPr lang="en-SG" sz="2800" i="1" dirty="0"/>
                <a:t>n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</a:t>
              </a:r>
              <a:r>
                <a:rPr lang="en-SG" sz="2800" dirty="0"/>
                <a:t> 1) elements is </a:t>
              </a:r>
              <a:r>
                <a:rPr lang="en-SG" sz="2800" b="1" i="1" dirty="0">
                  <a:solidFill>
                    <a:srgbClr val="0033CC"/>
                  </a:solidFill>
                </a:rPr>
                <a:t>n</a:t>
              </a:r>
              <a:r>
                <a:rPr lang="en-SG" sz="2800" b="1" dirty="0">
                  <a:solidFill>
                    <a:srgbClr val="0033CC"/>
                  </a:solidFill>
                </a:rPr>
                <a:t>! </a:t>
              </a:r>
              <a:endParaRPr lang="en-SG" sz="2800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0" y="492499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2409" y="4742536"/>
            <a:ext cx="8010938" cy="1488629"/>
            <a:chOff x="562409" y="4742536"/>
            <a:chExt cx="8010938" cy="14886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09" y="4742536"/>
              <a:ext cx="1191491" cy="119149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74694" y="5215502"/>
              <a:ext cx="68986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0! is defined to be 1.</a:t>
              </a:r>
            </a:p>
            <a:p>
              <a:r>
                <a:rPr lang="en-US" sz="1600" dirty="0"/>
                <a:t>(See </a:t>
              </a:r>
              <a:r>
                <a:rPr lang="en-US" sz="1600" dirty="0">
                  <a:hlinkClick r:id="rId4"/>
                </a:rPr>
                <a:t>https://www.khanacademy.org/math/precalculus/x9e81a4f98389efdf:prob-comb/x9e81a4f98389efdf:combinatorics-precalc/v/zero-factorial-or-0</a:t>
              </a:r>
              <a:r>
                <a:rPr lang="en-US" sz="1600" dirty="0"/>
                <a:t>) </a:t>
              </a:r>
            </a:p>
          </p:txBody>
        </p:sp>
      </p:grpSp>
      <p:sp>
        <p:nvSpPr>
          <p:cNvPr id="29" name="Slide Number Placeholder 18">
            <a:extLst>
              <a:ext uri="{FF2B5EF4-FFF2-40B4-BE49-F238E27FC236}">
                <a16:creationId xmlns:a16="http://schemas.microsoft.com/office/drawing/2014/main" id="{29D6139B-DEAD-40AA-A3DD-C365EA91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751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466280"/>
            <a:ext cx="8227629" cy="1022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sz="2400" dirty="0"/>
              <a:t>How many ways can the letters in the word </a:t>
            </a:r>
            <a:r>
              <a:rPr lang="en-US" altLang="en-US" sz="2400" i="1" dirty="0"/>
              <a:t>COMPUTER</a:t>
            </a:r>
            <a:r>
              <a:rPr lang="en-US" altLang="en-US" sz="2400" dirty="0"/>
              <a:t> be arranged in a row?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6 – Permutations of the Letters in a Word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1236653" y="2261977"/>
            <a:ext cx="7278696" cy="877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All the eight letters in the word </a:t>
            </a:r>
            <a:r>
              <a:rPr lang="en-US" altLang="en-US" sz="2400" i="1" dirty="0"/>
              <a:t>COMPUTER</a:t>
            </a:r>
            <a:r>
              <a:rPr lang="en-US" altLang="en-US" sz="2400" dirty="0"/>
              <a:t> are distinct. Hence, </a:t>
            </a:r>
            <a:r>
              <a:rPr lang="en-US" altLang="en-US" sz="2400" b="1" dirty="0">
                <a:solidFill>
                  <a:srgbClr val="0033CC"/>
                </a:solidFill>
              </a:rPr>
              <a:t>8! </a:t>
            </a:r>
            <a:r>
              <a:rPr lang="en-US" altLang="en-US" sz="2400" dirty="0"/>
              <a:t>= </a:t>
            </a:r>
            <a:r>
              <a:rPr lang="en-US" altLang="en-US" sz="2400" b="1" dirty="0">
                <a:solidFill>
                  <a:srgbClr val="0033CC"/>
                </a:solidFill>
              </a:rPr>
              <a:t>40320</a:t>
            </a:r>
            <a:r>
              <a:rPr lang="en-US" altLang="en-US" sz="2400" dirty="0"/>
              <a:t>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6755" y="3192864"/>
            <a:ext cx="8227629" cy="1222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sz="2400" dirty="0"/>
              <a:t>How many ways can the letters in the word </a:t>
            </a:r>
            <a:r>
              <a:rPr lang="en-US" sz="2400" i="1" dirty="0"/>
              <a:t>COMPUTER </a:t>
            </a:r>
            <a:r>
              <a:rPr lang="en-US" sz="2400" dirty="0"/>
              <a:t>be arranged if the letters </a:t>
            </a:r>
            <a:r>
              <a:rPr lang="en-US" sz="2400" i="1" dirty="0"/>
              <a:t>CO </a:t>
            </a:r>
            <a:r>
              <a:rPr lang="en-US" sz="2400" dirty="0"/>
              <a:t>must remain next to each other (in order) as a unit</a:t>
            </a:r>
            <a:r>
              <a:rPr lang="en-US" altLang="en-US" sz="2400" dirty="0"/>
              <a:t>? 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3650284" y="4115395"/>
            <a:ext cx="1843432" cy="4737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33CC"/>
                </a:solidFill>
              </a:rPr>
              <a:t>7! </a:t>
            </a:r>
            <a:r>
              <a:rPr lang="en-US" altLang="en-US" sz="2400" dirty="0"/>
              <a:t>= </a:t>
            </a:r>
            <a:r>
              <a:rPr lang="en-US" altLang="en-US" sz="2400" b="1" dirty="0">
                <a:solidFill>
                  <a:srgbClr val="0033CC"/>
                </a:solidFill>
              </a:rPr>
              <a:t>5040</a:t>
            </a:r>
            <a:r>
              <a:rPr lang="en-US" altLang="en-US" sz="24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0765C75-005C-46BE-A02E-309418D6BBCA}"/>
              </a:ext>
            </a:extLst>
          </p:cNvPr>
          <p:cNvSpPr txBox="1">
            <a:spLocks noChangeArrowheads="1"/>
          </p:cNvSpPr>
          <p:nvPr/>
        </p:nvSpPr>
        <p:spPr>
          <a:xfrm>
            <a:off x="476755" y="4702373"/>
            <a:ext cx="8227629" cy="1301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3"/>
            </a:pPr>
            <a:r>
              <a:rPr lang="en-US" sz="2400" dirty="0"/>
              <a:t>If letters of the word </a:t>
            </a:r>
            <a:r>
              <a:rPr lang="en-US" sz="2400" i="1" dirty="0"/>
              <a:t>COMPUTER </a:t>
            </a:r>
            <a:r>
              <a:rPr lang="en-US" sz="2400" dirty="0"/>
              <a:t>are randomly arranged in a row, what is the probability that the letters </a:t>
            </a:r>
            <a:r>
              <a:rPr lang="en-US" sz="2400" i="1" dirty="0"/>
              <a:t>CO </a:t>
            </a:r>
            <a:r>
              <a:rPr lang="en-US" sz="2400" dirty="0"/>
              <a:t>remain next to each other (in order) as a unit</a:t>
            </a:r>
            <a:r>
              <a:rPr lang="en-US" altLang="en-US" sz="24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1B9BA-0D7E-48AD-8C35-A0EEFE3F198D}"/>
                  </a:ext>
                </a:extLst>
              </p:cNvPr>
              <p:cNvSpPr txBox="1"/>
              <p:nvPr/>
            </p:nvSpPr>
            <p:spPr>
              <a:xfrm>
                <a:off x="5727777" y="5638254"/>
                <a:ext cx="1460346" cy="6938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SG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SG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SG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SG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SG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1B9BA-0D7E-48AD-8C35-A0EEFE3F1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777" y="5638254"/>
                <a:ext cx="1460346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500184"/>
            <a:ext cx="8227629" cy="1023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Given the set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}, there are six ways to select two letters from the set and write them in order.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60916" y="2432773"/>
            <a:ext cx="490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725" algn="l"/>
                <a:tab pos="1441450" algn="l"/>
                <a:tab pos="2144713" algn="l"/>
                <a:tab pos="2867025" algn="l"/>
                <a:tab pos="3675063" algn="l"/>
              </a:tabLst>
            </a:pPr>
            <a:r>
              <a:rPr lang="en-SG" sz="2800" i="1" dirty="0"/>
              <a:t>ab	ac	ba	bc	ca	cb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3034725"/>
            <a:ext cx="8227629" cy="1028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Each such ordering of two elements of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 is called a </a:t>
            </a:r>
            <a:r>
              <a:rPr lang="en-US" altLang="en-US" b="1" dirty="0">
                <a:solidFill>
                  <a:srgbClr val="0033CC"/>
                </a:solidFill>
              </a:rPr>
              <a:t>2-</a:t>
            </a:r>
            <a:r>
              <a:rPr lang="en-US" altLang="en-US" b="1" i="1" dirty="0">
                <a:solidFill>
                  <a:srgbClr val="0033CC"/>
                </a:solidFill>
              </a:rPr>
              <a:t>permutation</a:t>
            </a:r>
            <a:r>
              <a:rPr lang="en-US" altLang="en-US" dirty="0"/>
              <a:t> of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}?.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018228" y="4127450"/>
            <a:ext cx="7176411" cy="2165127"/>
            <a:chOff x="993228" y="4598517"/>
            <a:chExt cx="7176411" cy="2165127"/>
          </a:xfrm>
        </p:grpSpPr>
        <p:sp>
          <p:nvSpPr>
            <p:cNvPr id="33" name="Rectangle 32"/>
            <p:cNvSpPr/>
            <p:nvPr/>
          </p:nvSpPr>
          <p:spPr>
            <a:xfrm>
              <a:off x="993228" y="4598517"/>
              <a:ext cx="7176411" cy="21239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9374" y="5193984"/>
              <a:ext cx="69253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An </a:t>
              </a:r>
              <a:r>
                <a:rPr lang="en-SG" sz="2400" b="1" i="1" dirty="0"/>
                <a:t>r</a:t>
              </a:r>
              <a:r>
                <a:rPr lang="en-SG" sz="2400" b="1" dirty="0"/>
                <a:t>-permutation</a:t>
              </a:r>
              <a:r>
                <a:rPr lang="en-SG" sz="2400" dirty="0"/>
                <a:t> of a set of </a:t>
              </a:r>
              <a:r>
                <a:rPr lang="en-SG" sz="2400" b="1" i="1" dirty="0"/>
                <a:t>n</a:t>
              </a:r>
              <a:r>
                <a:rPr lang="en-SG" sz="2400" b="1" dirty="0"/>
                <a:t> elements </a:t>
              </a:r>
              <a:r>
                <a:rPr lang="en-SG" sz="2400" dirty="0"/>
                <a:t>is an ordered selection of </a:t>
              </a:r>
              <a:r>
                <a:rPr lang="en-SG" sz="2400" i="1" dirty="0"/>
                <a:t>r</a:t>
              </a:r>
              <a:r>
                <a:rPr lang="en-SG" sz="2400" dirty="0"/>
                <a:t> elements taken from the set.</a:t>
              </a:r>
            </a:p>
            <a:p>
              <a:r>
                <a:rPr lang="en-SG" sz="2400" dirty="0"/>
                <a:t>The number of </a:t>
              </a:r>
              <a:r>
                <a:rPr lang="en-SG" sz="2400" i="1" dirty="0"/>
                <a:t>r</a:t>
              </a:r>
              <a:r>
                <a:rPr lang="en-SG" sz="2400" dirty="0"/>
                <a:t>-permutations of a set of </a:t>
              </a:r>
              <a:r>
                <a:rPr lang="en-SG" sz="2400" i="1" dirty="0"/>
                <a:t>n</a:t>
              </a:r>
              <a:r>
                <a:rPr lang="en-SG" sz="2400" dirty="0"/>
                <a:t> elements is denoted </a:t>
              </a:r>
              <a:r>
                <a:rPr lang="en-SG" sz="2400" b="1" i="1" dirty="0"/>
                <a:t>P</a:t>
              </a:r>
              <a:r>
                <a:rPr lang="en-SG" sz="2400" b="1" dirty="0"/>
                <a:t>(</a:t>
              </a:r>
              <a:r>
                <a:rPr lang="en-SG" sz="2400" b="1" i="1" dirty="0"/>
                <a:t>n</a:t>
              </a:r>
              <a:r>
                <a:rPr lang="en-SG" sz="2400" b="1" dirty="0"/>
                <a:t>, </a:t>
              </a:r>
              <a:r>
                <a:rPr lang="en-SG" sz="2400" b="1" i="1" dirty="0"/>
                <a:t>r</a:t>
              </a:r>
              <a:r>
                <a:rPr lang="en-SG" sz="2400" b="1" dirty="0"/>
                <a:t>)</a:t>
              </a:r>
              <a:r>
                <a:rPr lang="en-SG" sz="2400" dirty="0"/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55365" y="6072298"/>
                <a:ext cx="3675302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Other notations: </a:t>
                </a:r>
                <a:r>
                  <a:rPr lang="en-US" sz="2400" i="1" baseline="-25000" dirty="0" err="1"/>
                  <a:t>n</a:t>
                </a:r>
                <a:r>
                  <a:rPr lang="en-US" sz="2400" i="1" dirty="0" err="1"/>
                  <a:t>P</a:t>
                </a:r>
                <a:r>
                  <a:rPr lang="en-US" sz="2400" i="1" baseline="-25000" dirty="0" err="1"/>
                  <a:t>r</a:t>
                </a:r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2400" i="1" baseline="-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365" y="6072298"/>
                <a:ext cx="3675302" cy="461665"/>
              </a:xfrm>
              <a:prstGeom prst="rect">
                <a:avLst/>
              </a:prstGeom>
              <a:blipFill>
                <a:blip r:embed="rId3"/>
                <a:stretch>
                  <a:fillRect l="-2314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0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8" name="Group 7"/>
          <p:cNvGrpSpPr/>
          <p:nvPr/>
        </p:nvGrpSpPr>
        <p:grpSpPr>
          <a:xfrm>
            <a:off x="796357" y="1119528"/>
            <a:ext cx="7398282" cy="3922361"/>
            <a:chOff x="796357" y="1119528"/>
            <a:chExt cx="7398282" cy="3922361"/>
          </a:xfrm>
        </p:grpSpPr>
        <p:grpSp>
          <p:nvGrpSpPr>
            <p:cNvPr id="37" name="Group 36"/>
            <p:cNvGrpSpPr/>
            <p:nvPr/>
          </p:nvGrpSpPr>
          <p:grpSpPr>
            <a:xfrm>
              <a:off x="796357" y="1119528"/>
              <a:ext cx="7398282" cy="3922361"/>
              <a:chOff x="730523" y="4598517"/>
              <a:chExt cx="7398282" cy="392236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0523" y="4598518"/>
                <a:ext cx="7398282" cy="39223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0523" y="4598517"/>
                <a:ext cx="7398282" cy="57309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8473" y="4645644"/>
                <a:ext cx="7078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bg1"/>
                    </a:solidFill>
                  </a:rPr>
                  <a:t>Theorem 9.2.3 </a:t>
                </a:r>
                <a:r>
                  <a:rPr lang="en-SG" sz="2400" i="1" dirty="0">
                    <a:solidFill>
                      <a:schemeClr val="bg1"/>
                    </a:solidFill>
                  </a:rPr>
                  <a:t>r</a:t>
                </a:r>
                <a:r>
                  <a:rPr lang="en-SG" sz="2400" dirty="0">
                    <a:solidFill>
                      <a:schemeClr val="bg1"/>
                    </a:solidFill>
                  </a:rPr>
                  <a:t>-permutations from a set of </a:t>
                </a:r>
                <a:r>
                  <a:rPr lang="en-SG" sz="2400" i="1" dirty="0">
                    <a:solidFill>
                      <a:schemeClr val="bg1"/>
                    </a:solidFill>
                  </a:rPr>
                  <a:t>n</a:t>
                </a:r>
                <a:r>
                  <a:rPr lang="en-SG" sz="2400" dirty="0">
                    <a:solidFill>
                      <a:schemeClr val="bg1"/>
                    </a:solidFill>
                  </a:rPr>
                  <a:t> elements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95941" y="5218733"/>
                <a:ext cx="7242559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If </a:t>
                </a:r>
                <a:r>
                  <a:rPr lang="en-SG" sz="2800" i="1" dirty="0"/>
                  <a:t>n</a:t>
                </a:r>
                <a:r>
                  <a:rPr lang="en-SG" sz="2800" dirty="0"/>
                  <a:t> and </a:t>
                </a:r>
                <a:r>
                  <a:rPr lang="en-SG" sz="2800" i="1" dirty="0"/>
                  <a:t>r</a:t>
                </a:r>
                <a:r>
                  <a:rPr lang="en-SG" sz="2800" dirty="0"/>
                  <a:t> are integers and 1 </a:t>
                </a:r>
                <a:r>
                  <a:rPr lang="en-SG" sz="2800" dirty="0">
                    <a:sym typeface="Symbol" panose="05050102010706020507" pitchFamily="18" charset="2"/>
                  </a:rPr>
                  <a:t>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 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, then the number of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-permutations of a set of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elements is given by the formula</a:t>
                </a:r>
              </a:p>
              <a:p>
                <a:pPr>
                  <a:tabLst>
                    <a:tab pos="352425" algn="l"/>
                    <a:tab pos="5732463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	</a:t>
                </a:r>
                <a:r>
                  <a:rPr lang="en-SG" sz="2800" i="1" dirty="0"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,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) =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1)(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2) … 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 + 1) 	</a:t>
                </a:r>
                <a:r>
                  <a:rPr lang="en-SG" sz="20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first version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or, equivalently,</a:t>
                </a:r>
              </a:p>
              <a:p>
                <a:pPr>
                  <a:spcAft>
                    <a:spcPts val="600"/>
                  </a:spcAft>
                  <a:tabLst>
                    <a:tab pos="352425" algn="l"/>
                    <a:tab pos="2338388" algn="l"/>
                    <a:tab pos="5381625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		</a:t>
                </a:r>
                <a:r>
                  <a:rPr lang="en-SG" sz="2800" i="1" dirty="0"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,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) =	</a:t>
                </a:r>
                <a:r>
                  <a:rPr lang="en-SG" sz="20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second version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84910" y="3951247"/>
              <a:ext cx="1206921" cy="954107"/>
              <a:chOff x="4484910" y="3951247"/>
              <a:chExt cx="1206921" cy="95410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484910" y="3951247"/>
                <a:ext cx="120692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!</a:t>
                </a:r>
              </a:p>
              <a:p>
                <a:pPr algn="ctr"/>
                <a:r>
                  <a:rPr lang="en-SG" sz="2800" dirty="0"/>
                  <a:t>(</a:t>
                </a:r>
                <a:r>
                  <a:rPr lang="en-SG" sz="2800" i="1" dirty="0"/>
                  <a:t>n</a:t>
                </a:r>
                <a:r>
                  <a:rPr lang="en-SG" sz="2800" dirty="0"/>
                  <a:t> – </a:t>
                </a:r>
                <a:r>
                  <a:rPr lang="en-SG" sz="2800" i="1" dirty="0"/>
                  <a:t>r</a:t>
                </a:r>
                <a:r>
                  <a:rPr lang="en-SG" sz="2800" dirty="0"/>
                  <a:t>)!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50548" y="4393948"/>
                <a:ext cx="1038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1091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76755" y="1581757"/>
            <a:ext cx="8227629" cy="1022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Evaluate </a:t>
            </a:r>
            <a:r>
              <a:rPr lang="en-US" altLang="en-US" i="1" dirty="0"/>
              <a:t>P</a:t>
            </a:r>
            <a:r>
              <a:rPr lang="en-US" altLang="en-US" dirty="0"/>
              <a:t>(5, 2).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6755" y="2923293"/>
            <a:ext cx="8227629" cy="92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dirty="0"/>
              <a:t>How many 4-permutations are there of a set of seven objects? 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123938" y="2178611"/>
            <a:ext cx="5334012" cy="530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i="1" dirty="0"/>
              <a:t>P</a:t>
            </a:r>
            <a:r>
              <a:rPr lang="en-US" altLang="en-US" dirty="0"/>
              <a:t>(5, 2) = 5! / (5 – 2)! = 5 </a:t>
            </a:r>
            <a:r>
              <a:rPr lang="en-US" altLang="en-US" dirty="0">
                <a:sym typeface="Symbol" panose="05050102010706020507" pitchFamily="18" charset="2"/>
              </a:rPr>
              <a:t> 4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20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123938" y="3849950"/>
            <a:ext cx="6715962" cy="530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i="1" dirty="0"/>
              <a:t>P</a:t>
            </a:r>
            <a:r>
              <a:rPr lang="en-US" altLang="en-US" dirty="0"/>
              <a:t>(7, 4) = 7! / (7 – 4)! = 7 </a:t>
            </a:r>
            <a:r>
              <a:rPr lang="en-US" altLang="en-US" dirty="0">
                <a:sym typeface="Symbol" panose="05050102010706020507" pitchFamily="18" charset="2"/>
              </a:rPr>
              <a:t> 6  5  4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840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76755" y="4546724"/>
            <a:ext cx="8227629" cy="92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3"/>
            </a:pPr>
            <a:r>
              <a:rPr lang="en-US" altLang="en-US" dirty="0"/>
              <a:t>How many 5-permutations are there of a set of five objects? 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1123938" y="5531061"/>
            <a:ext cx="4890000" cy="530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i="1" dirty="0"/>
              <a:t>P</a:t>
            </a:r>
            <a:r>
              <a:rPr lang="en-US" altLang="en-US" dirty="0"/>
              <a:t>(5, 5) = 5! / (5 – 5)! = </a:t>
            </a:r>
            <a:r>
              <a:rPr lang="en-US" altLang="en-US" dirty="0">
                <a:sym typeface="Symbol" panose="05050102010706020507" pitchFamily="18" charset="2"/>
              </a:rPr>
              <a:t>5!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120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/>
          <a:stretch/>
        </p:blipFill>
        <p:spPr>
          <a:xfrm>
            <a:off x="7437631" y="844143"/>
            <a:ext cx="1598100" cy="8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35" name="Rounded Rectangle 34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>
            <a:xfrm>
              <a:off x="663368" y="2220685"/>
              <a:ext cx="7791084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9.3 Counting Elements of Disjoint 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59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I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77" name="TextBox 76"/>
          <p:cNvSpPr txBox="1"/>
          <p:nvPr/>
        </p:nvSpPr>
        <p:spPr>
          <a:xfrm>
            <a:off x="324356" y="1557543"/>
            <a:ext cx="860987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0033CC"/>
                </a:solidFill>
              </a:rPr>
              <a:t>Counting schemes covered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Basics of counting: </a:t>
            </a:r>
            <a:r>
              <a:rPr lang="en-SG" sz="2400" dirty="0">
                <a:solidFill>
                  <a:srgbClr val="C00000"/>
                </a:solidFill>
              </a:rPr>
              <a:t>product/multiplication rule </a:t>
            </a:r>
            <a:r>
              <a:rPr lang="en-SG" sz="2400" dirty="0"/>
              <a:t>and </a:t>
            </a:r>
            <a:r>
              <a:rPr lang="en-SG" sz="2400" dirty="0">
                <a:solidFill>
                  <a:srgbClr val="C00000"/>
                </a:solidFill>
              </a:rPr>
              <a:t>sum/addition rule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Permutations</a:t>
            </a:r>
            <a:r>
              <a:rPr lang="en-SG" sz="2400" dirty="0"/>
              <a:t>, with or without repetitions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Combinations</a:t>
            </a:r>
            <a:r>
              <a:rPr lang="en-SG" sz="2400" dirty="0"/>
              <a:t>, with or without repetitions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Inclusion-exclusion principle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Pigeonhole principle </a:t>
            </a:r>
            <a:r>
              <a:rPr lang="en-SG" sz="2400" dirty="0"/>
              <a:t>(Dirichlet drawer principle)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Counting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84380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Elements of Disjoint Sets: The Addition/Sum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Counting Elements of Disjoint Sets: The Addition/Sum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15A75C78-EBF0-4842-A0C2-7FF6C36D5DD8}"/>
              </a:ext>
            </a:extLst>
          </p:cNvPr>
          <p:cNvSpPr txBox="1">
            <a:spLocks noChangeArrowheads="1"/>
          </p:cNvSpPr>
          <p:nvPr/>
        </p:nvSpPr>
        <p:spPr>
          <a:xfrm>
            <a:off x="476755" y="1724717"/>
            <a:ext cx="8227629" cy="1204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/>
              <a:t>addition rule </a:t>
            </a:r>
            <a:r>
              <a:rPr lang="en-US" altLang="en-US" sz="2400" dirty="0"/>
              <a:t>(or </a:t>
            </a:r>
            <a:r>
              <a:rPr lang="en-US" altLang="en-US" sz="2400" b="1" dirty="0"/>
              <a:t>sum rule</a:t>
            </a:r>
            <a:r>
              <a:rPr lang="en-US" altLang="en-US" sz="2400" dirty="0"/>
              <a:t>) states that the number of elements in a union of mutually disjoint finite sets equals the sum of the number of elements in each of the component sets.</a:t>
            </a:r>
            <a:endParaRPr lang="en-US" altLang="en-US" sz="2400" i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158007-B13C-4E01-83EF-0269C482E35C}"/>
              </a:ext>
            </a:extLst>
          </p:cNvPr>
          <p:cNvGrpSpPr/>
          <p:nvPr/>
        </p:nvGrpSpPr>
        <p:grpSpPr>
          <a:xfrm>
            <a:off x="973378" y="3277993"/>
            <a:ext cx="7398282" cy="2566291"/>
            <a:chOff x="730523" y="4598517"/>
            <a:chExt cx="7398282" cy="25662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214D458-7689-46CF-BB21-1EF6F7F5F6F4}"/>
                </a:ext>
              </a:extLst>
            </p:cNvPr>
            <p:cNvSpPr/>
            <p:nvPr/>
          </p:nvSpPr>
          <p:spPr>
            <a:xfrm>
              <a:off x="730523" y="4598518"/>
              <a:ext cx="7398282" cy="2566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308B363-7AFE-417A-811A-51EC6348F950}"/>
                </a:ext>
              </a:extLst>
            </p:cNvPr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89D18D-0803-411E-A6E4-3538288EE9D9}"/>
                </a:ext>
              </a:extLst>
            </p:cNvPr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9.3.1 The Addition/Sum Rule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866C1D-C36D-422F-9398-9A4C46C36D75}"/>
                </a:ext>
              </a:extLst>
            </p:cNvPr>
            <p:cNvSpPr txBox="1"/>
            <p:nvPr/>
          </p:nvSpPr>
          <p:spPr>
            <a:xfrm>
              <a:off x="795941" y="5218733"/>
              <a:ext cx="72425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Suppose a finite set </a:t>
              </a:r>
              <a:r>
                <a:rPr lang="en-SG" sz="2800" i="1" dirty="0"/>
                <a:t>A</a:t>
              </a:r>
              <a:r>
                <a:rPr lang="en-SG" sz="2800" dirty="0"/>
                <a:t> equals the union of </a:t>
              </a:r>
              <a:r>
                <a:rPr lang="en-SG" sz="2800" i="1" dirty="0"/>
                <a:t>k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distinct mutually disjoint subsets </a:t>
              </a:r>
              <a:r>
                <a:rPr lang="en-SG" sz="2800" i="1" dirty="0">
                  <a:sym typeface="Symbol" panose="05050102010706020507" pitchFamily="18" charset="2"/>
                </a:rPr>
                <a:t>A</a:t>
              </a:r>
              <a:r>
                <a:rPr lang="en-SG" sz="2800" baseline="-25000" dirty="0">
                  <a:sym typeface="Symbol" panose="05050102010706020507" pitchFamily="18" charset="2"/>
                </a:rPr>
                <a:t>1</a:t>
              </a:r>
              <a:r>
                <a:rPr lang="en-SG" sz="2800" dirty="0">
                  <a:sym typeface="Symbol" panose="05050102010706020507" pitchFamily="18" charset="2"/>
                </a:rPr>
                <a:t>, </a:t>
              </a:r>
              <a:r>
                <a:rPr lang="en-SG" sz="2800" i="1" dirty="0">
                  <a:sym typeface="Symbol" panose="05050102010706020507" pitchFamily="18" charset="2"/>
                </a:rPr>
                <a:t>A</a:t>
              </a:r>
              <a:r>
                <a:rPr lang="en-SG" sz="2800" baseline="-25000" dirty="0">
                  <a:sym typeface="Symbol" panose="05050102010706020507" pitchFamily="18" charset="2"/>
                </a:rPr>
                <a:t>2</a:t>
              </a:r>
              <a:r>
                <a:rPr lang="en-SG" sz="2800" dirty="0">
                  <a:sym typeface="Symbol" panose="05050102010706020507" pitchFamily="18" charset="2"/>
                </a:rPr>
                <a:t>, …, </a:t>
              </a:r>
              <a:r>
                <a:rPr lang="en-SG" sz="2800" i="1" dirty="0">
                  <a:sym typeface="Symbol" panose="05050102010706020507" pitchFamily="18" charset="2"/>
                </a:rPr>
                <a:t>A</a:t>
              </a:r>
              <a:r>
                <a:rPr lang="en-SG" sz="2800" i="1" baseline="-25000" dirty="0"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ym typeface="Symbol" panose="05050102010706020507" pitchFamily="18" charset="2"/>
                </a:rPr>
                <a:t>. Then</a:t>
              </a:r>
            </a:p>
            <a:p>
              <a:pPr>
                <a:spcAft>
                  <a:spcPts val="600"/>
                </a:spcAft>
                <a:tabLst>
                  <a:tab pos="1441450" algn="l"/>
                </a:tabLst>
              </a:pPr>
              <a:r>
                <a:rPr lang="en-SG" sz="2000" dirty="0">
                  <a:solidFill>
                    <a:srgbClr val="0033CC"/>
                  </a:solidFill>
                  <a:sym typeface="Symbol" panose="05050102010706020507" pitchFamily="18" charset="2"/>
                </a:rPr>
                <a:t>	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|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| = |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800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1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| + |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800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2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| +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… 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+ |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800" i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|.</a:t>
              </a:r>
              <a:endParaRPr lang="en-SG" sz="24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4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Elements of Disjoint Sets: The Addition/Sum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7 – Counting Passwords with 3 or fewer Letters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8" y="1547446"/>
            <a:ext cx="7993211" cy="19080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A computer access password consists of from </a:t>
            </a:r>
            <a:r>
              <a:rPr lang="en-US" altLang="en-US" dirty="0">
                <a:solidFill>
                  <a:srgbClr val="C00000"/>
                </a:solidFill>
              </a:rPr>
              <a:t>one to three letters</a:t>
            </a:r>
            <a:r>
              <a:rPr lang="en-US" altLang="en-US" dirty="0"/>
              <a:t> chosen from the </a:t>
            </a:r>
            <a:r>
              <a:rPr lang="en-US" altLang="en-US" dirty="0">
                <a:solidFill>
                  <a:srgbClr val="C00000"/>
                </a:solidFill>
              </a:rPr>
              <a:t>26 letters </a:t>
            </a:r>
            <a:r>
              <a:rPr lang="en-US" altLang="en-US" dirty="0"/>
              <a:t>in the alphabet with repetitions allowed. How many different passwords are possible?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476756" y="3455534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 set of all passwords can be partitioned into subsets consisting of those of length 1, length 2, and length 3: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7523" y="4869223"/>
            <a:ext cx="6800617" cy="1675903"/>
            <a:chOff x="567523" y="4869223"/>
            <a:chExt cx="6800617" cy="1675903"/>
          </a:xfrm>
        </p:grpSpPr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914" y="4869223"/>
              <a:ext cx="4612226" cy="167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567523" y="5109807"/>
              <a:ext cx="22625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/>
                <a:t>Figure 9.3.1 </a:t>
              </a:r>
            </a:p>
            <a:p>
              <a:r>
                <a:rPr lang="en-SG" sz="2000" dirty="0"/>
                <a:t>Set of all passwords of length </a:t>
              </a:r>
              <a:r>
                <a:rPr lang="en-SG" sz="2000" dirty="0">
                  <a:sym typeface="Symbol" panose="05050102010706020507" pitchFamily="18" charset="2"/>
                </a:rPr>
                <a:t> 3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Elements of Disjoint Sets: The Addition/Sum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7 – Counting Passwords with 3 or fewer Letters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8" y="1679143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>
                <a:solidFill>
                  <a:srgbClr val="0033CC"/>
                </a:solidFill>
              </a:rPr>
              <a:t>addition rule</a:t>
            </a:r>
            <a:r>
              <a:rPr lang="en-US" altLang="en-US" dirty="0"/>
              <a:t>, the total number of passwords equals the sum of the number of passwords of length 1, length 2, and length 3. 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476755" y="3335890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1 = 26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76755" y="3901195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2 = 26</a:t>
            </a:r>
            <a:r>
              <a:rPr lang="en-US" altLang="en-US" baseline="30000" dirty="0"/>
              <a:t>2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76755" y="4466499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3 = 26</a:t>
            </a:r>
            <a:r>
              <a:rPr lang="en-US" altLang="en-US" baseline="30000" dirty="0"/>
              <a:t>3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721296" y="5150922"/>
            <a:ext cx="7993211" cy="8981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total number of passwords = 26 + 26</a:t>
            </a:r>
            <a:r>
              <a:rPr lang="en-US" altLang="en-US" baseline="30000" dirty="0"/>
              <a:t>2</a:t>
            </a:r>
            <a:r>
              <a:rPr lang="en-US" altLang="en-US" dirty="0"/>
              <a:t> + 26</a:t>
            </a:r>
            <a:r>
              <a:rPr lang="en-US" altLang="en-US" baseline="30000" dirty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029200" algn="l"/>
              </a:tabLst>
            </a:pPr>
            <a:r>
              <a:rPr lang="en-US" altLang="en-US" dirty="0"/>
              <a:t>	= </a:t>
            </a:r>
            <a:r>
              <a:rPr lang="en-US" altLang="en-US" b="1" dirty="0">
                <a:solidFill>
                  <a:srgbClr val="0033CC"/>
                </a:solidFill>
              </a:rPr>
              <a:t>18,278</a:t>
            </a:r>
            <a:r>
              <a:rPr lang="en-US" altLang="en-US" dirty="0"/>
              <a:t>.</a:t>
            </a:r>
            <a:endParaRPr lang="en-US" altLang="en-US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0955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/>
      <p:bldP spid="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561785"/>
            <a:ext cx="8227629" cy="244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An important consequence of the addition rule is the fact that if the number of elements in a set </a:t>
            </a:r>
            <a:r>
              <a:rPr lang="en-US" altLang="en-US" i="1" dirty="0"/>
              <a:t>A</a:t>
            </a:r>
            <a:r>
              <a:rPr lang="en-US" altLang="en-US" dirty="0"/>
              <a:t> and the number in a </a:t>
            </a:r>
            <a:r>
              <a:rPr lang="en-US" altLang="en-US" dirty="0">
                <a:solidFill>
                  <a:srgbClr val="C00000"/>
                </a:solidFill>
              </a:rPr>
              <a:t>subset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of </a:t>
            </a:r>
            <a:r>
              <a:rPr lang="en-US" altLang="en-US" i="1" dirty="0"/>
              <a:t>A</a:t>
            </a:r>
            <a:r>
              <a:rPr lang="en-US" altLang="en-US" dirty="0"/>
              <a:t> are both known, then the number of elements that are in </a:t>
            </a:r>
            <a:r>
              <a:rPr lang="en-US" altLang="en-US" i="1" dirty="0"/>
              <a:t>A</a:t>
            </a:r>
            <a:r>
              <a:rPr lang="en-US" altLang="en-US" dirty="0"/>
              <a:t> and not in </a:t>
            </a:r>
            <a:r>
              <a:rPr lang="en-US" altLang="en-US" i="1" dirty="0"/>
              <a:t>B</a:t>
            </a:r>
            <a:r>
              <a:rPr lang="en-US" altLang="en-US" dirty="0"/>
              <a:t> can be computed.</a:t>
            </a:r>
            <a:endParaRPr lang="en-US" altLang="en-US" i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973378" y="3987856"/>
            <a:ext cx="7398282" cy="1639221"/>
            <a:chOff x="730523" y="4598517"/>
            <a:chExt cx="7398282" cy="1639221"/>
          </a:xfrm>
        </p:grpSpPr>
        <p:sp>
          <p:nvSpPr>
            <p:cNvPr id="40" name="Rectangle 39"/>
            <p:cNvSpPr/>
            <p:nvPr/>
          </p:nvSpPr>
          <p:spPr>
            <a:xfrm>
              <a:off x="730523" y="4598518"/>
              <a:ext cx="7398282" cy="1639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9.3.2 The Difference Rule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8820" y="5218733"/>
              <a:ext cx="69796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If </a:t>
              </a:r>
              <a:r>
                <a:rPr lang="en-SG" sz="2800" i="1" dirty="0"/>
                <a:t>A</a:t>
              </a:r>
              <a:r>
                <a:rPr lang="en-SG" sz="2800" dirty="0"/>
                <a:t> is a finite set and </a:t>
              </a:r>
              <a:r>
                <a:rPr lang="en-SG" sz="2800" i="1" dirty="0"/>
                <a:t>B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 </a:t>
              </a:r>
              <a:r>
                <a:rPr lang="en-SG" sz="2800" i="1" dirty="0"/>
                <a:t>A</a:t>
              </a:r>
              <a:r>
                <a:rPr lang="en-SG" sz="2800" dirty="0"/>
                <a:t>, then</a:t>
              </a:r>
              <a:endParaRPr lang="en-SG" sz="2800" dirty="0">
                <a:sym typeface="Symbol" panose="05050102010706020507" pitchFamily="18" charset="2"/>
              </a:endParaRPr>
            </a:p>
            <a:p>
              <a:pPr>
                <a:spcAft>
                  <a:spcPts val="600"/>
                </a:spcAft>
                <a:tabLst>
                  <a:tab pos="1793875" algn="l"/>
                </a:tabLst>
              </a:pPr>
              <a:r>
                <a:rPr lang="en-SG" sz="2000" dirty="0">
                  <a:solidFill>
                    <a:srgbClr val="0033CC"/>
                  </a:solidFill>
                  <a:sym typeface="Symbol" panose="05050102010706020507" pitchFamily="18" charset="2"/>
                </a:rPr>
                <a:t>	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|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 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\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B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| = |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| – |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B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|.</a:t>
              </a:r>
              <a:endParaRPr lang="en-SG" sz="24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567523" y="2805230"/>
            <a:ext cx="8227629" cy="2268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/>
              <a:t>The difference rule holds for the following reason: </a:t>
            </a: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B </a:t>
            </a:r>
            <a:r>
              <a:rPr lang="en-SG" dirty="0">
                <a:sym typeface="Symbol" panose="05050102010706020507" pitchFamily="18" charset="2"/>
              </a:rPr>
              <a:t> </a:t>
            </a:r>
            <a:r>
              <a:rPr lang="en-US" altLang="en-US" i="1" dirty="0"/>
              <a:t>A</a:t>
            </a:r>
            <a:r>
              <a:rPr lang="en-US" altLang="en-US" dirty="0"/>
              <a:t>, then the two sets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\ </a:t>
            </a:r>
            <a:r>
              <a:rPr lang="en-US" altLang="en-US" i="1" dirty="0"/>
              <a:t>B</a:t>
            </a:r>
            <a:r>
              <a:rPr lang="en-US" altLang="en-US" dirty="0"/>
              <a:t> have no elements in common and </a:t>
            </a:r>
            <a:r>
              <a:rPr lang="en-US" altLang="en-US" i="1" dirty="0"/>
              <a:t>B </a:t>
            </a:r>
            <a:r>
              <a:rPr lang="en-US" altLang="en-US" b="1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 \ </a:t>
            </a:r>
            <a:r>
              <a:rPr lang="en-US" altLang="en-US" i="1" dirty="0"/>
              <a:t>B</a:t>
            </a:r>
            <a:r>
              <a:rPr lang="en-US" altLang="en-US" dirty="0"/>
              <a:t>) = </a:t>
            </a:r>
            <a:r>
              <a:rPr lang="en-US" altLang="en-US" i="1" dirty="0"/>
              <a:t>A</a:t>
            </a:r>
            <a:r>
              <a:rPr lang="en-US" altLang="en-US" dirty="0"/>
              <a:t>. </a:t>
            </a:r>
          </a:p>
          <a:p>
            <a:pPr marL="0" indent="0">
              <a:buFontTx/>
              <a:buNone/>
            </a:pPr>
            <a:r>
              <a:rPr lang="en-US" altLang="en-US" dirty="0"/>
              <a:t>Hence, by the addition rule,</a:t>
            </a:r>
          </a:p>
          <a:p>
            <a:pPr marL="0" indent="0">
              <a:buFontTx/>
              <a:buNone/>
              <a:tabLst>
                <a:tab pos="2233613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33CC"/>
                </a:solidFill>
              </a:rPr>
              <a:t>|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| + |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 \ 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| = |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|.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5282748"/>
            <a:ext cx="8227629" cy="114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/>
              <a:t>Subtracting |</a:t>
            </a:r>
            <a:r>
              <a:rPr lang="en-US" altLang="en-US" i="1" dirty="0"/>
              <a:t>B</a:t>
            </a:r>
            <a:r>
              <a:rPr lang="en-US" altLang="en-US" dirty="0"/>
              <a:t>| from both sides gives the equation</a:t>
            </a:r>
            <a:endParaRPr lang="en-US" altLang="en-US" i="1" dirty="0"/>
          </a:p>
          <a:p>
            <a:pPr marL="0" indent="0">
              <a:buFontTx/>
              <a:buNone/>
              <a:tabLst>
                <a:tab pos="2233613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33CC"/>
                </a:solidFill>
              </a:rPr>
              <a:t>|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 \ 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| = |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| – |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|.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76F97F-9BAC-49F3-B056-97200E5BE73D}"/>
              </a:ext>
            </a:extLst>
          </p:cNvPr>
          <p:cNvGrpSpPr/>
          <p:nvPr/>
        </p:nvGrpSpPr>
        <p:grpSpPr>
          <a:xfrm>
            <a:off x="2778098" y="986822"/>
            <a:ext cx="2212511" cy="1783270"/>
            <a:chOff x="2166125" y="1049265"/>
            <a:chExt cx="2212511" cy="17832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BF341C9-F692-42D9-BBD4-605A53195506}"/>
                </a:ext>
              </a:extLst>
            </p:cNvPr>
            <p:cNvSpPr/>
            <p:nvPr/>
          </p:nvSpPr>
          <p:spPr>
            <a:xfrm>
              <a:off x="2166125" y="1059737"/>
              <a:ext cx="1978716" cy="177279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3B23469-218A-451B-A4B8-2932609FE749}"/>
                </a:ext>
              </a:extLst>
            </p:cNvPr>
            <p:cNvSpPr/>
            <p:nvPr/>
          </p:nvSpPr>
          <p:spPr>
            <a:xfrm>
              <a:off x="2484897" y="1543360"/>
              <a:ext cx="982915" cy="880627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5112F-79EC-4A88-9F4C-E813B248121C}"/>
                </a:ext>
              </a:extLst>
            </p:cNvPr>
            <p:cNvSpPr txBox="1"/>
            <p:nvPr/>
          </p:nvSpPr>
          <p:spPr>
            <a:xfrm>
              <a:off x="3911045" y="1049265"/>
              <a:ext cx="467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75CA7-57F2-4D42-8C65-C4EDA47CF3B4}"/>
                </a:ext>
              </a:extLst>
            </p:cNvPr>
            <p:cNvSpPr txBox="1"/>
            <p:nvPr/>
          </p:nvSpPr>
          <p:spPr>
            <a:xfrm>
              <a:off x="3280978" y="1461774"/>
              <a:ext cx="467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accent2">
                      <a:lumMod val="50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35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609074"/>
            <a:ext cx="8227629" cy="1614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/>
              <a:t>A typical PIN (personal identification number) is a sequence of any </a:t>
            </a:r>
            <a:r>
              <a:rPr lang="en-US" altLang="en-US" dirty="0">
                <a:solidFill>
                  <a:srgbClr val="C00000"/>
                </a:solidFill>
              </a:rPr>
              <a:t>four symbols </a:t>
            </a:r>
            <a:r>
              <a:rPr lang="en-US" altLang="en-US" dirty="0"/>
              <a:t>chosen from the </a:t>
            </a:r>
            <a:r>
              <a:rPr lang="en-US" altLang="en-US" dirty="0">
                <a:solidFill>
                  <a:srgbClr val="C00000"/>
                </a:solidFill>
              </a:rPr>
              <a:t>26 letters</a:t>
            </a:r>
            <a:r>
              <a:rPr lang="en-US" altLang="en-US" dirty="0"/>
              <a:t> in the alphabet and the </a:t>
            </a:r>
            <a:r>
              <a:rPr lang="en-US" altLang="en-US" dirty="0">
                <a:solidFill>
                  <a:srgbClr val="C00000"/>
                </a:solidFill>
              </a:rPr>
              <a:t>ten digits</a:t>
            </a:r>
            <a:r>
              <a:rPr lang="en-US" altLang="en-US" dirty="0"/>
              <a:t>, with repetition allowed.</a:t>
            </a: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8 – Counting PINs with Repeated Symbols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76755" y="3214451"/>
            <a:ext cx="8227629" cy="593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eriod"/>
            </a:pPr>
            <a:r>
              <a:rPr lang="en-US" altLang="en-US" dirty="0"/>
              <a:t>How many PINs contain repeated symbols?</a:t>
            </a: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8" y="3704393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There are 36</a:t>
            </a:r>
            <a:r>
              <a:rPr lang="en-US" altLang="en-US" baseline="30000" dirty="0"/>
              <a:t>4</a:t>
            </a:r>
            <a:r>
              <a:rPr lang="en-US" altLang="en-US" dirty="0"/>
              <a:t> = 1,679,616 PINs when repetition is allowed, and there are 36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35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34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33 = 1,413,720 PINs when repetition is not allowed.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6755" y="5175200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/>
              <a:t>difference rule</a:t>
            </a:r>
            <a:r>
              <a:rPr lang="en-US" altLang="en-US" dirty="0"/>
              <a:t>, there 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073150" algn="l"/>
              </a:tabLst>
            </a:pPr>
            <a:r>
              <a:rPr lang="en-US" altLang="en-US" dirty="0"/>
              <a:t>	 1,679,616 – 1,413,720 = </a:t>
            </a:r>
            <a:r>
              <a:rPr lang="en-US" altLang="en-US" b="1" dirty="0">
                <a:solidFill>
                  <a:srgbClr val="0033CC"/>
                </a:solidFill>
              </a:rPr>
              <a:t>265,896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PINS that contain at least one repeated symbol.</a:t>
            </a:r>
          </a:p>
        </p:txBody>
      </p:sp>
    </p:spTree>
    <p:extLst>
      <p:ext uri="{BB962C8B-B14F-4D97-AF65-F5344CB8AC3E}">
        <p14:creationId xmlns:p14="http://schemas.microsoft.com/office/powerpoint/2010/main" val="40725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8 – Counting PINs with Repeated Symbols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76755" y="1708216"/>
            <a:ext cx="8227629" cy="1263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eriod" startAt="2"/>
            </a:pPr>
            <a:r>
              <a:rPr lang="en-US" altLang="en-US" dirty="0"/>
              <a:t>If all PINs are equally likely, what is the probability that a randomly chosen PIN contains a repeated symbol?</a:t>
            </a: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63368" y="3004405"/>
            <a:ext cx="8216863" cy="9957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There are 1,679,616 PINs in all, and by part (a) 265,896 of these contain at least one repeated symbol.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63367" y="4069564"/>
            <a:ext cx="8216863" cy="969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Thus, the probability that a randomly chosen PIN contains a repeated symbol is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05649" y="5039403"/>
            <a:ext cx="3729306" cy="954107"/>
            <a:chOff x="2813538" y="5644662"/>
            <a:chExt cx="3729306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2813538" y="5644662"/>
              <a:ext cx="18589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265,896</a:t>
              </a:r>
            </a:p>
            <a:p>
              <a:pPr algn="ctr"/>
              <a:r>
                <a:rPr lang="en-SG" sz="2800" dirty="0"/>
                <a:t>1,679,616</a:t>
              </a:r>
            </a:p>
          </p:txBody>
        </p:sp>
        <p:cxnSp>
          <p:nvCxnSpPr>
            <p:cNvPr id="6" name="Straight Connector 5"/>
            <p:cNvCxnSpPr>
              <a:stCxn id="2" idx="1"/>
              <a:endCxn id="2" idx="3"/>
            </p:cNvCxnSpPr>
            <p:nvPr/>
          </p:nvCxnSpPr>
          <p:spPr>
            <a:xfrm>
              <a:off x="2813538" y="6121716"/>
              <a:ext cx="18589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4919" y="5799955"/>
              <a:ext cx="1717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ym typeface="Symbol" panose="05050102010706020507" pitchFamily="18" charset="2"/>
                </a:rPr>
                <a:t> 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0.158</a:t>
              </a:r>
              <a:endParaRPr lang="en-SG" sz="2800" b="1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71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8 – Counting PINs with Repeated Symbols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63368" y="1624248"/>
            <a:ext cx="8216863" cy="2398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An alternative solution to part (b) is based on the observation that if </a:t>
            </a:r>
            <a:r>
              <a:rPr lang="en-US" altLang="en-US" i="1" dirty="0"/>
              <a:t>S</a:t>
            </a:r>
            <a:r>
              <a:rPr lang="en-US" altLang="en-US" dirty="0"/>
              <a:t> is the set of all PINs and </a:t>
            </a:r>
            <a:r>
              <a:rPr lang="en-US" altLang="en-US" i="1" dirty="0"/>
              <a:t>A</a:t>
            </a:r>
            <a:r>
              <a:rPr lang="en-US" altLang="en-US" dirty="0"/>
              <a:t> is the set of all PINs with no repeated symbol, then </a:t>
            </a:r>
            <a:r>
              <a:rPr lang="en-US" altLang="en-US" i="1" dirty="0"/>
              <a:t>S</a:t>
            </a:r>
            <a:r>
              <a:rPr lang="en-US" altLang="en-US" dirty="0"/>
              <a:t> \ </a:t>
            </a:r>
            <a:r>
              <a:rPr lang="en-US" altLang="en-US" i="1" dirty="0"/>
              <a:t>A</a:t>
            </a:r>
            <a:r>
              <a:rPr lang="en-US" altLang="en-US" dirty="0"/>
              <a:t> is the set of all PINs with at least one repeated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It follows that: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40925" y="4040033"/>
            <a:ext cx="3130061" cy="954107"/>
            <a:chOff x="1441939" y="4040033"/>
            <a:chExt cx="3130061" cy="954107"/>
          </a:xfrm>
        </p:grpSpPr>
        <p:grpSp>
          <p:nvGrpSpPr>
            <p:cNvPr id="8" name="Group 7"/>
            <p:cNvGrpSpPr/>
            <p:nvPr/>
          </p:nvGrpSpPr>
          <p:grpSpPr>
            <a:xfrm>
              <a:off x="2952853" y="4040033"/>
              <a:ext cx="1619147" cy="954107"/>
              <a:chOff x="2813538" y="5644662"/>
              <a:chExt cx="1858981" cy="95410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|</a:t>
                </a:r>
                <a:r>
                  <a:rPr lang="en-SG" sz="2800" i="1" dirty="0"/>
                  <a:t>S</a:t>
                </a:r>
                <a:r>
                  <a:rPr lang="en-SG" sz="2800" dirty="0"/>
                  <a:t> \ </a:t>
                </a:r>
                <a:r>
                  <a:rPr lang="en-SG" sz="2800" i="1" dirty="0"/>
                  <a:t>A</a:t>
                </a:r>
                <a:r>
                  <a:rPr lang="en-SG" sz="2800" dirty="0"/>
                  <a:t>|</a:t>
                </a:r>
              </a:p>
              <a:p>
                <a:pPr algn="ctr"/>
                <a:r>
                  <a:rPr lang="en-SG" sz="2800" dirty="0"/>
                  <a:t>|</a:t>
                </a:r>
                <a:r>
                  <a:rPr lang="en-SG" sz="2800" i="1" dirty="0"/>
                  <a:t>S</a:t>
                </a:r>
                <a:r>
                  <a:rPr lang="en-SG" sz="2800" dirty="0"/>
                  <a:t>|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013632" y="6121715"/>
                <a:ext cx="1406905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1441939" y="4255477"/>
              <a:ext cx="1833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i="1" dirty="0"/>
                <a:t>P</a:t>
              </a:r>
              <a:r>
                <a:rPr lang="en-SG" sz="2800" dirty="0"/>
                <a:t>(</a:t>
              </a:r>
              <a:r>
                <a:rPr lang="en-SG" sz="2800" i="1" dirty="0"/>
                <a:t>S</a:t>
              </a:r>
              <a:r>
                <a:rPr lang="en-SG" sz="2800" dirty="0"/>
                <a:t> \ </a:t>
              </a:r>
              <a:r>
                <a:rPr lang="en-SG" sz="2800" i="1" dirty="0"/>
                <a:t>A</a:t>
              </a:r>
              <a:r>
                <a:rPr lang="en-SG" sz="2800" dirty="0"/>
                <a:t>) =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1257" y="4022461"/>
            <a:ext cx="2540871" cy="954107"/>
            <a:chOff x="4805993" y="4022461"/>
            <a:chExt cx="2540871" cy="954107"/>
          </a:xfrm>
        </p:grpSpPr>
        <p:grpSp>
          <p:nvGrpSpPr>
            <p:cNvPr id="40" name="Group 39"/>
            <p:cNvGrpSpPr/>
            <p:nvPr/>
          </p:nvGrpSpPr>
          <p:grpSpPr>
            <a:xfrm>
              <a:off x="5088371" y="4022461"/>
              <a:ext cx="2258493" cy="954107"/>
              <a:chOff x="2813538" y="5644662"/>
              <a:chExt cx="1858981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|</a:t>
                </a:r>
                <a:r>
                  <a:rPr lang="en-SG" sz="2800" i="1" dirty="0"/>
                  <a:t>S</a:t>
                </a:r>
                <a:r>
                  <a:rPr lang="en-SG" sz="2800" dirty="0"/>
                  <a:t>| – |</a:t>
                </a:r>
                <a:r>
                  <a:rPr lang="en-SG" sz="2800" i="1" dirty="0"/>
                  <a:t>A</a:t>
                </a:r>
                <a:r>
                  <a:rPr lang="en-SG" sz="2800" dirty="0"/>
                  <a:t>|</a:t>
                </a:r>
              </a:p>
              <a:p>
                <a:pPr algn="ctr"/>
                <a:r>
                  <a:rPr lang="en-SG" sz="2800" dirty="0"/>
                  <a:t>|</a:t>
                </a:r>
                <a:r>
                  <a:rPr lang="en-SG" sz="2800" i="1" dirty="0"/>
                  <a:t>S</a:t>
                </a:r>
                <a:r>
                  <a:rPr lang="en-SG" sz="2800" dirty="0"/>
                  <a:t>|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079339" y="6139287"/>
                <a:ext cx="13571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805993" y="4275452"/>
              <a:ext cx="598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=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92005" y="4871636"/>
            <a:ext cx="3180514" cy="954107"/>
            <a:chOff x="2668010" y="4872206"/>
            <a:chExt cx="3180514" cy="954107"/>
          </a:xfrm>
        </p:grpSpPr>
        <p:grpSp>
          <p:nvGrpSpPr>
            <p:cNvPr id="36" name="Group 35"/>
            <p:cNvGrpSpPr/>
            <p:nvPr/>
          </p:nvGrpSpPr>
          <p:grpSpPr>
            <a:xfrm>
              <a:off x="3127132" y="4872206"/>
              <a:ext cx="1302585" cy="954107"/>
              <a:chOff x="2813538" y="5644662"/>
              <a:chExt cx="1858981" cy="95410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|</a:t>
                </a:r>
                <a:r>
                  <a:rPr lang="en-SG" sz="2800" i="1" dirty="0"/>
                  <a:t>S</a:t>
                </a:r>
                <a:r>
                  <a:rPr lang="en-SG" sz="2800" dirty="0"/>
                  <a:t>|</a:t>
                </a:r>
              </a:p>
              <a:p>
                <a:pPr algn="ctr"/>
                <a:r>
                  <a:rPr lang="en-SG" sz="2800" dirty="0"/>
                  <a:t>|</a:t>
                </a:r>
                <a:r>
                  <a:rPr lang="en-SG" sz="2800" i="1" dirty="0"/>
                  <a:t>S</a:t>
                </a:r>
                <a:r>
                  <a:rPr lang="en-SG" sz="2800" dirty="0"/>
                  <a:t>|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184177" y="6121715"/>
                <a:ext cx="11472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668010" y="5146324"/>
              <a:ext cx="598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=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0717" y="5091204"/>
              <a:ext cx="598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–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545939" y="4872206"/>
              <a:ext cx="1302585" cy="954107"/>
              <a:chOff x="2813538" y="5644662"/>
              <a:chExt cx="1858981" cy="95410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|</a:t>
                </a:r>
                <a:r>
                  <a:rPr lang="en-SG" sz="2800" i="1" dirty="0"/>
                  <a:t>A</a:t>
                </a:r>
                <a:r>
                  <a:rPr lang="en-SG" sz="2800" dirty="0"/>
                  <a:t>|</a:t>
                </a:r>
              </a:p>
              <a:p>
                <a:pPr algn="ctr"/>
                <a:r>
                  <a:rPr lang="en-SG" sz="2800" dirty="0"/>
                  <a:t>|</a:t>
                </a:r>
                <a:r>
                  <a:rPr lang="en-SG" sz="2800" i="1" dirty="0"/>
                  <a:t>S</a:t>
                </a:r>
                <a:r>
                  <a:rPr lang="en-SG" sz="2800" dirty="0"/>
                  <a:t>|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3184177" y="6121715"/>
                <a:ext cx="11472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extBox 74"/>
          <p:cNvSpPr txBox="1"/>
          <p:nvPr/>
        </p:nvSpPr>
        <p:spPr>
          <a:xfrm>
            <a:off x="1472596" y="5871909"/>
            <a:ext cx="190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  = 1 – </a:t>
            </a:r>
            <a:r>
              <a:rPr lang="en-SG" sz="2800" i="1" dirty="0"/>
              <a:t>P</a:t>
            </a:r>
            <a:r>
              <a:rPr lang="en-SG" sz="2800" dirty="0"/>
              <a:t>(</a:t>
            </a:r>
            <a:r>
              <a:rPr lang="en-SG" sz="2800" i="1" dirty="0"/>
              <a:t>A</a:t>
            </a:r>
            <a:r>
              <a:rPr lang="en-SG" sz="2800" dirty="0"/>
              <a:t>)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68585" y="5498409"/>
            <a:ext cx="315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P</a:t>
            </a:r>
            <a:r>
              <a:rPr lang="en-SG" sz="2800" dirty="0"/>
              <a:t>(</a:t>
            </a:r>
            <a:r>
              <a:rPr lang="en-SG" sz="2800" i="1" dirty="0"/>
              <a:t>S</a:t>
            </a:r>
            <a:r>
              <a:rPr lang="en-SG" sz="2800" dirty="0"/>
              <a:t> \ </a:t>
            </a:r>
            <a:r>
              <a:rPr lang="en-SG" sz="2800" i="1" dirty="0"/>
              <a:t>A</a:t>
            </a:r>
            <a:r>
              <a:rPr lang="en-SG" sz="2800" dirty="0"/>
              <a:t>) </a:t>
            </a:r>
            <a:r>
              <a:rPr lang="en-SG" sz="2800" dirty="0">
                <a:sym typeface="Symbol" panose="05050102010706020507" pitchFamily="18" charset="2"/>
              </a:rPr>
              <a:t> 1 – 0.842</a:t>
            </a:r>
          </a:p>
          <a:p>
            <a:r>
              <a:rPr lang="en-SG" sz="2800" dirty="0">
                <a:sym typeface="Symbol" panose="05050102010706020507" pitchFamily="18" charset="2"/>
              </a:rPr>
              <a:t>                </a:t>
            </a:r>
            <a:r>
              <a:rPr lang="en-SG" sz="2800" b="1" dirty="0">
                <a:solidFill>
                  <a:srgbClr val="0033CC"/>
                </a:solidFill>
                <a:sym typeface="Symbol" panose="05050102010706020507" pitchFamily="18" charset="2"/>
              </a:rPr>
              <a:t>0.158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27190" y="4000448"/>
            <a:ext cx="2667979" cy="1497961"/>
            <a:chOff x="6212252" y="4197812"/>
            <a:chExt cx="2667979" cy="1497961"/>
          </a:xfrm>
        </p:grpSpPr>
        <p:sp>
          <p:nvSpPr>
            <p:cNvPr id="7" name="TextBox 6"/>
            <p:cNvSpPr txBox="1"/>
            <p:nvPr/>
          </p:nvSpPr>
          <p:spPr>
            <a:xfrm>
              <a:off x="6212252" y="4413256"/>
              <a:ext cx="1332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i="1" dirty="0"/>
                <a:t>P</a:t>
              </a:r>
              <a:r>
                <a:rPr lang="en-SG" sz="2800" dirty="0"/>
                <a:t>(</a:t>
              </a:r>
              <a:r>
                <a:rPr lang="en-SG" sz="2800" i="1" dirty="0"/>
                <a:t>A</a:t>
              </a:r>
              <a:r>
                <a:rPr lang="en-SG" sz="2800" dirty="0"/>
                <a:t>) </a:t>
              </a:r>
              <a:r>
                <a:rPr lang="en-SG" sz="2800" dirty="0">
                  <a:sym typeface="Symbol" panose="05050102010706020507" pitchFamily="18" charset="2"/>
                </a:rPr>
                <a:t>=  </a:t>
              </a:r>
              <a:endParaRPr lang="en-SG" sz="28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21250" y="4197812"/>
              <a:ext cx="18589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1,413,720</a:t>
              </a:r>
            </a:p>
            <a:p>
              <a:pPr algn="ctr"/>
              <a:r>
                <a:rPr lang="en-SG" sz="2800" dirty="0"/>
                <a:t>1,679,616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198835" y="4674866"/>
              <a:ext cx="15333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944103" y="5172553"/>
              <a:ext cx="1637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ym typeface="Symbol" panose="05050102010706020507" pitchFamily="18" charset="2"/>
                </a:rPr>
                <a:t> 0.842 </a:t>
              </a:r>
              <a:endParaRPr lang="en-SG" sz="2800" i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5768585" y="4040033"/>
            <a:ext cx="0" cy="2355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63368" y="1558926"/>
            <a:ext cx="8216863" cy="17413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This solution illustrates a more general property of probabilities: that the </a:t>
            </a:r>
            <a:r>
              <a:rPr lang="en-US" altLang="en-US" dirty="0">
                <a:solidFill>
                  <a:srgbClr val="0033CC"/>
                </a:solidFill>
              </a:rPr>
              <a:t>probability of the complement of an event</a:t>
            </a:r>
            <a:r>
              <a:rPr lang="en-US" altLang="en-US" dirty="0"/>
              <a:t> is obtained by </a:t>
            </a:r>
            <a:r>
              <a:rPr lang="en-US" altLang="en-US" dirty="0">
                <a:solidFill>
                  <a:srgbClr val="0033CC"/>
                </a:solidFill>
              </a:rPr>
              <a:t>subtracting the probability of the event from the number 1</a:t>
            </a:r>
            <a:r>
              <a:rPr lang="en-US" altLang="en-US" dirty="0"/>
              <a:t>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983794" y="3452560"/>
            <a:ext cx="7176411" cy="2244855"/>
            <a:chOff x="993228" y="4598517"/>
            <a:chExt cx="7176411" cy="2244855"/>
          </a:xfrm>
        </p:grpSpPr>
        <p:sp>
          <p:nvSpPr>
            <p:cNvPr id="78" name="Rectangle 77"/>
            <p:cNvSpPr/>
            <p:nvPr/>
          </p:nvSpPr>
          <p:spPr>
            <a:xfrm>
              <a:off x="993228" y="4598517"/>
              <a:ext cx="7176411" cy="22448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93228" y="4598517"/>
              <a:ext cx="7176411" cy="8781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09373" y="4645644"/>
              <a:ext cx="6495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Formula for the Probability of the Complement of an Event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109374" y="5676046"/>
                  <a:ext cx="6925353" cy="1032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If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 is a finite sample space and </a:t>
                  </a:r>
                  <a:r>
                    <a:rPr lang="en-SG" sz="2400" i="1" dirty="0"/>
                    <a:t>A</a:t>
                  </a:r>
                  <a:r>
                    <a:rPr lang="en-SG" sz="2400" dirty="0"/>
                    <a:t> is an event in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, then</a:t>
                  </a:r>
                </a:p>
                <a:p>
                  <a:pPr>
                    <a:tabLst>
                      <a:tab pos="1793875" algn="l"/>
                    </a:tabLst>
                  </a:pPr>
                  <a:r>
                    <a:rPr lang="en-SG" sz="2400" dirty="0"/>
                    <a:t>	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SG" sz="3200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374" y="5676046"/>
                  <a:ext cx="6925353" cy="1032206"/>
                </a:xfrm>
                <a:prstGeom prst="rect">
                  <a:avLst/>
                </a:prstGeom>
                <a:blipFill>
                  <a:blip r:embed="rId3"/>
                  <a:stretch>
                    <a:fillRect l="-1320" t="-4734" r="-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TextBox 81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Probability of the Complement of an Event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561786"/>
            <a:ext cx="8227629" cy="2236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The addition rule says how many elements are in a union of sets </a:t>
            </a:r>
            <a:r>
              <a:rPr lang="en-US" altLang="en-US" u="sng" dirty="0"/>
              <a:t>if the sets are mutually disjoint</a:t>
            </a:r>
            <a:r>
              <a:rPr lang="en-US" altLang="en-US" dirty="0"/>
              <a:t>. Now consider the question of how to determine the number of elements in a union of sets when </a:t>
            </a:r>
            <a:r>
              <a:rPr lang="en-US" altLang="en-US" b="1" dirty="0"/>
              <a:t>some of the sets overlap</a:t>
            </a:r>
            <a:r>
              <a:rPr lang="en-US" altLang="en-US" dirty="0"/>
              <a:t>. 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6755" y="3924177"/>
            <a:ext cx="3661604" cy="1934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For simplicity, begin by looking at a union of two sets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, as shown in Figure 9.3.5.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42429" y="3502596"/>
            <a:ext cx="3147602" cy="2882877"/>
            <a:chOff x="4442429" y="3502596"/>
            <a:chExt cx="3147602" cy="2882877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429" y="3502596"/>
              <a:ext cx="3147602" cy="2482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962570" y="5985363"/>
              <a:ext cx="210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9.3.5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0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I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Counting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476FB-48D5-427A-8E83-A8BF6776A25D}"/>
              </a:ext>
            </a:extLst>
          </p:cNvPr>
          <p:cNvSpPr txBox="1"/>
          <p:nvPr/>
        </p:nvSpPr>
        <p:spPr>
          <a:xfrm>
            <a:off x="324356" y="1414787"/>
            <a:ext cx="86098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Counting has important applications in Computer Science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Determining complexity of algorithms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Computing discrete probability of some events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6D420-FB76-4296-820F-F02BEF06E583}"/>
              </a:ext>
            </a:extLst>
          </p:cNvPr>
          <p:cNvSpPr txBox="1"/>
          <p:nvPr/>
        </p:nvSpPr>
        <p:spPr>
          <a:xfrm>
            <a:off x="267065" y="3281135"/>
            <a:ext cx="8609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892175" algn="l"/>
              </a:tabLst>
            </a:pPr>
            <a:r>
              <a:rPr lang="en-SG" sz="2800" dirty="0">
                <a:solidFill>
                  <a:srgbClr val="0033CC"/>
                </a:solidFill>
              </a:rPr>
              <a:t>Example: </a:t>
            </a:r>
            <a:r>
              <a:rPr lang="en-SG" sz="2800" dirty="0"/>
              <a:t>How many times is the routine </a:t>
            </a:r>
            <a:r>
              <a:rPr lang="en-SG" sz="2800" dirty="0">
                <a:solidFill>
                  <a:srgbClr val="C00000"/>
                </a:solidFill>
              </a:rPr>
              <a:t>this() </a:t>
            </a:r>
            <a:r>
              <a:rPr lang="en-SG" sz="2800" dirty="0"/>
              <a:t>called in the following algorithm?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E29C4-3207-4E77-96E2-D79C19EB3819}"/>
              </a:ext>
            </a:extLst>
          </p:cNvPr>
          <p:cNvSpPr txBox="1"/>
          <p:nvPr/>
        </p:nvSpPr>
        <p:spPr>
          <a:xfrm>
            <a:off x="3315068" y="4289051"/>
            <a:ext cx="3864628" cy="230832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latin typeface="Lucida Console" panose="020B0609040504020204" pitchFamily="49" charset="0"/>
              </a:rPr>
              <a:t>process(n, m) {</a:t>
            </a:r>
          </a:p>
          <a:p>
            <a:pPr>
              <a:tabLst>
                <a:tab pos="452438" algn="l"/>
              </a:tabLst>
            </a:pPr>
            <a:r>
              <a:rPr lang="en-SG" dirty="0">
                <a:latin typeface="Lucida Console" panose="020B0609040504020204" pitchFamily="49" charset="0"/>
              </a:rPr>
              <a:t>	while (n&gt;0) </a:t>
            </a:r>
            <a:r>
              <a:rPr lang="en-SG" dirty="0">
                <a:latin typeface="Lucida Console" panose="020B0609040504020204" pitchFamily="49" charset="0"/>
                <a:sym typeface="Wingdings" panose="05000000000000000000" pitchFamily="2" charset="2"/>
              </a:rPr>
              <a:t>{</a:t>
            </a:r>
          </a:p>
          <a:p>
            <a:pPr>
              <a:tabLst>
                <a:tab pos="452438" algn="l"/>
                <a:tab pos="892175" algn="l"/>
              </a:tabLst>
            </a:pPr>
            <a:r>
              <a:rPr lang="en-SG" dirty="0">
                <a:latin typeface="Lucida Console" panose="020B0609040504020204" pitchFamily="49" charset="0"/>
                <a:sym typeface="Wingdings" panose="05000000000000000000" pitchFamily="2" charset="2"/>
              </a:rPr>
              <a:t>		for j  1 to m {</a:t>
            </a:r>
          </a:p>
          <a:p>
            <a:pPr>
              <a:tabLst>
                <a:tab pos="452438" algn="l"/>
                <a:tab pos="892175" algn="l"/>
                <a:tab pos="1258888" algn="l"/>
              </a:tabLst>
            </a:pPr>
            <a:r>
              <a:rPr lang="en-SG" dirty="0">
                <a:latin typeface="Lucida Console" panose="020B0609040504020204" pitchFamily="49" charset="0"/>
                <a:sym typeface="Wingdings" panose="05000000000000000000" pitchFamily="2" charset="2"/>
              </a:rPr>
              <a:t>			this(j);</a:t>
            </a:r>
          </a:p>
          <a:p>
            <a:pPr>
              <a:tabLst>
                <a:tab pos="452438" algn="l"/>
                <a:tab pos="892175" algn="l"/>
              </a:tabLst>
            </a:pPr>
            <a:r>
              <a:rPr lang="en-SG" dirty="0">
                <a:latin typeface="Lucida Console" panose="020B0609040504020204" pitchFamily="49" charset="0"/>
                <a:sym typeface="Wingdings" panose="05000000000000000000" pitchFamily="2" charset="2"/>
              </a:rPr>
              <a:t>		}</a:t>
            </a:r>
          </a:p>
          <a:p>
            <a:pPr>
              <a:tabLst>
                <a:tab pos="452438" algn="l"/>
                <a:tab pos="892175" algn="l"/>
              </a:tabLst>
            </a:pPr>
            <a:r>
              <a:rPr lang="en-SG" dirty="0">
                <a:latin typeface="Lucida Console" panose="020B0609040504020204" pitchFamily="49" charset="0"/>
                <a:sym typeface="Wingdings" panose="05000000000000000000" pitchFamily="2" charset="2"/>
              </a:rPr>
              <a:t>		n = n/2;</a:t>
            </a:r>
          </a:p>
          <a:p>
            <a:pPr>
              <a:tabLst>
                <a:tab pos="452438" algn="l"/>
                <a:tab pos="892175" algn="l"/>
              </a:tabLst>
            </a:pPr>
            <a:r>
              <a:rPr lang="en-SG" dirty="0">
                <a:latin typeface="Lucida Console" panose="020B0609040504020204" pitchFamily="49" charset="0"/>
                <a:sym typeface="Wingdings" panose="05000000000000000000" pitchFamily="2" charset="2"/>
              </a:rPr>
              <a:t>	}</a:t>
            </a:r>
            <a:endParaRPr lang="en-SG" dirty="0">
              <a:latin typeface="Lucida Console" panose="020B0609040504020204" pitchFamily="49" charset="0"/>
            </a:endParaRPr>
          </a:p>
          <a:p>
            <a:r>
              <a:rPr lang="en-SG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36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/>
              <p:cNvSpPr txBox="1">
                <a:spLocks noChangeArrowheads="1"/>
              </p:cNvSpPr>
              <p:nvPr/>
            </p:nvSpPr>
            <p:spPr>
              <a:xfrm>
                <a:off x="476755" y="1143211"/>
                <a:ext cx="8038595" cy="2320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en-US" dirty="0"/>
                  <a:t>To get an accurate count of the elements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/>
                  <a:t>, it is necessary to subtract the number of elements that are in both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and </a:t>
                </a:r>
                <a:r>
                  <a:rPr lang="en-US" altLang="en-US" i="1" dirty="0"/>
                  <a:t>B</a:t>
                </a:r>
                <a:r>
                  <a:rPr lang="en-US" altLang="en-US" dirty="0"/>
                  <a:t>, i.e.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/>
                  <a:t>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  <a:tabLst>
                    <a:tab pos="1489075" algn="l"/>
                  </a:tabLst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SG" alt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|+|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|−|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SG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5" y="1143211"/>
                <a:ext cx="8038595" cy="2320957"/>
              </a:xfrm>
              <a:prstGeom prst="rect">
                <a:avLst/>
              </a:prstGeom>
              <a:blipFill>
                <a:blip r:embed="rId3"/>
                <a:stretch>
                  <a:fillRect l="-1516" t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15123" y="3301825"/>
            <a:ext cx="8224785" cy="2943929"/>
            <a:chOff x="730522" y="4598517"/>
            <a:chExt cx="8224785" cy="2943929"/>
          </a:xfrm>
        </p:grpSpPr>
        <p:sp>
          <p:nvSpPr>
            <p:cNvPr id="36" name="Rectangle 35"/>
            <p:cNvSpPr/>
            <p:nvPr/>
          </p:nvSpPr>
          <p:spPr>
            <a:xfrm>
              <a:off x="730522" y="4598518"/>
              <a:ext cx="8222461" cy="28921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0523" y="4598517"/>
              <a:ext cx="8224784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8473" y="4645644"/>
              <a:ext cx="7550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9.3.3 The Inclusion/Exclusion Rule for 2 or 3 Sets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95941" y="5218733"/>
                  <a:ext cx="8157042" cy="2323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800" dirty="0"/>
                    <a:t>If </a:t>
                  </a:r>
                  <a:r>
                    <a:rPr lang="en-SG" sz="2800" i="1" dirty="0"/>
                    <a:t>A</a:t>
                  </a:r>
                  <a:r>
                    <a:rPr lang="en-SG" sz="2800" dirty="0"/>
                    <a:t>, </a:t>
                  </a:r>
                  <a:r>
                    <a:rPr lang="en-SG" sz="2800" i="1" dirty="0"/>
                    <a:t>B</a:t>
                  </a:r>
                  <a:r>
                    <a:rPr lang="en-SG" sz="2800" dirty="0"/>
                    <a:t>, and </a:t>
                  </a:r>
                  <a:r>
                    <a:rPr lang="en-SG" sz="2800" i="1" dirty="0"/>
                    <a:t>C</a:t>
                  </a:r>
                  <a:r>
                    <a:rPr lang="en-SG" sz="2800" dirty="0"/>
                    <a:t> are any finite </a:t>
                  </a:r>
                  <a:r>
                    <a:rPr lang="en-SG" sz="2800" dirty="0">
                      <a:sym typeface="Symbol" panose="05050102010706020507" pitchFamily="18" charset="2"/>
                    </a:rPr>
                    <a:t>sets, then</a:t>
                  </a:r>
                </a:p>
                <a:p>
                  <a:pPr>
                    <a:tabLst>
                      <a:tab pos="1441450" algn="l"/>
                    </a:tabLst>
                  </a:pPr>
                  <a:r>
                    <a:rPr lang="en-SG" sz="2000" dirty="0">
                      <a:solidFill>
                        <a:srgbClr val="0033CC"/>
                      </a:solidFill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SG" sz="28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|</m:t>
                      </m:r>
                      <m:r>
                        <a:rPr lang="en-SG" sz="28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sz="28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∪</m:t>
                      </m:r>
                      <m:r>
                        <a:rPr lang="en-SG" sz="28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8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|=|</m:t>
                      </m:r>
                      <m:r>
                        <a:rPr lang="en-SG" sz="28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sz="28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|+|</m:t>
                      </m:r>
                      <m:r>
                        <a:rPr lang="en-SG" sz="28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8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|−|</m:t>
                      </m:r>
                      <m:r>
                        <a:rPr lang="en-SG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|</m:t>
                      </m:r>
                    </m:oMath>
                  </a14:m>
                  <a:endParaRPr lang="en-SG" sz="2800" dirty="0">
                    <a:solidFill>
                      <a:srgbClr val="C00000"/>
                    </a:solidFill>
                    <a:sym typeface="Symbol" panose="05050102010706020507" pitchFamily="18" charset="2"/>
                  </a:endParaRPr>
                </a:p>
                <a:p>
                  <a:pPr>
                    <a:tabLst>
                      <a:tab pos="1441450" algn="l"/>
                    </a:tabLst>
                  </a:pPr>
                  <a:r>
                    <a:rPr lang="en-SG" sz="2800" dirty="0">
                      <a:sym typeface="Symbol" panose="05050102010706020507" pitchFamily="18" charset="2"/>
                    </a:rPr>
                    <a:t>and</a:t>
                  </a:r>
                </a:p>
                <a:p>
                  <a:pPr>
                    <a:tabLst>
                      <a:tab pos="539750" algn="l"/>
                      <a:tab pos="1441450" algn="l"/>
                    </a:tabLst>
                  </a:pPr>
                  <a:r>
                    <a:rPr lang="en-SG" sz="2800" i="1" dirty="0">
                      <a:solidFill>
                        <a:srgbClr val="0033CC"/>
                      </a:solidFill>
                      <a:sym typeface="Symbol" panose="05050102010706020507" pitchFamily="18" charset="2"/>
                    </a:rPr>
                    <a:t>  	</a:t>
                  </a:r>
                  <a14:m>
                    <m:oMath xmlns:m="http://schemas.openxmlformats.org/officeDocument/2006/math"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|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∪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∪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|=|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|+|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|+|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|−|</m:t>
                      </m:r>
                      <m:r>
                        <a:rPr lang="en-SG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|</m:t>
                      </m:r>
                    </m:oMath>
                  </a14:m>
                  <a:endParaRPr lang="en-SG" sz="2800" dirty="0">
                    <a:solidFill>
                      <a:srgbClr val="C00000"/>
                    </a:solidFill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  <a:tabLst>
                      <a:tab pos="1441450" algn="l"/>
                    </a:tabLst>
                  </a:pPr>
                  <a:r>
                    <a:rPr lang="en-SG" sz="2800" dirty="0">
                      <a:solidFill>
                        <a:srgbClr val="C00000"/>
                      </a:solidFill>
                      <a:sym typeface="Symbol" panose="05050102010706020507" pitchFamily="18" charset="2"/>
                    </a:rPr>
                    <a:t>                             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SG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|</m:t>
                      </m:r>
                      <m:r>
                        <a:rPr lang="en-SG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  <m:r>
                        <a:rPr lang="en-SG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|−|</m:t>
                      </m:r>
                      <m:r>
                        <a:rPr lang="en-SG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  <m:r>
                        <a:rPr lang="en-SG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|+|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  <m:r>
                        <a:rPr lang="en-SG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|</m:t>
                      </m:r>
                    </m:oMath>
                  </a14:m>
                  <a:endParaRPr lang="en-SG" sz="2400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41" y="5218733"/>
                  <a:ext cx="8157042" cy="2323713"/>
                </a:xfrm>
                <a:prstGeom prst="rect">
                  <a:avLst/>
                </a:prstGeom>
                <a:blipFill>
                  <a:blip r:embed="rId4"/>
                  <a:stretch>
                    <a:fillRect l="-1570" t="-235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42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06932" y="1366038"/>
            <a:ext cx="8408452" cy="775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altLang="en-US" sz="2400" dirty="0"/>
              <a:t>How many integers from 1 through 1,000 are multiples of 3 or multiples of 5?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9 – Counting Elements of a General Union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844328" y="1765509"/>
            <a:ext cx="6178903" cy="688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Let </a:t>
            </a:r>
            <a:r>
              <a:rPr lang="en-US" altLang="en-US" sz="1800" i="1" dirty="0"/>
              <a:t>A</a:t>
            </a:r>
            <a:r>
              <a:rPr lang="en-US" altLang="en-US" sz="1800" dirty="0"/>
              <a:t> = the set of all integers in [1, 1000] that are multiples of 3.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Let </a:t>
            </a:r>
            <a:r>
              <a:rPr lang="en-US" altLang="en-US" sz="1800" i="1" dirty="0"/>
              <a:t>B</a:t>
            </a:r>
            <a:r>
              <a:rPr lang="en-US" altLang="en-US" sz="1800" dirty="0"/>
              <a:t> = the set of all integers in [1, 1000] that are multiples of 5.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39090" y="2510894"/>
            <a:ext cx="7871665" cy="101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800" dirty="0"/>
              <a:t>Then </a:t>
            </a:r>
            <a:r>
              <a:rPr lang="en-US" altLang="en-US" sz="1800" i="1" dirty="0"/>
              <a:t>A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 </a:t>
            </a:r>
            <a:r>
              <a:rPr lang="en-US" altLang="en-US" sz="1800" i="1" dirty="0">
                <a:sym typeface="Symbol" panose="05050102010706020507" pitchFamily="18" charset="2"/>
              </a:rPr>
              <a:t>B </a:t>
            </a:r>
            <a:r>
              <a:rPr lang="en-US" altLang="en-US" sz="1800" dirty="0"/>
              <a:t>= the set of all integers in [1, 1000] that are multiples of 3 or 5.</a:t>
            </a:r>
          </a:p>
          <a:p>
            <a:pPr marL="1704975" indent="-17049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Then </a:t>
            </a:r>
            <a:r>
              <a:rPr lang="en-US" altLang="en-US" sz="1800" i="1" dirty="0"/>
              <a:t>A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 </a:t>
            </a:r>
            <a:r>
              <a:rPr lang="en-US" altLang="en-US" sz="1800" i="1" dirty="0">
                <a:sym typeface="Symbol" panose="05050102010706020507" pitchFamily="18" charset="2"/>
              </a:rPr>
              <a:t>B </a:t>
            </a:r>
            <a:r>
              <a:rPr lang="en-US" altLang="en-US" sz="1800" dirty="0"/>
              <a:t>= the set of all integers in [1, 1000] that are multiples of both 3 and 5</a:t>
            </a:r>
          </a:p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800" dirty="0"/>
              <a:t>                     = the set of all integers in [1, 1000] that are multiples of 15.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539090" y="3578750"/>
            <a:ext cx="4826540" cy="65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800" dirty="0"/>
              <a:t>Every multiple of 3 in [1, 1000] has the form </a:t>
            </a:r>
            <a:r>
              <a:rPr lang="en-US" altLang="en-US" sz="1800" dirty="0" err="1"/>
              <a:t>3</a:t>
            </a:r>
            <a:r>
              <a:rPr lang="en-US" altLang="en-US" sz="1800" i="1" dirty="0" err="1"/>
              <a:t>k</a:t>
            </a:r>
            <a:r>
              <a:rPr lang="en-US" altLang="en-US" sz="1800" dirty="0"/>
              <a:t>, for some integer </a:t>
            </a:r>
            <a:r>
              <a:rPr lang="en-US" altLang="en-US" sz="1800" i="1" dirty="0"/>
              <a:t>k</a:t>
            </a:r>
            <a:r>
              <a:rPr lang="en-US" altLang="en-US" sz="1800" dirty="0"/>
              <a:t> in [1, 333].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5682736" y="3729591"/>
            <a:ext cx="1977976" cy="4458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dirty="0" err="1"/>
              <a:t>Hence,|</a:t>
            </a:r>
            <a:r>
              <a:rPr lang="en-US" altLang="en-US" sz="2000" i="1" dirty="0" err="1"/>
              <a:t>A</a:t>
            </a:r>
            <a:r>
              <a:rPr lang="en-US" altLang="en-US" sz="2000" dirty="0"/>
              <a:t>| = 333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28959" y="4306568"/>
            <a:ext cx="4836671" cy="725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800" dirty="0"/>
              <a:t>Every multiple of 5 in [1, 1000] has the form 5</a:t>
            </a:r>
            <a:r>
              <a:rPr lang="en-US" altLang="en-US" sz="1800" i="1" dirty="0"/>
              <a:t>k</a:t>
            </a:r>
            <a:r>
              <a:rPr lang="en-US" altLang="en-US" sz="1800" dirty="0"/>
              <a:t>, for some integer </a:t>
            </a:r>
            <a:r>
              <a:rPr lang="en-US" altLang="en-US" sz="1800" i="1" dirty="0"/>
              <a:t>k</a:t>
            </a:r>
            <a:r>
              <a:rPr lang="en-US" altLang="en-US" sz="1800" dirty="0"/>
              <a:t> in [1, 200].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5674871" y="4377141"/>
            <a:ext cx="1985841" cy="406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dirty="0" err="1"/>
              <a:t>Hence,|</a:t>
            </a:r>
            <a:r>
              <a:rPr lang="en-US" altLang="en-US" sz="2000" i="1" dirty="0" err="1"/>
              <a:t>B</a:t>
            </a:r>
            <a:r>
              <a:rPr lang="en-US" altLang="en-US" sz="2000" dirty="0"/>
              <a:t>| = 200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523498" y="5101644"/>
            <a:ext cx="4842132" cy="672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800" dirty="0"/>
              <a:t>Every multiple of 15 in [1, 1000] has the form 15</a:t>
            </a:r>
            <a:r>
              <a:rPr lang="en-US" altLang="en-US" sz="1800" i="1" dirty="0"/>
              <a:t>k</a:t>
            </a:r>
            <a:r>
              <a:rPr lang="en-US" altLang="en-US" sz="1800" dirty="0"/>
              <a:t>, for some integer </a:t>
            </a:r>
            <a:r>
              <a:rPr lang="en-US" altLang="en-US" sz="1800" i="1" dirty="0"/>
              <a:t>k</a:t>
            </a:r>
            <a:r>
              <a:rPr lang="en-US" altLang="en-US" sz="1800" dirty="0"/>
              <a:t> in [1, 66].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4871" y="5059611"/>
            <a:ext cx="2409159" cy="4151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dirty="0" err="1"/>
              <a:t>Hence,|</a:t>
            </a:r>
            <a:r>
              <a:rPr lang="en-US" altLang="en-US" sz="2000" i="1" dirty="0" err="1"/>
              <a:t>A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</a:t>
            </a:r>
            <a:r>
              <a:rPr lang="en-US" altLang="en-US" sz="2000" dirty="0"/>
              <a:t> </a:t>
            </a:r>
            <a:r>
              <a:rPr lang="en-US" altLang="en-US" sz="2000" i="1" dirty="0"/>
              <a:t>B</a:t>
            </a:r>
            <a:r>
              <a:rPr lang="en-US" altLang="en-US" sz="2000" dirty="0"/>
              <a:t>| = 66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7523" y="5720558"/>
            <a:ext cx="367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74725" algn="l"/>
                <a:tab pos="1441450" algn="l"/>
              </a:tabLst>
            </a:pPr>
            <a:r>
              <a:rPr lang="en-SG" sz="2800" dirty="0">
                <a:sym typeface="Symbol" panose="05050102010706020507" pitchFamily="18" charset="2"/>
              </a:rPr>
              <a:t> </a:t>
            </a:r>
            <a:r>
              <a:rPr lang="en-SG" sz="2000" dirty="0">
                <a:sym typeface="Symbol" panose="05050102010706020507" pitchFamily="18" charset="2"/>
              </a:rPr>
              <a:t>|</a:t>
            </a:r>
            <a:r>
              <a:rPr lang="en-SG" sz="2000" i="1" dirty="0">
                <a:sym typeface="Symbol" panose="05050102010706020507" pitchFamily="18" charset="2"/>
              </a:rPr>
              <a:t>A </a:t>
            </a:r>
            <a:r>
              <a:rPr lang="en-SG" sz="2000" dirty="0">
                <a:sym typeface="Symbol" panose="05050102010706020507" pitchFamily="18" charset="2"/>
              </a:rPr>
              <a:t></a:t>
            </a:r>
            <a:r>
              <a:rPr lang="en-SG" sz="2000" i="1" dirty="0">
                <a:sym typeface="Symbol" panose="05050102010706020507" pitchFamily="18" charset="2"/>
              </a:rPr>
              <a:t> B</a:t>
            </a:r>
            <a:r>
              <a:rPr lang="en-SG" sz="2000" dirty="0">
                <a:sym typeface="Symbol" panose="05050102010706020507" pitchFamily="18" charset="2"/>
              </a:rPr>
              <a:t>| 	= |</a:t>
            </a:r>
            <a:r>
              <a:rPr lang="en-SG" sz="2000" i="1" dirty="0">
                <a:sym typeface="Symbol" panose="05050102010706020507" pitchFamily="18" charset="2"/>
              </a:rPr>
              <a:t>A</a:t>
            </a:r>
            <a:r>
              <a:rPr lang="en-SG" sz="2000" dirty="0">
                <a:sym typeface="Symbol" panose="05050102010706020507" pitchFamily="18" charset="2"/>
              </a:rPr>
              <a:t>| + |</a:t>
            </a:r>
            <a:r>
              <a:rPr lang="en-SG" sz="2000" i="1" dirty="0">
                <a:sym typeface="Symbol" panose="05050102010706020507" pitchFamily="18" charset="2"/>
              </a:rPr>
              <a:t>B</a:t>
            </a:r>
            <a:r>
              <a:rPr lang="en-SG" sz="2000" dirty="0">
                <a:sym typeface="Symbol" panose="05050102010706020507" pitchFamily="18" charset="2"/>
              </a:rPr>
              <a:t>| – |</a:t>
            </a:r>
            <a:r>
              <a:rPr lang="en-SG" sz="2000" i="1" dirty="0">
                <a:sym typeface="Symbol" panose="05050102010706020507" pitchFamily="18" charset="2"/>
              </a:rPr>
              <a:t>A </a:t>
            </a:r>
            <a:r>
              <a:rPr lang="en-SG" sz="2000" dirty="0">
                <a:sym typeface="Symbol" panose="05050102010706020507" pitchFamily="18" charset="2"/>
              </a:rPr>
              <a:t></a:t>
            </a:r>
            <a:r>
              <a:rPr lang="en-SG" sz="2000" i="1" dirty="0">
                <a:sym typeface="Symbol" panose="05050102010706020507" pitchFamily="18" charset="2"/>
              </a:rPr>
              <a:t> B</a:t>
            </a:r>
            <a:r>
              <a:rPr lang="en-SG" sz="2000" dirty="0">
                <a:sym typeface="Symbol" panose="05050102010706020507" pitchFamily="18" charset="2"/>
              </a:rPr>
              <a:t>|</a:t>
            </a:r>
          </a:p>
          <a:p>
            <a:pPr>
              <a:tabLst>
                <a:tab pos="974725" algn="l"/>
                <a:tab pos="1441450" algn="l"/>
              </a:tabLst>
            </a:pPr>
            <a:r>
              <a:rPr lang="en-SG" sz="2000" dirty="0">
                <a:sym typeface="Symbol" panose="05050102010706020507" pitchFamily="18" charset="2"/>
              </a:rPr>
              <a:t>	= 333 + 200 – 66 = 467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217138" y="5843760"/>
            <a:ext cx="3866892" cy="637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800" dirty="0"/>
              <a:t>Thus, </a:t>
            </a:r>
            <a:r>
              <a:rPr lang="en-US" altLang="en-US" sz="1800" b="1" dirty="0">
                <a:solidFill>
                  <a:srgbClr val="0033CC"/>
                </a:solidFill>
              </a:rPr>
              <a:t>467</a:t>
            </a:r>
            <a:r>
              <a:rPr lang="en-US" altLang="en-US" sz="1800" dirty="0"/>
              <a:t> integers from 1 through 1000 are multiples of 3 or multiples of 5.</a:t>
            </a:r>
          </a:p>
        </p:txBody>
      </p:sp>
    </p:spTree>
    <p:extLst>
      <p:ext uri="{BB962C8B-B14F-4D97-AF65-F5344CB8AC3E}">
        <p14:creationId xmlns:p14="http://schemas.microsoft.com/office/powerpoint/2010/main" val="23573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6" grpId="0"/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24356" y="859433"/>
            <a:ext cx="7113276" cy="785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Bef>
                <a:spcPts val="0"/>
              </a:spcBef>
              <a:buFont typeface="+mj-lt"/>
              <a:buAutoNum type="alphaLcPeriod" startAt="2"/>
            </a:pPr>
            <a:r>
              <a:rPr lang="en-US" altLang="en-US" sz="2400" dirty="0"/>
              <a:t>How many integers from 1 through 1,000 are neither multiples of 3 nor multiples of 5?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22139" y="1680806"/>
            <a:ext cx="6464190" cy="682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There are 1000 integers in [1, 1000].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dirty="0"/>
              <a:t>By part (a), 467 of these are multiples of 3 or multiples of 5.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22140" y="2469352"/>
            <a:ext cx="6464190" cy="719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dirty="0"/>
              <a:t>Thus, by the </a:t>
            </a:r>
            <a:r>
              <a:rPr lang="en-US" altLang="en-US" sz="2000" b="1" dirty="0"/>
              <a:t>difference rule</a:t>
            </a:r>
            <a:r>
              <a:rPr lang="en-US" altLang="en-US" sz="2000" dirty="0"/>
              <a:t>, there are 1000 – 467 = </a:t>
            </a:r>
            <a:r>
              <a:rPr lang="en-US" altLang="en-US" sz="2000" b="1" dirty="0">
                <a:solidFill>
                  <a:srgbClr val="0033CC"/>
                </a:solidFill>
              </a:rPr>
              <a:t>533</a:t>
            </a:r>
            <a:r>
              <a:rPr lang="en-US" altLang="en-US" sz="2000" dirty="0"/>
              <a:t> that are neither multiples of 3 nor multiples of 5. 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76756" y="3371632"/>
            <a:ext cx="7993958" cy="45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Note that the solution to part (b) hid a use of </a:t>
            </a:r>
            <a:r>
              <a:rPr lang="en-US" altLang="en-US" sz="2400" dirty="0">
                <a:solidFill>
                  <a:srgbClr val="0033CC"/>
                </a:solidFill>
              </a:rPr>
              <a:t>De Morgan’s law</a:t>
            </a:r>
            <a:r>
              <a:rPr lang="en-US" alt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>
              <a:xfrm>
                <a:off x="974785" y="3840973"/>
                <a:ext cx="7082287" cy="740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000" dirty="0"/>
                  <a:t>The number of elements that are neither in </a:t>
                </a:r>
                <a:r>
                  <a:rPr lang="en-US" altLang="en-US" sz="2000" i="1" dirty="0"/>
                  <a:t>A</a:t>
                </a:r>
                <a:r>
                  <a:rPr lang="en-US" altLang="en-US" sz="2000" dirty="0"/>
                  <a:t> nor in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is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en-US" sz="2000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000" dirty="0"/>
                  <a:t>By De Morgan’s law,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/>
                  <a:t>.</a:t>
                </a: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5" y="3840973"/>
                <a:ext cx="7082287" cy="740470"/>
              </a:xfrm>
              <a:prstGeom prst="rect">
                <a:avLst/>
              </a:prstGeom>
              <a:blipFill>
                <a:blip r:embed="rId3"/>
                <a:stretch>
                  <a:fillRect l="-947" t="-4098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>
              <a:xfrm>
                <a:off x="974785" y="4762251"/>
                <a:ext cx="6927011" cy="10387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000" dirty="0"/>
                  <a:t>So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en-US" sz="2000" dirty="0"/>
                  <a:t> was then calculated using the set difference rule: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|−|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000" dirty="0"/>
                  <a:t>where the universe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sz="2000" dirty="0"/>
                  <a:t> was the set of all integers in [1, 1000].</a:t>
                </a: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5" y="4762251"/>
                <a:ext cx="6927011" cy="1038736"/>
              </a:xfrm>
              <a:prstGeom prst="rect">
                <a:avLst/>
              </a:prstGeom>
              <a:blipFill>
                <a:blip r:embed="rId4"/>
                <a:stretch>
                  <a:fillRect l="-968" t="-2924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24" grpId="0"/>
      <p:bldP spid="25" grpId="0"/>
      <p:bldP spid="2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35" name="Rounded Rectangle 34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>
            <a:xfrm>
              <a:off x="663368" y="2220685"/>
              <a:ext cx="7791084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9.4 The Pigeonhole Principle (PHP)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2" y="3029586"/>
            <a:ext cx="4104108" cy="33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63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5" y="1568775"/>
            <a:ext cx="6762244" cy="142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n</a:t>
            </a:r>
            <a:r>
              <a:rPr lang="en-US" altLang="en-US" dirty="0"/>
              <a:t> pigeons fly into </a:t>
            </a:r>
            <a:r>
              <a:rPr lang="en-US" altLang="en-US" i="1" dirty="0"/>
              <a:t>m</a:t>
            </a:r>
            <a:r>
              <a:rPr lang="en-US" altLang="en-US" dirty="0"/>
              <a:t> pigeonholes and </a:t>
            </a:r>
            <a:r>
              <a:rPr lang="en-US" altLang="en-US" i="1" dirty="0"/>
              <a:t>n</a:t>
            </a:r>
            <a:r>
              <a:rPr lang="en-US" altLang="en-US" dirty="0"/>
              <a:t> &gt; </a:t>
            </a:r>
            <a:r>
              <a:rPr lang="en-US" altLang="en-US" i="1" dirty="0"/>
              <a:t>m</a:t>
            </a:r>
            <a:r>
              <a:rPr lang="en-US" altLang="en-US" dirty="0"/>
              <a:t>, then at least one hole must contain two or more pigeons.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139" y="2997092"/>
            <a:ext cx="8221812" cy="3234045"/>
            <a:chOff x="522139" y="2997092"/>
            <a:chExt cx="8221812" cy="3234045"/>
          </a:xfrm>
        </p:grpSpPr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71"/>
            <a:stretch>
              <a:fillRect/>
            </a:stretch>
          </p:blipFill>
          <p:spPr bwMode="auto">
            <a:xfrm>
              <a:off x="522139" y="2997092"/>
              <a:ext cx="8221812" cy="284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2491136" y="5831027"/>
              <a:ext cx="42838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9.4.1 </a:t>
              </a:r>
              <a:r>
                <a:rPr lang="en-SG" sz="2000" i="1" dirty="0"/>
                <a:t>n</a:t>
              </a:r>
              <a:r>
                <a:rPr lang="en-SG" sz="2000" dirty="0"/>
                <a:t> = 5 and </a:t>
              </a:r>
              <a:r>
                <a:rPr lang="en-SG" sz="2000" i="1" dirty="0"/>
                <a:t>m</a:t>
              </a:r>
              <a:r>
                <a:rPr lang="en-SG" sz="2000" dirty="0"/>
                <a:t> = 4</a:t>
              </a: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47" y="1446898"/>
            <a:ext cx="1340004" cy="11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2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1AFA6E-711A-4827-B74B-BEFCAB7BBC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47" y="1446898"/>
            <a:ext cx="1340004" cy="1142353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61AFA0C4-A389-437E-AEE2-419195EBC5D7}"/>
              </a:ext>
            </a:extLst>
          </p:cNvPr>
          <p:cNvSpPr txBox="1">
            <a:spLocks noChangeArrowheads="1"/>
          </p:cNvSpPr>
          <p:nvPr/>
        </p:nvSpPr>
        <p:spPr>
          <a:xfrm>
            <a:off x="332424" y="903854"/>
            <a:ext cx="7507476" cy="142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 pigeonhole principle is sometimes called the </a:t>
            </a:r>
            <a:r>
              <a:rPr lang="en-US" altLang="en-US" i="1" dirty="0" err="1"/>
              <a:t>Dirichlet</a:t>
            </a:r>
            <a:r>
              <a:rPr lang="en-US" altLang="en-US" i="1" dirty="0"/>
              <a:t> box principle</a:t>
            </a:r>
            <a:r>
              <a:rPr lang="en-US" altLang="en-US" dirty="0"/>
              <a:t> because it was first stated formally by J. P. G. L. </a:t>
            </a:r>
            <a:r>
              <a:rPr lang="en-US" altLang="en-US" dirty="0" err="1"/>
              <a:t>Dirichlet</a:t>
            </a:r>
            <a:r>
              <a:rPr lang="en-US" altLang="en-US" dirty="0"/>
              <a:t> (1805–1859).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5E79FFB-6B34-4088-B23D-F275D4CEA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9" b="8571"/>
          <a:stretch/>
        </p:blipFill>
        <p:spPr bwMode="auto">
          <a:xfrm>
            <a:off x="5798005" y="2997090"/>
            <a:ext cx="3248740" cy="264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>
            <a:extLst>
              <a:ext uri="{FF2B5EF4-FFF2-40B4-BE49-F238E27FC236}">
                <a16:creationId xmlns:a16="http://schemas.microsoft.com/office/drawing/2014/main" id="{697116F0-90B3-40A4-AD9B-FC92439B6CD1}"/>
              </a:ext>
            </a:extLst>
          </p:cNvPr>
          <p:cNvSpPr txBox="1">
            <a:spLocks noChangeArrowheads="1"/>
          </p:cNvSpPr>
          <p:nvPr/>
        </p:nvSpPr>
        <p:spPr>
          <a:xfrm>
            <a:off x="332424" y="2369057"/>
            <a:ext cx="4340095" cy="539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Mathematical formulation: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BEE15B-C1BB-4053-9E02-E0B5F4C517BB}"/>
              </a:ext>
            </a:extLst>
          </p:cNvPr>
          <p:cNvGrpSpPr/>
          <p:nvPr/>
        </p:nvGrpSpPr>
        <p:grpSpPr>
          <a:xfrm>
            <a:off x="387021" y="2997090"/>
            <a:ext cx="5345565" cy="2925841"/>
            <a:chOff x="730523" y="4598517"/>
            <a:chExt cx="5345565" cy="292584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F31593-CB86-420B-9410-D6F08AE0CAC9}"/>
                </a:ext>
              </a:extLst>
            </p:cNvPr>
            <p:cNvSpPr/>
            <p:nvPr/>
          </p:nvSpPr>
          <p:spPr>
            <a:xfrm>
              <a:off x="730523" y="4598517"/>
              <a:ext cx="5345565" cy="29258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FA9702-C37C-4E54-8906-901B54E9868F}"/>
                </a:ext>
              </a:extLst>
            </p:cNvPr>
            <p:cNvSpPr/>
            <p:nvPr/>
          </p:nvSpPr>
          <p:spPr>
            <a:xfrm>
              <a:off x="730523" y="4598517"/>
              <a:ext cx="5345565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D915DA-2FFD-4D33-8065-0DA949D7BEA7}"/>
                </a:ext>
              </a:extLst>
            </p:cNvPr>
            <p:cNvSpPr txBox="1"/>
            <p:nvPr/>
          </p:nvSpPr>
          <p:spPr>
            <a:xfrm>
              <a:off x="898474" y="4645644"/>
              <a:ext cx="5177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Pigeonhole Principle (PHP)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BC2DAE-7EB2-4968-BD71-BC851804824B}"/>
                </a:ext>
              </a:extLst>
            </p:cNvPr>
            <p:cNvSpPr txBox="1"/>
            <p:nvPr/>
          </p:nvSpPr>
          <p:spPr>
            <a:xfrm>
              <a:off x="795942" y="5218733"/>
              <a:ext cx="528014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A function from one finite set to a smaller finite set cannot be one-to-one: There must be at least 2 elements in the domain that have the same image in the co-domain.</a:t>
              </a:r>
              <a:endParaRPr lang="en-SG" sz="24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FEE0958-D777-4199-B948-D4D15AEBD79E}"/>
              </a:ext>
            </a:extLst>
          </p:cNvPr>
          <p:cNvSpPr txBox="1"/>
          <p:nvPr/>
        </p:nvSpPr>
        <p:spPr>
          <a:xfrm>
            <a:off x="3203194" y="5990039"/>
            <a:ext cx="4636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Epp uses the terms </a:t>
            </a:r>
            <a:r>
              <a:rPr lang="en-SG" sz="2400" dirty="0">
                <a:solidFill>
                  <a:srgbClr val="0033CC"/>
                </a:solidFill>
              </a:rPr>
              <a:t>one-to-one</a:t>
            </a:r>
            <a:r>
              <a:rPr lang="en-SG" sz="2400" dirty="0"/>
              <a:t> for </a:t>
            </a:r>
            <a:r>
              <a:rPr lang="en-SG" sz="2400" dirty="0">
                <a:solidFill>
                  <a:srgbClr val="0033CC"/>
                </a:solidFill>
              </a:rPr>
              <a:t>injective</a:t>
            </a:r>
            <a:r>
              <a:rPr lang="en-SG" sz="2400" dirty="0"/>
              <a:t>, and </a:t>
            </a:r>
            <a:r>
              <a:rPr lang="en-SG" sz="2400" dirty="0">
                <a:solidFill>
                  <a:srgbClr val="0033CC"/>
                </a:solidFill>
              </a:rPr>
              <a:t>onto</a:t>
            </a:r>
            <a:r>
              <a:rPr lang="en-SG" sz="2400" dirty="0"/>
              <a:t> for </a:t>
            </a:r>
            <a:r>
              <a:rPr lang="en-SG" sz="2400" dirty="0">
                <a:solidFill>
                  <a:srgbClr val="0033CC"/>
                </a:solidFill>
              </a:rPr>
              <a:t>surjective</a:t>
            </a:r>
            <a:r>
              <a:rPr lang="en-SG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65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3" y="1651833"/>
            <a:ext cx="7507477" cy="2493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altLang="en-US" dirty="0"/>
              <a:t>In a group of six people, must there be at least two who were born in the same month?</a:t>
            </a:r>
          </a:p>
          <a:p>
            <a:pPr marL="544513" indent="-544513">
              <a:lnSpc>
                <a:spcPct val="100000"/>
              </a:lnSpc>
              <a:spcBef>
                <a:spcPts val="0"/>
              </a:spcBef>
              <a:buNone/>
              <a:tabLst>
                <a:tab pos="544513" algn="l"/>
              </a:tabLst>
            </a:pPr>
            <a:r>
              <a:rPr lang="en-US" altLang="en-US" dirty="0"/>
              <a:t>	In a group of 13 people, must there be at least two who were born in the same month? Why?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10 – Applying the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6898240" y="2114634"/>
            <a:ext cx="850053" cy="5574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No.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6" y="3640138"/>
            <a:ext cx="5830796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6594232" y="4071449"/>
            <a:ext cx="2356337" cy="228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Yes. At least 2 people must have been born in the same month.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44" y="682652"/>
            <a:ext cx="1267925" cy="12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5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1651833"/>
            <a:ext cx="7675428" cy="138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 startAt="2"/>
            </a:pPr>
            <a:r>
              <a:rPr lang="en-US" altLang="en-US" dirty="0"/>
              <a:t>Among the population of Singapore, are there at least two people with the same number of hairs on their heads? Why?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10 – Applying the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900032" y="3034992"/>
            <a:ext cx="7198586" cy="1511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Population of Singapore: 5.47m (June 2014).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Hairs on head: average up to 150,000; no more than 300,000.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59" y="606475"/>
            <a:ext cx="1370360" cy="1253879"/>
          </a:xfrm>
          <a:prstGeom prst="rect">
            <a:avLst/>
          </a:prstGeom>
        </p:spPr>
      </p:pic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900032" y="4716457"/>
            <a:ext cx="7198586" cy="1511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Define a function </a:t>
            </a:r>
            <a:r>
              <a:rPr lang="en-US" altLang="en-US" i="1" dirty="0"/>
              <a:t>H</a:t>
            </a:r>
            <a:r>
              <a:rPr lang="en-US" altLang="en-US" dirty="0"/>
              <a:t> from the set of people in Singapore {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…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p</a:t>
            </a:r>
            <a:r>
              <a:rPr lang="en-US" altLang="en-US" dirty="0"/>
              <a:t>} to the set {0, 1, 2, … 300000} as shown in the next slide.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6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1651833"/>
            <a:ext cx="7675428" cy="138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 startAt="2"/>
            </a:pPr>
            <a:r>
              <a:rPr lang="en-US" altLang="en-US" dirty="0"/>
              <a:t>Among the population of Singapore, are there at least two people with the same number of hairs on their heads? Why?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10 – Applying the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59" y="606475"/>
            <a:ext cx="1370360" cy="125387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32424" y="3137838"/>
            <a:ext cx="5791349" cy="2971255"/>
            <a:chOff x="332424" y="3137838"/>
            <a:chExt cx="5791349" cy="2971255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23" y="3197618"/>
              <a:ext cx="5708650" cy="291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2424" y="3137838"/>
              <a:ext cx="19748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People in Singapore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6020957" y="3731702"/>
            <a:ext cx="2651813" cy="228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Yes. At least 2 people must have the same number of hairs on their heads.</a:t>
            </a:r>
          </a:p>
        </p:txBody>
      </p:sp>
    </p:spTree>
    <p:extLst>
      <p:ext uri="{BB962C8B-B14F-4D97-AF65-F5344CB8AC3E}">
        <p14:creationId xmlns:p14="http://schemas.microsoft.com/office/powerpoint/2010/main" val="28001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1513612"/>
            <a:ext cx="8354376" cy="138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dirty="0"/>
              <a:t>One important consequence of the pigeonhole principle is the fact that </a:t>
            </a:r>
            <a:r>
              <a:rPr lang="en-US" altLang="en-US" i="1" dirty="0">
                <a:solidFill>
                  <a:srgbClr val="C00000"/>
                </a:solidFill>
              </a:rPr>
              <a:t>the decimal expansion of any rational number either terminates or repeats</a:t>
            </a:r>
            <a:r>
              <a:rPr lang="en-US" altLang="en-US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135" y="2813478"/>
            <a:ext cx="457400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A terminating decimal: 3.625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4135" y="3554903"/>
            <a:ext cx="4574003" cy="523220"/>
            <a:chOff x="1406769" y="3771542"/>
            <a:chExt cx="4574003" cy="523220"/>
          </a:xfrm>
        </p:grpSpPr>
        <p:sp>
          <p:nvSpPr>
            <p:cNvPr id="32" name="TextBox 31"/>
            <p:cNvSpPr txBox="1"/>
            <p:nvPr/>
          </p:nvSpPr>
          <p:spPr>
            <a:xfrm>
              <a:off x="1406769" y="3771542"/>
              <a:ext cx="4574003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A repeating decimal: 2.38246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169877" y="3856521"/>
              <a:ext cx="545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328138" y="3550028"/>
            <a:ext cx="349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(2.38246246246246…)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32424" y="4152141"/>
            <a:ext cx="8645364" cy="2524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A rational number can be written as a fraction </a:t>
            </a:r>
            <a:r>
              <a:rPr lang="en-US" altLang="en-US" i="1" dirty="0"/>
              <a:t>a</a:t>
            </a:r>
            <a:r>
              <a:rPr lang="en-US" altLang="en-US" dirty="0"/>
              <a:t>/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≠0.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When one integer is divided by another, it is the pigeonhole principle (together with the quotient-remainder theorem) that guarantees that such a repetition of remainders (and hence decimal digits) must always occur. </a:t>
            </a:r>
          </a:p>
        </p:txBody>
      </p:sp>
    </p:spTree>
    <p:extLst>
      <p:ext uri="{BB962C8B-B14F-4D97-AF65-F5344CB8AC3E}">
        <p14:creationId xmlns:p14="http://schemas.microsoft.com/office/powerpoint/2010/main" val="37222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46" y="1403344"/>
            <a:ext cx="1781046" cy="17810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I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2124" y="6459403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76830" y="4145072"/>
            <a:ext cx="2244867" cy="1984708"/>
            <a:chOff x="549072" y="3859160"/>
            <a:chExt cx="2244867" cy="1984708"/>
          </a:xfrm>
        </p:grpSpPr>
        <p:grpSp>
          <p:nvGrpSpPr>
            <p:cNvPr id="12" name="Group 11"/>
            <p:cNvGrpSpPr/>
            <p:nvPr/>
          </p:nvGrpSpPr>
          <p:grpSpPr>
            <a:xfrm>
              <a:off x="634040" y="3859160"/>
              <a:ext cx="2074931" cy="1037466"/>
              <a:chOff x="530620" y="3859160"/>
              <a:chExt cx="2074931" cy="1037466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620" y="3859160"/>
                <a:ext cx="1037466" cy="1037466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086" y="3859161"/>
                <a:ext cx="1037465" cy="1037465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549072" y="5012871"/>
              <a:ext cx="224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Two heads obtained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27662" y="3960882"/>
            <a:ext cx="2592371" cy="2629507"/>
            <a:chOff x="3327662" y="3859161"/>
            <a:chExt cx="2592371" cy="2629507"/>
          </a:xfrm>
        </p:grpSpPr>
        <p:grpSp>
          <p:nvGrpSpPr>
            <p:cNvPr id="10" name="Group 9"/>
            <p:cNvGrpSpPr/>
            <p:nvPr/>
          </p:nvGrpSpPr>
          <p:grpSpPr>
            <a:xfrm>
              <a:off x="3560373" y="3859161"/>
              <a:ext cx="2080540" cy="1037465"/>
              <a:chOff x="3517796" y="3859161"/>
              <a:chExt cx="2080540" cy="103746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7796" y="3859162"/>
                <a:ext cx="1037464" cy="1037464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871" y="3859161"/>
                <a:ext cx="1037465" cy="1037465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3560374" y="5451203"/>
              <a:ext cx="2080539" cy="1037465"/>
              <a:chOff x="3517796" y="5451203"/>
              <a:chExt cx="2080539" cy="1037465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871" y="5451204"/>
                <a:ext cx="1037464" cy="1037464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7796" y="5451203"/>
                <a:ext cx="1037465" cy="1037465"/>
              </a:xfrm>
              <a:prstGeom prst="rect">
                <a:avLst/>
              </a:prstGeom>
            </p:spPr>
          </p:pic>
        </p:grpSp>
        <p:sp>
          <p:nvSpPr>
            <p:cNvPr id="72" name="TextBox 71"/>
            <p:cNvSpPr txBox="1"/>
            <p:nvPr/>
          </p:nvSpPr>
          <p:spPr>
            <a:xfrm>
              <a:off x="3327662" y="4946676"/>
              <a:ext cx="2592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One head obtained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699" y="4167038"/>
            <a:ext cx="2244867" cy="1984706"/>
            <a:chOff x="6593450" y="3859162"/>
            <a:chExt cx="2244867" cy="1984706"/>
          </a:xfrm>
        </p:grpSpPr>
        <p:grpSp>
          <p:nvGrpSpPr>
            <p:cNvPr id="9" name="Group 8"/>
            <p:cNvGrpSpPr/>
            <p:nvPr/>
          </p:nvGrpSpPr>
          <p:grpSpPr>
            <a:xfrm>
              <a:off x="6671751" y="3859162"/>
              <a:ext cx="2088264" cy="1037464"/>
              <a:chOff x="6593450" y="3859162"/>
              <a:chExt cx="2088264" cy="1037464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3450" y="3859162"/>
                <a:ext cx="1037464" cy="103746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4250" y="3859162"/>
                <a:ext cx="1037464" cy="1037464"/>
              </a:xfrm>
              <a:prstGeom prst="rect">
                <a:avLst/>
              </a:prstGeom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593450" y="5012871"/>
              <a:ext cx="224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No heads obtained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57525" y="3767982"/>
            <a:ext cx="3124200" cy="2629508"/>
            <a:chOff x="3057525" y="3767982"/>
            <a:chExt cx="3124200" cy="262950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57525" y="3767982"/>
              <a:ext cx="0" cy="26295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81725" y="3767982"/>
              <a:ext cx="0" cy="26295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81460" y="3414039"/>
            <a:ext cx="98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1/4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10598" y="3414039"/>
            <a:ext cx="98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2/4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089146" y="3414039"/>
            <a:ext cx="98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1/4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9739" y="1612027"/>
            <a:ext cx="4887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SG" sz="2800" dirty="0"/>
              <a:t>0, 1 or 2 heads?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SG" sz="2800" dirty="0"/>
              <a:t>Does each of these events occur about </a:t>
            </a:r>
            <a:r>
              <a:rPr lang="en-SG" sz="2800" dirty="0">
                <a:solidFill>
                  <a:srgbClr val="0000FF"/>
                </a:solidFill>
              </a:rPr>
              <a:t>1/3</a:t>
            </a:r>
            <a:r>
              <a:rPr lang="en-SG" sz="2800" dirty="0"/>
              <a:t> of the time?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Tossing two coins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88" y="847808"/>
            <a:ext cx="1733732" cy="1733732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8728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5" grpId="0"/>
      <p:bldP spid="7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974081"/>
            <a:ext cx="8354376" cy="1152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Consider </a:t>
            </a:r>
            <a:r>
              <a:rPr lang="en-US" altLang="en-US" sz="2400" i="1" dirty="0"/>
              <a:t>a</a:t>
            </a:r>
            <a:r>
              <a:rPr lang="en-US" altLang="en-US" sz="2400" dirty="0"/>
              <a:t>/</a:t>
            </a:r>
            <a:r>
              <a:rPr lang="en-US" altLang="en-US" sz="2400" i="1" dirty="0"/>
              <a:t>b</a:t>
            </a:r>
            <a:r>
              <a:rPr lang="en-US" altLang="en-US" sz="2400" dirty="0"/>
              <a:t>, where for simplicity assume that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b</a:t>
            </a:r>
            <a:r>
              <a:rPr lang="en-US" altLang="en-US" sz="2400" dirty="0"/>
              <a:t> are positive. The decimal expansion of </a:t>
            </a:r>
            <a:r>
              <a:rPr lang="en-US" altLang="en-US" sz="2400" i="1" dirty="0"/>
              <a:t>a</a:t>
            </a:r>
            <a:r>
              <a:rPr lang="en-US" altLang="en-US" sz="2400" dirty="0"/>
              <a:t>/</a:t>
            </a:r>
            <a:r>
              <a:rPr lang="en-US" altLang="en-US" sz="2400" i="1" dirty="0"/>
              <a:t>b</a:t>
            </a:r>
            <a:r>
              <a:rPr lang="en-US" altLang="en-US" sz="2400" dirty="0"/>
              <a:t> is obtained by dividing </a:t>
            </a:r>
            <a:r>
              <a:rPr lang="en-US" altLang="en-US" sz="2400" i="1" dirty="0"/>
              <a:t>a</a:t>
            </a:r>
            <a:r>
              <a:rPr lang="en-US" altLang="en-US" sz="2400" dirty="0"/>
              <a:t> by </a:t>
            </a:r>
            <a:r>
              <a:rPr lang="en-US" altLang="en-US" sz="2400" i="1" dirty="0"/>
              <a:t>b</a:t>
            </a:r>
            <a:r>
              <a:rPr lang="en-US" altLang="en-US" sz="2400" dirty="0"/>
              <a:t> as illustrated here for </a:t>
            </a:r>
            <a:r>
              <a:rPr lang="en-US" altLang="en-US" sz="2400" i="1" dirty="0"/>
              <a:t>a</a:t>
            </a:r>
            <a:r>
              <a:rPr lang="en-US" altLang="en-US" sz="2400" dirty="0"/>
              <a:t> = 3 and </a:t>
            </a:r>
            <a:r>
              <a:rPr lang="en-US" altLang="en-US" sz="2400" i="1" dirty="0"/>
              <a:t>b</a:t>
            </a:r>
            <a:r>
              <a:rPr lang="en-US" altLang="en-US" sz="2400" dirty="0"/>
              <a:t> = 14.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38" y="2264572"/>
            <a:ext cx="26606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332424" y="2193350"/>
            <a:ext cx="5984714" cy="1194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Let </a:t>
            </a:r>
            <a:r>
              <a:rPr lang="en-US" altLang="en-US" sz="2400" i="1" dirty="0">
                <a:solidFill>
                  <a:srgbClr val="C00000"/>
                </a:solidFill>
              </a:rPr>
              <a:t>r</a:t>
            </a:r>
            <a:r>
              <a:rPr lang="en-US" altLang="en-US" sz="2400" baseline="-20000" dirty="0">
                <a:solidFill>
                  <a:srgbClr val="C00000"/>
                </a:solidFill>
              </a:rPr>
              <a:t>0</a:t>
            </a:r>
            <a:r>
              <a:rPr lang="en-US" altLang="en-US" sz="2400" dirty="0"/>
              <a:t> = </a:t>
            </a:r>
            <a:r>
              <a:rPr lang="en-US" altLang="en-US" sz="2400" i="1" dirty="0"/>
              <a:t>a</a:t>
            </a:r>
            <a:r>
              <a:rPr lang="en-US" altLang="en-US" sz="2400" dirty="0"/>
              <a:t> and let </a:t>
            </a:r>
            <a:r>
              <a:rPr lang="en-US" altLang="en-US" sz="2400" i="1" dirty="0">
                <a:solidFill>
                  <a:srgbClr val="C00000"/>
                </a:solidFill>
              </a:rPr>
              <a:t>r</a:t>
            </a:r>
            <a:r>
              <a:rPr lang="en-US" altLang="en-US" sz="2400" baseline="-20000" dirty="0">
                <a:solidFill>
                  <a:srgbClr val="C00000"/>
                </a:solidFill>
              </a:rPr>
              <a:t>1</a:t>
            </a:r>
            <a:r>
              <a:rPr lang="en-US" altLang="en-US" sz="2400" dirty="0"/>
              <a:t>, </a:t>
            </a:r>
            <a:r>
              <a:rPr lang="en-US" altLang="en-US" sz="2400" i="1" dirty="0">
                <a:solidFill>
                  <a:srgbClr val="C00000"/>
                </a:solidFill>
              </a:rPr>
              <a:t>r</a:t>
            </a:r>
            <a:r>
              <a:rPr lang="en-US" altLang="en-US" sz="2400" baseline="-20000" dirty="0">
                <a:solidFill>
                  <a:srgbClr val="C00000"/>
                </a:solidFill>
              </a:rPr>
              <a:t>2</a:t>
            </a:r>
            <a:r>
              <a:rPr lang="en-US" altLang="en-US" sz="2400" dirty="0"/>
              <a:t>, </a:t>
            </a:r>
            <a:r>
              <a:rPr lang="en-US" altLang="en-US" sz="2400" i="1" dirty="0">
                <a:solidFill>
                  <a:srgbClr val="C00000"/>
                </a:solidFill>
              </a:rPr>
              <a:t>r</a:t>
            </a:r>
            <a:r>
              <a:rPr lang="en-US" altLang="en-US" sz="2400" baseline="-20000" dirty="0">
                <a:solidFill>
                  <a:srgbClr val="C00000"/>
                </a:solidFill>
              </a:rPr>
              <a:t>3</a:t>
            </a:r>
            <a:r>
              <a:rPr lang="en-US" altLang="en-US" sz="2400" dirty="0"/>
              <a:t>, . . . be the successive remainders obtained in the long division of </a:t>
            </a:r>
            <a:r>
              <a:rPr lang="en-US" altLang="en-US" sz="2400" i="1" dirty="0"/>
              <a:t>a</a:t>
            </a:r>
            <a:r>
              <a:rPr lang="en-US" altLang="en-US" sz="2400" dirty="0"/>
              <a:t> by </a:t>
            </a:r>
            <a:r>
              <a:rPr lang="en-US" altLang="en-US" sz="2400" i="1" dirty="0"/>
              <a:t>b</a:t>
            </a:r>
            <a:r>
              <a:rPr lang="en-US" altLang="en-US" sz="2400" dirty="0"/>
              <a:t>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32424" y="3402433"/>
            <a:ext cx="5984714" cy="1539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By the quotient-remainder theorem </a:t>
            </a:r>
            <a:r>
              <a:rPr lang="en-US" altLang="en-US" sz="2000" dirty="0">
                <a:solidFill>
                  <a:srgbClr val="006600"/>
                </a:solidFill>
              </a:rPr>
              <a:t>(Theorem 8.1.16: Division Theorem)</a:t>
            </a:r>
            <a:r>
              <a:rPr lang="en-US" altLang="en-US" sz="2400" dirty="0"/>
              <a:t>, each remainder must be between 0 and </a:t>
            </a:r>
            <a:r>
              <a:rPr lang="en-US" altLang="en-US" sz="2400" i="1" dirty="0"/>
              <a:t>b</a:t>
            </a:r>
            <a:r>
              <a:rPr lang="en-US" altLang="en-US" sz="2400" dirty="0"/>
              <a:t> – 1. (Here, </a:t>
            </a:r>
            <a:r>
              <a:rPr lang="en-US" altLang="en-US" sz="2400" i="1" dirty="0"/>
              <a:t>b</a:t>
            </a:r>
            <a:r>
              <a:rPr lang="en-US" altLang="en-US" sz="2400" dirty="0"/>
              <a:t> is 14, and so the remainders are from 0 to 13.)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332423" y="4957097"/>
            <a:ext cx="6577335" cy="170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If some remainder </a:t>
            </a:r>
            <a:r>
              <a:rPr lang="en-US" altLang="en-US" sz="2400" i="1" dirty="0" err="1">
                <a:solidFill>
                  <a:srgbClr val="C00000"/>
                </a:solidFill>
              </a:rPr>
              <a:t>r</a:t>
            </a:r>
            <a:r>
              <a:rPr lang="en-US" altLang="en-US" sz="2400" i="1" baseline="-20000" dirty="0" err="1">
                <a:solidFill>
                  <a:srgbClr val="C00000"/>
                </a:solidFill>
              </a:rPr>
              <a:t>i</a:t>
            </a:r>
            <a:r>
              <a:rPr lang="en-US" altLang="en-US" sz="2400" dirty="0"/>
              <a:t> = 0, then the division terminates and </a:t>
            </a:r>
            <a:r>
              <a:rPr lang="en-US" altLang="en-US" sz="2400" i="1" dirty="0"/>
              <a:t>a</a:t>
            </a:r>
            <a:r>
              <a:rPr lang="en-US" altLang="en-US" sz="2400" dirty="0"/>
              <a:t>/</a:t>
            </a:r>
            <a:r>
              <a:rPr lang="en-US" altLang="en-US" sz="2400" i="1" dirty="0"/>
              <a:t>b</a:t>
            </a:r>
            <a:r>
              <a:rPr lang="en-US" altLang="en-US" sz="2400" dirty="0"/>
              <a:t> has a terminating decimal expansion. If no </a:t>
            </a:r>
            <a:r>
              <a:rPr lang="en-US" altLang="en-US" sz="2400" i="1" dirty="0" err="1">
                <a:solidFill>
                  <a:srgbClr val="C00000"/>
                </a:solidFill>
              </a:rPr>
              <a:t>r</a:t>
            </a:r>
            <a:r>
              <a:rPr lang="en-US" altLang="en-US" sz="2400" i="1" baseline="-20000" dirty="0" err="1">
                <a:solidFill>
                  <a:srgbClr val="C00000"/>
                </a:solidFill>
              </a:rPr>
              <a:t>i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= 0, then the division process and hence the sequence of remainders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236812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24356" y="974082"/>
            <a:ext cx="8432782" cy="1284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By the PHP, since there are more remainders than values that the remainders can take, some remainder value must repeat: </a:t>
            </a:r>
            <a:r>
              <a:rPr lang="en-US" altLang="en-US" sz="2400" i="1" dirty="0" err="1">
                <a:solidFill>
                  <a:srgbClr val="C00000"/>
                </a:solidFill>
              </a:rPr>
              <a:t>r</a:t>
            </a:r>
            <a:r>
              <a:rPr lang="en-US" altLang="en-US" sz="2400" i="1" baseline="-20000" dirty="0" err="1">
                <a:solidFill>
                  <a:srgbClr val="C00000"/>
                </a:solidFill>
              </a:rPr>
              <a:t>j</a:t>
            </a:r>
            <a:r>
              <a:rPr lang="en-US" altLang="en-US" sz="2400" dirty="0"/>
              <a:t> = </a:t>
            </a:r>
            <a:r>
              <a:rPr lang="en-US" altLang="en-US" sz="2400" i="1" dirty="0" err="1">
                <a:solidFill>
                  <a:srgbClr val="C00000"/>
                </a:solidFill>
              </a:rPr>
              <a:t>r</a:t>
            </a:r>
            <a:r>
              <a:rPr lang="en-US" altLang="en-US" sz="2400" i="1" baseline="-20000" dirty="0" err="1">
                <a:solidFill>
                  <a:srgbClr val="C00000"/>
                </a:solidFill>
              </a:rPr>
              <a:t>k</a:t>
            </a:r>
            <a:r>
              <a:rPr lang="en-US" altLang="en-US" sz="2400" dirty="0"/>
              <a:t>, for some indices </a:t>
            </a:r>
            <a:r>
              <a:rPr lang="en-US" altLang="en-US" sz="2400" i="1" dirty="0"/>
              <a:t>j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k</a:t>
            </a:r>
            <a:r>
              <a:rPr lang="en-US" altLang="en-US" sz="2400" dirty="0"/>
              <a:t> with </a:t>
            </a:r>
            <a:r>
              <a:rPr lang="en-US" altLang="en-US" sz="2400" i="1" dirty="0"/>
              <a:t>j</a:t>
            </a:r>
            <a:r>
              <a:rPr lang="en-US" altLang="en-US" sz="2400" dirty="0"/>
              <a:t> &lt; </a:t>
            </a:r>
            <a:r>
              <a:rPr lang="en-US" altLang="en-US" sz="2400" i="1" dirty="0"/>
              <a:t>k</a:t>
            </a:r>
            <a:r>
              <a:rPr lang="en-US" altLang="en-US" sz="2400" dirty="0"/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2189371"/>
            <a:ext cx="4995863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24356" y="2458314"/>
            <a:ext cx="3282324" cy="193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It follows that the decimal digits obtained from the divisions between </a:t>
            </a:r>
            <a:r>
              <a:rPr lang="en-US" altLang="en-US" sz="2400" i="1" dirty="0" err="1">
                <a:solidFill>
                  <a:srgbClr val="C00000"/>
                </a:solidFill>
              </a:rPr>
              <a:t>r</a:t>
            </a:r>
            <a:r>
              <a:rPr lang="en-US" altLang="en-US" sz="2400" i="1" baseline="-20000" dirty="0" err="1">
                <a:solidFill>
                  <a:srgbClr val="C00000"/>
                </a:solidFill>
              </a:rPr>
              <a:t>j</a:t>
            </a:r>
            <a:r>
              <a:rPr lang="en-US" altLang="en-US" sz="2400" dirty="0"/>
              <a:t> and </a:t>
            </a:r>
            <a:r>
              <a:rPr lang="en-US" altLang="en-US" sz="2400" i="1" dirty="0" err="1">
                <a:solidFill>
                  <a:srgbClr val="C00000"/>
                </a:solidFill>
              </a:rPr>
              <a:t>r</a:t>
            </a:r>
            <a:r>
              <a:rPr lang="en-US" altLang="en-US" sz="2400" i="1" baseline="-20000" dirty="0" err="1">
                <a:solidFill>
                  <a:srgbClr val="C00000"/>
                </a:solidFill>
              </a:rPr>
              <a:t>k</a:t>
            </a:r>
            <a:r>
              <a:rPr lang="en-US" altLang="en-US" sz="2400" baseline="-20000" dirty="0">
                <a:solidFill>
                  <a:srgbClr val="C00000"/>
                </a:solidFill>
              </a:rPr>
              <a:t> – 1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repeat forever.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4356" y="4868264"/>
            <a:ext cx="8190994" cy="1488087"/>
            <a:chOff x="324356" y="4868264"/>
            <a:chExt cx="8190994" cy="1488087"/>
          </a:xfrm>
        </p:grpSpPr>
        <p:sp>
          <p:nvSpPr>
            <p:cNvPr id="33" name="Rectangle 3"/>
            <p:cNvSpPr txBox="1">
              <a:spLocks noChangeArrowheads="1"/>
            </p:cNvSpPr>
            <p:nvPr/>
          </p:nvSpPr>
          <p:spPr>
            <a:xfrm>
              <a:off x="324356" y="4868264"/>
              <a:ext cx="8190994" cy="14880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2400" dirty="0"/>
                <a:t>In the case of 3/14, the repetition begins with </a:t>
              </a:r>
              <a:r>
                <a:rPr lang="en-US" altLang="en-US" sz="24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400" baseline="-20000" dirty="0">
                  <a:solidFill>
                    <a:srgbClr val="C00000"/>
                  </a:solidFill>
                </a:rPr>
                <a:t>7</a:t>
              </a:r>
              <a:r>
                <a:rPr lang="en-US" altLang="en-US" sz="2400" dirty="0"/>
                <a:t> = 2 = </a:t>
              </a:r>
              <a:r>
                <a:rPr lang="en-US" altLang="en-US" sz="24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400" baseline="-20000" dirty="0">
                  <a:solidFill>
                    <a:srgbClr val="C00000"/>
                  </a:solidFill>
                </a:rPr>
                <a:t>1</a:t>
              </a:r>
              <a:r>
                <a:rPr lang="en-US" altLang="en-US" sz="2400" dirty="0"/>
                <a:t> and the decimal expansion repeats the quotients obtained from the divisions from </a:t>
              </a:r>
              <a:r>
                <a:rPr lang="en-US" altLang="en-US" sz="24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400" baseline="-20000" dirty="0">
                  <a:solidFill>
                    <a:srgbClr val="C00000"/>
                  </a:solidFill>
                </a:rPr>
                <a:t>1</a:t>
              </a:r>
              <a:r>
                <a:rPr lang="en-US" altLang="en-US" sz="2400" dirty="0"/>
                <a:t> through </a:t>
              </a:r>
              <a:r>
                <a:rPr lang="en-US" altLang="en-US" sz="24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400" baseline="-20000" dirty="0">
                  <a:solidFill>
                    <a:srgbClr val="C00000"/>
                  </a:solidFill>
                </a:rPr>
                <a:t>6</a:t>
              </a:r>
              <a:r>
                <a:rPr lang="en-US" altLang="en-US" sz="2400" dirty="0"/>
                <a:t> forever:</a:t>
              </a:r>
            </a:p>
            <a:p>
              <a:pPr marL="0" indent="0">
                <a:spcBef>
                  <a:spcPct val="0"/>
                </a:spcBef>
                <a:spcAft>
                  <a:spcPts val="600"/>
                </a:spcAft>
                <a:buFontTx/>
                <a:buNone/>
                <a:tabLst>
                  <a:tab pos="2144713" algn="l"/>
                </a:tabLst>
              </a:pPr>
              <a:r>
                <a:rPr lang="en-US" altLang="en-US" sz="2400" dirty="0"/>
                <a:t>	3/14 = 0.2142857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816179" y="5983227"/>
              <a:ext cx="9471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1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1658496"/>
            <a:ext cx="7947828" cy="1278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00" dirty="0"/>
              <a:t>If</a:t>
            </a:r>
            <a:r>
              <a:rPr lang="en-US" altLang="en-US" sz="2600" i="1" dirty="0"/>
              <a:t> n</a:t>
            </a:r>
            <a:r>
              <a:rPr lang="en-US" altLang="en-US" sz="2600" dirty="0"/>
              <a:t> pigeons fly into </a:t>
            </a:r>
            <a:r>
              <a:rPr lang="en-US" altLang="en-US" sz="2600" i="1" dirty="0"/>
              <a:t>m</a:t>
            </a:r>
            <a:r>
              <a:rPr lang="en-US" altLang="en-US" sz="2600" dirty="0"/>
              <a:t> pigeonholes and, for some positive integer </a:t>
            </a:r>
            <a:r>
              <a:rPr lang="en-US" altLang="en-US" sz="2600" i="1" dirty="0"/>
              <a:t>k</a:t>
            </a:r>
            <a:r>
              <a:rPr lang="en-US" altLang="en-US" sz="2600" dirty="0"/>
              <a:t>, </a:t>
            </a:r>
            <a:r>
              <a:rPr lang="en-US" altLang="en-US" sz="2600" i="1" dirty="0"/>
              <a:t>k</a:t>
            </a:r>
            <a:r>
              <a:rPr lang="en-US" altLang="en-US" sz="2600" dirty="0"/>
              <a:t> &lt; </a:t>
            </a:r>
            <a:r>
              <a:rPr lang="en-US" altLang="en-US" sz="2600" i="1" dirty="0"/>
              <a:t>n</a:t>
            </a:r>
            <a:r>
              <a:rPr lang="en-US" altLang="en-US" sz="2600" dirty="0"/>
              <a:t>/</a:t>
            </a:r>
            <a:r>
              <a:rPr lang="en-US" altLang="en-US" sz="2600" i="1" dirty="0"/>
              <a:t>m</a:t>
            </a:r>
            <a:r>
              <a:rPr lang="en-US" altLang="en-US" sz="2600" dirty="0"/>
              <a:t>, then at least one pigeonhole contains </a:t>
            </a:r>
            <a:r>
              <a:rPr lang="en-US" altLang="en-US" sz="2600" i="1" dirty="0"/>
              <a:t>k</a:t>
            </a:r>
            <a:r>
              <a:rPr lang="en-US" altLang="en-US" sz="2600" dirty="0"/>
              <a:t> + 1 or more pigeons.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63368" y="3059724"/>
            <a:ext cx="7947827" cy="2925841"/>
            <a:chOff x="730522" y="4598517"/>
            <a:chExt cx="7947827" cy="2925841"/>
          </a:xfrm>
        </p:grpSpPr>
        <p:sp>
          <p:nvSpPr>
            <p:cNvPr id="35" name="Rectangle 34"/>
            <p:cNvSpPr/>
            <p:nvPr/>
          </p:nvSpPr>
          <p:spPr>
            <a:xfrm>
              <a:off x="730522" y="4598517"/>
              <a:ext cx="7947827" cy="29258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523" y="4598517"/>
              <a:ext cx="794782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8474" y="4645644"/>
              <a:ext cx="5230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Generalized Pigeonhole Principle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5941" y="5218733"/>
              <a:ext cx="778656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For any function </a:t>
              </a:r>
              <a:r>
                <a:rPr lang="en-SG" sz="2800" i="1" dirty="0"/>
                <a:t>f</a:t>
              </a:r>
              <a:r>
                <a:rPr lang="en-SG" sz="2800" dirty="0"/>
                <a:t> from a finite set </a:t>
              </a:r>
              <a:r>
                <a:rPr lang="en-SG" sz="2800" i="1" dirty="0"/>
                <a:t>X</a:t>
              </a:r>
              <a:r>
                <a:rPr lang="en-SG" sz="2800" dirty="0"/>
                <a:t> with </a:t>
              </a:r>
              <a:r>
                <a:rPr lang="en-SG" sz="2800" i="1" dirty="0"/>
                <a:t>n </a:t>
              </a:r>
              <a:r>
                <a:rPr lang="en-SG" sz="2800" dirty="0"/>
                <a:t>elements to a finite set </a:t>
              </a:r>
              <a:r>
                <a:rPr lang="en-SG" sz="2800" i="1" dirty="0"/>
                <a:t>Y</a:t>
              </a:r>
              <a:r>
                <a:rPr lang="en-SG" sz="2800" dirty="0"/>
                <a:t> with </a:t>
              </a:r>
              <a:r>
                <a:rPr lang="en-SG" sz="2800" i="1" dirty="0"/>
                <a:t>m</a:t>
              </a:r>
              <a:r>
                <a:rPr lang="en-SG" sz="2800" dirty="0"/>
                <a:t> elements and for any positive integer </a:t>
              </a:r>
              <a:r>
                <a:rPr lang="en-SG" sz="2800" i="1" dirty="0"/>
                <a:t>k</a:t>
              </a:r>
              <a:r>
                <a:rPr lang="en-SG" sz="2800" dirty="0"/>
                <a:t>, if </a:t>
              </a:r>
              <a:r>
                <a:rPr lang="en-SG" sz="2800" i="1" dirty="0"/>
                <a:t>k</a:t>
              </a:r>
              <a:r>
                <a:rPr lang="en-SG" sz="2800" dirty="0"/>
                <a:t> &lt; </a:t>
              </a:r>
              <a:r>
                <a:rPr lang="en-SG" sz="2800" i="1" dirty="0"/>
                <a:t>n</a:t>
              </a:r>
              <a:r>
                <a:rPr lang="en-SG" sz="2800" dirty="0"/>
                <a:t>/</a:t>
              </a:r>
              <a:r>
                <a:rPr lang="en-SG" sz="2800" i="1" dirty="0"/>
                <a:t>m</a:t>
              </a:r>
              <a:r>
                <a:rPr lang="en-SG" sz="2800" dirty="0"/>
                <a:t>, then there is some </a:t>
              </a:r>
              <a:r>
                <a:rPr lang="en-SG" sz="2800" i="1" dirty="0"/>
                <a:t>y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 </a:t>
              </a:r>
              <a:r>
                <a:rPr lang="en-SG" sz="2800" i="1" dirty="0">
                  <a:sym typeface="Symbol" panose="05050102010706020507" pitchFamily="18" charset="2"/>
                </a:rPr>
                <a:t>Y</a:t>
              </a:r>
              <a:r>
                <a:rPr lang="en-SG" sz="2800" dirty="0">
                  <a:sym typeface="Symbol" panose="05050102010706020507" pitchFamily="18" charset="2"/>
                </a:rPr>
                <a:t> such that </a:t>
              </a:r>
              <a:r>
                <a:rPr lang="en-SG" sz="2800" i="1" dirty="0">
                  <a:sym typeface="Symbol" panose="05050102010706020507" pitchFamily="18" charset="2"/>
                </a:rPr>
                <a:t>y</a:t>
              </a:r>
              <a:r>
                <a:rPr lang="en-SG" sz="2800" dirty="0">
                  <a:sym typeface="Symbol" panose="05050102010706020507" pitchFamily="18" charset="2"/>
                </a:rPr>
                <a:t> is the image of</a:t>
              </a:r>
              <a:r>
                <a:rPr lang="en-SG" sz="2800" dirty="0"/>
                <a:t> at least </a:t>
              </a:r>
              <a:r>
                <a:rPr lang="en-SG" sz="2800" i="1" dirty="0"/>
                <a:t>k</a:t>
              </a:r>
              <a:r>
                <a:rPr lang="en-SG" sz="2800" dirty="0"/>
                <a:t> + 1 distinct elements of </a:t>
              </a:r>
              <a:r>
                <a:rPr lang="en-SG" sz="2800" i="1" dirty="0"/>
                <a:t>X</a:t>
              </a:r>
              <a:r>
                <a:rPr lang="en-SG" sz="2800" dirty="0"/>
                <a:t>.</a:t>
              </a:r>
              <a:endParaRPr lang="en-SG" sz="24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0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1658496"/>
            <a:ext cx="7947828" cy="1446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Show how the generalized pigeonhole principle implies that in a group of 85 people, at least 4 must have the same last initial (‘A’, ‘B’, …, ‘Z’).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11 – Applying the General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138" y="3261495"/>
            <a:ext cx="799321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/>
              <a:t>In this example the pigeons are the 85 people and the pigeonholes are the 26 possible last initials of their names. Note that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7722" y="4709744"/>
            <a:ext cx="288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3 &lt; 85/26 </a:t>
            </a:r>
            <a:r>
              <a:rPr lang="en-SG" sz="2800" dirty="0">
                <a:sym typeface="Symbol" panose="05050102010706020507" pitchFamily="18" charset="2"/>
              </a:rPr>
              <a:t> 3.27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22202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1658496"/>
            <a:ext cx="3441769" cy="2355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Consider the function </a:t>
            </a:r>
            <a:r>
              <a:rPr lang="en-US" altLang="en-US" i="1" dirty="0"/>
              <a:t>L</a:t>
            </a:r>
            <a:r>
              <a:rPr lang="en-US" altLang="en-US" dirty="0"/>
              <a:t> from people to initials defined by the following arrow diagram.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11 – Applying the General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138" y="4166049"/>
            <a:ext cx="799321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/>
              <a:t>Since 3 &lt; 85/26, the generalized pigeonhole principle states that some initial must be the image of at least four (3 + 1) people.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1703082"/>
            <a:ext cx="43370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22138" y="5663853"/>
            <a:ext cx="799321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/>
              <a:t>Thus, at least 4 people have the same last initial.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15294" y="5848221"/>
            <a:ext cx="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ym typeface="Wingdings" panose="05000000000000000000" pitchFamily="2" charset="2"/>
              </a:rPr>
              <a:t>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28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" grpId="0" animBg="1"/>
      <p:bldP spid="2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67523" y="1166127"/>
            <a:ext cx="7947828" cy="1876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Consider the following contrapositive form of the generalized pigeonhole principle. You may find it natural to use the contrapositive form of the generalized pigeonhole principle in certain situations.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63368" y="3059724"/>
            <a:ext cx="7947827" cy="2925841"/>
            <a:chOff x="730522" y="4598517"/>
            <a:chExt cx="7947827" cy="2925841"/>
          </a:xfrm>
        </p:grpSpPr>
        <p:sp>
          <p:nvSpPr>
            <p:cNvPr id="35" name="Rectangle 34"/>
            <p:cNvSpPr/>
            <p:nvPr/>
          </p:nvSpPr>
          <p:spPr>
            <a:xfrm>
              <a:off x="730522" y="4598517"/>
              <a:ext cx="7947827" cy="29258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523" y="4598517"/>
              <a:ext cx="794782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8474" y="4645644"/>
              <a:ext cx="7684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Generalized Pigeonhole Principle (Contrapositive Form)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5941" y="5218733"/>
              <a:ext cx="778656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For any function </a:t>
              </a:r>
              <a:r>
                <a:rPr lang="en-SG" sz="2800" i="1" dirty="0"/>
                <a:t>f</a:t>
              </a:r>
              <a:r>
                <a:rPr lang="en-SG" sz="2800" dirty="0"/>
                <a:t> from a finite set </a:t>
              </a:r>
              <a:r>
                <a:rPr lang="en-SG" sz="2800" i="1" dirty="0"/>
                <a:t>X</a:t>
              </a:r>
              <a:r>
                <a:rPr lang="en-SG" sz="2800" dirty="0"/>
                <a:t> with </a:t>
              </a:r>
              <a:r>
                <a:rPr lang="en-SG" sz="2800" i="1" dirty="0"/>
                <a:t>n </a:t>
              </a:r>
              <a:r>
                <a:rPr lang="en-SG" sz="2800" dirty="0"/>
                <a:t>elements to a finite set </a:t>
              </a:r>
              <a:r>
                <a:rPr lang="en-SG" sz="2800" i="1" dirty="0"/>
                <a:t>Y</a:t>
              </a:r>
              <a:r>
                <a:rPr lang="en-SG" sz="2800" dirty="0"/>
                <a:t> with </a:t>
              </a:r>
              <a:r>
                <a:rPr lang="en-SG" sz="2800" i="1" dirty="0"/>
                <a:t>m</a:t>
              </a:r>
              <a:r>
                <a:rPr lang="en-SG" sz="2800" dirty="0"/>
                <a:t> elements and for any positive integer </a:t>
              </a:r>
              <a:r>
                <a:rPr lang="en-SG" sz="2800" i="1" dirty="0"/>
                <a:t>k</a:t>
              </a:r>
              <a:r>
                <a:rPr lang="en-SG" sz="2800" dirty="0"/>
                <a:t>, if for each </a:t>
              </a:r>
              <a:r>
                <a:rPr lang="en-SG" sz="2800" i="1" dirty="0"/>
                <a:t>y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 </a:t>
              </a:r>
              <a:r>
                <a:rPr lang="en-SG" sz="2800" i="1" dirty="0">
                  <a:sym typeface="Symbol" panose="05050102010706020507" pitchFamily="18" charset="2"/>
                </a:rPr>
                <a:t>Y</a:t>
              </a:r>
              <a:r>
                <a:rPr lang="en-SG" sz="2800" dirty="0">
                  <a:sym typeface="Symbol" panose="05050102010706020507" pitchFamily="18" charset="2"/>
                </a:rPr>
                <a:t>, </a:t>
              </a:r>
              <a:r>
                <a:rPr lang="en-SG" sz="2800" i="1" dirty="0">
                  <a:sym typeface="Symbol" panose="05050102010706020507" pitchFamily="18" charset="2"/>
                </a:rPr>
                <a:t>f </a:t>
              </a:r>
              <a:r>
                <a:rPr lang="en-SG" sz="2800" baseline="30000" dirty="0">
                  <a:sym typeface="Symbol" panose="05050102010706020507" pitchFamily="18" charset="2"/>
                </a:rPr>
                <a:t>–</a:t>
              </a:r>
              <a:r>
                <a:rPr lang="en-SG" sz="2800" baseline="30000">
                  <a:sym typeface="Symbol" panose="05050102010706020507" pitchFamily="18" charset="2"/>
                </a:rPr>
                <a:t>1</a:t>
              </a:r>
              <a:r>
                <a:rPr lang="en-SG" sz="2800">
                  <a:sym typeface="Symbol" panose="05050102010706020507" pitchFamily="18" charset="2"/>
                </a:rPr>
                <a:t>({</a:t>
              </a:r>
              <a:r>
                <a:rPr lang="en-SG" sz="2800" i="1">
                  <a:sym typeface="Symbol" panose="05050102010706020507" pitchFamily="18" charset="2"/>
                </a:rPr>
                <a:t>y}</a:t>
              </a:r>
              <a:r>
                <a:rPr lang="en-SG" sz="2800">
                  <a:sym typeface="Symbol" panose="05050102010706020507" pitchFamily="18" charset="2"/>
                </a:rPr>
                <a:t>) </a:t>
              </a:r>
              <a:r>
                <a:rPr lang="en-SG" sz="2800" dirty="0">
                  <a:sym typeface="Symbol" panose="05050102010706020507" pitchFamily="18" charset="2"/>
                </a:rPr>
                <a:t>has at most </a:t>
              </a:r>
              <a:r>
                <a:rPr lang="en-SG" sz="2800" i="1" dirty="0"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ym typeface="Symbol" panose="05050102010706020507" pitchFamily="18" charset="2"/>
                </a:rPr>
                <a:t> elements, then </a:t>
              </a:r>
              <a:r>
                <a:rPr lang="en-SG" sz="2800" i="1" dirty="0">
                  <a:sym typeface="Symbol" panose="05050102010706020507" pitchFamily="18" charset="2"/>
                </a:rPr>
                <a:t>X</a:t>
              </a:r>
              <a:r>
                <a:rPr lang="en-SG" sz="2800" dirty="0">
                  <a:sym typeface="Symbol" panose="05050102010706020507" pitchFamily="18" charset="2"/>
                </a:rPr>
                <a:t> has at most </a:t>
              </a:r>
              <a:r>
                <a:rPr lang="en-SG" sz="2800" i="1" dirty="0">
                  <a:sym typeface="Symbol" panose="05050102010706020507" pitchFamily="18" charset="2"/>
                </a:rPr>
                <a:t>km</a:t>
              </a:r>
              <a:r>
                <a:rPr lang="en-SG" sz="2800" dirty="0">
                  <a:sym typeface="Symbol" panose="05050102010706020507" pitchFamily="18" charset="2"/>
                </a:rPr>
                <a:t> elements; in other words, </a:t>
              </a:r>
              <a:r>
                <a:rPr lang="en-SG" sz="2800" i="1" dirty="0"/>
                <a:t>n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</a:t>
              </a:r>
              <a:r>
                <a:rPr lang="en-SG" sz="2800" dirty="0"/>
                <a:t> </a:t>
              </a:r>
              <a:r>
                <a:rPr lang="en-SG" sz="2800" i="1" dirty="0"/>
                <a:t>km</a:t>
              </a:r>
              <a:r>
                <a:rPr lang="en-SG" sz="2800" dirty="0"/>
                <a:t>.</a:t>
              </a:r>
              <a:endParaRPr lang="en-SG" sz="28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8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522139" y="1166127"/>
            <a:ext cx="8189614" cy="1014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For instance, the result of Example 11 can be explained as follows: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22139" y="2251854"/>
            <a:ext cx="8196257" cy="1014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Suppose no 4 people out of the 85 had the same last initial. Then at most 3 would share any particular one.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22139" y="3337581"/>
            <a:ext cx="8196257" cy="1933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By the generalized pigeonhole principle (contrapositive form), this would imply that the total number of people is at most 3 </a:t>
            </a:r>
            <a:r>
              <a:rPr lang="en-US" altLang="en-US" sz="2400" b="1" dirty="0">
                <a:sym typeface="Symbol" panose="05050102010706020507" pitchFamily="18" charset="2"/>
              </a:rPr>
              <a:t></a:t>
            </a:r>
            <a:r>
              <a:rPr lang="en-US" altLang="en-US" sz="2400" b="1" dirty="0">
                <a:sym typeface="Wingdings 2" panose="05020102010507070707" pitchFamily="18" charset="2"/>
              </a:rPr>
              <a:t> </a:t>
            </a:r>
            <a:r>
              <a:rPr lang="en-US" altLang="en-US" dirty="0"/>
              <a:t>26 = 78. But this contradicts the fact that there are 85 people in all.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9" y="5268152"/>
            <a:ext cx="8196257" cy="587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Hence at least 4 people share a last initial.</a:t>
            </a:r>
          </a:p>
        </p:txBody>
      </p:sp>
    </p:spTree>
    <p:extLst>
      <p:ext uri="{BB962C8B-B14F-4D97-AF65-F5344CB8AC3E}">
        <p14:creationId xmlns:p14="http://schemas.microsoft.com/office/powerpoint/2010/main" val="100611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522139" y="1459071"/>
            <a:ext cx="8189614" cy="1829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There are 42 students who are to share 12 computers. Each student uses exactly 1 computer, and no computer is used by more than 6 students. Show that at least 5 computers are used by 3 or more students.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2400" dirty="0">
                <a:solidFill>
                  <a:schemeClr val="bg1"/>
                </a:solidFill>
              </a:rPr>
              <a:t>Example 12 – Using the General Pigeonhole Principle (Contrapositive)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22139" y="3337581"/>
            <a:ext cx="8196257" cy="279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b="1" dirty="0"/>
              <a:t>Using an Argument by Contradiction:</a:t>
            </a:r>
            <a:r>
              <a:rPr lang="en-US" altLang="en-US" dirty="0"/>
              <a:t> Suppose not. Suppose that 4 or fewer computers are used by 3 or more students. </a:t>
            </a:r>
            <a:r>
              <a:rPr lang="en-US" altLang="en-US" i="1" dirty="0"/>
              <a:t>[A contradiction will be derived</a:t>
            </a:r>
            <a:r>
              <a:rPr lang="en-US" altLang="en-US" dirty="0"/>
              <a:t>.</a:t>
            </a:r>
            <a:r>
              <a:rPr lang="en-US" altLang="en-US" i="1" dirty="0"/>
              <a:t>]</a:t>
            </a:r>
            <a:r>
              <a:rPr lang="en-US" altLang="en-US" dirty="0"/>
              <a:t> Then </a:t>
            </a:r>
            <a:r>
              <a:rPr lang="en-US" altLang="en-US" dirty="0">
                <a:solidFill>
                  <a:srgbClr val="C00000"/>
                </a:solidFill>
              </a:rPr>
              <a:t>8 or more computers are used by 2 or fewer students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Divide the set of computers into two subsets: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7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22139" y="1033996"/>
            <a:ext cx="8196257" cy="18317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Into </a:t>
            </a:r>
            <a:r>
              <a:rPr lang="en-US" altLang="en-US" i="1" dirty="0"/>
              <a:t>C</a:t>
            </a:r>
            <a:r>
              <a:rPr lang="en-US" altLang="en-US" baseline="-20000" dirty="0"/>
              <a:t>1</a:t>
            </a:r>
            <a:r>
              <a:rPr lang="en-US" altLang="en-US" dirty="0"/>
              <a:t> place 8 of the computers used by 2 or fewer students; into </a:t>
            </a:r>
            <a:r>
              <a:rPr lang="en-US" altLang="en-US" i="1" dirty="0"/>
              <a:t>C</a:t>
            </a:r>
            <a:r>
              <a:rPr lang="en-US" altLang="en-US" baseline="-20000" dirty="0"/>
              <a:t>2</a:t>
            </a:r>
            <a:r>
              <a:rPr lang="en-US" altLang="en-US" dirty="0"/>
              <a:t> place the computers used by 3 or more students plus any remaining computers (to make a total of 4 computers in </a:t>
            </a:r>
            <a:r>
              <a:rPr lang="en-US" altLang="en-US" i="1" dirty="0"/>
              <a:t>C</a:t>
            </a:r>
            <a:r>
              <a:rPr lang="en-US" altLang="en-US" baseline="-20000" dirty="0"/>
              <a:t>2</a:t>
            </a:r>
            <a:r>
              <a:rPr lang="en-US" altLang="en-US" dirty="0"/>
              <a:t>).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38421"/>
            <a:ext cx="7065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97563" y="6356351"/>
            <a:ext cx="42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Figure 9.4.3 The set of 12 computers</a:t>
            </a:r>
          </a:p>
        </p:txBody>
      </p:sp>
    </p:spTree>
    <p:extLst>
      <p:ext uri="{BB962C8B-B14F-4D97-AF65-F5344CB8AC3E}">
        <p14:creationId xmlns:p14="http://schemas.microsoft.com/office/powerpoint/2010/main" val="26624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7775" y="870028"/>
            <a:ext cx="4374135" cy="162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/>
              <a:t>Since at most 2 students are served by any one computer in </a:t>
            </a:r>
            <a:r>
              <a:rPr lang="en-US" altLang="en-US" sz="2000" i="1" dirty="0"/>
              <a:t>C</a:t>
            </a:r>
            <a:r>
              <a:rPr lang="en-US" altLang="en-US" sz="2000" baseline="-20000" dirty="0"/>
              <a:t>1</a:t>
            </a:r>
            <a:r>
              <a:rPr lang="en-US" altLang="en-US" sz="2000" dirty="0"/>
              <a:t>, by the generalized pigeonhole principle (contrapositive form), the computers in set </a:t>
            </a:r>
            <a:r>
              <a:rPr lang="en-US" altLang="en-US" sz="2000" i="1" dirty="0"/>
              <a:t>C</a:t>
            </a:r>
            <a:r>
              <a:rPr lang="en-US" altLang="en-US" sz="2000" baseline="-20000" dirty="0"/>
              <a:t>1</a:t>
            </a:r>
            <a:r>
              <a:rPr lang="en-US" altLang="en-US" sz="2000" dirty="0"/>
              <a:t> serve </a:t>
            </a:r>
            <a:r>
              <a:rPr lang="en-US" altLang="en-US" sz="2000" dirty="0">
                <a:solidFill>
                  <a:srgbClr val="C00000"/>
                </a:solidFill>
              </a:rPr>
              <a:t>at most 2</a:t>
            </a:r>
            <a:r>
              <a:rPr lang="en-US" altLang="en-US" sz="2000" b="1" dirty="0">
                <a:solidFill>
                  <a:srgbClr val="C00000"/>
                </a:solidFill>
                <a:sym typeface="Wingdings 2" panose="05020102010507070707" pitchFamily="18" charset="2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2000" b="1" dirty="0">
                <a:solidFill>
                  <a:srgbClr val="C00000"/>
                </a:solidFill>
                <a:sym typeface="Wingdings 2" panose="05020102010507070707" pitchFamily="18" charset="2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</a:rPr>
              <a:t>8 = 16 students</a:t>
            </a:r>
            <a:r>
              <a:rPr lang="en-US" altLang="en-US" sz="2000" dirty="0"/>
              <a:t>.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17902" y="870027"/>
            <a:ext cx="4374135" cy="1626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000" dirty="0"/>
              <a:t>Since at most 6 students are served by any one computer in </a:t>
            </a:r>
            <a:r>
              <a:rPr lang="en-US" altLang="en-US" sz="2000" i="1" dirty="0"/>
              <a:t>C</a:t>
            </a:r>
            <a:r>
              <a:rPr lang="en-US" altLang="en-US" sz="2000" baseline="-20000" dirty="0"/>
              <a:t>2</a:t>
            </a:r>
            <a:r>
              <a:rPr lang="en-US" altLang="en-US" sz="2000" dirty="0"/>
              <a:t>, by the generalized pigeonhole principle (contrapositive form), the computers in set </a:t>
            </a:r>
            <a:r>
              <a:rPr lang="en-US" altLang="en-US" sz="2000" i="1" dirty="0"/>
              <a:t>C</a:t>
            </a:r>
            <a:r>
              <a:rPr lang="en-US" altLang="en-US" sz="2000" baseline="-20000" dirty="0"/>
              <a:t>2</a:t>
            </a:r>
            <a:r>
              <a:rPr lang="en-US" altLang="en-US" sz="2000" dirty="0"/>
              <a:t> serve </a:t>
            </a:r>
            <a:r>
              <a:rPr lang="en-US" altLang="en-US" sz="2000" dirty="0">
                <a:solidFill>
                  <a:srgbClr val="C00000"/>
                </a:solidFill>
              </a:rPr>
              <a:t>at most 6</a:t>
            </a:r>
            <a:r>
              <a:rPr lang="en-US" altLang="en-US" sz="2000" b="1" dirty="0">
                <a:solidFill>
                  <a:srgbClr val="C00000"/>
                </a:solidFill>
                <a:sym typeface="Wingdings 2" panose="05020102010507070707" pitchFamily="18" charset="2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2000" b="1" dirty="0">
                <a:solidFill>
                  <a:srgbClr val="C00000"/>
                </a:solidFill>
                <a:sym typeface="Wingdings 2" panose="05020102010507070707" pitchFamily="18" charset="2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</a:rPr>
              <a:t>4 = 24 students</a:t>
            </a:r>
            <a:r>
              <a:rPr lang="en-US" altLang="en-US" sz="2000" dirty="0"/>
              <a:t>.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38421"/>
            <a:ext cx="7065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497563" y="6356351"/>
            <a:ext cx="42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Figure 9.4.3 The set of 12 computers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2567684"/>
            <a:ext cx="8058551" cy="11954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/>
              <a:t>Total number of students served by the computers is at most </a:t>
            </a:r>
            <a:r>
              <a:rPr lang="en-US" altLang="en-US" sz="2000" dirty="0">
                <a:solidFill>
                  <a:srgbClr val="C00000"/>
                </a:solidFill>
              </a:rPr>
              <a:t>24 + 16 = 40</a:t>
            </a:r>
            <a:r>
              <a:rPr lang="en-US" altLang="en-US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/>
              <a:t>This contradicts that there are 42 students, each served by a computer.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/>
              <a:t>Therefore, the supposition is false.</a:t>
            </a:r>
          </a:p>
        </p:txBody>
      </p:sp>
    </p:spTree>
    <p:extLst>
      <p:ext uri="{BB962C8B-B14F-4D97-AF65-F5344CB8AC3E}">
        <p14:creationId xmlns:p14="http://schemas.microsoft.com/office/powerpoint/2010/main" val="19368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492" y="1140589"/>
            <a:ext cx="837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Table 9.1.1. Relative frequencies.</a:t>
            </a:r>
            <a:endParaRPr lang="en-SG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77" name="TextBox 76"/>
          <p:cNvSpPr txBox="1"/>
          <p:nvPr/>
        </p:nvSpPr>
        <p:spPr>
          <a:xfrm>
            <a:off x="415123" y="3932774"/>
            <a:ext cx="81436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Formalizing the analysis, we introduce: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random process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sample space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event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probability</a:t>
            </a:r>
            <a:endParaRPr lang="en-SG" sz="2000" dirty="0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0" y="1663809"/>
            <a:ext cx="82296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Oval 34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6758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7775" y="975382"/>
            <a:ext cx="8431440" cy="770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b="1" dirty="0"/>
              <a:t>Using a Direct Argument:</a:t>
            </a:r>
            <a:r>
              <a:rPr lang="en-US" altLang="en-US" sz="2400" dirty="0"/>
              <a:t> Let </a:t>
            </a:r>
            <a:r>
              <a:rPr lang="en-US" altLang="en-US" sz="2400" i="1" dirty="0"/>
              <a:t>k</a:t>
            </a:r>
            <a:r>
              <a:rPr lang="en-US" altLang="en-US" sz="2400" dirty="0"/>
              <a:t> be the number of </a:t>
            </a:r>
            <a:br>
              <a:rPr lang="en-US" altLang="en-US" sz="2400" dirty="0"/>
            </a:br>
            <a:r>
              <a:rPr lang="en-US" altLang="en-US" sz="2400" dirty="0"/>
              <a:t>computers used by 3 or more students. </a:t>
            </a:r>
            <a:r>
              <a:rPr lang="en-US" altLang="en-US" sz="2400" i="1" dirty="0"/>
              <a:t>[We must show that k </a:t>
            </a:r>
            <a:r>
              <a:rPr lang="en-US" altLang="en-US" sz="2400" b="1" dirty="0">
                <a:sym typeface="Symbol" panose="05050102010706020507" pitchFamily="18" charset="2"/>
              </a:rPr>
              <a:t></a:t>
            </a:r>
            <a:r>
              <a:rPr lang="en-US" altLang="en-US" sz="2400" i="1" dirty="0"/>
              <a:t> </a:t>
            </a:r>
            <a:r>
              <a:rPr lang="en-US" altLang="en-US" sz="2400" dirty="0"/>
              <a:t>5.</a:t>
            </a:r>
            <a:r>
              <a:rPr lang="en-US" altLang="en-US" sz="2400" i="1" dirty="0"/>
              <a:t>]</a:t>
            </a:r>
            <a:r>
              <a:rPr lang="en-US" altLang="en-US" sz="2400" dirty="0"/>
              <a:t>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37775" y="1874891"/>
            <a:ext cx="8431440" cy="762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/>
              <a:t>Because each computer is used by at most 6 students, these computers are used by at </a:t>
            </a:r>
            <a:r>
              <a:rPr lang="en-US" altLang="en-US" sz="2000" dirty="0">
                <a:solidFill>
                  <a:srgbClr val="C00000"/>
                </a:solidFill>
              </a:rPr>
              <a:t>most 6</a:t>
            </a:r>
            <a:r>
              <a:rPr lang="en-US" altLang="en-US" sz="2000" i="1" dirty="0">
                <a:solidFill>
                  <a:srgbClr val="C00000"/>
                </a:solidFill>
              </a:rPr>
              <a:t>k</a:t>
            </a:r>
            <a:r>
              <a:rPr lang="en-US" altLang="en-US" sz="2000" dirty="0">
                <a:solidFill>
                  <a:srgbClr val="C00000"/>
                </a:solidFill>
              </a:rPr>
              <a:t> students </a:t>
            </a:r>
            <a:r>
              <a:rPr lang="en-US" altLang="en-US" sz="2000" dirty="0"/>
              <a:t>(by the generalized PHP (contrapositive form)).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37775" y="2755363"/>
            <a:ext cx="8431440" cy="4064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/>
              <a:t>Each of the remaining 12 – </a:t>
            </a:r>
            <a:r>
              <a:rPr lang="en-US" altLang="en-US" sz="2000" i="1" dirty="0"/>
              <a:t>k</a:t>
            </a:r>
            <a:r>
              <a:rPr lang="en-US" altLang="en-US" sz="2000" dirty="0"/>
              <a:t> computers is used by at most 2 students.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37775" y="3273401"/>
            <a:ext cx="8431440" cy="7199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/>
              <a:t>Taken together, they are used by </a:t>
            </a:r>
            <a:r>
              <a:rPr lang="en-US" altLang="en-US" sz="2000" dirty="0">
                <a:solidFill>
                  <a:srgbClr val="C00000"/>
                </a:solidFill>
              </a:rPr>
              <a:t>at most 2(12 – </a:t>
            </a:r>
            <a:r>
              <a:rPr lang="en-US" altLang="en-US" sz="2000" i="1" dirty="0">
                <a:solidFill>
                  <a:srgbClr val="C00000"/>
                </a:solidFill>
              </a:rPr>
              <a:t>k</a:t>
            </a:r>
            <a:r>
              <a:rPr lang="en-US" altLang="en-US" sz="2000" dirty="0">
                <a:solidFill>
                  <a:srgbClr val="C00000"/>
                </a:solidFill>
              </a:rPr>
              <a:t>) = 24 – 2</a:t>
            </a:r>
            <a:r>
              <a:rPr lang="en-US" altLang="en-US" sz="2000" i="1" dirty="0">
                <a:solidFill>
                  <a:srgbClr val="C00000"/>
                </a:solidFill>
              </a:rPr>
              <a:t>k</a:t>
            </a:r>
            <a:r>
              <a:rPr lang="en-US" altLang="en-US" sz="2000" dirty="0">
                <a:solidFill>
                  <a:srgbClr val="C00000"/>
                </a:solidFill>
              </a:rPr>
              <a:t> students</a:t>
            </a:r>
            <a:r>
              <a:rPr lang="en-US" altLang="en-US" sz="2000" dirty="0"/>
              <a:t> (again, by the generalized PHP).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37775" y="4064339"/>
            <a:ext cx="8431440" cy="880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Thus the maximum number of students served by the computers is 6</a:t>
            </a:r>
            <a:r>
              <a:rPr lang="en-US" altLang="en-US" sz="2400" i="1" dirty="0"/>
              <a:t>k</a:t>
            </a:r>
            <a:r>
              <a:rPr lang="en-US" altLang="en-US" sz="2400" dirty="0"/>
              <a:t> + (24 – 2</a:t>
            </a:r>
            <a:r>
              <a:rPr lang="en-US" altLang="en-US" sz="2400" i="1" dirty="0"/>
              <a:t>k</a:t>
            </a:r>
            <a:r>
              <a:rPr lang="en-US" altLang="en-US" sz="2400" dirty="0"/>
              <a:t>) = </a:t>
            </a:r>
            <a:r>
              <a:rPr lang="en-US" altLang="en-US" sz="2400" dirty="0">
                <a:solidFill>
                  <a:srgbClr val="C00000"/>
                </a:solidFill>
              </a:rPr>
              <a:t>4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+ 24</a:t>
            </a:r>
            <a:r>
              <a:rPr lang="en-US" altLang="en-US" sz="2400" dirty="0"/>
              <a:t>.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237775" y="5056032"/>
            <a:ext cx="8431440" cy="430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/>
              <a:t>Because 42 students are served by the computers, </a:t>
            </a:r>
            <a:r>
              <a:rPr lang="en-US" altLang="en-US" sz="2000" dirty="0" err="1"/>
              <a:t>4</a:t>
            </a:r>
            <a:r>
              <a:rPr lang="en-US" altLang="en-US" sz="2000" i="1" dirty="0" err="1"/>
              <a:t>k</a:t>
            </a:r>
            <a:r>
              <a:rPr lang="en-US" altLang="en-US" sz="2000" i="1" dirty="0"/>
              <a:t> </a:t>
            </a:r>
            <a:r>
              <a:rPr lang="en-US" altLang="en-US" sz="2000" dirty="0"/>
              <a:t>+ 24 </a:t>
            </a:r>
            <a:r>
              <a:rPr lang="en-US" altLang="en-US" sz="2000" b="1" dirty="0">
                <a:sym typeface="Symbol" panose="05050102010706020507" pitchFamily="18" charset="2"/>
              </a:rPr>
              <a:t></a:t>
            </a:r>
            <a:r>
              <a:rPr lang="en-US" altLang="en-US" sz="2000" dirty="0"/>
              <a:t> 42.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37775" y="5597948"/>
            <a:ext cx="8431440" cy="7954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Solving for </a:t>
            </a:r>
            <a:r>
              <a:rPr lang="en-US" altLang="en-US" sz="2400" i="1" dirty="0"/>
              <a:t>k</a:t>
            </a:r>
            <a:r>
              <a:rPr lang="en-US" altLang="en-US" sz="2400" dirty="0"/>
              <a:t> gives </a:t>
            </a:r>
            <a:r>
              <a:rPr lang="en-US" altLang="en-US" sz="2400" i="1" dirty="0"/>
              <a:t>k</a:t>
            </a:r>
            <a:r>
              <a:rPr lang="en-US" altLang="en-US" sz="2400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</a:t>
            </a:r>
            <a:r>
              <a:rPr lang="en-US" altLang="en-US" sz="2400" dirty="0"/>
              <a:t> 4.5, and since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is an integer, this implies that 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solidFill>
                  <a:srgbClr val="C00000"/>
                </a:solidFill>
              </a:rPr>
              <a:t> 5</a:t>
            </a:r>
            <a:r>
              <a:rPr lang="en-US" altLang="en-US" sz="2400" i="1" dirty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14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  <p:bldP spid="25" grpId="0" animBg="1"/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71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100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Next week’s lectures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5475" y="2542395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2984" y="2604016"/>
            <a:ext cx="7247642" cy="62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More on Counting!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628" y="3342278"/>
            <a:ext cx="68163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Combinations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i="1" dirty="0"/>
              <a:t>r</a:t>
            </a:r>
            <a:r>
              <a:rPr lang="en-US" sz="2800" dirty="0"/>
              <a:t>-Combinations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Pascal’s Formula and the Binomial Theorem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Probability Axioms and Expected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Conditional Probability, Bayes’ Formula, and Independent Events</a:t>
            </a:r>
          </a:p>
        </p:txBody>
      </p:sp>
    </p:spTree>
    <p:extLst>
      <p:ext uri="{BB962C8B-B14F-4D97-AF65-F5344CB8AC3E}">
        <p14:creationId xmlns:p14="http://schemas.microsoft.com/office/powerpoint/2010/main" val="1404968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72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492" y="1140589"/>
            <a:ext cx="8371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To say that a process is </a:t>
            </a:r>
            <a:r>
              <a:rPr lang="en-US" altLang="en-US" sz="2800" b="1" dirty="0"/>
              <a:t>random</a:t>
            </a:r>
            <a:r>
              <a:rPr lang="en-US" altLang="en-US" sz="2800" dirty="0"/>
              <a:t> means that when it takes place, one outcome from some set of outcomes is sure to occur, but it is impossible to predict with certainty which outcome that will be.</a:t>
            </a:r>
            <a:endParaRPr lang="en-SG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grpSp>
        <p:nvGrpSpPr>
          <p:cNvPr id="35" name="Group 34"/>
          <p:cNvGrpSpPr/>
          <p:nvPr/>
        </p:nvGrpSpPr>
        <p:grpSpPr>
          <a:xfrm>
            <a:off x="922086" y="3289874"/>
            <a:ext cx="7176411" cy="1818173"/>
            <a:chOff x="993228" y="4598517"/>
            <a:chExt cx="7176411" cy="1818173"/>
          </a:xfrm>
        </p:grpSpPr>
        <p:sp>
          <p:nvSpPr>
            <p:cNvPr id="36" name="Rectangle 35"/>
            <p:cNvSpPr/>
            <p:nvPr/>
          </p:nvSpPr>
          <p:spPr>
            <a:xfrm>
              <a:off x="993228" y="4598517"/>
              <a:ext cx="7176411" cy="18181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9374" y="5193984"/>
              <a:ext cx="69253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 </a:t>
              </a:r>
              <a:r>
                <a:rPr lang="en-SG" sz="2400" b="1" dirty="0"/>
                <a:t>sample space</a:t>
              </a:r>
              <a:r>
                <a:rPr lang="en-SG" sz="2400" dirty="0"/>
                <a:t> is the set of all possible outcomes of a random process or experiment. </a:t>
              </a:r>
            </a:p>
            <a:p>
              <a:r>
                <a:rPr lang="en-SG" sz="2400" dirty="0"/>
                <a:t>An </a:t>
              </a:r>
              <a:r>
                <a:rPr lang="en-SG" sz="2400" b="1" dirty="0"/>
                <a:t>event </a:t>
              </a:r>
              <a:r>
                <a:rPr lang="en-SG" sz="2400" dirty="0"/>
                <a:t>is a subset of a sample space.</a:t>
              </a:r>
            </a:p>
          </p:txBody>
        </p:sp>
      </p:grpSp>
      <p:sp>
        <p:nvSpPr>
          <p:cNvPr id="40" name="Oval 39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47696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Equally Likely Probability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444058" y="1014828"/>
            <a:ext cx="7895270" cy="1057132"/>
            <a:chOff x="825277" y="4598517"/>
            <a:chExt cx="7895270" cy="1057132"/>
          </a:xfrm>
        </p:grpSpPr>
        <p:sp>
          <p:nvSpPr>
            <p:cNvPr id="41" name="Rectangle 40"/>
            <p:cNvSpPr/>
            <p:nvPr/>
          </p:nvSpPr>
          <p:spPr>
            <a:xfrm>
              <a:off x="825277" y="4598518"/>
              <a:ext cx="7895270" cy="10571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5277" y="4598517"/>
              <a:ext cx="7895270" cy="50879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Notation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5277" y="5161749"/>
              <a:ext cx="776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For a finite set </a:t>
              </a:r>
              <a:r>
                <a:rPr lang="en-SG" sz="2400" i="1" dirty="0"/>
                <a:t>A</a:t>
              </a:r>
              <a:r>
                <a:rPr lang="en-SG" sz="2400" dirty="0"/>
                <a:t>, |</a:t>
              </a:r>
              <a:r>
                <a:rPr lang="en-SG" sz="2400" i="1" dirty="0"/>
                <a:t>A</a:t>
              </a:r>
              <a:r>
                <a:rPr lang="en-SG" sz="2400" dirty="0"/>
                <a:t>| denotes the number of elements in </a:t>
              </a:r>
              <a:r>
                <a:rPr lang="en-SG" sz="2400" i="1" dirty="0"/>
                <a:t>A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6176" y="3429000"/>
            <a:ext cx="7913152" cy="2965347"/>
            <a:chOff x="426176" y="2486497"/>
            <a:chExt cx="7913152" cy="2965347"/>
          </a:xfrm>
        </p:grpSpPr>
        <p:grpSp>
          <p:nvGrpSpPr>
            <p:cNvPr id="35" name="Group 34"/>
            <p:cNvGrpSpPr/>
            <p:nvPr/>
          </p:nvGrpSpPr>
          <p:grpSpPr>
            <a:xfrm>
              <a:off x="426176" y="2486497"/>
              <a:ext cx="7913152" cy="2965347"/>
              <a:chOff x="993228" y="4598517"/>
              <a:chExt cx="7913152" cy="296534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3228" y="4598517"/>
                <a:ext cx="7913152" cy="29037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93228" y="4598517"/>
                <a:ext cx="7913152" cy="57309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09373" y="4645644"/>
                <a:ext cx="6495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bg1"/>
                    </a:solidFill>
                  </a:rPr>
                  <a:t>Equally Likely Probability Formula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09374" y="5193984"/>
                <a:ext cx="6925353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If </a:t>
                </a:r>
                <a:r>
                  <a:rPr lang="en-SG" sz="2400" i="1" dirty="0"/>
                  <a:t>S</a:t>
                </a:r>
                <a:r>
                  <a:rPr lang="en-SG" sz="2400" dirty="0"/>
                  <a:t> is a finite sample space in which all outcomes are equally likely and </a:t>
                </a:r>
                <a:r>
                  <a:rPr lang="en-SG" sz="2400" i="1" dirty="0"/>
                  <a:t>E</a:t>
                </a:r>
                <a:r>
                  <a:rPr lang="en-SG" sz="2400" dirty="0"/>
                  <a:t> is an event in </a:t>
                </a:r>
                <a:r>
                  <a:rPr lang="en-SG" sz="2400" i="1" dirty="0"/>
                  <a:t>S</a:t>
                </a:r>
                <a:r>
                  <a:rPr lang="en-SG" sz="2400" dirty="0"/>
                  <a:t>, then the </a:t>
                </a:r>
                <a:r>
                  <a:rPr lang="en-SG" sz="2400" b="1" dirty="0"/>
                  <a:t>probability</a:t>
                </a:r>
                <a:r>
                  <a:rPr lang="en-SG" sz="2400" dirty="0"/>
                  <a:t> of </a:t>
                </a:r>
                <a:r>
                  <a:rPr lang="en-SG" sz="2400" i="1" dirty="0"/>
                  <a:t>E</a:t>
                </a:r>
                <a:r>
                  <a:rPr lang="en-SG" sz="2400" dirty="0"/>
                  <a:t>, denoted </a:t>
                </a:r>
                <a:r>
                  <a:rPr lang="en-SG" sz="2400" i="1" dirty="0"/>
                  <a:t>P</a:t>
                </a:r>
                <a:r>
                  <a:rPr lang="en-SG" sz="2400" dirty="0"/>
                  <a:t>(</a:t>
                </a:r>
                <a:r>
                  <a:rPr lang="en-SG" sz="2400" i="1" dirty="0"/>
                  <a:t>E</a:t>
                </a:r>
                <a:r>
                  <a:rPr lang="en-SG" sz="2400" dirty="0"/>
                  <a:t>), is</a:t>
                </a:r>
              </a:p>
              <a:p>
                <a:endParaRPr lang="en-SG" sz="2400" dirty="0"/>
              </a:p>
              <a:p>
                <a:pPr>
                  <a:tabLst>
                    <a:tab pos="439738" algn="l"/>
                  </a:tabLst>
                </a:pPr>
                <a:r>
                  <a:rPr lang="en-SG" sz="2800" i="1" dirty="0"/>
                  <a:t>P</a:t>
                </a:r>
                <a:r>
                  <a:rPr lang="en-SG" sz="2800" dirty="0"/>
                  <a:t>(</a:t>
                </a:r>
                <a:r>
                  <a:rPr lang="en-SG" sz="2800" i="1" dirty="0"/>
                  <a:t>E</a:t>
                </a:r>
                <a:r>
                  <a:rPr lang="en-SG" sz="2800" dirty="0"/>
                  <a:t>) = </a:t>
                </a:r>
              </a:p>
              <a:p>
                <a:endParaRPr lang="en-SG" sz="24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10423" y="4369527"/>
              <a:ext cx="5367195" cy="937612"/>
              <a:chOff x="2472704" y="2917632"/>
              <a:chExt cx="5367195" cy="9376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824802" y="2917632"/>
                <a:ext cx="4740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The number of outcomes in </a:t>
                </a:r>
                <a:r>
                  <a:rPr lang="en-SG" sz="2800" i="1" dirty="0"/>
                  <a:t>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72704" y="3332024"/>
                <a:ext cx="53671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The total number of outcomes in </a:t>
                </a:r>
                <a:r>
                  <a:rPr lang="en-SG" sz="2800" i="1" dirty="0"/>
                  <a:t>S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637693" y="3402362"/>
                <a:ext cx="50898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705990" y="4331037"/>
              <a:ext cx="1523369" cy="1046440"/>
              <a:chOff x="3980390" y="5378738"/>
              <a:chExt cx="1523369" cy="104644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980390" y="5640348"/>
                <a:ext cx="452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=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219358" y="5378738"/>
                <a:ext cx="1284401" cy="1046440"/>
                <a:chOff x="4387309" y="5378738"/>
                <a:chExt cx="1284401" cy="1046440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4387309" y="5378738"/>
                  <a:ext cx="12844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dirty="0"/>
                    <a:t>|</a:t>
                  </a:r>
                  <a:r>
                    <a:rPr lang="en-SG" sz="2800" i="1" dirty="0"/>
                    <a:t>E</a:t>
                  </a:r>
                  <a:r>
                    <a:rPr lang="en-SG" sz="2800" dirty="0"/>
                    <a:t>|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87309" y="5901958"/>
                  <a:ext cx="12844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dirty="0"/>
                    <a:t>|</a:t>
                  </a:r>
                  <a:r>
                    <a:rPr lang="en-SG" sz="2800" i="1" dirty="0"/>
                    <a:t>S</a:t>
                  </a:r>
                  <a:r>
                    <a:rPr lang="en-SG" sz="2800" dirty="0"/>
                    <a:t>|</a:t>
                  </a: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506283" y="5901958"/>
                  <a:ext cx="104645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4" name="Oval 73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3CEDE-3257-4694-9040-AB9079BC0077}"/>
              </a:ext>
            </a:extLst>
          </p:cNvPr>
          <p:cNvSpPr txBox="1"/>
          <p:nvPr/>
        </p:nvSpPr>
        <p:spPr>
          <a:xfrm>
            <a:off x="1144560" y="2128979"/>
            <a:ext cx="643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3888" algn="l"/>
              </a:tabLst>
            </a:pPr>
            <a:r>
              <a:rPr lang="en-SG" dirty="0"/>
              <a:t>Note:	Epp uses </a:t>
            </a:r>
            <a:r>
              <a:rPr lang="en-SG" sz="1800" i="1" dirty="0"/>
              <a:t>N</a:t>
            </a:r>
            <a:r>
              <a:rPr lang="en-SG" sz="1800" dirty="0"/>
              <a:t>(</a:t>
            </a:r>
            <a:r>
              <a:rPr lang="en-SG" sz="1800" i="1" dirty="0"/>
              <a:t>A</a:t>
            </a:r>
            <a:r>
              <a:rPr lang="en-SG" sz="1800" dirty="0"/>
              <a:t>) to denote the number of elements in </a:t>
            </a:r>
            <a:r>
              <a:rPr lang="en-SG" sz="1800" i="1" dirty="0"/>
              <a:t>A</a:t>
            </a:r>
            <a:r>
              <a:rPr lang="en-SG" sz="1800" dirty="0"/>
              <a:t>.</a:t>
            </a:r>
          </a:p>
          <a:p>
            <a:pPr>
              <a:tabLst>
                <a:tab pos="623888" algn="l"/>
              </a:tabLst>
            </a:pPr>
            <a:r>
              <a:rPr lang="en-SG" dirty="0"/>
              <a:t>	For consistency with earlier topic (Sets), we shall use |</a:t>
            </a:r>
            <a:r>
              <a:rPr lang="en-SG" i="1" dirty="0"/>
              <a:t>A</a:t>
            </a:r>
            <a:r>
              <a:rPr lang="en-SG" dirty="0"/>
              <a:t>|.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50647-B6AD-489C-9AC2-5F1091DA3FD5}"/>
              </a:ext>
            </a:extLst>
          </p:cNvPr>
          <p:cNvSpPr txBox="1"/>
          <p:nvPr/>
        </p:nvSpPr>
        <p:spPr>
          <a:xfrm>
            <a:off x="1769260" y="2700080"/>
            <a:ext cx="590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Also, we deal with finite sets here. Infinite sets will be discussed another time.</a:t>
            </a:r>
          </a:p>
        </p:txBody>
      </p:sp>
    </p:spTree>
    <p:extLst>
      <p:ext uri="{BB962C8B-B14F-4D97-AF65-F5344CB8AC3E}">
        <p14:creationId xmlns:p14="http://schemas.microsoft.com/office/powerpoint/2010/main" val="300487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14734</TotalTime>
  <Words>7998</Words>
  <Application>Microsoft Office PowerPoint</Application>
  <PresentationFormat>On-screen Show (4:3)</PresentationFormat>
  <Paragraphs>850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Lucida Console</vt:lpstr>
      <vt:lpstr>Wingdings</vt:lpstr>
      <vt:lpstr>Office Theme</vt:lpstr>
      <vt:lpstr>Lecture #10: Counting and Probability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Tuck-Choy Aaron TAN</cp:lastModifiedBy>
  <cp:revision>772</cp:revision>
  <cp:lastPrinted>2016-05-24T05:50:01Z</cp:lastPrinted>
  <dcterms:created xsi:type="dcterms:W3CDTF">2015-07-25T11:08:36Z</dcterms:created>
  <dcterms:modified xsi:type="dcterms:W3CDTF">2022-10-13T08:15:30Z</dcterms:modified>
</cp:coreProperties>
</file>